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80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8" r:id="rId3"/>
    <p:sldId id="277" r:id="rId4"/>
    <p:sldId id="317" r:id="rId5"/>
    <p:sldId id="302" r:id="rId6"/>
    <p:sldId id="295" r:id="rId7"/>
    <p:sldId id="296" r:id="rId8"/>
    <p:sldId id="300" r:id="rId9"/>
    <p:sldId id="297" r:id="rId10"/>
    <p:sldId id="286" r:id="rId11"/>
    <p:sldId id="298" r:id="rId12"/>
    <p:sldId id="299" r:id="rId13"/>
    <p:sldId id="304" r:id="rId14"/>
    <p:sldId id="305" r:id="rId15"/>
    <p:sldId id="315" r:id="rId16"/>
    <p:sldId id="306" r:id="rId17"/>
    <p:sldId id="309" r:id="rId18"/>
    <p:sldId id="307" r:id="rId19"/>
    <p:sldId id="310" r:id="rId20"/>
    <p:sldId id="308" r:id="rId21"/>
    <p:sldId id="314" r:id="rId22"/>
    <p:sldId id="313" r:id="rId23"/>
    <p:sldId id="316" r:id="rId24"/>
    <p:sldId id="288" r:id="rId25"/>
    <p:sldId id="311" r:id="rId26"/>
    <p:sldId id="301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08" y="-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kasiqb:Desktop:NBP3.3.1-MPI-B-timing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oleObject" Target="Macintosh%20HD:Users:kasiqb:Desktop:USB_drive:results:HTC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kasiqb:Desktop:NBP3.3.1-OMP-B-timing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kasiqb:Desktop:EGI_TF_Prague:results:HTC_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kasiqb:Desktop:EGI_TF_Prague:results:HTC_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Macintosh%20HD:Users:kasiqb:Desktop:EGI_TF_Prague:results:HTC_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Macintosh%20HD:Users:kasiqb:Desktop:EGI_TF_Prague:results:HTC_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Macintosh%20HD:Users:kasiqb:Desktop:EGI_TF_Prague:results:HTC_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Macintosh%20HD:Users:kasiqb:Desktop:USB_drive:results:HTC_resul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Macintosh%20HD:Users:kasiqb:Desktop:USB_drive:results:HTC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RunsOnStokes!$G$8</c:f>
              <c:strCache>
                <c:ptCount val="1"/>
                <c:pt idx="0">
                  <c:v>Stokes HPC</c:v>
                </c:pt>
              </c:strCache>
            </c:strRef>
          </c:tx>
          <c:invertIfNegative val="0"/>
          <c:cat>
            <c:strRef>
              <c:f>RunsOnStokes!$H$7:$O$7</c:f>
              <c:strCache>
                <c:ptCount val="8"/>
                <c:pt idx="0">
                  <c:v>BT</c:v>
                </c:pt>
                <c:pt idx="1">
                  <c:v>CG</c:v>
                </c:pt>
                <c:pt idx="2">
                  <c:v>EP</c:v>
                </c:pt>
                <c:pt idx="3">
                  <c:v>FT</c:v>
                </c:pt>
                <c:pt idx="4">
                  <c:v>IS</c:v>
                </c:pt>
                <c:pt idx="5">
                  <c:v>LU</c:v>
                </c:pt>
                <c:pt idx="6">
                  <c:v>MG</c:v>
                </c:pt>
                <c:pt idx="7">
                  <c:v>SP</c:v>
                </c:pt>
              </c:strCache>
            </c:strRef>
          </c:cat>
          <c:val>
            <c:numRef>
              <c:f>RunsOnStokes!$H$8:$O$8</c:f>
              <c:numCache>
                <c:formatCode>General</c:formatCode>
                <c:ptCount val="8"/>
                <c:pt idx="0">
                  <c:v>39.341</c:v>
                </c:pt>
                <c:pt idx="1">
                  <c:v>6.084</c:v>
                </c:pt>
                <c:pt idx="2">
                  <c:v>1.4945</c:v>
                </c:pt>
                <c:pt idx="3">
                  <c:v>6.962</c:v>
                </c:pt>
                <c:pt idx="4">
                  <c:v>0.62045</c:v>
                </c:pt>
                <c:pt idx="5">
                  <c:v>15.4872</c:v>
                </c:pt>
                <c:pt idx="6">
                  <c:v>1.5486</c:v>
                </c:pt>
                <c:pt idx="7">
                  <c:v>32.751</c:v>
                </c:pt>
              </c:numCache>
            </c:numRef>
          </c:val>
        </c:ser>
        <c:ser>
          <c:idx val="1"/>
          <c:order val="1"/>
          <c:tx>
            <c:strRef>
              <c:f>RunsOnStokes!$G$9</c:f>
              <c:strCache>
                <c:ptCount val="1"/>
                <c:pt idx="0">
                  <c:v>Amazon EC2</c:v>
                </c:pt>
              </c:strCache>
            </c:strRef>
          </c:tx>
          <c:invertIfNegative val="0"/>
          <c:cat>
            <c:strRef>
              <c:f>RunsOnStokes!$H$7:$O$7</c:f>
              <c:strCache>
                <c:ptCount val="8"/>
                <c:pt idx="0">
                  <c:v>BT</c:v>
                </c:pt>
                <c:pt idx="1">
                  <c:v>CG</c:v>
                </c:pt>
                <c:pt idx="2">
                  <c:v>EP</c:v>
                </c:pt>
                <c:pt idx="3">
                  <c:v>FT</c:v>
                </c:pt>
                <c:pt idx="4">
                  <c:v>IS</c:v>
                </c:pt>
                <c:pt idx="5">
                  <c:v>LU</c:v>
                </c:pt>
                <c:pt idx="6">
                  <c:v>MG</c:v>
                </c:pt>
                <c:pt idx="7">
                  <c:v>SP</c:v>
                </c:pt>
              </c:strCache>
            </c:strRef>
          </c:cat>
          <c:val>
            <c:numRef>
              <c:f>RunsOnStokes!$H$9:$O$9</c:f>
              <c:numCache>
                <c:formatCode>General</c:formatCode>
                <c:ptCount val="8"/>
                <c:pt idx="0">
                  <c:v>82.827</c:v>
                </c:pt>
                <c:pt idx="1">
                  <c:v>18.504</c:v>
                </c:pt>
                <c:pt idx="2">
                  <c:v>4.0018</c:v>
                </c:pt>
                <c:pt idx="3">
                  <c:v>18.695</c:v>
                </c:pt>
                <c:pt idx="4">
                  <c:v>1.8764</c:v>
                </c:pt>
                <c:pt idx="5">
                  <c:v>31.685</c:v>
                </c:pt>
                <c:pt idx="6">
                  <c:v>1.5645</c:v>
                </c:pt>
                <c:pt idx="7">
                  <c:v>42.678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1230344"/>
        <c:axId val="-2120722408"/>
      </c:barChart>
      <c:catAx>
        <c:axId val="1511230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 smtClean="0">
                    <a:effectLst/>
                  </a:rPr>
                  <a:t>NPB3.3</a:t>
                </a:r>
                <a:r>
                  <a:rPr lang="en-US" sz="1600" b="1" i="0" baseline="0" dirty="0">
                    <a:effectLst/>
                  </a:rPr>
                  <a:t>-MPI - Class B</a:t>
                </a:r>
                <a:endParaRPr lang="en-US" sz="1600" dirty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2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-2120722408"/>
        <c:crosses val="autoZero"/>
        <c:auto val="1"/>
        <c:lblAlgn val="ctr"/>
        <c:lblOffset val="100"/>
        <c:noMultiLvlLbl val="0"/>
      </c:catAx>
      <c:valAx>
        <c:axId val="-2120722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800" dirty="0"/>
                  <a:t>Time</a:t>
                </a:r>
                <a:r>
                  <a:rPr lang="en-US" sz="1800" baseline="0" dirty="0"/>
                  <a:t> in Seconds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11230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010771992819"/>
          <c:y val="0.115273857277274"/>
          <c:w val="0.15257538274502"/>
          <c:h val="0.18685559352250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Sheet7!$H$8</c:f>
              <c:strCache>
                <c:ptCount val="1"/>
                <c:pt idx="0">
                  <c:v>No Overcomitment</c:v>
                </c:pt>
              </c:strCache>
            </c:strRef>
          </c:tx>
          <c:invertIfNegative val="0"/>
          <c:cat>
            <c:strRef>
              <c:f>Sheet7!$I$7:$K$7</c:f>
              <c:strCache>
                <c:ptCount val="3"/>
                <c:pt idx="0">
                  <c:v>Bare Metal</c:v>
                </c:pt>
                <c:pt idx="1">
                  <c:v>1 + 3 VMs</c:v>
                </c:pt>
                <c:pt idx="2">
                  <c:v>4 HS06</c:v>
                </c:pt>
              </c:strCache>
            </c:strRef>
          </c:cat>
          <c:val>
            <c:numRef>
              <c:f>Sheet7!$I$8:$K$8</c:f>
              <c:numCache>
                <c:formatCode>General</c:formatCode>
                <c:ptCount val="3"/>
                <c:pt idx="0">
                  <c:v>150.38</c:v>
                </c:pt>
                <c:pt idx="1">
                  <c:v>136.86</c:v>
                </c:pt>
                <c:pt idx="2">
                  <c:v>74.03</c:v>
                </c:pt>
              </c:numCache>
            </c:numRef>
          </c:val>
        </c:ser>
        <c:ser>
          <c:idx val="1"/>
          <c:order val="1"/>
          <c:tx>
            <c:strRef>
              <c:f>Sheet7!$H$9</c:f>
              <c:strCache>
                <c:ptCount val="1"/>
                <c:pt idx="0">
                  <c:v>No Overcomitment</c:v>
                </c:pt>
              </c:strCache>
            </c:strRef>
          </c:tx>
          <c:invertIfNegative val="0"/>
          <c:cat>
            <c:strRef>
              <c:f>Sheet7!$I$7:$K$7</c:f>
              <c:strCache>
                <c:ptCount val="3"/>
                <c:pt idx="0">
                  <c:v>Bare Metal</c:v>
                </c:pt>
                <c:pt idx="1">
                  <c:v>1 + 3 VMs</c:v>
                </c:pt>
                <c:pt idx="2">
                  <c:v>4 HS06</c:v>
                </c:pt>
              </c:strCache>
            </c:strRef>
          </c:cat>
          <c:val>
            <c:numRef>
              <c:f>Sheet7!$I$9:$K$9</c:f>
              <c:numCache>
                <c:formatCode>General</c:formatCode>
                <c:ptCount val="3"/>
                <c:pt idx="0">
                  <c:v>150.38</c:v>
                </c:pt>
                <c:pt idx="1">
                  <c:v>135.03</c:v>
                </c:pt>
                <c:pt idx="2">
                  <c:v>72.24</c:v>
                </c:pt>
              </c:numCache>
            </c:numRef>
          </c:val>
        </c:ser>
        <c:ser>
          <c:idx val="2"/>
          <c:order val="2"/>
          <c:tx>
            <c:strRef>
              <c:f>Sheet7!$H$10</c:f>
              <c:strCache>
                <c:ptCount val="1"/>
                <c:pt idx="0">
                  <c:v> Overcomitment</c:v>
                </c:pt>
              </c:strCache>
            </c:strRef>
          </c:tx>
          <c:invertIfNegative val="0"/>
          <c:cat>
            <c:strRef>
              <c:f>Sheet7!$I$7:$K$7</c:f>
              <c:strCache>
                <c:ptCount val="3"/>
                <c:pt idx="0">
                  <c:v>Bare Metal</c:v>
                </c:pt>
                <c:pt idx="1">
                  <c:v>1 + 3 VMs</c:v>
                </c:pt>
                <c:pt idx="2">
                  <c:v>4 HS06</c:v>
                </c:pt>
              </c:strCache>
            </c:strRef>
          </c:cat>
          <c:val>
            <c:numRef>
              <c:f>Sheet7!$I$10:$K$10</c:f>
              <c:numCache>
                <c:formatCode>General</c:formatCode>
                <c:ptCount val="3"/>
                <c:pt idx="0">
                  <c:v>150.38</c:v>
                </c:pt>
                <c:pt idx="1">
                  <c:v>137.13</c:v>
                </c:pt>
                <c:pt idx="2">
                  <c:v>67.71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917960"/>
        <c:axId val="-2118358536"/>
      </c:barChart>
      <c:catAx>
        <c:axId val="-21209179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8358536"/>
        <c:crosses val="autoZero"/>
        <c:auto val="1"/>
        <c:lblAlgn val="ctr"/>
        <c:lblOffset val="100"/>
        <c:noMultiLvlLbl val="0"/>
      </c:catAx>
      <c:valAx>
        <c:axId val="-2118358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0917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RunsOnStokes!$G$8</c:f>
              <c:strCache>
                <c:ptCount val="1"/>
                <c:pt idx="0">
                  <c:v>Stokes</c:v>
                </c:pt>
              </c:strCache>
            </c:strRef>
          </c:tx>
          <c:invertIfNegative val="0"/>
          <c:cat>
            <c:strRef>
              <c:f>RunsOnStokes!$H$7:$P$7</c:f>
              <c:strCache>
                <c:ptCount val="9"/>
                <c:pt idx="0">
                  <c:v>BT</c:v>
                </c:pt>
                <c:pt idx="1">
                  <c:v>CG</c:v>
                </c:pt>
                <c:pt idx="2">
                  <c:v>EP</c:v>
                </c:pt>
                <c:pt idx="3">
                  <c:v>FT</c:v>
                </c:pt>
                <c:pt idx="4">
                  <c:v>IS</c:v>
                </c:pt>
                <c:pt idx="5">
                  <c:v>LU</c:v>
                </c:pt>
                <c:pt idx="6">
                  <c:v>MG</c:v>
                </c:pt>
                <c:pt idx="7">
                  <c:v>SP</c:v>
                </c:pt>
                <c:pt idx="8">
                  <c:v>UA</c:v>
                </c:pt>
              </c:strCache>
            </c:strRef>
          </c:cat>
          <c:val>
            <c:numRef>
              <c:f>RunsOnStokes!$H$8:$P$8</c:f>
              <c:numCache>
                <c:formatCode>General</c:formatCode>
                <c:ptCount val="9"/>
                <c:pt idx="0">
                  <c:v>41.425</c:v>
                </c:pt>
                <c:pt idx="1">
                  <c:v>17.448</c:v>
                </c:pt>
                <c:pt idx="2">
                  <c:v>5.408</c:v>
                </c:pt>
                <c:pt idx="3">
                  <c:v>9.8118</c:v>
                </c:pt>
                <c:pt idx="4">
                  <c:v>0.5518</c:v>
                </c:pt>
                <c:pt idx="5">
                  <c:v>34.541</c:v>
                </c:pt>
                <c:pt idx="6">
                  <c:v>1.665</c:v>
                </c:pt>
                <c:pt idx="7">
                  <c:v>38.235</c:v>
                </c:pt>
                <c:pt idx="8">
                  <c:v>58.0327</c:v>
                </c:pt>
              </c:numCache>
            </c:numRef>
          </c:val>
        </c:ser>
        <c:ser>
          <c:idx val="1"/>
          <c:order val="1"/>
          <c:tx>
            <c:strRef>
              <c:f>RunsOnStokes!$G$9</c:f>
              <c:strCache>
                <c:ptCount val="1"/>
                <c:pt idx="0">
                  <c:v>EC2</c:v>
                </c:pt>
              </c:strCache>
            </c:strRef>
          </c:tx>
          <c:invertIfNegative val="0"/>
          <c:cat>
            <c:strRef>
              <c:f>RunsOnStokes!$H$7:$P$7</c:f>
              <c:strCache>
                <c:ptCount val="9"/>
                <c:pt idx="0">
                  <c:v>BT</c:v>
                </c:pt>
                <c:pt idx="1">
                  <c:v>CG</c:v>
                </c:pt>
                <c:pt idx="2">
                  <c:v>EP</c:v>
                </c:pt>
                <c:pt idx="3">
                  <c:v>FT</c:v>
                </c:pt>
                <c:pt idx="4">
                  <c:v>IS</c:v>
                </c:pt>
                <c:pt idx="5">
                  <c:v>LU</c:v>
                </c:pt>
                <c:pt idx="6">
                  <c:v>MG</c:v>
                </c:pt>
                <c:pt idx="7">
                  <c:v>SP</c:v>
                </c:pt>
                <c:pt idx="8">
                  <c:v>UA</c:v>
                </c:pt>
              </c:strCache>
            </c:strRef>
          </c:cat>
          <c:val>
            <c:numRef>
              <c:f>RunsOnStokes!$H$9:$P$9</c:f>
              <c:numCache>
                <c:formatCode>General</c:formatCode>
                <c:ptCount val="9"/>
                <c:pt idx="0">
                  <c:v>63.234</c:v>
                </c:pt>
                <c:pt idx="1">
                  <c:v>28.344</c:v>
                </c:pt>
                <c:pt idx="2">
                  <c:v>6.693999999999995</c:v>
                </c:pt>
                <c:pt idx="3">
                  <c:v>11.706</c:v>
                </c:pt>
                <c:pt idx="4">
                  <c:v>1.0159</c:v>
                </c:pt>
                <c:pt idx="5">
                  <c:v>92.213</c:v>
                </c:pt>
                <c:pt idx="6">
                  <c:v>2.907</c:v>
                </c:pt>
                <c:pt idx="7">
                  <c:v>46.122</c:v>
                </c:pt>
                <c:pt idx="8">
                  <c:v>141.2777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7610088"/>
        <c:axId val="-2132215160"/>
      </c:barChart>
      <c:catAx>
        <c:axId val="-2117610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aseline="0" dirty="0" smtClean="0"/>
                  <a:t>NPB3.3</a:t>
                </a:r>
                <a:r>
                  <a:rPr lang="en-US" sz="1400" baseline="0" dirty="0"/>
                  <a:t>-OMP -Class B</a:t>
                </a:r>
                <a:endParaRPr lang="en-US" sz="14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-2132215160"/>
        <c:crosses val="autoZero"/>
        <c:auto val="1"/>
        <c:lblAlgn val="ctr"/>
        <c:lblOffset val="100"/>
        <c:noMultiLvlLbl val="0"/>
      </c:catAx>
      <c:valAx>
        <c:axId val="-2132215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76100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Sheet1!$H$10</c:f>
              <c:strCache>
                <c:ptCount val="1"/>
                <c:pt idx="0">
                  <c:v>HTC</c:v>
                </c:pt>
              </c:strCache>
            </c:strRef>
          </c:tx>
          <c:invertIfNegative val="0"/>
          <c:cat>
            <c:strRef>
              <c:f>Sheet1!$I$9:$L$9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</c:v>
                </c:pt>
                <c:pt idx="3">
                  <c:v>n VMs + Fully loaded</c:v>
                </c:pt>
              </c:strCache>
            </c:strRef>
          </c:cat>
          <c:val>
            <c:numRef>
              <c:f>Sheet1!$I$10:$L$10</c:f>
              <c:numCache>
                <c:formatCode>General</c:formatCode>
                <c:ptCount val="4"/>
                <c:pt idx="0">
                  <c:v>21.94</c:v>
                </c:pt>
                <c:pt idx="1">
                  <c:v>21.22</c:v>
                </c:pt>
                <c:pt idx="2">
                  <c:v>19.41</c:v>
                </c:pt>
                <c:pt idx="3">
                  <c:v>9.11</c:v>
                </c:pt>
              </c:numCache>
            </c:numRef>
          </c:val>
        </c:ser>
        <c:ser>
          <c:idx val="1"/>
          <c:order val="1"/>
          <c:tx>
            <c:strRef>
              <c:f>Sheet1!$H$11</c:f>
              <c:strCache>
                <c:ptCount val="1"/>
                <c:pt idx="0">
                  <c:v>EC2</c:v>
                </c:pt>
              </c:strCache>
            </c:strRef>
          </c:tx>
          <c:invertIfNegative val="0"/>
          <c:cat>
            <c:strRef>
              <c:f>Sheet1!$I$9:$L$9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</c:v>
                </c:pt>
                <c:pt idx="3">
                  <c:v>n VMs + Fully loaded</c:v>
                </c:pt>
              </c:strCache>
            </c:strRef>
          </c:cat>
          <c:val>
            <c:numRef>
              <c:f>Sheet1!$I$11:$L$11</c:f>
              <c:numCache>
                <c:formatCode>General</c:formatCode>
                <c:ptCount val="4"/>
                <c:pt idx="0">
                  <c:v>11.42</c:v>
                </c:pt>
                <c:pt idx="1">
                  <c:v>11.42</c:v>
                </c:pt>
                <c:pt idx="2">
                  <c:v>11.42</c:v>
                </c:pt>
                <c:pt idx="3">
                  <c:v>11.42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234648"/>
        <c:axId val="-2115821800"/>
      </c:barChart>
      <c:catAx>
        <c:axId val="-21322346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5821800"/>
        <c:crosses val="autoZero"/>
        <c:auto val="1"/>
        <c:lblAlgn val="ctr"/>
        <c:lblOffset val="100"/>
        <c:noMultiLvlLbl val="0"/>
      </c:catAx>
      <c:valAx>
        <c:axId val="-2115821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2234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380358705162"/>
          <c:y val="0.400469889180519"/>
          <c:w val="0.113619641294838"/>
          <c:h val="0.2083194808982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Sheet5!$B$12</c:f>
              <c:strCache>
                <c:ptCount val="1"/>
                <c:pt idx="0">
                  <c:v>HTC</c:v>
                </c:pt>
              </c:strCache>
            </c:strRef>
          </c:tx>
          <c:invertIfNegative val="0"/>
          <c:cat>
            <c:strRef>
              <c:f>Sheet5!$C$11:$G$11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</c:v>
                </c:pt>
                <c:pt idx="3">
                  <c:v>n VMs + Fully loaded</c:v>
                </c:pt>
              </c:strCache>
            </c:strRef>
          </c:cat>
          <c:val>
            <c:numRef>
              <c:f>Sheet5!$C$12:$G$12</c:f>
              <c:numCache>
                <c:formatCode>General</c:formatCode>
                <c:ptCount val="5"/>
                <c:pt idx="0">
                  <c:v>13.26</c:v>
                </c:pt>
                <c:pt idx="1">
                  <c:v>12.76</c:v>
                </c:pt>
                <c:pt idx="2">
                  <c:v>11.73</c:v>
                </c:pt>
                <c:pt idx="3">
                  <c:v>6.91</c:v>
                </c:pt>
              </c:numCache>
            </c:numRef>
          </c:val>
        </c:ser>
        <c:ser>
          <c:idx val="1"/>
          <c:order val="1"/>
          <c:tx>
            <c:strRef>
              <c:f>Sheet5!$B$13</c:f>
              <c:strCache>
                <c:ptCount val="1"/>
                <c:pt idx="0">
                  <c:v>EC2</c:v>
                </c:pt>
              </c:strCache>
            </c:strRef>
          </c:tx>
          <c:invertIfNegative val="0"/>
          <c:cat>
            <c:strRef>
              <c:f>Sheet5!$C$11:$G$11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</c:v>
                </c:pt>
                <c:pt idx="3">
                  <c:v>n VMs + Fully loaded</c:v>
                </c:pt>
              </c:strCache>
            </c:strRef>
          </c:cat>
          <c:val>
            <c:numRef>
              <c:f>Sheet5!$C$13:$G$13</c:f>
              <c:numCache>
                <c:formatCode>General</c:formatCode>
                <c:ptCount val="5"/>
                <c:pt idx="0">
                  <c:v>11.42</c:v>
                </c:pt>
                <c:pt idx="1">
                  <c:v>11.42</c:v>
                </c:pt>
                <c:pt idx="2">
                  <c:v>11.42</c:v>
                </c:pt>
                <c:pt idx="3">
                  <c:v>11.42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3875416"/>
        <c:axId val="1491817576"/>
      </c:barChart>
      <c:catAx>
        <c:axId val="1513875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91817576"/>
        <c:crosses val="autoZero"/>
        <c:auto val="1"/>
        <c:lblAlgn val="ctr"/>
        <c:lblOffset val="100"/>
        <c:noMultiLvlLbl val="0"/>
      </c:catAx>
      <c:valAx>
        <c:axId val="1491817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3875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Sheet2!$G$14</c:f>
              <c:strCache>
                <c:ptCount val="1"/>
                <c:pt idx="0">
                  <c:v>HTC</c:v>
                </c:pt>
              </c:strCache>
            </c:strRef>
          </c:tx>
          <c:invertIfNegative val="0"/>
          <c:cat>
            <c:strRef>
              <c:f>Sheet2!$H$13:$K$13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 </c:v>
                </c:pt>
                <c:pt idx="3">
                  <c:v>n VMs + Fully loaded</c:v>
                </c:pt>
              </c:strCache>
            </c:strRef>
          </c:cat>
          <c:val>
            <c:numRef>
              <c:f>Sheet2!$H$14:$K$14</c:f>
              <c:numCache>
                <c:formatCode>General</c:formatCode>
                <c:ptCount val="4"/>
                <c:pt idx="0">
                  <c:v>44.04</c:v>
                </c:pt>
                <c:pt idx="1">
                  <c:v>39.86</c:v>
                </c:pt>
                <c:pt idx="2">
                  <c:v>40.67</c:v>
                </c:pt>
                <c:pt idx="3">
                  <c:v>18.73</c:v>
                </c:pt>
              </c:numCache>
            </c:numRef>
          </c:val>
        </c:ser>
        <c:ser>
          <c:idx val="1"/>
          <c:order val="1"/>
          <c:tx>
            <c:strRef>
              <c:f>Sheet2!$G$15</c:f>
              <c:strCache>
                <c:ptCount val="1"/>
                <c:pt idx="0">
                  <c:v>EC2</c:v>
                </c:pt>
              </c:strCache>
            </c:strRef>
          </c:tx>
          <c:invertIfNegative val="0"/>
          <c:cat>
            <c:strRef>
              <c:f>Sheet2!$H$13:$K$13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 </c:v>
                </c:pt>
                <c:pt idx="3">
                  <c:v>n VMs + Fully loaded</c:v>
                </c:pt>
              </c:strCache>
            </c:strRef>
          </c:cat>
          <c:val>
            <c:numRef>
              <c:f>Sheet2!$H$15:$K$15</c:f>
              <c:numCache>
                <c:formatCode>General</c:formatCode>
                <c:ptCount val="4"/>
                <c:pt idx="0">
                  <c:v>18.15</c:v>
                </c:pt>
                <c:pt idx="1">
                  <c:v>18.15</c:v>
                </c:pt>
                <c:pt idx="2">
                  <c:v>18.15</c:v>
                </c:pt>
                <c:pt idx="3">
                  <c:v>18.15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657640"/>
        <c:axId val="-2115759416"/>
      </c:barChart>
      <c:catAx>
        <c:axId val="-21206576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5759416"/>
        <c:crosses val="autoZero"/>
        <c:auto val="1"/>
        <c:lblAlgn val="ctr"/>
        <c:lblOffset val="100"/>
        <c:noMultiLvlLbl val="0"/>
      </c:catAx>
      <c:valAx>
        <c:axId val="-2115759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0657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Sheet6!$B$13</c:f>
              <c:strCache>
                <c:ptCount val="1"/>
                <c:pt idx="0">
                  <c:v>HTC</c:v>
                </c:pt>
              </c:strCache>
            </c:strRef>
          </c:tx>
          <c:invertIfNegative val="0"/>
          <c:cat>
            <c:strRef>
              <c:f>Sheet6!$C$12:$G$12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</c:v>
                </c:pt>
                <c:pt idx="3">
                  <c:v>n VMs + Fully loaded</c:v>
                </c:pt>
              </c:strCache>
            </c:strRef>
          </c:cat>
          <c:val>
            <c:numRef>
              <c:f>Sheet6!$C$13:$G$13</c:f>
              <c:numCache>
                <c:formatCode>General</c:formatCode>
                <c:ptCount val="5"/>
                <c:pt idx="0">
                  <c:v>26.21</c:v>
                </c:pt>
                <c:pt idx="1">
                  <c:v>23.84</c:v>
                </c:pt>
                <c:pt idx="2">
                  <c:v>23.29</c:v>
                </c:pt>
                <c:pt idx="3">
                  <c:v>13.4</c:v>
                </c:pt>
              </c:numCache>
            </c:numRef>
          </c:val>
        </c:ser>
        <c:ser>
          <c:idx val="1"/>
          <c:order val="1"/>
          <c:tx>
            <c:strRef>
              <c:f>Sheet6!$B$14</c:f>
              <c:strCache>
                <c:ptCount val="1"/>
                <c:pt idx="0">
                  <c:v>EC2</c:v>
                </c:pt>
              </c:strCache>
            </c:strRef>
          </c:tx>
          <c:invertIfNegative val="0"/>
          <c:cat>
            <c:strRef>
              <c:f>Sheet6!$C$12:$G$12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</c:v>
                </c:pt>
                <c:pt idx="3">
                  <c:v>n VMs + Fully loaded</c:v>
                </c:pt>
              </c:strCache>
            </c:strRef>
          </c:cat>
          <c:val>
            <c:numRef>
              <c:f>Sheet6!$C$14:$G$14</c:f>
              <c:numCache>
                <c:formatCode>General</c:formatCode>
                <c:ptCount val="5"/>
                <c:pt idx="0">
                  <c:v>18.15</c:v>
                </c:pt>
                <c:pt idx="1">
                  <c:v>18.15</c:v>
                </c:pt>
                <c:pt idx="2">
                  <c:v>18.15</c:v>
                </c:pt>
                <c:pt idx="3">
                  <c:v>18.15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3843464"/>
        <c:axId val="1492061896"/>
      </c:barChart>
      <c:catAx>
        <c:axId val="1923843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492061896"/>
        <c:crosses val="autoZero"/>
        <c:auto val="1"/>
        <c:lblAlgn val="ctr"/>
        <c:lblOffset val="100"/>
        <c:noMultiLvlLbl val="0"/>
      </c:catAx>
      <c:valAx>
        <c:axId val="1492061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3843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Sheet3!$G$15</c:f>
              <c:strCache>
                <c:ptCount val="1"/>
                <c:pt idx="0">
                  <c:v>HTC</c:v>
                </c:pt>
              </c:strCache>
            </c:strRef>
          </c:tx>
          <c:invertIfNegative val="0"/>
          <c:cat>
            <c:strRef>
              <c:f>Sheet3!$H$14:$K$14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</c:v>
                </c:pt>
                <c:pt idx="3">
                  <c:v>n VMs + Fully loaded</c:v>
                </c:pt>
              </c:strCache>
            </c:strRef>
          </c:cat>
          <c:val>
            <c:numRef>
              <c:f>Sheet3!$H$15:$K$15</c:f>
              <c:numCache>
                <c:formatCode>General</c:formatCode>
                <c:ptCount val="4"/>
                <c:pt idx="0">
                  <c:v>82.58</c:v>
                </c:pt>
                <c:pt idx="1">
                  <c:v>75.86</c:v>
                </c:pt>
                <c:pt idx="2">
                  <c:v>74.75</c:v>
                </c:pt>
                <c:pt idx="3">
                  <c:v>36.47</c:v>
                </c:pt>
              </c:numCache>
            </c:numRef>
          </c:val>
        </c:ser>
        <c:ser>
          <c:idx val="1"/>
          <c:order val="1"/>
          <c:tx>
            <c:strRef>
              <c:f>Sheet3!$G$16</c:f>
              <c:strCache>
                <c:ptCount val="1"/>
                <c:pt idx="0">
                  <c:v>EC2</c:v>
                </c:pt>
              </c:strCache>
            </c:strRef>
          </c:tx>
          <c:invertIfNegative val="0"/>
          <c:cat>
            <c:strRef>
              <c:f>Sheet3!$H$14:$K$14</c:f>
              <c:strCache>
                <c:ptCount val="4"/>
                <c:pt idx="0">
                  <c:v>Bare Metal</c:v>
                </c:pt>
                <c:pt idx="1">
                  <c:v>1 VM</c:v>
                </c:pt>
                <c:pt idx="2">
                  <c:v>n VMs + Minimal load</c:v>
                </c:pt>
                <c:pt idx="3">
                  <c:v>n VMs + Fully loaded</c:v>
                </c:pt>
              </c:strCache>
            </c:strRef>
          </c:cat>
          <c:val>
            <c:numRef>
              <c:f>Sheet3!$H$16:$K$16</c:f>
              <c:numCache>
                <c:formatCode>General</c:formatCode>
                <c:ptCount val="4"/>
                <c:pt idx="0">
                  <c:v>44.42</c:v>
                </c:pt>
                <c:pt idx="1">
                  <c:v>44.42</c:v>
                </c:pt>
                <c:pt idx="2">
                  <c:v>44.42</c:v>
                </c:pt>
                <c:pt idx="3">
                  <c:v>44.42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0652008"/>
        <c:axId val="1923635000"/>
      </c:barChart>
      <c:catAx>
        <c:axId val="1800652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923635000"/>
        <c:crosses val="autoZero"/>
        <c:auto val="1"/>
        <c:lblAlgn val="ctr"/>
        <c:lblOffset val="100"/>
        <c:noMultiLvlLbl val="0"/>
      </c:catAx>
      <c:valAx>
        <c:axId val="1923635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0652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Sheet5!$G$6</c:f>
              <c:strCache>
                <c:ptCount val="1"/>
                <c:pt idx="0">
                  <c:v>HTC</c:v>
                </c:pt>
              </c:strCache>
            </c:strRef>
          </c:tx>
          <c:invertIfNegative val="0"/>
          <c:cat>
            <c:strRef>
              <c:f>Sheet5!$H$5:$J$5</c:f>
              <c:strCache>
                <c:ptCount val="3"/>
                <c:pt idx="0">
                  <c:v>Bare Metal</c:v>
                </c:pt>
                <c:pt idx="1">
                  <c:v>1 + 3 VMs</c:v>
                </c:pt>
                <c:pt idx="2">
                  <c:v>4 HS06</c:v>
                </c:pt>
              </c:strCache>
            </c:strRef>
          </c:cat>
          <c:val>
            <c:numRef>
              <c:f>Sheet5!$H$6:$J$6</c:f>
              <c:numCache>
                <c:formatCode>General</c:formatCode>
                <c:ptCount val="3"/>
                <c:pt idx="0">
                  <c:v>82.58</c:v>
                </c:pt>
                <c:pt idx="1">
                  <c:v>67.52</c:v>
                </c:pt>
                <c:pt idx="2">
                  <c:v>36.12</c:v>
                </c:pt>
              </c:numCache>
            </c:numRef>
          </c:val>
        </c:ser>
        <c:ser>
          <c:idx val="1"/>
          <c:order val="1"/>
          <c:tx>
            <c:strRef>
              <c:f>Sheet5!$G$7</c:f>
              <c:strCache>
                <c:ptCount val="1"/>
                <c:pt idx="0">
                  <c:v>EC2</c:v>
                </c:pt>
              </c:strCache>
            </c:strRef>
          </c:tx>
          <c:invertIfNegative val="0"/>
          <c:cat>
            <c:strRef>
              <c:f>Sheet5!$H$5:$J$5</c:f>
              <c:strCache>
                <c:ptCount val="3"/>
                <c:pt idx="0">
                  <c:v>Bare Metal</c:v>
                </c:pt>
                <c:pt idx="1">
                  <c:v>1 + 3 VMs</c:v>
                </c:pt>
                <c:pt idx="2">
                  <c:v>4 HS06</c:v>
                </c:pt>
              </c:strCache>
            </c:strRef>
          </c:cat>
          <c:val>
            <c:numRef>
              <c:f>Sheet5!$H$7:$J$7</c:f>
              <c:numCache>
                <c:formatCode>General</c:formatCode>
                <c:ptCount val="3"/>
                <c:pt idx="0">
                  <c:v>46.77</c:v>
                </c:pt>
                <c:pt idx="1">
                  <c:v>46.77</c:v>
                </c:pt>
                <c:pt idx="2">
                  <c:v>46.77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1419256"/>
        <c:axId val="1868793288"/>
      </c:barChart>
      <c:catAx>
        <c:axId val="1491419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868793288"/>
        <c:crosses val="autoZero"/>
        <c:auto val="1"/>
        <c:lblAlgn val="ctr"/>
        <c:lblOffset val="100"/>
        <c:noMultiLvlLbl val="0"/>
      </c:catAx>
      <c:valAx>
        <c:axId val="1868793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1419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Sheet6!$G$7</c:f>
              <c:strCache>
                <c:ptCount val="1"/>
                <c:pt idx="0">
                  <c:v>HTC</c:v>
                </c:pt>
              </c:strCache>
            </c:strRef>
          </c:tx>
          <c:invertIfNegative val="0"/>
          <c:cat>
            <c:strRef>
              <c:f>Sheet6!$H$6:$J$6</c:f>
              <c:strCache>
                <c:ptCount val="3"/>
                <c:pt idx="0">
                  <c:v>Bare Metal</c:v>
                </c:pt>
                <c:pt idx="1">
                  <c:v>1 + 3 VMs</c:v>
                </c:pt>
                <c:pt idx="2">
                  <c:v>4 HS06</c:v>
                </c:pt>
              </c:strCache>
            </c:strRef>
          </c:cat>
          <c:val>
            <c:numRef>
              <c:f>Sheet6!$H$7:$J$7</c:f>
              <c:numCache>
                <c:formatCode>General</c:formatCode>
                <c:ptCount val="3"/>
                <c:pt idx="0">
                  <c:v>150.38</c:v>
                </c:pt>
                <c:pt idx="1">
                  <c:v>137.13</c:v>
                </c:pt>
                <c:pt idx="2">
                  <c:v>67.71</c:v>
                </c:pt>
              </c:numCache>
            </c:numRef>
          </c:val>
        </c:ser>
        <c:ser>
          <c:idx val="1"/>
          <c:order val="1"/>
          <c:tx>
            <c:strRef>
              <c:f>Sheet6!$G$8</c:f>
              <c:strCache>
                <c:ptCount val="1"/>
                <c:pt idx="0">
                  <c:v>EC2</c:v>
                </c:pt>
              </c:strCache>
            </c:strRef>
          </c:tx>
          <c:invertIfNegative val="0"/>
          <c:cat>
            <c:strRef>
              <c:f>Sheet6!$H$6:$J$6</c:f>
              <c:strCache>
                <c:ptCount val="3"/>
                <c:pt idx="0">
                  <c:v>Bare Metal</c:v>
                </c:pt>
                <c:pt idx="1">
                  <c:v>1 + 3 VMs</c:v>
                </c:pt>
                <c:pt idx="2">
                  <c:v>4 HS06</c:v>
                </c:pt>
              </c:strCache>
            </c:strRef>
          </c:cat>
          <c:val>
            <c:numRef>
              <c:f>Sheet6!$H$8:$J$8</c:f>
              <c:numCache>
                <c:formatCode>General</c:formatCode>
                <c:ptCount val="3"/>
                <c:pt idx="0">
                  <c:v>93.54</c:v>
                </c:pt>
                <c:pt idx="1">
                  <c:v>93.54</c:v>
                </c:pt>
                <c:pt idx="2">
                  <c:v>93.54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410216"/>
        <c:axId val="1869522312"/>
      </c:barChart>
      <c:catAx>
        <c:axId val="1868410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869522312"/>
        <c:crosses val="autoZero"/>
        <c:auto val="1"/>
        <c:lblAlgn val="ctr"/>
        <c:lblOffset val="100"/>
        <c:noMultiLvlLbl val="0"/>
      </c:catAx>
      <c:valAx>
        <c:axId val="1869522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8410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26C71E-6CE3-5049-8CCD-62929E6BBE6E}" type="datetime1">
              <a:rPr lang="en-US"/>
              <a:pPr>
                <a:defRPr/>
              </a:pPr>
              <a:t>28/01/2013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C79E62-407D-7F4F-906A-8A8054E93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0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39FC70CB-5560-5C43-9BA5-CD1D0CC369DB}" type="datetime1">
              <a:rPr lang="en-US"/>
              <a:pPr>
                <a:defRPr/>
              </a:pPr>
              <a:t>28/01/2013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AA60016-4947-8149-BA02-BA76139D0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46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1D174B5-A0E3-7D4A-A55F-F21EDBEB99E9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</a:rPr>
              <a:t>Dual core VMs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1038577-8752-B645-BA69-C1AF69066748}" type="slidenum">
              <a:rPr lang="en-US" sz="1200">
                <a:cs typeface="Arial" charset="0"/>
              </a:rPr>
              <a:pPr eaLnBrk="1" hangingPunct="1"/>
              <a:t>19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en-US">
                <a:latin typeface="Calibri" charset="0"/>
              </a:rPr>
              <a:t>Overcommitting only for the memory resource (2.42% when we increase memory assignment, 8.54% when we overcomitt only the memory resource</a:t>
            </a:r>
          </a:p>
          <a:p>
            <a:pPr marL="171450" indent="-171450">
              <a:buFontTx/>
              <a:buChar char="-"/>
            </a:pPr>
            <a:r>
              <a:rPr lang="en-US">
                <a:latin typeface="Calibri" charset="0"/>
              </a:rPr>
              <a:t>We did not study (explicitly) the effect of overcomittment on performance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C0832D0-138D-5B47-BB49-3F6864E50639}" type="slidenum">
              <a:rPr lang="en-US" sz="1200">
                <a:cs typeface="Arial" charset="0"/>
              </a:rPr>
              <a:pPr eaLnBrk="1" hangingPunct="1"/>
              <a:t>23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3C38D99-0DDF-5842-9BB1-C387906B231E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en-US">
                <a:latin typeface="Calibri" charset="0"/>
              </a:rPr>
              <a:t>Mw demonstrates memory requirements</a:t>
            </a:r>
          </a:p>
          <a:p>
            <a:pPr marL="171450" indent="-171450">
              <a:buFontTx/>
              <a:buChar char="-"/>
            </a:pPr>
            <a:r>
              <a:rPr lang="en-US">
                <a:latin typeface="Calibri" charset="0"/>
              </a:rPr>
              <a:t>The unit Mw refers to one million 64-bit words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90DB736-E490-664A-802F-D1E9965ECB84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Calibri" charset="0"/>
              </a:rPr>
              <a:t>HT Enabled on</a:t>
            </a:r>
            <a:r>
              <a:rPr lang="en-US" baseline="0" dirty="0" smtClean="0">
                <a:latin typeface="Calibri" charset="0"/>
              </a:rPr>
              <a:t> both infrastructures</a:t>
            </a:r>
            <a:endParaRPr lang="en-US" dirty="0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BFA88FB-0AEE-494B-BF4A-5E1D9F66B296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</a:rPr>
              <a:t>HT Enabled on</a:t>
            </a:r>
            <a:r>
              <a:rPr lang="en-US" baseline="0" dirty="0" smtClean="0">
                <a:latin typeface="Calibri" charset="0"/>
              </a:rPr>
              <a:t> both infrastructures (except Opteron)</a:t>
            </a:r>
            <a:endParaRPr lang="en-US" dirty="0" smtClean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A60016-4947-8149-BA02-BA76139D0E1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48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Another possible variation could be </a:t>
            </a:r>
            <a:r>
              <a:rPr lang="en-US" baseline="0" dirty="0" smtClean="0"/>
              <a:t>the resource over-commitment effect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Will touch upon this in the later part of my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A60016-4947-8149-BA02-BA76139D0E1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37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</a:rPr>
              <a:t>32 </a:t>
            </a:r>
            <a:r>
              <a:rPr lang="en-US" dirty="0" err="1" smtClean="0">
                <a:latin typeface="Calibri" charset="0"/>
              </a:rPr>
              <a:t>Signle</a:t>
            </a:r>
            <a:r>
              <a:rPr lang="en-US" dirty="0" smtClean="0">
                <a:latin typeface="Calibri" charset="0"/>
              </a:rPr>
              <a:t> Core VMs</a:t>
            </a:r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Percentages </a:t>
            </a:r>
            <a:r>
              <a:rPr lang="en-US" dirty="0">
                <a:latin typeface="Calibri" charset="0"/>
              </a:rPr>
              <a:t>calculated as follows: 100 – (21.22/21.94 x 100) = 3.28</a:t>
            </a:r>
            <a:r>
              <a:rPr lang="en-US" dirty="0" smtClean="0">
                <a:latin typeface="Calibri" charset="0"/>
              </a:rPr>
              <a:t>%</a:t>
            </a:r>
            <a:endParaRPr lang="en-US" dirty="0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89910F-6991-A54A-A7FC-324B5AA4D23E}" type="slidenum">
              <a:rPr lang="en-US" sz="1200">
                <a:cs typeface="Arial" charset="0"/>
              </a:rPr>
              <a:pPr eaLnBrk="1" hangingPunct="1"/>
              <a:t>16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</a:rPr>
              <a:t>- 32 Single Core VMs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FBB477C-CDA2-F44A-AE3D-9A480682A12A}" type="slidenum">
              <a:rPr lang="en-US" sz="1200">
                <a:cs typeface="Arial" charset="0"/>
              </a:rPr>
              <a:pPr eaLnBrk="1" hangingPunct="1"/>
              <a:t>17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</a:rPr>
              <a:t>- 16 dual core VMs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1E88EC6-E0A0-BF44-9BFE-3F6404D921D6}" type="slidenum">
              <a:rPr lang="en-US" sz="1200">
                <a:cs typeface="Arial" charset="0"/>
              </a:rPr>
              <a:pPr eaLnBrk="1" hangingPunct="1"/>
              <a:t>18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-104775"/>
            <a:ext cx="2135188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4"/>
          <p:cNvGrpSpPr>
            <a:grpSpLocks/>
          </p:cNvGrpSpPr>
          <p:nvPr userDrawn="1"/>
        </p:nvGrpSpPr>
        <p:grpSpPr bwMode="auto">
          <a:xfrm>
            <a:off x="6069013" y="590550"/>
            <a:ext cx="2643187" cy="504825"/>
            <a:chOff x="3798" y="391"/>
            <a:chExt cx="1665" cy="318"/>
          </a:xfrm>
        </p:grpSpPr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8" y="482"/>
              <a:ext cx="72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" y="391"/>
              <a:ext cx="41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" y="396"/>
              <a:ext cx="49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BE13-2402-FF48-8575-A86BCD733272}" type="datetime1">
              <a:rPr lang="en-IE"/>
              <a:pPr>
                <a:defRPr/>
              </a:pPr>
              <a:t>28/01/2013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HPC/HTC vs. Cloud Benchmarking – </a:t>
            </a:r>
            <a:r>
              <a:rPr lang="en-US" err="1"/>
              <a:t>eFiscal</a:t>
            </a:r>
            <a:r>
              <a:rPr lang="en-US"/>
              <a:t> Final Workshop @ EGI Workshop 2013, Amsterdam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3FCA1-B8C7-6D4C-BFC3-D7615BF7FD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77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-88900"/>
            <a:ext cx="132715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-12700"/>
            <a:ext cx="12319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E5E7-8BDD-E14C-9024-A24A21500709}" type="datetime1">
              <a:rPr lang="en-IE"/>
              <a:pPr>
                <a:defRPr/>
              </a:pPr>
              <a:t>28/01/2013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HPC/HTC vs. Cloud Benchmarking – </a:t>
            </a:r>
            <a:r>
              <a:rPr lang="en-US" err="1"/>
              <a:t>eFiscal</a:t>
            </a:r>
            <a:r>
              <a:rPr lang="en-US"/>
              <a:t> Final Workshop @ EGI Workshop 2013, Amsterdam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9099-E347-0741-9305-C65529E78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5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2D9D1-9BFA-654E-A067-F6DA2FF6729D}" type="datetime1">
              <a:rPr lang="en-IE"/>
              <a:pPr>
                <a:defRPr/>
              </a:pPr>
              <a:t>28/01/2013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HPC/HTC vs. Cloud Benchmarking – </a:t>
            </a:r>
            <a:r>
              <a:rPr lang="en-US" err="1"/>
              <a:t>eFiscal</a:t>
            </a:r>
            <a:r>
              <a:rPr lang="en-US"/>
              <a:t> Final Workshop @ EGI Workshop 2013, Amsterdam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E356-8CBF-2B42-A6B3-54EC80107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158B-B2E6-3A46-BBFF-72DBE3027B19}" type="datetime1">
              <a:rPr lang="en-IE"/>
              <a:pPr>
                <a:defRPr/>
              </a:pPr>
              <a:t>28/01/2013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HPC/HTC vs. Cloud Benchmarking – </a:t>
            </a:r>
            <a:r>
              <a:rPr lang="en-US" err="1"/>
              <a:t>eFiscal</a:t>
            </a:r>
            <a:r>
              <a:rPr lang="en-US"/>
              <a:t> Final Workshop @ EGI Workshop 2013, Amsterdam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0CBD2-C2C1-3145-8CD5-93F85D1B8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3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1EC-BACF-AA47-ADEC-D59449580072}" type="datetime1">
              <a:rPr lang="en-IE"/>
              <a:pPr>
                <a:defRPr/>
              </a:pPr>
              <a:t>28/01/2013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HPC/HTC vs. Cloud Benchmarking – </a:t>
            </a:r>
            <a:r>
              <a:rPr lang="en-US" err="1"/>
              <a:t>eFiscal</a:t>
            </a:r>
            <a:r>
              <a:rPr lang="en-US"/>
              <a:t> Final Workshop @ EGI Workshop 2013, Amsterdam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6FC2A-AB11-DF40-8B7C-223814192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8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9A8DE25-61F0-CC48-93D3-957CF4BDF0A9}" type="datetime1">
              <a:rPr lang="en-IE"/>
              <a:pPr>
                <a:defRPr/>
              </a:pPr>
              <a:t>28/01/2013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/>
              <a:t>HPC/HTC vs. Cloud Benchmarking – </a:t>
            </a:r>
            <a:r>
              <a:rPr lang="en-US" err="1"/>
              <a:t>eFiscal</a:t>
            </a:r>
            <a:r>
              <a:rPr lang="en-US"/>
              <a:t> </a:t>
            </a:r>
            <a:r>
              <a:rPr lang="en-US" smtClean="0"/>
              <a:t>Final Workshop </a:t>
            </a:r>
            <a:r>
              <a:rPr lang="en-US"/>
              <a:t>@ EGI </a:t>
            </a:r>
            <a:r>
              <a:rPr lang="en-US" smtClean="0"/>
              <a:t>Workshop 2013, Amsterdam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554304-6E63-5B4D-9266-A92831D8A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kashif.iqbal@ichec.ie" TargetMode="Externa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mit.edu/star/cluste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684213" y="2781300"/>
            <a:ext cx="7772400" cy="1470025"/>
          </a:xfrm>
        </p:spPr>
        <p:txBody>
          <a:bodyPr/>
          <a:lstStyle/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HPC/HTC vs. Cloud Benchmarking</a:t>
            </a:r>
            <a:b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Calibri" charset="0"/>
                <a:ea typeface="ＭＳ Ｐゴシック" charset="0"/>
                <a:cs typeface="ＭＳ Ｐゴシック" charset="0"/>
              </a:rPr>
              <a:t>An empirical evaluation of the performance and cost implications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12963"/>
          </a:xfrm>
        </p:spPr>
        <p:txBody>
          <a:bodyPr/>
          <a:lstStyle/>
          <a:p>
            <a:pPr eaLnBrk="1" hangingPunct="1"/>
            <a:endParaRPr lang="en-US" b="1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1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Kashif Iqbal - PhD</a:t>
            </a:r>
          </a:p>
          <a:p>
            <a:pPr eaLnBrk="1" hangingPunct="1"/>
            <a:r>
              <a:rPr lang="en-US" sz="1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Kashif.iqbal@ichec.ie</a:t>
            </a:r>
            <a:endParaRPr lang="en-US" sz="1200" b="1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ICHEC, NUI Galway, Ireland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With acknowledgment to Michele Michelotto – INFN for their kind support for the HTC Benchmarking + Resources</a:t>
            </a:r>
          </a:p>
        </p:txBody>
      </p:sp>
      <p:grpSp>
        <p:nvGrpSpPr>
          <p:cNvPr id="9219" name="Group 14"/>
          <p:cNvGrpSpPr>
            <a:grpSpLocks/>
          </p:cNvGrpSpPr>
          <p:nvPr/>
        </p:nvGrpSpPr>
        <p:grpSpPr bwMode="auto">
          <a:xfrm>
            <a:off x="6069013" y="590550"/>
            <a:ext cx="2643187" cy="504825"/>
            <a:chOff x="3798" y="391"/>
            <a:chExt cx="1665" cy="318"/>
          </a:xfrm>
        </p:grpSpPr>
        <p:pic>
          <p:nvPicPr>
            <p:cNvPr id="9221" name="Picture 1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8" y="482"/>
              <a:ext cx="72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2" name="Picture 1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" y="391"/>
              <a:ext cx="41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" y="396"/>
              <a:ext cx="49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0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60350"/>
            <a:ext cx="16256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NPB – MPI</a:t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B83CAEC9-F778-484F-801F-46E77E272245}" type="slidenum">
              <a:rPr lang="en-US" sz="1200">
                <a:solidFill>
                  <a:schemeClr val="bg1">
                    <a:lumMod val="65000"/>
                  </a:schemeClr>
                </a:solidFill>
                <a:cs typeface="Arial" charset="0"/>
              </a:rPr>
              <a:pPr eaLnBrk="1" hangingPunct="1">
                <a:defRPr/>
              </a:pPr>
              <a:t>10</a:t>
            </a:fld>
            <a:endParaRPr lang="en-US" sz="120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22532" name="Rectangle 14"/>
          <p:cNvSpPr>
            <a:spLocks noChangeArrowheads="1"/>
          </p:cNvSpPr>
          <p:nvPr/>
        </p:nvSpPr>
        <p:spPr bwMode="auto">
          <a:xfrm>
            <a:off x="1692275" y="5589588"/>
            <a:ext cx="5543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/>
              <a:t>The average performance loss ~ </a:t>
            </a:r>
            <a:r>
              <a:rPr lang="en-GB" b="1"/>
              <a:t>48.42</a:t>
            </a:r>
            <a:r>
              <a:rPr lang="en-GB"/>
              <a:t>% (ranging from 1.02% to 67.76%).</a:t>
            </a:r>
          </a:p>
        </p:txBody>
      </p:sp>
      <p:sp>
        <p:nvSpPr>
          <p:cNvPr id="22533" name="TextBox 17"/>
          <p:cNvSpPr txBox="1">
            <a:spLocks noChangeArrowheads="1"/>
          </p:cNvSpPr>
          <p:nvPr/>
        </p:nvSpPr>
        <p:spPr bwMode="auto">
          <a:xfrm>
            <a:off x="1619250" y="1412875"/>
            <a:ext cx="5883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defTabSz="914400" eaLnBrk="1" hangingPunct="1"/>
            <a:r>
              <a:rPr lang="en-US" sz="1600" b="1">
                <a:solidFill>
                  <a:srgbClr val="000000"/>
                </a:solidFill>
              </a:rPr>
              <a:t>BT and SP using 16 cores, rest using 32 cores (22 runs)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1035050" y="1676400"/>
          <a:ext cx="70739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NPB - OpenMP</a:t>
            </a:r>
            <a:br>
              <a:rPr lang="en-US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63765BE5-E9B9-0148-8EC6-CCE584ED24C5}" type="slidenum">
              <a:rPr lang="en-US" sz="1200">
                <a:solidFill>
                  <a:schemeClr val="bg1">
                    <a:lumMod val="65000"/>
                  </a:schemeClr>
                </a:solidFill>
                <a:cs typeface="Arial" charset="0"/>
              </a:rPr>
              <a:pPr eaLnBrk="1" hangingPunct="1">
                <a:defRPr/>
              </a:pPr>
              <a:t>11</a:t>
            </a:fld>
            <a:endParaRPr lang="en-US" sz="1200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2339975" y="5516563"/>
            <a:ext cx="55451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/>
              <a:t>The average performance loss ~ </a:t>
            </a:r>
            <a:r>
              <a:rPr lang="en-GB" b="1"/>
              <a:t>37.26</a:t>
            </a:r>
            <a:r>
              <a:rPr lang="en-GB"/>
              <a:t>% (ranging from 16.18 - 58.93%</a:t>
            </a:r>
          </a:p>
        </p:txBody>
      </p:sp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2195513" y="1412875"/>
            <a:ext cx="4537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600" b="1">
                <a:solidFill>
                  <a:srgbClr val="000000"/>
                </a:solidFill>
              </a:rPr>
              <a:t>8 cores with 8 OMP Threads (22 runs)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1035050" y="1752600"/>
          <a:ext cx="70739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307934"/>
            <a:ext cx="553998" cy="211166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GB" dirty="0">
                <a:ea typeface="MS PGothic" pitchFamily="34" charset="-128"/>
                <a:cs typeface="MS PGothic" pitchFamily="34" charset="-128"/>
              </a:rPr>
              <a:t>Time in Seconds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720 hours @ </a:t>
            </a:r>
            <a:r>
              <a:rPr lang="en-GB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99.29 USD 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Wingdings" charset="0"/>
              </a:rPr>
              <a:t>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ＭＳ Ｐゴシック" charset="0"/>
                <a:sym typeface="Wingdings" charset="0"/>
              </a:rPr>
              <a:t>~100 % </a:t>
            </a:r>
            <a:r>
              <a:rPr lang="en-US" sz="2400" dirty="0" err="1">
                <a:latin typeface="Calibri" charset="0"/>
                <a:ea typeface="ＭＳ Ｐゴシック" charset="0"/>
                <a:sym typeface="Wingdings" charset="0"/>
              </a:rPr>
              <a:t>utilisation</a:t>
            </a:r>
            <a:endParaRPr lang="en-GB" sz="2400" dirty="0"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GB" sz="2400" dirty="0">
                <a:latin typeface="Calibri" charset="0"/>
                <a:ea typeface="ＭＳ Ｐゴシック" charset="0"/>
              </a:rPr>
              <a:t>Compute cluster instance @ </a:t>
            </a:r>
            <a:r>
              <a:rPr lang="en-US" sz="2400" dirty="0">
                <a:latin typeface="Calibri" charset="0"/>
                <a:ea typeface="ＭＳ Ｐゴシック" charset="0"/>
              </a:rPr>
              <a:t>$1.300 per Hour</a:t>
            </a:r>
            <a:endParaRPr lang="en-GB" sz="2400" dirty="0"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GB" sz="2400" dirty="0">
                <a:latin typeface="Calibri" charset="0"/>
                <a:ea typeface="ＭＳ Ｐゴシック" charset="0"/>
              </a:rPr>
              <a:t>Small instance @ </a:t>
            </a:r>
            <a:r>
              <a:rPr lang="en-US" sz="2400" dirty="0">
                <a:latin typeface="Calibri" charset="0"/>
                <a:ea typeface="ＭＳ Ｐゴシック" charset="0"/>
              </a:rPr>
              <a:t>$0.080 per Hour</a:t>
            </a:r>
            <a:endParaRPr lang="en-GB" sz="2400" dirty="0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 Other useful </a:t>
            </a:r>
            <a:r>
              <a:rPr lang="en-GB" dirty="0" smtClean="0">
                <a:latin typeface="Calibri" charset="0"/>
                <a:ea typeface="ＭＳ Ｐゴシック" charset="0"/>
                <a:cs typeface="ＭＳ Ｐゴシック" charset="0"/>
              </a:rPr>
              <a:t>facts:</a:t>
            </a:r>
            <a:endParaRPr lang="en-GB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 sz="2400" dirty="0">
                <a:latin typeface="Calibri" charset="0"/>
                <a:ea typeface="ＭＳ Ｐゴシック" charset="0"/>
              </a:rPr>
              <a:t>On-Demand instances</a:t>
            </a:r>
          </a:p>
          <a:p>
            <a:pPr lvl="1" eaLnBrk="1" hangingPunct="1"/>
            <a:r>
              <a:rPr lang="en-GB" sz="2400" dirty="0">
                <a:latin typeface="Calibri" charset="0"/>
                <a:ea typeface="ＭＳ Ｐゴシック" charset="0"/>
              </a:rPr>
              <a:t>Overheads (performance, I/O, setup)</a:t>
            </a:r>
          </a:p>
          <a:p>
            <a:pPr lvl="1" eaLnBrk="1" hangingPunct="1"/>
            <a:r>
              <a:rPr lang="en-GB" sz="2400" dirty="0">
                <a:latin typeface="Calibri" charset="0"/>
                <a:ea typeface="ＭＳ Ｐゴシック" charset="0"/>
              </a:rPr>
              <a:t>Data transfer costs and time</a:t>
            </a:r>
          </a:p>
          <a:p>
            <a:pPr lvl="1" eaLnBrk="1" hangingPunct="1"/>
            <a:endParaRPr lang="en-GB" dirty="0">
              <a:latin typeface="Calibri" charset="0"/>
              <a:ea typeface="ＭＳ Ｐゴシック" charset="0"/>
            </a:endParaRPr>
          </a:p>
          <a:p>
            <a:pPr eaLnBrk="1" hangingPunct="1"/>
            <a:endParaRPr lang="en-GB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pic>
        <p:nvPicPr>
          <p:cNvPr id="2458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0"/>
            <a:ext cx="27559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2AC1A81-DEC8-654B-A7D2-9E4FF791B54C}" type="slidenum">
              <a:rPr 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HEPSPEC Benchmark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HEP Benchmark to measure CPU performance</a:t>
            </a:r>
          </a:p>
          <a:p>
            <a:pPr lvl="1" eaLnBrk="1" hangingPunct="1">
              <a:defRPr/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Based on </a:t>
            </a:r>
            <a:r>
              <a:rPr lang="en-GB" dirty="0" err="1">
                <a:latin typeface="Calibri" charset="0"/>
                <a:ea typeface="ＭＳ Ｐゴシック" charset="0"/>
                <a:cs typeface="ＭＳ Ｐゴシック" charset="0"/>
              </a:rPr>
              <a:t>all_cpp</a:t>
            </a: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 err="1">
                <a:latin typeface="Calibri" charset="0"/>
                <a:ea typeface="ＭＳ Ｐゴシック" charset="0"/>
                <a:cs typeface="ＭＳ Ｐゴシック" charset="0"/>
              </a:rPr>
              <a:t>bset</a:t>
            </a: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 of SPEC CPU2006</a:t>
            </a:r>
          </a:p>
          <a:p>
            <a:pPr lvl="1" eaLnBrk="1" hangingPunct="1">
              <a:defRPr/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Fair distribution of </a:t>
            </a:r>
            <a:r>
              <a:rPr lang="en-GB" dirty="0" err="1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SPECint</a:t>
            </a: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GB" dirty="0" err="1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SPECfp</a:t>
            </a:r>
            <a:endParaRPr lang="en-GB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Real </a:t>
            </a:r>
            <a:r>
              <a:rPr lang="en-GB" dirty="0" smtClean="0">
                <a:latin typeface="Calibri" charset="0"/>
                <a:ea typeface="ＭＳ Ｐゴシック" charset="0"/>
                <a:cs typeface="ＭＳ Ｐゴシック" charset="0"/>
              </a:rPr>
              <a:t>workload</a:t>
            </a:r>
          </a:p>
          <a:p>
            <a:pPr lvl="1" eaLnBrk="1" hangingPunct="1">
              <a:defRPr/>
            </a:pPr>
            <a:r>
              <a:rPr lang="en-GB" dirty="0" smtClean="0">
                <a:latin typeface="Calibri" charset="0"/>
                <a:ea typeface="ＭＳ Ｐゴシック" charset="0"/>
                <a:cs typeface="ＭＳ Ｐゴシック" charset="0"/>
              </a:rPr>
              <a:t>Performance Metric</a:t>
            </a:r>
            <a:r>
              <a:rPr lang="en-GB" dirty="0" smtClean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GB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HEPSPEC Score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GB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32-bit binaries </a:t>
            </a:r>
          </a:p>
          <a:p>
            <a:pPr lvl="1" eaLnBrk="1" hangingPunct="1">
              <a:defRPr/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Can be compiled using 64-bit mode ~ for better 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5F60CF6-76AB-D04E-AA7D-C87A3EAF4895}" type="slidenum">
              <a:rPr 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Benchmark Environment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96D50A9-2A61-314F-85ED-4E81608A1201}" type="slidenum">
              <a:rPr 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Content Placeholder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83838"/>
              </p:ext>
            </p:extLst>
          </p:nvPr>
        </p:nvGraphicFramePr>
        <p:xfrm>
          <a:off x="152400" y="1628775"/>
          <a:ext cx="8856663" cy="4649788"/>
        </p:xfrm>
        <a:graphic>
          <a:graphicData uri="http://schemas.openxmlformats.org/drawingml/2006/table">
            <a:tbl>
              <a:tblPr/>
              <a:tblGrid>
                <a:gridCol w="1828800"/>
                <a:gridCol w="2667000"/>
                <a:gridCol w="4360863"/>
              </a:tblGrid>
              <a:tr h="365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Amazon EC2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HTC resource at INFN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607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Compute Nodes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Medium: 2 ECU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Large: 4 ECU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XL: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8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ECU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M3 XL: 13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ECU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M3 2 XL: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26 ECU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 ECU = 1.0-1.2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GHz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Intel(R) Xeon(R)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CPU E5-2660 @ 2.2 GHz, 2 X 8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cores, 64 GB memory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AMD Opteron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6272 (aka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Interlagos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) @ 2.1 GHz, 2 X 16 cores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 instance Single-core VM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L instance Dual-core VM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XL Instance Quad-core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VM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M3 XL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Instance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Quad-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core VM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M3 Double XL Instance Eight Core VM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SL6.2,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64-bit platform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SL6.2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64-bit platform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Memory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3.75 GB, 7.5 GB and 15 GB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64 GB for both Intel and AMD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Hyper-Threading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Enabled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Enabled (for Intel) ~ 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32 logical cores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56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Compilers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a-I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GCC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a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GCC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Benchmark Variations</a:t>
            </a:r>
          </a:p>
        </p:txBody>
      </p:sp>
      <p:sp>
        <p:nvSpPr>
          <p:cNvPr id="2765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Bare-metal vs. EC2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imply: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*Cloud migration performance implications*</a:t>
            </a:r>
          </a:p>
          <a:p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1 VM vs. Bare-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metal: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*</a:t>
            </a:r>
            <a:r>
              <a:rPr lang="en-US" sz="2000" dirty="0" err="1">
                <a:solidFill>
                  <a:srgbClr val="0000FF"/>
                </a:solidFill>
                <a:latin typeface="Calibri" charset="0"/>
                <a:ea typeface="ＭＳ Ｐゴシック" charset="0"/>
              </a:rPr>
              <a:t>Virtualisation</a:t>
            </a:r>
            <a:r>
              <a:rPr lang="en-US" sz="200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 effect*</a:t>
            </a:r>
          </a:p>
          <a:p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n VMs + 1 loaded (HS06) vs. Bare-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metal: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*</a:t>
            </a:r>
            <a:r>
              <a:rPr lang="en-US" sz="2000" dirty="0" err="1">
                <a:solidFill>
                  <a:srgbClr val="0000FF"/>
                </a:solidFill>
                <a:latin typeface="Calibri" charset="0"/>
                <a:ea typeface="ＭＳ Ｐゴシック" charset="0"/>
              </a:rPr>
              <a:t>Virtualisation</a:t>
            </a:r>
            <a:r>
              <a:rPr lang="en-US" sz="200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 + multi-tenancy effect with minimal workload* -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Best Case Scenario!</a:t>
            </a:r>
          </a:p>
          <a:p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n VMs + n loaded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*</a:t>
            </a:r>
            <a:r>
              <a:rPr lang="en-US" sz="2000" dirty="0" err="1">
                <a:solidFill>
                  <a:srgbClr val="0000FF"/>
                </a:solidFill>
                <a:latin typeface="Calibri" charset="0"/>
                <a:ea typeface="ＭＳ Ｐゴシック" charset="0"/>
              </a:rPr>
              <a:t>Virtualisation</a:t>
            </a:r>
            <a:r>
              <a:rPr lang="en-US" sz="200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 + multi-tenancy effect with </a:t>
            </a:r>
            <a:r>
              <a:rPr lang="en-US" sz="200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full </a:t>
            </a:r>
            <a:r>
              <a:rPr lang="en-US" sz="200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workload* -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Worst Case Scenario!</a:t>
            </a:r>
          </a:p>
          <a:p>
            <a:pPr lvl="1"/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HPC/HTC vs. Cloud Benchmarking – </a:t>
            </a:r>
            <a:r>
              <a:rPr lang="en-US" dirty="0" err="1" smtClean="0"/>
              <a:t>eFiscal</a:t>
            </a:r>
            <a:r>
              <a:rPr lang="en-US" dirty="0" smtClean="0"/>
              <a:t> Final Workshop @ EGI Workshop 2013, Amsterdam</a:t>
            </a:r>
            <a:endParaRPr lang="en-US" dirty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2DC5953-4577-0343-91C7-FEED728ED5F2}" type="slidenum">
              <a:rPr lang="en-US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HS06 for Medium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>
              <a:latin typeface="Calibri" charset="0"/>
              <a:ea typeface="ＭＳ Ｐゴシック" charset="0"/>
            </a:endParaRPr>
          </a:p>
          <a:p>
            <a:pPr lvl="1"/>
            <a:endParaRPr lang="en-GB">
              <a:latin typeface="Calibri" charset="0"/>
              <a:ea typeface="ＭＳ Ｐゴシック" charset="0"/>
            </a:endParaRPr>
          </a:p>
          <a:p>
            <a:pPr lvl="1"/>
            <a:endParaRPr lang="en-GB">
              <a:latin typeface="Calibri" charset="0"/>
              <a:ea typeface="ＭＳ Ｐゴシック" charset="0"/>
            </a:endParaRPr>
          </a:p>
          <a:p>
            <a:pPr lvl="1"/>
            <a:endParaRPr lang="en-GB">
              <a:latin typeface="Calibri" charset="0"/>
              <a:ea typeface="ＭＳ Ｐゴシック" charset="0"/>
            </a:endParaRPr>
          </a:p>
          <a:p>
            <a:pPr lvl="1"/>
            <a:endParaRPr lang="en-GB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GB">
              <a:latin typeface="Calibri" charset="0"/>
              <a:ea typeface="ＭＳ Ｐゴシック" charset="0"/>
            </a:endParaRPr>
          </a:p>
          <a:p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SPEC score &lt; with the &gt; no. of VMs</a:t>
            </a:r>
          </a:p>
          <a:p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Virtualisation + Multi-Tenancy (MT) effect on performance ~ </a:t>
            </a:r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3.28% to 58.48%</a:t>
            </a:r>
          </a:p>
          <a:p>
            <a:r>
              <a:rPr lang="en-GB" sz="24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47.95%</a:t>
            </a:r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Performance loss for Cloud migration</a:t>
            </a: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A81BB39-3360-0B46-8CFB-2E4FE5B99E3B}" type="slidenum">
              <a:rPr lang="en-US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209800"/>
            <a:ext cx="553998" cy="149476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GB" dirty="0">
                <a:ea typeface="MS PGothic" pitchFamily="34" charset="-128"/>
                <a:cs typeface="MS PGothic" pitchFamily="34" charset="-128"/>
              </a:rPr>
              <a:t>HS06 Score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1295400" y="1676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8679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97961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Box 11"/>
          <p:cNvSpPr txBox="1">
            <a:spLocks noChangeArrowheads="1"/>
          </p:cNvSpPr>
          <p:nvPr/>
        </p:nvSpPr>
        <p:spPr bwMode="auto">
          <a:xfrm>
            <a:off x="3492500" y="1844675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0000FF"/>
                </a:solidFill>
              </a:rPr>
              <a:t>No. of VMs = 32</a:t>
            </a:r>
          </a:p>
        </p:txBody>
      </p:sp>
      <p:sp>
        <p:nvSpPr>
          <p:cNvPr id="28681" name="TextBox 12"/>
          <p:cNvSpPr txBox="1">
            <a:spLocks noChangeArrowheads="1"/>
          </p:cNvSpPr>
          <p:nvPr/>
        </p:nvSpPr>
        <p:spPr bwMode="auto">
          <a:xfrm>
            <a:off x="5364163" y="3660775"/>
            <a:ext cx="3627437" cy="12001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FF0000"/>
                </a:solidFill>
              </a:rPr>
              <a:t>Amazon EC2 - Possible variations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1 VM + idle – Unlikely in EC2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minimal load – Best-case!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Fully loaded – Worst-case!</a:t>
            </a:r>
          </a:p>
        </p:txBody>
      </p:sp>
      <p:grpSp>
        <p:nvGrpSpPr>
          <p:cNvPr id="28682" name="Group 13"/>
          <p:cNvGrpSpPr>
            <a:grpSpLocks/>
          </p:cNvGrpSpPr>
          <p:nvPr/>
        </p:nvGrpSpPr>
        <p:grpSpPr bwMode="auto">
          <a:xfrm>
            <a:off x="5724525" y="2060575"/>
            <a:ext cx="3419475" cy="1477963"/>
            <a:chOff x="5580112" y="2212647"/>
            <a:chExt cx="3419872" cy="1477328"/>
          </a:xfrm>
        </p:grpSpPr>
        <p:sp>
          <p:nvSpPr>
            <p:cNvPr id="28683" name="TextBox 14"/>
            <p:cNvSpPr txBox="1">
              <a:spLocks noChangeArrowheads="1"/>
            </p:cNvSpPr>
            <p:nvPr/>
          </p:nvSpPr>
          <p:spPr bwMode="auto">
            <a:xfrm>
              <a:off x="5580112" y="2212647"/>
              <a:ext cx="3419872" cy="1477328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GB" sz="1800" b="1" i="1">
                  <a:solidFill>
                    <a:srgbClr val="0000FF"/>
                  </a:solidFill>
                </a:rPr>
                <a:t>NGIs – Possible variations</a:t>
              </a:r>
            </a:p>
            <a:p>
              <a:pPr eaLnBrk="1" hangingPunct="1"/>
              <a:r>
                <a:rPr lang="en-GB" sz="1800">
                  <a:solidFill>
                    <a:srgbClr val="0000FF"/>
                  </a:solidFill>
                </a:rPr>
                <a:t>Bare Metal – NGIs current</a:t>
              </a:r>
            </a:p>
            <a:p>
              <a:pPr eaLnBrk="1" hangingPunct="1"/>
              <a:r>
                <a:rPr lang="en-GB" sz="1800">
                  <a:solidFill>
                    <a:srgbClr val="0000FF"/>
                  </a:solidFill>
                </a:rPr>
                <a:t>1 VM + idle</a:t>
              </a:r>
            </a:p>
            <a:p>
              <a:pPr eaLnBrk="1" hangingPunct="1"/>
              <a:r>
                <a:rPr lang="en-GB" sz="1800">
                  <a:solidFill>
                    <a:srgbClr val="0000FF"/>
                  </a:solidFill>
                </a:rPr>
                <a:t>N VMs + minimal load         Future</a:t>
              </a:r>
            </a:p>
            <a:p>
              <a:pPr eaLnBrk="1" hangingPunct="1"/>
              <a:r>
                <a:rPr lang="en-GB" sz="1800">
                  <a:solidFill>
                    <a:srgbClr val="0000FF"/>
                  </a:solidFill>
                </a:rPr>
                <a:t>N VMs + Fully loaded</a:t>
              </a:r>
            </a:p>
          </p:txBody>
        </p:sp>
        <p:sp>
          <p:nvSpPr>
            <p:cNvPr id="16" name="Right Brace 15"/>
            <p:cNvSpPr/>
            <p:nvPr/>
          </p:nvSpPr>
          <p:spPr>
            <a:xfrm>
              <a:off x="7667917" y="2853721"/>
              <a:ext cx="431850" cy="791823"/>
            </a:xfrm>
            <a:prstGeom prst="rightBrac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HS06 for Medium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 sz="240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Virtualisation + MT effect on performance ~ </a:t>
            </a:r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3.77% to 47.89%</a:t>
            </a:r>
          </a:p>
          <a:p>
            <a:r>
              <a:rPr lang="en-GB" sz="24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18.19</a:t>
            </a:r>
            <a:r>
              <a:rPr lang="en-GB"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Performance loss for Cloud migration</a:t>
            </a:r>
          </a:p>
          <a:p>
            <a:endParaRPr lang="en-GB" sz="240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C6CD096-3034-1745-A832-10130B1E4F9F}" type="slidenum">
              <a:rPr lang="en-US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514600"/>
            <a:ext cx="553998" cy="149476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GB" dirty="0">
                <a:ea typeface="MS PGothic" pitchFamily="34" charset="-128"/>
                <a:cs typeface="MS PGothic" pitchFamily="34" charset="-128"/>
              </a:rPr>
              <a:t>HS06 Score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1219200" y="1752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27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0"/>
            <a:ext cx="18542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TextBox 10"/>
          <p:cNvSpPr txBox="1">
            <a:spLocks noChangeArrowheads="1"/>
          </p:cNvSpPr>
          <p:nvPr/>
        </p:nvSpPr>
        <p:spPr bwMode="auto">
          <a:xfrm>
            <a:off x="3059113" y="1905000"/>
            <a:ext cx="1589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0000FF"/>
                </a:solidFill>
              </a:rPr>
              <a:t>No. of VMs = 32</a:t>
            </a:r>
          </a:p>
        </p:txBody>
      </p:sp>
      <p:sp>
        <p:nvSpPr>
          <p:cNvPr id="30729" name="TextBox 11"/>
          <p:cNvSpPr txBox="1">
            <a:spLocks noChangeArrowheads="1"/>
          </p:cNvSpPr>
          <p:nvPr/>
        </p:nvSpPr>
        <p:spPr bwMode="auto">
          <a:xfrm>
            <a:off x="5724525" y="2284413"/>
            <a:ext cx="3419475" cy="147796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0000FF"/>
                </a:solidFill>
              </a:rPr>
              <a:t>NGIs – Possible variations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Bare Metal – NGIs current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1 VM + idle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minimal load        Future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Fully loaded</a:t>
            </a:r>
          </a:p>
        </p:txBody>
      </p:sp>
      <p:sp>
        <p:nvSpPr>
          <p:cNvPr id="30730" name="TextBox 12"/>
          <p:cNvSpPr txBox="1">
            <a:spLocks noChangeArrowheads="1"/>
          </p:cNvSpPr>
          <p:nvPr/>
        </p:nvSpPr>
        <p:spPr bwMode="auto">
          <a:xfrm>
            <a:off x="5364163" y="3884613"/>
            <a:ext cx="3627437" cy="12001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FF0000"/>
                </a:solidFill>
              </a:rPr>
              <a:t>Amazon EC2 - Possible variations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1 VM + idle – Unlikely in EC2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minimal load – Best-case!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Fully loaded – Worst-case!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7740650" y="2924175"/>
            <a:ext cx="431800" cy="792163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HS06 for Large 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None/>
            </a:pPr>
            <a:endParaRPr lang="en-GB" sz="24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Virtualisation + MT effect on performance ~ </a:t>
            </a:r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9.49% to 57.47%</a:t>
            </a:r>
          </a:p>
          <a:p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Note the minimal effect on performance with &gt; no. of VMs</a:t>
            </a:r>
          </a:p>
          <a:p>
            <a:r>
              <a:rPr lang="en-GB" sz="24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58.79% </a:t>
            </a:r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Performance loss for Cloud migration</a:t>
            </a:r>
          </a:p>
          <a:p>
            <a:endParaRPr lang="en-GB" sz="2400" u="sng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C219F21-32C3-804F-B135-E80674A304AD}" type="slidenum">
              <a:rPr 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553998" cy="149476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GB" dirty="0">
                <a:ea typeface="MS PGothic" pitchFamily="34" charset="-128"/>
                <a:cs typeface="MS PGothic" pitchFamily="34" charset="-128"/>
              </a:rPr>
              <a:t>HS06 Score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1066800" y="1676400"/>
          <a:ext cx="4635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5" name="TextBox 11"/>
          <p:cNvSpPr txBox="1">
            <a:spLocks noChangeArrowheads="1"/>
          </p:cNvSpPr>
          <p:nvPr/>
        </p:nvSpPr>
        <p:spPr bwMode="auto">
          <a:xfrm>
            <a:off x="5724525" y="1676400"/>
            <a:ext cx="3419475" cy="14779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0000FF"/>
                </a:solidFill>
              </a:rPr>
              <a:t>NGIs – Possible variations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Bare Metal – NGIs current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1 VM + idle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minimal load        Future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Fully loaded</a:t>
            </a:r>
          </a:p>
        </p:txBody>
      </p:sp>
      <p:sp>
        <p:nvSpPr>
          <p:cNvPr id="32776" name="TextBox 12"/>
          <p:cNvSpPr txBox="1">
            <a:spLocks noChangeArrowheads="1"/>
          </p:cNvSpPr>
          <p:nvPr/>
        </p:nvSpPr>
        <p:spPr bwMode="auto">
          <a:xfrm>
            <a:off x="5364163" y="3500438"/>
            <a:ext cx="3627437" cy="12001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FF0000"/>
                </a:solidFill>
              </a:rPr>
              <a:t>Amazon EC2 - Possible variations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1 VM + idle – Unlikely in EC2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minimal load – Best-case!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Fully loaded – Worst-case!</a:t>
            </a:r>
          </a:p>
        </p:txBody>
      </p:sp>
      <p:pic>
        <p:nvPicPr>
          <p:cNvPr id="32777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97961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8" name="TextBox 10"/>
          <p:cNvSpPr txBox="1">
            <a:spLocks noChangeArrowheads="1"/>
          </p:cNvSpPr>
          <p:nvPr/>
        </p:nvSpPr>
        <p:spPr bwMode="auto">
          <a:xfrm>
            <a:off x="3348038" y="1484313"/>
            <a:ext cx="16557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0000FF"/>
                </a:solidFill>
              </a:rPr>
              <a:t>No. of VMs = 16</a:t>
            </a:r>
          </a:p>
        </p:txBody>
      </p:sp>
      <p:sp>
        <p:nvSpPr>
          <p:cNvPr id="2" name="Right Brace 1"/>
          <p:cNvSpPr/>
          <p:nvPr/>
        </p:nvSpPr>
        <p:spPr>
          <a:xfrm>
            <a:off x="7740650" y="2276475"/>
            <a:ext cx="431800" cy="792163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HS06 for Large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4D835E2-9891-274B-972E-1588A946988A}" type="slidenum">
              <a:rPr lang="en-US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3482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Virtualisation + MT effect on performance ~ </a:t>
            </a:r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9.04% to 48.88%</a:t>
            </a:r>
            <a:endParaRPr lang="en-GB" u="sng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sz="24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30.75%</a:t>
            </a:r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Performance loss for Cloud migration</a:t>
            </a:r>
          </a:p>
          <a:p>
            <a:endParaRPr lang="en-GB" sz="240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98106"/>
            <a:ext cx="553998" cy="149476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GB" dirty="0">
                <a:ea typeface="MS PGothic" pitchFamily="34" charset="-128"/>
                <a:cs typeface="MS PGothic" pitchFamily="34" charset="-128"/>
              </a:rPr>
              <a:t>HS06 Score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914400" y="1752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82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4" name="TextBox 10"/>
          <p:cNvSpPr txBox="1">
            <a:spLocks noChangeArrowheads="1"/>
          </p:cNvSpPr>
          <p:nvPr/>
        </p:nvSpPr>
        <p:spPr bwMode="auto">
          <a:xfrm>
            <a:off x="3200400" y="1905000"/>
            <a:ext cx="1658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0000FF"/>
                </a:solidFill>
              </a:rPr>
              <a:t>No. of VMs = 16</a:t>
            </a:r>
          </a:p>
        </p:txBody>
      </p:sp>
      <p:sp>
        <p:nvSpPr>
          <p:cNvPr id="34825" name="TextBox 12"/>
          <p:cNvSpPr txBox="1">
            <a:spLocks noChangeArrowheads="1"/>
          </p:cNvSpPr>
          <p:nvPr/>
        </p:nvSpPr>
        <p:spPr bwMode="auto">
          <a:xfrm>
            <a:off x="5219700" y="3813175"/>
            <a:ext cx="3627438" cy="12001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FF0000"/>
                </a:solidFill>
              </a:rPr>
              <a:t>Amazon EC2 - Possible variations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1 VM + idle – Unlikely in EC2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minimal load – Best-case!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Fully loaded – Worst-case!</a:t>
            </a:r>
          </a:p>
        </p:txBody>
      </p:sp>
      <p:grpSp>
        <p:nvGrpSpPr>
          <p:cNvPr id="34826" name="Group 1"/>
          <p:cNvGrpSpPr>
            <a:grpSpLocks/>
          </p:cNvGrpSpPr>
          <p:nvPr/>
        </p:nvGrpSpPr>
        <p:grpSpPr bwMode="auto">
          <a:xfrm>
            <a:off x="5580063" y="2212975"/>
            <a:ext cx="3419475" cy="1476375"/>
            <a:chOff x="5580112" y="2212647"/>
            <a:chExt cx="3419872" cy="1477328"/>
          </a:xfrm>
        </p:grpSpPr>
        <p:sp>
          <p:nvSpPr>
            <p:cNvPr id="34827" name="TextBox 11"/>
            <p:cNvSpPr txBox="1">
              <a:spLocks noChangeArrowheads="1"/>
            </p:cNvSpPr>
            <p:nvPr/>
          </p:nvSpPr>
          <p:spPr bwMode="auto">
            <a:xfrm>
              <a:off x="5580112" y="2212647"/>
              <a:ext cx="3419872" cy="1477328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GB" sz="1800" b="1" i="1">
                  <a:solidFill>
                    <a:srgbClr val="0000FF"/>
                  </a:solidFill>
                </a:rPr>
                <a:t>NGIs – Possible variations</a:t>
              </a:r>
            </a:p>
            <a:p>
              <a:pPr eaLnBrk="1" hangingPunct="1"/>
              <a:r>
                <a:rPr lang="en-GB" sz="1800">
                  <a:solidFill>
                    <a:srgbClr val="0000FF"/>
                  </a:solidFill>
                </a:rPr>
                <a:t>Bare Metal – NGIs current</a:t>
              </a:r>
            </a:p>
            <a:p>
              <a:pPr eaLnBrk="1" hangingPunct="1"/>
              <a:r>
                <a:rPr lang="en-GB" sz="1800">
                  <a:solidFill>
                    <a:srgbClr val="0000FF"/>
                  </a:solidFill>
                </a:rPr>
                <a:t>1 VM + idle</a:t>
              </a:r>
            </a:p>
            <a:p>
              <a:pPr eaLnBrk="1" hangingPunct="1"/>
              <a:r>
                <a:rPr lang="en-GB" sz="1800">
                  <a:solidFill>
                    <a:srgbClr val="0000FF"/>
                  </a:solidFill>
                </a:rPr>
                <a:t>N VMs + minimal load         Future</a:t>
              </a:r>
            </a:p>
            <a:p>
              <a:pPr eaLnBrk="1" hangingPunct="1"/>
              <a:r>
                <a:rPr lang="en-GB" sz="1800">
                  <a:solidFill>
                    <a:srgbClr val="0000FF"/>
                  </a:solidFill>
                </a:rPr>
                <a:t>N VMs + Fully loaded</a:t>
              </a:r>
            </a:p>
          </p:txBody>
        </p:sp>
        <p:sp>
          <p:nvSpPr>
            <p:cNvPr id="14" name="Right Brace 13"/>
            <p:cNvSpPr/>
            <p:nvPr/>
          </p:nvSpPr>
          <p:spPr>
            <a:xfrm>
              <a:off x="7667916" y="2852823"/>
              <a:ext cx="431850" cy="792673"/>
            </a:xfrm>
            <a:prstGeom prst="rightBrac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Benchmarking - Why, which benchmark?</a:t>
            </a:r>
          </a:p>
          <a:p>
            <a:pPr eaLnBrk="1" hangingPunct="1">
              <a:lnSpc>
                <a:spcPct val="150000"/>
              </a:lnSpc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HPC and HTC Benchmarking</a:t>
            </a:r>
          </a:p>
          <a:p>
            <a:pPr lvl="1" eaLnBrk="1" hangingPunct="1">
              <a:lnSpc>
                <a:spcPct val="150000"/>
              </a:lnSpc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Benchmarks (NPB, HEPSPEC06)</a:t>
            </a:r>
          </a:p>
          <a:p>
            <a:pPr lvl="1" eaLnBrk="1" hangingPunct="1">
              <a:lnSpc>
                <a:spcPct val="150000"/>
              </a:lnSpc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Environment Setup </a:t>
            </a:r>
          </a:p>
          <a:p>
            <a:pPr lvl="1" eaLnBrk="1" hangingPunct="1">
              <a:lnSpc>
                <a:spcPct val="150000"/>
              </a:lnSpc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Results</a:t>
            </a:r>
          </a:p>
          <a:p>
            <a:pPr eaLnBrk="1" hangingPunct="1">
              <a:lnSpc>
                <a:spcPct val="150000"/>
              </a:lnSpc>
            </a:pPr>
            <a:r>
              <a:rPr lang="en-GB" dirty="0" smtClean="0">
                <a:latin typeface="Calibri" charset="0"/>
                <a:ea typeface="ＭＳ Ｐゴシック" charset="0"/>
                <a:cs typeface="ＭＳ Ｐゴシック" charset="0"/>
              </a:rPr>
              <a:t>Concluding Remarks</a:t>
            </a:r>
            <a:endParaRPr lang="en-GB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0D378576-7C90-8F49-ADA7-5F516D9BA08C}" type="slidenum">
              <a:rPr lang="en-US" sz="1200">
                <a:solidFill>
                  <a:schemeClr val="bg1">
                    <a:lumMod val="65000"/>
                  </a:schemeClr>
                </a:solidFill>
              </a:rPr>
              <a:pPr eaLnBrk="1" hangingPunct="1">
                <a:defRPr/>
              </a:pPr>
              <a:t>2</a:t>
            </a:fld>
            <a:endParaRPr lang="en-US" sz="120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HS06 for Xlarge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None/>
            </a:pPr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Virtualisation + MT effect on performance ~ </a:t>
            </a:r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8.14% to 55.84%</a:t>
            </a:r>
          </a:p>
          <a:p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Note the minimal effect of &gt; no. of VMs</a:t>
            </a:r>
          </a:p>
          <a:p>
            <a:r>
              <a:rPr lang="en-GB" sz="24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46.21%</a:t>
            </a:r>
            <a:r>
              <a:rPr lang="en-GB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Performance loss for Cloud migration</a:t>
            </a:r>
          </a:p>
          <a:p>
            <a:endParaRPr lang="en-GB" sz="2400" u="sng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 sz="240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CDB8E02-803E-1946-98F4-2062F99EFD94}" type="slidenum">
              <a:rPr lang="en-US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514600"/>
            <a:ext cx="553998" cy="149476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GB" dirty="0">
                <a:ea typeface="MS PGothic" pitchFamily="34" charset="-128"/>
                <a:cs typeface="MS PGothic" pitchFamily="34" charset="-128"/>
              </a:rPr>
              <a:t>HS06 Score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1143000" y="1676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687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97961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TextBox 10"/>
          <p:cNvSpPr txBox="1">
            <a:spLocks noChangeArrowheads="1"/>
          </p:cNvSpPr>
          <p:nvPr/>
        </p:nvSpPr>
        <p:spPr bwMode="auto">
          <a:xfrm>
            <a:off x="3203575" y="1484313"/>
            <a:ext cx="1512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0000FF"/>
                </a:solidFill>
              </a:rPr>
              <a:t>No. of VMs = 8</a:t>
            </a:r>
          </a:p>
        </p:txBody>
      </p:sp>
      <p:sp>
        <p:nvSpPr>
          <p:cNvPr id="36873" name="TextBox 11"/>
          <p:cNvSpPr txBox="1">
            <a:spLocks noChangeArrowheads="1"/>
          </p:cNvSpPr>
          <p:nvPr/>
        </p:nvSpPr>
        <p:spPr bwMode="auto">
          <a:xfrm>
            <a:off x="5724525" y="1924050"/>
            <a:ext cx="3419475" cy="14779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0000FF"/>
                </a:solidFill>
              </a:rPr>
              <a:t>NGIs – Possible variations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Bare Metal – NGIs current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1 VM + idle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minimal load         Future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Fully loaded</a:t>
            </a:r>
          </a:p>
        </p:txBody>
      </p:sp>
      <p:sp>
        <p:nvSpPr>
          <p:cNvPr id="36874" name="TextBox 12"/>
          <p:cNvSpPr txBox="1">
            <a:spLocks noChangeArrowheads="1"/>
          </p:cNvSpPr>
          <p:nvPr/>
        </p:nvSpPr>
        <p:spPr bwMode="auto">
          <a:xfrm>
            <a:off x="5364163" y="3524250"/>
            <a:ext cx="3627437" cy="12001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FF0000"/>
                </a:solidFill>
              </a:rPr>
              <a:t>Amazon EC2 - Possible variations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1 VM + idle – Unlikely in EC2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minimal load – Best-case!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Fully loaded – Worst-case!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7812088" y="2565400"/>
            <a:ext cx="431800" cy="792163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M3 X-Large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1187450" y="1773238"/>
            <a:ext cx="8229600" cy="4525962"/>
          </a:xfrm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Virtualisation + MT effect on performance ~ </a:t>
            </a:r>
            <a:r>
              <a:rPr lang="en-US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18.24 – 55.26</a:t>
            </a:r>
          </a:p>
          <a:p>
            <a:r>
              <a:rPr lang="en-US" sz="24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43.37%</a:t>
            </a:r>
            <a:r>
              <a:rPr lang="en-US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Performance loss for Cloud migration</a:t>
            </a:r>
          </a:p>
          <a:p>
            <a:endParaRPr lang="en-US" sz="2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1F9CAAE-99DB-F542-9239-35F14EC71046}" type="slidenum">
              <a:rPr lang="en-US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683568" y="18448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4" name="TextBox 12"/>
          <p:cNvSpPr txBox="1">
            <a:spLocks noChangeArrowheads="1"/>
          </p:cNvSpPr>
          <p:nvPr/>
        </p:nvSpPr>
        <p:spPr bwMode="auto">
          <a:xfrm>
            <a:off x="5364163" y="3741738"/>
            <a:ext cx="3627437" cy="923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FF0000"/>
                </a:solidFill>
              </a:rPr>
              <a:t>Amazon EC2 - Possible variations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minimal load – Best-case!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Fully loaded – Worst-case!</a:t>
            </a:r>
          </a:p>
        </p:txBody>
      </p:sp>
      <p:sp>
        <p:nvSpPr>
          <p:cNvPr id="37895" name="TextBox 11"/>
          <p:cNvSpPr txBox="1">
            <a:spLocks noChangeArrowheads="1"/>
          </p:cNvSpPr>
          <p:nvPr/>
        </p:nvSpPr>
        <p:spPr bwMode="auto">
          <a:xfrm>
            <a:off x="5724525" y="2141538"/>
            <a:ext cx="3024188" cy="12001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0000FF"/>
                </a:solidFill>
              </a:rPr>
              <a:t>NGIs – Possible variations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Bare Metal – NGIs current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minimal load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Fully loaded</a:t>
            </a:r>
          </a:p>
        </p:txBody>
      </p:sp>
      <p:sp>
        <p:nvSpPr>
          <p:cNvPr id="37896" name="TextBox 10"/>
          <p:cNvSpPr txBox="1">
            <a:spLocks noChangeArrowheads="1"/>
          </p:cNvSpPr>
          <p:nvPr/>
        </p:nvSpPr>
        <p:spPr bwMode="auto">
          <a:xfrm>
            <a:off x="3203575" y="1484313"/>
            <a:ext cx="1655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0000FF"/>
                </a:solidFill>
              </a:rPr>
              <a:t>No. of VMs = 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M3 Double X-Large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sz="24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Virtualisation + MT effect on performance ~ </a:t>
            </a:r>
            <a:r>
              <a:rPr lang="en-US" sz="2400" u="sng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8.81 – 54.98%</a:t>
            </a:r>
          </a:p>
          <a:p>
            <a:r>
              <a:rPr lang="en-US" sz="24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37.79%</a:t>
            </a: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Performance loss for Cloud migration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3B93929-D69D-F844-A6D3-0BE0554D74DD}" type="slidenum">
              <a:rPr lang="en-US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899592" y="18448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8" name="TextBox 12"/>
          <p:cNvSpPr txBox="1">
            <a:spLocks noChangeArrowheads="1"/>
          </p:cNvSpPr>
          <p:nvPr/>
        </p:nvSpPr>
        <p:spPr bwMode="auto">
          <a:xfrm>
            <a:off x="5364163" y="3741738"/>
            <a:ext cx="3627437" cy="923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FF0000"/>
                </a:solidFill>
              </a:rPr>
              <a:t>Amazon EC2 - Possible variations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minimal load – Best-case!</a:t>
            </a:r>
          </a:p>
          <a:p>
            <a:pPr eaLnBrk="1" hangingPunct="1"/>
            <a:r>
              <a:rPr lang="en-GB" sz="1800">
                <a:solidFill>
                  <a:srgbClr val="FF0000"/>
                </a:solidFill>
              </a:rPr>
              <a:t>N VMs + Fully loaded – Worst-case!</a:t>
            </a:r>
          </a:p>
        </p:txBody>
      </p:sp>
      <p:sp>
        <p:nvSpPr>
          <p:cNvPr id="38919" name="TextBox 11"/>
          <p:cNvSpPr txBox="1">
            <a:spLocks noChangeArrowheads="1"/>
          </p:cNvSpPr>
          <p:nvPr/>
        </p:nvSpPr>
        <p:spPr bwMode="auto">
          <a:xfrm>
            <a:off x="5724525" y="2141538"/>
            <a:ext cx="2951163" cy="12001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b="1" i="1">
                <a:solidFill>
                  <a:srgbClr val="0000FF"/>
                </a:solidFill>
              </a:rPr>
              <a:t>NGIs – Possible variations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Bare Metal – NGIs current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minimal load         </a:t>
            </a:r>
          </a:p>
          <a:p>
            <a:pPr eaLnBrk="1" hangingPunct="1"/>
            <a:r>
              <a:rPr lang="en-GB" sz="1800">
                <a:solidFill>
                  <a:srgbClr val="0000FF"/>
                </a:solidFill>
              </a:rPr>
              <a:t>N VMs + Fully loaded</a:t>
            </a:r>
          </a:p>
        </p:txBody>
      </p:sp>
      <p:sp>
        <p:nvSpPr>
          <p:cNvPr id="38920" name="TextBox 10"/>
          <p:cNvSpPr txBox="1">
            <a:spLocks noChangeArrowheads="1"/>
          </p:cNvSpPr>
          <p:nvPr/>
        </p:nvSpPr>
        <p:spPr bwMode="auto">
          <a:xfrm>
            <a:off x="3203575" y="1628775"/>
            <a:ext cx="1584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0000FF"/>
                </a:solidFill>
              </a:rPr>
              <a:t>No. of VMs =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Interesting Finding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Over-commitment of resources vs. Cost effectiveness</a:t>
            </a:r>
          </a:p>
          <a:p>
            <a:pPr lvl="1"/>
            <a:r>
              <a:rPr lang="en-US" sz="2000" u="sng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That is more reasonably why 1 ECU = 1.0-1.2 GHz 2007 Xeon or Opteron!!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C5C99EB-8D77-AB4D-A5D0-48562DD7297F}" type="slidenum">
              <a:rPr lang="en-US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04248" y="3079993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Memory: 28GB of 64GB 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Memory: 48GB of 64GB</a:t>
            </a:r>
          </a:p>
          <a:p>
            <a:endParaRPr lang="en-US" sz="1200" dirty="0"/>
          </a:p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Memory: 120GB of 64 GB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Conclusions – HPC vs. EC2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As expected a purpose built HPC cluster outperforms EC2 cluster for same number of OMP threads</a:t>
            </a:r>
          </a:p>
          <a:p>
            <a:pPr lvl="1" eaLnBrk="1" hangingPunct="1"/>
            <a:r>
              <a:rPr lang="en-US" sz="2400">
                <a:latin typeface="Calibri" charset="0"/>
                <a:ea typeface="ＭＳ Ｐゴシック" charset="0"/>
              </a:rPr>
              <a:t>Average performance loss over all NPB tests: </a:t>
            </a:r>
            <a:r>
              <a:rPr lang="en-US" sz="2400" b="1">
                <a:latin typeface="Calibri" charset="0"/>
                <a:ea typeface="ＭＳ Ｐゴシック" charset="0"/>
              </a:rPr>
              <a:t>~37%</a:t>
            </a:r>
          </a:p>
          <a:p>
            <a:pPr lvl="1" eaLnBrk="1" hangingPunct="1"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Similarly so for when comparing 10GigE versus Infiniband networking fabrics</a:t>
            </a:r>
          </a:p>
          <a:p>
            <a:pPr lvl="1" eaLnBrk="1" hangingPunct="1"/>
            <a:r>
              <a:rPr lang="en-US" sz="2400">
                <a:latin typeface="Calibri" charset="0"/>
                <a:ea typeface="ＭＳ Ｐゴシック" charset="0"/>
              </a:rPr>
              <a:t>Average performance loss over all NPB test: </a:t>
            </a:r>
            <a:r>
              <a:rPr lang="en-US" sz="2400" b="1">
                <a:latin typeface="Calibri" charset="0"/>
                <a:ea typeface="ＭＳ Ｐゴシック" charset="0"/>
              </a:rPr>
              <a:t>~48%</a:t>
            </a:r>
          </a:p>
          <a:p>
            <a:pPr lvl="1" eaLnBrk="1" hangingPunct="1"/>
            <a:endParaRPr lang="en-US" sz="2400" b="1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Even at a modest problem size the differences in performances between systems is highlighted.</a:t>
            </a:r>
            <a:endParaRPr lang="en-US" sz="2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AA84627-0987-5B45-98F9-F07E27D577BF}" type="slidenum">
              <a:rPr lang="en-US" sz="1200">
                <a:cs typeface="Arial" charset="0"/>
              </a:rPr>
              <a:pPr eaLnBrk="1" hangingPunct="1"/>
              <a:t>24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Conclusions – HTC vs. EC2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Virtualisation overhead is much less than the Multi-Tenancy effect</a:t>
            </a:r>
          </a:p>
          <a:p>
            <a:pPr lvl="1"/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What others are running will have a direct effect!</a:t>
            </a:r>
          </a:p>
          <a:p>
            <a:endParaRPr lang="en-GB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Standard deviation with pre-launched VMs in EC2 is significantly low!</a:t>
            </a:r>
          </a:p>
          <a:p>
            <a:pPr lvl="1"/>
            <a:r>
              <a:rPr lang="en-GB" dirty="0" smtClean="0">
                <a:latin typeface="Calibri" charset="0"/>
                <a:ea typeface="ＭＳ Ｐゴシック" charset="0"/>
              </a:rPr>
              <a:t>R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esults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</a:rPr>
              <a:t>with M3 L instance: </a:t>
            </a:r>
            <a:r>
              <a:rPr lang="en-US" u="sng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46.92, 46.61, 47.79</a:t>
            </a:r>
            <a:endParaRPr lang="en-GB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GB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HS06 Scores variations in the order of 40-48%</a:t>
            </a:r>
          </a:p>
          <a:p>
            <a:pPr>
              <a:buFont typeface="Arial" charset="0"/>
              <a:buNone/>
            </a:pPr>
            <a:endParaRPr lang="en-GB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None/>
            </a:pPr>
            <a:endParaRPr lang="en-GB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GB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FE3FDB3-4D4F-4E46-B242-7E406951D129}" type="slidenum">
              <a:rPr lang="en-US" sz="1200">
                <a:solidFill>
                  <a:srgbClr val="898989"/>
                </a:solidFill>
              </a:rPr>
              <a:pPr eaLnBrk="1" hangingPunct="1"/>
              <a:t>25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Thank you for your attention!</a:t>
            </a:r>
          </a:p>
        </p:txBody>
      </p:sp>
      <p:sp>
        <p:nvSpPr>
          <p:cNvPr id="44034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Questions??</a:t>
            </a:r>
          </a:p>
          <a:p>
            <a:pPr eaLnBrk="1" hangingPunct="1"/>
            <a:r>
              <a:rPr lang="en-US" sz="18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kashif.iqbal@ichec.ie</a:t>
            </a:r>
            <a:endParaRPr lang="en-US" sz="1800" b="1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 b="1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GB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403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60350"/>
            <a:ext cx="16256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18488" cy="4637087"/>
          </a:xfrm>
        </p:spPr>
        <p:txBody>
          <a:bodyPr/>
          <a:lstStyle/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Rationale</a:t>
            </a: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</a:rPr>
              <a:t>Diverse computing infrastructures (HPC. HTC, Cloud)</a:t>
            </a:r>
            <a:endParaRPr lang="en-GB"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</a:rPr>
              <a:t>Diverse workloads (SMEs, academics, app. Domains)</a:t>
            </a:r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endParaRPr lang="en-GB" sz="24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Methodology</a:t>
            </a: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System benchmarking for:</a:t>
            </a:r>
          </a:p>
          <a:p>
            <a:pPr lvl="2" eaLnBrk="1" hangingPunct="1"/>
            <a:r>
              <a:rPr lang="en-GB" sz="2000">
                <a:latin typeface="Calibri" charset="0"/>
                <a:ea typeface="ＭＳ Ｐゴシック" charset="0"/>
              </a:rPr>
              <a:t>Comparison of HPC and HTC systems vs. Cloud offerings </a:t>
            </a:r>
          </a:p>
          <a:p>
            <a:pPr lvl="2" eaLnBrk="1" hangingPunct="1"/>
            <a:r>
              <a:rPr lang="en-GB" sz="2000">
                <a:latin typeface="Calibri" charset="0"/>
                <a:ea typeface="ＭＳ Ｐゴシック" charset="0"/>
              </a:rPr>
              <a:t>Comparison of parallelism techniques (e.g. MPI/OMP)</a:t>
            </a:r>
          </a:p>
          <a:p>
            <a:pPr lvl="3" eaLnBrk="1" hangingPunct="1"/>
            <a:r>
              <a:rPr lang="en-GB" sz="1600">
                <a:solidFill>
                  <a:srgbClr val="0000FF"/>
                </a:solidFill>
                <a:latin typeface="Calibri" charset="0"/>
                <a:ea typeface="ＭＳ Ｐゴシック" charset="0"/>
              </a:rPr>
              <a:t>***To calculate the performance variation factor***</a:t>
            </a: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For Cost analysis and infrastructures comparison</a:t>
            </a:r>
          </a:p>
          <a:p>
            <a:pPr lvl="2" eaLnBrk="1" hangingPunct="1"/>
            <a:r>
              <a:rPr lang="en-GB" sz="2000">
                <a:latin typeface="Calibri" charset="0"/>
                <a:ea typeface="ＭＳ Ｐゴシック" charset="0"/>
              </a:rPr>
              <a:t>Performance overhead as indirect costs </a:t>
            </a:r>
          </a:p>
          <a:p>
            <a:pPr lvl="2" eaLnBrk="1" hangingPunct="1"/>
            <a:r>
              <a:rPr lang="en-GB" sz="2000" b="1" u="sng">
                <a:solidFill>
                  <a:srgbClr val="FF0000"/>
                </a:solidFill>
                <a:latin typeface="Calibri" charset="0"/>
                <a:ea typeface="ＭＳ Ｐゴシック" charset="0"/>
              </a:rPr>
              <a:t>Inclusion of an additional weight factor in the cost model</a:t>
            </a:r>
          </a:p>
          <a:p>
            <a:pPr eaLnBrk="1" hangingPunct="1">
              <a:buFont typeface="Arial" charset="0"/>
              <a:buNone/>
            </a:pPr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2D78DFAF-1A8C-B645-B03D-FB93BCC3300C}" type="slidenum">
              <a:rPr lang="en-US" sz="1200">
                <a:solidFill>
                  <a:schemeClr val="bg1">
                    <a:lumMod val="65000"/>
                  </a:schemeClr>
                </a:solidFill>
              </a:rPr>
              <a:pPr eaLnBrk="1" hangingPunct="1">
                <a:defRPr/>
              </a:pPr>
              <a:t>3</a:t>
            </a:fld>
            <a:endParaRPr lang="en-US" sz="120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Scope 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What we are not doing? 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Benchmarking individual components (e.g. memory, network or I/O bandwidth)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Why? 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Because resources cost money 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Aim is to compare HPC, HTC and Cloud infrastructures to identify ranges for performance variations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7245B13-DD8F-5F41-8306-C7232EA9C259}" type="slidenum">
              <a:rPr 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Benchmarks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LINPACK – Top 500</a:t>
            </a:r>
          </a:p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SPEC06 – CPU intensive benchmark</a:t>
            </a:r>
          </a:p>
          <a:p>
            <a:pPr lvl="1" eaLnBrk="1" hangingPunct="1"/>
            <a:r>
              <a:rPr lang="en-GB">
                <a:solidFill>
                  <a:srgbClr val="0000FF"/>
                </a:solidFill>
                <a:latin typeface="Calibri" charset="0"/>
                <a:ea typeface="ＭＳ Ｐゴシック" charset="0"/>
              </a:rPr>
              <a:t>HEP-SPEC06 (for HTC vs. Cloud instances)</a:t>
            </a:r>
          </a:p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HPC Challenge (HPCC)</a:t>
            </a: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  <a:cs typeface="ＭＳ Ｐゴシック" charset="0"/>
              </a:rPr>
              <a:t>Linpack, DGEMM, STREAM, FFT…</a:t>
            </a:r>
          </a:p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Graph 500</a:t>
            </a:r>
          </a:p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MPPtest – MPI performance</a:t>
            </a:r>
          </a:p>
          <a:p>
            <a:pPr eaLnBrk="1" hangingPunct="1"/>
            <a:r>
              <a:rPr lang="en-GB" sz="280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NAS Parallel Benchmark (NPB) </a:t>
            </a:r>
          </a:p>
          <a:p>
            <a:pPr lvl="1" eaLnBrk="1" hangingPunct="1"/>
            <a:r>
              <a:rPr lang="en-GB" sz="2400">
                <a:solidFill>
                  <a:srgbClr val="0000FF"/>
                </a:solidFill>
                <a:latin typeface="Calibri" charset="0"/>
                <a:ea typeface="ＭＳ Ｐゴシック" charset="0"/>
              </a:rPr>
              <a:t>(for HPC vs. Cloud HPC instances)</a:t>
            </a:r>
            <a:endParaRPr lang="en-GB" sz="240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C3E18FC-2F5B-784C-A2DF-3208DBB021C0}" type="slidenum">
              <a:rPr 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554163" y="274638"/>
            <a:ext cx="7339012" cy="1143000"/>
          </a:xfrm>
        </p:spPr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NAS Parallel Benchmark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637088"/>
          </a:xfrm>
        </p:spPr>
        <p:txBody>
          <a:bodyPr/>
          <a:lstStyle/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Open-source and free CFD benchmark</a:t>
            </a:r>
          </a:p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Performance evaluation of commonly used parallelism techniques </a:t>
            </a: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</a:rPr>
              <a:t>Serial, </a:t>
            </a:r>
            <a:r>
              <a:rPr lang="en-GB" sz="2400">
                <a:solidFill>
                  <a:srgbClr val="0000FF"/>
                </a:solidFill>
                <a:latin typeface="Calibri" charset="0"/>
                <a:ea typeface="ＭＳ Ｐゴシック" charset="0"/>
              </a:rPr>
              <a:t>MPI, OpenMP</a:t>
            </a:r>
            <a:r>
              <a:rPr lang="en-GB" sz="2400">
                <a:latin typeface="Calibri" charset="0"/>
                <a:ea typeface="ＭＳ Ｐゴシック" charset="0"/>
              </a:rPr>
              <a:t>, OpenMP+MPI, Java, HPF</a:t>
            </a:r>
          </a:p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Customisable for different problem sizes </a:t>
            </a: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</a:rPr>
              <a:t>Classes S: small for quick tests</a:t>
            </a: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</a:rPr>
              <a:t>Class W: workstation size</a:t>
            </a: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</a:rPr>
              <a:t>Classes A, B, C: </a:t>
            </a:r>
            <a:r>
              <a:rPr lang="en-GB" sz="2400">
                <a:solidFill>
                  <a:srgbClr val="0000FF"/>
                </a:solidFill>
                <a:latin typeface="Calibri" charset="0"/>
                <a:ea typeface="ＭＳ Ｐゴシック" charset="0"/>
              </a:rPr>
              <a:t>standard test problems</a:t>
            </a:r>
          </a:p>
          <a:p>
            <a:pPr lvl="1" eaLnBrk="1" hangingPunct="1"/>
            <a:r>
              <a:rPr lang="en-GB" sz="2400">
                <a:latin typeface="Calibri" charset="0"/>
                <a:ea typeface="ＭＳ Ｐゴシック" charset="0"/>
              </a:rPr>
              <a:t>Classes D, E, F: large test problems</a:t>
            </a:r>
          </a:p>
          <a:p>
            <a:pPr eaLnBrk="1" hangingPunct="1"/>
            <a:r>
              <a:rPr lang="en-GB" sz="2800">
                <a:latin typeface="Calibri" charset="0"/>
                <a:ea typeface="ＭＳ Ｐゴシック" charset="0"/>
                <a:cs typeface="ＭＳ Ｐゴシック" charset="0"/>
              </a:rPr>
              <a:t>Performance metric – Kernel execution time (in sec)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HPC/HTC vs. Cloud Benchmarking – </a:t>
            </a:r>
            <a:r>
              <a:rPr lang="en-US" dirty="0" err="1" smtClean="0"/>
              <a:t>eFiscal</a:t>
            </a:r>
            <a:r>
              <a:rPr lang="en-US" dirty="0" smtClean="0"/>
              <a:t> Final Workshop @ EGI Workshop 2013, Amsterdam</a:t>
            </a: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018CA005-CF2C-C64D-A6B9-9D16AABB1D9D}" type="slidenum">
              <a:rPr lang="en-US" sz="1200">
                <a:solidFill>
                  <a:schemeClr val="bg1">
                    <a:lumMod val="65000"/>
                  </a:schemeClr>
                </a:solidFill>
              </a:rPr>
              <a:pPr eaLnBrk="1" hangingPunct="1">
                <a:defRPr/>
              </a:pPr>
              <a:t>6</a:t>
            </a:fld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536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33375"/>
            <a:ext cx="71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547813" y="0"/>
            <a:ext cx="7337425" cy="1143000"/>
          </a:xfrm>
        </p:spPr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NPB Kernels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496300" cy="5564190"/>
        </p:xfrm>
        <a:graphic>
          <a:graphicData uri="http://schemas.openxmlformats.org/drawingml/2006/table">
            <a:tbl>
              <a:tblPr/>
              <a:tblGrid>
                <a:gridCol w="863342"/>
                <a:gridCol w="5017199"/>
                <a:gridCol w="1535624"/>
                <a:gridCol w="1080135"/>
              </a:tblGrid>
              <a:tr h="6484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Kernel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Description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Problem Size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Memory (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Mw)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84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EP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Monte Carlo kernel to compute the solution of an integral –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Embarrassingly parallel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random-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pairs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18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84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MG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Multi-grid kernel to compute the solution of the 3D Poisson equation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256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grid size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59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84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CG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Kernel to compute the smallest eigenvalue of a symmetric positive definite matrix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75000 no. of rows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97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84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FT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Kernel to solve a 3D partial difference equation using an FFT based method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512x256x256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grid size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162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63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IS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Parallel sort kernel based on bucket sort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no. of keys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114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84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LU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Computational Fluid Dynamics (CFD) application using symmetric successive over relaxation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grid size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122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84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SP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CFD application using the Beam-Warming approximate factorisation method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grid size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22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84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BT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CFD application using an implicit solution method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grid size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96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174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696F7DA-05AB-B243-BC7C-1E750176931F}" type="slidenum">
              <a:rPr lang="en-US" sz="1200">
                <a:solidFill>
                  <a:schemeClr val="bg1"/>
                </a:solidFill>
              </a:rPr>
              <a:pPr eaLnBrk="1" hangingPunct="1"/>
              <a:t>7</a:t>
            </a:fld>
            <a:endParaRPr 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Cloud Cluster Setup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EC2 instance management</a:t>
            </a:r>
          </a:p>
          <a:p>
            <a:pPr lvl="1" eaLnBrk="1" hangingPunct="1"/>
            <a:r>
              <a:rPr lang="en-GB">
                <a:latin typeface="Calibri" charset="0"/>
                <a:ea typeface="ＭＳ Ｐゴシック" charset="0"/>
              </a:rPr>
              <a:t>StarCluster Toolkit </a:t>
            </a:r>
          </a:p>
          <a:p>
            <a:pPr lvl="2" eaLnBrk="1" hangingPunct="1"/>
            <a:r>
              <a:rPr lang="en-US">
                <a:latin typeface="Calibri" charset="0"/>
                <a:ea typeface="ＭＳ Ｐゴシック" charset="0"/>
                <a:hlinkClick r:id="rId2"/>
              </a:rPr>
              <a:t>http://web.mit.edu/star/cluster/</a:t>
            </a:r>
            <a:endParaRPr lang="en-US">
              <a:latin typeface="Calibri" charset="0"/>
              <a:ea typeface="ＭＳ Ｐゴシック" charset="0"/>
            </a:endParaRPr>
          </a:p>
          <a:p>
            <a:pPr lvl="2" eaLnBrk="1" hangingPunct="1"/>
            <a:r>
              <a:rPr lang="en-US">
                <a:latin typeface="Calibri" charset="0"/>
                <a:ea typeface="ＭＳ Ｐゴシック" charset="0"/>
              </a:rPr>
              <a:t>StarCluster AMIs – Amazon Machine Image</a:t>
            </a:r>
          </a:p>
          <a:p>
            <a:pPr lvl="3" eaLnBrk="1" hangingPunct="1"/>
            <a:r>
              <a:rPr lang="en-US">
                <a:latin typeface="Calibri" charset="0"/>
                <a:ea typeface="ＭＳ Ｐゴシック" charset="0"/>
              </a:rPr>
              <a:t>Resource manager plugin 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Login vs. compute instances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EC2 small instance as login node</a:t>
            </a:r>
          </a:p>
          <a:p>
            <a:pPr lvl="1" eaLnBrk="1" hangingPunct="1"/>
            <a:r>
              <a:rPr lang="en-US">
                <a:latin typeface="Calibri" charset="0"/>
                <a:ea typeface="ＭＳ Ｐゴシック" charset="0"/>
              </a:rPr>
              <a:t>File system shared via NFS across nodes</a:t>
            </a:r>
          </a:p>
          <a:p>
            <a:pPr lvl="1" eaLnBrk="1" hangingPunct="1"/>
            <a:endParaRPr lang="en-GB">
              <a:latin typeface="Calibri" charset="0"/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18F487B-DDFE-8B42-A8AC-6884B02CDC20}" type="slidenum">
              <a:rPr 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Cloud vs. HPC   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9" name="Content Placeholder 16"/>
          <p:cNvGraphicFramePr>
            <a:graphicFrameLocks noGrp="1"/>
          </p:cNvGraphicFramePr>
          <p:nvPr>
            <p:ph idx="1"/>
          </p:nvPr>
        </p:nvGraphicFramePr>
        <p:xfrm>
          <a:off x="107950" y="1412875"/>
          <a:ext cx="8856663" cy="3017839"/>
        </p:xfrm>
        <a:graphic>
          <a:graphicData uri="http://schemas.openxmlformats.org/drawingml/2006/table">
            <a:tbl>
              <a:tblPr/>
              <a:tblGrid>
                <a:gridCol w="2325688"/>
                <a:gridCol w="3219450"/>
                <a:gridCol w="3311525"/>
              </a:tblGrid>
              <a:tr h="3657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Amazon EC2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Stokes HPC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449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Compute Node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23 GB of memory, </a:t>
                      </a:r>
                      <a:b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</a:b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 x Intel Xeon X5570, quad-core “Nehalem” (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8 cores X 4 Nodes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)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24 GB memory,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 x Intel Xeon E5650, hex-core “Westmere” (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 cores X 3 Nodes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)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Connectivity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 Gigabit Ethernet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ConnectX Infiniband (DDR)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Ubuntu,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64-bit platform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Open-SUSE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64-bit platform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Resource manager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Sun Grid Engine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Torque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Compilers &amp; libraries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Intel C, Intel Fortran, Intel MKL, Intel MVAPICH2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Intel C, Intel Fortran, Intel MKL, Intel MVAPICH2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HPC/HTC vs. Cloud Benchmarking – eFiscal Final Workshop @ EGI Workshop 2013, Amsterdam</a:t>
            </a:r>
            <a:endParaRPr lang="en-US"/>
          </a:p>
        </p:txBody>
      </p:sp>
      <p:sp>
        <p:nvSpPr>
          <p:cNvPr id="19487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683ED576-6EED-EE47-9F7F-65C59FA34464}" type="slidenum">
              <a:rPr lang="en-US" sz="1200">
                <a:solidFill>
                  <a:schemeClr val="bg1">
                    <a:lumMod val="65000"/>
                  </a:schemeClr>
                </a:solidFill>
              </a:rPr>
              <a:pPr eaLnBrk="1" hangingPunct="1">
                <a:defRPr/>
              </a:pPr>
              <a:t>9</a:t>
            </a:fld>
            <a:endParaRPr lang="en-US" sz="12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512" name="Content Placeholder 2"/>
          <p:cNvSpPr txBox="1">
            <a:spLocks/>
          </p:cNvSpPr>
          <p:nvPr/>
        </p:nvSpPr>
        <p:spPr bwMode="auto">
          <a:xfrm>
            <a:off x="457200" y="4581525"/>
            <a:ext cx="86868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GB"/>
              <a:t>Non-trivial to replicate runtime environments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GB"/>
              <a:t>Large variations in performance possible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GB"/>
              <a:t>Logical vs. Physical cores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GB" sz="2000">
                <a:solidFill>
                  <a:srgbClr val="FF0000"/>
                </a:solidFill>
              </a:rPr>
              <a:t>HT/SMT – Hyper or Simultaneous Multi-Threading (i.e. 2 X Physical Cores)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fiscal_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efiscal_white.pot</Template>
  <TotalTime>5849</TotalTime>
  <Words>2411</Words>
  <Application>Microsoft Macintosh PowerPoint</Application>
  <PresentationFormat>On-screen Show (4:3)</PresentationFormat>
  <Paragraphs>434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MS PGothic</vt:lpstr>
      <vt:lpstr>Arial</vt:lpstr>
      <vt:lpstr>ＭＳ Ｐゴシック</vt:lpstr>
      <vt:lpstr>Wingdings</vt:lpstr>
      <vt:lpstr>efiscal_white</vt:lpstr>
      <vt:lpstr>HPC/HTC vs. Cloud Benchmarking An empirical evaluation of the performance and cost implications</vt:lpstr>
      <vt:lpstr>Outline</vt:lpstr>
      <vt:lpstr>Overview</vt:lpstr>
      <vt:lpstr>Scope </vt:lpstr>
      <vt:lpstr>Benchmarks</vt:lpstr>
      <vt:lpstr>NAS Parallel Benchmark</vt:lpstr>
      <vt:lpstr>NPB Kernels</vt:lpstr>
      <vt:lpstr>Cloud Cluster Setup</vt:lpstr>
      <vt:lpstr>Cloud vs. HPC   </vt:lpstr>
      <vt:lpstr>NPB – MPI </vt:lpstr>
      <vt:lpstr>NPB - OpenMP </vt:lpstr>
      <vt:lpstr>Cost</vt:lpstr>
      <vt:lpstr>HEPSPEC Benchmark</vt:lpstr>
      <vt:lpstr>Benchmark Environment</vt:lpstr>
      <vt:lpstr>Benchmark Variations</vt:lpstr>
      <vt:lpstr>HS06 for Medium</vt:lpstr>
      <vt:lpstr>HS06 for Medium</vt:lpstr>
      <vt:lpstr>HS06 for Large </vt:lpstr>
      <vt:lpstr>HS06 for Large </vt:lpstr>
      <vt:lpstr>HS06 for Xlarge</vt:lpstr>
      <vt:lpstr>M3 X-Large</vt:lpstr>
      <vt:lpstr>M3 Double X-Large</vt:lpstr>
      <vt:lpstr>Interesting Finding</vt:lpstr>
      <vt:lpstr>Conclusions – HPC vs. EC2</vt:lpstr>
      <vt:lpstr>Conclusions – HTC vs. EC2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e-Infrastructures: Theories and practices of assessment methodologies 29 March 2012</dc:title>
  <dc:creator>Fotis Karayannis</dc:creator>
  <cp:lastModifiedBy>Kashif Iqbal</cp:lastModifiedBy>
  <cp:revision>864</cp:revision>
  <dcterms:created xsi:type="dcterms:W3CDTF">2012-09-21T06:24:55Z</dcterms:created>
  <dcterms:modified xsi:type="dcterms:W3CDTF">2013-01-28T11:19:24Z</dcterms:modified>
</cp:coreProperties>
</file>