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02" r:id="rId1"/>
  </p:sldMasterIdLst>
  <p:notesMasterIdLst>
    <p:notesMasterId r:id="rId22"/>
  </p:notesMasterIdLst>
  <p:handoutMasterIdLst>
    <p:handoutMasterId r:id="rId23"/>
  </p:handoutMasterIdLst>
  <p:sldIdLst>
    <p:sldId id="256" r:id="rId2"/>
    <p:sldId id="305" r:id="rId3"/>
    <p:sldId id="301" r:id="rId4"/>
    <p:sldId id="316" r:id="rId5"/>
    <p:sldId id="302" r:id="rId6"/>
    <p:sldId id="284" r:id="rId7"/>
    <p:sldId id="265" r:id="rId8"/>
    <p:sldId id="300" r:id="rId9"/>
    <p:sldId id="303" r:id="rId10"/>
    <p:sldId id="297" r:id="rId11"/>
    <p:sldId id="318" r:id="rId12"/>
    <p:sldId id="317" r:id="rId13"/>
    <p:sldId id="274" r:id="rId14"/>
    <p:sldId id="294" r:id="rId15"/>
    <p:sldId id="315" r:id="rId16"/>
    <p:sldId id="313" r:id="rId17"/>
    <p:sldId id="259" r:id="rId18"/>
    <p:sldId id="278" r:id="rId19"/>
    <p:sldId id="319" r:id="rId20"/>
    <p:sldId id="32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talia" initials="N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C82"/>
    <a:srgbClr val="FFFFCC"/>
    <a:srgbClr val="2264BC"/>
    <a:srgbClr val="5993E1"/>
    <a:srgbClr val="2A74D9"/>
    <a:srgbClr val="274B4F"/>
    <a:srgbClr val="2A54B8"/>
    <a:srgbClr val="022A5A"/>
    <a:srgbClr val="29298C"/>
    <a:srgbClr val="0128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89" autoAdjust="0"/>
    <p:restoredTop sz="97396" autoAdjust="0"/>
  </p:normalViewPr>
  <p:slideViewPr>
    <p:cSldViewPr snapToGrid="0">
      <p:cViewPr varScale="1">
        <p:scale>
          <a:sx n="75" d="100"/>
          <a:sy n="75" d="100"/>
        </p:scale>
        <p:origin x="-99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0" d="100"/>
        <a:sy n="300" d="100"/>
      </p:scale>
      <p:origin x="0" y="23992"/>
    </p:cViewPr>
  </p:sorterViewPr>
  <p:notesViewPr>
    <p:cSldViewPr snapToGrid="0">
      <p:cViewPr varScale="1">
        <p:scale>
          <a:sx n="71" d="100"/>
          <a:sy n="71" d="100"/>
        </p:scale>
        <p:origin x="-3130" y="-93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926F9BB-5D12-498E-915E-22F1A6B7C27D}" type="datetimeFigureOut">
              <a:rPr lang="en-US"/>
              <a:pPr>
                <a:defRPr/>
              </a:pPr>
              <a:t>29/01/13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21C4253-23E1-4BA5-B6E2-7233D68F3C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95254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8558D23-F20B-48F5-8F4D-786612AABCE9}" type="datetimeFigureOut">
              <a:rPr lang="en-US"/>
              <a:pPr>
                <a:defRPr/>
              </a:pPr>
              <a:t>29/01/13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EB50CA8-67DC-4ECC-8F5A-4379FBD31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27025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B50CA8-67DC-4ECC-8F5A-4379FBD318D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502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dirty="0" smtClean="0"/>
              <a:t>Bringing together representatives from all 27 European member states plus Norway, Switzerland, Croatia, Iceland and Turkey</a:t>
            </a:r>
          </a:p>
          <a:p>
            <a:r>
              <a:rPr lang="en-US" sz="1000" b="0" dirty="0" smtClean="0"/>
              <a:t>Aligning national and European scholarly publication and data infrastructural initiatives on topics related to Open Access</a:t>
            </a:r>
          </a:p>
          <a:p>
            <a:r>
              <a:rPr lang="en-US" sz="1000" b="0" dirty="0" smtClean="0"/>
              <a:t>Studying IPR issues and their specific applications on publications and research data</a:t>
            </a:r>
          </a:p>
          <a:p>
            <a:r>
              <a:rPr lang="en-US" sz="1000" b="0" dirty="0" smtClean="0"/>
              <a:t>Identifying feasibility/financing OA models that will allow the envisioned expansion of Open Access to all European funded </a:t>
            </a:r>
            <a:r>
              <a:rPr lang="it-IT" sz="1000" b="0" dirty="0" smtClean="0"/>
              <a:t>rogrammes</a:t>
            </a:r>
          </a:p>
          <a:p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B50CA8-67DC-4ECC-8F5A-4379FBD318D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517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UoA\OPENAIRE\Website\yoo_level\images\openaire2\page_bg_img - Copy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8000"/>
            <a:ext cx="9143999" cy="68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43927"/>
            <a:ext cx="9144000" cy="304800"/>
          </a:xfrm>
          <a:prstGeom prst="rect">
            <a:avLst/>
          </a:prstGeom>
        </p:spPr>
        <p:txBody>
          <a:bodyPr anchor="t" anchorCtr="0"/>
          <a:lstStyle>
            <a:lvl1pPr algn="ctr">
              <a:defRPr sz="1000" b="1">
                <a:solidFill>
                  <a:srgbClr val="204C8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pre-ICRI workshop - 20-21 March 2012 - Copenhagen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9129" y="5358248"/>
            <a:ext cx="6894871" cy="102177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r">
              <a:spcBef>
                <a:spcPts val="0"/>
              </a:spcBef>
              <a:buNone/>
              <a:defRPr sz="2000">
                <a:solidFill>
                  <a:srgbClr val="2A54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pic>
        <p:nvPicPr>
          <p:cNvPr id="2050" name="Picture 2" descr="C:\UoA\OpenAIREPLUS\Logo\pluslogo_v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0537" y="178670"/>
            <a:ext cx="3639576" cy="2803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9"/>
          <p:cNvSpPr/>
          <p:nvPr userDrawn="1"/>
        </p:nvSpPr>
        <p:spPr>
          <a:xfrm>
            <a:off x="0" y="3605642"/>
            <a:ext cx="9144000" cy="1371600"/>
          </a:xfrm>
          <a:prstGeom prst="rect">
            <a:avLst/>
          </a:prstGeom>
          <a:gradFill>
            <a:gsLst>
              <a:gs pos="0">
                <a:srgbClr val="29298C"/>
              </a:gs>
              <a:gs pos="100000">
                <a:srgbClr val="2264BC"/>
              </a:gs>
            </a:gsLst>
            <a:lin ang="0" scaled="1"/>
          </a:gra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72" y="3692228"/>
            <a:ext cx="8998527" cy="1219200"/>
          </a:xfrm>
        </p:spPr>
        <p:txBody>
          <a:bodyPr anchor="ctr" anchorCtr="0">
            <a:noAutofit/>
          </a:bodyPr>
          <a:lstStyle>
            <a:lvl1pPr algn="l">
              <a:defRPr sz="360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918" y="58996"/>
            <a:ext cx="7959437" cy="1248694"/>
          </a:xfrm>
        </p:spPr>
        <p:txBody>
          <a:bodyPr wrap="square"/>
          <a:lstStyle>
            <a:lvl1pPr algn="l"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083" y="1543665"/>
            <a:ext cx="8851602" cy="4896464"/>
          </a:xfrm>
        </p:spPr>
        <p:txBody>
          <a:bodyPr>
            <a:normAutofit/>
          </a:bodyPr>
          <a:lstStyle>
            <a:lvl1pPr marL="360000" indent="-396000" algn="l">
              <a:buClr>
                <a:srgbClr val="5E82A3"/>
              </a:buClr>
              <a:buSzPct val="110000"/>
              <a:buFontTx/>
              <a:buBlip>
                <a:blip r:embed="rId2"/>
              </a:buBlip>
              <a:defRPr sz="3200">
                <a:solidFill>
                  <a:srgbClr val="0F2B5B"/>
                </a:solidFill>
              </a:defRPr>
            </a:lvl1pPr>
            <a:lvl2pPr algn="l">
              <a:spcBef>
                <a:spcPts val="1200"/>
              </a:spcBef>
              <a:buClr>
                <a:srgbClr val="5E82A3"/>
              </a:buClr>
              <a:defRPr sz="3200">
                <a:solidFill>
                  <a:srgbClr val="204C82"/>
                </a:solidFill>
              </a:defRPr>
            </a:lvl2pPr>
            <a:lvl3pPr>
              <a:buClr>
                <a:srgbClr val="5E82A3"/>
              </a:buClr>
              <a:defRPr sz="2800">
                <a:solidFill>
                  <a:srgbClr val="5E82A3"/>
                </a:solidFill>
              </a:defRPr>
            </a:lvl3pPr>
            <a:lvl4pPr>
              <a:buClr>
                <a:srgbClr val="5E82A3"/>
              </a:buClr>
              <a:defRPr sz="2400">
                <a:solidFill>
                  <a:srgbClr val="0F2B5B"/>
                </a:solidFill>
              </a:defRPr>
            </a:lvl4pPr>
            <a:lvl5pPr>
              <a:buClr>
                <a:srgbClr val="5E82A3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96319"/>
            <a:ext cx="9144000" cy="261681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204C82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Evolving ERG Workshop, 29th of January 2013</a:t>
            </a:r>
            <a:endParaRPr lang="en-GB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9664" y="6440128"/>
            <a:ext cx="698090" cy="417871"/>
          </a:xfrm>
        </p:spPr>
        <p:txBody>
          <a:bodyPr/>
          <a:lstStyle>
            <a:lvl1pPr>
              <a:defRPr>
                <a:solidFill>
                  <a:srgbClr val="204C82"/>
                </a:solidFill>
              </a:defRPr>
            </a:lvl1pPr>
          </a:lstStyle>
          <a:p>
            <a:pPr>
              <a:defRPr/>
            </a:pPr>
            <a:fld id="{25062EAD-E077-42C2-BA76-46A87BCA59F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oA\OPENAIRE\Website\yoo_level\images\openaire2\page_bg_img - Copy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0"/>
            <a:ext cx="9143999" cy="68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204C8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0"/>
          </p:nvPr>
        </p:nvSpPr>
        <p:spPr>
          <a:xfrm>
            <a:off x="4542502" y="4510548"/>
            <a:ext cx="4286865" cy="210656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2000" b="1" kern="1200">
                <a:solidFill>
                  <a:srgbClr val="204C8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pic>
        <p:nvPicPr>
          <p:cNvPr id="4098" name="Picture 2" descr="C:\UoA\OpenAIREPLUS\Logo\pluslogo+_v1.png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314614" y="1498600"/>
            <a:ext cx="1219202" cy="10546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13"/>
          <p:cNvSpPr/>
          <p:nvPr userDrawn="1"/>
        </p:nvSpPr>
        <p:spPr>
          <a:xfrm>
            <a:off x="0" y="2836719"/>
            <a:ext cx="9144000" cy="1371600"/>
          </a:xfrm>
          <a:prstGeom prst="rect">
            <a:avLst/>
          </a:prstGeom>
          <a:gradFill>
            <a:gsLst>
              <a:gs pos="0">
                <a:srgbClr val="29298C"/>
              </a:gs>
              <a:gs pos="100000">
                <a:srgbClr val="2264BC"/>
              </a:gs>
            </a:gsLst>
            <a:lin ang="0" scaled="1"/>
          </a:gra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2836718"/>
            <a:ext cx="8364682" cy="1361656"/>
          </a:xfr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none" spc="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 (sections)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744" y="39328"/>
            <a:ext cx="7990611" cy="1263448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2853" y="1531791"/>
            <a:ext cx="4176000" cy="4896000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94" y="1541623"/>
            <a:ext cx="4176000" cy="4896000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587836"/>
            <a:ext cx="9144000" cy="270164"/>
          </a:xfrm>
          <a:prstGeom prst="rect">
            <a:avLst/>
          </a:prstGeom>
        </p:spPr>
        <p:txBody>
          <a:bodyPr/>
          <a:lstStyle>
            <a:lvl1pPr algn="ctr">
              <a:defRPr sz="1100" b="0">
                <a:solidFill>
                  <a:srgbClr val="292A8D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pre-ICRI workshop - 20-21 March 2012 - Copenhagen</a:t>
            </a:r>
            <a:endParaRPr lang="en-GB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6440128"/>
            <a:ext cx="698090" cy="417871"/>
          </a:xfrm>
        </p:spPr>
        <p:txBody>
          <a:bodyPr/>
          <a:lstStyle>
            <a:lvl1pPr>
              <a:defRPr>
                <a:solidFill>
                  <a:srgbClr val="292A8D"/>
                </a:solidFill>
              </a:defRPr>
            </a:lvl1pPr>
          </a:lstStyle>
          <a:p>
            <a:pPr>
              <a:defRPr/>
            </a:pPr>
            <a:fld id="{25062EAD-E077-42C2-BA76-46A87BCA59F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745" y="81117"/>
            <a:ext cx="8042564" cy="1236406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324" y="1524801"/>
            <a:ext cx="4248000" cy="6840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rgbClr val="0F2B5B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676" y="2370750"/>
            <a:ext cx="4248000" cy="410400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110000"/>
              <a:buFont typeface="Wingdings" pitchFamily="2" charset="2"/>
              <a:defRPr sz="1800" kern="1200">
                <a:solidFill>
                  <a:srgbClr val="0F2B5B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rgbClr val="0F2B5B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rgbClr val="0F2B5B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rgbClr val="0F2B5B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rgbClr val="0F2B5B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5074" y="1524801"/>
            <a:ext cx="4248000" cy="6840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solidFill>
                  <a:srgbClr val="0F2B5B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683" y="2370749"/>
            <a:ext cx="4248000" cy="410400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110000"/>
              <a:buFont typeface="Wingdings" pitchFamily="2" charset="2"/>
              <a:defRPr sz="1800" kern="1200">
                <a:solidFill>
                  <a:srgbClr val="0F2B5B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rgbClr val="0F2B5B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rgbClr val="0F2B5B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rgbClr val="0F2B5B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rgbClr val="0F2B5B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" y="6608619"/>
            <a:ext cx="9144000" cy="23899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292A8D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pre-ICRI workshop - 20-21 March 2012 - Copenhagen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6440128"/>
            <a:ext cx="698090" cy="417871"/>
          </a:xfrm>
        </p:spPr>
        <p:txBody>
          <a:bodyPr/>
          <a:lstStyle>
            <a:lvl1pPr>
              <a:defRPr>
                <a:solidFill>
                  <a:srgbClr val="292A8D"/>
                </a:solidFill>
              </a:defRPr>
            </a:lvl1pPr>
          </a:lstStyle>
          <a:p>
            <a:pPr>
              <a:defRPr/>
            </a:pPr>
            <a:fld id="{25062EAD-E077-42C2-BA76-46A87BCA59F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040" y="17987"/>
            <a:ext cx="8032954" cy="1317521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81134"/>
            <a:ext cx="9144000" cy="26168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292A8D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pre-ICRI workshop - 20-21 March 2012 - Copenhagen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" y="6469626"/>
            <a:ext cx="540774" cy="388374"/>
          </a:xfrm>
        </p:spPr>
        <p:txBody>
          <a:bodyPr/>
          <a:lstStyle>
            <a:lvl1pPr>
              <a:defRPr>
                <a:solidFill>
                  <a:srgbClr val="292A8D"/>
                </a:solidFill>
              </a:defRPr>
            </a:lvl1pPr>
          </a:lstStyle>
          <a:p>
            <a:pPr>
              <a:defRPr/>
            </a:pPr>
            <a:fld id="{553BD9FF-1A2B-432A-87AA-10F0F7EC6FE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oA\OPENAIRE\Website\yoo_level\images\openaire2\page_bg_img - Cop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86486"/>
            <a:ext cx="9144000" cy="271514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292A8D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Evolving ERG Workshop, 29th of January 2013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" y="6420464"/>
            <a:ext cx="452284" cy="437535"/>
          </a:xfrm>
        </p:spPr>
        <p:txBody>
          <a:bodyPr/>
          <a:lstStyle>
            <a:lvl1pPr>
              <a:defRPr sz="1200">
                <a:solidFill>
                  <a:srgbClr val="292A8D"/>
                </a:solidFill>
              </a:defRPr>
            </a:lvl1pPr>
          </a:lstStyle>
          <a:p>
            <a:pPr>
              <a:defRPr/>
            </a:pPr>
            <a:fld id="{65DB0213-5975-4CFB-A12A-A9884076BEE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5122" name="Picture 2" descr="C:\UoA\OpenAIREPLUS\Logo\pluslogo+_v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434" y="83128"/>
            <a:ext cx="1219200" cy="10541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355" y="0"/>
            <a:ext cx="8177645" cy="1371600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none" spc="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574" y="1553496"/>
            <a:ext cx="8141109" cy="48473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spcBef>
                <a:spcPts val="600"/>
              </a:spcBef>
              <a:defRPr sz="2800"/>
            </a:lvl2pPr>
            <a:lvl3pPr>
              <a:spcBef>
                <a:spcPts val="600"/>
              </a:spcBef>
              <a:defRPr sz="2400"/>
            </a:lvl3pPr>
            <a:lvl4pPr>
              <a:spcBef>
                <a:spcPts val="600"/>
              </a:spcBef>
              <a:defRPr sz="2000"/>
            </a:lvl4pPr>
            <a:lvl5pPr>
              <a:spcBef>
                <a:spcPts val="600"/>
              </a:spcBef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18503"/>
            <a:ext cx="1524000" cy="2375187"/>
          </a:xfrm>
          <a:solidFill>
            <a:schemeClr val="bg1">
              <a:alpha val="1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5E82A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42365"/>
            <a:ext cx="623455" cy="415636"/>
          </a:xfrm>
        </p:spPr>
        <p:txBody>
          <a:bodyPr/>
          <a:lstStyle>
            <a:lvl1pPr>
              <a:defRPr>
                <a:solidFill>
                  <a:srgbClr val="292A8D"/>
                </a:solidFill>
              </a:defRPr>
            </a:lvl1pPr>
          </a:lstStyle>
          <a:p>
            <a:pPr>
              <a:defRPr/>
            </a:pPr>
            <a:fld id="{9E617930-2B9D-4BF4-B895-0B126119B27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96320"/>
            <a:ext cx="9144000" cy="261680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292A8D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pre-ICRI workshop - 20-21 March 2012 - Copenhagen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058" y="124691"/>
            <a:ext cx="815094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none" spc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3455" y="1769807"/>
            <a:ext cx="8068261" cy="4483510"/>
          </a:xfrm>
          <a:noFill/>
          <a:ln w="12700" cmpd="sng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585" y="3975386"/>
            <a:ext cx="1527048" cy="2359152"/>
          </a:xfrm>
          <a:solidFill>
            <a:schemeClr val="bg1">
              <a:alpha val="1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lnSpc>
                <a:spcPct val="150000"/>
              </a:lnSpc>
              <a:buNone/>
              <a:defRPr sz="1400" b="1" kern="1200">
                <a:solidFill>
                  <a:srgbClr val="292A8D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567947"/>
            <a:ext cx="9144000" cy="290053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204C8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pre-ICRI workshop - 20-21 March 2012 - Copenhagen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89290"/>
            <a:ext cx="501445" cy="368710"/>
          </a:xfrm>
        </p:spPr>
        <p:txBody>
          <a:bodyPr/>
          <a:lstStyle>
            <a:lvl1pPr>
              <a:defRPr>
                <a:solidFill>
                  <a:srgbClr val="5E82A3"/>
                </a:solidFill>
              </a:defRPr>
            </a:lvl1pPr>
          </a:lstStyle>
          <a:p>
            <a:pPr>
              <a:defRPr/>
            </a:pPr>
            <a:fld id="{FB7D2CCF-07D3-4D32-9F2A-99D8456EAF7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jpe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atMod val="125000"/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oA\OPENAIRE\Website\yoo_level\images\openaire2\page_bg_img - Copy.jpg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1" y="0"/>
            <a:ext cx="9143999" cy="68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036" y="1536626"/>
            <a:ext cx="8749146" cy="5043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5745" y="6558114"/>
            <a:ext cx="8170603" cy="261681"/>
          </a:xfrm>
          <a:prstGeom prst="rect">
            <a:avLst/>
          </a:prstGeom>
        </p:spPr>
        <p:txBody>
          <a:bodyPr/>
          <a:lstStyle>
            <a:lvl1pPr algn="ctr">
              <a:defRPr sz="1100" b="0">
                <a:solidFill>
                  <a:srgbClr val="204C82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Evolving ERG Workshop, 29th of January 2013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08954"/>
            <a:ext cx="639097" cy="3490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small" baseline="0">
                <a:solidFill>
                  <a:srgbClr val="5E82A3"/>
                </a:solidFill>
                <a:latin typeface="+mj-lt"/>
              </a:defRPr>
            </a:lvl1pPr>
          </a:lstStyle>
          <a:p>
            <a:pPr>
              <a:defRPr/>
            </a:pPr>
            <a:fld id="{5A016E00-BB37-446F-A409-78FFA1C9B00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gradFill>
            <a:gsLst>
              <a:gs pos="0">
                <a:srgbClr val="29298C"/>
              </a:gs>
              <a:gs pos="100000">
                <a:srgbClr val="2264BC"/>
              </a:gs>
            </a:gsLst>
            <a:lin ang="0" scaled="1"/>
          </a:gra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7527" y="39328"/>
            <a:ext cx="8011391" cy="1278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pic>
        <p:nvPicPr>
          <p:cNvPr id="3076" name="Picture 4" descr="C:\UoA\OpenAIREPLUS\Logo\pluslogo+_v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8605" y="353290"/>
            <a:ext cx="801729" cy="693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 cap="none" spc="200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457200" indent="-396000" algn="l" defTabSz="914400" rtl="0" eaLnBrk="1" latinLnBrk="0" hangingPunct="1">
        <a:spcBef>
          <a:spcPts val="1200"/>
        </a:spcBef>
        <a:buClr>
          <a:srgbClr val="5E82A3"/>
        </a:buClr>
        <a:buSzPct val="110000"/>
        <a:buFontTx/>
        <a:buBlip>
          <a:blip r:embed="rId13"/>
        </a:buBlip>
        <a:defRPr sz="2800" kern="1200">
          <a:solidFill>
            <a:srgbClr val="204C82"/>
          </a:solidFill>
          <a:latin typeface="+mn-lt"/>
          <a:ea typeface="+mn-ea"/>
          <a:cs typeface="+mn-cs"/>
        </a:defRPr>
      </a:lvl1pPr>
      <a:lvl2pPr marL="914400" indent="-396000" algn="l" defTabSz="914400" rtl="0" eaLnBrk="1" latinLnBrk="0" hangingPunct="1">
        <a:spcBef>
          <a:spcPts val="600"/>
        </a:spcBef>
        <a:buClr>
          <a:srgbClr val="0F2B5B"/>
        </a:buClr>
        <a:buSzPct val="80000"/>
        <a:buFont typeface="Calibri" pitchFamily="34" charset="0"/>
        <a:buChar char="–"/>
        <a:defRPr sz="2800" kern="1200">
          <a:solidFill>
            <a:srgbClr val="2264BC"/>
          </a:solidFill>
          <a:latin typeface="+mn-lt"/>
          <a:ea typeface="+mn-ea"/>
          <a:cs typeface="+mn-cs"/>
        </a:defRPr>
      </a:lvl2pPr>
      <a:lvl3pPr marL="1371600" indent="-396000" algn="l" defTabSz="914400" rtl="0" eaLnBrk="1" latinLnBrk="0" hangingPunct="1">
        <a:spcBef>
          <a:spcPts val="600"/>
        </a:spcBef>
        <a:buClr>
          <a:srgbClr val="5E82A3"/>
        </a:buClr>
        <a:buSzPct val="80000"/>
        <a:buFont typeface="Wingdings" pitchFamily="2" charset="2"/>
        <a:buChar char=""/>
        <a:defRPr sz="2400" kern="1200">
          <a:solidFill>
            <a:srgbClr val="5E82A3"/>
          </a:solidFill>
          <a:latin typeface="+mn-lt"/>
          <a:ea typeface="+mn-ea"/>
          <a:cs typeface="+mn-cs"/>
        </a:defRPr>
      </a:lvl3pPr>
      <a:lvl4pPr marL="1828800" indent="-396000" algn="l" defTabSz="914400" rtl="0" eaLnBrk="1" latinLnBrk="0" hangingPunct="1">
        <a:spcBef>
          <a:spcPts val="600"/>
        </a:spcBef>
        <a:buClr>
          <a:srgbClr val="5E82A3"/>
        </a:buClr>
        <a:buSzPct val="80000"/>
        <a:buFont typeface="Wingdings" pitchFamily="2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286000" indent="-396000" algn="l" defTabSz="914400" rtl="0" eaLnBrk="1" latinLnBrk="0" hangingPunct="1">
        <a:spcBef>
          <a:spcPts val="600"/>
        </a:spcBef>
        <a:buClr>
          <a:srgbClr val="5E82A3"/>
        </a:buClr>
        <a:buSzPct val="80000"/>
        <a:buFont typeface="Wingdings" pitchFamily="2" charset="2"/>
        <a:buChar char="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50901" y="5149727"/>
            <a:ext cx="3352800" cy="1021770"/>
          </a:xfrm>
        </p:spPr>
        <p:txBody>
          <a:bodyPr>
            <a:noAutofit/>
          </a:bodyPr>
          <a:lstStyle/>
          <a:p>
            <a:pPr algn="ctr"/>
            <a:r>
              <a:rPr lang="en-US" sz="2800" b="1" noProof="0" dirty="0" smtClean="0"/>
              <a:t>Pasquale Pagan</a:t>
            </a:r>
            <a:r>
              <a:rPr lang="en-US" sz="2800" b="1" dirty="0" smtClean="0"/>
              <a:t>o</a:t>
            </a:r>
          </a:p>
          <a:p>
            <a:pPr algn="ctr"/>
            <a:r>
              <a:rPr lang="en-US" i="1" dirty="0" smtClean="0"/>
              <a:t>CNR-ISTI</a:t>
            </a:r>
            <a:endParaRPr lang="en-US" i="1" noProof="0" dirty="0" smtClean="0"/>
          </a:p>
          <a:p>
            <a:pPr algn="ctr"/>
            <a:endParaRPr lang="en-US" i="1" noProof="0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4222" y="3920592"/>
            <a:ext cx="8998527" cy="121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noProof="0" dirty="0" smtClean="0"/>
              <a:t>The </a:t>
            </a:r>
            <a:r>
              <a:rPr lang="en-US" noProof="0" dirty="0" err="1" smtClean="0"/>
              <a:t>OpenAIRE</a:t>
            </a:r>
            <a:r>
              <a:rPr lang="en-US" dirty="0" smtClean="0"/>
              <a:t> </a:t>
            </a:r>
            <a:r>
              <a:rPr lang="en-US" noProof="0" dirty="0" smtClean="0"/>
              <a:t>Infrastructure:</a:t>
            </a:r>
            <a:br>
              <a:rPr lang="en-US" noProof="0" dirty="0" smtClean="0"/>
            </a:br>
            <a:r>
              <a:rPr lang="en-US" dirty="0" smtClean="0"/>
              <a:t>on measuring research impact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sz="2000" b="1" i="1" noProof="0" dirty="0" smtClean="0"/>
              <a:t>Evolving EGI Workshop – 29 January 2013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	</a:t>
            </a:r>
            <a:endParaRPr lang="en-US" noProof="0" dirty="0"/>
          </a:p>
        </p:txBody>
      </p:sp>
      <p:sp>
        <p:nvSpPr>
          <p:cNvPr id="4" name="Subtitle 1"/>
          <p:cNvSpPr txBox="1">
            <a:spLocks/>
          </p:cNvSpPr>
          <p:nvPr/>
        </p:nvSpPr>
        <p:spPr>
          <a:xfrm>
            <a:off x="5435601" y="5149727"/>
            <a:ext cx="2501900" cy="102177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r" defTabSz="914400" rtl="0" eaLnBrk="1" latinLnBrk="0" hangingPunct="1">
              <a:spcBef>
                <a:spcPts val="0"/>
              </a:spcBef>
              <a:buClr>
                <a:srgbClr val="5E82A3"/>
              </a:buClr>
              <a:buSzPct val="110000"/>
              <a:buFontTx/>
              <a:buNone/>
              <a:defRPr sz="2000" kern="1200">
                <a:solidFill>
                  <a:srgbClr val="2A54B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rgbClr val="0F2B5B"/>
              </a:buClr>
              <a:buSzPct val="80000"/>
              <a:buFont typeface="Calibri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rgbClr val="5E82A3"/>
              </a:buClr>
              <a:buSzPct val="8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rgbClr val="5E82A3"/>
              </a:buClr>
              <a:buSzPct val="8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rgbClr val="5E82A3"/>
              </a:buClr>
              <a:buSzPct val="8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1200"/>
              </a:spcBef>
              <a:buClr>
                <a:schemeClr val="accent6"/>
              </a:buClr>
              <a:buSzPct val="9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Courier New" pitchFamily="49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1200"/>
              </a:spcBef>
              <a:buClr>
                <a:schemeClr val="accent5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/>
              <a:t>Paolo </a:t>
            </a:r>
            <a:r>
              <a:rPr lang="en-US" sz="2800" b="1" dirty="0" err="1" smtClean="0"/>
              <a:t>Manghi</a:t>
            </a:r>
            <a:endParaRPr lang="en-US" sz="2800" b="1" dirty="0" smtClean="0"/>
          </a:p>
          <a:p>
            <a:pPr algn="ctr"/>
            <a:r>
              <a:rPr lang="it-IT" i="1" dirty="0" smtClean="0"/>
              <a:t>CNR - ISTI</a:t>
            </a:r>
            <a:endParaRPr lang="el-GR" i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OpenAIRE Data Model</a:t>
            </a:r>
            <a:br>
              <a:rPr lang="en-US" noProof="0" dirty="0" smtClean="0"/>
            </a:br>
            <a:r>
              <a:rPr lang="en-US" i="1" noProof="0" dirty="0" smtClean="0"/>
              <a:t>CERIF &amp; </a:t>
            </a:r>
            <a:r>
              <a:rPr lang="en-US" i="1" noProof="0" dirty="0" err="1" smtClean="0"/>
              <a:t>DataCite</a:t>
            </a:r>
            <a:r>
              <a:rPr lang="en-US" i="1" noProof="0" dirty="0" smtClean="0"/>
              <a:t> inspiration</a:t>
            </a:r>
            <a:endParaRPr lang="en-US" i="1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Evolving EGI Workshop, 29</a:t>
            </a:r>
            <a:r>
              <a:rPr lang="en-US" baseline="300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th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of January 2013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62EAD-E077-42C2-BA76-46A87BCA59FE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0" y="1538742"/>
            <a:ext cx="7596387" cy="501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19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r>
              <a:rPr lang="en-US" sz="4000" dirty="0"/>
              <a:t>Data sources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607" tIns="28804" rIns="57607" bIns="28804"/>
          <a:lstStyle>
            <a:lvl1pPr>
              <a:defRPr sz="24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468059" indent="-180023">
              <a:defRPr sz="24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720090" indent="-144018">
              <a:defRPr sz="24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008126" indent="-144018">
              <a:defRPr sz="24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296162" indent="-144018">
              <a:defRPr sz="24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584198" indent="-1440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872234" indent="-1440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2160270" indent="-1440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2448306" indent="-1440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1B6D3425-BD71-0A43-89AE-B3642A2AF37F}" type="slidenum">
              <a:rPr lang="en-GB" sz="1000">
                <a:solidFill>
                  <a:srgbClr val="595959"/>
                </a:solidFill>
                <a:latin typeface="PF Paperback Light" charset="0"/>
                <a:cs typeface="PF Paperback Light" charset="0"/>
              </a:rPr>
              <a:pPr/>
              <a:t>11</a:t>
            </a:fld>
            <a:endParaRPr lang="en-GB" sz="1000">
              <a:solidFill>
                <a:srgbClr val="595959"/>
              </a:solidFill>
              <a:latin typeface="PF Paperback Light" charset="0"/>
              <a:cs typeface="PF Paperback Light" charset="0"/>
            </a:endParaRP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549004"/>
            <a:ext cx="8117086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39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Evolving EGI Workshop, 29</a:t>
            </a:r>
            <a:r>
              <a:rPr lang="en-US" baseline="300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th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of January 2013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62EAD-E077-42C2-BA76-46A87BCA59FE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5158878" y="3523095"/>
            <a:ext cx="1545576" cy="216183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mpd="sng">
            <a:solidFill>
              <a:schemeClr val="tx1"/>
            </a:solidFill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>
              <a:defRPr/>
            </a:pPr>
            <a:endParaRPr lang="it-IT" sz="1200"/>
          </a:p>
        </p:txBody>
      </p:sp>
      <p:sp>
        <p:nvSpPr>
          <p:cNvPr id="8" name="Right Arrow 7"/>
          <p:cNvSpPr/>
          <p:nvPr/>
        </p:nvSpPr>
        <p:spPr>
          <a:xfrm>
            <a:off x="4439607" y="4950903"/>
            <a:ext cx="477100" cy="272571"/>
          </a:xfrm>
          <a:prstGeom prst="rightArrow">
            <a:avLst/>
          </a:prstGeom>
          <a:ln w="3175">
            <a:solidFill>
              <a:schemeClr val="tx1"/>
            </a:solidFill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>
              <a:defRPr/>
            </a:pPr>
            <a:endParaRPr lang="it-IT" sz="1200"/>
          </a:p>
        </p:txBody>
      </p: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2709169" y="5198914"/>
            <a:ext cx="1939754" cy="477934"/>
            <a:chOff x="1043608" y="1988840"/>
            <a:chExt cx="2214112" cy="757064"/>
          </a:xfrm>
        </p:grpSpPr>
        <p:sp>
          <p:nvSpPr>
            <p:cNvPr id="10" name="Can 9"/>
            <p:cNvSpPr/>
            <p:nvPr/>
          </p:nvSpPr>
          <p:spPr>
            <a:xfrm>
              <a:off x="1043608" y="1988840"/>
              <a:ext cx="431759" cy="432850"/>
            </a:xfrm>
            <a:prstGeom prst="can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200"/>
            </a:p>
          </p:txBody>
        </p:sp>
        <p:sp>
          <p:nvSpPr>
            <p:cNvPr id="11" name="Can 10"/>
            <p:cNvSpPr/>
            <p:nvPr/>
          </p:nvSpPr>
          <p:spPr>
            <a:xfrm>
              <a:off x="1196073" y="2141611"/>
              <a:ext cx="431759" cy="431153"/>
            </a:xfrm>
            <a:prstGeom prst="can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200"/>
            </a:p>
          </p:txBody>
        </p:sp>
        <p:sp>
          <p:nvSpPr>
            <p:cNvPr id="12" name="Can 11"/>
            <p:cNvSpPr/>
            <p:nvPr/>
          </p:nvSpPr>
          <p:spPr>
            <a:xfrm>
              <a:off x="1348537" y="2294382"/>
              <a:ext cx="431759" cy="431153"/>
            </a:xfrm>
            <a:prstGeom prst="can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200"/>
            </a:p>
          </p:txBody>
        </p:sp>
        <p:sp>
          <p:nvSpPr>
            <p:cNvPr id="13" name="Can 12"/>
            <p:cNvSpPr/>
            <p:nvPr/>
          </p:nvSpPr>
          <p:spPr>
            <a:xfrm>
              <a:off x="1801884" y="2009209"/>
              <a:ext cx="431759" cy="431153"/>
            </a:xfrm>
            <a:prstGeom prst="can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200"/>
            </a:p>
          </p:txBody>
        </p:sp>
        <p:sp>
          <p:nvSpPr>
            <p:cNvPr id="14" name="Can 13"/>
            <p:cNvSpPr/>
            <p:nvPr/>
          </p:nvSpPr>
          <p:spPr>
            <a:xfrm>
              <a:off x="1954349" y="2161980"/>
              <a:ext cx="431759" cy="431153"/>
            </a:xfrm>
            <a:prstGeom prst="can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200"/>
            </a:p>
          </p:txBody>
        </p:sp>
        <p:sp>
          <p:nvSpPr>
            <p:cNvPr id="15" name="Can 14"/>
            <p:cNvSpPr/>
            <p:nvPr/>
          </p:nvSpPr>
          <p:spPr>
            <a:xfrm>
              <a:off x="2106813" y="2313053"/>
              <a:ext cx="431759" cy="432851"/>
            </a:xfrm>
            <a:prstGeom prst="can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200"/>
            </a:p>
          </p:txBody>
        </p:sp>
        <p:sp>
          <p:nvSpPr>
            <p:cNvPr id="16" name="Can 15"/>
            <p:cNvSpPr/>
            <p:nvPr/>
          </p:nvSpPr>
          <p:spPr>
            <a:xfrm>
              <a:off x="2521032" y="1988840"/>
              <a:ext cx="431759" cy="432850"/>
            </a:xfrm>
            <a:prstGeom prst="can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200"/>
            </a:p>
          </p:txBody>
        </p:sp>
        <p:sp>
          <p:nvSpPr>
            <p:cNvPr id="17" name="Can 16"/>
            <p:cNvSpPr/>
            <p:nvPr/>
          </p:nvSpPr>
          <p:spPr>
            <a:xfrm>
              <a:off x="2673496" y="2141611"/>
              <a:ext cx="431759" cy="431153"/>
            </a:xfrm>
            <a:prstGeom prst="can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200"/>
            </a:p>
          </p:txBody>
        </p:sp>
        <p:sp>
          <p:nvSpPr>
            <p:cNvPr id="18" name="Can 17"/>
            <p:cNvSpPr/>
            <p:nvPr/>
          </p:nvSpPr>
          <p:spPr>
            <a:xfrm>
              <a:off x="2825961" y="2294382"/>
              <a:ext cx="431759" cy="431153"/>
            </a:xfrm>
            <a:prstGeom prst="can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200"/>
            </a:p>
          </p:txBody>
        </p:sp>
      </p:grpSp>
      <p:sp>
        <p:nvSpPr>
          <p:cNvPr id="19" name="TextBox 13"/>
          <p:cNvSpPr txBox="1">
            <a:spLocks noChangeArrowheads="1"/>
          </p:cNvSpPr>
          <p:nvPr/>
        </p:nvSpPr>
        <p:spPr bwMode="auto">
          <a:xfrm>
            <a:off x="346183" y="4334124"/>
            <a:ext cx="2123024" cy="143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5143" tIns="72571" rIns="145143" bIns="72571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/>
            <a:r>
              <a:rPr lang="it-IT" sz="1400" b="1" dirty="0" err="1"/>
              <a:t>OpenAIREplus</a:t>
            </a:r>
            <a:endParaRPr lang="it-IT" sz="1400" b="1" dirty="0"/>
          </a:p>
          <a:p>
            <a:pPr algn="ctr"/>
            <a:r>
              <a:rPr lang="it-IT" sz="1400" b="1" dirty="0"/>
              <a:t>Data </a:t>
            </a:r>
            <a:r>
              <a:rPr lang="it-IT" sz="1400" b="1" dirty="0" err="1"/>
              <a:t>Sources</a:t>
            </a:r>
            <a:r>
              <a:rPr lang="it-IT" sz="1400" b="1" dirty="0"/>
              <a:t>:</a:t>
            </a:r>
          </a:p>
          <a:p>
            <a:pPr algn="ctr"/>
            <a:r>
              <a:rPr lang="it-IT" sz="1400" b="1" dirty="0" err="1"/>
              <a:t>Repositories</a:t>
            </a:r>
            <a:r>
              <a:rPr lang="it-IT" sz="1400" b="1" dirty="0"/>
              <a:t>, </a:t>
            </a:r>
            <a:r>
              <a:rPr lang="it-IT" sz="1400" b="1" dirty="0" err="1"/>
              <a:t>CRISs</a:t>
            </a:r>
            <a:r>
              <a:rPr lang="it-IT" sz="1400" b="1" dirty="0"/>
              <a:t>,</a:t>
            </a:r>
          </a:p>
          <a:p>
            <a:pPr algn="ctr"/>
            <a:r>
              <a:rPr lang="it-IT" sz="1400" b="1" dirty="0"/>
              <a:t>Data </a:t>
            </a:r>
            <a:r>
              <a:rPr lang="it-IT" sz="1400" b="1" dirty="0" err="1"/>
              <a:t>archives</a:t>
            </a:r>
            <a:r>
              <a:rPr lang="it-IT" sz="1400" b="1" dirty="0"/>
              <a:t>, </a:t>
            </a:r>
          </a:p>
          <a:p>
            <a:pPr algn="ctr"/>
            <a:r>
              <a:rPr lang="it-IT" sz="1400" b="1" dirty="0" err="1"/>
              <a:t>entity</a:t>
            </a:r>
            <a:r>
              <a:rPr lang="it-IT" sz="1400" b="1" dirty="0"/>
              <a:t> </a:t>
            </a:r>
            <a:r>
              <a:rPr lang="it-IT" sz="1400" b="1" dirty="0" err="1"/>
              <a:t>registries</a:t>
            </a:r>
            <a:endParaRPr lang="it-IT" sz="1400" b="1" dirty="0"/>
          </a:p>
          <a:p>
            <a:pPr algn="ctr"/>
            <a:endParaRPr lang="it-IT" sz="1400" b="1" dirty="0"/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>
            <a:off x="3917738" y="5874122"/>
            <a:ext cx="1839079" cy="57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5143" tIns="72571" rIns="145143" bIns="72571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/>
            <a:r>
              <a:rPr lang="it-IT" sz="1400" b="1" dirty="0"/>
              <a:t>Expert-</a:t>
            </a:r>
            <a:r>
              <a:rPr lang="it-IT" sz="1400" b="1" dirty="0" err="1"/>
              <a:t>validated</a:t>
            </a:r>
            <a:endParaRPr lang="it-IT" sz="1400" b="1" dirty="0"/>
          </a:p>
          <a:p>
            <a:pPr algn="ctr"/>
            <a:r>
              <a:rPr lang="it-IT" sz="1400" b="1" dirty="0" smtClean="0"/>
              <a:t>Objects</a:t>
            </a:r>
            <a:endParaRPr lang="it-IT" sz="14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5385451" y="3678907"/>
            <a:ext cx="1120819" cy="1762291"/>
            <a:chOff x="4516582" y="2005608"/>
            <a:chExt cx="1279358" cy="2793384"/>
          </a:xfrm>
          <a:scene3d>
            <a:camera prst="isometricTopUp"/>
            <a:lightRig rig="threePt" dir="t"/>
          </a:scene3d>
        </p:grpSpPr>
        <p:sp>
          <p:nvSpPr>
            <p:cNvPr id="22" name="Oval 21"/>
            <p:cNvSpPr/>
            <p:nvPr/>
          </p:nvSpPr>
          <p:spPr>
            <a:xfrm>
              <a:off x="4768258" y="2796897"/>
              <a:ext cx="279648" cy="288032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200"/>
            </a:p>
          </p:txBody>
        </p:sp>
        <p:sp>
          <p:nvSpPr>
            <p:cNvPr id="23" name="Oval 22"/>
            <p:cNvSpPr/>
            <p:nvPr/>
          </p:nvSpPr>
          <p:spPr>
            <a:xfrm>
              <a:off x="4749922" y="4022928"/>
              <a:ext cx="279648" cy="288032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200"/>
            </a:p>
          </p:txBody>
        </p:sp>
        <p:sp>
          <p:nvSpPr>
            <p:cNvPr id="24" name="Oval 23"/>
            <p:cNvSpPr/>
            <p:nvPr/>
          </p:nvSpPr>
          <p:spPr>
            <a:xfrm>
              <a:off x="5444578" y="2942024"/>
              <a:ext cx="279648" cy="288032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200"/>
            </a:p>
          </p:txBody>
        </p:sp>
        <p:sp>
          <p:nvSpPr>
            <p:cNvPr id="25" name="Oval 24"/>
            <p:cNvSpPr/>
            <p:nvPr/>
          </p:nvSpPr>
          <p:spPr>
            <a:xfrm>
              <a:off x="5516292" y="4510960"/>
              <a:ext cx="279648" cy="288032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200"/>
            </a:p>
          </p:txBody>
        </p:sp>
        <p:cxnSp>
          <p:nvCxnSpPr>
            <p:cNvPr id="26" name="Curved Connector 25"/>
            <p:cNvCxnSpPr>
              <a:stCxn id="22" idx="0"/>
              <a:endCxn id="24" idx="1"/>
            </p:cNvCxnSpPr>
            <p:nvPr/>
          </p:nvCxnSpPr>
          <p:spPr>
            <a:xfrm rot="16200000" flipH="1">
              <a:off x="5103153" y="2601826"/>
              <a:ext cx="187308" cy="577450"/>
            </a:xfrm>
            <a:prstGeom prst="curvedConnector3">
              <a:avLst>
                <a:gd name="adj1" fmla="val -122045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urved Connector 26"/>
            <p:cNvCxnSpPr>
              <a:stCxn id="24" idx="4"/>
              <a:endCxn id="25" idx="0"/>
            </p:cNvCxnSpPr>
            <p:nvPr/>
          </p:nvCxnSpPr>
          <p:spPr>
            <a:xfrm rot="16200000" flipH="1">
              <a:off x="4979807" y="3834651"/>
              <a:ext cx="1280904" cy="71714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>
              <a:stCxn id="24" idx="4"/>
              <a:endCxn id="23" idx="6"/>
            </p:cNvCxnSpPr>
            <p:nvPr/>
          </p:nvCxnSpPr>
          <p:spPr>
            <a:xfrm rot="5400000">
              <a:off x="4838542" y="3421084"/>
              <a:ext cx="936888" cy="554832"/>
            </a:xfrm>
            <a:prstGeom prst="curved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4628401" y="3300968"/>
              <a:ext cx="279648" cy="288032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200"/>
            </a:p>
          </p:txBody>
        </p:sp>
        <p:sp>
          <p:nvSpPr>
            <p:cNvPr id="30" name="Oval 29"/>
            <p:cNvSpPr/>
            <p:nvPr/>
          </p:nvSpPr>
          <p:spPr>
            <a:xfrm>
              <a:off x="4516582" y="2005608"/>
              <a:ext cx="279648" cy="288032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200"/>
            </a:p>
          </p:txBody>
        </p:sp>
        <p:cxnSp>
          <p:nvCxnSpPr>
            <p:cNvPr id="31" name="Curved Connector 30"/>
            <p:cNvCxnSpPr>
              <a:stCxn id="22" idx="0"/>
              <a:endCxn id="30" idx="4"/>
            </p:cNvCxnSpPr>
            <p:nvPr/>
          </p:nvCxnSpPr>
          <p:spPr>
            <a:xfrm rot="16200000" flipV="1">
              <a:off x="4530616" y="2419431"/>
              <a:ext cx="503257" cy="251676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urved Connector 31"/>
            <p:cNvCxnSpPr>
              <a:stCxn id="29" idx="4"/>
              <a:endCxn id="23" idx="1"/>
            </p:cNvCxnSpPr>
            <p:nvPr/>
          </p:nvCxnSpPr>
          <p:spPr>
            <a:xfrm rot="16200000" flipH="1">
              <a:off x="4541496" y="3815728"/>
              <a:ext cx="476109" cy="22651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16"/>
          <p:cNvSpPr txBox="1">
            <a:spLocks noChangeArrowheads="1"/>
          </p:cNvSpPr>
          <p:nvPr/>
        </p:nvSpPr>
        <p:spPr bwMode="auto">
          <a:xfrm>
            <a:off x="3667867" y="4055517"/>
            <a:ext cx="1009425" cy="57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5143" tIns="72571" rIns="145143" bIns="72571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/>
            <a:r>
              <a:rPr lang="it-IT" sz="1400" b="1" dirty="0" err="1"/>
              <a:t>Original</a:t>
            </a:r>
            <a:endParaRPr lang="it-IT" sz="1400" b="1" dirty="0"/>
          </a:p>
          <a:p>
            <a:pPr algn="ctr"/>
            <a:r>
              <a:rPr lang="it-IT" sz="1400" b="1" dirty="0"/>
              <a:t>Objects</a:t>
            </a:r>
          </a:p>
        </p:txBody>
      </p:sp>
      <p:sp>
        <p:nvSpPr>
          <p:cNvPr id="34" name="Down Arrow 33"/>
          <p:cNvSpPr/>
          <p:nvPr/>
        </p:nvSpPr>
        <p:spPr>
          <a:xfrm rot="10800000">
            <a:off x="5321710" y="4055516"/>
            <a:ext cx="309699" cy="446858"/>
          </a:xfrm>
          <a:prstGeom prst="downArrow">
            <a:avLst/>
          </a:prstGeom>
          <a:ln w="95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>
              <a:defRPr/>
            </a:pPr>
            <a:endParaRPr lang="it-IT" sz="1200"/>
          </a:p>
        </p:txBody>
      </p:sp>
      <p:sp>
        <p:nvSpPr>
          <p:cNvPr id="37" name="Can 36"/>
          <p:cNvSpPr/>
          <p:nvPr/>
        </p:nvSpPr>
        <p:spPr>
          <a:xfrm>
            <a:off x="3308471" y="5769005"/>
            <a:ext cx="664315" cy="529371"/>
          </a:xfrm>
          <a:prstGeom prst="can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>
              <a:defRPr/>
            </a:pPr>
            <a:endParaRPr lang="it-IT" sz="1200"/>
          </a:p>
        </p:txBody>
      </p:sp>
      <p:sp>
        <p:nvSpPr>
          <p:cNvPr id="40" name="Rounded Rectangle 39"/>
          <p:cNvSpPr/>
          <p:nvPr/>
        </p:nvSpPr>
        <p:spPr>
          <a:xfrm>
            <a:off x="4250015" y="4554934"/>
            <a:ext cx="1884909" cy="723127"/>
          </a:xfrm>
          <a:prstGeom prst="round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>
              <a:defRPr/>
            </a:pPr>
            <a:r>
              <a:rPr lang="it-IT" sz="1600" b="1" dirty="0">
                <a:solidFill>
                  <a:schemeClr val="tx1"/>
                </a:solidFill>
              </a:rPr>
              <a:t>Data collection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92915" y="1826433"/>
            <a:ext cx="3811539" cy="2277884"/>
            <a:chOff x="2892915" y="1979428"/>
            <a:chExt cx="3811539" cy="2277884"/>
          </a:xfrm>
        </p:grpSpPr>
        <p:sp>
          <p:nvSpPr>
            <p:cNvPr id="39" name="Rounded Rectangle 38"/>
            <p:cNvSpPr/>
            <p:nvPr/>
          </p:nvSpPr>
          <p:spPr>
            <a:xfrm>
              <a:off x="4572102" y="3402550"/>
              <a:ext cx="2037457" cy="854762"/>
            </a:xfrm>
            <a:prstGeom prst="round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5143" tIns="72571" rIns="145143" bIns="72571" anchor="ctr"/>
            <a:lstStyle/>
            <a:p>
              <a:pPr algn="ctr">
                <a:defRPr/>
              </a:pPr>
              <a:r>
                <a:rPr lang="it-IT" sz="1600" b="1" dirty="0">
                  <a:solidFill>
                    <a:schemeClr val="tx1"/>
                  </a:solidFill>
                </a:rPr>
                <a:t>Data inference</a:t>
              </a:r>
            </a:p>
          </p:txBody>
        </p:sp>
        <p:sp>
          <p:nvSpPr>
            <p:cNvPr id="41" name="TextBox 25"/>
            <p:cNvSpPr txBox="1">
              <a:spLocks noChangeArrowheads="1"/>
            </p:cNvSpPr>
            <p:nvPr/>
          </p:nvSpPr>
          <p:spPr bwMode="auto">
            <a:xfrm>
              <a:off x="2892915" y="2695490"/>
              <a:ext cx="1784377" cy="577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45143" tIns="72571" rIns="145143" bIns="72571">
              <a:spAutoFit/>
            </a:bodyPr>
            <a:lstStyle>
              <a:lvl1pPr>
                <a:defRPr sz="38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>
                <a:defRPr sz="38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>
                <a:defRPr sz="38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>
                <a:defRPr sz="38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>
                <a:defRPr sz="38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r"/>
              <a:r>
                <a:rPr lang="it-IT" sz="1400" b="1" dirty="0" err="1"/>
                <a:t>Inferred</a:t>
              </a:r>
              <a:r>
                <a:rPr lang="it-IT" sz="1400" b="1" dirty="0"/>
                <a:t> Objects</a:t>
              </a:r>
            </a:p>
            <a:p>
              <a:pPr algn="r"/>
              <a:r>
                <a:rPr lang="it-IT" sz="1400" b="1" dirty="0" err="1"/>
                <a:t>Relationships</a:t>
              </a:r>
              <a:endParaRPr lang="it-IT" sz="1400" b="1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5253849" y="1979428"/>
              <a:ext cx="1450605" cy="2161831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mpd="sng">
              <a:solidFill>
                <a:schemeClr val="tx1"/>
              </a:solidFill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5143" tIns="72571" rIns="145143" bIns="72571" anchor="ctr"/>
            <a:lstStyle/>
            <a:p>
              <a:pPr algn="ctr">
                <a:defRPr/>
              </a:pPr>
              <a:endParaRPr lang="it-IT" sz="1200"/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5456137" y="2177833"/>
              <a:ext cx="1126706" cy="1765211"/>
              <a:chOff x="8017294" y="4063117"/>
              <a:chExt cx="1126706" cy="1765211"/>
            </a:xfrm>
            <a:scene3d>
              <a:camera prst="isometricTopUp"/>
              <a:lightRig rig="threePt" dir="t"/>
            </a:scene3d>
          </p:grpSpPr>
          <p:grpSp>
            <p:nvGrpSpPr>
              <p:cNvPr id="103" name="Group 102"/>
              <p:cNvGrpSpPr/>
              <p:nvPr/>
            </p:nvGrpSpPr>
            <p:grpSpPr>
              <a:xfrm>
                <a:off x="8023181" y="4066037"/>
                <a:ext cx="1120819" cy="1762291"/>
                <a:chOff x="4516582" y="2005608"/>
                <a:chExt cx="1279358" cy="2793384"/>
              </a:xfrm>
            </p:grpSpPr>
            <p:sp>
              <p:nvSpPr>
                <p:cNvPr id="104" name="Oval 103"/>
                <p:cNvSpPr/>
                <p:nvPr/>
              </p:nvSpPr>
              <p:spPr>
                <a:xfrm>
                  <a:off x="4768258" y="2796897"/>
                  <a:ext cx="279648" cy="288032"/>
                </a:xfrm>
                <a:prstGeom prst="ellipse">
                  <a:avLst/>
                </a:prstGeom>
                <a:solidFill>
                  <a:srgbClr val="C0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sz="1200"/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4749922" y="4022928"/>
                  <a:ext cx="279648" cy="288032"/>
                </a:xfrm>
                <a:prstGeom prst="ellipse">
                  <a:avLst/>
                </a:prstGeom>
                <a:solidFill>
                  <a:srgbClr val="C0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sz="1200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5444578" y="2942024"/>
                  <a:ext cx="279648" cy="288032"/>
                </a:xfrm>
                <a:prstGeom prst="ellipse">
                  <a:avLst/>
                </a:prstGeom>
                <a:solidFill>
                  <a:srgbClr val="C0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sz="1200"/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5516292" y="4510960"/>
                  <a:ext cx="279648" cy="288032"/>
                </a:xfrm>
                <a:prstGeom prst="ellipse">
                  <a:avLst/>
                </a:prstGeom>
                <a:solidFill>
                  <a:srgbClr val="C0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sz="1200"/>
                </a:p>
              </p:txBody>
            </p:sp>
            <p:cxnSp>
              <p:nvCxnSpPr>
                <p:cNvPr id="108" name="Curved Connector 107"/>
                <p:cNvCxnSpPr>
                  <a:stCxn id="104" idx="0"/>
                  <a:endCxn id="106" idx="1"/>
                </p:cNvCxnSpPr>
                <p:nvPr/>
              </p:nvCxnSpPr>
              <p:spPr>
                <a:xfrm rot="16200000" flipH="1">
                  <a:off x="5103153" y="2601826"/>
                  <a:ext cx="187308" cy="577450"/>
                </a:xfrm>
                <a:prstGeom prst="curvedConnector3">
                  <a:avLst>
                    <a:gd name="adj1" fmla="val -122045"/>
                  </a:avLst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Curved Connector 108"/>
                <p:cNvCxnSpPr>
                  <a:stCxn id="106" idx="4"/>
                  <a:endCxn id="107" idx="0"/>
                </p:cNvCxnSpPr>
                <p:nvPr/>
              </p:nvCxnSpPr>
              <p:spPr>
                <a:xfrm rot="16200000" flipH="1">
                  <a:off x="4979807" y="3834651"/>
                  <a:ext cx="1280904" cy="71714"/>
                </a:xfrm>
                <a:prstGeom prst="curved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Curved Connector 109"/>
                <p:cNvCxnSpPr>
                  <a:stCxn id="106" idx="4"/>
                  <a:endCxn id="105" idx="6"/>
                </p:cNvCxnSpPr>
                <p:nvPr/>
              </p:nvCxnSpPr>
              <p:spPr>
                <a:xfrm rot="5400000">
                  <a:off x="4838542" y="3421084"/>
                  <a:ext cx="936888" cy="554832"/>
                </a:xfrm>
                <a:prstGeom prst="curvedConnector2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1" name="Oval 110"/>
                <p:cNvSpPr/>
                <p:nvPr/>
              </p:nvSpPr>
              <p:spPr>
                <a:xfrm>
                  <a:off x="4628401" y="3300968"/>
                  <a:ext cx="279648" cy="288032"/>
                </a:xfrm>
                <a:prstGeom prst="ellipse">
                  <a:avLst/>
                </a:prstGeom>
                <a:solidFill>
                  <a:srgbClr val="C0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sz="1200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4516582" y="2005608"/>
                  <a:ext cx="279648" cy="288032"/>
                </a:xfrm>
                <a:prstGeom prst="ellipse">
                  <a:avLst/>
                </a:prstGeom>
                <a:solidFill>
                  <a:srgbClr val="C0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sz="1200"/>
                </a:p>
              </p:txBody>
            </p:sp>
            <p:cxnSp>
              <p:nvCxnSpPr>
                <p:cNvPr id="113" name="Curved Connector 112"/>
                <p:cNvCxnSpPr>
                  <a:stCxn id="104" idx="0"/>
                  <a:endCxn id="112" idx="4"/>
                </p:cNvCxnSpPr>
                <p:nvPr/>
              </p:nvCxnSpPr>
              <p:spPr>
                <a:xfrm rot="16200000" flipV="1">
                  <a:off x="4530616" y="2419431"/>
                  <a:ext cx="503257" cy="251676"/>
                </a:xfrm>
                <a:prstGeom prst="curved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Curved Connector 113"/>
                <p:cNvCxnSpPr>
                  <a:stCxn id="111" idx="4"/>
                  <a:endCxn id="105" idx="1"/>
                </p:cNvCxnSpPr>
                <p:nvPr/>
              </p:nvCxnSpPr>
              <p:spPr>
                <a:xfrm rot="16200000" flipH="1">
                  <a:off x="4541496" y="3815728"/>
                  <a:ext cx="476109" cy="22651"/>
                </a:xfrm>
                <a:prstGeom prst="curved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7" name="Oval 96"/>
              <p:cNvSpPr/>
              <p:nvPr/>
            </p:nvSpPr>
            <p:spPr>
              <a:xfrm>
                <a:off x="8237782" y="4562326"/>
                <a:ext cx="244994" cy="181714"/>
              </a:xfrm>
              <a:prstGeom prst="ellipse">
                <a:avLst/>
              </a:prstGeom>
              <a:solidFill>
                <a:srgbClr val="008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sz="1200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8115253" y="4880334"/>
                <a:ext cx="244994" cy="181714"/>
              </a:xfrm>
              <a:prstGeom prst="ellipse">
                <a:avLst/>
              </a:prstGeom>
              <a:solidFill>
                <a:srgbClr val="008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sz="1200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8017294" y="4063117"/>
                <a:ext cx="244994" cy="181714"/>
              </a:xfrm>
              <a:prstGeom prst="ellipse">
                <a:avLst/>
              </a:prstGeom>
              <a:solidFill>
                <a:srgbClr val="008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sz="1200"/>
              </a:p>
            </p:txBody>
          </p:sp>
          <p:cxnSp>
            <p:nvCxnSpPr>
              <p:cNvPr id="100" name="Curved Connector 99"/>
              <p:cNvCxnSpPr>
                <a:stCxn id="99" idx="2"/>
                <a:endCxn id="98" idx="1"/>
              </p:cNvCxnSpPr>
              <p:nvPr/>
            </p:nvCxnSpPr>
            <p:spPr>
              <a:xfrm rot="10800000" flipH="1" flipV="1">
                <a:off x="8017294" y="4153973"/>
                <a:ext cx="133838" cy="752971"/>
              </a:xfrm>
              <a:prstGeom prst="curvedConnector4">
                <a:avLst>
                  <a:gd name="adj1" fmla="val -27437"/>
                  <a:gd name="adj2" fmla="val 54266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Oval 100"/>
              <p:cNvSpPr/>
              <p:nvPr/>
            </p:nvSpPr>
            <p:spPr>
              <a:xfrm>
                <a:off x="8496081" y="4959643"/>
                <a:ext cx="244994" cy="181714"/>
              </a:xfrm>
              <a:prstGeom prst="ellipse">
                <a:avLst/>
              </a:prstGeom>
              <a:solidFill>
                <a:srgbClr val="008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sz="1200"/>
              </a:p>
            </p:txBody>
          </p:sp>
          <p:cxnSp>
            <p:nvCxnSpPr>
              <p:cNvPr id="102" name="Curved Connector 101"/>
              <p:cNvCxnSpPr>
                <a:stCxn id="97" idx="4"/>
                <a:endCxn id="101" idx="2"/>
              </p:cNvCxnSpPr>
              <p:nvPr/>
            </p:nvCxnSpPr>
            <p:spPr>
              <a:xfrm rot="16200000" flipH="1">
                <a:off x="8274950" y="4829369"/>
                <a:ext cx="306460" cy="135802"/>
              </a:xfrm>
              <a:prstGeom prst="curvedConnector2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Group 34"/>
          <p:cNvGrpSpPr/>
          <p:nvPr/>
        </p:nvGrpSpPr>
        <p:grpSpPr>
          <a:xfrm>
            <a:off x="3176684" y="935819"/>
            <a:ext cx="3527770" cy="2161830"/>
            <a:chOff x="3176684" y="997017"/>
            <a:chExt cx="3527770" cy="2161830"/>
          </a:xfrm>
        </p:grpSpPr>
        <p:sp>
          <p:nvSpPr>
            <p:cNvPr id="56" name="Rounded Rectangle 55"/>
            <p:cNvSpPr/>
            <p:nvPr/>
          </p:nvSpPr>
          <p:spPr>
            <a:xfrm>
              <a:off x="5158878" y="997017"/>
              <a:ext cx="1545576" cy="216183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mpd="sng">
              <a:solidFill>
                <a:schemeClr val="tx1"/>
              </a:solidFill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5143" tIns="72571" rIns="145143" bIns="72571" anchor="ctr"/>
            <a:lstStyle/>
            <a:p>
              <a:pPr algn="ctr">
                <a:defRPr/>
              </a:pPr>
              <a:endParaRPr lang="it-IT" sz="1200"/>
            </a:p>
          </p:txBody>
        </p:sp>
        <p:sp>
          <p:nvSpPr>
            <p:cNvPr id="59" name="TextBox 64"/>
            <p:cNvSpPr txBox="1">
              <a:spLocks noChangeArrowheads="1"/>
            </p:cNvSpPr>
            <p:nvPr/>
          </p:nvSpPr>
          <p:spPr bwMode="auto">
            <a:xfrm>
              <a:off x="3176684" y="1821064"/>
              <a:ext cx="1500608" cy="577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45143" tIns="72571" rIns="145143" bIns="72571">
              <a:spAutoFit/>
            </a:bodyPr>
            <a:lstStyle>
              <a:lvl1pPr>
                <a:defRPr sz="38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>
                <a:defRPr sz="38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>
                <a:defRPr sz="38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>
                <a:defRPr sz="38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>
                <a:defRPr sz="38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r"/>
              <a:r>
                <a:rPr lang="it-IT" sz="1400" b="1" dirty="0" err="1"/>
                <a:t>Deduplicated</a:t>
              </a:r>
              <a:endParaRPr lang="it-IT" sz="1400" b="1" dirty="0"/>
            </a:p>
            <a:p>
              <a:pPr algn="r"/>
              <a:r>
                <a:rPr lang="it-IT" sz="1400" b="1" dirty="0"/>
                <a:t>Objects</a:t>
              </a:r>
            </a:p>
          </p:txBody>
        </p:sp>
        <p:grpSp>
          <p:nvGrpSpPr>
            <p:cNvPr id="157" name="Group 156"/>
            <p:cNvGrpSpPr/>
            <p:nvPr/>
          </p:nvGrpSpPr>
          <p:grpSpPr>
            <a:xfrm>
              <a:off x="5392000" y="1115081"/>
              <a:ext cx="1126706" cy="1874676"/>
              <a:chOff x="7941265" y="3996244"/>
              <a:chExt cx="1126706" cy="1874676"/>
            </a:xfrm>
            <a:scene3d>
              <a:camera prst="isometricTopUp"/>
              <a:lightRig rig="threePt" dir="t"/>
            </a:scene3d>
          </p:grpSpPr>
          <p:sp>
            <p:nvSpPr>
              <p:cNvPr id="125" name="Oval 124"/>
              <p:cNvSpPr/>
              <p:nvPr/>
            </p:nvSpPr>
            <p:spPr>
              <a:xfrm>
                <a:off x="8167640" y="4498373"/>
                <a:ext cx="244994" cy="181714"/>
              </a:xfrm>
              <a:prstGeom prst="ellipse">
                <a:avLst/>
              </a:prstGeom>
              <a:solidFill>
                <a:srgbClr val="C00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sz="1200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8151576" y="5271851"/>
                <a:ext cx="244994" cy="181714"/>
              </a:xfrm>
              <a:prstGeom prst="ellipse">
                <a:avLst/>
              </a:prstGeom>
              <a:solidFill>
                <a:srgbClr val="C00000"/>
              </a:solidFill>
              <a:ln w="31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sz="1200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8760150" y="4589930"/>
                <a:ext cx="244994" cy="181714"/>
              </a:xfrm>
              <a:prstGeom prst="ellipse">
                <a:avLst/>
              </a:prstGeom>
              <a:solidFill>
                <a:srgbClr val="C00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sz="1200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8822977" y="5579741"/>
                <a:ext cx="244994" cy="181714"/>
              </a:xfrm>
              <a:prstGeom prst="ellipse">
                <a:avLst/>
              </a:prstGeom>
              <a:solidFill>
                <a:srgbClr val="C00000"/>
              </a:solidFill>
              <a:ln w="31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sz="1200"/>
              </a:p>
            </p:txBody>
          </p:sp>
          <p:cxnSp>
            <p:nvCxnSpPr>
              <p:cNvPr id="129" name="Curved Connector 128"/>
              <p:cNvCxnSpPr>
                <a:stCxn id="125" idx="0"/>
                <a:endCxn id="127" idx="1"/>
              </p:cNvCxnSpPr>
              <p:nvPr/>
            </p:nvCxnSpPr>
            <p:spPr>
              <a:xfrm rot="16200000" flipH="1">
                <a:off x="8483999" y="4304511"/>
                <a:ext cx="118169" cy="505892"/>
              </a:xfrm>
              <a:prstGeom prst="curvedConnector3">
                <a:avLst>
                  <a:gd name="adj1" fmla="val -122045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Curved Connector 129"/>
              <p:cNvCxnSpPr>
                <a:stCxn id="127" idx="4"/>
                <a:endCxn id="128" idx="0"/>
              </p:cNvCxnSpPr>
              <p:nvPr/>
            </p:nvCxnSpPr>
            <p:spPr>
              <a:xfrm rot="16200000" flipH="1">
                <a:off x="8510012" y="5144279"/>
                <a:ext cx="808097" cy="62827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Curved Connector 130"/>
              <p:cNvCxnSpPr>
                <a:stCxn id="127" idx="4"/>
                <a:endCxn id="126" idx="6"/>
              </p:cNvCxnSpPr>
              <p:nvPr/>
            </p:nvCxnSpPr>
            <p:spPr>
              <a:xfrm rot="5400000">
                <a:off x="8344076" y="4824138"/>
                <a:ext cx="591064" cy="486077"/>
              </a:xfrm>
              <a:prstGeom prst="curvedConnector2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Oval 131"/>
              <p:cNvSpPr/>
              <p:nvPr/>
            </p:nvSpPr>
            <p:spPr>
              <a:xfrm>
                <a:off x="8045114" y="4816381"/>
                <a:ext cx="244994" cy="181714"/>
              </a:xfrm>
              <a:prstGeom prst="ellipse">
                <a:avLst/>
              </a:prstGeom>
              <a:solidFill>
                <a:srgbClr val="C00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sz="1200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7947152" y="3999164"/>
                <a:ext cx="244994" cy="181714"/>
              </a:xfrm>
              <a:prstGeom prst="ellipse">
                <a:avLst/>
              </a:prstGeom>
              <a:solidFill>
                <a:srgbClr val="C00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sz="1200"/>
              </a:p>
            </p:txBody>
          </p:sp>
          <p:cxnSp>
            <p:nvCxnSpPr>
              <p:cNvPr id="134" name="Curved Connector 133"/>
              <p:cNvCxnSpPr>
                <a:stCxn id="125" idx="0"/>
                <a:endCxn id="133" idx="4"/>
              </p:cNvCxnSpPr>
              <p:nvPr/>
            </p:nvCxnSpPr>
            <p:spPr>
              <a:xfrm rot="16200000" flipV="1">
                <a:off x="8021146" y="4229381"/>
                <a:ext cx="317495" cy="220488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Curved Connector 134"/>
              <p:cNvCxnSpPr>
                <a:stCxn id="132" idx="4"/>
                <a:endCxn id="126" idx="1"/>
              </p:cNvCxnSpPr>
              <p:nvPr/>
            </p:nvCxnSpPr>
            <p:spPr>
              <a:xfrm rot="16200000" flipH="1">
                <a:off x="8027349" y="5138356"/>
                <a:ext cx="300368" cy="19844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Oval 118"/>
              <p:cNvSpPr/>
              <p:nvPr/>
            </p:nvSpPr>
            <p:spPr>
              <a:xfrm>
                <a:off x="8161753" y="4495453"/>
                <a:ext cx="244994" cy="181714"/>
              </a:xfrm>
              <a:prstGeom prst="ellipse">
                <a:avLst/>
              </a:prstGeom>
              <a:solidFill>
                <a:srgbClr val="008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sz="1200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8039224" y="4813461"/>
                <a:ext cx="244994" cy="181714"/>
              </a:xfrm>
              <a:prstGeom prst="ellipse">
                <a:avLst/>
              </a:prstGeom>
              <a:solidFill>
                <a:srgbClr val="008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sz="1200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7941265" y="3996244"/>
                <a:ext cx="244994" cy="181714"/>
              </a:xfrm>
              <a:prstGeom prst="ellipse">
                <a:avLst/>
              </a:prstGeom>
              <a:solidFill>
                <a:srgbClr val="008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sz="1200"/>
              </a:p>
            </p:txBody>
          </p:sp>
          <p:cxnSp>
            <p:nvCxnSpPr>
              <p:cNvPr id="122" name="Curved Connector 121"/>
              <p:cNvCxnSpPr>
                <a:stCxn id="121" idx="2"/>
                <a:endCxn id="120" idx="1"/>
              </p:cNvCxnSpPr>
              <p:nvPr/>
            </p:nvCxnSpPr>
            <p:spPr>
              <a:xfrm rot="10800000" flipH="1" flipV="1">
                <a:off x="7941265" y="4087100"/>
                <a:ext cx="133838" cy="752971"/>
              </a:xfrm>
              <a:prstGeom prst="curvedConnector4">
                <a:avLst>
                  <a:gd name="adj1" fmla="val -27437"/>
                  <a:gd name="adj2" fmla="val 54266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Oval 122"/>
              <p:cNvSpPr/>
              <p:nvPr/>
            </p:nvSpPr>
            <p:spPr>
              <a:xfrm>
                <a:off x="8420052" y="4892770"/>
                <a:ext cx="244994" cy="181714"/>
              </a:xfrm>
              <a:prstGeom prst="ellipse">
                <a:avLst/>
              </a:prstGeom>
              <a:solidFill>
                <a:srgbClr val="008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sz="1200"/>
              </a:p>
            </p:txBody>
          </p:sp>
          <p:cxnSp>
            <p:nvCxnSpPr>
              <p:cNvPr id="124" name="Curved Connector 123"/>
              <p:cNvCxnSpPr>
                <a:stCxn id="119" idx="4"/>
                <a:endCxn id="123" idx="2"/>
              </p:cNvCxnSpPr>
              <p:nvPr/>
            </p:nvCxnSpPr>
            <p:spPr>
              <a:xfrm rot="16200000" flipH="1">
                <a:off x="8198921" y="4762496"/>
                <a:ext cx="306460" cy="135802"/>
              </a:xfrm>
              <a:prstGeom prst="curvedConnector2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Oval 135"/>
              <p:cNvSpPr/>
              <p:nvPr/>
            </p:nvSpPr>
            <p:spPr>
              <a:xfrm>
                <a:off x="8331388" y="5689206"/>
                <a:ext cx="244994" cy="18171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sz="1200"/>
              </a:p>
            </p:txBody>
          </p:sp>
          <p:cxnSp>
            <p:nvCxnSpPr>
              <p:cNvPr id="137" name="Curved Connector 136"/>
              <p:cNvCxnSpPr>
                <a:stCxn id="132" idx="2"/>
                <a:endCxn id="136" idx="2"/>
              </p:cNvCxnSpPr>
              <p:nvPr/>
            </p:nvCxnSpPr>
            <p:spPr>
              <a:xfrm rot="10800000" flipH="1" flipV="1">
                <a:off x="8045114" y="4907237"/>
                <a:ext cx="286274" cy="872825"/>
              </a:xfrm>
              <a:prstGeom prst="curvedConnector3">
                <a:avLst>
                  <a:gd name="adj1" fmla="val -79854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Curved Connector 143"/>
              <p:cNvCxnSpPr>
                <a:stCxn id="127" idx="4"/>
                <a:endCxn id="136" idx="7"/>
              </p:cNvCxnSpPr>
              <p:nvPr/>
            </p:nvCxnSpPr>
            <p:spPr>
              <a:xfrm rot="5400000">
                <a:off x="8239489" y="5072658"/>
                <a:ext cx="944173" cy="342144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Arrow Connector 150"/>
              <p:cNvCxnSpPr>
                <a:stCxn id="126" idx="4"/>
                <a:endCxn id="136" idx="1"/>
              </p:cNvCxnSpPr>
              <p:nvPr/>
            </p:nvCxnSpPr>
            <p:spPr>
              <a:xfrm>
                <a:off x="8274073" y="5453565"/>
                <a:ext cx="93194" cy="262252"/>
              </a:xfrm>
              <a:prstGeom prst="straightConnector1">
                <a:avLst/>
              </a:prstGeom>
              <a:ln w="28575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Arrow Connector 153"/>
              <p:cNvCxnSpPr>
                <a:stCxn id="128" idx="3"/>
                <a:endCxn id="136" idx="6"/>
              </p:cNvCxnSpPr>
              <p:nvPr/>
            </p:nvCxnSpPr>
            <p:spPr>
              <a:xfrm flipH="1">
                <a:off x="8576382" y="5734844"/>
                <a:ext cx="282474" cy="45219"/>
              </a:xfrm>
              <a:prstGeom prst="straightConnector1">
                <a:avLst/>
              </a:prstGeom>
              <a:ln w="28575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35"/>
          <p:cNvGrpSpPr/>
          <p:nvPr/>
        </p:nvGrpSpPr>
        <p:grpSpPr>
          <a:xfrm>
            <a:off x="1086206" y="18292"/>
            <a:ext cx="5618248" cy="2161830"/>
            <a:chOff x="1086206" y="18292"/>
            <a:chExt cx="5618248" cy="2161830"/>
          </a:xfrm>
        </p:grpSpPr>
        <p:sp>
          <p:nvSpPr>
            <p:cNvPr id="42" name="TextBox 26"/>
            <p:cNvSpPr txBox="1">
              <a:spLocks noChangeArrowheads="1"/>
            </p:cNvSpPr>
            <p:nvPr/>
          </p:nvSpPr>
          <p:spPr bwMode="auto">
            <a:xfrm>
              <a:off x="1086206" y="735428"/>
              <a:ext cx="3591086" cy="577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5143" tIns="72571" rIns="145143" bIns="72571">
              <a:spAutoFit/>
            </a:bodyPr>
            <a:lstStyle>
              <a:lvl1pPr>
                <a:defRPr sz="38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>
                <a:defRPr sz="38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>
                <a:defRPr sz="38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>
                <a:defRPr sz="38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>
                <a:defRPr sz="38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r"/>
              <a:r>
                <a:rPr lang="it-IT" sz="1400" b="1" dirty="0"/>
                <a:t>Information Space</a:t>
              </a:r>
            </a:p>
            <a:p>
              <a:pPr algn="r"/>
              <a:r>
                <a:rPr lang="it-IT" sz="1400" b="1" dirty="0"/>
                <a:t>Objects</a:t>
              </a: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5158878" y="18292"/>
              <a:ext cx="1545576" cy="216183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mpd="sng">
              <a:solidFill>
                <a:schemeClr val="tx1"/>
              </a:solidFill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5143" tIns="72571" rIns="145143" bIns="72571" anchor="ctr"/>
            <a:lstStyle/>
            <a:p>
              <a:pPr algn="ctr">
                <a:defRPr/>
              </a:pPr>
              <a:endParaRPr lang="it-IT" sz="1200"/>
            </a:p>
          </p:txBody>
        </p:sp>
        <p:grpSp>
          <p:nvGrpSpPr>
            <p:cNvPr id="184" name="Group 183"/>
            <p:cNvGrpSpPr/>
            <p:nvPr/>
          </p:nvGrpSpPr>
          <p:grpSpPr>
            <a:xfrm>
              <a:off x="5525909" y="146894"/>
              <a:ext cx="1063879" cy="1874676"/>
              <a:chOff x="7563710" y="1608716"/>
              <a:chExt cx="1063879" cy="1874676"/>
            </a:xfrm>
            <a:scene3d>
              <a:camera prst="isometricTopUp"/>
              <a:lightRig rig="threePt" dir="t"/>
            </a:scene3d>
          </p:grpSpPr>
          <p:sp>
            <p:nvSpPr>
              <p:cNvPr id="159" name="Oval 158"/>
              <p:cNvSpPr/>
              <p:nvPr/>
            </p:nvSpPr>
            <p:spPr>
              <a:xfrm>
                <a:off x="7790085" y="2110845"/>
                <a:ext cx="244994" cy="181714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sz="1200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8382595" y="2202402"/>
                <a:ext cx="244994" cy="181714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sz="1200"/>
              </a:p>
            </p:txBody>
          </p:sp>
          <p:cxnSp>
            <p:nvCxnSpPr>
              <p:cNvPr id="163" name="Curved Connector 162"/>
              <p:cNvCxnSpPr>
                <a:stCxn id="159" idx="0"/>
                <a:endCxn id="161" idx="1"/>
              </p:cNvCxnSpPr>
              <p:nvPr/>
            </p:nvCxnSpPr>
            <p:spPr>
              <a:xfrm rot="16200000" flipH="1">
                <a:off x="8106444" y="1916983"/>
                <a:ext cx="118169" cy="505892"/>
              </a:xfrm>
              <a:prstGeom prst="curvedConnector3">
                <a:avLst>
                  <a:gd name="adj1" fmla="val -122045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6" name="Oval 165"/>
              <p:cNvSpPr/>
              <p:nvPr/>
            </p:nvSpPr>
            <p:spPr>
              <a:xfrm>
                <a:off x="7667559" y="2428853"/>
                <a:ext cx="244994" cy="181714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sz="1200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7569597" y="1611636"/>
                <a:ext cx="244994" cy="181714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sz="1200"/>
              </a:p>
            </p:txBody>
          </p:sp>
          <p:cxnSp>
            <p:nvCxnSpPr>
              <p:cNvPr id="168" name="Curved Connector 167"/>
              <p:cNvCxnSpPr>
                <a:stCxn id="159" idx="0"/>
                <a:endCxn id="167" idx="4"/>
              </p:cNvCxnSpPr>
              <p:nvPr/>
            </p:nvCxnSpPr>
            <p:spPr>
              <a:xfrm rot="16200000" flipV="1">
                <a:off x="7643591" y="1841853"/>
                <a:ext cx="317495" cy="220488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Oval 169"/>
              <p:cNvSpPr/>
              <p:nvPr/>
            </p:nvSpPr>
            <p:spPr>
              <a:xfrm>
                <a:off x="7784198" y="2107925"/>
                <a:ext cx="244994" cy="181714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sz="1200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7661669" y="2425933"/>
                <a:ext cx="244994" cy="181714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sz="1200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7563710" y="1608716"/>
                <a:ext cx="244994" cy="181714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sz="1200"/>
              </a:p>
            </p:txBody>
          </p:sp>
          <p:cxnSp>
            <p:nvCxnSpPr>
              <p:cNvPr id="173" name="Curved Connector 172"/>
              <p:cNvCxnSpPr>
                <a:stCxn id="172" idx="2"/>
                <a:endCxn id="171" idx="1"/>
              </p:cNvCxnSpPr>
              <p:nvPr/>
            </p:nvCxnSpPr>
            <p:spPr>
              <a:xfrm rot="10800000" flipH="1" flipV="1">
                <a:off x="7563710" y="1699572"/>
                <a:ext cx="133838" cy="752971"/>
              </a:xfrm>
              <a:prstGeom prst="curvedConnector4">
                <a:avLst>
                  <a:gd name="adj1" fmla="val -27437"/>
                  <a:gd name="adj2" fmla="val 54266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Oval 173"/>
              <p:cNvSpPr/>
              <p:nvPr/>
            </p:nvSpPr>
            <p:spPr>
              <a:xfrm>
                <a:off x="8042497" y="2505242"/>
                <a:ext cx="244994" cy="181714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sz="1200"/>
              </a:p>
            </p:txBody>
          </p:sp>
          <p:cxnSp>
            <p:nvCxnSpPr>
              <p:cNvPr id="175" name="Curved Connector 174"/>
              <p:cNvCxnSpPr>
                <a:stCxn id="170" idx="4"/>
                <a:endCxn id="174" idx="2"/>
              </p:cNvCxnSpPr>
              <p:nvPr/>
            </p:nvCxnSpPr>
            <p:spPr>
              <a:xfrm rot="16200000" flipH="1">
                <a:off x="7821366" y="2374968"/>
                <a:ext cx="306460" cy="135802"/>
              </a:xfrm>
              <a:prstGeom prst="curvedConnector2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6" name="Oval 175"/>
              <p:cNvSpPr/>
              <p:nvPr/>
            </p:nvSpPr>
            <p:spPr>
              <a:xfrm>
                <a:off x="7953833" y="3301678"/>
                <a:ext cx="244994" cy="181714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sz="1200"/>
              </a:p>
            </p:txBody>
          </p:sp>
          <p:cxnSp>
            <p:nvCxnSpPr>
              <p:cNvPr id="177" name="Curved Connector 176"/>
              <p:cNvCxnSpPr>
                <a:stCxn id="166" idx="2"/>
                <a:endCxn id="176" idx="2"/>
              </p:cNvCxnSpPr>
              <p:nvPr/>
            </p:nvCxnSpPr>
            <p:spPr>
              <a:xfrm rot="10800000" flipH="1" flipV="1">
                <a:off x="7667559" y="2519709"/>
                <a:ext cx="286274" cy="872825"/>
              </a:xfrm>
              <a:prstGeom prst="curvedConnector3">
                <a:avLst>
                  <a:gd name="adj1" fmla="val -79854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Curved Connector 177"/>
              <p:cNvCxnSpPr>
                <a:stCxn id="161" idx="4"/>
                <a:endCxn id="176" idx="7"/>
              </p:cNvCxnSpPr>
              <p:nvPr/>
            </p:nvCxnSpPr>
            <p:spPr>
              <a:xfrm rot="5400000">
                <a:off x="7861934" y="2685130"/>
                <a:ext cx="944173" cy="342144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5" name="Can 184"/>
          <p:cNvSpPr/>
          <p:nvPr/>
        </p:nvSpPr>
        <p:spPr>
          <a:xfrm>
            <a:off x="2391825" y="5775223"/>
            <a:ext cx="664315" cy="529371"/>
          </a:xfrm>
          <a:prstGeom prst="can">
            <a:avLst/>
          </a:prstGeom>
          <a:solidFill>
            <a:schemeClr val="accent4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>
              <a:defRPr/>
            </a:pPr>
            <a:endParaRPr lang="it-IT" sz="1200"/>
          </a:p>
        </p:txBody>
      </p:sp>
      <p:sp>
        <p:nvSpPr>
          <p:cNvPr id="186" name="TextBox 14"/>
          <p:cNvSpPr txBox="1">
            <a:spLocks noChangeArrowheads="1"/>
          </p:cNvSpPr>
          <p:nvPr/>
        </p:nvSpPr>
        <p:spPr bwMode="auto">
          <a:xfrm>
            <a:off x="937550" y="5779844"/>
            <a:ext cx="1306219" cy="57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5143" tIns="72571" rIns="145143" bIns="72571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/>
            <a:r>
              <a:rPr lang="it-IT" sz="1400" b="1" dirty="0" err="1" smtClean="0"/>
              <a:t>Orphan</a:t>
            </a:r>
            <a:r>
              <a:rPr lang="it-IT" sz="1400" b="1" dirty="0" smtClean="0"/>
              <a:t> </a:t>
            </a:r>
          </a:p>
          <a:p>
            <a:pPr algn="ctr"/>
            <a:r>
              <a:rPr lang="it-IT" sz="1400" b="1" dirty="0" err="1" smtClean="0"/>
              <a:t>Repository</a:t>
            </a:r>
            <a:endParaRPr lang="it-IT" sz="1400" b="1" dirty="0"/>
          </a:p>
        </p:txBody>
      </p:sp>
      <p:sp>
        <p:nvSpPr>
          <p:cNvPr id="187" name="Title 1"/>
          <p:cNvSpPr txBox="1">
            <a:spLocks/>
          </p:cNvSpPr>
          <p:nvPr/>
        </p:nvSpPr>
        <p:spPr bwMode="auto">
          <a:xfrm>
            <a:off x="1364261" y="-14092"/>
            <a:ext cx="7959437" cy="82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none" spc="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0090"/>
                </a:solidFill>
              </a:rPr>
              <a:t>Data flow</a:t>
            </a:r>
            <a:endParaRPr lang="en-US" sz="40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632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148" y="1727300"/>
            <a:ext cx="8851602" cy="5225982"/>
          </a:xfrm>
        </p:spPr>
        <p:txBody>
          <a:bodyPr rtlCol="0">
            <a:normAutofit fontScale="70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sz="4400" b="1" noProof="0" dirty="0" smtClean="0"/>
              <a:t>D-NET Software toolkit</a:t>
            </a:r>
          </a:p>
          <a:p>
            <a:pPr lvl="1">
              <a:lnSpc>
                <a:spcPct val="120000"/>
              </a:lnSpc>
              <a:defRPr/>
            </a:pPr>
            <a:r>
              <a:rPr lang="en-US" b="1" noProof="0" dirty="0" smtClean="0"/>
              <a:t>Service-oriented data infrastructure enabling technology</a:t>
            </a:r>
            <a:endParaRPr lang="en-US" noProof="0" dirty="0" smtClean="0"/>
          </a:p>
          <a:p>
            <a:pPr lvl="1">
              <a:lnSpc>
                <a:spcPct val="120000"/>
              </a:lnSpc>
              <a:defRPr/>
            </a:pPr>
            <a:r>
              <a:rPr lang="en-US" noProof="0" dirty="0" smtClean="0"/>
              <a:t>Adoption: Projects (DRIVER, </a:t>
            </a:r>
            <a:r>
              <a:rPr lang="en-US" noProof="0" dirty="0" err="1" smtClean="0"/>
              <a:t>OpenAIRE</a:t>
            </a:r>
            <a:r>
              <a:rPr lang="en-US" noProof="0" dirty="0" smtClean="0"/>
              <a:t>, EFG, HOPE</a:t>
            </a:r>
            <a:r>
              <a:rPr lang="en-US" dirty="0"/>
              <a:t>, </a:t>
            </a:r>
            <a:r>
              <a:rPr lang="en-US" dirty="0" smtClean="0"/>
              <a:t>EFG1914) and nations (Spain</a:t>
            </a:r>
            <a:r>
              <a:rPr lang="en-US" noProof="0" dirty="0" smtClean="0"/>
              <a:t>-</a:t>
            </a:r>
            <a:r>
              <a:rPr lang="en-US" noProof="0" dirty="0" err="1" smtClean="0"/>
              <a:t>Recolecta</a:t>
            </a:r>
            <a:r>
              <a:rPr lang="en-US" noProof="0" dirty="0" smtClean="0"/>
              <a:t>, Poland, Belgium, Argentina (in progress))</a:t>
            </a:r>
          </a:p>
          <a:p>
            <a:pPr lvl="1">
              <a:lnSpc>
                <a:spcPct val="120000"/>
              </a:lnSpc>
              <a:defRPr/>
            </a:pPr>
            <a:r>
              <a:rPr lang="en-US" noProof="0" dirty="0" smtClean="0"/>
              <a:t>By: CNR-ISTI (IT), U Athens (</a:t>
            </a:r>
            <a:r>
              <a:rPr lang="en-US" dirty="0" smtClean="0"/>
              <a:t>GR) </a:t>
            </a:r>
            <a:r>
              <a:rPr lang="en-US" dirty="0"/>
              <a:t>, </a:t>
            </a:r>
            <a:r>
              <a:rPr lang="en-US" dirty="0" smtClean="0"/>
              <a:t>ICM </a:t>
            </a:r>
            <a:r>
              <a:rPr lang="en-US" dirty="0"/>
              <a:t>(</a:t>
            </a:r>
            <a:r>
              <a:rPr lang="en-US" dirty="0" smtClean="0"/>
              <a:t>PL)</a:t>
            </a:r>
            <a:r>
              <a:rPr lang="en-US" dirty="0"/>
              <a:t>, </a:t>
            </a:r>
            <a:r>
              <a:rPr lang="en-US" noProof="0" dirty="0" smtClean="0"/>
              <a:t>U Bielefeld (GE)</a:t>
            </a:r>
          </a:p>
          <a:p>
            <a:pPr marL="360000" lvl="1">
              <a:lnSpc>
                <a:spcPct val="120000"/>
              </a:lnSpc>
              <a:buSzPct val="110000"/>
              <a:buBlip>
                <a:blip r:embed="rId2"/>
              </a:buBlip>
              <a:defRPr/>
            </a:pPr>
            <a:r>
              <a:rPr lang="en-US" sz="4400" b="1" noProof="0" dirty="0" smtClean="0">
                <a:solidFill>
                  <a:srgbClr val="0F2B5B"/>
                </a:solidFill>
              </a:rPr>
              <a:t>INVENIO Repository</a:t>
            </a:r>
          </a:p>
          <a:p>
            <a:pPr lvl="1">
              <a:lnSpc>
                <a:spcPct val="120000"/>
              </a:lnSpc>
              <a:defRPr/>
            </a:pPr>
            <a:r>
              <a:rPr lang="en-US" b="1" noProof="0" dirty="0" smtClean="0"/>
              <a:t>Customizable repository platform</a:t>
            </a:r>
            <a:r>
              <a:rPr lang="en-US" noProof="0" dirty="0" smtClean="0"/>
              <a:t>: workflows and data models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3300" noProof="0" dirty="0" smtClean="0"/>
              <a:t>Adoption: CERN digital library and 30+ institutions world-wide</a:t>
            </a:r>
          </a:p>
          <a:p>
            <a:pPr lvl="1">
              <a:lnSpc>
                <a:spcPct val="120000"/>
              </a:lnSpc>
              <a:defRPr/>
            </a:pPr>
            <a:r>
              <a:rPr lang="en-US" noProof="0" dirty="0" smtClean="0"/>
              <a:t>By: CERN (Switzerland), collaboration from DESY,  EPFL,  FNAL,  SLAC</a:t>
            </a:r>
          </a:p>
          <a:p>
            <a:pPr lvl="1">
              <a:lnSpc>
                <a:spcPct val="120000"/>
              </a:lnSpc>
              <a:defRPr/>
            </a:pPr>
            <a:endParaRPr lang="en-US" noProof="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noProof="0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702" y="1692934"/>
            <a:ext cx="819116" cy="71660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i="1" noProof="0" dirty="0" smtClean="0"/>
              <a:t>Enabling Technology</a:t>
            </a:r>
            <a:endParaRPr lang="en-US" i="1" noProof="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96319"/>
            <a:ext cx="9144000" cy="261681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Evolving EGI Workshop, 29</a:t>
            </a:r>
            <a:r>
              <a:rPr lang="en-US" baseline="300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th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of January 2013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986" y="4153325"/>
            <a:ext cx="188595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62EAD-E077-42C2-BA76-46A87BCA59FE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827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62EAD-E077-42C2-BA76-46A87BCA59FE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 rot="16200000">
            <a:off x="5264622" y="-44364"/>
            <a:ext cx="1814619" cy="2991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96293" y="3829834"/>
            <a:ext cx="6038833" cy="7703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 rot="5400000">
            <a:off x="3973190" y="63346"/>
            <a:ext cx="1285035" cy="60388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 rot="16200000">
            <a:off x="2184645" y="-44364"/>
            <a:ext cx="1814617" cy="2991324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294306" y="5839115"/>
            <a:ext cx="1537166" cy="582515"/>
          </a:xfrm>
          <a:prstGeom prst="rect">
            <a:avLst/>
          </a:prstGeom>
          <a:noFill/>
          <a:ln w="9525">
            <a:solidFill>
              <a:srgbClr val="000099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1395516" y="6417563"/>
            <a:ext cx="1268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372221"/>
                </a:solidFill>
                <a:effectLst/>
                <a:uLnTx/>
                <a:uFillTx/>
              </a:rPr>
              <a:t>Repositories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596293" y="4699991"/>
            <a:ext cx="6038833" cy="770301"/>
          </a:xfrm>
          <a:prstGeom prst="rect">
            <a:avLst/>
          </a:prstGeom>
          <a:solidFill>
            <a:srgbClr val="EC9A8C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2282763" y="5917239"/>
            <a:ext cx="273175" cy="191518"/>
          </a:xfrm>
          <a:prstGeom prst="can">
            <a:avLst>
              <a:gd name="adj" fmla="val 25079"/>
            </a:avLst>
          </a:prstGeom>
          <a:solidFill>
            <a:srgbClr val="808080">
              <a:lumMod val="60000"/>
              <a:lumOff val="40000"/>
            </a:srgb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2343921" y="6030410"/>
            <a:ext cx="273175" cy="191518"/>
          </a:xfrm>
          <a:prstGeom prst="can">
            <a:avLst>
              <a:gd name="adj" fmla="val 25079"/>
            </a:avLst>
          </a:prstGeom>
          <a:solidFill>
            <a:srgbClr val="808080">
              <a:lumMod val="60000"/>
              <a:lumOff val="40000"/>
            </a:srgb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1543436" y="5952061"/>
            <a:ext cx="273175" cy="191518"/>
          </a:xfrm>
          <a:prstGeom prst="can">
            <a:avLst>
              <a:gd name="adj" fmla="val 25079"/>
            </a:avLst>
          </a:prstGeom>
          <a:solidFill>
            <a:srgbClr val="808080">
              <a:lumMod val="60000"/>
              <a:lumOff val="40000"/>
            </a:srgb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1604594" y="6106271"/>
            <a:ext cx="273175" cy="191518"/>
          </a:xfrm>
          <a:prstGeom prst="can">
            <a:avLst>
              <a:gd name="adj" fmla="val 25079"/>
            </a:avLst>
          </a:prstGeom>
          <a:solidFill>
            <a:srgbClr val="808080">
              <a:lumMod val="60000"/>
              <a:lumOff val="40000"/>
            </a:srgb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Rectangle 35"/>
          <p:cNvSpPr>
            <a:spLocks noChangeArrowheads="1"/>
          </p:cNvSpPr>
          <p:nvPr/>
        </p:nvSpPr>
        <p:spPr bwMode="auto">
          <a:xfrm>
            <a:off x="6218529" y="1009261"/>
            <a:ext cx="1282971" cy="448949"/>
          </a:xfrm>
          <a:prstGeom prst="rect">
            <a:avLst/>
          </a:prstGeom>
          <a:solidFill>
            <a:srgbClr val="3F79B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OAI-PMH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Publisher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0" name="Rectangle 37"/>
          <p:cNvSpPr>
            <a:spLocks noChangeArrowheads="1"/>
          </p:cNvSpPr>
          <p:nvPr/>
        </p:nvSpPr>
        <p:spPr bwMode="auto">
          <a:xfrm>
            <a:off x="4762245" y="2633814"/>
            <a:ext cx="1282971" cy="448949"/>
          </a:xfrm>
          <a:prstGeom prst="rect">
            <a:avLst/>
          </a:prstGeom>
          <a:solidFill>
            <a:srgbClr val="3F79B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Full-Text</a:t>
            </a:r>
            <a:r>
              <a:rPr kumimoji="0" lang="en-US" sz="1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Index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1" name="Rectangle 38"/>
          <p:cNvSpPr>
            <a:spLocks noChangeArrowheads="1"/>
          </p:cNvSpPr>
          <p:nvPr/>
        </p:nvSpPr>
        <p:spPr bwMode="auto">
          <a:xfrm>
            <a:off x="3301784" y="2624596"/>
            <a:ext cx="1282971" cy="448949"/>
          </a:xfrm>
          <a:prstGeom prst="rect">
            <a:avLst/>
          </a:prstGeom>
          <a:solidFill>
            <a:srgbClr val="3F79B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Browse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2" name="Rectangle 39"/>
          <p:cNvSpPr>
            <a:spLocks noChangeArrowheads="1"/>
          </p:cNvSpPr>
          <p:nvPr/>
        </p:nvSpPr>
        <p:spPr bwMode="auto">
          <a:xfrm>
            <a:off x="3301784" y="3148357"/>
            <a:ext cx="1282971" cy="448949"/>
          </a:xfrm>
          <a:prstGeom prst="rect">
            <a:avLst/>
          </a:prstGeom>
          <a:solidFill>
            <a:srgbClr val="3F79B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kern="0" dirty="0">
                <a:solidFill>
                  <a:srgbClr val="FFFFFF"/>
                </a:solidFill>
              </a:rPr>
              <a:t>File </a:t>
            </a:r>
            <a:r>
              <a:rPr lang="en-US" sz="1200" b="1" kern="0" dirty="0" smtClean="0">
                <a:solidFill>
                  <a:srgbClr val="FFFFFF"/>
                </a:solidFill>
              </a:rPr>
              <a:t>Store</a:t>
            </a:r>
            <a:endParaRPr lang="en-US" sz="1200" b="1" kern="0" dirty="0">
              <a:solidFill>
                <a:srgbClr val="FFFFFF"/>
              </a:solidFill>
            </a:endParaRPr>
          </a:p>
        </p:txBody>
      </p:sp>
      <p:sp>
        <p:nvSpPr>
          <p:cNvPr id="23" name="Rectangle 40"/>
          <p:cNvSpPr>
            <a:spLocks noChangeArrowheads="1"/>
          </p:cNvSpPr>
          <p:nvPr/>
        </p:nvSpPr>
        <p:spPr bwMode="auto">
          <a:xfrm>
            <a:off x="3239966" y="4879973"/>
            <a:ext cx="1282971" cy="448949"/>
          </a:xfrm>
          <a:prstGeom prst="rect">
            <a:avLst/>
          </a:prstGeom>
          <a:solidFill>
            <a:srgbClr val="3F79B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OAI-PMH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Harvester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4" name="Rectangle 40"/>
          <p:cNvSpPr>
            <a:spLocks noChangeArrowheads="1"/>
          </p:cNvSpPr>
          <p:nvPr/>
        </p:nvSpPr>
        <p:spPr bwMode="auto">
          <a:xfrm>
            <a:off x="6199682" y="4865598"/>
            <a:ext cx="1282971" cy="448948"/>
          </a:xfrm>
          <a:prstGeom prst="rect">
            <a:avLst/>
          </a:prstGeom>
          <a:solidFill>
            <a:srgbClr val="3F79B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Data Source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Validator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5" name="Rectangle 39"/>
          <p:cNvSpPr>
            <a:spLocks noChangeArrowheads="1"/>
          </p:cNvSpPr>
          <p:nvPr/>
        </p:nvSpPr>
        <p:spPr bwMode="auto">
          <a:xfrm>
            <a:off x="3200405" y="694676"/>
            <a:ext cx="1282971" cy="448948"/>
          </a:xfrm>
          <a:prstGeom prst="rect">
            <a:avLst/>
          </a:prstGeom>
          <a:solidFill>
            <a:srgbClr val="3F79B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kern="0" dirty="0" smtClean="0">
                <a:solidFill>
                  <a:srgbClr val="FFFFFF"/>
                </a:solidFill>
              </a:rPr>
              <a:t>Classification</a:t>
            </a:r>
            <a:endParaRPr lang="en-US" sz="1200" b="1" kern="0" dirty="0">
              <a:solidFill>
                <a:srgbClr val="FFFFFF"/>
              </a:solidFill>
            </a:endParaRPr>
          </a:p>
        </p:txBody>
      </p:sp>
      <p:sp>
        <p:nvSpPr>
          <p:cNvPr id="26" name="Rectangle 38"/>
          <p:cNvSpPr>
            <a:spLocks noChangeArrowheads="1"/>
          </p:cNvSpPr>
          <p:nvPr/>
        </p:nvSpPr>
        <p:spPr bwMode="auto">
          <a:xfrm>
            <a:off x="1854190" y="3159365"/>
            <a:ext cx="1282971" cy="448949"/>
          </a:xfrm>
          <a:prstGeom prst="rect">
            <a:avLst/>
          </a:prstGeom>
          <a:solidFill>
            <a:srgbClr val="3F79B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Metadata</a:t>
            </a:r>
            <a:r>
              <a:rPr kumimoji="0" lang="en-US" sz="1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Store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7" name="Rectangle 40"/>
          <p:cNvSpPr>
            <a:spLocks noChangeArrowheads="1"/>
          </p:cNvSpPr>
          <p:nvPr/>
        </p:nvSpPr>
        <p:spPr bwMode="auto">
          <a:xfrm>
            <a:off x="3271537" y="3990509"/>
            <a:ext cx="1282971" cy="448949"/>
          </a:xfrm>
          <a:prstGeom prst="rect">
            <a:avLst/>
          </a:prstGeom>
          <a:solidFill>
            <a:srgbClr val="3F79B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Metadata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Transformation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8" name="Rectangle 40"/>
          <p:cNvSpPr>
            <a:spLocks noChangeArrowheads="1"/>
          </p:cNvSpPr>
          <p:nvPr/>
        </p:nvSpPr>
        <p:spPr bwMode="auto">
          <a:xfrm>
            <a:off x="4755554" y="3148357"/>
            <a:ext cx="1282971" cy="448948"/>
          </a:xfrm>
          <a:prstGeom prst="rect">
            <a:avLst/>
          </a:prstGeom>
          <a:solidFill>
            <a:srgbClr val="3F79B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kern="0" dirty="0" smtClean="0">
                <a:solidFill>
                  <a:srgbClr val="FFFFFF"/>
                </a:solidFill>
              </a:rPr>
              <a:t>HBASE/</a:t>
            </a:r>
            <a:r>
              <a:rPr lang="en-US" sz="1200" b="1" kern="0" dirty="0" err="1" smtClean="0">
                <a:solidFill>
                  <a:srgbClr val="FFFFFF"/>
                </a:solidFill>
              </a:rPr>
              <a:t>Hadoop</a:t>
            </a:r>
            <a:endParaRPr lang="en-US" sz="1200" b="1" kern="0" dirty="0" smtClean="0">
              <a:solidFill>
                <a:srgbClr val="FFFF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kern="0" dirty="0" smtClean="0">
                <a:solidFill>
                  <a:srgbClr val="FFFFFF"/>
                </a:solidFill>
              </a:rPr>
              <a:t>Storage</a:t>
            </a:r>
            <a:endParaRPr lang="en-US" sz="1200" b="1" kern="0" dirty="0">
              <a:solidFill>
                <a:srgbClr val="FFFFFF"/>
              </a:solidFill>
            </a:endParaRPr>
          </a:p>
        </p:txBody>
      </p:sp>
      <p:sp>
        <p:nvSpPr>
          <p:cNvPr id="29" name="Rectangle 38"/>
          <p:cNvSpPr>
            <a:spLocks noChangeArrowheads="1"/>
          </p:cNvSpPr>
          <p:nvPr/>
        </p:nvSpPr>
        <p:spPr bwMode="auto">
          <a:xfrm>
            <a:off x="6240804" y="3148356"/>
            <a:ext cx="1282971" cy="448949"/>
          </a:xfrm>
          <a:prstGeom prst="rect">
            <a:avLst/>
          </a:prstGeom>
          <a:solidFill>
            <a:srgbClr val="3F79B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Database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1745662" y="4879973"/>
            <a:ext cx="1282971" cy="448949"/>
          </a:xfrm>
          <a:prstGeom prst="rect">
            <a:avLst/>
          </a:prstGeom>
          <a:solidFill>
            <a:srgbClr val="3F79B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FTP Import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1" name="Rectangle 40"/>
          <p:cNvSpPr>
            <a:spLocks noChangeArrowheads="1"/>
          </p:cNvSpPr>
          <p:nvPr/>
        </p:nvSpPr>
        <p:spPr bwMode="auto">
          <a:xfrm>
            <a:off x="4738810" y="4874021"/>
            <a:ext cx="1282971" cy="448948"/>
          </a:xfrm>
          <a:prstGeom prst="rect">
            <a:avLst/>
          </a:prstGeom>
          <a:solidFill>
            <a:srgbClr val="3F79B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Data </a:t>
            </a:r>
            <a:r>
              <a:rPr lang="en-US" sz="1200" b="1" kern="0" dirty="0" smtClean="0">
                <a:solidFill>
                  <a:srgbClr val="FFFFFF"/>
                </a:solidFill>
              </a:rPr>
              <a:t>S</a:t>
            </a: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ources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Man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2" name="Rectangle 40"/>
          <p:cNvSpPr>
            <a:spLocks noChangeArrowheads="1"/>
          </p:cNvSpPr>
          <p:nvPr/>
        </p:nvSpPr>
        <p:spPr bwMode="auto">
          <a:xfrm>
            <a:off x="1691572" y="1778920"/>
            <a:ext cx="1282971" cy="448948"/>
          </a:xfrm>
          <a:prstGeom prst="rect">
            <a:avLst/>
          </a:prstGeom>
          <a:solidFill>
            <a:srgbClr val="3F79B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kern="0" dirty="0" err="1" smtClean="0">
                <a:solidFill>
                  <a:srgbClr val="FFFFFF"/>
                </a:solidFill>
              </a:rPr>
              <a:t>Deduplication</a:t>
            </a:r>
            <a:endParaRPr lang="en-US" sz="1200" b="1" kern="0" dirty="0">
              <a:solidFill>
                <a:srgbClr val="FFFFFF"/>
              </a:solidFill>
            </a:endParaRPr>
          </a:p>
        </p:txBody>
      </p:sp>
      <p:sp>
        <p:nvSpPr>
          <p:cNvPr id="33" name="Rectangle 40"/>
          <p:cNvSpPr>
            <a:spLocks noChangeArrowheads="1"/>
          </p:cNvSpPr>
          <p:nvPr/>
        </p:nvSpPr>
        <p:spPr bwMode="auto">
          <a:xfrm>
            <a:off x="4706721" y="3990509"/>
            <a:ext cx="1282971" cy="448948"/>
          </a:xfrm>
          <a:prstGeom prst="rect">
            <a:avLst/>
          </a:prstGeom>
          <a:solidFill>
            <a:srgbClr val="3F79B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Metadata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Cleaner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4" name="Rectangle 40"/>
          <p:cNvSpPr>
            <a:spLocks noChangeArrowheads="1"/>
          </p:cNvSpPr>
          <p:nvPr/>
        </p:nvSpPr>
        <p:spPr bwMode="auto">
          <a:xfrm>
            <a:off x="4848723" y="1009261"/>
            <a:ext cx="1282971" cy="448948"/>
          </a:xfrm>
          <a:prstGeom prst="rect">
            <a:avLst/>
          </a:prstGeom>
          <a:solidFill>
            <a:srgbClr val="3F79B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OpenAIREplus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 smtClean="0">
                <a:solidFill>
                  <a:srgbClr val="FFFFFF"/>
                </a:solidFill>
              </a:rPr>
              <a:t>portal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5" name="Rectangle 40"/>
          <p:cNvSpPr>
            <a:spLocks noChangeArrowheads="1"/>
          </p:cNvSpPr>
          <p:nvPr/>
        </p:nvSpPr>
        <p:spPr bwMode="auto">
          <a:xfrm>
            <a:off x="1732530" y="694676"/>
            <a:ext cx="1282971" cy="448948"/>
          </a:xfrm>
          <a:prstGeom prst="rect">
            <a:avLst/>
          </a:prstGeom>
          <a:solidFill>
            <a:srgbClr val="3F79B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kern="0" dirty="0">
                <a:solidFill>
                  <a:srgbClr val="FFFFFF"/>
                </a:solidFill>
              </a:rPr>
              <a:t>User feedback </a:t>
            </a:r>
          </a:p>
        </p:txBody>
      </p:sp>
      <p:sp>
        <p:nvSpPr>
          <p:cNvPr id="36" name="Rectangle 40"/>
          <p:cNvSpPr>
            <a:spLocks noChangeArrowheads="1"/>
          </p:cNvSpPr>
          <p:nvPr/>
        </p:nvSpPr>
        <p:spPr bwMode="auto">
          <a:xfrm>
            <a:off x="1713686" y="1257830"/>
            <a:ext cx="1282971" cy="448948"/>
          </a:xfrm>
          <a:prstGeom prst="rect">
            <a:avLst/>
          </a:prstGeom>
          <a:solidFill>
            <a:srgbClr val="3F79B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kern="0" dirty="0">
                <a:solidFill>
                  <a:srgbClr val="FFFFFF"/>
                </a:solidFill>
              </a:rPr>
              <a:t>Similarity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kern="0" dirty="0" smtClean="0">
                <a:solidFill>
                  <a:srgbClr val="FFFFFF"/>
                </a:solidFill>
              </a:rPr>
              <a:t>Identification</a:t>
            </a:r>
            <a:endParaRPr lang="en-US" sz="1200" b="1" kern="0" dirty="0">
              <a:solidFill>
                <a:srgbClr val="FFFFFF"/>
              </a:solidFill>
            </a:endParaRPr>
          </a:p>
        </p:txBody>
      </p:sp>
      <p:sp>
        <p:nvSpPr>
          <p:cNvPr id="37" name="Rectangle 40"/>
          <p:cNvSpPr>
            <a:spLocks noChangeArrowheads="1"/>
          </p:cNvSpPr>
          <p:nvPr/>
        </p:nvSpPr>
        <p:spPr bwMode="auto">
          <a:xfrm>
            <a:off x="3217662" y="1778920"/>
            <a:ext cx="1282971" cy="448948"/>
          </a:xfrm>
          <a:prstGeom prst="rect">
            <a:avLst/>
          </a:prstGeom>
          <a:solidFill>
            <a:srgbClr val="3F79B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kern="0" dirty="0">
                <a:solidFill>
                  <a:srgbClr val="FFFFFF"/>
                </a:solidFill>
              </a:rPr>
              <a:t>Citation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kern="0" dirty="0" smtClean="0">
                <a:solidFill>
                  <a:srgbClr val="FFFFFF"/>
                </a:solidFill>
              </a:rPr>
              <a:t>Identification</a:t>
            </a:r>
            <a:endParaRPr lang="en-US" sz="1200" b="1" kern="0" dirty="0">
              <a:solidFill>
                <a:srgbClr val="FFFFFF"/>
              </a:solidFill>
            </a:endParaRPr>
          </a:p>
        </p:txBody>
      </p:sp>
      <p:sp>
        <p:nvSpPr>
          <p:cNvPr id="38" name="AutoShape 14"/>
          <p:cNvSpPr>
            <a:spLocks noChangeArrowheads="1"/>
          </p:cNvSpPr>
          <p:nvPr/>
        </p:nvSpPr>
        <p:spPr bwMode="auto">
          <a:xfrm>
            <a:off x="1922618" y="5986757"/>
            <a:ext cx="273175" cy="191518"/>
          </a:xfrm>
          <a:prstGeom prst="can">
            <a:avLst>
              <a:gd name="adj" fmla="val 25079"/>
            </a:avLst>
          </a:prstGeom>
          <a:solidFill>
            <a:srgbClr val="808080">
              <a:lumMod val="60000"/>
              <a:lumOff val="40000"/>
            </a:srgb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075042" y="6140967"/>
            <a:ext cx="273175" cy="191518"/>
          </a:xfrm>
          <a:prstGeom prst="can">
            <a:avLst>
              <a:gd name="adj" fmla="val 25079"/>
            </a:avLst>
          </a:prstGeom>
          <a:solidFill>
            <a:srgbClr val="808080">
              <a:lumMod val="60000"/>
              <a:lumOff val="40000"/>
            </a:srgb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0" y="5114160"/>
            <a:ext cx="16554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 smtClean="0">
                <a:solidFill>
                  <a:srgbClr val="372221"/>
                </a:solidFill>
              </a:rPr>
              <a:t>Data mediation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0" y="4260926"/>
            <a:ext cx="15413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72221"/>
                </a:solidFill>
                <a:effectLst/>
                <a:uLnTx/>
                <a:uFillTx/>
              </a:rPr>
              <a:t>Data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rgbClr val="372221"/>
                </a:solidFill>
                <a:effectLst/>
                <a:uLnTx/>
                <a:uFillTx/>
              </a:rPr>
              <a:t> mapping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372221"/>
              </a:solidFill>
              <a:effectLst/>
              <a:uLnTx/>
              <a:uFillTx/>
            </a:endParaRP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145136" y="3103891"/>
            <a:ext cx="145033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72221"/>
                </a:solidFill>
                <a:effectLst/>
                <a:uLnTx/>
                <a:uFillTx/>
              </a:rPr>
              <a:t>Data Storage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rgbClr val="372221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rgbClr val="372221"/>
                </a:solidFill>
                <a:effectLst/>
                <a:uLnTx/>
                <a:uFillTx/>
              </a:rPr>
              <a:t>and Indexing</a:t>
            </a:r>
            <a:endParaRPr lang="en-US" sz="1600" b="1" kern="0" dirty="0" smtClean="0">
              <a:solidFill>
                <a:srgbClr val="372221"/>
              </a:solidFill>
            </a:endParaRPr>
          </a:p>
        </p:txBody>
      </p:sp>
      <p:sp>
        <p:nvSpPr>
          <p:cNvPr id="43" name="Text Box 17"/>
          <p:cNvSpPr txBox="1">
            <a:spLocks noChangeArrowheads="1"/>
          </p:cNvSpPr>
          <p:nvPr/>
        </p:nvSpPr>
        <p:spPr bwMode="auto">
          <a:xfrm>
            <a:off x="0" y="1748779"/>
            <a:ext cx="173637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72221"/>
                </a:solidFill>
                <a:effectLst/>
                <a:uLnTx/>
                <a:uFillTx/>
              </a:rPr>
              <a:t>Data Curation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 smtClean="0">
                <a:solidFill>
                  <a:srgbClr val="372221"/>
                </a:solidFill>
              </a:rPr>
              <a:t>and Enrichment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372221"/>
              </a:solidFill>
              <a:effectLst/>
              <a:uLnTx/>
              <a:uFillTx/>
            </a:endParaRPr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auto">
          <a:xfrm>
            <a:off x="7667555" y="2000612"/>
            <a:ext cx="16213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72221"/>
                </a:solidFill>
                <a:effectLst/>
                <a:uLnTx/>
                <a:uFillTx/>
              </a:rPr>
              <a:t>Data Provision</a:t>
            </a:r>
          </a:p>
        </p:txBody>
      </p:sp>
      <p:sp>
        <p:nvSpPr>
          <p:cNvPr id="45" name="Rectangle 35"/>
          <p:cNvSpPr>
            <a:spLocks noChangeArrowheads="1"/>
          </p:cNvSpPr>
          <p:nvPr/>
        </p:nvSpPr>
        <p:spPr bwMode="auto">
          <a:xfrm>
            <a:off x="6245034" y="1584695"/>
            <a:ext cx="1282971" cy="448949"/>
          </a:xfrm>
          <a:prstGeom prst="rect">
            <a:avLst/>
          </a:prstGeom>
          <a:solidFill>
            <a:srgbClr val="3F79B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SRW/CQL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Publisher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6" name="Down Arrow 45"/>
          <p:cNvSpPr/>
          <p:nvPr/>
        </p:nvSpPr>
        <p:spPr>
          <a:xfrm rot="10800000">
            <a:off x="1767853" y="5464709"/>
            <a:ext cx="493174" cy="401719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47" name="Rectangle 38"/>
          <p:cNvSpPr>
            <a:spLocks noChangeArrowheads="1"/>
          </p:cNvSpPr>
          <p:nvPr/>
        </p:nvSpPr>
        <p:spPr bwMode="auto">
          <a:xfrm>
            <a:off x="1848277" y="2637654"/>
            <a:ext cx="1282971" cy="448949"/>
          </a:xfrm>
          <a:prstGeom prst="rect">
            <a:avLst/>
          </a:prstGeom>
          <a:solidFill>
            <a:srgbClr val="3F79B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Statistics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3228094" y="1252037"/>
            <a:ext cx="1282971" cy="448949"/>
          </a:xfrm>
          <a:prstGeom prst="rect">
            <a:avLst/>
          </a:prstGeom>
          <a:solidFill>
            <a:srgbClr val="3F79B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srgbClr val="FFFFFF"/>
                </a:solidFill>
              </a:rPr>
              <a:t>Project-Article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 smtClean="0">
                <a:solidFill>
                  <a:srgbClr val="FFFFFF"/>
                </a:solidFill>
              </a:rPr>
              <a:t>Inference</a:t>
            </a:r>
            <a:endParaRPr lang="en-US" sz="1200" b="1" kern="0" dirty="0">
              <a:solidFill>
                <a:srgbClr val="FFFFFF"/>
              </a:solidFill>
            </a:endParaRPr>
          </a:p>
        </p:txBody>
      </p:sp>
      <p:sp>
        <p:nvSpPr>
          <p:cNvPr id="49" name="Rectangle 35"/>
          <p:cNvSpPr>
            <a:spLocks noChangeArrowheads="1"/>
          </p:cNvSpPr>
          <p:nvPr/>
        </p:nvSpPr>
        <p:spPr bwMode="auto">
          <a:xfrm>
            <a:off x="4859851" y="1588550"/>
            <a:ext cx="1282971" cy="448949"/>
          </a:xfrm>
          <a:prstGeom prst="rect">
            <a:avLst/>
          </a:prstGeom>
          <a:solidFill>
            <a:srgbClr val="3F79B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OAI-ORE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Publisher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2961943" y="5841130"/>
            <a:ext cx="1537166" cy="582515"/>
          </a:xfrm>
          <a:prstGeom prst="rect">
            <a:avLst/>
          </a:prstGeom>
          <a:noFill/>
          <a:ln w="9525">
            <a:solidFill>
              <a:srgbClr val="000099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sz="1200" kern="0">
              <a:solidFill>
                <a:sysClr val="windowText" lastClr="000000"/>
              </a:solidFill>
            </a:endParaRPr>
          </a:p>
        </p:txBody>
      </p:sp>
      <p:sp>
        <p:nvSpPr>
          <p:cNvPr id="51" name="AutoShape 11"/>
          <p:cNvSpPr>
            <a:spLocks noChangeArrowheads="1"/>
          </p:cNvSpPr>
          <p:nvPr/>
        </p:nvSpPr>
        <p:spPr bwMode="auto">
          <a:xfrm>
            <a:off x="3950400" y="5919255"/>
            <a:ext cx="273175" cy="191518"/>
          </a:xfrm>
          <a:prstGeom prst="can">
            <a:avLst>
              <a:gd name="adj" fmla="val 25079"/>
            </a:avLst>
          </a:prstGeom>
          <a:solidFill>
            <a:srgbClr val="808080">
              <a:lumMod val="60000"/>
              <a:lumOff val="40000"/>
            </a:srgb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AutoShape 12"/>
          <p:cNvSpPr>
            <a:spLocks noChangeArrowheads="1"/>
          </p:cNvSpPr>
          <p:nvPr/>
        </p:nvSpPr>
        <p:spPr bwMode="auto">
          <a:xfrm>
            <a:off x="4011559" y="6032426"/>
            <a:ext cx="273175" cy="191518"/>
          </a:xfrm>
          <a:prstGeom prst="can">
            <a:avLst>
              <a:gd name="adj" fmla="val 25079"/>
            </a:avLst>
          </a:prstGeom>
          <a:solidFill>
            <a:srgbClr val="808080">
              <a:lumMod val="60000"/>
              <a:lumOff val="40000"/>
            </a:srgb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AutoShape 14"/>
          <p:cNvSpPr>
            <a:spLocks noChangeArrowheads="1"/>
          </p:cNvSpPr>
          <p:nvPr/>
        </p:nvSpPr>
        <p:spPr bwMode="auto">
          <a:xfrm>
            <a:off x="3211073" y="5954077"/>
            <a:ext cx="273175" cy="191518"/>
          </a:xfrm>
          <a:prstGeom prst="can">
            <a:avLst>
              <a:gd name="adj" fmla="val 25079"/>
            </a:avLst>
          </a:prstGeom>
          <a:solidFill>
            <a:srgbClr val="808080">
              <a:lumMod val="60000"/>
              <a:lumOff val="40000"/>
            </a:srgb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AutoShape 16"/>
          <p:cNvSpPr>
            <a:spLocks noChangeArrowheads="1"/>
          </p:cNvSpPr>
          <p:nvPr/>
        </p:nvSpPr>
        <p:spPr bwMode="auto">
          <a:xfrm>
            <a:off x="3272231" y="6108286"/>
            <a:ext cx="273175" cy="191518"/>
          </a:xfrm>
          <a:prstGeom prst="can">
            <a:avLst>
              <a:gd name="adj" fmla="val 25079"/>
            </a:avLst>
          </a:prstGeom>
          <a:solidFill>
            <a:srgbClr val="808080">
              <a:lumMod val="60000"/>
              <a:lumOff val="40000"/>
            </a:srgb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AutoShape 14"/>
          <p:cNvSpPr>
            <a:spLocks noChangeArrowheads="1"/>
          </p:cNvSpPr>
          <p:nvPr/>
        </p:nvSpPr>
        <p:spPr bwMode="auto">
          <a:xfrm>
            <a:off x="3590255" y="5988773"/>
            <a:ext cx="273175" cy="191518"/>
          </a:xfrm>
          <a:prstGeom prst="can">
            <a:avLst>
              <a:gd name="adj" fmla="val 25079"/>
            </a:avLst>
          </a:prstGeom>
          <a:solidFill>
            <a:srgbClr val="808080">
              <a:lumMod val="60000"/>
              <a:lumOff val="40000"/>
            </a:srgb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AutoShape 16"/>
          <p:cNvSpPr>
            <a:spLocks noChangeArrowheads="1"/>
          </p:cNvSpPr>
          <p:nvPr/>
        </p:nvSpPr>
        <p:spPr bwMode="auto">
          <a:xfrm>
            <a:off x="3742679" y="6142982"/>
            <a:ext cx="273175" cy="191518"/>
          </a:xfrm>
          <a:prstGeom prst="can">
            <a:avLst>
              <a:gd name="adj" fmla="val 25079"/>
            </a:avLst>
          </a:prstGeom>
          <a:solidFill>
            <a:srgbClr val="808080">
              <a:lumMod val="60000"/>
              <a:lumOff val="40000"/>
            </a:srgb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Down Arrow 56"/>
          <p:cNvSpPr/>
          <p:nvPr/>
        </p:nvSpPr>
        <p:spPr>
          <a:xfrm rot="10800000">
            <a:off x="3435491" y="5466724"/>
            <a:ext cx="493174" cy="401719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58" name="Rectangle 10"/>
          <p:cNvSpPr>
            <a:spLocks noChangeArrowheads="1"/>
          </p:cNvSpPr>
          <p:nvPr/>
        </p:nvSpPr>
        <p:spPr bwMode="auto">
          <a:xfrm>
            <a:off x="4650316" y="5836927"/>
            <a:ext cx="1537166" cy="582515"/>
          </a:xfrm>
          <a:prstGeom prst="rect">
            <a:avLst/>
          </a:prstGeom>
          <a:noFill/>
          <a:ln w="9525">
            <a:solidFill>
              <a:srgbClr val="000099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sz="1200" kern="0">
              <a:solidFill>
                <a:sysClr val="windowText" lastClr="000000"/>
              </a:solidFill>
            </a:endParaRPr>
          </a:p>
        </p:txBody>
      </p:sp>
      <p:sp>
        <p:nvSpPr>
          <p:cNvPr id="59" name="AutoShape 11"/>
          <p:cNvSpPr>
            <a:spLocks noChangeArrowheads="1"/>
          </p:cNvSpPr>
          <p:nvPr/>
        </p:nvSpPr>
        <p:spPr bwMode="auto">
          <a:xfrm>
            <a:off x="5638772" y="5915052"/>
            <a:ext cx="273175" cy="191518"/>
          </a:xfrm>
          <a:prstGeom prst="can">
            <a:avLst>
              <a:gd name="adj" fmla="val 25079"/>
            </a:avLst>
          </a:prstGeom>
          <a:solidFill>
            <a:srgbClr val="808080">
              <a:lumMod val="60000"/>
              <a:lumOff val="40000"/>
            </a:srgb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AutoShape 12"/>
          <p:cNvSpPr>
            <a:spLocks noChangeArrowheads="1"/>
          </p:cNvSpPr>
          <p:nvPr/>
        </p:nvSpPr>
        <p:spPr bwMode="auto">
          <a:xfrm>
            <a:off x="5699931" y="6028223"/>
            <a:ext cx="273175" cy="191518"/>
          </a:xfrm>
          <a:prstGeom prst="can">
            <a:avLst>
              <a:gd name="adj" fmla="val 25079"/>
            </a:avLst>
          </a:prstGeom>
          <a:solidFill>
            <a:srgbClr val="808080">
              <a:lumMod val="60000"/>
              <a:lumOff val="40000"/>
            </a:srgb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1" name="AutoShape 14"/>
          <p:cNvSpPr>
            <a:spLocks noChangeArrowheads="1"/>
          </p:cNvSpPr>
          <p:nvPr/>
        </p:nvSpPr>
        <p:spPr bwMode="auto">
          <a:xfrm>
            <a:off x="4899445" y="5949874"/>
            <a:ext cx="273175" cy="191518"/>
          </a:xfrm>
          <a:prstGeom prst="can">
            <a:avLst>
              <a:gd name="adj" fmla="val 25079"/>
            </a:avLst>
          </a:prstGeom>
          <a:solidFill>
            <a:srgbClr val="808080">
              <a:lumMod val="60000"/>
              <a:lumOff val="40000"/>
            </a:srgb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" name="AutoShape 16"/>
          <p:cNvSpPr>
            <a:spLocks noChangeArrowheads="1"/>
          </p:cNvSpPr>
          <p:nvPr/>
        </p:nvSpPr>
        <p:spPr bwMode="auto">
          <a:xfrm>
            <a:off x="4960603" y="6104084"/>
            <a:ext cx="273175" cy="191518"/>
          </a:xfrm>
          <a:prstGeom prst="can">
            <a:avLst>
              <a:gd name="adj" fmla="val 25079"/>
            </a:avLst>
          </a:prstGeom>
          <a:solidFill>
            <a:srgbClr val="808080">
              <a:lumMod val="60000"/>
              <a:lumOff val="40000"/>
            </a:srgb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3" name="AutoShape 14"/>
          <p:cNvSpPr>
            <a:spLocks noChangeArrowheads="1"/>
          </p:cNvSpPr>
          <p:nvPr/>
        </p:nvSpPr>
        <p:spPr bwMode="auto">
          <a:xfrm>
            <a:off x="5278627" y="5984570"/>
            <a:ext cx="273175" cy="191518"/>
          </a:xfrm>
          <a:prstGeom prst="can">
            <a:avLst>
              <a:gd name="adj" fmla="val 25079"/>
            </a:avLst>
          </a:prstGeom>
          <a:solidFill>
            <a:srgbClr val="808080">
              <a:lumMod val="60000"/>
              <a:lumOff val="40000"/>
            </a:srgb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" name="AutoShape 16"/>
          <p:cNvSpPr>
            <a:spLocks noChangeArrowheads="1"/>
          </p:cNvSpPr>
          <p:nvPr/>
        </p:nvSpPr>
        <p:spPr bwMode="auto">
          <a:xfrm>
            <a:off x="5431051" y="6138779"/>
            <a:ext cx="273175" cy="191518"/>
          </a:xfrm>
          <a:prstGeom prst="can">
            <a:avLst>
              <a:gd name="adj" fmla="val 25079"/>
            </a:avLst>
          </a:prstGeom>
          <a:solidFill>
            <a:srgbClr val="808080">
              <a:lumMod val="60000"/>
              <a:lumOff val="40000"/>
            </a:srgb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Down Arrow 64"/>
          <p:cNvSpPr/>
          <p:nvPr/>
        </p:nvSpPr>
        <p:spPr>
          <a:xfrm rot="10800000">
            <a:off x="5123863" y="5462521"/>
            <a:ext cx="493174" cy="401719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66" name="Text Box 17"/>
          <p:cNvSpPr txBox="1">
            <a:spLocks noChangeArrowheads="1"/>
          </p:cNvSpPr>
          <p:nvPr/>
        </p:nvSpPr>
        <p:spPr bwMode="auto">
          <a:xfrm>
            <a:off x="5152006" y="6422096"/>
            <a:ext cx="6136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372221"/>
                </a:solidFill>
                <a:effectLst/>
                <a:uLnTx/>
                <a:uFillTx/>
              </a:rPr>
              <a:t>CRIS</a:t>
            </a:r>
          </a:p>
        </p:txBody>
      </p:sp>
      <p:sp>
        <p:nvSpPr>
          <p:cNvPr id="67" name="Text Box 17"/>
          <p:cNvSpPr txBox="1">
            <a:spLocks noChangeArrowheads="1"/>
          </p:cNvSpPr>
          <p:nvPr/>
        </p:nvSpPr>
        <p:spPr bwMode="auto">
          <a:xfrm>
            <a:off x="6463659" y="6422096"/>
            <a:ext cx="13484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372221"/>
                </a:solidFill>
                <a:effectLst/>
                <a:uLnTx/>
                <a:uFillTx/>
              </a:rPr>
              <a:t>Data archives</a:t>
            </a:r>
          </a:p>
        </p:txBody>
      </p:sp>
      <p:sp>
        <p:nvSpPr>
          <p:cNvPr id="68" name="Rectangle 10"/>
          <p:cNvSpPr>
            <a:spLocks noChangeArrowheads="1"/>
          </p:cNvSpPr>
          <p:nvPr/>
        </p:nvSpPr>
        <p:spPr bwMode="auto">
          <a:xfrm>
            <a:off x="6409270" y="5826065"/>
            <a:ext cx="1537166" cy="582515"/>
          </a:xfrm>
          <a:prstGeom prst="rect">
            <a:avLst/>
          </a:prstGeom>
          <a:noFill/>
          <a:ln w="9525">
            <a:solidFill>
              <a:srgbClr val="000099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AutoShape 11"/>
          <p:cNvSpPr>
            <a:spLocks noChangeArrowheads="1"/>
          </p:cNvSpPr>
          <p:nvPr/>
        </p:nvSpPr>
        <p:spPr bwMode="auto">
          <a:xfrm>
            <a:off x="7397727" y="5904189"/>
            <a:ext cx="273175" cy="191518"/>
          </a:xfrm>
          <a:prstGeom prst="can">
            <a:avLst>
              <a:gd name="adj" fmla="val 25079"/>
            </a:avLst>
          </a:prstGeom>
          <a:solidFill>
            <a:srgbClr val="808080">
              <a:lumMod val="60000"/>
              <a:lumOff val="40000"/>
            </a:srgb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0" name="AutoShape 12"/>
          <p:cNvSpPr>
            <a:spLocks noChangeArrowheads="1"/>
          </p:cNvSpPr>
          <p:nvPr/>
        </p:nvSpPr>
        <p:spPr bwMode="auto">
          <a:xfrm>
            <a:off x="7458885" y="6017360"/>
            <a:ext cx="273175" cy="191518"/>
          </a:xfrm>
          <a:prstGeom prst="can">
            <a:avLst>
              <a:gd name="adj" fmla="val 25079"/>
            </a:avLst>
          </a:prstGeom>
          <a:solidFill>
            <a:srgbClr val="808080">
              <a:lumMod val="60000"/>
              <a:lumOff val="40000"/>
            </a:srgb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AutoShape 14"/>
          <p:cNvSpPr>
            <a:spLocks noChangeArrowheads="1"/>
          </p:cNvSpPr>
          <p:nvPr/>
        </p:nvSpPr>
        <p:spPr bwMode="auto">
          <a:xfrm>
            <a:off x="6658400" y="5939011"/>
            <a:ext cx="273175" cy="191518"/>
          </a:xfrm>
          <a:prstGeom prst="can">
            <a:avLst>
              <a:gd name="adj" fmla="val 25079"/>
            </a:avLst>
          </a:prstGeom>
          <a:solidFill>
            <a:srgbClr val="808080">
              <a:lumMod val="60000"/>
              <a:lumOff val="40000"/>
            </a:srgb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2" name="AutoShape 16"/>
          <p:cNvSpPr>
            <a:spLocks noChangeArrowheads="1"/>
          </p:cNvSpPr>
          <p:nvPr/>
        </p:nvSpPr>
        <p:spPr bwMode="auto">
          <a:xfrm>
            <a:off x="6719558" y="6093221"/>
            <a:ext cx="273175" cy="191518"/>
          </a:xfrm>
          <a:prstGeom prst="can">
            <a:avLst>
              <a:gd name="adj" fmla="val 25079"/>
            </a:avLst>
          </a:prstGeom>
          <a:solidFill>
            <a:srgbClr val="808080">
              <a:lumMod val="60000"/>
              <a:lumOff val="40000"/>
            </a:srgb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3" name="AutoShape 14"/>
          <p:cNvSpPr>
            <a:spLocks noChangeArrowheads="1"/>
          </p:cNvSpPr>
          <p:nvPr/>
        </p:nvSpPr>
        <p:spPr bwMode="auto">
          <a:xfrm>
            <a:off x="7037582" y="5973707"/>
            <a:ext cx="273175" cy="191518"/>
          </a:xfrm>
          <a:prstGeom prst="can">
            <a:avLst>
              <a:gd name="adj" fmla="val 25079"/>
            </a:avLst>
          </a:prstGeom>
          <a:solidFill>
            <a:srgbClr val="808080">
              <a:lumMod val="60000"/>
              <a:lumOff val="40000"/>
            </a:srgb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AutoShape 16"/>
          <p:cNvSpPr>
            <a:spLocks noChangeArrowheads="1"/>
          </p:cNvSpPr>
          <p:nvPr/>
        </p:nvSpPr>
        <p:spPr bwMode="auto">
          <a:xfrm>
            <a:off x="7190006" y="6127917"/>
            <a:ext cx="273175" cy="191518"/>
          </a:xfrm>
          <a:prstGeom prst="can">
            <a:avLst>
              <a:gd name="adj" fmla="val 25079"/>
            </a:avLst>
          </a:prstGeom>
          <a:solidFill>
            <a:srgbClr val="808080">
              <a:lumMod val="60000"/>
              <a:lumOff val="40000"/>
            </a:srgb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Down Arrow 74"/>
          <p:cNvSpPr/>
          <p:nvPr/>
        </p:nvSpPr>
        <p:spPr>
          <a:xfrm rot="10800000">
            <a:off x="6955532" y="5480542"/>
            <a:ext cx="493174" cy="401719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76" name="Text Box 17"/>
          <p:cNvSpPr txBox="1">
            <a:spLocks noChangeArrowheads="1"/>
          </p:cNvSpPr>
          <p:nvPr/>
        </p:nvSpPr>
        <p:spPr bwMode="auto">
          <a:xfrm>
            <a:off x="3196911" y="6435814"/>
            <a:ext cx="1050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372221"/>
                </a:solidFill>
                <a:effectLst/>
                <a:uLnTx/>
                <a:uFillTx/>
              </a:rPr>
              <a:t>Registries</a:t>
            </a:r>
          </a:p>
        </p:txBody>
      </p:sp>
      <p:sp>
        <p:nvSpPr>
          <p:cNvPr id="77" name="Down Arrow 76"/>
          <p:cNvSpPr/>
          <p:nvPr/>
        </p:nvSpPr>
        <p:spPr>
          <a:xfrm>
            <a:off x="5247126" y="179188"/>
            <a:ext cx="493174" cy="401719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78" name="Text Box 17"/>
          <p:cNvSpPr txBox="1">
            <a:spLocks noChangeArrowheads="1"/>
          </p:cNvSpPr>
          <p:nvPr/>
        </p:nvSpPr>
        <p:spPr bwMode="auto">
          <a:xfrm>
            <a:off x="6680232" y="27015"/>
            <a:ext cx="223516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72221"/>
                </a:solidFill>
                <a:effectLst/>
                <a:uLnTx/>
                <a:uFillTx/>
              </a:rPr>
              <a:t>End-user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rgbClr val="372221"/>
                </a:solidFill>
                <a:effectLst/>
                <a:uLnTx/>
                <a:uFillTx/>
              </a:rPr>
              <a:t>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72221"/>
                </a:solidFill>
                <a:effectLst/>
                <a:uLnTx/>
                <a:uFillTx/>
              </a:rPr>
              <a:t>claiming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 smtClean="0">
                <a:solidFill>
                  <a:srgbClr val="372221"/>
                </a:solidFill>
              </a:rPr>
              <a:t>articles a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72221"/>
                </a:solidFill>
                <a:effectLst/>
                <a:uLnTx/>
                <a:uFillTx/>
              </a:rPr>
              <a:t>nd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72221"/>
                </a:solidFill>
                <a:effectLst/>
                <a:uLnTx/>
                <a:uFillTx/>
              </a:rPr>
              <a:t> datasets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372221"/>
              </a:solidFill>
              <a:effectLst/>
              <a:uLnTx/>
              <a:uFillTx/>
            </a:endParaRPr>
          </a:p>
        </p:txBody>
      </p:sp>
      <p:pic>
        <p:nvPicPr>
          <p:cNvPr id="79" name="Picture 4" descr="C:\Users\Paolo\Pictures\Raccolta multimediale Microsoft\j04339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156" y="-117447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73" y="2503028"/>
            <a:ext cx="977588" cy="6458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217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Measuring research impact</a:t>
            </a:r>
            <a:br>
              <a:rPr lang="en-US" dirty="0" smtClean="0"/>
            </a:br>
            <a:r>
              <a:rPr lang="en-US" sz="3600" dirty="0" smtClean="0"/>
              <a:t>“</a:t>
            </a:r>
            <a:r>
              <a:rPr lang="en-US" sz="3600" dirty="0"/>
              <a:t>R</a:t>
            </a:r>
            <a:r>
              <a:rPr lang="en-US" sz="3600" dirty="0" smtClean="0"/>
              <a:t>esearch initiatives” (e.g., e-IRG infra)</a:t>
            </a:r>
            <a:endParaRPr lang="en-US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Evolving EGI Workshop, 29</a:t>
            </a:r>
            <a:r>
              <a:rPr lang="en-US" baseline="300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th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of January 2013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DB0213-5975-4CFB-A12A-A9884076BEE4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835" y="2028279"/>
            <a:ext cx="2577694" cy="17029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grpSp>
        <p:nvGrpSpPr>
          <p:cNvPr id="17" name="Group 16"/>
          <p:cNvGrpSpPr/>
          <p:nvPr/>
        </p:nvGrpSpPr>
        <p:grpSpPr>
          <a:xfrm>
            <a:off x="65" y="1513722"/>
            <a:ext cx="4392770" cy="2524561"/>
            <a:chOff x="65" y="1513722"/>
            <a:chExt cx="4392770" cy="2524561"/>
          </a:xfrm>
        </p:grpSpPr>
        <p:sp>
          <p:nvSpPr>
            <p:cNvPr id="78" name="Rounded Rectangle 77"/>
            <p:cNvSpPr/>
            <p:nvPr/>
          </p:nvSpPr>
          <p:spPr>
            <a:xfrm>
              <a:off x="73100" y="1534913"/>
              <a:ext cx="3855876" cy="2503370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Elbow Connector 17"/>
            <p:cNvCxnSpPr>
              <a:stCxn id="29" idx="6"/>
              <a:endCxn id="6" idx="1"/>
            </p:cNvCxnSpPr>
            <p:nvPr/>
          </p:nvCxnSpPr>
          <p:spPr>
            <a:xfrm>
              <a:off x="2710005" y="2648464"/>
              <a:ext cx="1682830" cy="231282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181963" y="2022170"/>
              <a:ext cx="154631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 smtClean="0"/>
                <a:t>publication/dataset &amp; </a:t>
              </a:r>
            </a:p>
            <a:p>
              <a:pPr algn="ctr"/>
              <a:r>
                <a:rPr lang="en-US" sz="1050" b="1" dirty="0"/>
                <a:t>r</a:t>
              </a:r>
              <a:r>
                <a:rPr lang="en-US" sz="1050" b="1" dirty="0" smtClean="0"/>
                <a:t>esearch initiative</a:t>
              </a:r>
              <a:endParaRPr lang="en-US" sz="1050" b="1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955359" y="3359862"/>
              <a:ext cx="1754645" cy="57654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End-user</a:t>
              </a:r>
            </a:p>
            <a:p>
              <a:pPr algn="ctr"/>
              <a:r>
                <a:rPr lang="en-US" dirty="0" smtClean="0"/>
                <a:t>Feedback</a:t>
              </a:r>
              <a:endParaRPr lang="en-US" dirty="0"/>
            </a:p>
          </p:txBody>
        </p:sp>
        <p:cxnSp>
          <p:nvCxnSpPr>
            <p:cNvPr id="25" name="Elbow Connector 24"/>
            <p:cNvCxnSpPr>
              <a:stCxn id="21" idx="6"/>
              <a:endCxn id="6" idx="1"/>
            </p:cNvCxnSpPr>
            <p:nvPr/>
          </p:nvCxnSpPr>
          <p:spPr>
            <a:xfrm flipV="1">
              <a:off x="2710004" y="2879746"/>
              <a:ext cx="1682831" cy="76839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4" descr="C:\Users\Paolo\Pictures\Raccolta multimediale Microsoft\j043394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086" y="3351507"/>
              <a:ext cx="608447" cy="608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Oval 28"/>
            <p:cNvSpPr/>
            <p:nvPr/>
          </p:nvSpPr>
          <p:spPr>
            <a:xfrm>
              <a:off x="955360" y="2360190"/>
              <a:ext cx="1754645" cy="57654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“Claim”</a:t>
              </a:r>
              <a:endParaRPr lang="en-US" dirty="0"/>
            </a:p>
          </p:txBody>
        </p:sp>
        <p:pic>
          <p:nvPicPr>
            <p:cNvPr id="16" name="Picture 4" descr="C:\Users\Paolo\Pictures\Raccolta multimediale Microsoft\j043394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798" y="2292909"/>
              <a:ext cx="608447" cy="608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2120302" y="3130009"/>
              <a:ext cx="1461959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 smtClean="0"/>
                <a:t>Any relationships &amp;</a:t>
              </a:r>
            </a:p>
            <a:p>
              <a:pPr algn="ctr"/>
              <a:r>
                <a:rPr lang="en-US" sz="1050" b="1" dirty="0" smtClean="0"/>
                <a:t>entities</a:t>
              </a:r>
              <a:endParaRPr lang="en-US" sz="1050" b="1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5" y="1513722"/>
              <a:ext cx="2344048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 smtClean="0"/>
                <a:t>Manual provision:</a:t>
              </a:r>
            </a:p>
            <a:p>
              <a:pPr algn="ctr"/>
              <a:r>
                <a:rPr lang="en-US" sz="1200" i="1" dirty="0"/>
                <a:t>a</a:t>
              </a:r>
              <a:r>
                <a:rPr lang="en-US" sz="1200" i="1" dirty="0" smtClean="0"/>
                <a:t>pplications to (</a:t>
              </a:r>
              <a:r>
                <a:rPr lang="en-US" sz="1200" i="1" dirty="0" err="1" smtClean="0"/>
                <a:t>i</a:t>
              </a:r>
              <a:r>
                <a:rPr lang="en-US" sz="1200" i="1" dirty="0" smtClean="0"/>
                <a:t>) link metadata </a:t>
              </a:r>
            </a:p>
            <a:p>
              <a:pPr algn="ctr"/>
              <a:r>
                <a:rPr lang="en-US" sz="1200" i="1" dirty="0" smtClean="0"/>
                <a:t>to projects (ii) correct/enrich </a:t>
              </a:r>
            </a:p>
            <a:p>
              <a:pPr algn="ctr"/>
              <a:r>
                <a:rPr lang="en-US" sz="1200" i="1" dirty="0" smtClean="0"/>
                <a:t>information space</a:t>
              </a:r>
              <a:endParaRPr lang="en-US" sz="1100" i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72961" y="3731213"/>
            <a:ext cx="4088806" cy="2768060"/>
            <a:chOff x="4972961" y="3731213"/>
            <a:chExt cx="4088806" cy="2768060"/>
          </a:xfrm>
        </p:grpSpPr>
        <p:sp>
          <p:nvSpPr>
            <p:cNvPr id="80" name="Rounded Rectangle 79"/>
            <p:cNvSpPr/>
            <p:nvPr/>
          </p:nvSpPr>
          <p:spPr>
            <a:xfrm>
              <a:off x="5001296" y="3995903"/>
              <a:ext cx="4060471" cy="2503370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utoShape 11"/>
            <p:cNvSpPr>
              <a:spLocks noChangeArrowheads="1"/>
            </p:cNvSpPr>
            <p:nvPr/>
          </p:nvSpPr>
          <p:spPr bwMode="auto">
            <a:xfrm>
              <a:off x="6560185" y="5336763"/>
              <a:ext cx="407694" cy="284784"/>
            </a:xfrm>
            <a:prstGeom prst="can">
              <a:avLst>
                <a:gd name="adj" fmla="val 25079"/>
              </a:avLst>
            </a:prstGeom>
            <a:solidFill>
              <a:srgbClr val="808080">
                <a:lumMod val="60000"/>
                <a:lumOff val="40000"/>
              </a:srgbClr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AutoShape 12"/>
            <p:cNvSpPr>
              <a:spLocks noChangeArrowheads="1"/>
            </p:cNvSpPr>
            <p:nvPr/>
          </p:nvSpPr>
          <p:spPr bwMode="auto">
            <a:xfrm>
              <a:off x="6621343" y="5449934"/>
              <a:ext cx="407694" cy="284784"/>
            </a:xfrm>
            <a:prstGeom prst="can">
              <a:avLst>
                <a:gd name="adj" fmla="val 25079"/>
              </a:avLst>
            </a:prstGeom>
            <a:solidFill>
              <a:srgbClr val="808080">
                <a:lumMod val="60000"/>
                <a:lumOff val="40000"/>
              </a:srgbClr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AutoShape 14"/>
            <p:cNvSpPr>
              <a:spLocks noChangeArrowheads="1"/>
            </p:cNvSpPr>
            <p:nvPr/>
          </p:nvSpPr>
          <p:spPr bwMode="auto">
            <a:xfrm>
              <a:off x="5820858" y="5371585"/>
              <a:ext cx="407694" cy="284784"/>
            </a:xfrm>
            <a:prstGeom prst="can">
              <a:avLst>
                <a:gd name="adj" fmla="val 25079"/>
              </a:avLst>
            </a:prstGeom>
            <a:solidFill>
              <a:srgbClr val="808080">
                <a:lumMod val="60000"/>
                <a:lumOff val="40000"/>
              </a:srgbClr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AutoShape 16"/>
            <p:cNvSpPr>
              <a:spLocks noChangeArrowheads="1"/>
            </p:cNvSpPr>
            <p:nvPr/>
          </p:nvSpPr>
          <p:spPr bwMode="auto">
            <a:xfrm>
              <a:off x="5882016" y="5525795"/>
              <a:ext cx="407694" cy="284784"/>
            </a:xfrm>
            <a:prstGeom prst="can">
              <a:avLst>
                <a:gd name="adj" fmla="val 25079"/>
              </a:avLst>
            </a:prstGeom>
            <a:solidFill>
              <a:srgbClr val="808080">
                <a:lumMod val="60000"/>
                <a:lumOff val="40000"/>
              </a:srgbClr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AutoShape 14"/>
            <p:cNvSpPr>
              <a:spLocks noChangeArrowheads="1"/>
            </p:cNvSpPr>
            <p:nvPr/>
          </p:nvSpPr>
          <p:spPr bwMode="auto">
            <a:xfrm>
              <a:off x="6200040" y="5406281"/>
              <a:ext cx="407694" cy="284784"/>
            </a:xfrm>
            <a:prstGeom prst="can">
              <a:avLst>
                <a:gd name="adj" fmla="val 25079"/>
              </a:avLst>
            </a:prstGeom>
            <a:solidFill>
              <a:srgbClr val="808080">
                <a:lumMod val="60000"/>
                <a:lumOff val="40000"/>
              </a:srgbClr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AutoShape 16"/>
            <p:cNvSpPr>
              <a:spLocks noChangeArrowheads="1"/>
            </p:cNvSpPr>
            <p:nvPr/>
          </p:nvSpPr>
          <p:spPr bwMode="auto">
            <a:xfrm>
              <a:off x="6352464" y="5560491"/>
              <a:ext cx="407694" cy="284784"/>
            </a:xfrm>
            <a:prstGeom prst="can">
              <a:avLst>
                <a:gd name="adj" fmla="val 25079"/>
              </a:avLst>
            </a:prstGeom>
            <a:solidFill>
              <a:srgbClr val="808080">
                <a:lumMod val="60000"/>
                <a:lumOff val="40000"/>
              </a:srgbClr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55276" y="5859275"/>
              <a:ext cx="21430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Repositories, archives,</a:t>
              </a:r>
            </a:p>
            <a:p>
              <a:pPr algn="ctr"/>
              <a:r>
                <a:rPr lang="en-US" sz="1200" b="1" dirty="0"/>
                <a:t>e</a:t>
              </a:r>
              <a:r>
                <a:rPr lang="en-US" sz="1200" b="1" dirty="0" smtClean="0"/>
                <a:t>ntity registries and CRISs</a:t>
              </a:r>
              <a:endParaRPr lang="en-US" sz="1200" b="1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5495851" y="4674088"/>
              <a:ext cx="1754645" cy="57654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Collection</a:t>
              </a:r>
              <a:endParaRPr lang="en-US" dirty="0"/>
            </a:p>
          </p:txBody>
        </p:sp>
        <p:cxnSp>
          <p:nvCxnSpPr>
            <p:cNvPr id="45" name="Elbow Connector 44"/>
            <p:cNvCxnSpPr>
              <a:stCxn id="44" idx="0"/>
              <a:endCxn id="6" idx="2"/>
            </p:cNvCxnSpPr>
            <p:nvPr/>
          </p:nvCxnSpPr>
          <p:spPr>
            <a:xfrm rot="16200000" flipV="1">
              <a:off x="5555991" y="3856905"/>
              <a:ext cx="942875" cy="691492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Picture 4" descr="C:\Users\Paolo\Pictures\Raccolta multimediale Microsoft\j043394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679" y="4627682"/>
              <a:ext cx="608447" cy="608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TextBox 62"/>
            <p:cNvSpPr txBox="1"/>
            <p:nvPr/>
          </p:nvSpPr>
          <p:spPr>
            <a:xfrm>
              <a:off x="6812020" y="4102238"/>
              <a:ext cx="216114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 smtClean="0"/>
                <a:t>Automated provision:</a:t>
              </a:r>
            </a:p>
            <a:p>
              <a:pPr algn="ctr"/>
              <a:r>
                <a:rPr lang="en-US" sz="1200" i="1" dirty="0" smtClean="0"/>
                <a:t>Supported by compliance</a:t>
              </a:r>
            </a:p>
            <a:p>
              <a:pPr algn="ctr"/>
              <a:r>
                <a:rPr lang="en-US" sz="1200" i="1" dirty="0" smtClean="0"/>
                <a:t>to “Guidelines</a:t>
              </a:r>
            </a:p>
            <a:p>
              <a:pPr algn="ctr"/>
              <a:r>
                <a:rPr lang="en-US" sz="1200" i="1" dirty="0"/>
                <a:t>f</a:t>
              </a:r>
              <a:r>
                <a:rPr lang="en-US" sz="1200" i="1" dirty="0" smtClean="0"/>
                <a:t>or Content </a:t>
              </a:r>
            </a:p>
            <a:p>
              <a:pPr algn="ctr"/>
              <a:r>
                <a:rPr lang="en-US" sz="1200" i="1" dirty="0" smtClean="0"/>
                <a:t>Providers”</a:t>
              </a:r>
              <a:endParaRPr lang="en-US" sz="1200" i="1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972961" y="4246584"/>
              <a:ext cx="1461959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 smtClean="0"/>
                <a:t>Any relationships &amp;</a:t>
              </a:r>
            </a:p>
            <a:p>
              <a:pPr algn="ctr"/>
              <a:r>
                <a:rPr lang="en-US" sz="1050" b="1" dirty="0" smtClean="0"/>
                <a:t>entities</a:t>
              </a:r>
              <a:endParaRPr lang="en-US" sz="1050" b="1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998927" y="2046551"/>
            <a:ext cx="21345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Data model </a:t>
            </a:r>
          </a:p>
          <a:p>
            <a:pPr algn="ctr"/>
            <a:r>
              <a:rPr lang="en-US" dirty="0"/>
              <a:t>r</a:t>
            </a:r>
            <a:r>
              <a:rPr lang="en-US" dirty="0" smtClean="0"/>
              <a:t>epresents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he concept of </a:t>
            </a:r>
          </a:p>
          <a:p>
            <a:pPr algn="ctr"/>
            <a:r>
              <a:rPr lang="en-US" dirty="0" smtClean="0"/>
              <a:t>“research initiative”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36671" y="3736783"/>
            <a:ext cx="4269977" cy="2765406"/>
            <a:chOff x="636671" y="3736783"/>
            <a:chExt cx="4269977" cy="2765406"/>
          </a:xfrm>
        </p:grpSpPr>
        <p:sp>
          <p:nvSpPr>
            <p:cNvPr id="79" name="Rounded Rectangle 78"/>
            <p:cNvSpPr/>
            <p:nvPr/>
          </p:nvSpPr>
          <p:spPr>
            <a:xfrm>
              <a:off x="636671" y="3998819"/>
              <a:ext cx="4269977" cy="2503370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036636" y="4698627"/>
              <a:ext cx="1754645" cy="57654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Inference by mining</a:t>
              </a:r>
              <a:endParaRPr lang="en-US" dirty="0"/>
            </a:p>
          </p:txBody>
        </p:sp>
        <p:pic>
          <p:nvPicPr>
            <p:cNvPr id="33" name="Picture 56" descr="C:\Users\Paolo\Pictures\Raccolta multimediale Microsoft\j0431646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6280" y="4679268"/>
              <a:ext cx="569280" cy="569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2527136" y="4176412"/>
              <a:ext cx="1461959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 smtClean="0"/>
                <a:t>Any relationships &amp;</a:t>
              </a:r>
            </a:p>
            <a:p>
              <a:pPr algn="ctr"/>
              <a:r>
                <a:rPr lang="en-US" sz="1050" b="1" dirty="0" smtClean="0"/>
                <a:t>entities</a:t>
              </a:r>
              <a:endParaRPr lang="en-US" sz="1050" b="1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50274" y="5478913"/>
              <a:ext cx="4132022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 smtClean="0"/>
                <a:t>(</a:t>
              </a:r>
              <a:r>
                <a:rPr lang="en-US" sz="1600" i="1" dirty="0"/>
                <a:t>S</a:t>
              </a:r>
              <a:r>
                <a:rPr lang="en-US" sz="1600" i="1" dirty="0" smtClean="0"/>
                <a:t>emi-)Automated provision:</a:t>
              </a:r>
            </a:p>
            <a:p>
              <a:pPr algn="ctr"/>
              <a:r>
                <a:rPr lang="en-US" sz="1200" i="1" dirty="0" smtClean="0"/>
                <a:t>facilitated by “mandates” typically </a:t>
              </a:r>
            </a:p>
            <a:p>
              <a:pPr algn="ctr"/>
              <a:r>
                <a:rPr lang="en-US" sz="1200" i="1" dirty="0" smtClean="0"/>
                <a:t>issued by funding agencies </a:t>
              </a:r>
            </a:p>
            <a:p>
              <a:pPr algn="ctr"/>
              <a:r>
                <a:rPr lang="en-US" sz="1200" i="1" dirty="0" smtClean="0"/>
                <a:t>(e.g., reference to initiative embedded in publication text)</a:t>
              </a:r>
            </a:p>
          </p:txBody>
        </p:sp>
        <p:cxnSp>
          <p:nvCxnSpPr>
            <p:cNvPr id="60" name="Elbow Connector 59"/>
            <p:cNvCxnSpPr>
              <a:stCxn id="20" idx="0"/>
            </p:cNvCxnSpPr>
            <p:nvPr/>
          </p:nvCxnSpPr>
          <p:spPr>
            <a:xfrm rot="5400000" flipH="1" flipV="1">
              <a:off x="3897403" y="3753339"/>
              <a:ext cx="961845" cy="928733"/>
            </a:xfrm>
            <a:prstGeom prst="bentConnector3">
              <a:avLst>
                <a:gd name="adj1" fmla="val 50000"/>
              </a:avLst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5114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Ongoing and under discussion Liaisons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5083" y="1543665"/>
            <a:ext cx="4433491" cy="4896464"/>
          </a:xfrm>
        </p:spPr>
        <p:txBody>
          <a:bodyPr>
            <a:normAutofit/>
          </a:bodyPr>
          <a:lstStyle/>
          <a:p>
            <a:r>
              <a:rPr lang="en-US" dirty="0" err="1" smtClean="0"/>
              <a:t>DataCite</a:t>
            </a:r>
            <a:endParaRPr lang="en-US" dirty="0" smtClean="0"/>
          </a:p>
          <a:p>
            <a:r>
              <a:rPr lang="en-US" dirty="0" smtClean="0"/>
              <a:t>OAJ</a:t>
            </a:r>
          </a:p>
          <a:p>
            <a:r>
              <a:rPr lang="en-US" dirty="0"/>
              <a:t>e</a:t>
            </a:r>
            <a:r>
              <a:rPr lang="en-US" dirty="0" smtClean="0"/>
              <a:t>-IRG</a:t>
            </a:r>
          </a:p>
          <a:p>
            <a:r>
              <a:rPr lang="en-US" dirty="0" smtClean="0"/>
              <a:t>CORDA</a:t>
            </a:r>
          </a:p>
          <a:p>
            <a:r>
              <a:rPr lang="en-US" dirty="0" err="1" smtClean="0"/>
              <a:t>REIsearch.eu</a:t>
            </a:r>
            <a:endParaRPr lang="en-US" dirty="0" smtClean="0"/>
          </a:p>
          <a:p>
            <a:r>
              <a:rPr lang="en-US" dirty="0" smtClean="0"/>
              <a:t>CERIF</a:t>
            </a:r>
          </a:p>
          <a:p>
            <a:r>
              <a:rPr lang="en-US" dirty="0" err="1" smtClean="0"/>
              <a:t>OpenDOAR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Evolving EGI Workshop, 29</a:t>
            </a:r>
            <a:r>
              <a:rPr lang="en-US" baseline="300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th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of January 2013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BD9FF-1A2B-432A-87AA-10F0F7EC6FE3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710509" y="1531615"/>
            <a:ext cx="4433491" cy="489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0000" indent="-396000" algn="l" defTabSz="914400" rtl="0" eaLnBrk="1" latinLnBrk="0" hangingPunct="1">
              <a:spcBef>
                <a:spcPts val="1200"/>
              </a:spcBef>
              <a:buClr>
                <a:srgbClr val="5E82A3"/>
              </a:buClr>
              <a:buSzPct val="110000"/>
              <a:buFontTx/>
              <a:buBlip>
                <a:blip r:embed="rId2"/>
              </a:buBlip>
              <a:defRPr sz="3200" kern="1200">
                <a:solidFill>
                  <a:srgbClr val="0F2B5B"/>
                </a:solidFill>
                <a:latin typeface="+mn-lt"/>
                <a:ea typeface="+mn-ea"/>
                <a:cs typeface="+mn-cs"/>
              </a:defRPr>
            </a:lvl1pPr>
            <a:lvl2pPr marL="914400" indent="-396000" algn="l" defTabSz="914400" rtl="0" eaLnBrk="1" latinLnBrk="0" hangingPunct="1">
              <a:spcBef>
                <a:spcPts val="1200"/>
              </a:spcBef>
              <a:buClr>
                <a:srgbClr val="5E82A3"/>
              </a:buClr>
              <a:buSzPct val="80000"/>
              <a:buFont typeface="Calibri" pitchFamily="34" charset="0"/>
              <a:buChar char="–"/>
              <a:defRPr sz="3200" kern="1200">
                <a:solidFill>
                  <a:srgbClr val="204C82"/>
                </a:solidFill>
                <a:latin typeface="+mn-lt"/>
                <a:ea typeface="+mn-ea"/>
                <a:cs typeface="+mn-cs"/>
              </a:defRPr>
            </a:lvl2pPr>
            <a:lvl3pPr marL="1371600" indent="-396000" algn="l" defTabSz="914400" rtl="0" eaLnBrk="1" latinLnBrk="0" hangingPunct="1">
              <a:spcBef>
                <a:spcPts val="600"/>
              </a:spcBef>
              <a:buClr>
                <a:srgbClr val="5E82A3"/>
              </a:buClr>
              <a:buSzPct val="80000"/>
              <a:buFont typeface="Wingdings" pitchFamily="2" charset="2"/>
              <a:buChar char=""/>
              <a:defRPr sz="2800" kern="1200">
                <a:solidFill>
                  <a:srgbClr val="5E82A3"/>
                </a:solidFill>
                <a:latin typeface="+mn-lt"/>
                <a:ea typeface="+mn-ea"/>
                <a:cs typeface="+mn-cs"/>
              </a:defRPr>
            </a:lvl3pPr>
            <a:lvl4pPr marL="1828800" indent="-396000" algn="l" defTabSz="914400" rtl="0" eaLnBrk="1" latinLnBrk="0" hangingPunct="1">
              <a:spcBef>
                <a:spcPts val="600"/>
              </a:spcBef>
              <a:buClr>
                <a:srgbClr val="5E82A3"/>
              </a:buClr>
              <a:buSzPct val="80000"/>
              <a:buFont typeface="Wingdings" pitchFamily="2" charset="2"/>
              <a:buChar char=""/>
              <a:defRPr sz="2400" kern="1200">
                <a:solidFill>
                  <a:srgbClr val="0F2B5B"/>
                </a:solidFill>
                <a:latin typeface="+mn-lt"/>
                <a:ea typeface="+mn-ea"/>
                <a:cs typeface="+mn-cs"/>
              </a:defRPr>
            </a:lvl4pPr>
            <a:lvl5pPr marL="2286000" indent="-396000" algn="l" defTabSz="914400" rtl="0" eaLnBrk="1" latinLnBrk="0" hangingPunct="1">
              <a:spcBef>
                <a:spcPts val="600"/>
              </a:spcBef>
              <a:buClr>
                <a:srgbClr val="5E82A3"/>
              </a:buClr>
              <a:buSzPct val="80000"/>
              <a:buFont typeface="Wingdings" pitchFamily="2" charset="2"/>
              <a:buChar char="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200"/>
              </a:spcBef>
              <a:buClr>
                <a:schemeClr val="accent6"/>
              </a:buClr>
              <a:buSzPct val="90000"/>
              <a:buFont typeface="Wingdings" pitchFamily="2" charset="2"/>
              <a:buChar char="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70000"/>
              <a:buFont typeface="Wingdings" pitchFamily="2" charset="2"/>
              <a:buChar char="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Courier New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Mendeley</a:t>
            </a:r>
            <a:endParaRPr lang="en-US" dirty="0" smtClean="0"/>
          </a:p>
          <a:p>
            <a:r>
              <a:rPr lang="en-US" dirty="0" smtClean="0"/>
              <a:t>ORCID</a:t>
            </a:r>
          </a:p>
          <a:p>
            <a:r>
              <a:rPr lang="en-US" dirty="0" smtClean="0"/>
              <a:t>EUDAT</a:t>
            </a:r>
          </a:p>
          <a:p>
            <a:r>
              <a:rPr lang="en-US" dirty="0" err="1"/>
              <a:t>RepositoryNET</a:t>
            </a:r>
            <a:r>
              <a:rPr lang="en-US" dirty="0"/>
              <a:t>+</a:t>
            </a:r>
          </a:p>
          <a:p>
            <a:r>
              <a:rPr lang="en-US" dirty="0" smtClean="0"/>
              <a:t>Copernicus</a:t>
            </a:r>
          </a:p>
          <a:p>
            <a:r>
              <a:rPr lang="en-US" dirty="0" smtClean="0"/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482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OpenAIREplus</a:t>
            </a:r>
            <a:r>
              <a:rPr lang="en-US" dirty="0"/>
              <a:t> </a:t>
            </a:r>
            <a:r>
              <a:rPr lang="en-US" noProof="0" dirty="0" smtClean="0"/>
              <a:t>project </a:t>
            </a:r>
            <a:br>
              <a:rPr lang="en-US" noProof="0" dirty="0" smtClean="0"/>
            </a:br>
            <a:r>
              <a:rPr lang="en-US" noProof="0" dirty="0" smtClean="0"/>
              <a:t>Partners and Roles: Factsheet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12853" y="1531791"/>
            <a:ext cx="4176000" cy="4911050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noProof="0" smtClean="0"/>
              <a:t>Coordination</a:t>
            </a:r>
          </a:p>
          <a:p>
            <a:pPr lvl="1"/>
            <a:r>
              <a:rPr lang="en-US" sz="2000" b="1" noProof="0" smtClean="0"/>
              <a:t>University of Athens - GR</a:t>
            </a:r>
          </a:p>
          <a:p>
            <a:pPr lvl="1"/>
            <a:r>
              <a:rPr lang="en-US" sz="2000" b="1" noProof="0" smtClean="0"/>
              <a:t>Goettingen University Library - DE</a:t>
            </a:r>
          </a:p>
          <a:p>
            <a:pPr lvl="1"/>
            <a:r>
              <a:rPr lang="en-US" sz="2000" b="1" noProof="0" smtClean="0"/>
              <a:t>CNR-ISTI - IT</a:t>
            </a:r>
          </a:p>
          <a:p>
            <a:pPr lvl="1"/>
            <a:endParaRPr lang="en-US" sz="2000" b="1" noProof="0" smtClean="0"/>
          </a:p>
          <a:p>
            <a:r>
              <a:rPr lang="en-US" sz="2000" b="1" noProof="0" smtClean="0"/>
              <a:t>Technical production &amp; operation</a:t>
            </a:r>
          </a:p>
          <a:p>
            <a:pPr lvl="1"/>
            <a:r>
              <a:rPr lang="en-US" sz="2000" b="1" noProof="0" smtClean="0"/>
              <a:t>5 partners with expertise in technologies for Digital Libraries and Data Infrastructures</a:t>
            </a:r>
          </a:p>
          <a:p>
            <a:pPr lvl="1"/>
            <a:endParaRPr lang="en-US" sz="2000" b="1" noProof="0" smtClean="0"/>
          </a:p>
          <a:p>
            <a:r>
              <a:rPr lang="en-US" sz="2000" b="1" noProof="0" smtClean="0"/>
              <a:t>General</a:t>
            </a:r>
          </a:p>
          <a:p>
            <a:pPr lvl="1"/>
            <a:r>
              <a:rPr lang="en-US" sz="2000" b="1" noProof="0" smtClean="0"/>
              <a:t>Starting date: Dec 1, 2011</a:t>
            </a:r>
          </a:p>
          <a:p>
            <a:pPr lvl="1"/>
            <a:r>
              <a:rPr lang="en-US" sz="2000" b="1" noProof="0" smtClean="0"/>
              <a:t>Duration: 30 months</a:t>
            </a:r>
          </a:p>
          <a:p>
            <a:pPr lvl="1"/>
            <a:r>
              <a:rPr lang="en-US" sz="2000" b="1" noProof="0" smtClean="0"/>
              <a:t>Total budget: 5.2 Mi</a:t>
            </a:r>
          </a:p>
          <a:p>
            <a:endParaRPr lang="en-US" sz="2000" b="1" noProof="0" smtClean="0"/>
          </a:p>
          <a:p>
            <a:endParaRPr lang="en-US" sz="2000" b="1" noProof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414345" y="1541623"/>
            <a:ext cx="4571849" cy="4896000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noProof="0" dirty="0" smtClean="0"/>
              <a:t>Scientific communities</a:t>
            </a:r>
          </a:p>
          <a:p>
            <a:pPr lvl="1"/>
            <a:r>
              <a:rPr lang="en-US" sz="2000" b="1" noProof="0" dirty="0" smtClean="0"/>
              <a:t>EBI – biology</a:t>
            </a:r>
          </a:p>
          <a:p>
            <a:pPr lvl="1"/>
            <a:r>
              <a:rPr lang="en-US" sz="2000" b="1" noProof="0" dirty="0" smtClean="0"/>
              <a:t>DANS – social sciences</a:t>
            </a:r>
          </a:p>
          <a:p>
            <a:pPr lvl="1"/>
            <a:r>
              <a:rPr lang="en-US" sz="2000" b="1" noProof="0" dirty="0" smtClean="0"/>
              <a:t>STFC/BADC – climate</a:t>
            </a:r>
          </a:p>
          <a:p>
            <a:pPr lvl="1"/>
            <a:endParaRPr lang="en-US" sz="2000" b="1" noProof="0" dirty="0" smtClean="0"/>
          </a:p>
          <a:p>
            <a:r>
              <a:rPr lang="en-US" sz="2000" b="1" noProof="0" dirty="0" smtClean="0"/>
              <a:t>Networking Organization</a:t>
            </a:r>
          </a:p>
          <a:p>
            <a:pPr lvl="1"/>
            <a:r>
              <a:rPr lang="en-US" sz="2000" b="1" noProof="0" dirty="0" smtClean="0"/>
              <a:t>5 libraries, active in OA movement</a:t>
            </a:r>
          </a:p>
          <a:p>
            <a:pPr lvl="1"/>
            <a:endParaRPr lang="en-US" sz="2000" b="1" noProof="0" dirty="0" smtClean="0"/>
          </a:p>
          <a:p>
            <a:pPr lvl="1"/>
            <a:endParaRPr lang="en-US" sz="2000" b="1" noProof="0" dirty="0" smtClean="0"/>
          </a:p>
          <a:p>
            <a:r>
              <a:rPr lang="en-US" sz="2000" b="1" noProof="0" dirty="0" smtClean="0"/>
              <a:t>National Open Access Desks</a:t>
            </a:r>
          </a:p>
          <a:p>
            <a:pPr lvl="1"/>
            <a:r>
              <a:rPr lang="en-US" sz="2000" b="1" noProof="0" dirty="0" smtClean="0"/>
              <a:t>All member states</a:t>
            </a:r>
          </a:p>
          <a:p>
            <a:pPr lvl="1"/>
            <a:r>
              <a:rPr lang="en-US" sz="2000" b="1" noProof="0" dirty="0" smtClean="0"/>
              <a:t>Norway, Switzerland, Turkey, Iceland</a:t>
            </a:r>
            <a:endParaRPr lang="en-US" sz="2000" b="1" noProof="0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96319"/>
            <a:ext cx="9144000" cy="261681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Evolving EGI Workshop, 29</a:t>
            </a:r>
            <a:r>
              <a:rPr lang="en-US" baseline="300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th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of January 2013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62EAD-E077-42C2-BA76-46A87BCA59FE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149600" y="699900"/>
            <a:ext cx="8851900" cy="6021534"/>
          </a:xfrm>
        </p:spPr>
        <p:txBody>
          <a:bodyPr>
            <a:normAutofit fontScale="77500" lnSpcReduction="20000"/>
          </a:bodyPr>
          <a:lstStyle/>
          <a:p>
            <a:pPr algn="ctr">
              <a:buFont typeface="Arial" pitchFamily="34" charset="0"/>
              <a:buChar char="•"/>
            </a:pPr>
            <a:endParaRPr lang="en-US" sz="6000" b="1" noProof="0" dirty="0" smtClean="0"/>
          </a:p>
          <a:p>
            <a:pPr algn="ctr">
              <a:buFont typeface="Arial" pitchFamily="34" charset="0"/>
              <a:buChar char="•"/>
            </a:pPr>
            <a:endParaRPr lang="en-US" sz="6000" b="1" noProof="0" dirty="0" smtClean="0"/>
          </a:p>
          <a:p>
            <a:pPr marL="0" indent="0" algn="ctr">
              <a:buNone/>
            </a:pPr>
            <a:r>
              <a:rPr lang="en-US" sz="6000" b="1" noProof="0" dirty="0" smtClean="0"/>
              <a:t>Questions?</a:t>
            </a:r>
          </a:p>
          <a:p>
            <a:pPr marL="61200" indent="0">
              <a:buNone/>
            </a:pPr>
            <a:endParaRPr lang="en-US" noProof="0" dirty="0" smtClean="0"/>
          </a:p>
          <a:p>
            <a:pPr marL="61200" indent="0">
              <a:buNone/>
            </a:pPr>
            <a:endParaRPr lang="en-US" noProof="0" dirty="0" smtClean="0"/>
          </a:p>
          <a:p>
            <a:pPr marL="61200" indent="0">
              <a:buNone/>
            </a:pPr>
            <a:endParaRPr lang="en-US" noProof="0" dirty="0" smtClean="0"/>
          </a:p>
          <a:p>
            <a:pPr marL="61200" indent="0">
              <a:buNone/>
            </a:pPr>
            <a:endParaRPr lang="en-US" noProof="0" dirty="0" smtClean="0"/>
          </a:p>
          <a:p>
            <a:pPr marL="61200" indent="0" algn="ctr">
              <a:buNone/>
            </a:pPr>
            <a:r>
              <a:rPr lang="en-US" b="1" noProof="0" dirty="0" smtClean="0"/>
              <a:t>For more:</a:t>
            </a:r>
          </a:p>
          <a:p>
            <a:pPr marL="61200" indent="0" algn="ctr">
              <a:buNone/>
            </a:pPr>
            <a:r>
              <a:rPr lang="en-US" noProof="0" dirty="0" err="1" smtClean="0"/>
              <a:t>OpenAIRE</a:t>
            </a:r>
            <a:r>
              <a:rPr lang="en-US" noProof="0" dirty="0" smtClean="0"/>
              <a:t> infrastructure: http://</a:t>
            </a:r>
            <a:r>
              <a:rPr lang="en-US" noProof="0" dirty="0" err="1" smtClean="0"/>
              <a:t>www.openaire.eu</a:t>
            </a:r>
            <a:endParaRPr lang="en-US" noProof="0" dirty="0" smtClean="0"/>
          </a:p>
          <a:p>
            <a:pPr marL="61200" indent="0" algn="ctr">
              <a:buNone/>
            </a:pPr>
            <a:r>
              <a:rPr lang="en-US" noProof="0" dirty="0" smtClean="0"/>
              <a:t>DRIVER infrastructure: http://</a:t>
            </a:r>
            <a:r>
              <a:rPr lang="en-US" noProof="0" dirty="0" err="1" smtClean="0"/>
              <a:t>www.driver-community.eu</a:t>
            </a:r>
            <a:endParaRPr lang="en-US" noProof="0" dirty="0" smtClean="0"/>
          </a:p>
          <a:p>
            <a:pPr marL="61200" indent="0" algn="ctr">
              <a:buNone/>
            </a:pPr>
            <a:r>
              <a:rPr lang="en-US" noProof="0" dirty="0" smtClean="0"/>
              <a:t>D-NET Software toolkit: http://</a:t>
            </a:r>
            <a:r>
              <a:rPr lang="en-US" noProof="0" dirty="0" err="1" smtClean="0"/>
              <a:t>www.d-net.research-infrastructures.eu</a:t>
            </a:r>
            <a:endParaRPr lang="en-US" noProof="0" dirty="0" smtClean="0"/>
          </a:p>
          <a:p>
            <a:pPr marL="61200" indent="0" algn="ctr">
              <a:buNone/>
            </a:pPr>
            <a:r>
              <a:rPr lang="en-US" noProof="0" dirty="0" smtClean="0"/>
              <a:t>INVENIO Repository: http://</a:t>
            </a:r>
            <a:r>
              <a:rPr lang="en-US" noProof="0" dirty="0" err="1" smtClean="0"/>
              <a:t>invenio-software.org</a:t>
            </a:r>
            <a:endParaRPr lang="en-US" noProof="0" dirty="0" smtClean="0"/>
          </a:p>
          <a:p>
            <a:pPr marL="61200" indent="0" algn="ctr">
              <a:buNone/>
            </a:pPr>
            <a:endParaRPr lang="en-US" noProof="0" dirty="0" smtClean="0"/>
          </a:p>
          <a:p>
            <a:pPr marL="0" indent="0" algn="ctr">
              <a:buNone/>
            </a:pPr>
            <a:endParaRPr lang="en-US" sz="6000" b="1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DB0213-5975-4CFB-A12A-A9884076BEE4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462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Services for </a:t>
            </a:r>
            <a:r>
              <a:rPr lang="en-US" dirty="0" smtClean="0"/>
              <a:t>research administrators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495425"/>
            <a:ext cx="9144000" cy="4608513"/>
          </a:xfrm>
        </p:spPr>
        <p:txBody>
          <a:bodyPr>
            <a:normAutofit/>
          </a:bodyPr>
          <a:lstStyle/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chart (7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70570"/>
            <a:ext cx="4032000" cy="2303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chart (9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6149" y="2294509"/>
            <a:ext cx="4032000" cy="2303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BD9FF-1A2B-432A-87AA-10F0F7EC6FE3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pic>
        <p:nvPicPr>
          <p:cNvPr id="13" name="Picture 12" descr="chart (1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861" y="1378602"/>
            <a:ext cx="3733139" cy="2487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4389" y="5050560"/>
            <a:ext cx="3919441" cy="1571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1953" y="3607407"/>
            <a:ext cx="3892644" cy="2233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25044" y="2638699"/>
            <a:ext cx="3547430" cy="2335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9228" y="4453782"/>
            <a:ext cx="3840363" cy="2194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2433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OpenAIRE objectives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noProof="0" dirty="0" smtClean="0"/>
              <a:t>European data infra for scholarly communication</a:t>
            </a:r>
          </a:p>
          <a:p>
            <a:pPr lvl="1"/>
            <a:r>
              <a:rPr lang="en-US" b="1" noProof="0" dirty="0" smtClean="0"/>
              <a:t>Promoting Open Access: </a:t>
            </a:r>
            <a:r>
              <a:rPr lang="en-US" noProof="0" dirty="0" smtClean="0"/>
              <a:t>best practices and business models for articles and datasets</a:t>
            </a:r>
          </a:p>
          <a:p>
            <a:pPr lvl="1"/>
            <a:r>
              <a:rPr lang="en-US" b="1" noProof="0" dirty="0" smtClean="0"/>
              <a:t>Providing services: </a:t>
            </a:r>
            <a:r>
              <a:rPr lang="en-US" noProof="0" dirty="0" smtClean="0"/>
              <a:t>aggregation and linking (by inference) of articles, datasets, projects</a:t>
            </a:r>
            <a:r>
              <a:rPr lang="en-US" dirty="0"/>
              <a:t>, funding </a:t>
            </a:r>
            <a:r>
              <a:rPr lang="en-US" dirty="0" smtClean="0"/>
              <a:t>schemes (EC </a:t>
            </a:r>
            <a:r>
              <a:rPr lang="en-US" dirty="0"/>
              <a:t>and N</a:t>
            </a:r>
            <a:r>
              <a:rPr lang="en-US" dirty="0" smtClean="0"/>
              <a:t>ational), access rights (OA, non-OA), and research initiatives (e.g. EGI)</a:t>
            </a:r>
            <a:endParaRPr lang="en-US" noProof="0" dirty="0" smtClean="0"/>
          </a:p>
          <a:p>
            <a:pPr lvl="1"/>
            <a:r>
              <a:rPr lang="en-US" b="1" noProof="0" dirty="0" smtClean="0"/>
              <a:t>Measuring impact:</a:t>
            </a:r>
            <a:r>
              <a:rPr lang="en-US" noProof="0" dirty="0" smtClean="0"/>
              <a:t> research funding, </a:t>
            </a:r>
            <a:r>
              <a:rPr lang="en-US" dirty="0" smtClean="0"/>
              <a:t>EC </a:t>
            </a:r>
            <a:r>
              <a:rPr lang="en-US" dirty="0"/>
              <a:t>SC39 </a:t>
            </a:r>
            <a:r>
              <a:rPr lang="en-US" dirty="0" smtClean="0"/>
              <a:t>Open Access policy, </a:t>
            </a:r>
            <a:r>
              <a:rPr lang="en-US" noProof="0" dirty="0" smtClean="0"/>
              <a:t>research initiatives, any entity 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Evolving EGI Workshop, 29</a:t>
            </a:r>
            <a:r>
              <a:rPr lang="en-US" baseline="300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th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of January 2013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62EAD-E077-42C2-BA76-46A87BCA59FE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765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Services for Project </a:t>
            </a:r>
            <a:r>
              <a:rPr lang="en-US" dirty="0" smtClean="0"/>
              <a:t>coordinators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78450" y="1543050"/>
            <a:ext cx="3765550" cy="5045075"/>
          </a:xfrm>
        </p:spPr>
        <p:txBody>
          <a:bodyPr>
            <a:noAutofit/>
          </a:bodyPr>
          <a:lstStyle/>
          <a:p>
            <a:r>
              <a:rPr lang="en-US" sz="2400" dirty="0" smtClean="0"/>
              <a:t>One click from the project’s publications</a:t>
            </a:r>
          </a:p>
          <a:p>
            <a:endParaRPr lang="en-US" sz="2400" dirty="0" smtClean="0"/>
          </a:p>
          <a:p>
            <a:pPr>
              <a:spcBef>
                <a:spcPts val="600"/>
              </a:spcBef>
            </a:pPr>
            <a:r>
              <a:rPr lang="en-US" sz="2400" dirty="0" smtClean="0"/>
              <a:t>Assist in progress reporting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Create HTML, </a:t>
            </a:r>
            <a:r>
              <a:rPr lang="en-US" sz="1800" dirty="0" err="1" smtClean="0"/>
              <a:t>csv</a:t>
            </a:r>
            <a:r>
              <a:rPr lang="en-US" sz="1800" dirty="0" smtClean="0"/>
              <a:t> files to use in EC templates </a:t>
            </a:r>
          </a:p>
          <a:p>
            <a:endParaRPr lang="en-US" sz="2400" dirty="0" smtClean="0"/>
          </a:p>
          <a:p>
            <a:r>
              <a:rPr lang="en-US" sz="2400" dirty="0" smtClean="0"/>
              <a:t>Provide code snippets to embed dynamic list of project publications in project site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pic>
        <p:nvPicPr>
          <p:cNvPr id="1026" name="Picture 2" descr="C:\UoA\OPENAIRE\WP1\2nd year GA\report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8544" y="3843043"/>
            <a:ext cx="4162665" cy="1126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330" y="5248749"/>
            <a:ext cx="4251235" cy="1214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901" y="1407922"/>
            <a:ext cx="2971800" cy="225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BD9FF-1A2B-432A-87AA-10F0F7EC6FE3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209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OpenAIRE Data Infrastructure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Evolving EGI Workshop, 29</a:t>
            </a:r>
            <a:r>
              <a:rPr lang="en-US" baseline="300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th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of January 2013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62EAD-E077-42C2-BA76-46A87BCA59FE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1371600" y="2026920"/>
            <a:ext cx="5836920" cy="3873758"/>
            <a:chOff x="1371600" y="2026920"/>
            <a:chExt cx="5836920" cy="3873758"/>
          </a:xfrm>
        </p:grpSpPr>
        <p:sp>
          <p:nvSpPr>
            <p:cNvPr id="8" name="Rounded Rectangle 7"/>
            <p:cNvSpPr/>
            <p:nvPr/>
          </p:nvSpPr>
          <p:spPr>
            <a:xfrm>
              <a:off x="1371600" y="2026920"/>
              <a:ext cx="5836920" cy="17526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371600" y="2026920"/>
              <a:ext cx="5836920" cy="655320"/>
            </a:xfrm>
            <a:prstGeom prst="roundRect">
              <a:avLst/>
            </a:prstGeom>
            <a:solidFill>
              <a:srgbClr val="204C8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3200" b="1" dirty="0" smtClean="0"/>
                <a:t>Human </a:t>
              </a:r>
              <a:r>
                <a:rPr lang="it-IT" sz="3200" b="1" dirty="0" err="1" smtClean="0"/>
                <a:t>Infrastructure</a:t>
              </a:r>
              <a:endParaRPr lang="it-IT" sz="32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72247" y="2720340"/>
              <a:ext cx="438052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400" b="1" dirty="0" smtClean="0"/>
                <a:t>Networking for Open Access</a:t>
              </a:r>
              <a:endParaRPr lang="it-IT" sz="2000" b="1" dirty="0" smtClean="0"/>
            </a:p>
            <a:p>
              <a:pPr algn="ctr"/>
              <a:r>
                <a:rPr lang="it-IT" sz="2000" b="1" dirty="0" smtClean="0"/>
                <a:t>Community building, </a:t>
              </a:r>
            </a:p>
            <a:p>
              <a:pPr algn="ctr"/>
              <a:r>
                <a:rPr lang="it-IT" sz="2000" b="1" dirty="0" smtClean="0"/>
                <a:t>dissemination, liasons, studies</a:t>
              </a:r>
              <a:endParaRPr lang="it-IT" sz="2000" b="1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371600" y="4099560"/>
              <a:ext cx="5836920" cy="17526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71600" y="4099560"/>
              <a:ext cx="5836920" cy="655320"/>
            </a:xfrm>
            <a:prstGeom prst="roundRect">
              <a:avLst/>
            </a:prstGeom>
            <a:solidFill>
              <a:srgbClr val="204C8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3200" b="1" dirty="0" smtClean="0"/>
                <a:t>Data Infrastructure</a:t>
              </a:r>
              <a:endParaRPr lang="it-IT" sz="32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53393" y="4823460"/>
              <a:ext cx="401822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Research and Services</a:t>
              </a:r>
              <a:endParaRPr lang="en-US" sz="2000" b="1" dirty="0" smtClean="0"/>
            </a:p>
            <a:p>
              <a:pPr algn="ctr"/>
              <a:r>
                <a:rPr lang="it-IT" sz="2000" b="1" dirty="0" smtClean="0"/>
                <a:t>Data collection, aggregation, </a:t>
              </a:r>
            </a:p>
            <a:p>
              <a:pPr algn="ctr"/>
              <a:r>
                <a:rPr lang="it-IT" sz="2000" b="1" dirty="0" smtClean="0"/>
                <a:t>curation, enrichment, </a:t>
              </a:r>
              <a:r>
                <a:rPr lang="it-IT" sz="2000" b="1" dirty="0" err="1" smtClean="0"/>
                <a:t>provision</a:t>
              </a:r>
              <a:endParaRPr lang="it-IT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41740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OpenAIRE Data Infrastructure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62EAD-E077-42C2-BA76-46A87BCA59FE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43704" y="3216008"/>
            <a:ext cx="8498123" cy="1507504"/>
          </a:xfrm>
          <a:prstGeom prst="rect">
            <a:avLst/>
          </a:prstGeom>
          <a:solidFill>
            <a:schemeClr val="accent6">
              <a:lumMod val="20000"/>
              <a:lumOff val="80000"/>
              <a:alpha val="72157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pic>
        <p:nvPicPr>
          <p:cNvPr id="7" name="Picture 2" descr="http://dap.ntua.gr/cv/phpBB/images/dock/lin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575" y="3485973"/>
            <a:ext cx="1058649" cy="105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6636" y="5070694"/>
            <a:ext cx="8498123" cy="1717641"/>
          </a:xfrm>
          <a:prstGeom prst="rect">
            <a:avLst/>
          </a:prstGeom>
          <a:solidFill>
            <a:schemeClr val="accent6">
              <a:lumMod val="20000"/>
              <a:lumOff val="80000"/>
              <a:alpha val="72157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1651000" y="6371802"/>
            <a:ext cx="346004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050" b="1"/>
            </a:lvl1pPr>
          </a:lstStyle>
          <a:p>
            <a:r>
              <a:rPr lang="en-US" dirty="0" smtClean="0"/>
              <a:t>FP7 publications</a:t>
            </a:r>
          </a:p>
          <a:p>
            <a:r>
              <a:rPr lang="en-US" dirty="0" smtClean="0"/>
              <a:t>Institutional </a:t>
            </a:r>
            <a:r>
              <a:rPr lang="en-US" dirty="0"/>
              <a:t>&amp;</a:t>
            </a:r>
            <a:r>
              <a:rPr lang="en-US" dirty="0" smtClean="0"/>
              <a:t> Thematic repositories, OA Journals</a:t>
            </a:r>
            <a:endParaRPr lang="en-US" dirty="0"/>
          </a:p>
        </p:txBody>
      </p:sp>
      <p:sp>
        <p:nvSpPr>
          <p:cNvPr id="10" name="Flowchart: Magnetic Disk 95"/>
          <p:cNvSpPr/>
          <p:nvPr/>
        </p:nvSpPr>
        <p:spPr>
          <a:xfrm>
            <a:off x="2293703" y="5648682"/>
            <a:ext cx="904299" cy="591470"/>
          </a:xfrm>
          <a:prstGeom prst="flowChartMagneticDis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100" b="1" dirty="0"/>
              <a:t>Orphan</a:t>
            </a:r>
          </a:p>
          <a:p>
            <a:pPr algn="ctr"/>
            <a:r>
              <a:rPr lang="en-US" sz="1100" b="1" dirty="0"/>
              <a:t>Repository</a:t>
            </a: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4369364" y="6298717"/>
            <a:ext cx="329268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050" b="1"/>
            </a:lvl1pPr>
          </a:lstStyle>
          <a:p>
            <a:r>
              <a:rPr lang="en-US" dirty="0" smtClean="0"/>
              <a:t>Entity Registries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OpenDOAR</a:t>
            </a:r>
            <a:r>
              <a:rPr lang="en-US" dirty="0" smtClean="0"/>
              <a:t>, EC-CORDA)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460813" y="5554632"/>
            <a:ext cx="943642" cy="707182"/>
            <a:chOff x="3460813" y="5554632"/>
            <a:chExt cx="943642" cy="707182"/>
          </a:xfrm>
        </p:grpSpPr>
        <p:sp>
          <p:nvSpPr>
            <p:cNvPr id="13" name="Flowchart: Magnetic Disk 8"/>
            <p:cNvSpPr/>
            <p:nvPr/>
          </p:nvSpPr>
          <p:spPr bwMode="auto">
            <a:xfrm>
              <a:off x="3460813" y="5554632"/>
              <a:ext cx="431800" cy="431800"/>
            </a:xfrm>
            <a:prstGeom prst="flowChartMagneticDisk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lowchart: Magnetic Disk 10"/>
            <p:cNvSpPr/>
            <p:nvPr/>
          </p:nvSpPr>
          <p:spPr bwMode="auto">
            <a:xfrm>
              <a:off x="3483679" y="5811807"/>
              <a:ext cx="431800" cy="433388"/>
            </a:xfrm>
            <a:prstGeom prst="flowChartMagneticDisk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lowchart: Magnetic Disk 18"/>
            <p:cNvSpPr/>
            <p:nvPr/>
          </p:nvSpPr>
          <p:spPr bwMode="auto">
            <a:xfrm>
              <a:off x="3765577" y="5615578"/>
              <a:ext cx="431800" cy="433387"/>
            </a:xfrm>
            <a:prstGeom prst="flowChartMagneticDisk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lowchart: Magnetic Disk 7"/>
            <p:cNvSpPr/>
            <p:nvPr/>
          </p:nvSpPr>
          <p:spPr bwMode="auto">
            <a:xfrm>
              <a:off x="3972655" y="5828427"/>
              <a:ext cx="431800" cy="433387"/>
            </a:xfrm>
            <a:prstGeom prst="flowChartMagneticDisk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7" name="Group 90"/>
          <p:cNvGrpSpPr>
            <a:grpSpLocks/>
          </p:cNvGrpSpPr>
          <p:nvPr/>
        </p:nvGrpSpPr>
        <p:grpSpPr bwMode="auto">
          <a:xfrm>
            <a:off x="5515338" y="5542688"/>
            <a:ext cx="809625" cy="801688"/>
            <a:chOff x="2872760" y="5638006"/>
            <a:chExt cx="808856" cy="801618"/>
          </a:xfrm>
          <a:solidFill>
            <a:schemeClr val="accent4"/>
          </a:solidFill>
        </p:grpSpPr>
        <p:sp>
          <p:nvSpPr>
            <p:cNvPr id="18" name="Flowchart: Magnetic Disk 104"/>
            <p:cNvSpPr/>
            <p:nvPr/>
          </p:nvSpPr>
          <p:spPr>
            <a:xfrm>
              <a:off x="2872760" y="5714199"/>
              <a:ext cx="431390" cy="431762"/>
            </a:xfrm>
            <a:prstGeom prst="flowChartMagneticDisk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Flowchart: Magnetic Disk 105"/>
            <p:cNvSpPr/>
            <p:nvPr/>
          </p:nvSpPr>
          <p:spPr>
            <a:xfrm>
              <a:off x="3025015" y="5638006"/>
              <a:ext cx="432975" cy="431762"/>
            </a:xfrm>
            <a:prstGeom prst="flowChartMagneticDisk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Flowchart: Magnetic Disk 106"/>
            <p:cNvSpPr/>
            <p:nvPr/>
          </p:nvSpPr>
          <p:spPr>
            <a:xfrm>
              <a:off x="3250226" y="5918969"/>
              <a:ext cx="431390" cy="431762"/>
            </a:xfrm>
            <a:prstGeom prst="flowChartMagneticDisk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Flowchart: Magnetic Disk 107"/>
            <p:cNvSpPr/>
            <p:nvPr/>
          </p:nvSpPr>
          <p:spPr>
            <a:xfrm>
              <a:off x="2934613" y="5877698"/>
              <a:ext cx="432976" cy="431762"/>
            </a:xfrm>
            <a:prstGeom prst="flowChartMagneticDisk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Flowchart: Magnetic Disk 109"/>
            <p:cNvSpPr/>
            <p:nvPr/>
          </p:nvSpPr>
          <p:spPr>
            <a:xfrm>
              <a:off x="3177270" y="6007862"/>
              <a:ext cx="432975" cy="431762"/>
            </a:xfrm>
            <a:prstGeom prst="flowChartMagneticDisk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3615971" y="3947835"/>
            <a:ext cx="1095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2A74D9"/>
                </a:solidFill>
              </a:rPr>
              <a:t>Projects </a:t>
            </a:r>
            <a:endParaRPr lang="en-US" dirty="0">
              <a:solidFill>
                <a:srgbClr val="2A74D9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1318" y="3284177"/>
            <a:ext cx="1557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2A74D9"/>
                </a:solidFill>
              </a:rPr>
              <a:t>Publications</a:t>
            </a:r>
            <a:endParaRPr lang="en-US" dirty="0">
              <a:solidFill>
                <a:srgbClr val="2A74D9"/>
              </a:solidFill>
            </a:endParaRPr>
          </a:p>
        </p:txBody>
      </p:sp>
      <p:pic>
        <p:nvPicPr>
          <p:cNvPr id="25" name="Picture 24" descr="OpenAIRE_ALL_RGB_noTA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349" y="3431957"/>
            <a:ext cx="1076001" cy="798190"/>
          </a:xfrm>
          <a:prstGeom prst="roundRect">
            <a:avLst>
              <a:gd name="adj" fmla="val 8594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</p:pic>
      <p:grpSp>
        <p:nvGrpSpPr>
          <p:cNvPr id="26" name="Group 25"/>
          <p:cNvGrpSpPr/>
          <p:nvPr/>
        </p:nvGrpSpPr>
        <p:grpSpPr>
          <a:xfrm>
            <a:off x="1123863" y="3299215"/>
            <a:ext cx="1673178" cy="635177"/>
            <a:chOff x="1123863" y="3299215"/>
            <a:chExt cx="1673178" cy="63517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8248" y="3299215"/>
              <a:ext cx="448793" cy="635177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123863" y="3306508"/>
              <a:ext cx="1252427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050" b="1" dirty="0" smtClean="0"/>
                <a:t>Information Inference by</a:t>
              </a:r>
            </a:p>
            <a:p>
              <a:pPr algn="ctr">
                <a:defRPr/>
              </a:pPr>
              <a:r>
                <a:rPr lang="en-US" sz="1050" b="1" dirty="0" smtClean="0"/>
                <a:t>Data Mining</a:t>
              </a:r>
              <a:endParaRPr lang="en-US" sz="1050" b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851811" y="3194873"/>
            <a:ext cx="1243651" cy="718751"/>
            <a:chOff x="4851811" y="3194873"/>
            <a:chExt cx="1243651" cy="718751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51811" y="3418927"/>
              <a:ext cx="1243651" cy="494697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4921978" y="3194873"/>
              <a:ext cx="1108527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050" b="1" dirty="0" smtClean="0"/>
                <a:t>De-duplication</a:t>
              </a:r>
              <a:endParaRPr lang="en-US" sz="1050" b="1" dirty="0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344281" y="2905371"/>
            <a:ext cx="8497547" cy="262036"/>
          </a:xfrm>
          <a:prstGeom prst="rect">
            <a:avLst/>
          </a:prstGeom>
          <a:solidFill>
            <a:srgbClr val="FFFF00">
              <a:alpha val="72157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Usage policies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3" name="Up Arrow 32"/>
          <p:cNvSpPr/>
          <p:nvPr/>
        </p:nvSpPr>
        <p:spPr>
          <a:xfrm>
            <a:off x="3772676" y="4615976"/>
            <a:ext cx="327025" cy="985742"/>
          </a:xfrm>
          <a:prstGeom prst="upArrow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350486" y="4766275"/>
            <a:ext cx="8497547" cy="817715"/>
            <a:chOff x="350486" y="4766275"/>
            <a:chExt cx="8497547" cy="817715"/>
          </a:xfrm>
        </p:grpSpPr>
        <p:sp>
          <p:nvSpPr>
            <p:cNvPr id="35" name="Rectangle 34"/>
            <p:cNvSpPr/>
            <p:nvPr/>
          </p:nvSpPr>
          <p:spPr>
            <a:xfrm>
              <a:off x="350486" y="4766275"/>
              <a:ext cx="8497547" cy="262036"/>
            </a:xfrm>
            <a:prstGeom prst="rect">
              <a:avLst/>
            </a:prstGeom>
            <a:solidFill>
              <a:srgbClr val="FFFF00">
                <a:alpha val="72157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b="1" dirty="0" err="1" smtClean="0">
                  <a:solidFill>
                    <a:schemeClr val="tx1"/>
                  </a:solidFill>
                </a:rPr>
                <a:t>OpenAIRE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 guidelines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292164" y="4983826"/>
              <a:ext cx="2256874" cy="600164"/>
            </a:xfrm>
            <a:prstGeom prst="rect">
              <a:avLst/>
            </a:prstGeom>
            <a:solidFill>
              <a:srgbClr val="FFFF00"/>
            </a:solidFill>
            <a:ln w="190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1100" i="1">
                  <a:solidFill>
                    <a:schemeClr val="dk1"/>
                  </a:solidFill>
                  <a:latin typeface="+mn-lt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cs typeface="+mn-cs"/>
                </a:defRPr>
              </a:lvl9pPr>
            </a:lstStyle>
            <a:p>
              <a:r>
                <a:rPr lang="en-US" dirty="0" smtClean="0"/>
                <a:t>Dublin Core metadata + FP7 project + license info + registered in </a:t>
              </a:r>
              <a:r>
                <a:rPr lang="en-US" dirty="0" err="1" smtClean="0"/>
                <a:t>OpenDOAR</a:t>
              </a:r>
              <a:r>
                <a:rPr lang="en-US" dirty="0" smtClean="0"/>
                <a:t>+ </a:t>
              </a:r>
              <a:endParaRPr lang="en-US" dirty="0"/>
            </a:p>
          </p:txBody>
        </p:sp>
      </p:grpSp>
      <p:sp>
        <p:nvSpPr>
          <p:cNvPr id="37" name="Up Arrow 36"/>
          <p:cNvSpPr/>
          <p:nvPr/>
        </p:nvSpPr>
        <p:spPr>
          <a:xfrm>
            <a:off x="5774100" y="4614905"/>
            <a:ext cx="327025" cy="958292"/>
          </a:xfrm>
          <a:prstGeom prst="upArrow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4374251" y="3923360"/>
            <a:ext cx="2131414" cy="760271"/>
            <a:chOff x="4374251" y="3923360"/>
            <a:chExt cx="2131414" cy="760271"/>
          </a:xfrm>
        </p:grpSpPr>
        <p:sp>
          <p:nvSpPr>
            <p:cNvPr id="39" name="TextBox 38"/>
            <p:cNvSpPr txBox="1"/>
            <p:nvPr/>
          </p:nvSpPr>
          <p:spPr>
            <a:xfrm>
              <a:off x="4374251" y="3923360"/>
              <a:ext cx="2131414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050" b="1" dirty="0" smtClean="0"/>
                <a:t>Data Source Validation</a:t>
              </a:r>
              <a:endParaRPr lang="en-US" sz="1050" b="1" dirty="0"/>
            </a:p>
          </p:txBody>
        </p:sp>
        <p:pic>
          <p:nvPicPr>
            <p:cNvPr id="40" name="Picture 39" descr="AA015972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6650" y="4143715"/>
              <a:ext cx="589896" cy="517411"/>
            </a:xfrm>
            <a:prstGeom prst="rect">
              <a:avLst/>
            </a:prstGeom>
          </p:spPr>
        </p:pic>
        <p:pic>
          <p:nvPicPr>
            <p:cNvPr id="41" name="Picture 40" descr="AA015974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4722" y="4166193"/>
              <a:ext cx="600073" cy="517438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1133338" y="4056991"/>
            <a:ext cx="1816139" cy="448143"/>
            <a:chOff x="1133338" y="4056991"/>
            <a:chExt cx="1816139" cy="448143"/>
          </a:xfrm>
        </p:grpSpPr>
        <p:pic>
          <p:nvPicPr>
            <p:cNvPr id="43" name="Picture 42" descr="AA021270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786" y="4120510"/>
              <a:ext cx="580907" cy="384624"/>
            </a:xfrm>
            <a:prstGeom prst="rect">
              <a:avLst/>
            </a:prstGeom>
          </p:spPr>
        </p:pic>
        <p:grpSp>
          <p:nvGrpSpPr>
            <p:cNvPr id="44" name="Group 43"/>
            <p:cNvGrpSpPr/>
            <p:nvPr/>
          </p:nvGrpSpPr>
          <p:grpSpPr>
            <a:xfrm>
              <a:off x="1133338" y="4056991"/>
              <a:ext cx="1816139" cy="422113"/>
              <a:chOff x="1133338" y="4056991"/>
              <a:chExt cx="1816139" cy="422113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1133338" y="4056991"/>
                <a:ext cx="1108527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050" b="1" dirty="0" smtClean="0"/>
                  <a:t>Cleansing &amp;</a:t>
                </a:r>
              </a:p>
              <a:p>
                <a:pPr algn="ctr">
                  <a:defRPr/>
                </a:pPr>
                <a:r>
                  <a:rPr lang="en-US" sz="1050" b="1" dirty="0" smtClean="0"/>
                  <a:t>Transforming</a:t>
                </a:r>
                <a:endParaRPr lang="en-US" sz="1050" b="1" dirty="0"/>
              </a:p>
            </p:txBody>
          </p:sp>
          <p:pic>
            <p:nvPicPr>
              <p:cNvPr id="46" name="Picture 45" descr="AA021273.png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2055" y="4062329"/>
                <a:ext cx="747422" cy="416775"/>
              </a:xfrm>
              <a:prstGeom prst="rect">
                <a:avLst/>
              </a:prstGeom>
            </p:spPr>
          </p:pic>
        </p:grpSp>
      </p:grpSp>
      <p:grpSp>
        <p:nvGrpSpPr>
          <p:cNvPr id="47" name="Group 46"/>
          <p:cNvGrpSpPr/>
          <p:nvPr/>
        </p:nvGrpSpPr>
        <p:grpSpPr>
          <a:xfrm>
            <a:off x="325376" y="1438263"/>
            <a:ext cx="8497547" cy="1895963"/>
            <a:chOff x="350776" y="1425563"/>
            <a:chExt cx="8497547" cy="1895963"/>
          </a:xfrm>
        </p:grpSpPr>
        <p:sp>
          <p:nvSpPr>
            <p:cNvPr id="48" name="Rectangle 47"/>
            <p:cNvSpPr/>
            <p:nvPr/>
          </p:nvSpPr>
          <p:spPr>
            <a:xfrm>
              <a:off x="350776" y="1425563"/>
              <a:ext cx="8497547" cy="1403153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72157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pic>
          <p:nvPicPr>
            <p:cNvPr id="49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683991" y="2110499"/>
              <a:ext cx="724272" cy="52399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50" name="Picture 7" descr="C:\UoA\OPENAIRE\WP1\OpenAIRE website\images\dropbox2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6920" y="2095500"/>
              <a:ext cx="574675" cy="57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>
              <a:off x="2345532" y="1664575"/>
              <a:ext cx="1473200" cy="2539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b="1" dirty="0"/>
                <a:t>Get </a:t>
              </a:r>
              <a:r>
                <a:rPr lang="en-US" sz="1050" b="1" dirty="0" smtClean="0"/>
                <a:t>support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038617" y="1681137"/>
              <a:ext cx="1051935" cy="2619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050" b="1" dirty="0"/>
                <a:t>S</a:t>
              </a:r>
              <a:r>
                <a:rPr lang="en-US" sz="1050" b="1" dirty="0" smtClean="0"/>
                <a:t>tatistics</a:t>
              </a:r>
              <a:endParaRPr lang="en-US" sz="1050" b="1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13679" y="1659303"/>
              <a:ext cx="2089150" cy="4154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b="1" dirty="0"/>
                <a:t>Search &amp; </a:t>
              </a:r>
              <a:endParaRPr lang="en-US" sz="1050" b="1" dirty="0" smtClean="0"/>
            </a:p>
            <a:p>
              <a:pPr algn="ctr">
                <a:defRPr/>
              </a:pPr>
              <a:r>
                <a:rPr lang="en-US" sz="1050" b="1" dirty="0" smtClean="0"/>
                <a:t>Browse</a:t>
              </a:r>
              <a:endParaRPr lang="en-US" sz="1050" b="1" dirty="0"/>
            </a:p>
          </p:txBody>
        </p:sp>
        <p:pic>
          <p:nvPicPr>
            <p:cNvPr id="54" name="Picture 20" descr="C:\UoA\OPENAIRE\WP1\OpenAIRE website\images\charttools_logo_trans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172" y="2098001"/>
              <a:ext cx="636587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21" descr="C:\UoA\OPENAIRE\WP1\OpenAIRE website\images\find3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742" y="2152586"/>
              <a:ext cx="509588" cy="449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25" descr="C:\UoA\OPENAIRE\WP1\OpenAIRE website\images\serviceprovider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3075" y="2046850"/>
              <a:ext cx="695325" cy="693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TextBox 56"/>
            <p:cNvSpPr txBox="1"/>
            <p:nvPr/>
          </p:nvSpPr>
          <p:spPr>
            <a:xfrm>
              <a:off x="6484020" y="1438263"/>
              <a:ext cx="1171575" cy="7386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b="1" dirty="0" smtClean="0"/>
                <a:t>Deposit/</a:t>
              </a:r>
            </a:p>
            <a:p>
              <a:pPr algn="ctr">
                <a:defRPr/>
              </a:pPr>
              <a:r>
                <a:rPr lang="en-US" sz="1050" b="1" dirty="0" smtClean="0"/>
                <a:t>Ingest (claim) </a:t>
              </a:r>
              <a:endParaRPr lang="en-US" sz="1050" b="1" dirty="0"/>
            </a:p>
            <a:p>
              <a:pPr algn="ctr">
                <a:defRPr/>
              </a:pPr>
              <a:r>
                <a:rPr lang="en-US" sz="1050" b="1" dirty="0" smtClean="0"/>
                <a:t>Publications</a:t>
              </a:r>
            </a:p>
            <a:p>
              <a:pPr algn="ctr">
                <a:defRPr/>
              </a:pPr>
              <a:endParaRPr lang="en-US" sz="1050" b="1" dirty="0"/>
            </a:p>
          </p:txBody>
        </p:sp>
        <p:sp>
          <p:nvSpPr>
            <p:cNvPr id="58" name="Up-Down Arrow 57"/>
            <p:cNvSpPr/>
            <p:nvPr/>
          </p:nvSpPr>
          <p:spPr>
            <a:xfrm>
              <a:off x="4266564" y="2656355"/>
              <a:ext cx="509175" cy="665171"/>
            </a:xfrm>
            <a:prstGeom prst="upDownArrow">
              <a:avLst>
                <a:gd name="adj1" fmla="val 36666"/>
                <a:gd name="adj2" fmla="val 43125"/>
              </a:avLst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775736" y="1443342"/>
              <a:ext cx="2087562" cy="7386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b="1" dirty="0"/>
                <a:t>Curate &amp; </a:t>
              </a:r>
              <a:endParaRPr lang="en-US" sz="1050" b="1" dirty="0" smtClean="0"/>
            </a:p>
            <a:p>
              <a:pPr algn="ctr">
                <a:defRPr/>
              </a:pPr>
              <a:r>
                <a:rPr lang="en-US" sz="1050" b="1" dirty="0" smtClean="0"/>
                <a:t>collaborate </a:t>
              </a:r>
            </a:p>
            <a:p>
              <a:pPr algn="ctr">
                <a:defRPr/>
              </a:pPr>
              <a:r>
                <a:rPr lang="en-US" sz="1050" b="1" dirty="0" smtClean="0"/>
                <a:t>(feedbacks </a:t>
              </a:r>
            </a:p>
            <a:p>
              <a:pPr algn="ctr">
                <a:defRPr/>
              </a:pPr>
              <a:r>
                <a:rPr lang="en-US" sz="1050" b="1" dirty="0"/>
                <a:t>f</a:t>
              </a:r>
              <a:r>
                <a:rPr lang="en-US" sz="1050" b="1" dirty="0" smtClean="0"/>
                <a:t>rom coordinators)</a:t>
              </a:r>
              <a:endParaRPr lang="en-US" sz="1050" b="1" dirty="0"/>
            </a:p>
          </p:txBody>
        </p:sp>
        <p:pic>
          <p:nvPicPr>
            <p:cNvPr id="60" name="Picture 24" descr="C:\UoA\OPENAIRE\WP1\OpenAIRE website\images\collaborateDocs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4058" y="2167913"/>
              <a:ext cx="673100" cy="59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" name="Slide Number Placeholder 11"/>
          <p:cNvSpPr txBox="1">
            <a:spLocks/>
          </p:cNvSpPr>
          <p:nvPr/>
        </p:nvSpPr>
        <p:spPr>
          <a:xfrm>
            <a:off x="1" y="6469626"/>
            <a:ext cx="540774" cy="38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 cap="small" baseline="0">
                <a:solidFill>
                  <a:srgbClr val="204C82"/>
                </a:solidFill>
                <a:latin typeface="+mj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553BD9FF-1A2B-432A-87AA-10F0F7EC6FE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7554726" y="1426796"/>
            <a:ext cx="128746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50" b="1" dirty="0" smtClean="0"/>
              <a:t>Access for Third-party Service </a:t>
            </a:r>
          </a:p>
          <a:p>
            <a:pPr algn="ctr">
              <a:defRPr/>
            </a:pPr>
            <a:r>
              <a:rPr lang="en-US" sz="1050" b="1" dirty="0" smtClean="0"/>
              <a:t>Providers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1556517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32" grpId="0" animBg="1"/>
      <p:bldP spid="33" grpId="0" animBg="1"/>
      <p:bldP spid="37" grpId="0" animBg="1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2900" y="3141518"/>
            <a:ext cx="8364682" cy="1361656"/>
          </a:xfrm>
        </p:spPr>
        <p:txBody>
          <a:bodyPr/>
          <a:lstStyle/>
          <a:p>
            <a:pPr algn="ctr"/>
            <a:r>
              <a:rPr lang="en-US" sz="4400" noProof="0" dirty="0" smtClean="0"/>
              <a:t>Human Infrastructure</a:t>
            </a:r>
            <a:endParaRPr lang="en-US" sz="4400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581775"/>
            <a:ext cx="9144000" cy="260350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69063"/>
            <a:ext cx="541338" cy="388937"/>
          </a:xfrm>
        </p:spPr>
        <p:txBody>
          <a:bodyPr/>
          <a:lstStyle/>
          <a:p>
            <a:pPr>
              <a:defRPr/>
            </a:pPr>
            <a:fld id="{553BD9FF-1A2B-432A-87AA-10F0F7EC6FE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980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noProof="0" dirty="0" smtClean="0"/>
              <a:t>Main Goals and Activities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OA Helpdesk</a:t>
            </a:r>
            <a:r>
              <a:rPr lang="en-US" dirty="0"/>
              <a:t> for European </a:t>
            </a:r>
            <a:r>
              <a:rPr lang="en-US" dirty="0" smtClean="0"/>
              <a:t>researchers</a:t>
            </a:r>
          </a:p>
          <a:p>
            <a:pPr lvl="1"/>
            <a:r>
              <a:rPr lang="en-US" sz="2400" dirty="0" smtClean="0"/>
              <a:t>Dissemination</a:t>
            </a:r>
            <a:r>
              <a:rPr lang="en-US" sz="2400" dirty="0"/>
              <a:t>, </a:t>
            </a:r>
            <a:r>
              <a:rPr lang="en-US" sz="2400" dirty="0" smtClean="0"/>
              <a:t>liaison, </a:t>
            </a:r>
            <a:r>
              <a:rPr lang="en-US" sz="2400" dirty="0"/>
              <a:t>community </a:t>
            </a:r>
            <a:r>
              <a:rPr lang="en-US" sz="2400" dirty="0" smtClean="0"/>
              <a:t>building</a:t>
            </a:r>
          </a:p>
          <a:p>
            <a:r>
              <a:rPr lang="en-US" dirty="0" smtClean="0"/>
              <a:t>National </a:t>
            </a:r>
            <a:r>
              <a:rPr lang="en-US" noProof="0" dirty="0" smtClean="0"/>
              <a:t>and European </a:t>
            </a:r>
            <a:r>
              <a:rPr lang="en-US" b="1" noProof="0" dirty="0" smtClean="0"/>
              <a:t>scholarly publication and data infrastructure initiatives </a:t>
            </a:r>
            <a:r>
              <a:rPr lang="en-US" dirty="0" smtClean="0"/>
              <a:t>alignment </a:t>
            </a:r>
            <a:r>
              <a:rPr lang="en-US" noProof="0" dirty="0" smtClean="0"/>
              <a:t>on OA</a:t>
            </a:r>
          </a:p>
          <a:p>
            <a:pPr lvl="1"/>
            <a:r>
              <a:rPr lang="en-US" sz="2400" dirty="0" err="1" smtClean="0"/>
              <a:t>DataCite</a:t>
            </a:r>
            <a:r>
              <a:rPr lang="en-US" sz="2400" dirty="0"/>
              <a:t>, </a:t>
            </a:r>
            <a:r>
              <a:rPr lang="en-US" sz="2400" dirty="0" smtClean="0"/>
              <a:t>ESFRI infra </a:t>
            </a:r>
            <a:r>
              <a:rPr lang="en-US" sz="2400" dirty="0"/>
              <a:t>projects </a:t>
            </a:r>
            <a:r>
              <a:rPr lang="en-US" sz="2400" dirty="0" smtClean="0"/>
              <a:t>(CLARIN</a:t>
            </a:r>
            <a:r>
              <a:rPr lang="en-US" sz="2400" dirty="0"/>
              <a:t>, DARIAH), </a:t>
            </a:r>
            <a:r>
              <a:rPr lang="en-US" sz="2400" dirty="0" err="1"/>
              <a:t>EuroCRIS</a:t>
            </a:r>
            <a:r>
              <a:rPr lang="en-US" sz="2400" dirty="0"/>
              <a:t> (CERIF), EUDAT, </a:t>
            </a:r>
            <a:r>
              <a:rPr lang="en-US" sz="2400" dirty="0" err="1"/>
              <a:t>Europeana</a:t>
            </a:r>
            <a:r>
              <a:rPr lang="en-US" sz="2400" dirty="0"/>
              <a:t>, ORCID, </a:t>
            </a:r>
            <a:r>
              <a:rPr lang="en-US" sz="2400" dirty="0" smtClean="0"/>
              <a:t>…</a:t>
            </a:r>
            <a:endParaRPr lang="en-US" sz="2400" noProof="0" dirty="0" smtClean="0"/>
          </a:p>
          <a:p>
            <a:r>
              <a:rPr lang="en-US" b="1" dirty="0" smtClean="0"/>
              <a:t>Guidelines</a:t>
            </a:r>
            <a:r>
              <a:rPr lang="en-US" dirty="0" smtClean="0"/>
              <a:t> for content providers</a:t>
            </a:r>
          </a:p>
          <a:p>
            <a:r>
              <a:rPr lang="en-US" b="1" noProof="0" dirty="0" smtClean="0"/>
              <a:t>IPR issues </a:t>
            </a:r>
            <a:r>
              <a:rPr lang="en-US" dirty="0" smtClean="0"/>
              <a:t>for</a:t>
            </a:r>
            <a:r>
              <a:rPr lang="en-US" noProof="0" dirty="0" smtClean="0"/>
              <a:t> pubs and research data</a:t>
            </a:r>
          </a:p>
          <a:p>
            <a:r>
              <a:rPr lang="en-US" b="1" noProof="0" dirty="0" smtClean="0"/>
              <a:t>Feasibility/financing models </a:t>
            </a:r>
            <a:r>
              <a:rPr lang="en-US" noProof="0" dirty="0" smtClean="0"/>
              <a:t>for OA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Evolving EGI Workshop, 29</a:t>
            </a:r>
            <a:r>
              <a:rPr lang="en-US" baseline="300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th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of January 2013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BD9FF-1A2B-432A-87AA-10F0F7EC6FE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105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noProof="0" dirty="0" smtClean="0"/>
              <a:t>National Open Access Desks</a:t>
            </a:r>
            <a:endParaRPr lang="en-US" sz="5400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62EAD-E077-42C2-BA76-46A87BCA59FE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1026" name="Picture 2" descr="C:\UoA\OpenAIREPLUS\Images\NOADS_organization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819" y="1496749"/>
            <a:ext cx="7616553" cy="4972106"/>
          </a:xfrm>
          <a:prstGeom prst="rect">
            <a:avLst/>
          </a:prstGeom>
          <a:noFill/>
        </p:spPr>
      </p:pic>
      <p:pic>
        <p:nvPicPr>
          <p:cNvPr id="1027" name="Picture 3" descr="C:\UoA\OPENAIRE\WP1\Various Images\images from DRIVER\images\for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2370" y="5219483"/>
            <a:ext cx="1092200" cy="7493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474372" y="5938345"/>
            <a:ext cx="2301765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Human Network</a:t>
            </a:r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96319"/>
            <a:ext cx="9144000" cy="261681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Evolving EGI Workshop, 29</a:t>
            </a:r>
            <a:r>
              <a:rPr lang="en-US" baseline="300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th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of January 2013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384347"/>
            <a:ext cx="397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Building on Confederation of Open Access </a:t>
            </a:r>
            <a:r>
              <a:rPr lang="en-US" b="1" dirty="0" smtClean="0"/>
              <a:t>Repositories</a:t>
            </a:r>
            <a:r>
              <a:rPr lang="it-IT" b="1" dirty="0" smtClean="0"/>
              <a:t> (COAR)</a:t>
            </a:r>
            <a:endParaRPr lang="it-IT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Guidelines for Content Providers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Repositories</a:t>
            </a:r>
          </a:p>
          <a:p>
            <a:pPr lvl="1">
              <a:defRPr/>
            </a:pPr>
            <a:r>
              <a:rPr lang="en-US" sz="3000" dirty="0" smtClean="0"/>
              <a:t>Extending </a:t>
            </a:r>
            <a:r>
              <a:rPr lang="en-US" sz="3000" dirty="0" err="1"/>
              <a:t>OpenAIRE</a:t>
            </a:r>
            <a:r>
              <a:rPr lang="en-US" sz="3000" dirty="0"/>
              <a:t> Guidelines for repository managers: OAI-PMH protocol: DC + project encoding + license encoding</a:t>
            </a:r>
            <a:endParaRPr lang="en-US" dirty="0">
              <a:solidFill>
                <a:srgbClr val="0F2B5B"/>
              </a:solidFill>
            </a:endParaRPr>
          </a:p>
          <a:p>
            <a:pPr marL="360000" lvl="1">
              <a:buSzPct val="110000"/>
              <a:buBlip>
                <a:blip r:embed="rId2"/>
              </a:buBlip>
              <a:defRPr/>
            </a:pPr>
            <a:r>
              <a:rPr lang="en-US" dirty="0">
                <a:solidFill>
                  <a:srgbClr val="0F2B5B"/>
                </a:solidFill>
              </a:rPr>
              <a:t>Data </a:t>
            </a:r>
            <a:r>
              <a:rPr lang="en-US" dirty="0" smtClean="0">
                <a:solidFill>
                  <a:srgbClr val="0F2B5B"/>
                </a:solidFill>
              </a:rPr>
              <a:t>archives</a:t>
            </a:r>
            <a:endParaRPr lang="en-US" dirty="0">
              <a:solidFill>
                <a:srgbClr val="0F2B5B"/>
              </a:solidFill>
            </a:endParaRPr>
          </a:p>
          <a:p>
            <a:pPr lvl="1">
              <a:defRPr/>
            </a:pPr>
            <a:r>
              <a:rPr lang="en-US" sz="3000" dirty="0" err="1"/>
              <a:t>DataCite</a:t>
            </a:r>
            <a:r>
              <a:rPr lang="en-US" sz="3000" dirty="0"/>
              <a:t> metadata</a:t>
            </a:r>
          </a:p>
          <a:p>
            <a:pPr marL="360000" lvl="1">
              <a:buSzPct val="110000"/>
              <a:buBlip>
                <a:blip r:embed="rId2"/>
              </a:buBlip>
              <a:defRPr/>
            </a:pPr>
            <a:r>
              <a:rPr lang="en-US" dirty="0" smtClean="0">
                <a:solidFill>
                  <a:srgbClr val="0F2B5B"/>
                </a:solidFill>
              </a:rPr>
              <a:t>CRIS systems</a:t>
            </a:r>
          </a:p>
          <a:p>
            <a:pPr lvl="1">
              <a:defRPr/>
            </a:pPr>
            <a:r>
              <a:rPr lang="en-US" sz="3000" dirty="0" smtClean="0"/>
              <a:t>CERIF metadata</a:t>
            </a:r>
            <a:endParaRPr lang="en-US" sz="3000" dirty="0"/>
          </a:p>
          <a:p>
            <a:pPr marL="360000" lvl="1">
              <a:buSzPct val="110000"/>
              <a:buBlip>
                <a:blip r:embed="rId2"/>
              </a:buBlip>
              <a:defRPr/>
            </a:pPr>
            <a:r>
              <a:rPr lang="en-US" dirty="0" smtClean="0">
                <a:solidFill>
                  <a:srgbClr val="0F2B5B"/>
                </a:solidFill>
              </a:rPr>
              <a:t>Entity registries</a:t>
            </a:r>
          </a:p>
          <a:p>
            <a:pPr lvl="1">
              <a:defRPr/>
            </a:pPr>
            <a:r>
              <a:rPr lang="en-US" sz="3000" dirty="0"/>
              <a:t>Ad-hoc solutions (e.g., </a:t>
            </a:r>
            <a:r>
              <a:rPr lang="en-US" sz="3000" dirty="0" err="1"/>
              <a:t>OpenDOAR</a:t>
            </a:r>
            <a:r>
              <a:rPr lang="en-US" sz="3000" dirty="0"/>
              <a:t>, CORDA, </a:t>
            </a:r>
            <a:r>
              <a:rPr lang="en-US" sz="3000" dirty="0" smtClean="0"/>
              <a:t>ORCID, </a:t>
            </a:r>
            <a:r>
              <a:rPr lang="en-US" sz="3000" dirty="0" err="1" smtClean="0"/>
              <a:t>Wellcome</a:t>
            </a:r>
            <a:r>
              <a:rPr lang="en-US" sz="3000" dirty="0" smtClean="0"/>
              <a:t> Trust)</a:t>
            </a:r>
            <a:endParaRPr lang="en-US" sz="3000" dirty="0"/>
          </a:p>
          <a:p>
            <a:pPr>
              <a:lnSpc>
                <a:spcPts val="2000"/>
              </a:lnSpc>
              <a:defRPr/>
            </a:pPr>
            <a:endParaRPr lang="en-US" sz="2400" b="1" noProof="0" dirty="0" smtClean="0">
              <a:solidFill>
                <a:srgbClr val="0F2B5B"/>
              </a:solidFill>
            </a:endParaRPr>
          </a:p>
          <a:p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Evolving EGI Workshop, 29</a:t>
            </a:r>
            <a:r>
              <a:rPr lang="en-US" baseline="300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th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of January 2013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62EAD-E077-42C2-BA76-46A87BCA59FE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4293190" y="1507854"/>
            <a:ext cx="3140550" cy="490201"/>
            <a:chOff x="11228674" y="22871696"/>
            <a:chExt cx="3608369" cy="576000"/>
          </a:xfrm>
        </p:grpSpPr>
        <p:pic>
          <p:nvPicPr>
            <p:cNvPr id="10" name="Picture 9" descr="OpenAIRE validated_4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28674" y="22871696"/>
              <a:ext cx="1570912" cy="576000"/>
            </a:xfrm>
            <a:prstGeom prst="rect">
              <a:avLst/>
            </a:prstGeom>
          </p:spPr>
        </p:pic>
        <p:pic>
          <p:nvPicPr>
            <p:cNvPr id="11" name="Picture 10" descr="081003 driver validated sign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66131" y="22871696"/>
              <a:ext cx="1570912" cy="57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8122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2900" y="3141518"/>
            <a:ext cx="8364682" cy="1361656"/>
          </a:xfrm>
        </p:spPr>
        <p:txBody>
          <a:bodyPr/>
          <a:lstStyle/>
          <a:p>
            <a:pPr algn="ctr"/>
            <a:r>
              <a:rPr lang="en-US" sz="4400" noProof="0" smtClean="0"/>
              <a:t>Data Infrastructure</a:t>
            </a:r>
            <a:endParaRPr lang="en-US" sz="4400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581775"/>
            <a:ext cx="9144000" cy="260350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69063"/>
            <a:ext cx="541338" cy="388937"/>
          </a:xfrm>
        </p:spPr>
        <p:txBody>
          <a:bodyPr/>
          <a:lstStyle/>
          <a:p>
            <a:pPr>
              <a:defRPr/>
            </a:pPr>
            <a:fld id="{553BD9FF-1A2B-432A-87AA-10F0F7EC6FE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345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penAIRE_v_1_0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OpenAIRE_v_1_0</Template>
  <TotalTime>6911</TotalTime>
  <Words>1068</Words>
  <Application>Microsoft Macintosh PowerPoint</Application>
  <PresentationFormat>On-screen Show (4:3)</PresentationFormat>
  <Paragraphs>296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OpenAIRE_v_1_0</vt:lpstr>
      <vt:lpstr>The OpenAIRE Infrastructure: on measuring research impact Evolving EGI Workshop – 29 January 2013  </vt:lpstr>
      <vt:lpstr>OpenAIRE objectives</vt:lpstr>
      <vt:lpstr>OpenAIRE Data Infrastructure</vt:lpstr>
      <vt:lpstr>OpenAIRE Data Infrastructure</vt:lpstr>
      <vt:lpstr>Human Infrastructure</vt:lpstr>
      <vt:lpstr>Main Goals and Activities</vt:lpstr>
      <vt:lpstr>National Open Access Desks</vt:lpstr>
      <vt:lpstr>Guidelines for Content Providers</vt:lpstr>
      <vt:lpstr>Data Infrastructure</vt:lpstr>
      <vt:lpstr>OpenAIRE Data Model CERIF &amp; DataCite inspiration</vt:lpstr>
      <vt:lpstr>Data sources</vt:lpstr>
      <vt:lpstr>PowerPoint Presentation</vt:lpstr>
      <vt:lpstr>Enabling Technology</vt:lpstr>
      <vt:lpstr>PowerPoint Presentation</vt:lpstr>
      <vt:lpstr>Measuring research impact “Research initiatives” (e.g., e-IRG infra)</vt:lpstr>
      <vt:lpstr>Ongoing and under discussion Liaisons </vt:lpstr>
      <vt:lpstr>OpenAIREplus project  Partners and Roles: Factsheet</vt:lpstr>
      <vt:lpstr>PowerPoint Presentation</vt:lpstr>
      <vt:lpstr>Services for research administrators </vt:lpstr>
      <vt:lpstr>Services for Project coordinators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Natalia</dc:creator>
  <cp:lastModifiedBy>Pasquale Pagano</cp:lastModifiedBy>
  <cp:revision>233</cp:revision>
  <dcterms:created xsi:type="dcterms:W3CDTF">2011-09-20T14:18:36Z</dcterms:created>
  <dcterms:modified xsi:type="dcterms:W3CDTF">2013-01-29T15:20:18Z</dcterms:modified>
</cp:coreProperties>
</file>