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11/29/2012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11/29/2012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11/29/2012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11/29/2012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50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109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ggus-a" TargetMode="External"/><Relationship Id="rId2" Type="http://schemas.openxmlformats.org/officeDocument/2006/relationships/hyperlink" Target="https://grid-monitoring.egi.eu/myegi/s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id-monitoring.cern.ch/myegi/sam-pi/metrics_in_profiles/?vo_name=ops&amp;profile_name=OPS_MONITOR_CRITICA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operations - news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Ferrari/EGI.eu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11/29/2012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Changes in network support and implications for GGUS</a:t>
            </a:r>
          </a:p>
          <a:p>
            <a:r>
              <a:rPr lang="en-GB" dirty="0" smtClean="0"/>
              <a:t>GGUS service level targets in the EGI.eu OLA</a:t>
            </a:r>
          </a:p>
          <a:p>
            <a:r>
              <a:rPr lang="en-GB" dirty="0" smtClean="0"/>
              <a:t>GGUS availability/reliability</a:t>
            </a:r>
          </a:p>
          <a:p>
            <a:r>
              <a:rPr lang="en-GB" dirty="0" smtClean="0"/>
              <a:t>Notification of critical incidents </a:t>
            </a:r>
            <a:r>
              <a:rPr lang="en-GB" dirty="0"/>
              <a:t>affecting EGI.eu central tools through GGUS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409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support 1/2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597971"/>
          </a:xfrm>
        </p:spPr>
        <p:txBody>
          <a:bodyPr/>
          <a:lstStyle/>
          <a:p>
            <a:r>
              <a:rPr lang="en-US" sz="2400" dirty="0" smtClean="0"/>
              <a:t>Currently internally provided through a GGUS support unit as EGI.eu global task</a:t>
            </a:r>
          </a:p>
          <a:p>
            <a:r>
              <a:rPr lang="en-US" sz="2400" dirty="0" smtClean="0"/>
              <a:t>EGI-DANTE </a:t>
            </a:r>
            <a:r>
              <a:rPr lang="en-US" sz="2400" dirty="0" err="1" smtClean="0"/>
              <a:t>MoU</a:t>
            </a:r>
            <a:r>
              <a:rPr lang="en-US" sz="2400" dirty="0" smtClean="0"/>
              <a:t> for the external provisioning of network support services</a:t>
            </a:r>
          </a:p>
          <a:p>
            <a:pPr lvl="1"/>
            <a:r>
              <a:rPr lang="en-GB" sz="2000" dirty="0"/>
              <a:t>investigate the implementation of a service provided by DANTE through its partners to support EGI users in the following </a:t>
            </a:r>
            <a:r>
              <a:rPr lang="en-GB" sz="2000" dirty="0" smtClean="0"/>
              <a:t>areas</a:t>
            </a:r>
          </a:p>
          <a:p>
            <a:pPr lvl="2"/>
            <a:r>
              <a:rPr lang="en-GB" sz="1800" dirty="0" smtClean="0"/>
              <a:t>Network performance</a:t>
            </a:r>
          </a:p>
          <a:p>
            <a:pPr lvl="2"/>
            <a:r>
              <a:rPr lang="en-GB" sz="1800" dirty="0" smtClean="0"/>
              <a:t>Network </a:t>
            </a:r>
            <a:r>
              <a:rPr lang="en-GB" sz="1800" dirty="0"/>
              <a:t>monitoring and troubleshooting through </a:t>
            </a:r>
            <a:r>
              <a:rPr lang="en-GB" sz="1800" dirty="0" err="1"/>
              <a:t>perfSONAR</a:t>
            </a:r>
            <a:r>
              <a:rPr lang="en-GB" sz="1800" dirty="0"/>
              <a:t> Multi-Domain Monitoring </a:t>
            </a:r>
            <a:endParaRPr lang="en-GB" sz="1800" dirty="0" smtClean="0"/>
          </a:p>
          <a:p>
            <a:pPr lvl="2"/>
            <a:r>
              <a:rPr lang="en-GB" sz="1800" dirty="0" smtClean="0"/>
              <a:t>provisioning </a:t>
            </a:r>
            <a:r>
              <a:rPr lang="en-GB" sz="1800" dirty="0"/>
              <a:t>of EGI technical services on IPv6</a:t>
            </a:r>
            <a:endParaRPr lang="en-US" sz="1800" dirty="0" smtClean="0"/>
          </a:p>
          <a:p>
            <a:pPr lvl="1"/>
            <a:r>
              <a:rPr lang="en-US" sz="2000" dirty="0" smtClean="0"/>
              <a:t>DANTE contacts: </a:t>
            </a:r>
            <a:r>
              <a:rPr lang="en-GB" sz="2000" dirty="0"/>
              <a:t>Toby Young </a:t>
            </a:r>
            <a:r>
              <a:rPr lang="en-GB" sz="2000" dirty="0" smtClean="0"/>
              <a:t>(Head </a:t>
            </a:r>
            <a:r>
              <a:rPr lang="en-GB" sz="2000" dirty="0"/>
              <a:t>of Product </a:t>
            </a:r>
            <a:r>
              <a:rPr lang="en-GB" sz="2000" dirty="0" smtClean="0"/>
              <a:t>Management)</a:t>
            </a:r>
          </a:p>
          <a:p>
            <a:pPr lvl="1"/>
            <a:r>
              <a:rPr lang="en-GB" sz="2000" dirty="0">
                <a:hlinkClick r:id="rId2"/>
              </a:rPr>
              <a:t>https://documents.egi.eu/document/501</a:t>
            </a:r>
            <a:endParaRPr lang="en-GB" sz="2000" dirty="0"/>
          </a:p>
          <a:p>
            <a:pPr lvl="1"/>
            <a:endParaRPr lang="en-US" sz="20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11/29/2012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 support 2/2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741987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Actions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Feb 2013</a:t>
            </a:r>
            <a:r>
              <a:rPr lang="en-GB" dirty="0" smtClean="0"/>
              <a:t>: </a:t>
            </a:r>
            <a:r>
              <a:rPr lang="en-GB" dirty="0"/>
              <a:t>Investigation of tools, processes and resources necessary to enable support to EGI users through the EGI </a:t>
            </a:r>
            <a:r>
              <a:rPr lang="en-GB" dirty="0" smtClean="0"/>
              <a:t>helpdesk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Apr 2013</a:t>
            </a:r>
            <a:r>
              <a:rPr lang="en-GB" dirty="0" smtClean="0"/>
              <a:t>: Implementation plan (in case of positive result of the assessment)</a:t>
            </a:r>
          </a:p>
          <a:p>
            <a:r>
              <a:rPr lang="en-GB" dirty="0" smtClean="0"/>
              <a:t>I’m expecting the contribution of the GGUS team to both 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931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EGI.eu OLA 1/2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968552"/>
          </a:xfrm>
        </p:spPr>
        <p:txBody>
          <a:bodyPr/>
          <a:lstStyle/>
          <a:p>
            <a:r>
              <a:rPr lang="en-GB" sz="2800" dirty="0" smtClean="0"/>
              <a:t>EGI.eu OLA defines </a:t>
            </a:r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set of </a:t>
            </a:r>
            <a:r>
              <a:rPr lang="en-GB" sz="2400" dirty="0" smtClean="0">
                <a:solidFill>
                  <a:schemeClr val="accent1"/>
                </a:solidFill>
              </a:rPr>
              <a:t>Global </a:t>
            </a:r>
            <a:r>
              <a:rPr lang="en-GB" sz="2400" dirty="0">
                <a:solidFill>
                  <a:schemeClr val="accent1"/>
                </a:solidFill>
              </a:rPr>
              <a:t>Services</a:t>
            </a:r>
            <a:r>
              <a:rPr lang="en-GB" sz="2400" dirty="0"/>
              <a:t> that EGI.eu offers in collaboration with the EGI partners to the Resource infrastructure </a:t>
            </a:r>
            <a:r>
              <a:rPr lang="en-GB" sz="2400" dirty="0" smtClean="0"/>
              <a:t>Providers and users</a:t>
            </a:r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corresponding </a:t>
            </a:r>
            <a:r>
              <a:rPr lang="en-GB" sz="2400" dirty="0">
                <a:solidFill>
                  <a:schemeClr val="accent1"/>
                </a:solidFill>
              </a:rPr>
              <a:t>service levels </a:t>
            </a:r>
            <a:r>
              <a:rPr lang="en-GB" sz="2400" dirty="0"/>
              <a:t>and </a:t>
            </a:r>
            <a:r>
              <a:rPr lang="en-GB" sz="2400" dirty="0" smtClean="0">
                <a:solidFill>
                  <a:schemeClr val="accent1"/>
                </a:solidFill>
              </a:rPr>
              <a:t>targets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documents.egi.eu/document/1093</a:t>
            </a:r>
            <a:endParaRPr lang="en-GB" dirty="0" smtClean="0"/>
          </a:p>
          <a:p>
            <a:pPr lvl="1"/>
            <a:endParaRPr lang="en-GB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22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EGI.eu OLA </a:t>
            </a:r>
            <a:r>
              <a:rPr lang="en-GB" dirty="0" smtClean="0"/>
              <a:t>2/2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68552"/>
          </a:xfrm>
        </p:spPr>
        <p:txBody>
          <a:bodyPr/>
          <a:lstStyle/>
          <a:p>
            <a:r>
              <a:rPr lang="en-GB" sz="2800" dirty="0" smtClean="0"/>
              <a:t>Consulting and support </a:t>
            </a:r>
            <a:r>
              <a:rPr lang="en-GB" sz="2800" dirty="0" smtClean="0">
                <a:sym typeface="Wingdings" pitchFamily="2" charset="2"/>
              </a:rPr>
              <a:t> </a:t>
            </a:r>
          </a:p>
          <a:p>
            <a:pPr lvl="1"/>
            <a:r>
              <a:rPr lang="en-GB" sz="2400" dirty="0" smtClean="0">
                <a:sym typeface="Wingdings" pitchFamily="2" charset="2"/>
              </a:rPr>
              <a:t>Ticket triage and assignment</a:t>
            </a:r>
          </a:p>
          <a:p>
            <a:pPr lvl="1"/>
            <a:r>
              <a:rPr lang="en-GB" sz="2400" dirty="0" smtClean="0">
                <a:sym typeface="Wingdings" pitchFamily="2" charset="2"/>
              </a:rPr>
              <a:t>1</a:t>
            </a:r>
            <a:r>
              <a:rPr lang="en-GB" sz="2400" baseline="30000" dirty="0" smtClean="0">
                <a:sym typeface="Wingdings" pitchFamily="2" charset="2"/>
              </a:rPr>
              <a:t>st</a:t>
            </a:r>
            <a:r>
              <a:rPr lang="en-GB" sz="2400" dirty="0" smtClean="0">
                <a:sym typeface="Wingdings" pitchFamily="2" charset="2"/>
              </a:rPr>
              <a:t>, 2</a:t>
            </a:r>
            <a:r>
              <a:rPr lang="en-GB" sz="2400" baseline="30000" dirty="0" smtClean="0">
                <a:sym typeface="Wingdings" pitchFamily="2" charset="2"/>
              </a:rPr>
              <a:t>nd</a:t>
            </a:r>
            <a:r>
              <a:rPr lang="en-GB" sz="2400" dirty="0" smtClean="0">
                <a:sym typeface="Wingdings" pitchFamily="2" charset="2"/>
              </a:rPr>
              <a:t>, 3</a:t>
            </a:r>
            <a:r>
              <a:rPr lang="en-GB" sz="2400" baseline="30000" dirty="0" smtClean="0">
                <a:sym typeface="Wingdings" pitchFamily="2" charset="2"/>
              </a:rPr>
              <a:t>rd</a:t>
            </a:r>
            <a:r>
              <a:rPr lang="en-GB" sz="2400" dirty="0" smtClean="0">
                <a:sym typeface="Wingdings" pitchFamily="2" charset="2"/>
              </a:rPr>
              <a:t> level support</a:t>
            </a:r>
          </a:p>
          <a:p>
            <a:pPr lvl="1"/>
            <a:r>
              <a:rPr lang="en-GB" sz="2400" dirty="0" smtClean="0">
                <a:sym typeface="Wingdings" pitchFamily="2" charset="2"/>
              </a:rPr>
              <a:t>Ticket oversight and follow-up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  <a:sym typeface="Wingdings" pitchFamily="2" charset="2"/>
              </a:rPr>
              <a:t>EGI helpdesk (GGUS system)</a:t>
            </a:r>
          </a:p>
          <a:p>
            <a:pPr lvl="2"/>
            <a:r>
              <a:rPr lang="en-GB" sz="2000" dirty="0"/>
              <a:t>S</a:t>
            </a:r>
            <a:r>
              <a:rPr lang="en-GB" sz="2000" dirty="0" smtClean="0"/>
              <a:t>ervice targets (tentative)</a:t>
            </a:r>
          </a:p>
          <a:p>
            <a:pPr lvl="3"/>
            <a:r>
              <a:rPr lang="en-GB" sz="1800" dirty="0" smtClean="0">
                <a:solidFill>
                  <a:schemeClr val="accent1"/>
                </a:solidFill>
              </a:rPr>
              <a:t>Min</a:t>
            </a:r>
            <a:r>
              <a:rPr lang="en-GB" sz="1800" dirty="0" smtClean="0"/>
              <a:t> availability/reliability: </a:t>
            </a:r>
            <a:r>
              <a:rPr lang="en-GB" sz="1800" dirty="0" smtClean="0">
                <a:solidFill>
                  <a:schemeClr val="accent1"/>
                </a:solidFill>
              </a:rPr>
              <a:t>99%/99%</a:t>
            </a:r>
          </a:p>
          <a:p>
            <a:pPr lvl="4"/>
            <a:r>
              <a:rPr lang="en-GB" sz="1800" dirty="0" smtClean="0"/>
              <a:t>Will be reassessed once sufficient monitoring information will be available, and after implementation of a full HA configuration will be </a:t>
            </a:r>
            <a:r>
              <a:rPr lang="en-GB" sz="1800" dirty="0"/>
              <a:t>in place </a:t>
            </a:r>
            <a:r>
              <a:rPr lang="en-GB" sz="1800" dirty="0" smtClean="0"/>
              <a:t>(auto-switching </a:t>
            </a:r>
            <a:r>
              <a:rPr lang="en-GB" sz="1800" dirty="0"/>
              <a:t>for the Remedy </a:t>
            </a:r>
            <a:r>
              <a:rPr lang="en-GB" sz="1800" dirty="0" smtClean="0"/>
              <a:t>server)</a:t>
            </a:r>
          </a:p>
          <a:p>
            <a:pPr lvl="2"/>
            <a:r>
              <a:rPr lang="en-GB" sz="2000" dirty="0" smtClean="0"/>
              <a:t>Service hours</a:t>
            </a:r>
          </a:p>
          <a:p>
            <a:pPr lvl="3"/>
            <a:r>
              <a:rPr lang="en-GB" sz="1800" dirty="0"/>
              <a:t>24 hours/7 days</a:t>
            </a:r>
          </a:p>
          <a:p>
            <a:pPr lvl="3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88327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GGUS A/R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67328" cy="4669979"/>
          </a:xfrm>
        </p:spPr>
        <p:txBody>
          <a:bodyPr/>
          <a:lstStyle/>
          <a:p>
            <a:r>
              <a:rPr lang="en-GB" sz="2800" dirty="0" smtClean="0"/>
              <a:t>New SAM installation rolled to production in November (operated by CERN) for the monitoring of EGI central tools – including GGUS</a:t>
            </a:r>
          </a:p>
          <a:p>
            <a:pPr lvl="1"/>
            <a:r>
              <a:rPr lang="en-GB" dirty="0" smtClean="0"/>
              <a:t>Data accessible through the central </a:t>
            </a:r>
            <a:r>
              <a:rPr lang="en-GB" dirty="0" err="1" smtClean="0"/>
              <a:t>MyEGI</a:t>
            </a:r>
            <a:r>
              <a:rPr lang="en-GB" dirty="0" smtClean="0"/>
              <a:t> instance : </a:t>
            </a:r>
            <a:r>
              <a:rPr lang="en-GB" sz="2400" dirty="0">
                <a:solidFill>
                  <a:schemeClr val="accent1"/>
                </a:solidFill>
                <a:hlinkClick r:id="rId2"/>
              </a:rPr>
              <a:t>https://grid-monitoring.egi.eu/myegi/sa</a:t>
            </a:r>
            <a:r>
              <a:rPr lang="en-GB" sz="2400" dirty="0" smtClean="0">
                <a:solidFill>
                  <a:schemeClr val="accent1"/>
                </a:solidFill>
                <a:hlinkClick r:id="rId2"/>
              </a:rPr>
              <a:t>/</a:t>
            </a:r>
            <a:endParaRPr lang="en-GB" sz="2400" dirty="0" smtClean="0">
              <a:solidFill>
                <a:schemeClr val="accent1"/>
              </a:solidFill>
            </a:endParaRPr>
          </a:p>
          <a:p>
            <a:pPr lvl="1"/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go.egi.eu/ggus-a</a:t>
            </a:r>
            <a:endParaRPr lang="en-GB" dirty="0" smtClean="0"/>
          </a:p>
          <a:p>
            <a:pPr lvl="1"/>
            <a:r>
              <a:rPr lang="en-GB" dirty="0" smtClean="0"/>
              <a:t>Which tests are included?</a:t>
            </a:r>
          </a:p>
          <a:p>
            <a:pPr lvl="2"/>
            <a:r>
              <a:rPr lang="en-GB" sz="2000" dirty="0">
                <a:hlinkClick r:id="rId4"/>
              </a:rPr>
              <a:t>http://grid-monitoring.cern.ch/myegi/sam-pi/metrics_in_profiles/?</a:t>
            </a:r>
            <a:r>
              <a:rPr lang="en-GB" sz="2000" dirty="0" smtClean="0">
                <a:hlinkClick r:id="rId4"/>
              </a:rPr>
              <a:t>vo_name=ops&amp;profile_name=OPS_MONITOR_CRITICAL</a:t>
            </a:r>
            <a:endParaRPr lang="en-GB" sz="2000" dirty="0" smtClean="0"/>
          </a:p>
          <a:p>
            <a:pPr lvl="2"/>
            <a:r>
              <a:rPr lang="en-GB" sz="2000" dirty="0" err="1" smtClean="0"/>
              <a:t>org.nagiosexchange.GGUS-WebCheck</a:t>
            </a:r>
            <a:r>
              <a:rPr lang="en-GB" sz="2000" dirty="0" smtClean="0"/>
              <a:t> </a:t>
            </a:r>
            <a:r>
              <a:rPr lang="en-GB" sz="2000" dirty="0" smtClean="0">
                <a:sym typeface="Wingdings" pitchFamily="2" charset="2"/>
              </a:rPr>
              <a:t> sufficient? discussion at the December OMB</a:t>
            </a:r>
            <a:endParaRPr lang="en-GB" sz="2000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24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Notification of critical incidents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96752"/>
            <a:ext cx="9036496" cy="4968552"/>
          </a:xfrm>
        </p:spPr>
        <p:txBody>
          <a:bodyPr/>
          <a:lstStyle/>
          <a:p>
            <a:r>
              <a:rPr lang="en-GB" sz="2800" dirty="0" smtClean="0">
                <a:solidFill>
                  <a:schemeClr val="accent1"/>
                </a:solidFill>
              </a:rPr>
              <a:t>Problem</a:t>
            </a:r>
          </a:p>
          <a:p>
            <a:pPr lvl="1"/>
            <a:r>
              <a:rPr lang="en-GB" sz="2400" dirty="0" smtClean="0"/>
              <a:t>No mechanism to alarm operators of </a:t>
            </a:r>
            <a:r>
              <a:rPr lang="en-GB" sz="2400" dirty="0" smtClean="0">
                <a:solidFill>
                  <a:schemeClr val="accent1"/>
                </a:solidFill>
              </a:rPr>
              <a:t>critical </a:t>
            </a:r>
            <a:r>
              <a:rPr lang="en-GB" sz="2400" dirty="0">
                <a:solidFill>
                  <a:schemeClr val="accent1"/>
                </a:solidFill>
              </a:rPr>
              <a:t>operations tool, </a:t>
            </a:r>
            <a:r>
              <a:rPr lang="en-GB" sz="2400" dirty="0"/>
              <a:t>especially outside standard business </a:t>
            </a:r>
            <a:r>
              <a:rPr lang="en-GB" sz="2400" dirty="0" smtClean="0"/>
              <a:t>hours, in case of </a:t>
            </a:r>
            <a:r>
              <a:rPr lang="en-GB" sz="2400" dirty="0" smtClean="0">
                <a:solidFill>
                  <a:schemeClr val="accent1"/>
                </a:solidFill>
              </a:rPr>
              <a:t>critical incident</a:t>
            </a:r>
          </a:p>
          <a:p>
            <a:r>
              <a:rPr lang="en-GB" sz="2800" dirty="0" smtClean="0"/>
              <a:t>Allow a selected list of people (EGI.eu operations and operations manager - 1 per NGI) to send notifications to the administrators </a:t>
            </a:r>
            <a:r>
              <a:rPr lang="en-GB" sz="2800" dirty="0" smtClean="0">
                <a:solidFill>
                  <a:schemeClr val="accent1"/>
                </a:solidFill>
              </a:rPr>
              <a:t>through GGUS</a:t>
            </a:r>
            <a:r>
              <a:rPr lang="en-GB" sz="2800" dirty="0" smtClean="0"/>
              <a:t>?</a:t>
            </a:r>
          </a:p>
          <a:p>
            <a:pPr lvl="2"/>
            <a:r>
              <a:rPr lang="en-GB" sz="1800" dirty="0" smtClean="0"/>
              <a:t>GOCDB </a:t>
            </a:r>
            <a:r>
              <a:rPr lang="en-GB" sz="1800" dirty="0">
                <a:sym typeface="Wingdings" pitchFamily="2" charset="2"/>
              </a:rPr>
              <a:t> GOCDB </a:t>
            </a:r>
            <a:r>
              <a:rPr lang="en-GB" sz="1800" dirty="0" smtClean="0">
                <a:sym typeface="Wingdings" pitchFamily="2" charset="2"/>
              </a:rPr>
              <a:t>site: </a:t>
            </a:r>
            <a:r>
              <a:rPr lang="en-GB" sz="1800" dirty="0" smtClean="0">
                <a:solidFill>
                  <a:schemeClr val="accent1"/>
                </a:solidFill>
                <a:sym typeface="Wingdings" pitchFamily="2" charset="2"/>
              </a:rPr>
              <a:t>GRIDOPS-GOCDB </a:t>
            </a:r>
            <a:r>
              <a:rPr lang="en-GB" sz="1800" dirty="0" smtClean="0">
                <a:sym typeface="Wingdings" pitchFamily="2" charset="2"/>
              </a:rPr>
              <a:t>(STFC)</a:t>
            </a:r>
            <a:endParaRPr lang="en-GB" sz="1800" dirty="0" smtClean="0">
              <a:solidFill>
                <a:schemeClr val="accent1"/>
              </a:solidFill>
            </a:endParaRPr>
          </a:p>
          <a:p>
            <a:pPr lvl="2"/>
            <a:r>
              <a:rPr lang="en-GB" sz="2000" dirty="0" smtClean="0"/>
              <a:t>Message broker network </a:t>
            </a:r>
            <a:r>
              <a:rPr lang="en-GB" sz="2000" dirty="0">
                <a:sym typeface="Wingdings" pitchFamily="2" charset="2"/>
              </a:rPr>
              <a:t> </a:t>
            </a:r>
            <a:r>
              <a:rPr lang="en-GB" sz="2000" dirty="0" smtClean="0">
                <a:solidFill>
                  <a:schemeClr val="accent1"/>
                </a:solidFill>
                <a:sym typeface="Wingdings" pitchFamily="2" charset="2"/>
              </a:rPr>
              <a:t>GRIDOPS-MSG </a:t>
            </a:r>
            <a:r>
              <a:rPr lang="en-GB" sz="2000" dirty="0" smtClean="0">
                <a:sym typeface="Wingdings" pitchFamily="2" charset="2"/>
              </a:rPr>
              <a:t>(CERN, SRCE, </a:t>
            </a:r>
            <a:r>
              <a:rPr lang="en-GB" sz="2000" dirty="0" err="1" smtClean="0">
                <a:sym typeface="Wingdings" pitchFamily="2" charset="2"/>
              </a:rPr>
              <a:t>hellasgrid</a:t>
            </a:r>
            <a:r>
              <a:rPr lang="en-GB" sz="2000" dirty="0" smtClean="0">
                <a:sym typeface="Wingdings" pitchFamily="2" charset="2"/>
              </a:rPr>
              <a:t>)</a:t>
            </a:r>
            <a:endParaRPr lang="en-GB" sz="2000" dirty="0" smtClean="0">
              <a:solidFill>
                <a:schemeClr val="accent1"/>
              </a:solidFill>
            </a:endParaRPr>
          </a:p>
          <a:p>
            <a:pPr lvl="2"/>
            <a:r>
              <a:rPr lang="en-GB" sz="2000" dirty="0" smtClean="0"/>
              <a:t>SAM instances </a:t>
            </a:r>
            <a:r>
              <a:rPr lang="en-GB" sz="2000" dirty="0">
                <a:sym typeface="Wingdings" pitchFamily="2" charset="2"/>
              </a:rPr>
              <a:t> </a:t>
            </a:r>
            <a:r>
              <a:rPr lang="en-GB" sz="2000" dirty="0" smtClean="0">
                <a:solidFill>
                  <a:schemeClr val="accent1"/>
                </a:solidFill>
                <a:sym typeface="Wingdings" pitchFamily="2" charset="2"/>
              </a:rPr>
              <a:t>GRIDOPS-SAM</a:t>
            </a:r>
            <a:r>
              <a:rPr lang="en-GB" sz="2000" dirty="0" smtClean="0">
                <a:sym typeface="Wingdings" pitchFamily="2" charset="2"/>
              </a:rPr>
              <a:t> (central instance, CERN)</a:t>
            </a:r>
            <a:endParaRPr lang="en-GB" sz="2000" dirty="0" smtClean="0"/>
          </a:p>
          <a:p>
            <a:pPr lvl="2"/>
            <a:r>
              <a:rPr lang="en-GB" sz="2000" dirty="0" smtClean="0"/>
              <a:t>Operations Portal (TBD)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35738607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EGI-InSPIRE-Slide-Template_v4-10</Template>
  <TotalTime>55</TotalTime>
  <Words>425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EGI-InSPIRE-Slide-Template_v4-10</vt:lpstr>
      <vt:lpstr>EGI operations - news</vt:lpstr>
      <vt:lpstr>Outline</vt:lpstr>
      <vt:lpstr>Network support 1/2</vt:lpstr>
      <vt:lpstr>Network support 2/2</vt:lpstr>
      <vt:lpstr>EGI.eu OLA 1/2</vt:lpstr>
      <vt:lpstr>EGI.eu OLA 2/2</vt:lpstr>
      <vt:lpstr>GGUS A/R</vt:lpstr>
      <vt:lpstr>Notification of critical incidents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EGI</dc:creator>
  <cp:lastModifiedBy>EGI</cp:lastModifiedBy>
  <cp:revision>10</cp:revision>
  <dcterms:created xsi:type="dcterms:W3CDTF">2012-11-29T09:49:20Z</dcterms:created>
  <dcterms:modified xsi:type="dcterms:W3CDTF">2012-11-29T10:44:35Z</dcterms:modified>
</cp:coreProperties>
</file>