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9" r:id="rId4"/>
    <p:sldId id="277" r:id="rId5"/>
    <p:sldId id="297" r:id="rId6"/>
    <p:sldId id="256" r:id="rId7"/>
    <p:sldId id="270" r:id="rId8"/>
    <p:sldId id="257" r:id="rId9"/>
    <p:sldId id="271" r:id="rId10"/>
    <p:sldId id="296" r:id="rId11"/>
    <p:sldId id="286" r:id="rId12"/>
    <p:sldId id="269" r:id="rId13"/>
    <p:sldId id="272" r:id="rId14"/>
    <p:sldId id="258" r:id="rId15"/>
    <p:sldId id="282" r:id="rId16"/>
    <p:sldId id="265" r:id="rId17"/>
    <p:sldId id="275" r:id="rId18"/>
    <p:sldId id="289" r:id="rId19"/>
    <p:sldId id="288" r:id="rId20"/>
    <p:sldId id="293" r:id="rId21"/>
    <p:sldId id="294" r:id="rId22"/>
    <p:sldId id="295" r:id="rId23"/>
    <p:sldId id="290" r:id="rId24"/>
    <p:sldId id="283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CCFFFF"/>
    <a:srgbClr val="FF9966"/>
    <a:srgbClr val="FF9900"/>
    <a:srgbClr val="5689CA"/>
    <a:srgbClr val="BAD5FB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BF7DFE46-C06D-4B5F-A5E6-6A4ABD995803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9" charset="-128"/>
              </a:defRPr>
            </a:lvl1pPr>
          </a:lstStyle>
          <a:p>
            <a:pPr>
              <a:defRPr/>
            </a:pPr>
            <a:fld id="{D07B6826-7E2B-4156-94EB-5D308C000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D801D0-992C-4BD2-91FF-007CFC1BB0CC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8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9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E15F-6120-46D1-99C0-3C1B5FD5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9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9FF1-00CD-4479-ADC5-4976D9B9A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9BDF-7087-47D6-BE35-89E67E2C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DC99-509D-4929-A7C1-8F444881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518C-14B3-4C8C-9EEF-3E078F73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D940-A508-486E-B8FA-736912B3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A090-D787-4930-B010-AA445E8E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70F4-6D04-495C-AFBB-5A9D4136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3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A46F-05FF-4F3C-8A17-8E6DF720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264D-DD6C-4B4D-9AC3-29A48FC0E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911F-B53B-4089-BBA7-57DD1A3E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9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3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1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1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11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92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93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95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88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16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9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6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CA23-97F0-4CE9-9710-AB51948C8F9F}" type="datetimeFigureOut">
              <a:rPr lang="en-GB" smtClean="0"/>
              <a:t>10/01/2013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52A7-AF6B-482C-BD8B-EEC835FDF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E35A9D7-83F3-47DB-8A49-AD45FB924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uIv28N-fjeHSybVt3Rrn97LcB_4iHNkR7GT6T0QJ2Yg/edit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dguide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E-</a:t>
            </a:r>
            <a:r>
              <a:rPr lang="en-US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ScienceTalk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 PMB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E-</a:t>
            </a:r>
            <a:r>
              <a:rPr lang="en-US" dirty="0" err="1" smtClean="0">
                <a:ea typeface="ＭＳ Ｐゴシック" pitchFamily="34" charset="-128"/>
              </a:rPr>
              <a:t>ScienceTalk</a:t>
            </a:r>
            <a:r>
              <a:rPr lang="en-US" dirty="0" smtClean="0">
                <a:ea typeface="ＭＳ Ｐゴシック" pitchFamily="34" charset="-128"/>
              </a:rPr>
              <a:t> PMB Meeting 10</a:t>
            </a:r>
          </a:p>
          <a:p>
            <a:pPr marL="0" indent="0" algn="ctr" eaLnBrk="1" hangingPunct="1">
              <a:buNone/>
            </a:pPr>
            <a:r>
              <a:rPr lang="en-US" i="1" dirty="0" smtClean="0">
                <a:ea typeface="ＭＳ Ｐゴシック" pitchFamily="34" charset="-128"/>
              </a:rPr>
              <a:t>10 January 2013</a:t>
            </a:r>
          </a:p>
          <a:p>
            <a:pPr marL="0" indent="0" algn="ctr" eaLnBrk="1" hangingPunct="1">
              <a:buNone/>
            </a:pPr>
            <a:r>
              <a:rPr lang="en-US" i="1" dirty="0" err="1" smtClean="0">
                <a:ea typeface="ＭＳ Ｐゴシック" pitchFamily="34" charset="-128"/>
              </a:rPr>
              <a:t>Telcon</a:t>
            </a:r>
            <a:endParaRPr lang="en-US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343025"/>
            <a:ext cx="9144000" cy="49552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6600"/>
                </a:solidFill>
              </a:rPr>
              <a:t>Progress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Amber Harmon started at Indiana University in mid-November as US Desk Editor – fully supported by NSF funding for up to 5 years 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Adrian </a:t>
            </a:r>
            <a:r>
              <a:rPr lang="en-US" sz="1500" dirty="0" err="1" smtClean="0">
                <a:solidFill>
                  <a:schemeClr val="tx1"/>
                </a:solidFill>
              </a:rPr>
              <a:t>Giordani</a:t>
            </a:r>
            <a:r>
              <a:rPr lang="en-US" sz="1500" dirty="0" smtClean="0">
                <a:solidFill>
                  <a:schemeClr val="tx1"/>
                </a:solidFill>
              </a:rPr>
              <a:t> leaving CERN on 14 January </a:t>
            </a:r>
            <a:r>
              <a:rPr lang="en-US" sz="1500" dirty="0" smtClean="0">
                <a:solidFill>
                  <a:schemeClr val="tx1"/>
                </a:solidFill>
              </a:rPr>
              <a:t>2013 – will not be replaced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ASGC still committed to providing an Asia-Pacific editor, covering with existing staff for now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PRACE not very engaged despite new communications officer – new CEO being recruited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Subscriptions hovering around 8200 but decrease due to defunct addresses doesn’t seem to have impacted so far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Continued good </a:t>
            </a:r>
            <a:r>
              <a:rPr lang="en-US" sz="1500" dirty="0">
                <a:solidFill>
                  <a:schemeClr val="tx1"/>
                </a:solidFill>
              </a:rPr>
              <a:t>impact </a:t>
            </a:r>
            <a:r>
              <a:rPr lang="en-US" sz="1500" dirty="0" smtClean="0">
                <a:solidFill>
                  <a:schemeClr val="tx1"/>
                </a:solidFill>
              </a:rPr>
              <a:t>of social media policy </a:t>
            </a:r>
            <a:r>
              <a:rPr lang="en-US" sz="1500" dirty="0">
                <a:solidFill>
                  <a:schemeClr val="tx1"/>
                </a:solidFill>
              </a:rPr>
              <a:t>– </a:t>
            </a:r>
            <a:r>
              <a:rPr lang="en-US" sz="1500" dirty="0" smtClean="0">
                <a:solidFill>
                  <a:schemeClr val="tx1"/>
                </a:solidFill>
              </a:rPr>
              <a:t>Twitter followers </a:t>
            </a:r>
            <a:r>
              <a:rPr lang="en-US" sz="1500" dirty="0">
                <a:solidFill>
                  <a:schemeClr val="tx1"/>
                </a:solidFill>
              </a:rPr>
              <a:t>and </a:t>
            </a:r>
            <a:r>
              <a:rPr lang="en-US" sz="1500" dirty="0" smtClean="0">
                <a:solidFill>
                  <a:schemeClr val="tx1"/>
                </a:solidFill>
              </a:rPr>
              <a:t>Facebook fans continuing to increase, </a:t>
            </a:r>
            <a:r>
              <a:rPr lang="en-US" sz="1500" dirty="0" err="1">
                <a:solidFill>
                  <a:schemeClr val="tx1"/>
                </a:solidFill>
              </a:rPr>
              <a:t>retweets</a:t>
            </a:r>
            <a:r>
              <a:rPr lang="en-US" sz="1500" dirty="0">
                <a:solidFill>
                  <a:schemeClr val="tx1"/>
                </a:solidFill>
              </a:rPr>
              <a:t> by large accounts </a:t>
            </a:r>
            <a:r>
              <a:rPr lang="en-US" sz="1500" dirty="0" err="1">
                <a:solidFill>
                  <a:schemeClr val="tx1"/>
                </a:solidFill>
              </a:rPr>
              <a:t>eg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CERN, </a:t>
            </a:r>
            <a:r>
              <a:rPr lang="en-US" sz="1500" dirty="0" err="1" smtClean="0">
                <a:solidFill>
                  <a:schemeClr val="tx1"/>
                </a:solidFill>
              </a:rPr>
              <a:t>NatureNews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is driving </a:t>
            </a:r>
            <a:r>
              <a:rPr lang="en-US" sz="1500" dirty="0" smtClean="0">
                <a:solidFill>
                  <a:schemeClr val="tx1"/>
                </a:solidFill>
              </a:rPr>
              <a:t>spikes of traffic </a:t>
            </a:r>
            <a:r>
              <a:rPr lang="en-US" sz="1500" dirty="0">
                <a:solidFill>
                  <a:schemeClr val="tx1"/>
                </a:solidFill>
              </a:rPr>
              <a:t>to the </a:t>
            </a:r>
            <a:r>
              <a:rPr lang="en-US" sz="1500" dirty="0" smtClean="0">
                <a:solidFill>
                  <a:schemeClr val="tx1"/>
                </a:solidFill>
              </a:rPr>
              <a:t>website 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NASA website pick up of space music article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site and email now at QMUL – CMS transfer is experiencing delays</a:t>
            </a:r>
            <a:endParaRPr lang="en-US" sz="15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iSGTW</a:t>
            </a:r>
            <a:r>
              <a:rPr lang="en-US" sz="1500" dirty="0" smtClean="0">
                <a:solidFill>
                  <a:schemeClr val="tx1"/>
                </a:solidFill>
              </a:rPr>
              <a:t> Advisory Board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took place on 14 November at SC’12, with Indiana reps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Agreed  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party funds for website maintenance – 8K </a:t>
            </a:r>
            <a:r>
              <a:rPr lang="en-US" sz="1600" dirty="0" smtClean="0">
                <a:solidFill>
                  <a:schemeClr val="tx1"/>
                </a:solidFill>
              </a:rPr>
              <a:t>identified in total but no invoice from </a:t>
            </a:r>
            <a:r>
              <a:rPr lang="en-US" sz="1600" dirty="0" err="1" smtClean="0">
                <a:solidFill>
                  <a:schemeClr val="tx1"/>
                </a:solidFill>
              </a:rPr>
              <a:t>Xenomedia</a:t>
            </a:r>
            <a:r>
              <a:rPr lang="en-US" sz="1600" dirty="0" smtClean="0">
                <a:solidFill>
                  <a:schemeClr val="tx1"/>
                </a:solidFill>
              </a:rPr>
              <a:t> yet</a:t>
            </a: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WP3: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iSGTW</a:t>
            </a:r>
            <a:endParaRPr lang="en-US" sz="36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457325"/>
            <a:ext cx="5105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Next steps / Issues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Freelancers identified previously not very active – Andrew is pursuing contacts</a:t>
            </a: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New name will left until after the end of the project i.e. as part of a new project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Need to increase subscriber numbers as well as social media numbers – have crept up a bit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800" dirty="0" smtClean="0">
                <a:solidFill>
                  <a:schemeClr val="tx1"/>
                </a:solidFill>
              </a:rPr>
              <a:t> Ongoing funding is an issue, especially for web and CMS support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276600" cy="467732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WP4: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Management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91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Progress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One more 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 in March 2013, Brussels – budget issues resolved, registration underway, competition for most successful FP7 projects launched.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Weekly meetings continuing with the project team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Action Plan set up to the end of the project: </a:t>
            </a:r>
            <a:r>
              <a:rPr lang="en-GB" sz="1600" dirty="0"/>
              <a:t> </a:t>
            </a:r>
            <a:r>
              <a:rPr lang="en-GB" sz="1600" dirty="0">
                <a:hlinkClick r:id="rId2"/>
              </a:rPr>
              <a:t>https://docs.google.com/document/d/1uIv28N-fjeHSybVt3Rrn97LcB_4iHNkR7GT6T0QJ2Yg/edit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Activities being implemented with CRISP – training carried out at ILL in November – next phase at the CRISP annual event in </a:t>
            </a:r>
            <a:r>
              <a:rPr lang="en-US" sz="1600" dirty="0" err="1" smtClean="0">
                <a:solidFill>
                  <a:schemeClr val="tx1"/>
                </a:solidFill>
              </a:rPr>
              <a:t>Villagen</a:t>
            </a:r>
            <a:r>
              <a:rPr lang="en-US" sz="1600" dirty="0" smtClean="0">
                <a:solidFill>
                  <a:schemeClr val="tx1"/>
                </a:solidFill>
              </a:rPr>
              <a:t> in March (clashes with ASGC)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SAGrid</a:t>
            </a:r>
            <a:r>
              <a:rPr lang="en-US" sz="1600" dirty="0" smtClean="0">
                <a:solidFill>
                  <a:schemeClr val="tx1"/>
                </a:solidFill>
              </a:rPr>
              <a:t> and REUNA agreements need to be pursued, as well as </a:t>
            </a:r>
            <a:r>
              <a:rPr lang="en-US" sz="1600" dirty="0" err="1" smtClean="0">
                <a:solidFill>
                  <a:schemeClr val="tx1"/>
                </a:solidFill>
              </a:rPr>
              <a:t>DiscovertheCosmos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BioMedBridges</a:t>
            </a:r>
            <a:r>
              <a:rPr lang="en-US" sz="1600" dirty="0" smtClean="0">
                <a:solidFill>
                  <a:schemeClr val="tx1"/>
                </a:solidFill>
              </a:rPr>
              <a:t>, DCH-RP, DASISH and ENVRI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MoU</a:t>
            </a:r>
            <a:r>
              <a:rPr lang="en-US" sz="1600" dirty="0" smtClean="0">
                <a:solidFill>
                  <a:schemeClr val="tx1"/>
                </a:solidFill>
              </a:rPr>
              <a:t> signed with </a:t>
            </a:r>
            <a:r>
              <a:rPr lang="en-US" sz="1600" dirty="0" err="1" smtClean="0">
                <a:solidFill>
                  <a:schemeClr val="tx1"/>
                </a:solidFill>
              </a:rPr>
              <a:t>BlogForever</a:t>
            </a:r>
            <a:r>
              <a:rPr lang="en-US" sz="1600" dirty="0" smtClean="0">
                <a:solidFill>
                  <a:schemeClr val="tx1"/>
                </a:solidFill>
              </a:rPr>
              <a:t>, LinkSCEEM-2 discussions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Supporting a joint ESFRI meeting at EGI CF13 conference  with CRISP, </a:t>
            </a:r>
            <a:r>
              <a:rPr lang="en-US" sz="1600" dirty="0" err="1" smtClean="0">
                <a:solidFill>
                  <a:schemeClr val="tx1"/>
                </a:solidFill>
              </a:rPr>
              <a:t>BioMedBridges</a:t>
            </a:r>
            <a:r>
              <a:rPr lang="en-US" sz="1600" dirty="0" smtClean="0">
                <a:solidFill>
                  <a:schemeClr val="tx1"/>
                </a:solidFill>
              </a:rPr>
              <a:t>, ENVRI and DASISH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DoW</a:t>
            </a:r>
            <a:r>
              <a:rPr lang="en-US" sz="1600" dirty="0" smtClean="0">
                <a:solidFill>
                  <a:schemeClr val="tx1"/>
                </a:solidFill>
              </a:rPr>
              <a:t> amendment to be submitted by PM30 (Feb 2013)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Project issues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1362075"/>
            <a:ext cx="8915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WP1-WP4</a:t>
            </a:r>
            <a:endParaRPr lang="en-US" sz="1800" b="1" dirty="0">
              <a:solidFill>
                <a:srgbClr val="FF66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GridCast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GridCafe</a:t>
            </a:r>
            <a:r>
              <a:rPr lang="en-US" sz="2000" dirty="0" smtClean="0">
                <a:solidFill>
                  <a:schemeClr val="tx1"/>
                </a:solidFill>
              </a:rPr>
              <a:t> access issues at CERN – still have 404 error and loss of traffic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Lack of sites for </a:t>
            </a:r>
            <a:r>
              <a:rPr lang="en-US" sz="2000" dirty="0" err="1">
                <a:solidFill>
                  <a:schemeClr val="tx1"/>
                </a:solidFill>
              </a:rPr>
              <a:t>GridGuide</a:t>
            </a:r>
            <a:r>
              <a:rPr lang="en-US" sz="2000" dirty="0">
                <a:solidFill>
                  <a:schemeClr val="tx1"/>
                </a:solidFill>
              </a:rPr>
              <a:t> – end of project milestone a </a:t>
            </a:r>
            <a:r>
              <a:rPr lang="en-US" sz="2000" dirty="0" smtClean="0">
                <a:solidFill>
                  <a:schemeClr val="tx1"/>
                </a:solidFill>
              </a:rPr>
              <a:t>big </a:t>
            </a:r>
            <a:r>
              <a:rPr lang="en-US" sz="2000" dirty="0" smtClean="0">
                <a:solidFill>
                  <a:schemeClr val="tx1"/>
                </a:solidFill>
              </a:rPr>
              <a:t>concern - intern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Funding for </a:t>
            </a:r>
            <a:r>
              <a:rPr lang="en-US" sz="2000" dirty="0" err="1" smtClean="0">
                <a:solidFill>
                  <a:schemeClr val="tx1"/>
                </a:solidFill>
              </a:rPr>
              <a:t>iSGTW</a:t>
            </a:r>
            <a:r>
              <a:rPr lang="en-US" sz="2000" dirty="0" smtClean="0">
                <a:solidFill>
                  <a:schemeClr val="tx1"/>
                </a:solidFill>
              </a:rPr>
              <a:t> – editorial effort and web support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iSGTW</a:t>
            </a:r>
            <a:r>
              <a:rPr lang="en-US" sz="2000" dirty="0">
                <a:solidFill>
                  <a:schemeClr val="tx1"/>
                </a:solidFill>
              </a:rPr>
              <a:t> subscriber numbers may not reach the milestone, especially with the removal of the defunct email </a:t>
            </a:r>
            <a:r>
              <a:rPr lang="en-US" sz="2000" dirty="0" smtClean="0">
                <a:solidFill>
                  <a:schemeClr val="tx1"/>
                </a:solidFill>
              </a:rPr>
              <a:t>addresses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Travel costs to the end of the </a:t>
            </a:r>
            <a:r>
              <a:rPr lang="en-US" sz="2000" dirty="0" smtClean="0">
                <a:solidFill>
                  <a:schemeClr val="tx1"/>
                </a:solidFill>
              </a:rPr>
              <a:t>project </a:t>
            </a:r>
            <a:r>
              <a:rPr lang="en-US" sz="2000" dirty="0" err="1" smtClean="0">
                <a:solidFill>
                  <a:schemeClr val="tx1"/>
                </a:solidFill>
              </a:rPr>
              <a:t>tbc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Few staff remaining available to travel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Protection of current and future e-</a:t>
            </a:r>
            <a:r>
              <a:rPr lang="en-US" sz="2000" dirty="0" err="1" smtClean="0">
                <a:solidFill>
                  <a:schemeClr val="tx1"/>
                </a:solidFill>
              </a:rPr>
              <a:t>ScienceTalk</a:t>
            </a:r>
            <a:r>
              <a:rPr lang="en-US" sz="2000" dirty="0" smtClean="0">
                <a:solidFill>
                  <a:schemeClr val="tx1"/>
                </a:solidFill>
              </a:rPr>
              <a:t> product names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Non reporting of effort by partners for Quarterly Reports and at year end</a:t>
            </a:r>
          </a:p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2000" dirty="0" smtClean="0">
                <a:solidFill>
                  <a:schemeClr val="tx1"/>
                </a:solidFill>
              </a:rPr>
              <a:t> Very little unfunded effort reported &lt; 20% reported</a:t>
            </a:r>
          </a:p>
        </p:txBody>
      </p:sp>
    </p:spTree>
    <p:extLst>
      <p:ext uri="{BB962C8B-B14F-4D97-AF65-F5344CB8AC3E}">
        <p14:creationId xmlns:p14="http://schemas.microsoft.com/office/powerpoint/2010/main" val="15811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21"/>
          <p:cNvSpPr>
            <a:spLocks noGrp="1" noChangeArrowheads="1"/>
          </p:cNvSpPr>
          <p:nvPr>
            <p:ph type="title"/>
          </p:nvPr>
        </p:nvSpPr>
        <p:spPr>
          <a:xfrm>
            <a:off x="885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Deliverables and </a:t>
            </a:r>
            <a:b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milestones PY3</a:t>
            </a:r>
          </a:p>
        </p:txBody>
      </p:sp>
      <p:sp>
        <p:nvSpPr>
          <p:cNvPr id="8195" name="Rectangle 6039"/>
          <p:cNvSpPr>
            <a:spLocks noChangeArrowheads="1"/>
          </p:cNvSpPr>
          <p:nvPr/>
        </p:nvSpPr>
        <p:spPr bwMode="auto">
          <a:xfrm>
            <a:off x="457200" y="5974556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6040"/>
          <p:cNvSpPr>
            <a:spLocks noChangeArrowheads="1"/>
          </p:cNvSpPr>
          <p:nvPr/>
        </p:nvSpPr>
        <p:spPr bwMode="auto">
          <a:xfrm>
            <a:off x="457200" y="6279356"/>
            <a:ext cx="2286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6041"/>
          <p:cNvSpPr txBox="1">
            <a:spLocks noChangeArrowheads="1"/>
          </p:cNvSpPr>
          <p:nvPr/>
        </p:nvSpPr>
        <p:spPr bwMode="auto">
          <a:xfrm>
            <a:off x="762000" y="5898356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8198" name="Text Box 6042"/>
          <p:cNvSpPr txBox="1">
            <a:spLocks noChangeArrowheads="1"/>
          </p:cNvSpPr>
          <p:nvPr/>
        </p:nvSpPr>
        <p:spPr bwMode="auto">
          <a:xfrm>
            <a:off x="762000" y="6203156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</a:rPr>
              <a:t>In preparation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23064"/>
              </p:ext>
            </p:extLst>
          </p:nvPr>
        </p:nvGraphicFramePr>
        <p:xfrm>
          <a:off x="152400" y="1371600"/>
          <a:ext cx="8915402" cy="4574196"/>
        </p:xfrm>
        <a:graphic>
          <a:graphicData uri="http://schemas.openxmlformats.org/drawingml/2006/table">
            <a:tbl>
              <a:tblPr/>
              <a:tblGrid>
                <a:gridCol w="1188558"/>
                <a:gridCol w="719315"/>
                <a:gridCol w="678148"/>
                <a:gridCol w="678148"/>
                <a:gridCol w="678148"/>
                <a:gridCol w="678148"/>
                <a:gridCol w="678148"/>
                <a:gridCol w="791172"/>
                <a:gridCol w="577382"/>
                <a:gridCol w="571833"/>
                <a:gridCol w="998254"/>
                <a:gridCol w="678148"/>
              </a:tblGrid>
              <a:tr h="1752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latin typeface="Times New Roman"/>
                          <a:ea typeface="Times New Roman"/>
                        </a:rPr>
                        <a:t>Months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25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(Sep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(Oct)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27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(Nov)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28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 (Dec)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29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(Jan)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latin typeface="Times New Roman"/>
                          <a:ea typeface="Times New Roman"/>
                        </a:rPr>
                        <a:t>30</a:t>
                      </a:r>
                      <a:br>
                        <a:rPr lang="en-GB" sz="900" b="1" baseline="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(Feb)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31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(Mar)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32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(Apr)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33</a:t>
                      </a:r>
                      <a:br>
                        <a:rPr lang="en-GB" sz="900" b="1" dirty="0" smtClean="0">
                          <a:latin typeface="Times New Roman"/>
                          <a:ea typeface="Times New Roman"/>
                        </a:rPr>
                      </a:b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 (May)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</a:rPr>
                        <a:t>34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</a:rPr>
                        <a:t>(June)</a:t>
                      </a:r>
                      <a:endParaRPr lang="en-US" sz="900" b="1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</a:rPr>
                        <a:t>35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</a:rPr>
                        <a:t>(July)</a:t>
                      </a:r>
                      <a:endParaRPr lang="en-US" sz="900" b="1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WP1 Policy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7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T1.1 Policy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D1.2.9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D1.2.10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D1.2.11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D1.2.12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trike="sngStrike" baseline="0" dirty="0" smtClean="0">
                          <a:latin typeface="Times New Roman"/>
                          <a:ea typeface="Times New Roman"/>
                        </a:rPr>
                        <a:t>D1.6</a:t>
                      </a:r>
                      <a:endParaRPr lang="en-GB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D1.6 +</a:t>
                      </a:r>
                      <a:r>
                        <a:rPr lang="en-GB" sz="9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Briefing? (D1.2.13)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T1.2 Impact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trike="sngStrike" baseline="0" dirty="0" smtClean="0">
                          <a:latin typeface="Times New Roman"/>
                          <a:ea typeface="Times New Roman"/>
                        </a:rPr>
                        <a:t>D1.5</a:t>
                      </a:r>
                      <a:endParaRPr lang="en-GB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D1.5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Times New Roman"/>
                          <a:ea typeface="Times New Roman"/>
                        </a:rPr>
                        <a:t>T1.3 Events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strike="sngStrike" baseline="0" dirty="0" smtClean="0">
                          <a:latin typeface="Times New Roman"/>
                          <a:ea typeface="Times New Roman"/>
                        </a:rPr>
                        <a:t>MS3</a:t>
                      </a:r>
                      <a:endParaRPr lang="fr-FR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MS3</a:t>
                      </a:r>
                      <a:endParaRPr lang="fr-FR" sz="9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atin typeface="Times New Roman"/>
                          <a:ea typeface="Times New Roman"/>
                        </a:rPr>
                        <a:t>WP2 </a:t>
                      </a:r>
                      <a:r>
                        <a:rPr lang="fr-FR" sz="900" b="1" dirty="0" err="1" smtClean="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latin typeface="Times New Roman"/>
                          <a:ea typeface="Times New Roman"/>
                        </a:rPr>
                        <a:t>T2.1 </a:t>
                      </a:r>
                      <a:r>
                        <a:rPr lang="fr-FR" sz="900" dirty="0" err="1" smtClean="0">
                          <a:latin typeface="Times New Roman"/>
                          <a:ea typeface="Times New Roman"/>
                        </a:rPr>
                        <a:t>GridCafé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sngStrike" baseline="0" dirty="0" smtClean="0">
                          <a:latin typeface="Times New Roman"/>
                          <a:ea typeface="Times New Roman"/>
                        </a:rPr>
                        <a:t>D2.5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D2.5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Schools pack (D2.6)</a:t>
                      </a:r>
                      <a:endParaRPr lang="en-US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T2.2 </a:t>
                      </a:r>
                      <a:r>
                        <a:rPr lang="en-GB" sz="900" dirty="0" err="1" smtClean="0">
                          <a:latin typeface="Times New Roman"/>
                          <a:ea typeface="Times New Roman"/>
                        </a:rPr>
                        <a:t>GridGuide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trike="sngStrike" baseline="0" dirty="0" smtClean="0">
                          <a:latin typeface="Times New Roman"/>
                          <a:ea typeface="Times New Roman"/>
                        </a:rPr>
                        <a:t>D2.4</a:t>
                      </a:r>
                      <a:endParaRPr lang="en-GB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MS6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D2.4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T2.3 </a:t>
                      </a:r>
                      <a:r>
                        <a:rPr lang="en-GB" sz="900" dirty="0" err="1" smtClean="0">
                          <a:latin typeface="Times New Roman"/>
                          <a:ea typeface="Times New Roman"/>
                        </a:rPr>
                        <a:t>GridCast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MS4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MS4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MS4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MS4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latin typeface="Times New Roman"/>
                          <a:ea typeface="Times New Roman"/>
                        </a:rPr>
                        <a:t>WP3 </a:t>
                      </a:r>
                      <a:r>
                        <a:rPr lang="en-GB" sz="900" b="1" dirty="0" err="1" smtClean="0">
                          <a:latin typeface="Times New Roman"/>
                          <a:ea typeface="Times New Roman"/>
                        </a:rPr>
                        <a:t>iSGTW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T3.1 Weekly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D3.6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MS9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T3.2 New </a:t>
                      </a:r>
                      <a:r>
                        <a:rPr lang="en-GB" sz="900" dirty="0">
                          <a:latin typeface="Times New Roman"/>
                          <a:ea typeface="Times New Roman"/>
                        </a:rPr>
                        <a:t>media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MS7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MS7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strike="sngStrike" baseline="0" dirty="0" smtClean="0">
                          <a:latin typeface="Times New Roman"/>
                          <a:ea typeface="Times New Roman"/>
                        </a:rPr>
                        <a:t>D3.7</a:t>
                      </a:r>
                      <a:endParaRPr lang="en-GB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D3.7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imes New Roman"/>
                          <a:ea typeface="Times New Roman"/>
                        </a:rPr>
                        <a:t>WP4 Mgmt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8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 New Roman"/>
                          <a:ea typeface="Times New Roman"/>
                        </a:rPr>
                        <a:t>T4.1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Times New Roman"/>
                        </a:rPr>
                        <a:t>MS15</a:t>
                      </a:r>
                      <a:endParaRPr lang="en-GB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trike="sngStrike" baseline="0" dirty="0" smtClean="0">
                          <a:latin typeface="Times New Roman"/>
                          <a:ea typeface="Times New Roman"/>
                        </a:rPr>
                        <a:t>D4.5</a:t>
                      </a:r>
                      <a:endParaRPr lang="en-GB" sz="900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sngStrike" baseline="0" dirty="0" smtClean="0">
                          <a:latin typeface="Times New Roman"/>
                          <a:ea typeface="Times New Roman"/>
                        </a:rPr>
                        <a:t>D4.6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trike="sngStrike" baseline="0" dirty="0" smtClean="0">
                          <a:latin typeface="Times New Roman"/>
                          <a:ea typeface="Times New Roman"/>
                        </a:rPr>
                        <a:t>MS10</a:t>
                      </a:r>
                      <a:endParaRPr lang="en-US" sz="900" b="1" strike="sngStrike" baseline="0" dirty="0"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D4.5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MS10</a:t>
                      </a: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D4.6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690" marR="60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PY2 Effort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1371599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effort achieved in </a:t>
            </a:r>
            <a:r>
              <a:rPr lang="en-GB" sz="1400" b="1" dirty="0" smtClean="0">
                <a:solidFill>
                  <a:srgbClr val="FF6600"/>
                </a:solidFill>
              </a:rPr>
              <a:t>PY2 in PMs: per work package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99029"/>
              </p:ext>
            </p:extLst>
          </p:nvPr>
        </p:nvGraphicFramePr>
        <p:xfrm>
          <a:off x="457200" y="1828800"/>
          <a:ext cx="4494034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353"/>
                <a:gridCol w="548481"/>
                <a:gridCol w="905224"/>
                <a:gridCol w="799041"/>
                <a:gridCol w="1067935"/>
              </a:tblGrid>
              <a:tr h="37716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Table 5: Overall effort achieved in YEAR2 (view 1)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Workpackage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Total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Project plan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Linear Y2 plan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YEAR 2 % achieved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WP1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15.34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WP2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20.82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23.3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89%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WP3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17.68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18.9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93%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WP4-M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5.24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WP2-UNF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WP4-UNF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59.77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192.00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69.82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</a:rPr>
                        <a:t>86%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56574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Table 6: Overall effort achieved in YEAR2 (view 2)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858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Partner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Total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Year plan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Linear Y2 plan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YEAR 2 % achieved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CERN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82%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APO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10.64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86%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QMUL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17.15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IMPERIAL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6.53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EGI.eu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59.79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192.00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69.82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86%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</a:tr>
              <a:tr h="18858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PY2 Expenditure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1466011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</a:t>
            </a:r>
            <a:r>
              <a:rPr lang="en-GB" sz="1400" b="1" dirty="0" smtClean="0">
                <a:solidFill>
                  <a:srgbClr val="FF6600"/>
                </a:solidFill>
              </a:rPr>
              <a:t>costs  </a:t>
            </a:r>
            <a:r>
              <a:rPr lang="en-GB" sz="1400" b="1" dirty="0">
                <a:solidFill>
                  <a:srgbClr val="FF6600"/>
                </a:solidFill>
              </a:rPr>
              <a:t>in </a:t>
            </a:r>
            <a:r>
              <a:rPr lang="en-GB" sz="1400" b="1" dirty="0" smtClean="0">
                <a:solidFill>
                  <a:srgbClr val="FF6600"/>
                </a:solidFill>
              </a:rPr>
              <a:t>PY2 in Euros: per partner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228600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Under spent against plan for PY2</a:t>
            </a:r>
          </a:p>
          <a:p>
            <a:endParaRPr lang="en-GB" sz="2000" b="1" dirty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Costs at 79% against effort at 86%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813"/>
              </p:ext>
            </p:extLst>
          </p:nvPr>
        </p:nvGraphicFramePr>
        <p:xfrm>
          <a:off x="304800" y="2316480"/>
          <a:ext cx="5410199" cy="332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322"/>
                <a:gridCol w="1469597"/>
                <a:gridCol w="1351683"/>
                <a:gridCol w="1469597"/>
              </a:tblGrid>
              <a:tr h="10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Partner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YEAR </a:t>
                      </a:r>
                      <a:r>
                        <a:rPr lang="en-GB" sz="1600" b="1" spc="-15" dirty="0" smtClean="0">
                          <a:effectLst/>
                        </a:rPr>
                        <a:t>2</a:t>
                      </a:r>
                      <a:br>
                        <a:rPr lang="en-GB" sz="1600" b="1" spc="-15" dirty="0" smtClean="0">
                          <a:effectLst/>
                        </a:rPr>
                      </a:br>
                      <a:r>
                        <a:rPr lang="en-GB" sz="1600" b="1" spc="-15" dirty="0" smtClean="0">
                          <a:effectLst/>
                        </a:rPr>
                        <a:t>Form C</a:t>
                      </a:r>
                      <a:endParaRPr lang="en-GB" sz="1600" b="1" dirty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YEAR 2 Planned</a:t>
                      </a:r>
                      <a:endParaRPr lang="en-GB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Funding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%</a:t>
                      </a:r>
                      <a:endParaRPr lang="en-GB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use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EGI.eu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72,115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79,924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90%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QMUL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90,955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107,778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84%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APO 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60,826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76,748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79%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IMPERIAL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>
                          <a:effectLst/>
                        </a:rPr>
                        <a:t>35,265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38,801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91%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CERN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108,621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spc="-15" dirty="0">
                          <a:effectLst/>
                        </a:rPr>
                        <a:t>163,611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66%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Total 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367,930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466,863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79%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PY2 Costs Accepted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295401"/>
            <a:ext cx="10765971" cy="262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267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CERN incidental costs </a:t>
            </a:r>
            <a:r>
              <a:rPr lang="en-GB" sz="2000" b="1" dirty="0">
                <a:solidFill>
                  <a:schemeClr val="tx1"/>
                </a:solidFill>
              </a:rPr>
              <a:t>rejected (318€ + indirect costs </a:t>
            </a:r>
            <a:r>
              <a:rPr lang="en-GB" sz="2000" b="1" dirty="0" smtClean="0">
                <a:solidFill>
                  <a:schemeClr val="tx1"/>
                </a:solidFill>
              </a:rPr>
              <a:t>linked)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EGI.eu audit costs </a:t>
            </a:r>
            <a:r>
              <a:rPr lang="en-GB" sz="2000" b="1" dirty="0">
                <a:solidFill>
                  <a:schemeClr val="tx1"/>
                </a:solidFill>
              </a:rPr>
              <a:t>rejected (605</a:t>
            </a:r>
            <a:r>
              <a:rPr lang="en-GB" sz="2000" b="1" dirty="0" smtClean="0">
                <a:solidFill>
                  <a:schemeClr val="tx1"/>
                </a:solidFill>
              </a:rPr>
              <a:t>€)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95400"/>
            <a:ext cx="8839201" cy="3369108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PY1 + PY2 Costs Accepted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70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Pre-financing + interim payments has reached 90% ceiling</a:t>
            </a:r>
          </a:p>
          <a:p>
            <a:r>
              <a:rPr lang="en-GB" dirty="0" smtClean="0"/>
              <a:t>No more funds to the project from the EC</a:t>
            </a:r>
          </a:p>
          <a:p>
            <a:r>
              <a:rPr lang="en-GB" dirty="0" smtClean="0"/>
              <a:t>Some pre-financing funding left to distribute (77.9K</a:t>
            </a:r>
            <a:r>
              <a:rPr lang="en-GB" dirty="0" smtClean="0"/>
              <a:t>) – minus CERN overpayment (785 Euros)</a:t>
            </a:r>
            <a:endParaRPr lang="en-GB" dirty="0" smtClean="0"/>
          </a:p>
          <a:p>
            <a:r>
              <a:rPr lang="en-GB" dirty="0" smtClean="0"/>
              <a:t>Proposed distribution according to % share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Remaining funds distribution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96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Open actions</a:t>
            </a:r>
            <a:endParaRPr lang="en-GB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180807"/>
              </p:ext>
            </p:extLst>
          </p:nvPr>
        </p:nvGraphicFramePr>
        <p:xfrm>
          <a:off x="-1" y="1295400"/>
          <a:ext cx="9144001" cy="399249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8589"/>
                <a:gridCol w="2485494"/>
                <a:gridCol w="1473292"/>
                <a:gridCol w="1012009"/>
                <a:gridCol w="2804617"/>
              </a:tblGrid>
              <a:tr h="319534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RESPONSIBLE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</a:tr>
              <a:tr h="787280"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20110511:5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Contact EUDAT and ESFRI cluster projects via PMB contacts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Catherine /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Next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Joint ESFRI cluster meeting held at EUDAT. Next meeting at EGICF13.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27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20111018:1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Allocate checking the trademarking and copyright actions to a member of staff.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Bob Jones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Next PMB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300" b="0" dirty="0" smtClean="0">
                          <a:solidFill>
                            <a:schemeClr val="tx1"/>
                          </a:solidFill>
                          <a:effectLst/>
                        </a:rPr>
                        <a:t>Actions</a:t>
                      </a:r>
                      <a:r>
                        <a:rPr lang="en-GB" sz="1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added to</a:t>
                      </a:r>
                      <a:r>
                        <a:rPr lang="en-GB" sz="1300" b="0" dirty="0" smtClean="0">
                          <a:solidFill>
                            <a:schemeClr val="tx1"/>
                          </a:solidFill>
                          <a:effectLst/>
                        </a:rPr>
                        <a:t> the team action plan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CLOSED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10" marR="53410" marT="7703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59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20121008:1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Draw up a list of events to be attended by the e-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ScienceTalk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team during the remainder of the project</a:t>
                      </a:r>
                      <a:endParaRPr lang="en-GB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Catherine Gater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Next PMB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List added to PM report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CLOSE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20121008:2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Explore CMS support options with QMUL and CERN for iSGTW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Catherine Gater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Next PMB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Discussed at board meeting on 14 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Nov’12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No action from 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Xeno</a:t>
                      </a:r>
                      <a:endParaRPr lang="en-GB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OPEN</a:t>
                      </a:r>
                      <a:endParaRPr lang="en-GB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20121008:3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CG to confirm funding available for a no cost project extension and support from partners for products after this.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Catherine Gater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Next PMB</a:t>
                      </a:r>
                      <a:endParaRPr lang="en-GB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Presented at the review. Revised </a:t>
                      </a:r>
                      <a:r>
                        <a:rPr lang="en-US" sz="13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DoW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 progress</a:t>
                      </a:r>
                      <a:endParaRPr lang="en-GB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CLOSE</a:t>
                      </a:r>
                      <a:endParaRPr lang="en-GB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91454"/>
              </p:ext>
            </p:extLst>
          </p:nvPr>
        </p:nvGraphicFramePr>
        <p:xfrm>
          <a:off x="152400" y="1828800"/>
          <a:ext cx="8850164" cy="2133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195"/>
                <a:gridCol w="1145205"/>
                <a:gridCol w="1143000"/>
                <a:gridCol w="1066800"/>
                <a:gridCol w="533400"/>
                <a:gridCol w="1066800"/>
                <a:gridCol w="982236"/>
                <a:gridCol w="1000264"/>
                <a:gridCol w="1000264"/>
              </a:tblGrid>
              <a:tr h="216682">
                <a:tc>
                  <a:txBody>
                    <a:bodyPr/>
                    <a:lstStyle/>
                    <a:p>
                      <a:pPr algn="ctr" fontAlgn="ctr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PRE-FINANCING TOTAL PAID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 Y1 PAYMENTS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Funding left for Y2 payments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Proposed Y2 payments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042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</a:rPr>
                        <a:t>Participant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TOTAL ELIGIBLE*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TOTAL FUNDING*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Ceiling for Funding 85%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>
                          <a:effectLst/>
                        </a:rPr>
                        <a:t>share %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0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EGI.EU*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246,498.00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219,794.00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186,824.90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17%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106,234.00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64,143.00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14,831.90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>
                          <a:effectLst/>
                        </a:rPr>
                        <a:t> €         14,046.90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QMUL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332,398.00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296,388.00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251,929.80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23%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143,254.00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63,487.00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45,188.80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 €         45,188.80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APO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236,700.00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211,057.00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179,398.45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16%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102,011.00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  71,428.00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    5,959.45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 €           5,959.45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Imperial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122,054.00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108,831.00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92,506.35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8%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52,602.00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 €         27,244.00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12,660.35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 €         12,660.35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79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518,595.00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463,930.00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394,340.50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224,233.00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170,892.50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             -  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 €                      -  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873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1,456,245.00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1,300,000.00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1,105,000.00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100%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628,334.00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397,194.50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 €         78,640.50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 €         77,855.50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Proposed PY2 payment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49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Remaining Funds 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1466011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6600"/>
                </a:solidFill>
              </a:rPr>
              <a:t>Overall </a:t>
            </a:r>
            <a:r>
              <a:rPr lang="en-GB" sz="1400" b="1" dirty="0" smtClean="0">
                <a:solidFill>
                  <a:srgbClr val="FF6600"/>
                </a:solidFill>
              </a:rPr>
              <a:t>costs  </a:t>
            </a:r>
            <a:r>
              <a:rPr lang="en-GB" sz="1400" b="1" dirty="0">
                <a:solidFill>
                  <a:srgbClr val="FF6600"/>
                </a:solidFill>
              </a:rPr>
              <a:t>in </a:t>
            </a:r>
            <a:r>
              <a:rPr lang="en-GB" sz="1400" b="1" dirty="0" smtClean="0">
                <a:solidFill>
                  <a:srgbClr val="FF6600"/>
                </a:solidFill>
              </a:rPr>
              <a:t>PY3 in Euros: per partner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2286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Remaining: </a:t>
            </a:r>
          </a:p>
          <a:p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PM 25-33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27% of project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00171"/>
              </p:ext>
            </p:extLst>
          </p:nvPr>
        </p:nvGraphicFramePr>
        <p:xfrm>
          <a:off x="304800" y="2316480"/>
          <a:ext cx="5410199" cy="332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322"/>
                <a:gridCol w="1469597"/>
                <a:gridCol w="1351683"/>
                <a:gridCol w="1469597"/>
              </a:tblGrid>
              <a:tr h="105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Partner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</a:rPr>
                        <a:t>TOTAL</a:t>
                      </a:r>
                      <a:endParaRPr lang="en-GB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Funding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</a:rPr>
                        <a:t>PY</a:t>
                      </a:r>
                      <a:r>
                        <a:rPr lang="en-GB" sz="1600" b="1" spc="-15" baseline="0" dirty="0" smtClean="0">
                          <a:effectLst/>
                        </a:rPr>
                        <a:t> </a:t>
                      </a:r>
                      <a:r>
                        <a:rPr lang="en-GB" sz="1600" b="1" spc="-15" dirty="0" smtClean="0">
                          <a:effectLst/>
                        </a:rPr>
                        <a:t>3 Remaining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%</a:t>
                      </a:r>
                      <a:endParaRPr lang="en-GB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</a:rPr>
                        <a:t>Remaining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</a:rPr>
                        <a:t>EGI.eu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219,972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81,512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</a:rPr>
                        <a:t>QMUL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296,389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141,249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</a:rPr>
                        <a:t>APO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IMPERIAL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46,089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 smtClean="0">
                          <a:effectLst/>
                          <a:latin typeface="+mn-lt"/>
                          <a:ea typeface="+mn-ea"/>
                        </a:rPr>
                        <a:t>CERN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463,930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</a:tr>
              <a:tr h="37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b="1" spc="-15" dirty="0">
                          <a:effectLst/>
                        </a:rPr>
                        <a:t>Total 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452,576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CRISP – willing to pay for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team services post May 2013 (but will not fund core work)</a:t>
            </a:r>
          </a:p>
          <a:p>
            <a:r>
              <a:rPr lang="en-GB" sz="2400" dirty="0" smtClean="0"/>
              <a:t>Support from other ESFRI projects is still unclear</a:t>
            </a:r>
          </a:p>
          <a:p>
            <a:r>
              <a:rPr lang="en-GB" sz="2400" dirty="0" smtClean="0"/>
              <a:t>Freelancers for </a:t>
            </a:r>
            <a:r>
              <a:rPr lang="en-GB" sz="2400" dirty="0" err="1" smtClean="0"/>
              <a:t>iSGTW</a:t>
            </a:r>
            <a:r>
              <a:rPr lang="en-GB" sz="2400" dirty="0" smtClean="0"/>
              <a:t> –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contracts for content on EU side, especially now Adrian is leaving</a:t>
            </a:r>
          </a:p>
          <a:p>
            <a:r>
              <a:rPr lang="en-GB" sz="2400" dirty="0" smtClean="0"/>
              <a:t>US funding for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editor is for 5 years</a:t>
            </a:r>
          </a:p>
          <a:p>
            <a:r>
              <a:rPr lang="en-GB" sz="2400" dirty="0" smtClean="0"/>
              <a:t>ASGC unlikely to recruit</a:t>
            </a:r>
          </a:p>
          <a:p>
            <a:r>
              <a:rPr lang="en-GB" sz="2400" dirty="0" smtClean="0"/>
              <a:t>No cost extension of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 – until end of July 2013</a:t>
            </a:r>
          </a:p>
          <a:p>
            <a:r>
              <a:rPr lang="en-GB" sz="2400" dirty="0" smtClean="0"/>
              <a:t>Horizon2020 – earliest date for call </a:t>
            </a:r>
            <a:br>
              <a:rPr lang="en-GB" sz="2400" dirty="0" smtClean="0"/>
            </a:br>
            <a:r>
              <a:rPr lang="en-GB" sz="2400" dirty="0" smtClean="0"/>
              <a:t>likely to be after 1 January 2014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Sustainability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2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838200"/>
          </a:xfrm>
        </p:spPr>
        <p:txBody>
          <a:bodyPr/>
          <a:lstStyle/>
          <a:p>
            <a:r>
              <a:rPr lang="en-GB" sz="3600" b="1" dirty="0" err="1" smtClean="0"/>
              <a:t>DoW</a:t>
            </a:r>
            <a:r>
              <a:rPr lang="en-GB" sz="3600" b="1" dirty="0" smtClean="0"/>
              <a:t> </a:t>
            </a:r>
            <a:r>
              <a:rPr lang="en-GB" sz="3600" b="1" dirty="0" smtClean="0"/>
              <a:t>changes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Estimated underspent budget: 36k</a:t>
            </a:r>
          </a:p>
          <a:p>
            <a:r>
              <a:rPr lang="en-GB" sz="2400" dirty="0" smtClean="0"/>
              <a:t>Move estimated underspent budget to </a:t>
            </a:r>
            <a:r>
              <a:rPr lang="en-GB" sz="2400" dirty="0"/>
              <a:t>central budget </a:t>
            </a:r>
            <a:r>
              <a:rPr lang="en-GB" sz="2400" dirty="0" smtClean="0"/>
              <a:t>for:</a:t>
            </a:r>
          </a:p>
          <a:p>
            <a:pPr lvl="1"/>
            <a:r>
              <a:rPr lang="en-GB" sz="2000" dirty="0" smtClean="0"/>
              <a:t>management travels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inal e-</a:t>
            </a:r>
            <a:r>
              <a:rPr lang="en-GB" sz="2000" dirty="0" err="1" smtClean="0"/>
              <a:t>Concertation</a:t>
            </a:r>
            <a:r>
              <a:rPr lang="en-GB" sz="2000" dirty="0" smtClean="0"/>
              <a:t> </a:t>
            </a:r>
            <a:r>
              <a:rPr lang="en-GB" sz="2000" dirty="0"/>
              <a:t>meeting </a:t>
            </a:r>
            <a:r>
              <a:rPr lang="en-GB" sz="2000" dirty="0" smtClean="0"/>
              <a:t>(6-7 March 2013)</a:t>
            </a:r>
          </a:p>
          <a:p>
            <a:r>
              <a:rPr lang="en-GB" sz="2400" dirty="0" smtClean="0"/>
              <a:t>Finalise </a:t>
            </a:r>
            <a:r>
              <a:rPr lang="en-GB" sz="2400" dirty="0" err="1" smtClean="0"/>
              <a:t>costings</a:t>
            </a:r>
            <a:r>
              <a:rPr lang="en-GB" sz="2400" dirty="0" smtClean="0"/>
              <a:t> for support of the </a:t>
            </a:r>
            <a:r>
              <a:rPr lang="en-GB" sz="2400" dirty="0" err="1" smtClean="0"/>
              <a:t>iSGTW</a:t>
            </a:r>
            <a:r>
              <a:rPr lang="en-GB" sz="2400" dirty="0" smtClean="0"/>
              <a:t> website to the end of the project – </a:t>
            </a:r>
            <a:r>
              <a:rPr lang="en-GB" sz="2400" dirty="0" err="1" smtClean="0"/>
              <a:t>Xenomedia</a:t>
            </a:r>
            <a:r>
              <a:rPr lang="en-GB" sz="2400" dirty="0" smtClean="0"/>
              <a:t> unresponsive</a:t>
            </a:r>
          </a:p>
          <a:p>
            <a:r>
              <a:rPr lang="en-GB" sz="2400" dirty="0" smtClean="0"/>
              <a:t>Convert salary costs for Adrian to freelance fees?</a:t>
            </a:r>
          </a:p>
          <a:p>
            <a:r>
              <a:rPr lang="en-GB" sz="2400" dirty="0" smtClean="0"/>
              <a:t>Zara </a:t>
            </a:r>
            <a:r>
              <a:rPr lang="en-GB" sz="2400" dirty="0" err="1" smtClean="0"/>
              <a:t>Qadir</a:t>
            </a:r>
            <a:r>
              <a:rPr lang="en-GB" sz="2400" dirty="0" smtClean="0"/>
              <a:t> increases to full time Jan to end July 2013</a:t>
            </a:r>
          </a:p>
          <a:p>
            <a:r>
              <a:rPr lang="en-GB" sz="2400" dirty="0" smtClean="0"/>
              <a:t>Legal protection of e-</a:t>
            </a:r>
            <a:r>
              <a:rPr lang="en-GB" sz="2400" dirty="0" err="1" smtClean="0"/>
              <a:t>ScienceTalk</a:t>
            </a:r>
            <a:r>
              <a:rPr lang="en-GB" sz="2400" dirty="0" smtClean="0"/>
              <a:t> products beyond the end of the project</a:t>
            </a:r>
            <a:endParaRPr lang="en-GB" sz="2400" dirty="0"/>
          </a:p>
          <a:p>
            <a:r>
              <a:rPr lang="en-GB" sz="2400" dirty="0"/>
              <a:t>Move MS3 from PM26 to </a:t>
            </a:r>
            <a:r>
              <a:rPr lang="en-GB" sz="2400" dirty="0" smtClean="0"/>
              <a:t>PM31 plus final reports to June and July</a:t>
            </a:r>
          </a:p>
          <a:p>
            <a:r>
              <a:rPr lang="en-GB" sz="2400" dirty="0" smtClean="0"/>
              <a:t>Extra deliverables &amp; milestones – </a:t>
            </a:r>
            <a:r>
              <a:rPr lang="en-GB" sz="2400" dirty="0" err="1" smtClean="0"/>
              <a:t>GridCast</a:t>
            </a:r>
            <a:r>
              <a:rPr lang="en-GB" sz="2400" dirty="0" smtClean="0"/>
              <a:t>, Briefing, Schools Pack</a:t>
            </a:r>
            <a:endParaRPr lang="en-GB" sz="2400" dirty="0" smtClean="0"/>
          </a:p>
          <a:p>
            <a:r>
              <a:rPr lang="en-GB" sz="2400" dirty="0" smtClean="0"/>
              <a:t>No cost extension to end July 2013 (PM35)</a:t>
            </a:r>
          </a:p>
          <a:p>
            <a:r>
              <a:rPr lang="en-GB" sz="2400" dirty="0" smtClean="0"/>
              <a:t>Review in Sep 2013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59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PY3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GB" sz="1400" b="1" dirty="0"/>
              <a:t>WP1: Policy and </a:t>
            </a:r>
            <a:r>
              <a:rPr lang="en-GB" sz="1400" b="1" dirty="0" smtClean="0"/>
              <a:t>impact</a:t>
            </a:r>
            <a:endParaRPr lang="en-GB" sz="1400" dirty="0"/>
          </a:p>
          <a:p>
            <a:pPr lvl="1"/>
            <a:r>
              <a:rPr lang="en-GB" sz="1400" dirty="0"/>
              <a:t>Current: 1.6 FTE </a:t>
            </a:r>
            <a:r>
              <a:rPr lang="en-GB" sz="1400" dirty="0" smtClean="0"/>
              <a:t>QMUL – increasing to 2.0 FTE for Jan to July 2013</a:t>
            </a:r>
            <a:endParaRPr lang="en-GB" sz="1400" dirty="0"/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not currently foreseen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WP2: </a:t>
            </a:r>
            <a:r>
              <a:rPr lang="en-GB" sz="1400" b="1" dirty="0" err="1"/>
              <a:t>GridCafe</a:t>
            </a:r>
            <a:r>
              <a:rPr lang="en-GB" sz="1400" b="1" dirty="0"/>
              <a:t>, </a:t>
            </a:r>
            <a:r>
              <a:rPr lang="en-GB" sz="1400" b="1" dirty="0" err="1"/>
              <a:t>GridGuide</a:t>
            </a:r>
            <a:r>
              <a:rPr lang="en-GB" sz="1400" b="1" dirty="0"/>
              <a:t> and RTM</a:t>
            </a:r>
            <a:endParaRPr lang="en-GB" sz="1400" dirty="0"/>
          </a:p>
          <a:p>
            <a:pPr lvl="1"/>
            <a:r>
              <a:rPr lang="en-GB" sz="1400" dirty="0" smtClean="0"/>
              <a:t>Current</a:t>
            </a:r>
            <a:r>
              <a:rPr lang="en-GB" sz="1400" dirty="0"/>
              <a:t>: 1 FTE APO, 0.5 FTE Imperial</a:t>
            </a:r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0.1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dirty="0"/>
              <a:t>0.2 FTE </a:t>
            </a:r>
            <a:r>
              <a:rPr lang="en-GB" sz="1400" dirty="0" smtClean="0"/>
              <a:t>Imperial</a:t>
            </a:r>
          </a:p>
          <a:p>
            <a:pPr lvl="1"/>
            <a:r>
              <a:rPr lang="en-GB" sz="1400" dirty="0" smtClean="0"/>
              <a:t>APO hosting costs for websites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400" b="1" dirty="0"/>
              <a:t>WP3: </a:t>
            </a:r>
            <a:r>
              <a:rPr lang="en-GB" sz="1400" b="1" dirty="0" err="1"/>
              <a:t>iSGTW</a:t>
            </a:r>
            <a:endParaRPr lang="en-GB" sz="1400" dirty="0"/>
          </a:p>
          <a:p>
            <a:pPr lvl="1"/>
            <a:r>
              <a:rPr lang="en-GB" sz="1400" dirty="0" smtClean="0"/>
              <a:t>Current</a:t>
            </a:r>
            <a:r>
              <a:rPr lang="en-GB" sz="1400" dirty="0"/>
              <a:t>: 2 FTE </a:t>
            </a:r>
            <a:r>
              <a:rPr lang="en-GB" sz="1400" dirty="0" smtClean="0"/>
              <a:t>CERN – dropping to 1 FTE from 14 Jan 2013</a:t>
            </a:r>
            <a:endParaRPr lang="en-GB" sz="1400" dirty="0"/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</a:t>
            </a:r>
            <a:r>
              <a:rPr lang="en-GB" sz="1400" dirty="0"/>
              <a:t>1 fellow CERN editorial &lt;1FTE, QMUL 0.1 FTE CMS and hosting.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b="1" dirty="0"/>
              <a:t>WP4: Management</a:t>
            </a:r>
            <a:endParaRPr lang="en-GB" sz="1400" dirty="0"/>
          </a:p>
          <a:p>
            <a:pPr lvl="1"/>
            <a:r>
              <a:rPr lang="en-GB" sz="1400" dirty="0" smtClean="0"/>
              <a:t>Current</a:t>
            </a:r>
            <a:r>
              <a:rPr lang="en-GB" sz="1400" dirty="0"/>
              <a:t>: 0.5 FTE EGI.eu</a:t>
            </a:r>
          </a:p>
          <a:p>
            <a:pPr lvl="1"/>
            <a:r>
              <a:rPr lang="en-GB" sz="1400" dirty="0"/>
              <a:t>In-kind after </a:t>
            </a:r>
            <a:r>
              <a:rPr lang="en-GB" sz="1400" dirty="0" smtClean="0"/>
              <a:t>2013: </a:t>
            </a:r>
            <a:r>
              <a:rPr lang="en-GB" sz="1400" dirty="0"/>
              <a:t>0.1 FTE to keep consortium together and coordinate project </a:t>
            </a:r>
            <a:r>
              <a:rPr lang="en-GB" sz="1400" dirty="0" smtClean="0"/>
              <a:t>proposals.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In kind resources proposed on </a:t>
            </a:r>
            <a:r>
              <a:rPr lang="en-GB" sz="1400" dirty="0"/>
              <a:t>the </a:t>
            </a:r>
            <a:r>
              <a:rPr lang="en-GB" sz="1400" dirty="0" smtClean="0"/>
              <a:t>assumption that </a:t>
            </a:r>
            <a:r>
              <a:rPr lang="en-GB" sz="1400" dirty="0"/>
              <a:t>the Commission foresees funding for these </a:t>
            </a:r>
            <a:r>
              <a:rPr lang="en-GB" sz="1400" dirty="0" smtClean="0"/>
              <a:t>activities in Horizon2020.</a:t>
            </a:r>
            <a:endParaRPr lang="en-GB" sz="1400" dirty="0"/>
          </a:p>
          <a:p>
            <a:r>
              <a:rPr lang="en-GB" sz="1400" dirty="0" smtClean="0"/>
              <a:t>Reviewers endorse e-</a:t>
            </a:r>
            <a:r>
              <a:rPr lang="en-GB" sz="1400" dirty="0" err="1" smtClean="0"/>
              <a:t>ScienceTalk</a:t>
            </a:r>
            <a:r>
              <a:rPr lang="en-GB" sz="1400" dirty="0" smtClean="0"/>
              <a:t> consortium is an ideal vehicle to provide communication </a:t>
            </a:r>
            <a:r>
              <a:rPr lang="en-GB" sz="1400" dirty="0"/>
              <a:t>channels for the e-Infrastructure </a:t>
            </a:r>
            <a:r>
              <a:rPr lang="en-GB" sz="1400" dirty="0" smtClean="0"/>
              <a:t>projects, going into Horizon2020.</a:t>
            </a:r>
            <a:endParaRPr lang="en-GB" sz="1400" dirty="0"/>
          </a:p>
          <a:p>
            <a:r>
              <a:rPr lang="en-GB" sz="1400" dirty="0" smtClean="0"/>
              <a:t>Long gap until first Horizon2020 project – September 2014?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604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25963"/>
          </a:xfrm>
        </p:spPr>
        <p:txBody>
          <a:bodyPr/>
          <a:lstStyle/>
          <a:p>
            <a:r>
              <a:rPr lang="en-GB" sz="1200" dirty="0" smtClean="0"/>
              <a:t>e-</a:t>
            </a:r>
            <a:r>
              <a:rPr lang="en-GB" sz="1200" dirty="0" err="1" smtClean="0"/>
              <a:t>ScienceTalk</a:t>
            </a:r>
            <a:r>
              <a:rPr lang="en-GB" sz="1200" dirty="0" smtClean="0"/>
              <a:t> </a:t>
            </a:r>
            <a:r>
              <a:rPr lang="en-GB" sz="1200" dirty="0"/>
              <a:t>has demonstrated </a:t>
            </a:r>
            <a:r>
              <a:rPr lang="en-GB" sz="1200" b="1" dirty="0"/>
              <a:t>significant potential for improving dissemination and outreach activities</a:t>
            </a:r>
            <a:r>
              <a:rPr lang="en-GB" sz="1200" dirty="0"/>
              <a:t> across a broad range of disciplines and research areas</a:t>
            </a:r>
            <a:r>
              <a:rPr lang="en-GB" sz="1200" dirty="0" smtClean="0"/>
              <a:t>.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smtClean="0"/>
              <a:t>Through </a:t>
            </a:r>
            <a:r>
              <a:rPr lang="en-GB" sz="1200" dirty="0"/>
              <a:t>structured collaboration with a large number of other projects the team has demonstrated the significant potential value of this suite of services. </a:t>
            </a:r>
            <a:r>
              <a:rPr lang="en-GB" sz="1200" b="1" dirty="0"/>
              <a:t>The reviewers urge the Commission to recognise this opportunity and to consider some form of direct funding for the professional skills and services developed by e-</a:t>
            </a:r>
            <a:r>
              <a:rPr lang="en-GB" sz="1200" b="1" dirty="0" err="1"/>
              <a:t>ScienceTalk</a:t>
            </a:r>
            <a:r>
              <a:rPr lang="en-GB" sz="1200" b="1" dirty="0"/>
              <a:t> </a:t>
            </a:r>
            <a:r>
              <a:rPr lang="en-GB" sz="1200" dirty="0"/>
              <a:t>perhaps along the lines of </a:t>
            </a:r>
            <a:r>
              <a:rPr lang="en-GB" sz="1200" dirty="0" err="1"/>
              <a:t>OpenAIRE</a:t>
            </a:r>
            <a:r>
              <a:rPr lang="en-GB" sz="1200" dirty="0" smtClean="0"/>
              <a:t>.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In particular, </a:t>
            </a:r>
            <a:r>
              <a:rPr lang="en-GB" sz="1200" dirty="0" smtClean="0"/>
              <a:t>the reviewers </a:t>
            </a:r>
            <a:r>
              <a:rPr lang="en-GB" sz="1200" b="1" dirty="0"/>
              <a:t>approve of the project team's pro-active approach </a:t>
            </a:r>
            <a:r>
              <a:rPr lang="en-GB" sz="1200" dirty="0"/>
              <a:t>- for example in pursuing </a:t>
            </a:r>
            <a:r>
              <a:rPr lang="en-GB" sz="1200" dirty="0" smtClean="0"/>
              <a:t>new technologies </a:t>
            </a:r>
            <a:r>
              <a:rPr lang="en-GB" sz="1200" dirty="0"/>
              <a:t>to attract readers to </a:t>
            </a:r>
            <a:r>
              <a:rPr lang="en-GB" sz="1200" dirty="0" err="1"/>
              <a:t>iSGTW</a:t>
            </a:r>
            <a:r>
              <a:rPr lang="en-GB" sz="1200" dirty="0"/>
              <a:t>, exploring new methods for collecting </a:t>
            </a:r>
            <a:r>
              <a:rPr lang="en-GB" sz="1200" dirty="0" smtClean="0"/>
              <a:t>and analysing </a:t>
            </a:r>
            <a:r>
              <a:rPr lang="en-GB" sz="1200" dirty="0"/>
              <a:t>usage data to understand impact, and developing new services such as training</a:t>
            </a:r>
            <a:r>
              <a:rPr lang="en-GB" sz="1200" dirty="0" smtClean="0"/>
              <a:t>. </a:t>
            </a:r>
            <a:r>
              <a:rPr lang="en-GB" sz="1200" b="1" dirty="0" smtClean="0"/>
              <a:t>This </a:t>
            </a:r>
            <a:r>
              <a:rPr lang="en-GB" sz="1200" b="1" dirty="0"/>
              <a:t>is impressive added value.</a:t>
            </a:r>
          </a:p>
          <a:p>
            <a:endParaRPr lang="en-GB" sz="1200" dirty="0"/>
          </a:p>
          <a:p>
            <a:r>
              <a:rPr lang="en-GB" sz="1200" dirty="0"/>
              <a:t>e-</a:t>
            </a:r>
            <a:r>
              <a:rPr lang="en-GB" sz="1200" dirty="0" err="1"/>
              <a:t>ScienceTalk</a:t>
            </a:r>
            <a:r>
              <a:rPr lang="en-GB" sz="1200" dirty="0"/>
              <a:t> has </a:t>
            </a:r>
            <a:r>
              <a:rPr lang="en-GB" sz="1200" dirty="0" smtClean="0"/>
              <a:t>transformed itself </a:t>
            </a:r>
            <a:r>
              <a:rPr lang="en-GB" sz="1200" dirty="0"/>
              <a:t>from a </a:t>
            </a:r>
            <a:r>
              <a:rPr lang="en-GB" sz="1200" b="1" dirty="0"/>
              <a:t>project to a suite of services</a:t>
            </a:r>
            <a:r>
              <a:rPr lang="en-GB" sz="1200" dirty="0"/>
              <a:t>, with potential to contribute in a fundamental </a:t>
            </a:r>
            <a:r>
              <a:rPr lang="en-GB" sz="1200" dirty="0" smtClean="0"/>
              <a:t>and across-the-board </a:t>
            </a:r>
            <a:r>
              <a:rPr lang="en-GB" sz="1200" dirty="0"/>
              <a:t>way to the work which will be funded under Horizon 2020.</a:t>
            </a:r>
          </a:p>
          <a:p>
            <a:endParaRPr lang="en-GB" sz="1200" dirty="0"/>
          </a:p>
          <a:p>
            <a:r>
              <a:rPr lang="en-GB" sz="1200" dirty="0"/>
              <a:t>The reviewers are pleased to note </a:t>
            </a:r>
            <a:r>
              <a:rPr lang="en-GB" sz="1200" dirty="0" smtClean="0"/>
              <a:t>how enthusiastically </a:t>
            </a:r>
            <a:r>
              <a:rPr lang="en-GB" sz="1200" dirty="0"/>
              <a:t>the project team </a:t>
            </a:r>
            <a:r>
              <a:rPr lang="en-GB" sz="1200" b="1" dirty="0"/>
              <a:t>has followed up on the recommendations from the first review</a:t>
            </a:r>
            <a:r>
              <a:rPr lang="en-GB" sz="1200" dirty="0" smtClean="0"/>
              <a:t>, particularly </a:t>
            </a:r>
            <a:r>
              <a:rPr lang="en-GB" sz="1200" dirty="0"/>
              <a:t>in terms of the further development and refinement of quality metrics.</a:t>
            </a:r>
          </a:p>
          <a:p>
            <a:endParaRPr lang="en-GB" sz="1200" dirty="0"/>
          </a:p>
          <a:p>
            <a:r>
              <a:rPr lang="en-GB" sz="1200" b="1" dirty="0" smtClean="0"/>
              <a:t>The information </a:t>
            </a:r>
            <a:r>
              <a:rPr lang="en-GB" sz="1200" b="1" dirty="0"/>
              <a:t>produced to date will remain accessible</a:t>
            </a:r>
            <a:r>
              <a:rPr lang="en-GB" sz="1200" dirty="0"/>
              <a:t>, and that important lessons learnt about </a:t>
            </a:r>
            <a:r>
              <a:rPr lang="en-GB" sz="1200" dirty="0" smtClean="0"/>
              <a:t>how to </a:t>
            </a:r>
            <a:r>
              <a:rPr lang="en-GB" sz="1200" dirty="0"/>
              <a:t>disseminate this kind of information to the different audiences will be made available </a:t>
            </a:r>
            <a:r>
              <a:rPr lang="en-GB" sz="1200" dirty="0" smtClean="0"/>
              <a:t>for future </a:t>
            </a:r>
            <a:r>
              <a:rPr lang="en-GB" sz="1200" dirty="0"/>
              <a:t>EC projects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Review report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90147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775" y="1371600"/>
            <a:ext cx="5153025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</a:rPr>
              <a:t>Progress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Zara </a:t>
            </a:r>
            <a:r>
              <a:rPr lang="en-US" sz="1600" dirty="0" err="1" smtClean="0">
                <a:solidFill>
                  <a:schemeClr val="tx1"/>
                </a:solidFill>
              </a:rPr>
              <a:t>Qadir</a:t>
            </a:r>
            <a:r>
              <a:rPr lang="en-US" sz="1600" dirty="0" smtClean="0">
                <a:solidFill>
                  <a:schemeClr val="tx1"/>
                </a:solidFill>
              </a:rPr>
              <a:t> will be full time from January 2013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Paper presented at </a:t>
            </a:r>
            <a:r>
              <a:rPr lang="en-US" sz="1600" dirty="0" err="1" smtClean="0">
                <a:solidFill>
                  <a:schemeClr val="tx1"/>
                </a:solidFill>
              </a:rPr>
              <a:t>eChallenges</a:t>
            </a:r>
            <a:r>
              <a:rPr lang="en-US" sz="1600" dirty="0" smtClean="0">
                <a:solidFill>
                  <a:schemeClr val="tx1"/>
                </a:solidFill>
              </a:rPr>
              <a:t>, 17-19 October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Paper accepted for ISGC’13, Taipei – Zara to present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Gridcasts</a:t>
            </a:r>
            <a:r>
              <a:rPr lang="en-US" sz="1600" dirty="0" smtClean="0">
                <a:solidFill>
                  <a:schemeClr val="tx1"/>
                </a:solidFill>
              </a:rPr>
              <a:t> held at </a:t>
            </a:r>
            <a:r>
              <a:rPr lang="en-US" sz="1600" dirty="0" err="1" smtClean="0">
                <a:solidFill>
                  <a:schemeClr val="tx1"/>
                </a:solidFill>
              </a:rPr>
              <a:t>eChallenges</a:t>
            </a:r>
            <a:r>
              <a:rPr lang="en-US" sz="1600" dirty="0" smtClean="0">
                <a:solidFill>
                  <a:schemeClr val="tx1"/>
                </a:solidFill>
              </a:rPr>
              <a:t>, EUDAT, SC’12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Briefing </a:t>
            </a:r>
            <a:r>
              <a:rPr lang="en-US" sz="1600" dirty="0">
                <a:solidFill>
                  <a:schemeClr val="tx1"/>
                </a:solidFill>
              </a:rPr>
              <a:t>on </a:t>
            </a:r>
            <a:r>
              <a:rPr lang="en-US" sz="1600" dirty="0" smtClean="0">
                <a:solidFill>
                  <a:schemeClr val="tx1"/>
                </a:solidFill>
              </a:rPr>
              <a:t>Big Data issued in early December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Next Briefing on security in e-science in February 2013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MoUs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signed with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BlogForever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who will use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GridCast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as a case study for archiving a blog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70431"/>
            <a:ext cx="3625867" cy="3389397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WP1: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Grid policy outreach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256526"/>
            <a:ext cx="49530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Next steps</a:t>
            </a:r>
            <a:endParaRPr lang="en-US" sz="2400" b="1" dirty="0">
              <a:solidFill>
                <a:srgbClr val="FF66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</a:rPr>
              <a:t> 2 more briefings – </a:t>
            </a:r>
            <a:r>
              <a:rPr lang="en-US" sz="1600" dirty="0" smtClean="0">
                <a:solidFill>
                  <a:schemeClr val="tx1"/>
                </a:solidFill>
              </a:rPr>
              <a:t>D1.2.11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D1.2.12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Add an extra one in the extension</a:t>
            </a:r>
            <a:r>
              <a:rPr lang="en-US" sz="1600" dirty="0" smtClean="0">
                <a:solidFill>
                  <a:schemeClr val="tx1"/>
                </a:solidFill>
              </a:rPr>
              <a:t>? June D1.2.13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Compendium planned for the end of PY3 – shifted to June 2013 (PM34)</a:t>
            </a: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10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e-</a:t>
            </a:r>
            <a:r>
              <a:rPr lang="en-US" sz="1600" dirty="0" err="1" smtClean="0">
                <a:solidFill>
                  <a:schemeClr val="tx1"/>
                </a:solidFill>
              </a:rPr>
              <a:t>concertation</a:t>
            </a:r>
            <a:r>
              <a:rPr lang="en-US" sz="1600" dirty="0" smtClean="0">
                <a:solidFill>
                  <a:schemeClr val="tx1"/>
                </a:solidFill>
              </a:rPr>
              <a:t> meeting on 6/7 March at The Hotel – staffing </a:t>
            </a:r>
            <a:r>
              <a:rPr lang="en-US" sz="1600" dirty="0" smtClean="0">
                <a:solidFill>
                  <a:schemeClr val="tx1"/>
                </a:solidFill>
              </a:rPr>
              <a:t>issue at reception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Future topic ideas for briefings</a:t>
            </a:r>
            <a:endParaRPr lang="en-US" sz="160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Security in e-science – </a:t>
            </a:r>
            <a:r>
              <a:rPr lang="en-US" sz="1600" i="1" dirty="0" smtClean="0">
                <a:solidFill>
                  <a:schemeClr val="tx1"/>
                </a:solidFill>
                <a:cs typeface="Arial" charset="0"/>
              </a:rPr>
              <a:t>next </a:t>
            </a:r>
            <a:r>
              <a:rPr lang="en-US" sz="1600" i="1" dirty="0" smtClean="0">
                <a:solidFill>
                  <a:schemeClr val="tx1"/>
                </a:solidFill>
                <a:cs typeface="Arial" charset="0"/>
              </a:rPr>
              <a:t>briefing?</a:t>
            </a:r>
            <a:endParaRPr lang="en-US" sz="1600" i="1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International dimension of grids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eGovernment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Impact indicators -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eNVENTORY</a:t>
            </a: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Digital Agenda for Europe /  Horizon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2020- </a:t>
            </a:r>
            <a:r>
              <a:rPr lang="en-US" sz="1600" i="1" dirty="0" smtClean="0">
                <a:solidFill>
                  <a:schemeClr val="tx1"/>
                </a:solidFill>
                <a:cs typeface="Arial" charset="0"/>
              </a:rPr>
              <a:t>final briefing?</a:t>
            </a:r>
            <a:endParaRPr lang="en-US" sz="1600" i="1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eInfrastructure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governance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cs typeface="Arial" charset="0"/>
              </a:rPr>
              <a:t>Exascale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/future 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computing – </a:t>
            </a:r>
            <a:r>
              <a:rPr lang="en-US" sz="1600" i="1" dirty="0" smtClean="0">
                <a:solidFill>
                  <a:schemeClr val="tx1"/>
                </a:solidFill>
                <a:cs typeface="Arial" charset="0"/>
              </a:rPr>
              <a:t>final briefing?</a:t>
            </a:r>
            <a:endParaRPr lang="en-US" sz="1600" i="1" dirty="0" smtClean="0">
              <a:solidFill>
                <a:schemeClr val="tx1"/>
              </a:solidFill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</a:pP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 Costs of cloud, e-infrastructure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474337"/>
            <a:ext cx="3492689" cy="497010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265322"/>
            <a:ext cx="9144000" cy="49705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Progress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600" b="1" dirty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600" b="1" dirty="0" err="1">
                <a:solidFill>
                  <a:schemeClr val="tx1"/>
                </a:solidFill>
                <a:ea typeface="ＭＳ Ｐゴシック" pitchFamily="-109" charset="-128"/>
              </a:rPr>
              <a:t>ScienceTalk</a:t>
            </a:r>
            <a:endParaRPr lang="en-GB" sz="16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Tracking downloads and shares of e-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ScienceBriefings</a:t>
            </a:r>
            <a:endParaRPr lang="en-GB" sz="16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6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600" b="1" dirty="0" smtClean="0">
                <a:solidFill>
                  <a:schemeClr val="tx1"/>
                </a:solidFill>
                <a:ea typeface="ＭＳ Ｐゴシック" pitchFamily="-109" charset="-128"/>
              </a:rPr>
              <a:t> / </a:t>
            </a:r>
            <a:r>
              <a:rPr lang="en-GB" sz="16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600" b="1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-109" charset="-128"/>
              </a:rPr>
              <a:t> Communications area including multimedia, image bank, news, People bay area now live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6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Some graphics still needed to be able to push the site properly – driven by the 3D version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Moved to individual URLs for each area, now indexed by Google</a:t>
            </a:r>
          </a:p>
          <a:p>
            <a:pPr marL="400050" lvl="1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Traffic is still low to non 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GridCafe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sites</a:t>
            </a: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6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GridCasts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-109" charset="-128"/>
              </a:rPr>
              <a:t> held at 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eChallenges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, EUDAT and SC12.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6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600" b="1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Working on organising the panels more intuitively 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ie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gLite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, PANDA, GEANT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New graphics added to the data transfers panel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Phedex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data transfers demo-</a:t>
            </a:r>
            <a:r>
              <a:rPr lang="en-GB" sz="1600" dirty="0" err="1" smtClean="0">
                <a:solidFill>
                  <a:schemeClr val="tx1"/>
                </a:solidFill>
                <a:ea typeface="ＭＳ Ｐゴシック" pitchFamily="-109" charset="-128"/>
              </a:rPr>
              <a:t>ed</a:t>
            </a:r>
            <a:r>
              <a:rPr lang="en-GB" sz="1600" dirty="0" smtClean="0">
                <a:solidFill>
                  <a:schemeClr val="tx1"/>
                </a:solidFill>
                <a:ea typeface="ＭＳ Ｐゴシック" pitchFamily="-109" charset="-128"/>
              </a:rPr>
              <a:t> at the review</a:t>
            </a:r>
            <a:endParaRPr lang="en-US" sz="1600" dirty="0" smtClean="0">
              <a:solidFill>
                <a:schemeClr val="tx1"/>
              </a:solidFill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WP2: </a:t>
            </a:r>
            <a:b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GridCafé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GridCast</a:t>
            </a:r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3824" y="1371599"/>
            <a:ext cx="8715376" cy="47782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Next steps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>
                <a:ea typeface="ＭＳ Ｐゴシック" pitchFamily="-109" charset="-128"/>
              </a:rPr>
              <a:t> 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e-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New areas in order: joint networking and data garden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section – Data Park</a:t>
            </a:r>
            <a:endParaRPr lang="en-GB" sz="1300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Need to trademark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ScienceCity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and e-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ScienceIsland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– URLs all purchased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Marketing plan: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wikipedia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, social media,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iSGTW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, internal linking, schools pack, conferences, videos underway through the Action Plan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>
                <a:solidFill>
                  <a:schemeClr val="tx1"/>
                </a:solidFill>
                <a:ea typeface="ＭＳ Ｐゴシック" pitchFamily="-109" charset="-128"/>
              </a:rPr>
              <a:t>GridCafé</a:t>
            </a:r>
            <a:endParaRPr lang="en-GB" sz="13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Need a handover date for the old and new versions of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GridCafe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– site must be functionally complete to do this so can be done once common areas complete – only remaining barrier is the French and Spanish version sites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Cannot redirect to an external site from a CERN URL any more – dead links – need a CERN contact</a:t>
            </a:r>
            <a:endParaRPr lang="en-GB" sz="13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indent="-57150">
              <a:spcBef>
                <a:spcPts val="6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GridCast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US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Need to have a presence at events outside the usual community to increase the audience and advertise products such as </a:t>
            </a:r>
            <a:r>
              <a:rPr lang="en-GB" sz="1300" dirty="0" err="1" smtClean="0">
                <a:solidFill>
                  <a:schemeClr val="tx1"/>
                </a:solidFill>
                <a:ea typeface="ＭＳ Ｐゴシック" pitchFamily="-109" charset="-128"/>
              </a:rPr>
              <a:t>iSGTW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.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Next events are CRISP 2</a:t>
            </a:r>
            <a:r>
              <a:rPr lang="en-GB" sz="1300" baseline="30000" dirty="0" smtClean="0">
                <a:solidFill>
                  <a:schemeClr val="tx1"/>
                </a:solidFill>
                <a:ea typeface="ＭＳ Ｐゴシック" pitchFamily="-109" charset="-128"/>
              </a:rPr>
              <a:t>nd</a:t>
            </a: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conference, ISGC’13, EGI CF13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  <a:ea typeface="ＭＳ Ｐゴシック" pitchFamily="-109" charset="-128"/>
              </a:rPr>
              <a:t>GridGuide</a:t>
            </a:r>
            <a:r>
              <a:rPr lang="en-GB" sz="1300" b="1" dirty="0" smtClean="0">
                <a:solidFill>
                  <a:schemeClr val="tx1"/>
                </a:solidFill>
                <a:ea typeface="ＭＳ Ｐゴシック" pitchFamily="-109" charset="-128"/>
              </a:rPr>
              <a:t> / RTM</a:t>
            </a:r>
            <a:endParaRPr lang="en-US" sz="1300" b="1" dirty="0" smtClean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1300" dirty="0" smtClean="0">
                <a:solidFill>
                  <a:schemeClr val="tx1"/>
                </a:solidFill>
                <a:ea typeface="ＭＳ Ｐゴシック" pitchFamily="-109" charset="-128"/>
              </a:rPr>
              <a:t> Challenge to reach 100 new sites by May 2013</a:t>
            </a:r>
            <a:endParaRPr lang="en-US" sz="1300" dirty="0" smtClean="0">
              <a:solidFill>
                <a:schemeClr val="tx1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7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" y="1600200"/>
            <a:ext cx="8610600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>
                <a:ea typeface="ＭＳ Ｐゴシック" pitchFamily="-109" charset="-128"/>
              </a:rPr>
              <a:t>Helix Nebula General Assembly, </a:t>
            </a:r>
            <a:r>
              <a:rPr lang="en-GB" sz="2000" dirty="0" err="1">
                <a:ea typeface="ＭＳ Ｐゴシック" pitchFamily="-109" charset="-128"/>
              </a:rPr>
              <a:t>Frascati</a:t>
            </a:r>
            <a:r>
              <a:rPr lang="en-GB" sz="2000" dirty="0">
                <a:ea typeface="ＭＳ Ｐゴシック" pitchFamily="-109" charset="-128"/>
              </a:rPr>
              <a:t>, Italy, 16-18 January 2013 (mini)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>
                <a:ea typeface="ＭＳ Ｐゴシック" pitchFamily="-109" charset="-128"/>
              </a:rPr>
              <a:t>ENVRI meeting, </a:t>
            </a:r>
            <a:r>
              <a:rPr lang="en-GB" sz="2000" dirty="0" err="1">
                <a:ea typeface="ＭＳ Ｐゴシック" pitchFamily="-109" charset="-128"/>
              </a:rPr>
              <a:t>Frascati</a:t>
            </a:r>
            <a:r>
              <a:rPr lang="en-GB" sz="2000" dirty="0">
                <a:ea typeface="ＭＳ Ｐゴシック" pitchFamily="-109" charset="-128"/>
              </a:rPr>
              <a:t>, Italy, 5-7 February 2013 (mini)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err="1">
                <a:ea typeface="ＭＳ Ｐゴシック" pitchFamily="-109" charset="-128"/>
              </a:rPr>
              <a:t>CloudScape</a:t>
            </a:r>
            <a:r>
              <a:rPr lang="en-GB" sz="2000" dirty="0">
                <a:ea typeface="ＭＳ Ｐゴシック" pitchFamily="-109" charset="-128"/>
              </a:rPr>
              <a:t> V, Brussels, 27-28 February 2013 (mini)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>
                <a:ea typeface="ＭＳ Ｐゴシック" pitchFamily="-109" charset="-128"/>
              </a:rPr>
              <a:t>10th e-Infrastructure </a:t>
            </a:r>
            <a:r>
              <a:rPr lang="en-GB" sz="2000" dirty="0" err="1">
                <a:ea typeface="ＭＳ Ｐゴシック" pitchFamily="-109" charset="-128"/>
              </a:rPr>
              <a:t>Concertation</a:t>
            </a:r>
            <a:r>
              <a:rPr lang="en-GB" sz="2000" dirty="0">
                <a:ea typeface="ＭＳ Ｐゴシック" pitchFamily="-109" charset="-128"/>
              </a:rPr>
              <a:t> meeting, Brussels, 6-7 March 2013 - MAJOR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>
                <a:ea typeface="ＭＳ Ｐゴシック" pitchFamily="-109" charset="-128"/>
              </a:rPr>
              <a:t>CRISP Annual Event, </a:t>
            </a:r>
            <a:r>
              <a:rPr lang="en-GB" sz="2000" dirty="0" err="1">
                <a:ea typeface="ＭＳ Ｐゴシック" pitchFamily="-109" charset="-128"/>
              </a:rPr>
              <a:t>Villigen</a:t>
            </a:r>
            <a:r>
              <a:rPr lang="en-GB" sz="2000" dirty="0">
                <a:ea typeface="ＭＳ Ｐゴシック" pitchFamily="-109" charset="-128"/>
              </a:rPr>
              <a:t>, Switzerland, 18-20 March 2013 </a:t>
            </a:r>
            <a:r>
              <a:rPr lang="en-GB" sz="2000" dirty="0" smtClean="0">
                <a:ea typeface="ＭＳ Ｐゴシック" pitchFamily="-109" charset="-128"/>
              </a:rPr>
              <a:t>– MAJOR + TRAINING</a:t>
            </a:r>
            <a:endParaRPr lang="en-GB" sz="2000" dirty="0"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>
                <a:ea typeface="ＭＳ Ｐゴシック" pitchFamily="-109" charset="-128"/>
              </a:rPr>
              <a:t>ISGC 2013, Taipei, Taiwan, 18-22 March 2013 - MAJOR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>
                <a:ea typeface="ＭＳ Ｐゴシック" pitchFamily="-109" charset="-128"/>
              </a:rPr>
              <a:t>EGI Community Forum, Manchester, UK 8-12 April 2013 </a:t>
            </a:r>
            <a:r>
              <a:rPr lang="en-GB" sz="2000" dirty="0" smtClean="0">
                <a:ea typeface="ＭＳ Ｐゴシック" pitchFamily="-109" charset="-128"/>
              </a:rPr>
              <a:t>– MAJOR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smtClean="0">
                <a:ea typeface="ＭＳ Ｐゴシック" pitchFamily="-109" charset="-128"/>
              </a:rPr>
              <a:t>5</a:t>
            </a:r>
            <a:r>
              <a:rPr lang="en-GB" sz="2000" baseline="30000" dirty="0" smtClean="0">
                <a:ea typeface="ＭＳ Ｐゴシック" pitchFamily="-109" charset="-128"/>
              </a:rPr>
              <a:t>th</a:t>
            </a:r>
            <a:r>
              <a:rPr lang="en-GB" sz="2000" dirty="0" smtClean="0">
                <a:ea typeface="ＭＳ Ｐゴシック" pitchFamily="-109" charset="-128"/>
              </a:rPr>
              <a:t> CAPRI meeting, Utrecht, Netherlands, 17-19 April 2013 (mini)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smtClean="0">
                <a:ea typeface="ＭＳ Ｐゴシック" pitchFamily="-109" charset="-128"/>
              </a:rPr>
              <a:t>ISC’13, Leipzig, Germany, 16 – 20 June 2013 - MAJOR</a:t>
            </a:r>
            <a:endParaRPr lang="en-GB" sz="2000" dirty="0">
              <a:ea typeface="ＭＳ Ｐゴシック" pitchFamily="-109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Remaining events for PY3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8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" y="1600200"/>
            <a:ext cx="86106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b="1" dirty="0" smtClean="0">
                <a:solidFill>
                  <a:srgbClr val="FF6600"/>
                </a:solidFill>
                <a:ea typeface="ＭＳ Ｐゴシック" pitchFamily="-109" charset="-128"/>
              </a:rPr>
              <a:t>Next steps</a:t>
            </a:r>
            <a:endParaRPr lang="en-US" sz="2000" b="1" dirty="0">
              <a:solidFill>
                <a:srgbClr val="FF6600"/>
              </a:solidFill>
              <a:ea typeface="ＭＳ Ｐゴシック" pitchFamily="-109" charset="-128"/>
            </a:endParaRP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smtClean="0">
                <a:ea typeface="ＭＳ Ｐゴシック" pitchFamily="-109" charset="-128"/>
              </a:rPr>
              <a:t>Add any missing XSEDE, PRACE sites to bring total up to 100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smtClean="0">
                <a:ea typeface="ＭＳ Ｐゴシック" pitchFamily="-109" charset="-128"/>
              </a:rPr>
              <a:t>Shrink sites to skeletons with links back to original websites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smtClean="0">
                <a:ea typeface="ＭＳ Ｐゴシック" pitchFamily="-109" charset="-128"/>
              </a:rPr>
              <a:t>Remove all out of date content</a:t>
            </a:r>
          </a:p>
          <a:p>
            <a:pPr marL="400050" lvl="1">
              <a:spcBef>
                <a:spcPct val="50000"/>
              </a:spcBef>
              <a:buClr>
                <a:srgbClr val="FF6600"/>
              </a:buClr>
              <a:buFont typeface="Arial" charset="0"/>
              <a:buChar char="■"/>
              <a:defRPr/>
            </a:pPr>
            <a:r>
              <a:rPr lang="en-GB" sz="2000" dirty="0" smtClean="0">
                <a:ea typeface="ＭＳ Ｐゴシック" pitchFamily="-109" charset="-128"/>
              </a:rPr>
              <a:t>Redirect </a:t>
            </a:r>
            <a:r>
              <a:rPr lang="en-GB" sz="2000" dirty="0" smtClean="0">
                <a:ea typeface="ＭＳ Ｐゴシック" pitchFamily="-109" charset="-128"/>
                <a:hlinkClick r:id="rId2"/>
              </a:rPr>
              <a:t>www.gridguide.org</a:t>
            </a:r>
            <a:r>
              <a:rPr lang="en-GB" sz="2000" dirty="0" smtClean="0">
                <a:ea typeface="ＭＳ Ｐゴシック" pitchFamily="-109" charset="-128"/>
              </a:rPr>
              <a:t> to new pages in e-</a:t>
            </a:r>
            <a:r>
              <a:rPr lang="en-GB" sz="2000" dirty="0" err="1" smtClean="0">
                <a:ea typeface="ＭＳ Ｐゴシック" pitchFamily="-109" charset="-128"/>
              </a:rPr>
              <a:t>ScienceCity</a:t>
            </a:r>
            <a:endParaRPr lang="en-GB" sz="2000" dirty="0">
              <a:ea typeface="ＭＳ Ｐゴシック" pitchFamily="-109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3025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ea typeface="ＭＳ Ｐゴシック" pitchFamily="34" charset="-128"/>
              </a:rPr>
              <a:t>Plan for </a:t>
            </a:r>
            <a:r>
              <a:rPr lang="en-GB" sz="3600" b="1" dirty="0" err="1" smtClean="0">
                <a:solidFill>
                  <a:schemeClr val="tx1"/>
                </a:solidFill>
                <a:ea typeface="ＭＳ Ｐゴシック" pitchFamily="34" charset="-128"/>
              </a:rPr>
              <a:t>GridGuide</a:t>
            </a:r>
            <a:endParaRPr lang="en-US" sz="36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2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2260</Words>
  <Application>Microsoft Office PowerPoint</Application>
  <PresentationFormat>On-screen Show (4:3)</PresentationFormat>
  <Paragraphs>498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Custom Design</vt:lpstr>
      <vt:lpstr>1_Default Design</vt:lpstr>
      <vt:lpstr>1_Custom Design</vt:lpstr>
      <vt:lpstr>E-ScienceTalk PMB</vt:lpstr>
      <vt:lpstr>Open actions</vt:lpstr>
      <vt:lpstr>Review report</vt:lpstr>
      <vt:lpstr>WP1: Grid policy outreach</vt:lpstr>
      <vt:lpstr>WP1: Grid policy outreach</vt:lpstr>
      <vt:lpstr>WP2:  GridCafé, GridCast, GridGuide</vt:lpstr>
      <vt:lpstr>WP2:  GridCafé, GridCast, GridGuide</vt:lpstr>
      <vt:lpstr>Remaining events for PY3</vt:lpstr>
      <vt:lpstr>Plan for GridGuide</vt:lpstr>
      <vt:lpstr>WP3: iSGTW</vt:lpstr>
      <vt:lpstr>WP3: iSGTW</vt:lpstr>
      <vt:lpstr>WP4: Management</vt:lpstr>
      <vt:lpstr>Project issues</vt:lpstr>
      <vt:lpstr>Deliverables and  milestones PY3</vt:lpstr>
      <vt:lpstr>PY2 Effort</vt:lpstr>
      <vt:lpstr>PY2 Expenditure</vt:lpstr>
      <vt:lpstr>PY2 Costs Accepted</vt:lpstr>
      <vt:lpstr>PY1 + PY2 Costs Accepted</vt:lpstr>
      <vt:lpstr>Remaining funds distribution</vt:lpstr>
      <vt:lpstr>Proposed PY2 payment</vt:lpstr>
      <vt:lpstr>Remaining Funds PY3</vt:lpstr>
      <vt:lpstr>PowerPoint Presentation</vt:lpstr>
      <vt:lpstr>DoW changes</vt:lpstr>
      <vt:lpstr>Beyond PY3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505</cp:revision>
  <dcterms:created xsi:type="dcterms:W3CDTF">2010-08-24T22:35:25Z</dcterms:created>
  <dcterms:modified xsi:type="dcterms:W3CDTF">2013-01-10T09:08:56Z</dcterms:modified>
</cp:coreProperties>
</file>