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  <p:sldMasterId id="2147483672" r:id="rId2"/>
    <p:sldMasterId id="2147483684" r:id="rId3"/>
  </p:sldMasterIdLst>
  <p:notesMasterIdLst>
    <p:notesMasterId r:id="rId22"/>
  </p:notesMasterIdLst>
  <p:sldIdLst>
    <p:sldId id="259" r:id="rId4"/>
    <p:sldId id="277" r:id="rId5"/>
    <p:sldId id="256" r:id="rId6"/>
    <p:sldId id="270" r:id="rId7"/>
    <p:sldId id="257" r:id="rId8"/>
    <p:sldId id="271" r:id="rId9"/>
    <p:sldId id="296" r:id="rId10"/>
    <p:sldId id="286" r:id="rId11"/>
    <p:sldId id="269" r:id="rId12"/>
    <p:sldId id="272" r:id="rId13"/>
    <p:sldId id="258" r:id="rId14"/>
    <p:sldId id="282" r:id="rId15"/>
    <p:sldId id="265" r:id="rId16"/>
    <p:sldId id="294" r:id="rId17"/>
    <p:sldId id="290" r:id="rId18"/>
    <p:sldId id="283" r:id="rId19"/>
    <p:sldId id="292" r:id="rId20"/>
    <p:sldId id="297" r:id="rId2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4400" kern="1200">
        <a:solidFill>
          <a:schemeClr val="bg1"/>
        </a:solidFill>
        <a:latin typeface="Arial" charset="0"/>
        <a:ea typeface="ＭＳ Ｐゴシック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4400" kern="1200">
        <a:solidFill>
          <a:schemeClr val="bg1"/>
        </a:solidFill>
        <a:latin typeface="Arial" charset="0"/>
        <a:ea typeface="ＭＳ Ｐゴシック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4400" kern="1200">
        <a:solidFill>
          <a:schemeClr val="bg1"/>
        </a:solidFill>
        <a:latin typeface="Arial" charset="0"/>
        <a:ea typeface="ＭＳ Ｐゴシック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4400" kern="1200">
        <a:solidFill>
          <a:schemeClr val="bg1"/>
        </a:solidFill>
        <a:latin typeface="Arial" charset="0"/>
        <a:ea typeface="ＭＳ Ｐゴシック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4400" kern="1200">
        <a:solidFill>
          <a:schemeClr val="bg1"/>
        </a:solidFill>
        <a:latin typeface="Arial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sz="4400" kern="1200">
        <a:solidFill>
          <a:schemeClr val="bg1"/>
        </a:solidFill>
        <a:latin typeface="Arial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sz="4400" kern="1200">
        <a:solidFill>
          <a:schemeClr val="bg1"/>
        </a:solidFill>
        <a:latin typeface="Arial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sz="4400" kern="1200">
        <a:solidFill>
          <a:schemeClr val="bg1"/>
        </a:solidFill>
        <a:latin typeface="Arial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sz="4400" kern="1200">
        <a:solidFill>
          <a:schemeClr val="bg1"/>
        </a:solidFill>
        <a:latin typeface="Arial" charset="0"/>
        <a:ea typeface="ＭＳ Ｐゴシック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  <a:srgbClr val="FF9966"/>
    <a:srgbClr val="008000"/>
    <a:srgbClr val="CCFFFF"/>
    <a:srgbClr val="FF9900"/>
    <a:srgbClr val="5689CA"/>
    <a:srgbClr val="BAD5FB"/>
    <a:srgbClr val="FFFFFF"/>
    <a:srgbClr val="006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4780" autoAdjust="0"/>
    <p:restoredTop sz="94676" autoAdjust="0"/>
  </p:normalViewPr>
  <p:slideViewPr>
    <p:cSldViewPr>
      <p:cViewPr varScale="1">
        <p:scale>
          <a:sx n="87" d="100"/>
          <a:sy n="87" d="100"/>
        </p:scale>
        <p:origin x="-133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viewProps" Target="viewProp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presProps" Target="presProp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ea typeface="ＭＳ Ｐゴシック" pitchFamily="-109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ea typeface="ＭＳ Ｐゴシック" pitchFamily="-109" charset="-128"/>
              </a:defRPr>
            </a:lvl1pPr>
          </a:lstStyle>
          <a:p>
            <a:pPr>
              <a:defRPr/>
            </a:pPr>
            <a:fld id="{BF7DFE46-C06D-4B5F-A5E6-6A4ABD995803}" type="datetimeFigureOut">
              <a:rPr lang="en-US"/>
              <a:pPr>
                <a:defRPr/>
              </a:pPr>
              <a:t>3/8/2013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ea typeface="ＭＳ Ｐゴシック" pitchFamily="-109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ea typeface="ＭＳ Ｐゴシック" pitchFamily="-109" charset="-128"/>
              </a:defRPr>
            </a:lvl1pPr>
          </a:lstStyle>
          <a:p>
            <a:pPr>
              <a:defRPr/>
            </a:pPr>
            <a:fld id="{D07B6826-7E2B-4156-94EB-5D308C00048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096643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4400">
                <a:solidFill>
                  <a:schemeClr val="bg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 sz="4400">
                <a:solidFill>
                  <a:schemeClr val="bg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 sz="4400">
                <a:solidFill>
                  <a:schemeClr val="bg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 sz="4400">
                <a:solidFill>
                  <a:schemeClr val="bg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 sz="4400">
                <a:solidFill>
                  <a:schemeClr val="bg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fld id="{80D801D0-992C-4BD2-91FF-007CFC1BB0CC}" type="slidenum">
              <a:rPr lang="en-US" sz="1200" smtClean="0"/>
              <a:pPr eaLnBrk="1" hangingPunct="1"/>
              <a:t>5</a:t>
            </a:fld>
            <a:endParaRPr lang="en-US" sz="120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4400">
                <a:solidFill>
                  <a:schemeClr val="bg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 sz="4400">
                <a:solidFill>
                  <a:schemeClr val="bg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 sz="4400">
                <a:solidFill>
                  <a:schemeClr val="bg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 sz="4400">
                <a:solidFill>
                  <a:schemeClr val="bg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 sz="4400">
                <a:solidFill>
                  <a:schemeClr val="bg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fld id="{80D801D0-992C-4BD2-91FF-007CFC1BB0CC}" type="slidenum">
              <a:rPr lang="en-US" sz="1200" smtClean="0"/>
              <a:pPr eaLnBrk="1" hangingPunct="1"/>
              <a:t>6</a:t>
            </a:fld>
            <a:endParaRPr lang="en-US" sz="120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2CA23-97F0-4CE9-9710-AB51948C8F9F}" type="datetimeFigureOut">
              <a:rPr lang="en-GB" smtClean="0"/>
              <a:t>08/03/2013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452A7-AF6B-482C-BD8B-EEC835FDFE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77832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2CA23-97F0-4CE9-9710-AB51948C8F9F}" type="datetimeFigureOut">
              <a:rPr lang="en-GB" smtClean="0"/>
              <a:t>08/03/2013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452A7-AF6B-482C-BD8B-EEC835FDFE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67520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2CA23-97F0-4CE9-9710-AB51948C8F9F}" type="datetimeFigureOut">
              <a:rPr lang="en-GB" smtClean="0"/>
              <a:t>08/03/2013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452A7-AF6B-482C-BD8B-EEC835FDFE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80957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62E15F-6120-46D1-99C0-3C1B5FD5BA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079533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F79FF1-00CD-4479-ADC5-4976D9B9A6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812639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689BDF-7087-47D6-BE35-89E67E2C78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93053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6ADC99-509D-4929-A7C1-8F44488148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730032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F4518C-14B3-4C8C-9EEF-3E078F731AF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654072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57D940-A508-486E-B8FA-736912B302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910452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1EA090-D787-4930-B010-AA445E8E741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504955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F970F4-6D04-495C-AFBB-5A9D4136244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73571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2CA23-97F0-4CE9-9710-AB51948C8F9F}" type="datetimeFigureOut">
              <a:rPr lang="en-GB" smtClean="0"/>
              <a:t>08/03/2013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452A7-AF6B-482C-BD8B-EEC835FDFE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52336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B1A46F-05FF-4F3C-8A17-8E6DF720C2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12428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FC264D-DD6C-4B4D-9AC3-29A48FC0E7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532664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91911F-B53B-4089-BBA7-57DD1A3EA2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181980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619875"/>
            <a:ext cx="2895600" cy="476250"/>
          </a:xfrm>
          <a:prstGeom prst="rect">
            <a:avLst/>
          </a:prstGeom>
          <a:ln/>
        </p:spPr>
        <p:txBody>
          <a:bodyPr/>
          <a:lstStyle>
            <a:lvl1pPr algn="ctr">
              <a:defRPr sz="1200" b="1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en-GB" smtClean="0"/>
              <a:t>PY1 Review, 8 Nov 2011</a:t>
            </a:r>
            <a:endParaRPr lang="en-US" dirty="0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7010400" y="6619875"/>
            <a:ext cx="2133600" cy="476250"/>
          </a:xfrm>
          <a:prstGeom prst="rect">
            <a:avLst/>
          </a:prstGeom>
          <a:ln/>
        </p:spPr>
        <p:txBody>
          <a:bodyPr/>
          <a:lstStyle>
            <a:lvl1pPr algn="r">
              <a:defRPr sz="1200" b="1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E1C54416-D04D-4302-AE4A-A0D4A40FA366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227380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85"/>
            <a:ext cx="9144000" cy="6856629"/>
          </a:xfrm>
          <a:prstGeom prst="rect">
            <a:avLst/>
          </a:prstGeom>
        </p:spPr>
      </p:pic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619875"/>
            <a:ext cx="2895600" cy="476250"/>
          </a:xfrm>
          <a:prstGeom prst="rect">
            <a:avLst/>
          </a:prstGeom>
          <a:ln/>
        </p:spPr>
        <p:txBody>
          <a:bodyPr/>
          <a:lstStyle>
            <a:lvl1pPr algn="ctr">
              <a:defRPr sz="1200" b="1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en-GB" smtClean="0"/>
              <a:t>PY1 Review, 8 Nov 2011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7010400" y="6619875"/>
            <a:ext cx="2133600" cy="476250"/>
          </a:xfrm>
          <a:prstGeom prst="rect">
            <a:avLst/>
          </a:prstGeom>
          <a:ln/>
        </p:spPr>
        <p:txBody>
          <a:bodyPr/>
          <a:lstStyle>
            <a:lvl1pPr algn="r">
              <a:defRPr sz="1200" b="1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E1C54416-D04D-4302-AE4A-A0D4A40FA366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251565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619875"/>
            <a:ext cx="2895600" cy="476250"/>
          </a:xfrm>
          <a:prstGeom prst="rect">
            <a:avLst/>
          </a:prstGeom>
          <a:ln/>
        </p:spPr>
        <p:txBody>
          <a:bodyPr/>
          <a:lstStyle>
            <a:lvl1pPr algn="ctr">
              <a:defRPr sz="1200" b="1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en-GB" smtClean="0"/>
              <a:t>PY1 Review, 8 Nov 2011</a:t>
            </a:r>
            <a:endParaRPr lang="en-US" dirty="0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7010400" y="6619875"/>
            <a:ext cx="2133600" cy="476250"/>
          </a:xfrm>
          <a:prstGeom prst="rect">
            <a:avLst/>
          </a:prstGeom>
          <a:ln/>
        </p:spPr>
        <p:txBody>
          <a:bodyPr/>
          <a:lstStyle>
            <a:lvl1pPr algn="r">
              <a:defRPr sz="1200" b="1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E1C54416-D04D-4302-AE4A-A0D4A40FA366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231405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GB" smtClean="0"/>
              <a:t>PY1 Review, 8 Nov 2011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2418EED-A687-48CF-BDBF-794D832A99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421119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GB" smtClean="0"/>
              <a:t>PY1 Review, 8 Nov 2011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2418EED-A687-48CF-BDBF-794D832A99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0759268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619875"/>
            <a:ext cx="2895600" cy="476250"/>
          </a:xfrm>
          <a:prstGeom prst="rect">
            <a:avLst/>
          </a:prstGeom>
          <a:ln/>
        </p:spPr>
        <p:txBody>
          <a:bodyPr/>
          <a:lstStyle>
            <a:lvl1pPr algn="ctr">
              <a:defRPr sz="1200" b="1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en-GB" smtClean="0"/>
              <a:t>PY1 Review, 8 Nov 2011</a:t>
            </a:r>
            <a:endParaRPr lang="en-US" dirty="0"/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7010400" y="6619875"/>
            <a:ext cx="2133600" cy="476250"/>
          </a:xfrm>
          <a:prstGeom prst="rect">
            <a:avLst/>
          </a:prstGeom>
          <a:ln/>
        </p:spPr>
        <p:txBody>
          <a:bodyPr/>
          <a:lstStyle>
            <a:lvl1pPr algn="r">
              <a:defRPr sz="1200" b="1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E1C54416-D04D-4302-AE4A-A0D4A40FA366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759398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619875"/>
            <a:ext cx="2895600" cy="476250"/>
          </a:xfrm>
          <a:prstGeom prst="rect">
            <a:avLst/>
          </a:prstGeom>
          <a:ln/>
        </p:spPr>
        <p:txBody>
          <a:bodyPr/>
          <a:lstStyle>
            <a:lvl1pPr algn="ctr">
              <a:defRPr sz="1200" b="1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en-GB" smtClean="0"/>
              <a:t>PY1 Review, 8 Nov 2011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7010400" y="6619875"/>
            <a:ext cx="2133600" cy="476250"/>
          </a:xfrm>
          <a:prstGeom prst="rect">
            <a:avLst/>
          </a:prstGeom>
          <a:ln/>
        </p:spPr>
        <p:txBody>
          <a:bodyPr/>
          <a:lstStyle>
            <a:lvl1pPr algn="r">
              <a:defRPr sz="1200" b="1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E1C54416-D04D-4302-AE4A-A0D4A40FA366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78193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2CA23-97F0-4CE9-9710-AB51948C8F9F}" type="datetimeFigureOut">
              <a:rPr lang="en-GB" smtClean="0"/>
              <a:t>08/03/2013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452A7-AF6B-482C-BD8B-EEC835FDFE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1895755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GB" smtClean="0"/>
              <a:t>PY1 Review, 8 Nov 2011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2418EED-A687-48CF-BDBF-794D832A99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0688267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GB" smtClean="0"/>
              <a:t>PY1 Review, 8 Nov 2011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2418EED-A687-48CF-BDBF-794D832A99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7416116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GB" smtClean="0"/>
              <a:t>PY1 Review, 8 Nov 2011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2418EED-A687-48CF-BDBF-794D832A99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249942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GB" smtClean="0"/>
              <a:t>PY1 Review, 8 Nov 2011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2418EED-A687-48CF-BDBF-794D832A99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25641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2CA23-97F0-4CE9-9710-AB51948C8F9F}" type="datetimeFigureOut">
              <a:rPr lang="en-GB" smtClean="0"/>
              <a:t>08/03/2013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452A7-AF6B-482C-BD8B-EEC835FDFE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32015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2CA23-97F0-4CE9-9710-AB51948C8F9F}" type="datetimeFigureOut">
              <a:rPr lang="en-GB" smtClean="0"/>
              <a:t>08/03/2013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452A7-AF6B-482C-BD8B-EEC835FDFE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97712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2CA23-97F0-4CE9-9710-AB51948C8F9F}" type="datetimeFigureOut">
              <a:rPr lang="en-GB" smtClean="0"/>
              <a:t>08/03/2013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452A7-AF6B-482C-BD8B-EEC835FDFE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64361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2CA23-97F0-4CE9-9710-AB51948C8F9F}" type="datetimeFigureOut">
              <a:rPr lang="en-GB" smtClean="0"/>
              <a:t>08/03/2013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452A7-AF6B-482C-BD8B-EEC835FDFE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6807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2CA23-97F0-4CE9-9710-AB51948C8F9F}" type="datetimeFigureOut">
              <a:rPr lang="en-GB" smtClean="0"/>
              <a:t>08/03/2013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452A7-AF6B-482C-BD8B-EEC835FDFE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82090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2CA23-97F0-4CE9-9710-AB51948C8F9F}" type="datetimeFigureOut">
              <a:rPr lang="en-GB" smtClean="0"/>
              <a:t>08/03/2013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452A7-AF6B-482C-BD8B-EEC835FDFE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554389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42CA23-97F0-4CE9-9710-AB51948C8F9F}" type="datetimeFigureOut">
              <a:rPr lang="en-GB" smtClean="0"/>
              <a:t>08/03/2013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D452A7-AF6B-482C-BD8B-EEC835FDFE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552004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cs typeface="+mn-cs"/>
              </a:defRPr>
            </a:lvl1pPr>
          </a:lstStyle>
          <a:p>
            <a:pPr>
              <a:defRPr/>
            </a:pPr>
            <a:fld id="{8E35A9D7-83F3-47DB-8A49-AD45FB92454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01900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85"/>
            <a:ext cx="9144000" cy="6856629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01700" y="685"/>
            <a:ext cx="8229600" cy="83751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619875"/>
            <a:ext cx="2895600" cy="476250"/>
          </a:xfrm>
          <a:prstGeom prst="rect">
            <a:avLst/>
          </a:prstGeom>
          <a:ln/>
        </p:spPr>
        <p:txBody>
          <a:bodyPr/>
          <a:lstStyle>
            <a:lvl1pPr algn="ctr">
              <a:defRPr sz="1200" b="1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en-GB" smtClean="0"/>
              <a:t>PY1 Review, 8 Nov 2011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7010400" y="6619875"/>
            <a:ext cx="2133600" cy="476250"/>
          </a:xfrm>
          <a:prstGeom prst="rect">
            <a:avLst/>
          </a:prstGeom>
          <a:ln/>
        </p:spPr>
        <p:txBody>
          <a:bodyPr/>
          <a:lstStyle>
            <a:lvl1pPr algn="r">
              <a:defRPr sz="1200" b="1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E1C54416-D04D-4302-AE4A-A0D4A40FA366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92594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3600" b="1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docs.google.com/document/d/1uIv28N-fjeHSybVt3Rrn97LcB_4iHNkR7GT6T0QJ2Yg/edit" TargetMode="Externa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gridguide.org/" TargetMode="Externa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4"/>
          <p:cNvSpPr>
            <a:spLocks noGrp="1" noChangeArrowheads="1"/>
          </p:cNvSpPr>
          <p:nvPr>
            <p:ph type="title"/>
          </p:nvPr>
        </p:nvSpPr>
        <p:spPr>
          <a:xfrm>
            <a:off x="838200" y="152400"/>
            <a:ext cx="8229600" cy="1143000"/>
          </a:xfrm>
        </p:spPr>
        <p:txBody>
          <a:bodyPr/>
          <a:lstStyle/>
          <a:p>
            <a:pPr eaLnBrk="1" hangingPunct="1"/>
            <a:r>
              <a:rPr lang="en-US" sz="3600" b="1" dirty="0" smtClean="0">
                <a:solidFill>
                  <a:schemeClr val="tx1"/>
                </a:solidFill>
                <a:ea typeface="ＭＳ Ｐゴシック" pitchFamily="34" charset="-128"/>
              </a:rPr>
              <a:t>E-</a:t>
            </a:r>
            <a:r>
              <a:rPr lang="en-US" sz="3600" b="1" dirty="0" err="1" smtClean="0">
                <a:solidFill>
                  <a:schemeClr val="tx1"/>
                </a:solidFill>
                <a:ea typeface="ＭＳ Ｐゴシック" pitchFamily="34" charset="-128"/>
              </a:rPr>
              <a:t>ScienceTalk</a:t>
            </a:r>
            <a:r>
              <a:rPr lang="en-US" sz="3600" b="1" dirty="0" smtClean="0">
                <a:solidFill>
                  <a:schemeClr val="tx1"/>
                </a:solidFill>
                <a:ea typeface="ＭＳ Ｐゴシック" pitchFamily="34" charset="-128"/>
              </a:rPr>
              <a:t> PMB</a:t>
            </a:r>
          </a:p>
        </p:txBody>
      </p:sp>
      <p:sp>
        <p:nvSpPr>
          <p:cNvPr id="2051" name="Rectangle 5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buNone/>
            </a:pPr>
            <a:endParaRPr lang="en-US" dirty="0" smtClean="0">
              <a:ea typeface="ＭＳ Ｐゴシック" pitchFamily="34" charset="-128"/>
            </a:endParaRPr>
          </a:p>
          <a:p>
            <a:pPr marL="0" indent="0" algn="ctr" eaLnBrk="1" hangingPunct="1">
              <a:buNone/>
            </a:pPr>
            <a:r>
              <a:rPr lang="en-US" dirty="0" smtClean="0">
                <a:ea typeface="ＭＳ Ｐゴシック" pitchFamily="34" charset="-128"/>
              </a:rPr>
              <a:t>E-</a:t>
            </a:r>
            <a:r>
              <a:rPr lang="en-US" dirty="0" err="1" smtClean="0">
                <a:ea typeface="ＭＳ Ｐゴシック" pitchFamily="34" charset="-128"/>
              </a:rPr>
              <a:t>ScienceTalk</a:t>
            </a:r>
            <a:r>
              <a:rPr lang="en-US" dirty="0" smtClean="0">
                <a:ea typeface="ＭＳ Ｐゴシック" pitchFamily="34" charset="-128"/>
              </a:rPr>
              <a:t> PMB Meeting 11</a:t>
            </a:r>
          </a:p>
          <a:p>
            <a:pPr marL="0" indent="0" algn="ctr" eaLnBrk="1" hangingPunct="1">
              <a:buNone/>
            </a:pPr>
            <a:r>
              <a:rPr lang="en-US" i="1" dirty="0">
                <a:ea typeface="ＭＳ Ｐゴシック" pitchFamily="34" charset="-128"/>
              </a:rPr>
              <a:t>8</a:t>
            </a:r>
            <a:r>
              <a:rPr lang="en-US" i="1" dirty="0" smtClean="0">
                <a:ea typeface="ＭＳ Ｐゴシック" pitchFamily="34" charset="-128"/>
              </a:rPr>
              <a:t> March 2013</a:t>
            </a:r>
          </a:p>
          <a:p>
            <a:pPr marL="0" indent="0" algn="ctr" eaLnBrk="1" hangingPunct="1">
              <a:buNone/>
            </a:pPr>
            <a:r>
              <a:rPr lang="en-US" i="1" dirty="0" err="1" smtClean="0">
                <a:ea typeface="ＭＳ Ｐゴシック" pitchFamily="34" charset="-128"/>
              </a:rPr>
              <a:t>Telcon</a:t>
            </a:r>
            <a:endParaRPr lang="en-US" i="1" dirty="0" smtClean="0">
              <a:ea typeface="ＭＳ Ｐゴシック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7"/>
          <p:cNvSpPr>
            <a:spLocks noGrp="1" noChangeArrowheads="1"/>
          </p:cNvSpPr>
          <p:nvPr>
            <p:ph type="title"/>
          </p:nvPr>
        </p:nvSpPr>
        <p:spPr>
          <a:xfrm>
            <a:off x="904875" y="0"/>
            <a:ext cx="8229600" cy="1143000"/>
          </a:xfrm>
          <a:noFill/>
        </p:spPr>
        <p:txBody>
          <a:bodyPr/>
          <a:lstStyle/>
          <a:p>
            <a:pPr eaLnBrk="1" hangingPunct="1"/>
            <a:r>
              <a:rPr lang="en-GB" sz="3600" b="1" dirty="0" smtClean="0">
                <a:solidFill>
                  <a:schemeClr val="tx1"/>
                </a:solidFill>
                <a:ea typeface="ＭＳ Ｐゴシック" pitchFamily="34" charset="-128"/>
              </a:rPr>
              <a:t>WP3: </a:t>
            </a:r>
            <a:r>
              <a:rPr lang="en-GB" sz="3600" b="1" dirty="0" err="1" smtClean="0">
                <a:solidFill>
                  <a:schemeClr val="tx1"/>
                </a:solidFill>
                <a:ea typeface="ＭＳ Ｐゴシック" pitchFamily="34" charset="-128"/>
              </a:rPr>
              <a:t>iSGTW</a:t>
            </a:r>
            <a:endParaRPr lang="en-US" sz="3600" b="1" dirty="0" smtClean="0">
              <a:solidFill>
                <a:schemeClr val="tx1"/>
              </a:solidFill>
              <a:ea typeface="ＭＳ Ｐゴシック" pitchFamily="34" charset="-128"/>
            </a:endParaRP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152400" y="1457325"/>
            <a:ext cx="5105400" cy="46166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4400">
                <a:solidFill>
                  <a:schemeClr val="bg1"/>
                </a:solidFill>
                <a:latin typeface="Arial" charset="0"/>
                <a:ea typeface="ＭＳ Ｐゴシック" pitchFamily="34" charset="-128"/>
              </a:defRPr>
            </a:lvl1pPr>
            <a:lvl2pPr eaLnBrk="0" hangingPunct="0">
              <a:defRPr sz="4400">
                <a:solidFill>
                  <a:schemeClr val="bg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 sz="4400">
                <a:solidFill>
                  <a:schemeClr val="bg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 sz="4400">
                <a:solidFill>
                  <a:schemeClr val="bg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 sz="4400">
                <a:solidFill>
                  <a:schemeClr val="bg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 b="1" dirty="0" smtClean="0">
                <a:solidFill>
                  <a:srgbClr val="FF6600"/>
                </a:solidFill>
              </a:rPr>
              <a:t>Next steps / Issues</a:t>
            </a:r>
            <a:endParaRPr lang="en-US" sz="1800" b="1" dirty="0" smtClean="0">
              <a:solidFill>
                <a:schemeClr val="tx1"/>
              </a:solidFill>
            </a:endParaRPr>
          </a:p>
          <a:p>
            <a:pPr eaLnBrk="1" hangingPunct="1">
              <a:spcBef>
                <a:spcPct val="50000"/>
              </a:spcBef>
              <a:buClr>
                <a:srgbClr val="FF6600"/>
              </a:buClr>
              <a:buFont typeface="Arial" charset="0"/>
              <a:buChar char="■"/>
            </a:pPr>
            <a:r>
              <a:rPr lang="en-US" sz="1800" dirty="0" smtClean="0">
                <a:solidFill>
                  <a:schemeClr val="tx1"/>
                </a:solidFill>
              </a:rPr>
              <a:t> Andrew to source freelancers to ease issues with excessive workload</a:t>
            </a:r>
          </a:p>
          <a:p>
            <a:pPr eaLnBrk="1" hangingPunct="1">
              <a:spcBef>
                <a:spcPct val="50000"/>
              </a:spcBef>
              <a:buClr>
                <a:srgbClr val="FF6600"/>
              </a:buClr>
              <a:buFont typeface="Arial" charset="0"/>
              <a:buChar char="■"/>
            </a:pPr>
            <a:r>
              <a:rPr lang="en-US" sz="1800" dirty="0">
                <a:solidFill>
                  <a:schemeClr val="tx1"/>
                </a:solidFill>
              </a:rPr>
              <a:t> </a:t>
            </a:r>
            <a:r>
              <a:rPr lang="en-US" sz="1800" dirty="0" smtClean="0">
                <a:solidFill>
                  <a:schemeClr val="tx1"/>
                </a:solidFill>
              </a:rPr>
              <a:t>Zara to act as short term back up for publishing during holidays / emergencies</a:t>
            </a:r>
          </a:p>
          <a:p>
            <a:pPr eaLnBrk="1" hangingPunct="1">
              <a:spcBef>
                <a:spcPct val="50000"/>
              </a:spcBef>
              <a:buClr>
                <a:srgbClr val="FF6600"/>
              </a:buClr>
              <a:buFont typeface="Arial" charset="0"/>
              <a:buChar char="■"/>
            </a:pPr>
            <a:r>
              <a:rPr lang="en-US" sz="1800" dirty="0">
                <a:solidFill>
                  <a:schemeClr val="tx1"/>
                </a:solidFill>
              </a:rPr>
              <a:t> </a:t>
            </a:r>
            <a:r>
              <a:rPr lang="en-US" sz="1800" dirty="0" smtClean="0">
                <a:solidFill>
                  <a:schemeClr val="tx1"/>
                </a:solidFill>
              </a:rPr>
              <a:t>Call to be set up with Amber’s managers at Indiana before the Board meeting</a:t>
            </a:r>
          </a:p>
          <a:p>
            <a:pPr eaLnBrk="1" hangingPunct="1">
              <a:spcBef>
                <a:spcPct val="50000"/>
              </a:spcBef>
              <a:buClr>
                <a:srgbClr val="FF6600"/>
              </a:buClr>
              <a:buFont typeface="Arial" charset="0"/>
              <a:buChar char="■"/>
            </a:pPr>
            <a:r>
              <a:rPr lang="en-US" sz="1800" dirty="0">
                <a:solidFill>
                  <a:schemeClr val="tx1"/>
                </a:solidFill>
              </a:rPr>
              <a:t> </a:t>
            </a:r>
            <a:r>
              <a:rPr lang="en-US" sz="1800" dirty="0" smtClean="0">
                <a:solidFill>
                  <a:schemeClr val="tx1"/>
                </a:solidFill>
              </a:rPr>
              <a:t>QMUL to purchase and set up new server (instead of the ongoing costs of a hosted service)</a:t>
            </a:r>
          </a:p>
          <a:p>
            <a:pPr eaLnBrk="1" hangingPunct="1">
              <a:spcBef>
                <a:spcPct val="50000"/>
              </a:spcBef>
              <a:buClr>
                <a:srgbClr val="FF6600"/>
              </a:buClr>
              <a:buFont typeface="Arial" charset="0"/>
              <a:buChar char="■"/>
            </a:pPr>
            <a:r>
              <a:rPr lang="en-US" sz="1800" dirty="0">
                <a:solidFill>
                  <a:schemeClr val="tx1"/>
                </a:solidFill>
              </a:rPr>
              <a:t> </a:t>
            </a:r>
            <a:r>
              <a:rPr lang="en-US" sz="1800" dirty="0" smtClean="0">
                <a:solidFill>
                  <a:schemeClr val="tx1"/>
                </a:solidFill>
              </a:rPr>
              <a:t>CMS issues needs to be resolved – how to do this, when </a:t>
            </a:r>
            <a:r>
              <a:rPr lang="en-US" sz="1800" dirty="0" err="1" smtClean="0">
                <a:solidFill>
                  <a:schemeClr val="tx1"/>
                </a:solidFill>
              </a:rPr>
              <a:t>Xenomedia</a:t>
            </a:r>
            <a:r>
              <a:rPr lang="en-US" sz="1800" dirty="0" smtClean="0">
                <a:solidFill>
                  <a:schemeClr val="tx1"/>
                </a:solidFill>
              </a:rPr>
              <a:t> is unresponsive?</a:t>
            </a:r>
          </a:p>
          <a:p>
            <a:pPr eaLnBrk="1" hangingPunct="1">
              <a:spcBef>
                <a:spcPct val="50000"/>
              </a:spcBef>
              <a:buClr>
                <a:srgbClr val="FF6600"/>
              </a:buClr>
            </a:pPr>
            <a:endParaRPr lang="en-US" sz="1800" dirty="0">
              <a:solidFill>
                <a:schemeClr val="tx1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10200" y="1600200"/>
            <a:ext cx="3276600" cy="4677322"/>
          </a:xfrm>
          <a:prstGeom prst="rect">
            <a:avLst/>
          </a:prstGeom>
          <a:effectLst>
            <a:outerShdw blurRad="88900" dist="88900" dir="13500000" algn="br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1768203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0"/>
            <a:ext cx="8229600" cy="1143000"/>
          </a:xfrm>
        </p:spPr>
        <p:txBody>
          <a:bodyPr/>
          <a:lstStyle/>
          <a:p>
            <a:pPr eaLnBrk="1" hangingPunct="1"/>
            <a:r>
              <a:rPr lang="en-GB" sz="3600" b="1" dirty="0" smtClean="0">
                <a:solidFill>
                  <a:schemeClr val="tx1"/>
                </a:solidFill>
                <a:ea typeface="ＭＳ Ｐゴシック" pitchFamily="34" charset="-128"/>
              </a:rPr>
              <a:t>WP4:</a:t>
            </a:r>
            <a:br>
              <a:rPr lang="en-GB" sz="3600" b="1" dirty="0" smtClean="0">
                <a:solidFill>
                  <a:schemeClr val="tx1"/>
                </a:solidFill>
                <a:ea typeface="ＭＳ Ｐゴシック" pitchFamily="34" charset="-128"/>
              </a:rPr>
            </a:br>
            <a:r>
              <a:rPr lang="en-GB" sz="3600" b="1" dirty="0" smtClean="0">
                <a:solidFill>
                  <a:schemeClr val="tx1"/>
                </a:solidFill>
                <a:ea typeface="ＭＳ Ｐゴシック" pitchFamily="34" charset="-128"/>
              </a:rPr>
              <a:t>Management</a:t>
            </a:r>
            <a:endParaRPr lang="en-US" sz="3600" b="1" i="1" dirty="0" smtClean="0">
              <a:solidFill>
                <a:schemeClr val="tx1"/>
              </a:solidFill>
              <a:ea typeface="ＭＳ Ｐゴシック" pitchFamily="34" charset="-128"/>
            </a:endParaRPr>
          </a:p>
        </p:txBody>
      </p:sp>
      <p:sp>
        <p:nvSpPr>
          <p:cNvPr id="6147" name="Text Box 4"/>
          <p:cNvSpPr txBox="1">
            <a:spLocks noChangeArrowheads="1"/>
          </p:cNvSpPr>
          <p:nvPr/>
        </p:nvSpPr>
        <p:spPr bwMode="auto">
          <a:xfrm>
            <a:off x="152400" y="1371600"/>
            <a:ext cx="8915400" cy="36009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4400">
                <a:solidFill>
                  <a:schemeClr val="bg1"/>
                </a:solidFill>
                <a:latin typeface="Arial" charset="0"/>
                <a:ea typeface="ＭＳ Ｐゴシック" pitchFamily="34" charset="-128"/>
              </a:defRPr>
            </a:lvl1pPr>
            <a:lvl2pPr eaLnBrk="0" hangingPunct="0">
              <a:defRPr sz="4400">
                <a:solidFill>
                  <a:schemeClr val="bg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 sz="4400">
                <a:solidFill>
                  <a:schemeClr val="bg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 sz="4400">
                <a:solidFill>
                  <a:schemeClr val="bg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 sz="4400">
                <a:solidFill>
                  <a:schemeClr val="bg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000" b="1" dirty="0" smtClean="0">
                <a:solidFill>
                  <a:srgbClr val="FF6600"/>
                </a:solidFill>
              </a:rPr>
              <a:t>Progress</a:t>
            </a:r>
            <a:endParaRPr lang="en-US" sz="1800" b="1" dirty="0">
              <a:solidFill>
                <a:srgbClr val="FF6600"/>
              </a:solidFill>
            </a:endParaRPr>
          </a:p>
          <a:p>
            <a:pPr eaLnBrk="1" hangingPunct="1">
              <a:spcBef>
                <a:spcPct val="50000"/>
              </a:spcBef>
              <a:buClr>
                <a:srgbClr val="FF6600"/>
              </a:buClr>
              <a:buFont typeface="Arial" charset="0"/>
              <a:buChar char="■"/>
            </a:pPr>
            <a:r>
              <a:rPr lang="en-US" sz="1600" dirty="0" smtClean="0">
                <a:solidFill>
                  <a:schemeClr val="tx1"/>
                </a:solidFill>
              </a:rPr>
              <a:t> e-</a:t>
            </a:r>
            <a:r>
              <a:rPr lang="en-US" sz="1600" dirty="0" err="1" smtClean="0">
                <a:solidFill>
                  <a:schemeClr val="tx1"/>
                </a:solidFill>
              </a:rPr>
              <a:t>Concertation</a:t>
            </a:r>
            <a:r>
              <a:rPr lang="en-US" sz="1600" dirty="0" smtClean="0">
                <a:solidFill>
                  <a:schemeClr val="tx1"/>
                </a:solidFill>
              </a:rPr>
              <a:t> meeting took place on 6&amp;7 March 2013, Brussels – winners announced, success stories to be featured in </a:t>
            </a:r>
            <a:r>
              <a:rPr lang="en-US" sz="1600" dirty="0" err="1" smtClean="0">
                <a:solidFill>
                  <a:schemeClr val="tx1"/>
                </a:solidFill>
              </a:rPr>
              <a:t>iSGTW</a:t>
            </a:r>
            <a:r>
              <a:rPr lang="en-US" sz="1600" dirty="0" smtClean="0">
                <a:solidFill>
                  <a:schemeClr val="tx1"/>
                </a:solidFill>
              </a:rPr>
              <a:t> over time, report to be collated, invoice expected from the venue</a:t>
            </a:r>
          </a:p>
          <a:p>
            <a:pPr eaLnBrk="1" hangingPunct="1">
              <a:spcBef>
                <a:spcPct val="50000"/>
              </a:spcBef>
              <a:buClr>
                <a:srgbClr val="FF6600"/>
              </a:buClr>
              <a:buFont typeface="Arial" charset="0"/>
              <a:buChar char="■"/>
            </a:pP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smtClean="0">
                <a:solidFill>
                  <a:schemeClr val="tx1"/>
                </a:solidFill>
              </a:rPr>
              <a:t>Weekly meetings continuing with the project team</a:t>
            </a:r>
          </a:p>
          <a:p>
            <a:pPr eaLnBrk="1" hangingPunct="1">
              <a:spcBef>
                <a:spcPct val="50000"/>
              </a:spcBef>
              <a:buClr>
                <a:srgbClr val="FF6600"/>
              </a:buClr>
              <a:buFont typeface="Arial" charset="0"/>
              <a:buChar char="■"/>
            </a:pP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smtClean="0">
                <a:solidFill>
                  <a:schemeClr val="tx1"/>
                </a:solidFill>
              </a:rPr>
              <a:t>Action Plan set up to the end of the project: </a:t>
            </a:r>
            <a:r>
              <a:rPr lang="en-GB" sz="1600" dirty="0"/>
              <a:t> </a:t>
            </a:r>
            <a:r>
              <a:rPr lang="en-GB" sz="1600" dirty="0">
                <a:hlinkClick r:id="rId2"/>
              </a:rPr>
              <a:t>https://docs.google.com/document/d/1uIv28N-fjeHSybVt3Rrn97LcB_4iHNkR7GT6T0QJ2Yg/edit</a:t>
            </a:r>
            <a:endParaRPr lang="en-US" sz="1600" dirty="0" smtClean="0">
              <a:solidFill>
                <a:schemeClr val="tx1"/>
              </a:solidFill>
            </a:endParaRPr>
          </a:p>
          <a:p>
            <a:pPr eaLnBrk="1" hangingPunct="1">
              <a:spcBef>
                <a:spcPct val="50000"/>
              </a:spcBef>
              <a:buClr>
                <a:srgbClr val="FF6600"/>
              </a:buClr>
              <a:buFont typeface="Arial" charset="0"/>
              <a:buChar char="■"/>
            </a:pPr>
            <a:r>
              <a:rPr lang="en-US" sz="1600" dirty="0" smtClean="0">
                <a:solidFill>
                  <a:schemeClr val="tx1"/>
                </a:solidFill>
              </a:rPr>
              <a:t> Supporting a joint ESFRI meeting at EGI CF13 conference  with CRISP, </a:t>
            </a:r>
            <a:r>
              <a:rPr lang="en-US" sz="1600" dirty="0" err="1" smtClean="0">
                <a:solidFill>
                  <a:schemeClr val="tx1"/>
                </a:solidFill>
              </a:rPr>
              <a:t>BioMedBridges</a:t>
            </a:r>
            <a:r>
              <a:rPr lang="en-US" sz="1600" dirty="0" smtClean="0">
                <a:solidFill>
                  <a:schemeClr val="tx1"/>
                </a:solidFill>
              </a:rPr>
              <a:t>, ENVRI and DASISH – invitation / reminder to be sent next week</a:t>
            </a:r>
          </a:p>
          <a:p>
            <a:pPr eaLnBrk="1" hangingPunct="1">
              <a:spcBef>
                <a:spcPct val="50000"/>
              </a:spcBef>
              <a:buClr>
                <a:srgbClr val="FF6600"/>
              </a:buClr>
              <a:buFont typeface="Arial" charset="0"/>
              <a:buChar char="■"/>
            </a:pP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</a:rPr>
              <a:t>DoW</a:t>
            </a:r>
            <a:r>
              <a:rPr lang="en-US" sz="1600" dirty="0" smtClean="0">
                <a:solidFill>
                  <a:schemeClr val="tx1"/>
                </a:solidFill>
              </a:rPr>
              <a:t> amendment </a:t>
            </a:r>
            <a:r>
              <a:rPr lang="en-US" sz="1600" dirty="0">
                <a:solidFill>
                  <a:schemeClr val="tx1"/>
                </a:solidFill>
              </a:rPr>
              <a:t>s</a:t>
            </a:r>
            <a:r>
              <a:rPr lang="en-US" sz="1600" dirty="0" smtClean="0">
                <a:solidFill>
                  <a:schemeClr val="tx1"/>
                </a:solidFill>
              </a:rPr>
              <a:t>ubmitted this week, letter requesting extension sent</a:t>
            </a:r>
          </a:p>
          <a:p>
            <a:pPr eaLnBrk="1" hangingPunct="1">
              <a:spcBef>
                <a:spcPct val="50000"/>
              </a:spcBef>
              <a:buClr>
                <a:srgbClr val="FF6600"/>
              </a:buClr>
            </a:pPr>
            <a:endParaRPr lang="en-US" sz="16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7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z="3600" b="1" dirty="0" smtClean="0">
                <a:solidFill>
                  <a:schemeClr val="tx1"/>
                </a:solidFill>
                <a:ea typeface="ＭＳ Ｐゴシック" pitchFamily="34" charset="-128"/>
              </a:rPr>
              <a:t>Project issues</a:t>
            </a:r>
            <a:endParaRPr lang="en-US" sz="3600" b="1" i="1" dirty="0" smtClean="0">
              <a:solidFill>
                <a:schemeClr val="tx1"/>
              </a:solidFill>
              <a:ea typeface="ＭＳ Ｐゴシック" pitchFamily="34" charset="-128"/>
            </a:endParaRPr>
          </a:p>
        </p:txBody>
      </p:sp>
      <p:sp>
        <p:nvSpPr>
          <p:cNvPr id="6147" name="Text Box 4"/>
          <p:cNvSpPr txBox="1">
            <a:spLocks noChangeArrowheads="1"/>
          </p:cNvSpPr>
          <p:nvPr/>
        </p:nvSpPr>
        <p:spPr bwMode="auto">
          <a:xfrm>
            <a:off x="152400" y="1362075"/>
            <a:ext cx="8915400" cy="47089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4400">
                <a:solidFill>
                  <a:schemeClr val="bg1"/>
                </a:solidFill>
                <a:latin typeface="Arial" charset="0"/>
                <a:ea typeface="ＭＳ Ｐゴシック" pitchFamily="34" charset="-128"/>
              </a:defRPr>
            </a:lvl1pPr>
            <a:lvl2pPr eaLnBrk="0" hangingPunct="0">
              <a:defRPr sz="4400">
                <a:solidFill>
                  <a:schemeClr val="bg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 sz="4400">
                <a:solidFill>
                  <a:schemeClr val="bg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 sz="4400">
                <a:solidFill>
                  <a:schemeClr val="bg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 sz="4400">
                <a:solidFill>
                  <a:schemeClr val="bg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000" b="1" dirty="0" smtClean="0">
                <a:solidFill>
                  <a:srgbClr val="FF6600"/>
                </a:solidFill>
              </a:rPr>
              <a:t>WP1-WP4</a:t>
            </a:r>
            <a:endParaRPr lang="en-US" sz="1800" b="1" dirty="0">
              <a:solidFill>
                <a:srgbClr val="FF6600"/>
              </a:solidFill>
            </a:endParaRPr>
          </a:p>
          <a:p>
            <a:pPr eaLnBrk="1" hangingPunct="1">
              <a:spcBef>
                <a:spcPct val="50000"/>
              </a:spcBef>
              <a:buClr>
                <a:srgbClr val="FF6600"/>
              </a:buClr>
              <a:buFont typeface="Arial" charset="0"/>
              <a:buChar char="■"/>
            </a:pP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GridCast</a:t>
            </a:r>
            <a:r>
              <a:rPr lang="en-US" sz="2000" dirty="0" smtClean="0">
                <a:solidFill>
                  <a:schemeClr val="tx1"/>
                </a:solidFill>
              </a:rPr>
              <a:t> and </a:t>
            </a:r>
            <a:r>
              <a:rPr lang="en-US" sz="2000" dirty="0" err="1" smtClean="0">
                <a:solidFill>
                  <a:schemeClr val="tx1"/>
                </a:solidFill>
              </a:rPr>
              <a:t>GridCafe</a:t>
            </a:r>
            <a:r>
              <a:rPr lang="en-US" sz="2000" dirty="0" smtClean="0">
                <a:solidFill>
                  <a:schemeClr val="tx1"/>
                </a:solidFill>
              </a:rPr>
              <a:t> access issues at CERN – still have 404 error and loss of traffic</a:t>
            </a:r>
          </a:p>
          <a:p>
            <a:pPr eaLnBrk="1" hangingPunct="1">
              <a:spcBef>
                <a:spcPct val="50000"/>
              </a:spcBef>
              <a:buClr>
                <a:srgbClr val="FF6600"/>
              </a:buClr>
              <a:buFont typeface="Arial" charset="0"/>
              <a:buChar char="■"/>
            </a:pPr>
            <a:r>
              <a:rPr lang="en-US" sz="2000" dirty="0">
                <a:solidFill>
                  <a:schemeClr val="tx1"/>
                </a:solidFill>
              </a:rPr>
              <a:t> Lack of sites for </a:t>
            </a:r>
            <a:r>
              <a:rPr lang="en-US" sz="2000" dirty="0" err="1">
                <a:solidFill>
                  <a:schemeClr val="tx1"/>
                </a:solidFill>
              </a:rPr>
              <a:t>GridGuide</a:t>
            </a:r>
            <a:r>
              <a:rPr lang="en-US" sz="2000" dirty="0">
                <a:solidFill>
                  <a:schemeClr val="tx1"/>
                </a:solidFill>
              </a:rPr>
              <a:t> – end of project milestone a </a:t>
            </a:r>
            <a:r>
              <a:rPr lang="en-US" sz="2000" dirty="0" smtClean="0">
                <a:solidFill>
                  <a:schemeClr val="tx1"/>
                </a:solidFill>
              </a:rPr>
              <a:t>big concern - intern</a:t>
            </a:r>
          </a:p>
          <a:p>
            <a:pPr eaLnBrk="1" hangingPunct="1">
              <a:spcBef>
                <a:spcPct val="50000"/>
              </a:spcBef>
              <a:buClr>
                <a:srgbClr val="FF6600"/>
              </a:buClr>
              <a:buFont typeface="Arial" charset="0"/>
              <a:buChar char="■"/>
            </a:pPr>
            <a:r>
              <a:rPr lang="en-US" sz="2000" dirty="0" smtClean="0">
                <a:solidFill>
                  <a:schemeClr val="tx1"/>
                </a:solidFill>
              </a:rPr>
              <a:t> Funding for </a:t>
            </a:r>
            <a:r>
              <a:rPr lang="en-US" sz="2000" dirty="0" err="1" smtClean="0">
                <a:solidFill>
                  <a:schemeClr val="tx1"/>
                </a:solidFill>
              </a:rPr>
              <a:t>iSGTW</a:t>
            </a:r>
            <a:r>
              <a:rPr lang="en-US" sz="2000" dirty="0" smtClean="0">
                <a:solidFill>
                  <a:schemeClr val="tx1"/>
                </a:solidFill>
              </a:rPr>
              <a:t> – editorial effort and web support – partly addressed</a:t>
            </a:r>
          </a:p>
          <a:p>
            <a:pPr eaLnBrk="1" hangingPunct="1">
              <a:spcBef>
                <a:spcPct val="50000"/>
              </a:spcBef>
              <a:buClr>
                <a:srgbClr val="FF6600"/>
              </a:buClr>
              <a:buFont typeface="Arial" charset="0"/>
              <a:buChar char="■"/>
            </a:pPr>
            <a:r>
              <a:rPr lang="en-US" sz="2000" dirty="0" smtClean="0">
                <a:solidFill>
                  <a:schemeClr val="tx1"/>
                </a:solidFill>
              </a:rPr>
              <a:t> Few staff remaining available to travel but should be able to cover the events we have in the calendar if no more absences</a:t>
            </a:r>
          </a:p>
          <a:p>
            <a:pPr eaLnBrk="1" hangingPunct="1">
              <a:spcBef>
                <a:spcPct val="50000"/>
              </a:spcBef>
              <a:buClr>
                <a:srgbClr val="FF6600"/>
              </a:buClr>
              <a:buFont typeface="Arial" charset="0"/>
              <a:buChar char="■"/>
            </a:pP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smtClean="0">
                <a:solidFill>
                  <a:schemeClr val="tx1"/>
                </a:solidFill>
              </a:rPr>
              <a:t>Protection of current and future e-</a:t>
            </a:r>
            <a:r>
              <a:rPr lang="en-US" sz="2000" dirty="0" err="1" smtClean="0">
                <a:solidFill>
                  <a:schemeClr val="tx1"/>
                </a:solidFill>
              </a:rPr>
              <a:t>ScienceTalk</a:t>
            </a:r>
            <a:r>
              <a:rPr lang="en-US" sz="2000" dirty="0" smtClean="0">
                <a:solidFill>
                  <a:schemeClr val="tx1"/>
                </a:solidFill>
              </a:rPr>
              <a:t> product names</a:t>
            </a:r>
          </a:p>
          <a:p>
            <a:pPr eaLnBrk="1" hangingPunct="1">
              <a:spcBef>
                <a:spcPct val="50000"/>
              </a:spcBef>
              <a:buClr>
                <a:srgbClr val="FF6600"/>
              </a:buClr>
              <a:buFont typeface="Arial" charset="0"/>
              <a:buChar char="■"/>
            </a:pPr>
            <a:r>
              <a:rPr lang="en-US" sz="2000" dirty="0" smtClean="0">
                <a:solidFill>
                  <a:schemeClr val="tx1"/>
                </a:solidFill>
              </a:rPr>
              <a:t> Non reporting of effort by partners for Quarterly Reports and at year end</a:t>
            </a:r>
          </a:p>
          <a:p>
            <a:pPr eaLnBrk="1" hangingPunct="1">
              <a:spcBef>
                <a:spcPct val="50000"/>
              </a:spcBef>
              <a:buClr>
                <a:srgbClr val="FF6600"/>
              </a:buClr>
              <a:buFont typeface="Arial" charset="0"/>
              <a:buChar char="■"/>
            </a:pPr>
            <a:r>
              <a:rPr lang="en-US" sz="2000" dirty="0" smtClean="0">
                <a:solidFill>
                  <a:schemeClr val="tx1"/>
                </a:solidFill>
              </a:rPr>
              <a:t> Very little unfunded effort reported &lt; 20% reported</a:t>
            </a:r>
          </a:p>
          <a:p>
            <a:pPr eaLnBrk="1" hangingPunct="1">
              <a:spcBef>
                <a:spcPct val="50000"/>
              </a:spcBef>
              <a:buClr>
                <a:srgbClr val="FF6600"/>
              </a:buClr>
              <a:buFont typeface="Arial" charset="0"/>
              <a:buChar char="■"/>
            </a:pP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smtClean="0">
                <a:solidFill>
                  <a:schemeClr val="tx1"/>
                </a:solidFill>
              </a:rPr>
              <a:t>Budget underspent overall, could be as much as 100k Euros</a:t>
            </a:r>
          </a:p>
        </p:txBody>
      </p:sp>
    </p:spTree>
    <p:extLst>
      <p:ext uri="{BB962C8B-B14F-4D97-AF65-F5344CB8AC3E}">
        <p14:creationId xmlns:p14="http://schemas.microsoft.com/office/powerpoint/2010/main" val="15811799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7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3021"/>
          <p:cNvSpPr>
            <a:spLocks noGrp="1" noChangeArrowheads="1"/>
          </p:cNvSpPr>
          <p:nvPr>
            <p:ph type="title"/>
          </p:nvPr>
        </p:nvSpPr>
        <p:spPr>
          <a:xfrm>
            <a:off x="885825" y="0"/>
            <a:ext cx="8229600" cy="1143000"/>
          </a:xfrm>
        </p:spPr>
        <p:txBody>
          <a:bodyPr/>
          <a:lstStyle/>
          <a:p>
            <a:pPr eaLnBrk="1" hangingPunct="1"/>
            <a:r>
              <a:rPr lang="en-US" sz="3600" b="1" dirty="0" smtClean="0">
                <a:solidFill>
                  <a:schemeClr val="tx1"/>
                </a:solidFill>
                <a:ea typeface="ＭＳ Ｐゴシック" pitchFamily="34" charset="-128"/>
              </a:rPr>
              <a:t>Deliverables and </a:t>
            </a:r>
            <a:br>
              <a:rPr lang="en-US" sz="3600" b="1" dirty="0" smtClean="0">
                <a:solidFill>
                  <a:schemeClr val="tx1"/>
                </a:solidFill>
                <a:ea typeface="ＭＳ Ｐゴシック" pitchFamily="34" charset="-128"/>
              </a:rPr>
            </a:br>
            <a:r>
              <a:rPr lang="en-US" sz="3600" b="1" dirty="0" smtClean="0">
                <a:solidFill>
                  <a:schemeClr val="tx1"/>
                </a:solidFill>
                <a:ea typeface="ＭＳ Ｐゴシック" pitchFamily="34" charset="-128"/>
              </a:rPr>
              <a:t>milestones PY3</a:t>
            </a:r>
          </a:p>
        </p:txBody>
      </p:sp>
      <p:sp>
        <p:nvSpPr>
          <p:cNvPr id="8195" name="Rectangle 6039"/>
          <p:cNvSpPr>
            <a:spLocks noChangeArrowheads="1"/>
          </p:cNvSpPr>
          <p:nvPr/>
        </p:nvSpPr>
        <p:spPr bwMode="auto">
          <a:xfrm>
            <a:off x="457200" y="5974556"/>
            <a:ext cx="228600" cy="228600"/>
          </a:xfrm>
          <a:prstGeom prst="rect">
            <a:avLst/>
          </a:prstGeom>
          <a:solidFill>
            <a:srgbClr val="008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196" name="Rectangle 6040"/>
          <p:cNvSpPr>
            <a:spLocks noChangeArrowheads="1"/>
          </p:cNvSpPr>
          <p:nvPr/>
        </p:nvSpPr>
        <p:spPr bwMode="auto">
          <a:xfrm>
            <a:off x="457200" y="6279356"/>
            <a:ext cx="228600" cy="228600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197" name="Text Box 6041"/>
          <p:cNvSpPr txBox="1">
            <a:spLocks noChangeArrowheads="1"/>
          </p:cNvSpPr>
          <p:nvPr/>
        </p:nvSpPr>
        <p:spPr bwMode="auto">
          <a:xfrm>
            <a:off x="762000" y="5898356"/>
            <a:ext cx="138747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4400">
                <a:solidFill>
                  <a:schemeClr val="bg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 sz="4400">
                <a:solidFill>
                  <a:schemeClr val="bg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 sz="4400">
                <a:solidFill>
                  <a:schemeClr val="bg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 sz="4400">
                <a:solidFill>
                  <a:schemeClr val="bg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 sz="4400">
                <a:solidFill>
                  <a:schemeClr val="bg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en-US" sz="1800" dirty="0">
                <a:solidFill>
                  <a:schemeClr val="tx1"/>
                </a:solidFill>
              </a:rPr>
              <a:t>Complete</a:t>
            </a:r>
          </a:p>
        </p:txBody>
      </p:sp>
      <p:sp>
        <p:nvSpPr>
          <p:cNvPr id="8198" name="Text Box 6042"/>
          <p:cNvSpPr txBox="1">
            <a:spLocks noChangeArrowheads="1"/>
          </p:cNvSpPr>
          <p:nvPr/>
        </p:nvSpPr>
        <p:spPr bwMode="auto">
          <a:xfrm>
            <a:off x="762000" y="6203156"/>
            <a:ext cx="1981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4400">
                <a:solidFill>
                  <a:schemeClr val="bg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 sz="4400">
                <a:solidFill>
                  <a:schemeClr val="bg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 sz="4400">
                <a:solidFill>
                  <a:schemeClr val="bg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 sz="4400">
                <a:solidFill>
                  <a:schemeClr val="bg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 sz="4400">
                <a:solidFill>
                  <a:schemeClr val="bg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en-US" sz="1800" dirty="0">
                <a:solidFill>
                  <a:schemeClr val="tx1"/>
                </a:solidFill>
              </a:rPr>
              <a:t>In preparation</a:t>
            </a:r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7715788"/>
              </p:ext>
            </p:extLst>
          </p:nvPr>
        </p:nvGraphicFramePr>
        <p:xfrm>
          <a:off x="152400" y="1371600"/>
          <a:ext cx="8915402" cy="4447713"/>
        </p:xfrm>
        <a:graphic>
          <a:graphicData uri="http://schemas.openxmlformats.org/drawingml/2006/table">
            <a:tbl>
              <a:tblPr/>
              <a:tblGrid>
                <a:gridCol w="1188558"/>
                <a:gridCol w="719315"/>
                <a:gridCol w="678148"/>
                <a:gridCol w="678148"/>
                <a:gridCol w="678148"/>
                <a:gridCol w="678148"/>
                <a:gridCol w="678148"/>
                <a:gridCol w="791172"/>
                <a:gridCol w="577382"/>
                <a:gridCol w="571833"/>
                <a:gridCol w="998254"/>
                <a:gridCol w="678148"/>
              </a:tblGrid>
              <a:tr h="175253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b="1" dirty="0">
                          <a:latin typeface="Times New Roman"/>
                          <a:ea typeface="Times New Roman"/>
                        </a:rPr>
                        <a:t>Months</a:t>
                      </a:r>
                      <a:endParaRPr lang="en-US" sz="900" dirty="0">
                        <a:latin typeface="Times New Roman"/>
                        <a:ea typeface="Times New Roman"/>
                      </a:endParaRPr>
                    </a:p>
                  </a:txBody>
                  <a:tcPr marL="60690" marR="60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b="1" dirty="0" smtClean="0">
                          <a:latin typeface="Times New Roman"/>
                          <a:ea typeface="Times New Roman"/>
                        </a:rPr>
                        <a:t>25</a:t>
                      </a:r>
                      <a:br>
                        <a:rPr lang="en-GB" sz="900" b="1" dirty="0" smtClean="0">
                          <a:latin typeface="Times New Roman"/>
                          <a:ea typeface="Times New Roman"/>
                        </a:rPr>
                      </a:br>
                      <a:r>
                        <a:rPr lang="en-GB" sz="900" b="1" dirty="0" smtClean="0">
                          <a:latin typeface="Times New Roman"/>
                          <a:ea typeface="Times New Roman"/>
                        </a:rPr>
                        <a:t>(Sep</a:t>
                      </a:r>
                      <a:endParaRPr lang="en-US" sz="900" dirty="0">
                        <a:latin typeface="Times New Roman"/>
                        <a:ea typeface="Times New Roman"/>
                      </a:endParaRPr>
                    </a:p>
                  </a:txBody>
                  <a:tcPr marL="60690" marR="60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b="1" dirty="0" smtClean="0">
                          <a:latin typeface="Times New Roman"/>
                          <a:ea typeface="Times New Roman"/>
                        </a:rPr>
                        <a:t>26</a:t>
                      </a:r>
                    </a:p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b="1" dirty="0" smtClean="0">
                          <a:latin typeface="Times New Roman"/>
                          <a:ea typeface="Times New Roman"/>
                        </a:rPr>
                        <a:t>(Oct)</a:t>
                      </a:r>
                      <a:endParaRPr lang="en-US" sz="900" dirty="0">
                        <a:latin typeface="Times New Roman"/>
                        <a:ea typeface="Times New Roman"/>
                      </a:endParaRPr>
                    </a:p>
                  </a:txBody>
                  <a:tcPr marL="60690" marR="60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b="1" baseline="0" dirty="0" smtClean="0">
                          <a:latin typeface="Times New Roman"/>
                          <a:ea typeface="Times New Roman"/>
                        </a:rPr>
                        <a:t>27</a:t>
                      </a:r>
                      <a:br>
                        <a:rPr lang="en-GB" sz="900" b="1" baseline="0" dirty="0" smtClean="0">
                          <a:latin typeface="Times New Roman"/>
                          <a:ea typeface="Times New Roman"/>
                        </a:rPr>
                      </a:br>
                      <a:r>
                        <a:rPr lang="en-GB" sz="900" b="1" dirty="0" smtClean="0">
                          <a:latin typeface="Times New Roman"/>
                          <a:ea typeface="Times New Roman"/>
                        </a:rPr>
                        <a:t>(Nov)</a:t>
                      </a:r>
                      <a:endParaRPr lang="en-US" sz="900" dirty="0">
                        <a:latin typeface="Times New Roman"/>
                        <a:ea typeface="Times New Roman"/>
                      </a:endParaRPr>
                    </a:p>
                  </a:txBody>
                  <a:tcPr marL="60690" marR="60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b="1" dirty="0" smtClean="0">
                          <a:latin typeface="Times New Roman"/>
                          <a:ea typeface="Times New Roman"/>
                        </a:rPr>
                        <a:t>28</a:t>
                      </a:r>
                      <a:br>
                        <a:rPr lang="en-GB" sz="900" b="1" dirty="0" smtClean="0">
                          <a:latin typeface="Times New Roman"/>
                          <a:ea typeface="Times New Roman"/>
                        </a:rPr>
                      </a:br>
                      <a:r>
                        <a:rPr lang="en-GB" sz="900" b="1" dirty="0" smtClean="0">
                          <a:latin typeface="Times New Roman"/>
                          <a:ea typeface="Times New Roman"/>
                        </a:rPr>
                        <a:t> (Dec)</a:t>
                      </a:r>
                      <a:endParaRPr lang="en-US" sz="900" dirty="0">
                        <a:latin typeface="Times New Roman"/>
                        <a:ea typeface="Times New Roman"/>
                      </a:endParaRPr>
                    </a:p>
                  </a:txBody>
                  <a:tcPr marL="60690" marR="60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b="1" baseline="0" dirty="0" smtClean="0">
                          <a:latin typeface="Times New Roman"/>
                          <a:ea typeface="Times New Roman"/>
                        </a:rPr>
                        <a:t>29</a:t>
                      </a:r>
                      <a:br>
                        <a:rPr lang="en-GB" sz="900" b="1" baseline="0" dirty="0" smtClean="0">
                          <a:latin typeface="Times New Roman"/>
                          <a:ea typeface="Times New Roman"/>
                        </a:rPr>
                      </a:br>
                      <a:r>
                        <a:rPr lang="en-GB" sz="900" b="1" baseline="0" dirty="0" smtClean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GB" sz="900" b="1" dirty="0" smtClean="0">
                          <a:latin typeface="Times New Roman"/>
                          <a:ea typeface="Times New Roman"/>
                        </a:rPr>
                        <a:t>(Jan)</a:t>
                      </a:r>
                      <a:endParaRPr lang="en-US" sz="900" dirty="0">
                        <a:latin typeface="Times New Roman"/>
                        <a:ea typeface="Times New Roman"/>
                      </a:endParaRPr>
                    </a:p>
                  </a:txBody>
                  <a:tcPr marL="60690" marR="60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b="1" baseline="0" dirty="0" smtClean="0">
                          <a:latin typeface="Times New Roman"/>
                          <a:ea typeface="Times New Roman"/>
                        </a:rPr>
                        <a:t>30</a:t>
                      </a:r>
                      <a:br>
                        <a:rPr lang="en-GB" sz="900" b="1" baseline="0" dirty="0" smtClean="0">
                          <a:latin typeface="Times New Roman"/>
                          <a:ea typeface="Times New Roman"/>
                        </a:rPr>
                      </a:br>
                      <a:r>
                        <a:rPr lang="en-GB" sz="900" b="1" dirty="0" smtClean="0">
                          <a:latin typeface="Times New Roman"/>
                          <a:ea typeface="Times New Roman"/>
                        </a:rPr>
                        <a:t>(Feb)</a:t>
                      </a:r>
                      <a:endParaRPr lang="en-US" sz="900" dirty="0">
                        <a:latin typeface="Times New Roman"/>
                        <a:ea typeface="Times New Roman"/>
                      </a:endParaRPr>
                    </a:p>
                  </a:txBody>
                  <a:tcPr marL="60690" marR="60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b="1" dirty="0" smtClean="0">
                          <a:latin typeface="Times New Roman"/>
                          <a:ea typeface="Times New Roman"/>
                        </a:rPr>
                        <a:t>31</a:t>
                      </a:r>
                    </a:p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b="1" dirty="0" smtClean="0">
                          <a:latin typeface="Times New Roman"/>
                          <a:ea typeface="Times New Roman"/>
                        </a:rPr>
                        <a:t>(Mar)</a:t>
                      </a:r>
                      <a:endParaRPr lang="en-US" sz="900" dirty="0">
                        <a:latin typeface="Times New Roman"/>
                        <a:ea typeface="Times New Roman"/>
                      </a:endParaRPr>
                    </a:p>
                  </a:txBody>
                  <a:tcPr marL="60690" marR="60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b="1" dirty="0" smtClean="0">
                          <a:latin typeface="Times New Roman"/>
                          <a:ea typeface="Times New Roman"/>
                        </a:rPr>
                        <a:t>32</a:t>
                      </a:r>
                      <a:br>
                        <a:rPr lang="en-GB" sz="900" b="1" dirty="0" smtClean="0">
                          <a:latin typeface="Times New Roman"/>
                          <a:ea typeface="Times New Roman"/>
                        </a:rPr>
                      </a:br>
                      <a:r>
                        <a:rPr lang="en-GB" sz="900" b="1" dirty="0" smtClean="0">
                          <a:latin typeface="Times New Roman"/>
                          <a:ea typeface="Times New Roman"/>
                        </a:rPr>
                        <a:t>(Apr)</a:t>
                      </a:r>
                      <a:endParaRPr lang="en-US" sz="900" dirty="0">
                        <a:latin typeface="Times New Roman"/>
                        <a:ea typeface="Times New Roman"/>
                      </a:endParaRPr>
                    </a:p>
                  </a:txBody>
                  <a:tcPr marL="60690" marR="60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b="1" dirty="0" smtClean="0">
                          <a:latin typeface="Times New Roman"/>
                          <a:ea typeface="Times New Roman"/>
                        </a:rPr>
                        <a:t>33</a:t>
                      </a:r>
                      <a:br>
                        <a:rPr lang="en-GB" sz="900" b="1" dirty="0" smtClean="0">
                          <a:latin typeface="Times New Roman"/>
                          <a:ea typeface="Times New Roman"/>
                        </a:rPr>
                      </a:br>
                      <a:r>
                        <a:rPr lang="en-GB" sz="900" b="1" dirty="0" smtClean="0">
                          <a:latin typeface="Times New Roman"/>
                          <a:ea typeface="Times New Roman"/>
                        </a:rPr>
                        <a:t> (May)</a:t>
                      </a:r>
                      <a:endParaRPr lang="en-US" sz="900" dirty="0">
                        <a:latin typeface="Times New Roman"/>
                        <a:ea typeface="Times New Roman"/>
                      </a:endParaRPr>
                    </a:p>
                  </a:txBody>
                  <a:tcPr marL="60690" marR="60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 smtClean="0">
                          <a:latin typeface="Times New Roman"/>
                          <a:ea typeface="Times New Roman"/>
                        </a:rPr>
                        <a:t>34 </a:t>
                      </a:r>
                    </a:p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 smtClean="0">
                          <a:latin typeface="Times New Roman"/>
                          <a:ea typeface="Times New Roman"/>
                        </a:rPr>
                        <a:t>(June)</a:t>
                      </a:r>
                      <a:endParaRPr lang="en-US" sz="900" b="1" dirty="0">
                        <a:latin typeface="Times New Roman"/>
                        <a:ea typeface="Times New Roman"/>
                      </a:endParaRPr>
                    </a:p>
                  </a:txBody>
                  <a:tcPr marL="60690" marR="60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 smtClean="0">
                          <a:latin typeface="Times New Roman"/>
                          <a:ea typeface="Times New Roman"/>
                        </a:rPr>
                        <a:t>35</a:t>
                      </a:r>
                    </a:p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 smtClean="0">
                          <a:latin typeface="Times New Roman"/>
                          <a:ea typeface="Times New Roman"/>
                        </a:rPr>
                        <a:t>(July)</a:t>
                      </a:r>
                      <a:endParaRPr lang="en-US" sz="900" b="1" dirty="0">
                        <a:latin typeface="Times New Roman"/>
                        <a:ea typeface="Times New Roman"/>
                      </a:endParaRPr>
                    </a:p>
                  </a:txBody>
                  <a:tcPr marL="60690" marR="60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</a:tr>
              <a:tr h="294132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b="1" dirty="0" smtClean="0">
                          <a:latin typeface="Times New Roman"/>
                          <a:ea typeface="Times New Roman"/>
                        </a:rPr>
                        <a:t>WP1 Policy</a:t>
                      </a:r>
                      <a:endParaRPr lang="en-US" sz="900" dirty="0">
                        <a:latin typeface="Times New Roman"/>
                        <a:ea typeface="Times New Roman"/>
                      </a:endParaRPr>
                    </a:p>
                  </a:txBody>
                  <a:tcPr marL="60690" marR="60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>
                        <a:latin typeface="Times New Roman"/>
                        <a:ea typeface="Times New Roman"/>
                      </a:endParaRPr>
                    </a:p>
                  </a:txBody>
                  <a:tcPr marL="60690" marR="60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>
                        <a:latin typeface="Times New Roman"/>
                        <a:ea typeface="Times New Roman"/>
                      </a:endParaRPr>
                    </a:p>
                  </a:txBody>
                  <a:tcPr marL="60690" marR="60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latin typeface="Times New Roman"/>
                        <a:ea typeface="Times New Roman"/>
                      </a:endParaRPr>
                    </a:p>
                  </a:txBody>
                  <a:tcPr marL="60690" marR="60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latin typeface="Times New Roman"/>
                        <a:ea typeface="Times New Roman"/>
                      </a:endParaRPr>
                    </a:p>
                  </a:txBody>
                  <a:tcPr marL="60690" marR="60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latin typeface="Times New Roman"/>
                        <a:ea typeface="Times New Roman"/>
                      </a:endParaRPr>
                    </a:p>
                  </a:txBody>
                  <a:tcPr marL="60690" marR="60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>
                        <a:latin typeface="Times New Roman"/>
                        <a:ea typeface="Times New Roman"/>
                      </a:endParaRPr>
                    </a:p>
                  </a:txBody>
                  <a:tcPr marL="60690" marR="60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latin typeface="Times New Roman"/>
                        <a:ea typeface="Times New Roman"/>
                      </a:endParaRPr>
                    </a:p>
                  </a:txBody>
                  <a:tcPr marL="60690" marR="60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>
                        <a:latin typeface="Times New Roman"/>
                        <a:ea typeface="Times New Roman"/>
                      </a:endParaRPr>
                    </a:p>
                  </a:txBody>
                  <a:tcPr marL="60690" marR="60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latin typeface="Times New Roman"/>
                        <a:ea typeface="Times New Roman"/>
                      </a:endParaRPr>
                    </a:p>
                  </a:txBody>
                  <a:tcPr marL="60690" marR="60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0690" marR="60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latin typeface="Times New Roman"/>
                        <a:ea typeface="Times New Roman"/>
                      </a:endParaRPr>
                    </a:p>
                  </a:txBody>
                  <a:tcPr marL="60690" marR="60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</a:tr>
              <a:tr h="297931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dirty="0" smtClean="0">
                          <a:latin typeface="Times New Roman"/>
                          <a:ea typeface="Times New Roman"/>
                        </a:rPr>
                        <a:t>T1.1 Policy</a:t>
                      </a:r>
                      <a:endParaRPr lang="en-US" sz="900" dirty="0">
                        <a:latin typeface="Times New Roman"/>
                        <a:ea typeface="Times New Roman"/>
                      </a:endParaRPr>
                    </a:p>
                  </a:txBody>
                  <a:tcPr marL="60690" marR="60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dirty="0" smtClean="0">
                          <a:latin typeface="Times New Roman"/>
                          <a:ea typeface="Times New Roman"/>
                        </a:rPr>
                        <a:t>D1.2.9</a:t>
                      </a:r>
                      <a:endParaRPr lang="en-GB" sz="900" dirty="0">
                        <a:latin typeface="Times New Roman"/>
                        <a:ea typeface="Times New Roman"/>
                      </a:endParaRPr>
                    </a:p>
                  </a:txBody>
                  <a:tcPr marL="60690" marR="60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latin typeface="Times New Roman"/>
                        <a:ea typeface="Times New Roman"/>
                      </a:endParaRPr>
                    </a:p>
                  </a:txBody>
                  <a:tcPr marL="60690" marR="60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900">
                        <a:latin typeface="Times New Roman"/>
                        <a:ea typeface="Times New Roman"/>
                      </a:endParaRPr>
                    </a:p>
                  </a:txBody>
                  <a:tcPr marL="60690" marR="60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dirty="0" smtClean="0">
                          <a:latin typeface="Times New Roman"/>
                          <a:ea typeface="Times New Roman"/>
                        </a:rPr>
                        <a:t>D1.2.10</a:t>
                      </a:r>
                      <a:endParaRPr lang="en-GB" sz="900" dirty="0">
                        <a:latin typeface="Times New Roman"/>
                        <a:ea typeface="Times New Roman"/>
                      </a:endParaRPr>
                    </a:p>
                  </a:txBody>
                  <a:tcPr marL="60690" marR="60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latin typeface="Times New Roman"/>
                        <a:ea typeface="Times New Roman"/>
                      </a:endParaRPr>
                    </a:p>
                  </a:txBody>
                  <a:tcPr marL="60690" marR="60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dirty="0" smtClean="0">
                          <a:latin typeface="Times New Roman"/>
                          <a:ea typeface="Times New Roman"/>
                        </a:rPr>
                        <a:t>D1.2.11</a:t>
                      </a:r>
                      <a:endParaRPr lang="en-GB" sz="900" dirty="0">
                        <a:latin typeface="Times New Roman"/>
                        <a:ea typeface="Times New Roman"/>
                      </a:endParaRPr>
                    </a:p>
                  </a:txBody>
                  <a:tcPr marL="60690" marR="60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900">
                        <a:latin typeface="Times New Roman"/>
                        <a:ea typeface="Times New Roman"/>
                      </a:endParaRPr>
                    </a:p>
                  </a:txBody>
                  <a:tcPr marL="60690" marR="60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latin typeface="Times New Roman"/>
                          <a:ea typeface="Times New Roman"/>
                        </a:rPr>
                        <a:t>D1.2.12</a:t>
                      </a:r>
                      <a:endParaRPr lang="en-US" sz="900" dirty="0">
                        <a:latin typeface="Times New Roman"/>
                        <a:ea typeface="Times New Roman"/>
                      </a:endParaRPr>
                    </a:p>
                  </a:txBody>
                  <a:tcPr marL="60690" marR="60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900" b="0" strike="sngStrike" baseline="0" dirty="0">
                        <a:latin typeface="Times New Roman"/>
                        <a:ea typeface="Times New Roman"/>
                      </a:endParaRPr>
                    </a:p>
                  </a:txBody>
                  <a:tcPr marL="60690" marR="60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b="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D1.6</a:t>
                      </a:r>
                      <a:endParaRPr lang="en-GB" sz="900" b="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0690" marR="60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900" b="0" dirty="0">
                        <a:latin typeface="Times New Roman"/>
                        <a:ea typeface="Times New Roman"/>
                      </a:endParaRPr>
                    </a:p>
                  </a:txBody>
                  <a:tcPr marL="60690" marR="60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280406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dirty="0" smtClean="0">
                          <a:latin typeface="Times New Roman"/>
                          <a:ea typeface="Times New Roman"/>
                        </a:rPr>
                        <a:t>T1.2 Impact</a:t>
                      </a:r>
                      <a:endParaRPr lang="en-US" sz="900" dirty="0">
                        <a:latin typeface="Times New Roman"/>
                        <a:ea typeface="Times New Roman"/>
                      </a:endParaRPr>
                    </a:p>
                  </a:txBody>
                  <a:tcPr marL="60690" marR="60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900">
                        <a:latin typeface="Times New Roman"/>
                        <a:ea typeface="Times New Roman"/>
                      </a:endParaRPr>
                    </a:p>
                  </a:txBody>
                  <a:tcPr marL="60690" marR="60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900" dirty="0">
                        <a:latin typeface="Times New Roman"/>
                        <a:ea typeface="Times New Roman"/>
                      </a:endParaRPr>
                    </a:p>
                  </a:txBody>
                  <a:tcPr marL="60690" marR="60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latin typeface="Times New Roman"/>
                        <a:ea typeface="Times New Roman"/>
                      </a:endParaRPr>
                    </a:p>
                  </a:txBody>
                  <a:tcPr marL="60690" marR="60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900" dirty="0">
                        <a:latin typeface="Times New Roman"/>
                        <a:ea typeface="Times New Roman"/>
                      </a:endParaRPr>
                    </a:p>
                  </a:txBody>
                  <a:tcPr marL="60690" marR="60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900" dirty="0">
                        <a:latin typeface="Times New Roman"/>
                        <a:ea typeface="Times New Roman"/>
                      </a:endParaRPr>
                    </a:p>
                  </a:txBody>
                  <a:tcPr marL="60690" marR="60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900">
                        <a:latin typeface="Times New Roman"/>
                        <a:ea typeface="Times New Roman"/>
                      </a:endParaRPr>
                    </a:p>
                  </a:txBody>
                  <a:tcPr marL="60690" marR="60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900" b="1" strike="sngStrike" baseline="0" dirty="0">
                        <a:latin typeface="Times New Roman"/>
                        <a:ea typeface="Times New Roman"/>
                      </a:endParaRPr>
                    </a:p>
                  </a:txBody>
                  <a:tcPr marL="60690" marR="60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latin typeface="Times New Roman"/>
                        <a:ea typeface="Times New Roman"/>
                      </a:endParaRPr>
                    </a:p>
                  </a:txBody>
                  <a:tcPr marL="60690" marR="60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900" b="0" dirty="0">
                        <a:latin typeface="Times New Roman"/>
                        <a:ea typeface="Times New Roman"/>
                      </a:endParaRPr>
                    </a:p>
                  </a:txBody>
                  <a:tcPr marL="60690" marR="60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900" b="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0690" marR="60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b="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D1.5</a:t>
                      </a:r>
                      <a:endParaRPr lang="en-GB" sz="900" b="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0690" marR="60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280406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dirty="0" smtClean="0">
                          <a:latin typeface="Times New Roman"/>
                          <a:ea typeface="Times New Roman"/>
                        </a:rPr>
                        <a:t>T1.3 Events</a:t>
                      </a:r>
                      <a:endParaRPr lang="en-US" sz="900" dirty="0">
                        <a:latin typeface="Times New Roman"/>
                        <a:ea typeface="Times New Roman"/>
                      </a:endParaRPr>
                    </a:p>
                  </a:txBody>
                  <a:tcPr marL="60690" marR="60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fr-FR" sz="900">
                        <a:latin typeface="Times New Roman"/>
                        <a:ea typeface="Times New Roman"/>
                      </a:endParaRPr>
                    </a:p>
                  </a:txBody>
                  <a:tcPr marL="60690" marR="60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b="1" strike="sngStrike" baseline="0" dirty="0" smtClean="0">
                          <a:latin typeface="Times New Roman"/>
                          <a:ea typeface="Times New Roman"/>
                        </a:rPr>
                        <a:t>MS3</a:t>
                      </a:r>
                      <a:endParaRPr lang="fr-FR" sz="900" b="1" strike="sngStrike" baseline="0" dirty="0">
                        <a:latin typeface="Times New Roman"/>
                        <a:ea typeface="Times New Roman"/>
                      </a:endParaRPr>
                    </a:p>
                  </a:txBody>
                  <a:tcPr marL="60690" marR="60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fr-FR" sz="900" dirty="0">
                        <a:latin typeface="Times New Roman"/>
                        <a:ea typeface="Times New Roman"/>
                      </a:endParaRPr>
                    </a:p>
                  </a:txBody>
                  <a:tcPr marL="60690" marR="60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fr-FR" sz="900">
                        <a:latin typeface="Times New Roman"/>
                        <a:ea typeface="Times New Roman"/>
                      </a:endParaRPr>
                    </a:p>
                  </a:txBody>
                  <a:tcPr marL="60690" marR="60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fr-FR" sz="900">
                        <a:latin typeface="Times New Roman"/>
                        <a:ea typeface="Times New Roman"/>
                      </a:endParaRPr>
                    </a:p>
                  </a:txBody>
                  <a:tcPr marL="60690" marR="60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fr-FR" sz="900" dirty="0">
                        <a:latin typeface="Times New Roman"/>
                        <a:ea typeface="Times New Roman"/>
                      </a:endParaRPr>
                    </a:p>
                  </a:txBody>
                  <a:tcPr marL="60690" marR="60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b="1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MS3</a:t>
                      </a:r>
                      <a:endParaRPr lang="fr-FR" sz="9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0690" marR="60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fr-FR" sz="900">
                        <a:latin typeface="Times New Roman"/>
                        <a:ea typeface="Times New Roman"/>
                      </a:endParaRPr>
                    </a:p>
                  </a:txBody>
                  <a:tcPr marL="60690" marR="60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fr-FR" sz="900" b="0" dirty="0">
                        <a:latin typeface="Times New Roman"/>
                        <a:ea typeface="Times New Roman"/>
                      </a:endParaRPr>
                    </a:p>
                  </a:txBody>
                  <a:tcPr marL="60690" marR="60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fr-FR" sz="900" b="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0690" marR="60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fr-FR" sz="900" b="0" dirty="0">
                        <a:latin typeface="Times New Roman"/>
                        <a:ea typeface="Times New Roman"/>
                      </a:endParaRPr>
                    </a:p>
                  </a:txBody>
                  <a:tcPr marL="60690" marR="60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140203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fr-FR" sz="900">
                        <a:latin typeface="Times New Roman"/>
                        <a:ea typeface="Times New Roman"/>
                      </a:endParaRPr>
                    </a:p>
                  </a:txBody>
                  <a:tcPr marL="60690" marR="60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fr-FR" sz="900">
                        <a:latin typeface="Times New Roman"/>
                        <a:ea typeface="Times New Roman"/>
                      </a:endParaRPr>
                    </a:p>
                  </a:txBody>
                  <a:tcPr marL="60690" marR="60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fr-FR" sz="900">
                        <a:latin typeface="Times New Roman"/>
                        <a:ea typeface="Times New Roman"/>
                      </a:endParaRPr>
                    </a:p>
                  </a:txBody>
                  <a:tcPr marL="60690" marR="60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fr-FR" sz="900">
                        <a:latin typeface="Times New Roman"/>
                        <a:ea typeface="Times New Roman"/>
                      </a:endParaRPr>
                    </a:p>
                  </a:txBody>
                  <a:tcPr marL="60690" marR="60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fr-FR" sz="900">
                        <a:latin typeface="Times New Roman"/>
                        <a:ea typeface="Times New Roman"/>
                      </a:endParaRPr>
                    </a:p>
                  </a:txBody>
                  <a:tcPr marL="60690" marR="60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fr-FR" sz="900">
                        <a:latin typeface="Times New Roman"/>
                        <a:ea typeface="Times New Roman"/>
                      </a:endParaRPr>
                    </a:p>
                  </a:txBody>
                  <a:tcPr marL="60690" marR="60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fr-FR" sz="900">
                        <a:latin typeface="Times New Roman"/>
                        <a:ea typeface="Times New Roman"/>
                      </a:endParaRPr>
                    </a:p>
                  </a:txBody>
                  <a:tcPr marL="60690" marR="60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fr-FR" sz="900" dirty="0">
                        <a:latin typeface="Times New Roman"/>
                        <a:ea typeface="Times New Roman"/>
                      </a:endParaRPr>
                    </a:p>
                  </a:txBody>
                  <a:tcPr marL="60690" marR="60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fr-FR" sz="900">
                        <a:latin typeface="Times New Roman"/>
                        <a:ea typeface="Times New Roman"/>
                      </a:endParaRPr>
                    </a:p>
                  </a:txBody>
                  <a:tcPr marL="60690" marR="60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fr-FR" sz="900" b="0" dirty="0">
                        <a:latin typeface="Times New Roman"/>
                        <a:ea typeface="Times New Roman"/>
                      </a:endParaRPr>
                    </a:p>
                  </a:txBody>
                  <a:tcPr marL="60690" marR="60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fr-FR" sz="900" b="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0690" marR="60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fr-FR" sz="900" b="0" dirty="0">
                        <a:latin typeface="Times New Roman"/>
                        <a:ea typeface="Times New Roman"/>
                      </a:endParaRPr>
                    </a:p>
                  </a:txBody>
                  <a:tcPr marL="60690" marR="60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0406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b="1" dirty="0" smtClean="0">
                          <a:latin typeface="Times New Roman"/>
                          <a:ea typeface="Times New Roman"/>
                        </a:rPr>
                        <a:t>WP2 </a:t>
                      </a:r>
                      <a:r>
                        <a:rPr lang="fr-FR" sz="900" b="1" dirty="0" err="1" smtClean="0">
                          <a:latin typeface="Times New Roman"/>
                          <a:ea typeface="Times New Roman"/>
                        </a:rPr>
                        <a:t>GridCafé</a:t>
                      </a:r>
                      <a:endParaRPr lang="en-US" sz="900" dirty="0">
                        <a:latin typeface="Times New Roman"/>
                        <a:ea typeface="Times New Roman"/>
                      </a:endParaRPr>
                    </a:p>
                  </a:txBody>
                  <a:tcPr marL="60690" marR="60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fr-FR" sz="900" dirty="0">
                        <a:latin typeface="Times New Roman"/>
                        <a:ea typeface="Times New Roman"/>
                      </a:endParaRPr>
                    </a:p>
                  </a:txBody>
                  <a:tcPr marL="60690" marR="60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fr-FR" sz="900">
                        <a:latin typeface="Times New Roman"/>
                        <a:ea typeface="Times New Roman"/>
                      </a:endParaRPr>
                    </a:p>
                  </a:txBody>
                  <a:tcPr marL="60690" marR="60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fr-FR" sz="900">
                        <a:latin typeface="Times New Roman"/>
                        <a:ea typeface="Times New Roman"/>
                      </a:endParaRPr>
                    </a:p>
                  </a:txBody>
                  <a:tcPr marL="60690" marR="60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fr-FR" sz="900" dirty="0">
                        <a:latin typeface="Times New Roman"/>
                        <a:ea typeface="Times New Roman"/>
                      </a:endParaRPr>
                    </a:p>
                  </a:txBody>
                  <a:tcPr marL="60690" marR="60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fr-FR" sz="900" dirty="0">
                        <a:latin typeface="Times New Roman"/>
                        <a:ea typeface="Times New Roman"/>
                      </a:endParaRPr>
                    </a:p>
                  </a:txBody>
                  <a:tcPr marL="60690" marR="60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fr-FR" sz="900">
                        <a:latin typeface="Times New Roman"/>
                        <a:ea typeface="Times New Roman"/>
                      </a:endParaRPr>
                    </a:p>
                  </a:txBody>
                  <a:tcPr marL="60690" marR="60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fr-FR" sz="900" dirty="0">
                        <a:latin typeface="Times New Roman"/>
                        <a:ea typeface="Times New Roman"/>
                      </a:endParaRPr>
                    </a:p>
                  </a:txBody>
                  <a:tcPr marL="60690" marR="60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fr-FR" sz="900" dirty="0">
                        <a:latin typeface="Times New Roman"/>
                        <a:ea typeface="Times New Roman"/>
                      </a:endParaRPr>
                    </a:p>
                  </a:txBody>
                  <a:tcPr marL="60690" marR="60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fr-FR" sz="900" b="0" dirty="0">
                        <a:latin typeface="Times New Roman"/>
                        <a:ea typeface="Times New Roman"/>
                      </a:endParaRPr>
                    </a:p>
                  </a:txBody>
                  <a:tcPr marL="60690" marR="60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fr-FR" sz="900" b="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0690" marR="60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fr-FR" sz="900" b="0" dirty="0">
                        <a:latin typeface="Times New Roman"/>
                        <a:ea typeface="Times New Roman"/>
                      </a:endParaRPr>
                    </a:p>
                  </a:txBody>
                  <a:tcPr marL="60690" marR="60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</a:tr>
              <a:tr h="280406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900" dirty="0" smtClean="0">
                          <a:latin typeface="Times New Roman"/>
                          <a:ea typeface="Times New Roman"/>
                        </a:rPr>
                        <a:t>T2.1 </a:t>
                      </a:r>
                      <a:r>
                        <a:rPr lang="fr-FR" sz="900" dirty="0" err="1" smtClean="0">
                          <a:latin typeface="Times New Roman"/>
                          <a:ea typeface="Times New Roman"/>
                        </a:rPr>
                        <a:t>GridCafé</a:t>
                      </a:r>
                      <a:endParaRPr lang="en-US" sz="900" dirty="0">
                        <a:latin typeface="Times New Roman"/>
                        <a:ea typeface="Times New Roman"/>
                      </a:endParaRPr>
                    </a:p>
                  </a:txBody>
                  <a:tcPr marL="60690" marR="60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>
                        <a:latin typeface="Times New Roman"/>
                        <a:ea typeface="Times New Roman"/>
                      </a:endParaRPr>
                    </a:p>
                  </a:txBody>
                  <a:tcPr marL="60690" marR="60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fr-FR" sz="900" dirty="0">
                        <a:latin typeface="Times New Roman"/>
                        <a:ea typeface="Times New Roman"/>
                      </a:endParaRPr>
                    </a:p>
                  </a:txBody>
                  <a:tcPr marL="60690" marR="60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900">
                        <a:latin typeface="Times New Roman"/>
                        <a:ea typeface="Times New Roman"/>
                      </a:endParaRPr>
                    </a:p>
                  </a:txBody>
                  <a:tcPr marL="60690" marR="60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900">
                        <a:latin typeface="Times New Roman"/>
                        <a:ea typeface="Times New Roman"/>
                      </a:endParaRPr>
                    </a:p>
                  </a:txBody>
                  <a:tcPr marL="60690" marR="60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>
                        <a:latin typeface="Times New Roman"/>
                        <a:ea typeface="Times New Roman"/>
                      </a:endParaRPr>
                    </a:p>
                  </a:txBody>
                  <a:tcPr marL="60690" marR="60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900">
                        <a:latin typeface="Times New Roman"/>
                        <a:ea typeface="Times New Roman"/>
                      </a:endParaRPr>
                    </a:p>
                  </a:txBody>
                  <a:tcPr marL="60690" marR="60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latin typeface="Times New Roman"/>
                        <a:ea typeface="Times New Roman"/>
                      </a:endParaRPr>
                    </a:p>
                  </a:txBody>
                  <a:tcPr marL="60690" marR="60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900">
                        <a:latin typeface="Times New Roman"/>
                        <a:ea typeface="Times New Roman"/>
                      </a:endParaRPr>
                    </a:p>
                  </a:txBody>
                  <a:tcPr marL="60690" marR="60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b="0" strike="sngStrike" baseline="0" dirty="0" smtClean="0">
                        <a:latin typeface="Times New Roman"/>
                        <a:ea typeface="Times New Roman"/>
                      </a:endParaRPr>
                    </a:p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b="0" strike="sngStrike" baseline="0" dirty="0">
                        <a:latin typeface="Times New Roman"/>
                        <a:ea typeface="Times New Roman"/>
                      </a:endParaRPr>
                    </a:p>
                  </a:txBody>
                  <a:tcPr marL="60690" marR="60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D2.5</a:t>
                      </a: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D2.6</a:t>
                      </a:r>
                      <a:endParaRPr lang="en-US" sz="900" b="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0690" marR="60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b="0" dirty="0">
                        <a:solidFill>
                          <a:srgbClr val="FF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0690" marR="60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280406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dirty="0" smtClean="0">
                          <a:latin typeface="Times New Roman"/>
                          <a:ea typeface="Times New Roman"/>
                        </a:rPr>
                        <a:t>T2.2 </a:t>
                      </a:r>
                      <a:r>
                        <a:rPr lang="en-GB" sz="900" dirty="0" err="1" smtClean="0">
                          <a:latin typeface="Times New Roman"/>
                          <a:ea typeface="Times New Roman"/>
                        </a:rPr>
                        <a:t>GridGuide</a:t>
                      </a:r>
                      <a:endParaRPr lang="en-US" sz="900" dirty="0">
                        <a:latin typeface="Times New Roman"/>
                        <a:ea typeface="Times New Roman"/>
                      </a:endParaRPr>
                    </a:p>
                  </a:txBody>
                  <a:tcPr marL="60690" marR="60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900">
                        <a:latin typeface="Times New Roman"/>
                        <a:ea typeface="Times New Roman"/>
                      </a:endParaRPr>
                    </a:p>
                  </a:txBody>
                  <a:tcPr marL="60690" marR="60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900">
                        <a:latin typeface="Times New Roman"/>
                        <a:ea typeface="Times New Roman"/>
                      </a:endParaRPr>
                    </a:p>
                  </a:txBody>
                  <a:tcPr marL="60690" marR="60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900" dirty="0">
                        <a:latin typeface="Times New Roman"/>
                        <a:ea typeface="Times New Roman"/>
                      </a:endParaRPr>
                    </a:p>
                  </a:txBody>
                  <a:tcPr marL="60690" marR="60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900">
                        <a:latin typeface="Times New Roman"/>
                        <a:ea typeface="Times New Roman"/>
                      </a:endParaRPr>
                    </a:p>
                  </a:txBody>
                  <a:tcPr marL="60690" marR="60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900">
                        <a:latin typeface="Times New Roman"/>
                        <a:ea typeface="Times New Roman"/>
                      </a:endParaRPr>
                    </a:p>
                  </a:txBody>
                  <a:tcPr marL="60690" marR="60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900">
                        <a:latin typeface="Times New Roman"/>
                        <a:ea typeface="Times New Roman"/>
                      </a:endParaRPr>
                    </a:p>
                  </a:txBody>
                  <a:tcPr marL="60690" marR="60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900" dirty="0">
                        <a:latin typeface="Times New Roman"/>
                        <a:ea typeface="Times New Roman"/>
                      </a:endParaRPr>
                    </a:p>
                  </a:txBody>
                  <a:tcPr marL="60690" marR="60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900" b="1" strike="sngStrike" baseline="0" dirty="0">
                        <a:latin typeface="Times New Roman"/>
                        <a:ea typeface="Times New Roman"/>
                      </a:endParaRPr>
                    </a:p>
                  </a:txBody>
                  <a:tcPr marL="60690" marR="60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0" dirty="0" smtClean="0">
                          <a:latin typeface="Times New Roman"/>
                          <a:ea typeface="Times New Roman"/>
                        </a:rPr>
                        <a:t>MS6</a:t>
                      </a:r>
                      <a:endParaRPr lang="en-US" sz="900" b="0" dirty="0">
                        <a:latin typeface="Times New Roman"/>
                        <a:ea typeface="Times New Roman"/>
                      </a:endParaRPr>
                    </a:p>
                  </a:txBody>
                  <a:tcPr marL="60690" marR="60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D2.4</a:t>
                      </a:r>
                      <a:endParaRPr lang="en-US" sz="900" b="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0690" marR="60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b="0" dirty="0">
                        <a:latin typeface="Times New Roman"/>
                        <a:ea typeface="Times New Roman"/>
                      </a:endParaRPr>
                    </a:p>
                  </a:txBody>
                  <a:tcPr marL="60690" marR="60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80406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dirty="0" smtClean="0">
                          <a:latin typeface="Times New Roman"/>
                          <a:ea typeface="Times New Roman"/>
                        </a:rPr>
                        <a:t>T2.3 </a:t>
                      </a:r>
                      <a:r>
                        <a:rPr lang="en-GB" sz="900" dirty="0" err="1" smtClean="0">
                          <a:latin typeface="Times New Roman"/>
                          <a:ea typeface="Times New Roman"/>
                        </a:rPr>
                        <a:t>GridCast</a:t>
                      </a:r>
                      <a:endParaRPr lang="en-US" sz="900" dirty="0">
                        <a:latin typeface="Times New Roman"/>
                        <a:ea typeface="Times New Roman"/>
                      </a:endParaRPr>
                    </a:p>
                  </a:txBody>
                  <a:tcPr marL="60690" marR="60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900">
                        <a:latin typeface="Times New Roman"/>
                        <a:ea typeface="Times New Roman"/>
                      </a:endParaRPr>
                    </a:p>
                  </a:txBody>
                  <a:tcPr marL="60690" marR="60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dirty="0" smtClean="0">
                          <a:latin typeface="Times New Roman"/>
                          <a:ea typeface="Times New Roman"/>
                        </a:rPr>
                        <a:t>MS4</a:t>
                      </a:r>
                      <a:endParaRPr lang="en-GB" sz="900" dirty="0">
                        <a:latin typeface="Times New Roman"/>
                        <a:ea typeface="Times New Roman"/>
                      </a:endParaRPr>
                    </a:p>
                  </a:txBody>
                  <a:tcPr marL="60690" marR="60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latin typeface="Times New Roman"/>
                        <a:ea typeface="Times New Roman"/>
                      </a:endParaRPr>
                    </a:p>
                  </a:txBody>
                  <a:tcPr marL="60690" marR="60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900">
                        <a:latin typeface="Times New Roman"/>
                        <a:ea typeface="Times New Roman"/>
                      </a:endParaRPr>
                    </a:p>
                  </a:txBody>
                  <a:tcPr marL="60690" marR="60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dirty="0" smtClean="0">
                          <a:latin typeface="Times New Roman"/>
                          <a:ea typeface="Times New Roman"/>
                        </a:rPr>
                        <a:t>MS4</a:t>
                      </a:r>
                      <a:endParaRPr lang="en-GB" sz="900" dirty="0">
                        <a:latin typeface="Times New Roman"/>
                        <a:ea typeface="Times New Roman"/>
                      </a:endParaRPr>
                    </a:p>
                  </a:txBody>
                  <a:tcPr marL="60690" marR="60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900" dirty="0">
                        <a:latin typeface="Times New Roman"/>
                        <a:ea typeface="Times New Roman"/>
                      </a:endParaRPr>
                    </a:p>
                  </a:txBody>
                  <a:tcPr marL="60690" marR="60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latin typeface="Times New Roman"/>
                        <a:ea typeface="Times New Roman"/>
                      </a:endParaRPr>
                    </a:p>
                  </a:txBody>
                  <a:tcPr marL="60690" marR="60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dirty="0" smtClean="0">
                          <a:latin typeface="Times New Roman"/>
                          <a:ea typeface="Times New Roman"/>
                        </a:rPr>
                        <a:t>MS4</a:t>
                      </a:r>
                      <a:endParaRPr lang="en-GB" sz="900" dirty="0">
                        <a:latin typeface="Times New Roman"/>
                        <a:ea typeface="Times New Roman"/>
                      </a:endParaRPr>
                    </a:p>
                  </a:txBody>
                  <a:tcPr marL="60690" marR="60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900" b="0" dirty="0">
                        <a:latin typeface="Times New Roman"/>
                        <a:ea typeface="Times New Roman"/>
                      </a:endParaRPr>
                    </a:p>
                  </a:txBody>
                  <a:tcPr marL="60690" marR="60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b="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MS4</a:t>
                      </a:r>
                      <a:endParaRPr lang="en-GB" sz="900" b="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0690" marR="60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900" b="0" dirty="0">
                        <a:latin typeface="Times New Roman"/>
                        <a:ea typeface="Times New Roman"/>
                      </a:endParaRPr>
                    </a:p>
                  </a:txBody>
                  <a:tcPr marL="60690" marR="60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140203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900">
                        <a:latin typeface="Times New Roman"/>
                        <a:ea typeface="Times New Roman"/>
                      </a:endParaRPr>
                    </a:p>
                  </a:txBody>
                  <a:tcPr marL="60690" marR="60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900">
                        <a:latin typeface="Times New Roman"/>
                        <a:ea typeface="Times New Roman"/>
                      </a:endParaRPr>
                    </a:p>
                  </a:txBody>
                  <a:tcPr marL="60690" marR="60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900">
                        <a:latin typeface="Times New Roman"/>
                        <a:ea typeface="Times New Roman"/>
                      </a:endParaRPr>
                    </a:p>
                  </a:txBody>
                  <a:tcPr marL="60690" marR="60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900">
                        <a:latin typeface="Times New Roman"/>
                        <a:ea typeface="Times New Roman"/>
                      </a:endParaRPr>
                    </a:p>
                  </a:txBody>
                  <a:tcPr marL="60690" marR="60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900">
                        <a:latin typeface="Times New Roman"/>
                        <a:ea typeface="Times New Roman"/>
                      </a:endParaRPr>
                    </a:p>
                  </a:txBody>
                  <a:tcPr marL="60690" marR="60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900">
                        <a:latin typeface="Times New Roman"/>
                        <a:ea typeface="Times New Roman"/>
                      </a:endParaRPr>
                    </a:p>
                  </a:txBody>
                  <a:tcPr marL="60690" marR="60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900" dirty="0">
                        <a:latin typeface="Times New Roman"/>
                        <a:ea typeface="Times New Roman"/>
                      </a:endParaRPr>
                    </a:p>
                  </a:txBody>
                  <a:tcPr marL="60690" marR="60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900" dirty="0">
                        <a:latin typeface="Times New Roman"/>
                        <a:ea typeface="Times New Roman"/>
                      </a:endParaRPr>
                    </a:p>
                  </a:txBody>
                  <a:tcPr marL="60690" marR="60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900">
                        <a:latin typeface="Times New Roman"/>
                        <a:ea typeface="Times New Roman"/>
                      </a:endParaRPr>
                    </a:p>
                  </a:txBody>
                  <a:tcPr marL="60690" marR="60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900" b="0" dirty="0">
                        <a:latin typeface="Times New Roman"/>
                        <a:ea typeface="Times New Roman"/>
                      </a:endParaRPr>
                    </a:p>
                  </a:txBody>
                  <a:tcPr marL="60690" marR="60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900" b="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0690" marR="60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900" b="0" dirty="0">
                        <a:latin typeface="Times New Roman"/>
                        <a:ea typeface="Times New Roman"/>
                      </a:endParaRPr>
                    </a:p>
                  </a:txBody>
                  <a:tcPr marL="60690" marR="60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0406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b="1" dirty="0" smtClean="0">
                          <a:latin typeface="Times New Roman"/>
                          <a:ea typeface="Times New Roman"/>
                        </a:rPr>
                        <a:t>WP3 </a:t>
                      </a:r>
                      <a:r>
                        <a:rPr lang="en-GB" sz="900" b="1" dirty="0" err="1" smtClean="0">
                          <a:latin typeface="Times New Roman"/>
                          <a:ea typeface="Times New Roman"/>
                        </a:rPr>
                        <a:t>iSGTW</a:t>
                      </a:r>
                      <a:endParaRPr lang="en-US" sz="900" dirty="0">
                        <a:latin typeface="Times New Roman"/>
                        <a:ea typeface="Times New Roman"/>
                      </a:endParaRPr>
                    </a:p>
                  </a:txBody>
                  <a:tcPr marL="60690" marR="60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900">
                        <a:latin typeface="Times New Roman"/>
                        <a:ea typeface="Times New Roman"/>
                      </a:endParaRPr>
                    </a:p>
                  </a:txBody>
                  <a:tcPr marL="60690" marR="60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900">
                        <a:latin typeface="Times New Roman"/>
                        <a:ea typeface="Times New Roman"/>
                      </a:endParaRPr>
                    </a:p>
                  </a:txBody>
                  <a:tcPr marL="60690" marR="60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900">
                        <a:latin typeface="Times New Roman"/>
                        <a:ea typeface="Times New Roman"/>
                      </a:endParaRPr>
                    </a:p>
                  </a:txBody>
                  <a:tcPr marL="60690" marR="60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900">
                        <a:latin typeface="Times New Roman"/>
                        <a:ea typeface="Times New Roman"/>
                      </a:endParaRPr>
                    </a:p>
                  </a:txBody>
                  <a:tcPr marL="60690" marR="60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900">
                        <a:latin typeface="Times New Roman"/>
                        <a:ea typeface="Times New Roman"/>
                      </a:endParaRPr>
                    </a:p>
                  </a:txBody>
                  <a:tcPr marL="60690" marR="60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900">
                        <a:latin typeface="Times New Roman"/>
                        <a:ea typeface="Times New Roman"/>
                      </a:endParaRPr>
                    </a:p>
                  </a:txBody>
                  <a:tcPr marL="60690" marR="60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900">
                        <a:latin typeface="Times New Roman"/>
                        <a:ea typeface="Times New Roman"/>
                      </a:endParaRPr>
                    </a:p>
                  </a:txBody>
                  <a:tcPr marL="60690" marR="60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900" dirty="0">
                        <a:latin typeface="Times New Roman"/>
                        <a:ea typeface="Times New Roman"/>
                      </a:endParaRPr>
                    </a:p>
                  </a:txBody>
                  <a:tcPr marL="60690" marR="60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900" b="0" dirty="0">
                        <a:latin typeface="Times New Roman"/>
                        <a:ea typeface="Times New Roman"/>
                      </a:endParaRPr>
                    </a:p>
                  </a:txBody>
                  <a:tcPr marL="60690" marR="60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900" b="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0690" marR="60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900" b="0" dirty="0">
                        <a:latin typeface="Times New Roman"/>
                        <a:ea typeface="Times New Roman"/>
                      </a:endParaRPr>
                    </a:p>
                  </a:txBody>
                  <a:tcPr marL="60690" marR="60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</a:tr>
              <a:tr h="280406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dirty="0" smtClean="0">
                          <a:latin typeface="Times New Roman"/>
                          <a:ea typeface="Times New Roman"/>
                        </a:rPr>
                        <a:t>T3.1 Weekly</a:t>
                      </a:r>
                      <a:endParaRPr lang="en-US" sz="900" dirty="0">
                        <a:latin typeface="Times New Roman"/>
                        <a:ea typeface="Times New Roman"/>
                      </a:endParaRPr>
                    </a:p>
                  </a:txBody>
                  <a:tcPr marL="60690" marR="60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900" dirty="0">
                        <a:latin typeface="Times New Roman"/>
                        <a:ea typeface="Times New Roman"/>
                      </a:endParaRPr>
                    </a:p>
                  </a:txBody>
                  <a:tcPr marL="60690" marR="60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900" dirty="0">
                        <a:latin typeface="Times New Roman"/>
                        <a:ea typeface="Times New Roman"/>
                      </a:endParaRPr>
                    </a:p>
                  </a:txBody>
                  <a:tcPr marL="60690" marR="60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900">
                        <a:latin typeface="Times New Roman"/>
                        <a:ea typeface="Times New Roman"/>
                      </a:endParaRPr>
                    </a:p>
                  </a:txBody>
                  <a:tcPr marL="60690" marR="60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900" dirty="0">
                        <a:latin typeface="Times New Roman"/>
                        <a:ea typeface="Times New Roman"/>
                      </a:endParaRPr>
                    </a:p>
                  </a:txBody>
                  <a:tcPr marL="60690" marR="60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900" dirty="0">
                        <a:latin typeface="Times New Roman"/>
                        <a:ea typeface="Times New Roman"/>
                      </a:endParaRPr>
                    </a:p>
                  </a:txBody>
                  <a:tcPr marL="60690" marR="60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900">
                        <a:latin typeface="Times New Roman"/>
                        <a:ea typeface="Times New Roman"/>
                      </a:endParaRPr>
                    </a:p>
                  </a:txBody>
                  <a:tcPr marL="60690" marR="60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900">
                        <a:latin typeface="Times New Roman"/>
                        <a:ea typeface="Times New Roman"/>
                      </a:endParaRPr>
                    </a:p>
                  </a:txBody>
                  <a:tcPr marL="60690" marR="60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900" dirty="0">
                        <a:latin typeface="Times New Roman"/>
                        <a:ea typeface="Times New Roman"/>
                      </a:endParaRPr>
                    </a:p>
                  </a:txBody>
                  <a:tcPr marL="60690" marR="60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0" dirty="0" smtClean="0">
                          <a:latin typeface="Times New Roman"/>
                          <a:ea typeface="Times New Roman"/>
                        </a:rPr>
                        <a:t>MS9</a:t>
                      </a:r>
                    </a:p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D3.6</a:t>
                      </a:r>
                      <a:endParaRPr lang="en-US" sz="900" b="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0690" marR="60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b="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0690" marR="60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b="0" dirty="0">
                        <a:latin typeface="Times New Roman"/>
                        <a:ea typeface="Times New Roman"/>
                      </a:endParaRPr>
                    </a:p>
                  </a:txBody>
                  <a:tcPr marL="60690" marR="60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80406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dirty="0" smtClean="0">
                          <a:latin typeface="Times New Roman"/>
                          <a:ea typeface="Times New Roman"/>
                        </a:rPr>
                        <a:t>T3.2 New </a:t>
                      </a:r>
                      <a:r>
                        <a:rPr lang="en-GB" sz="900" dirty="0">
                          <a:latin typeface="Times New Roman"/>
                          <a:ea typeface="Times New Roman"/>
                        </a:rPr>
                        <a:t>media</a:t>
                      </a:r>
                      <a:endParaRPr lang="en-US" sz="900" dirty="0">
                        <a:latin typeface="Times New Roman"/>
                        <a:ea typeface="Times New Roman"/>
                      </a:endParaRPr>
                    </a:p>
                  </a:txBody>
                  <a:tcPr marL="60690" marR="60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900" dirty="0">
                        <a:latin typeface="Times New Roman"/>
                        <a:ea typeface="Times New Roman"/>
                      </a:endParaRPr>
                    </a:p>
                  </a:txBody>
                  <a:tcPr marL="60690" marR="60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latin typeface="Times New Roman"/>
                        <a:ea typeface="Times New Roman"/>
                      </a:endParaRPr>
                    </a:p>
                  </a:txBody>
                  <a:tcPr marL="60690" marR="60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latin typeface="Times New Roman"/>
                          <a:ea typeface="Times New Roman"/>
                        </a:rPr>
                        <a:t>MS7</a:t>
                      </a:r>
                      <a:endParaRPr lang="en-US" sz="900" dirty="0">
                        <a:latin typeface="Times New Roman"/>
                        <a:ea typeface="Times New Roman"/>
                      </a:endParaRPr>
                    </a:p>
                  </a:txBody>
                  <a:tcPr marL="60690" marR="60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900">
                        <a:latin typeface="Times New Roman"/>
                        <a:ea typeface="Times New Roman"/>
                      </a:endParaRPr>
                    </a:p>
                  </a:txBody>
                  <a:tcPr marL="60690" marR="60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900">
                        <a:latin typeface="Times New Roman"/>
                        <a:ea typeface="Times New Roman"/>
                      </a:endParaRPr>
                    </a:p>
                  </a:txBody>
                  <a:tcPr marL="60690" marR="60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latin typeface="Times New Roman"/>
                        <a:ea typeface="Times New Roman"/>
                      </a:endParaRPr>
                    </a:p>
                  </a:txBody>
                  <a:tcPr marL="60690" marR="60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dirty="0" smtClean="0">
                          <a:latin typeface="Times New Roman"/>
                          <a:ea typeface="Times New Roman"/>
                        </a:rPr>
                        <a:t>MS7</a:t>
                      </a:r>
                      <a:endParaRPr lang="en-GB" sz="900" dirty="0">
                        <a:latin typeface="Times New Roman"/>
                        <a:ea typeface="Times New Roman"/>
                      </a:endParaRPr>
                    </a:p>
                  </a:txBody>
                  <a:tcPr marL="60690" marR="60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latin typeface="Times New Roman"/>
                        <a:ea typeface="Times New Roman"/>
                      </a:endParaRPr>
                    </a:p>
                  </a:txBody>
                  <a:tcPr marL="60690" marR="60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900" b="0" strike="sngStrike" baseline="0" dirty="0">
                        <a:latin typeface="Times New Roman"/>
                        <a:ea typeface="Times New Roman"/>
                      </a:endParaRPr>
                    </a:p>
                  </a:txBody>
                  <a:tcPr marL="60690" marR="60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b="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D3.7</a:t>
                      </a:r>
                      <a:endParaRPr lang="en-GB" sz="900" b="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0690" marR="60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900" b="0" dirty="0">
                        <a:latin typeface="Times New Roman"/>
                        <a:ea typeface="Times New Roman"/>
                      </a:endParaRPr>
                    </a:p>
                  </a:txBody>
                  <a:tcPr marL="60690" marR="60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140203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900">
                        <a:latin typeface="Times New Roman"/>
                        <a:ea typeface="Times New Roman"/>
                      </a:endParaRPr>
                    </a:p>
                  </a:txBody>
                  <a:tcPr marL="60690" marR="60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900">
                        <a:latin typeface="Times New Roman"/>
                        <a:ea typeface="Times New Roman"/>
                      </a:endParaRPr>
                    </a:p>
                  </a:txBody>
                  <a:tcPr marL="60690" marR="60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900">
                        <a:latin typeface="Times New Roman"/>
                        <a:ea typeface="Times New Roman"/>
                      </a:endParaRPr>
                    </a:p>
                  </a:txBody>
                  <a:tcPr marL="60690" marR="60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900">
                        <a:latin typeface="Times New Roman"/>
                        <a:ea typeface="Times New Roman"/>
                      </a:endParaRPr>
                    </a:p>
                  </a:txBody>
                  <a:tcPr marL="60690" marR="60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900">
                        <a:latin typeface="Times New Roman"/>
                        <a:ea typeface="Times New Roman"/>
                      </a:endParaRPr>
                    </a:p>
                  </a:txBody>
                  <a:tcPr marL="60690" marR="60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900">
                        <a:latin typeface="Times New Roman"/>
                        <a:ea typeface="Times New Roman"/>
                      </a:endParaRPr>
                    </a:p>
                  </a:txBody>
                  <a:tcPr marL="60690" marR="60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900">
                        <a:latin typeface="Times New Roman"/>
                        <a:ea typeface="Times New Roman"/>
                      </a:endParaRPr>
                    </a:p>
                  </a:txBody>
                  <a:tcPr marL="60690" marR="60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900">
                        <a:latin typeface="Times New Roman"/>
                        <a:ea typeface="Times New Roman"/>
                      </a:endParaRPr>
                    </a:p>
                  </a:txBody>
                  <a:tcPr marL="60690" marR="60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900" dirty="0">
                        <a:latin typeface="Times New Roman"/>
                        <a:ea typeface="Times New Roman"/>
                      </a:endParaRPr>
                    </a:p>
                  </a:txBody>
                  <a:tcPr marL="60690" marR="60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900" b="0" dirty="0">
                        <a:latin typeface="Times New Roman"/>
                        <a:ea typeface="Times New Roman"/>
                      </a:endParaRPr>
                    </a:p>
                  </a:txBody>
                  <a:tcPr marL="60690" marR="60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900" b="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0690" marR="60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900" b="0" dirty="0">
                        <a:latin typeface="Times New Roman"/>
                        <a:ea typeface="Times New Roman"/>
                      </a:endParaRPr>
                    </a:p>
                  </a:txBody>
                  <a:tcPr marL="60690" marR="60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0203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b="1">
                          <a:latin typeface="Times New Roman"/>
                          <a:ea typeface="Times New Roman"/>
                        </a:rPr>
                        <a:t>WP4 Mgmt</a:t>
                      </a:r>
                      <a:endParaRPr lang="en-US" sz="900">
                        <a:latin typeface="Times New Roman"/>
                        <a:ea typeface="Times New Roman"/>
                      </a:endParaRPr>
                    </a:p>
                  </a:txBody>
                  <a:tcPr marL="60690" marR="60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900">
                        <a:latin typeface="Times New Roman"/>
                        <a:ea typeface="Times New Roman"/>
                      </a:endParaRPr>
                    </a:p>
                  </a:txBody>
                  <a:tcPr marL="60690" marR="60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900">
                        <a:latin typeface="Times New Roman"/>
                        <a:ea typeface="Times New Roman"/>
                      </a:endParaRPr>
                    </a:p>
                  </a:txBody>
                  <a:tcPr marL="60690" marR="60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900">
                        <a:latin typeface="Times New Roman"/>
                        <a:ea typeface="Times New Roman"/>
                      </a:endParaRPr>
                    </a:p>
                  </a:txBody>
                  <a:tcPr marL="60690" marR="60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900">
                        <a:latin typeface="Times New Roman"/>
                        <a:ea typeface="Times New Roman"/>
                      </a:endParaRPr>
                    </a:p>
                  </a:txBody>
                  <a:tcPr marL="60690" marR="60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900">
                        <a:latin typeface="Times New Roman"/>
                        <a:ea typeface="Times New Roman"/>
                      </a:endParaRPr>
                    </a:p>
                  </a:txBody>
                  <a:tcPr marL="60690" marR="60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900">
                        <a:latin typeface="Times New Roman"/>
                        <a:ea typeface="Times New Roman"/>
                      </a:endParaRPr>
                    </a:p>
                  </a:txBody>
                  <a:tcPr marL="60690" marR="60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900">
                        <a:latin typeface="Times New Roman"/>
                        <a:ea typeface="Times New Roman"/>
                      </a:endParaRPr>
                    </a:p>
                  </a:txBody>
                  <a:tcPr marL="60690" marR="60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900">
                        <a:latin typeface="Times New Roman"/>
                        <a:ea typeface="Times New Roman"/>
                      </a:endParaRPr>
                    </a:p>
                  </a:txBody>
                  <a:tcPr marL="60690" marR="60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900" b="0" dirty="0">
                        <a:latin typeface="Times New Roman"/>
                        <a:ea typeface="Times New Roman"/>
                      </a:endParaRPr>
                    </a:p>
                  </a:txBody>
                  <a:tcPr marL="60690" marR="60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900" b="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0690" marR="60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900" b="0" dirty="0">
                        <a:latin typeface="Times New Roman"/>
                        <a:ea typeface="Times New Roman"/>
                      </a:endParaRPr>
                    </a:p>
                  </a:txBody>
                  <a:tcPr marL="60690" marR="60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</a:tr>
              <a:tr h="248174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dirty="0">
                          <a:latin typeface="Times New Roman"/>
                          <a:ea typeface="Times New Roman"/>
                        </a:rPr>
                        <a:t>T4.1</a:t>
                      </a:r>
                      <a:endParaRPr lang="en-US" sz="900" dirty="0">
                        <a:latin typeface="Times New Roman"/>
                        <a:ea typeface="Times New Roman"/>
                      </a:endParaRPr>
                    </a:p>
                  </a:txBody>
                  <a:tcPr marL="60690" marR="60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latin typeface="Times New Roman"/>
                          <a:ea typeface="Times New Roman"/>
                        </a:rPr>
                        <a:t>MS10</a:t>
                      </a:r>
                      <a:endParaRPr lang="en-US" sz="900" dirty="0">
                        <a:latin typeface="Times New Roman"/>
                        <a:ea typeface="Times New Roman"/>
                      </a:endParaRPr>
                    </a:p>
                  </a:txBody>
                  <a:tcPr marL="60690" marR="60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900">
                        <a:latin typeface="Times New Roman"/>
                        <a:ea typeface="Times New Roman"/>
                      </a:endParaRPr>
                    </a:p>
                  </a:txBody>
                  <a:tcPr marL="60690" marR="60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latin typeface="Times New Roman"/>
                        <a:ea typeface="Times New Roman"/>
                      </a:endParaRPr>
                    </a:p>
                  </a:txBody>
                  <a:tcPr marL="60690" marR="60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latin typeface="Times New Roman"/>
                          <a:ea typeface="Times New Roman"/>
                        </a:rPr>
                        <a:t>MS10</a:t>
                      </a:r>
                      <a:endParaRPr lang="en-US" sz="900" dirty="0">
                        <a:latin typeface="Times New Roman"/>
                        <a:ea typeface="Times New Roman"/>
                      </a:endParaRPr>
                    </a:p>
                  </a:txBody>
                  <a:tcPr marL="60690" marR="60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900">
                        <a:latin typeface="Times New Roman"/>
                        <a:ea typeface="Times New Roman"/>
                      </a:endParaRPr>
                    </a:p>
                  </a:txBody>
                  <a:tcPr marL="60690" marR="60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dirty="0" smtClean="0">
                          <a:latin typeface="Times New Roman"/>
                          <a:ea typeface="Times New Roman"/>
                        </a:rPr>
                        <a:t>MS15</a:t>
                      </a:r>
                      <a:endParaRPr lang="en-GB" sz="900" dirty="0">
                        <a:latin typeface="Times New Roman"/>
                        <a:ea typeface="Times New Roman"/>
                      </a:endParaRPr>
                    </a:p>
                  </a:txBody>
                  <a:tcPr marL="60690" marR="60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latin typeface="Times New Roman"/>
                          <a:ea typeface="Times New Roman"/>
                        </a:rPr>
                        <a:t>MS10</a:t>
                      </a:r>
                      <a:endParaRPr lang="en-US" sz="900" dirty="0">
                        <a:latin typeface="Times New Roman"/>
                        <a:ea typeface="Times New Roman"/>
                      </a:endParaRPr>
                    </a:p>
                  </a:txBody>
                  <a:tcPr marL="60690" marR="60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900" strike="sngStrike" baseline="0" dirty="0">
                        <a:latin typeface="Times New Roman"/>
                        <a:ea typeface="Times New Roman"/>
                      </a:endParaRPr>
                    </a:p>
                  </a:txBody>
                  <a:tcPr marL="60690" marR="60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b="0" strike="sngStrike" baseline="0" dirty="0" smtClean="0">
                        <a:latin typeface="Times New Roman"/>
                        <a:ea typeface="Times New Roman"/>
                      </a:endParaRPr>
                    </a:p>
                  </a:txBody>
                  <a:tcPr marL="60690" marR="60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D4.5</a:t>
                      </a:r>
                    </a:p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MS10</a:t>
                      </a:r>
                    </a:p>
                  </a:txBody>
                  <a:tcPr marL="60690" marR="60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</a:rPr>
                        <a:t>D4.6</a:t>
                      </a:r>
                      <a:endParaRPr lang="en-US" sz="900" b="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0690" marR="60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Pre-financing + interim payments has reached 90% ceiling</a:t>
            </a:r>
          </a:p>
          <a:p>
            <a:r>
              <a:rPr lang="en-GB" dirty="0" smtClean="0"/>
              <a:t>No more funds to the project from the EC</a:t>
            </a:r>
          </a:p>
          <a:p>
            <a:r>
              <a:rPr lang="en-GB" dirty="0" smtClean="0"/>
              <a:t>The pre-financing funding left has been distributed as proposed at the last PMB</a:t>
            </a:r>
          </a:p>
          <a:p>
            <a:r>
              <a:rPr lang="en-GB" dirty="0" smtClean="0"/>
              <a:t>Proposed distribution according to % share</a:t>
            </a:r>
            <a:endParaRPr lang="en-GB" dirty="0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1295400" y="0"/>
            <a:ext cx="8229600" cy="1143000"/>
          </a:xfrm>
        </p:spPr>
        <p:txBody>
          <a:bodyPr/>
          <a:lstStyle/>
          <a:p>
            <a:pPr eaLnBrk="1" hangingPunct="1"/>
            <a:r>
              <a:rPr lang="en-GB" sz="3600" b="1" dirty="0" smtClean="0">
                <a:solidFill>
                  <a:schemeClr val="tx1"/>
                </a:solidFill>
                <a:ea typeface="ＭＳ Ｐゴシック" pitchFamily="34" charset="-128"/>
              </a:rPr>
              <a:t>Remaining funds distribution</a:t>
            </a:r>
            <a:endParaRPr lang="en-US" sz="3600" b="1" i="1" dirty="0" smtClean="0">
              <a:solidFill>
                <a:schemeClr val="tx1"/>
              </a:solidFill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5096065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0"/>
            <a:ext cx="8229600" cy="1143000"/>
          </a:xfrm>
        </p:spPr>
        <p:txBody>
          <a:bodyPr/>
          <a:lstStyle/>
          <a:p>
            <a:pPr eaLnBrk="1" hangingPunct="1"/>
            <a:r>
              <a:rPr lang="en-GB" sz="3600" b="1" dirty="0" smtClean="0">
                <a:solidFill>
                  <a:schemeClr val="tx1"/>
                </a:solidFill>
                <a:ea typeface="ＭＳ Ｐゴシック" pitchFamily="34" charset="-128"/>
              </a:rPr>
              <a:t>Remaining Funds PY3</a:t>
            </a:r>
            <a:endParaRPr lang="en-US" sz="3600" b="1" i="1" dirty="0" smtClean="0">
              <a:solidFill>
                <a:schemeClr val="tx1"/>
              </a:solidFill>
              <a:ea typeface="ＭＳ Ｐゴシック" pitchFamily="34" charset="-128"/>
            </a:endParaRPr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2057400" y="1466011"/>
            <a:ext cx="5334000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4400">
                <a:solidFill>
                  <a:schemeClr val="bg1"/>
                </a:solidFill>
                <a:latin typeface="Arial" charset="0"/>
                <a:ea typeface="ＭＳ Ｐゴシック" pitchFamily="34" charset="-128"/>
              </a:defRPr>
            </a:lvl1pPr>
            <a:lvl2pPr eaLnBrk="0" hangingPunct="0">
              <a:defRPr sz="4400">
                <a:solidFill>
                  <a:schemeClr val="bg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 sz="4400">
                <a:solidFill>
                  <a:schemeClr val="bg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 sz="4400">
                <a:solidFill>
                  <a:schemeClr val="bg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 sz="4400">
                <a:solidFill>
                  <a:schemeClr val="bg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400" b="1" dirty="0">
                <a:solidFill>
                  <a:srgbClr val="FF6600"/>
                </a:solidFill>
              </a:rPr>
              <a:t>Overall </a:t>
            </a:r>
            <a:r>
              <a:rPr lang="en-GB" sz="1400" b="1" dirty="0" smtClean="0">
                <a:solidFill>
                  <a:srgbClr val="FF6600"/>
                </a:solidFill>
              </a:rPr>
              <a:t>costs  </a:t>
            </a:r>
            <a:r>
              <a:rPr lang="en-GB" sz="1400" b="1" dirty="0">
                <a:solidFill>
                  <a:srgbClr val="FF6600"/>
                </a:solidFill>
              </a:rPr>
              <a:t>in </a:t>
            </a:r>
            <a:r>
              <a:rPr lang="en-GB" sz="1400" b="1" dirty="0" smtClean="0">
                <a:solidFill>
                  <a:srgbClr val="FF6600"/>
                </a:solidFill>
              </a:rPr>
              <a:t>PY3 in Euros: per partner</a:t>
            </a:r>
            <a:endParaRPr lang="en-US" sz="1400" b="1" dirty="0">
              <a:solidFill>
                <a:srgbClr val="FF6600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629400" y="2286000"/>
            <a:ext cx="21336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smtClean="0">
                <a:solidFill>
                  <a:schemeClr val="tx1"/>
                </a:solidFill>
              </a:rPr>
              <a:t>Remaining: </a:t>
            </a:r>
          </a:p>
          <a:p>
            <a:endParaRPr lang="en-GB" sz="2000" b="1" dirty="0" smtClean="0">
              <a:solidFill>
                <a:schemeClr val="tx1"/>
              </a:solidFill>
            </a:endParaRPr>
          </a:p>
          <a:p>
            <a:r>
              <a:rPr lang="en-GB" sz="2000" b="1" dirty="0" smtClean="0">
                <a:solidFill>
                  <a:schemeClr val="tx1"/>
                </a:solidFill>
              </a:rPr>
              <a:t>PM 25-33</a:t>
            </a:r>
          </a:p>
          <a:p>
            <a:r>
              <a:rPr lang="en-GB" sz="2000" b="1" dirty="0" smtClean="0">
                <a:solidFill>
                  <a:schemeClr val="tx1"/>
                </a:solidFill>
              </a:rPr>
              <a:t>27% of project</a:t>
            </a:r>
            <a:endParaRPr lang="en-GB" sz="2000" b="1" dirty="0">
              <a:solidFill>
                <a:schemeClr val="tx1"/>
              </a:solidFill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62600171"/>
              </p:ext>
            </p:extLst>
          </p:nvPr>
        </p:nvGraphicFramePr>
        <p:xfrm>
          <a:off x="304800" y="2316480"/>
          <a:ext cx="5410199" cy="332231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19322"/>
                <a:gridCol w="1469597"/>
                <a:gridCol w="1351683"/>
                <a:gridCol w="1469597"/>
              </a:tblGrid>
              <a:tr h="105464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en-GB" sz="1600" b="1" spc="-15" dirty="0">
                          <a:effectLst/>
                        </a:rPr>
                        <a:t>Partner</a:t>
                      </a:r>
                      <a:endParaRPr lang="en-GB" sz="16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en-GB" sz="1600" b="1" spc="-15" dirty="0" smtClean="0">
                          <a:effectLst/>
                        </a:rPr>
                        <a:t>TOTAL</a:t>
                      </a:r>
                      <a:endParaRPr lang="en-GB" sz="1600" b="1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en-GB" sz="1600" b="1" spc="-15" dirty="0">
                          <a:effectLst/>
                        </a:rPr>
                        <a:t>Funding</a:t>
                      </a:r>
                      <a:endParaRPr lang="en-GB" sz="16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en-GB" sz="1600" b="1" spc="-15" dirty="0" smtClean="0">
                          <a:effectLst/>
                        </a:rPr>
                        <a:t>PY</a:t>
                      </a:r>
                      <a:r>
                        <a:rPr lang="en-GB" sz="1600" b="1" spc="-15" baseline="0" dirty="0" smtClean="0">
                          <a:effectLst/>
                        </a:rPr>
                        <a:t> </a:t>
                      </a:r>
                      <a:r>
                        <a:rPr lang="en-GB" sz="1600" b="1" spc="-15" dirty="0" smtClean="0">
                          <a:effectLst/>
                        </a:rPr>
                        <a:t>3 Remaining</a:t>
                      </a:r>
                      <a:endParaRPr lang="en-GB" sz="16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en-GB" sz="1600" b="1" spc="-15" dirty="0">
                          <a:effectLst/>
                        </a:rPr>
                        <a:t>%</a:t>
                      </a:r>
                      <a:endParaRPr lang="en-GB" sz="1600" b="1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en-GB" sz="1600" b="1" spc="-15" dirty="0" smtClean="0">
                          <a:effectLst/>
                        </a:rPr>
                        <a:t>Remaining</a:t>
                      </a:r>
                      <a:endParaRPr lang="en-GB" sz="16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90000"/>
                      </a:schemeClr>
                    </a:solidFill>
                  </a:tcPr>
                </a:tc>
              </a:tr>
              <a:tr h="37794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en-GB" sz="1600" b="1" spc="-15" dirty="0" smtClean="0">
                          <a:effectLst/>
                        </a:rPr>
                        <a:t>EGI.eu</a:t>
                      </a:r>
                      <a:endParaRPr lang="en-GB" sz="16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219,972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81,512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37%</a:t>
                      </a:r>
                    </a:p>
                  </a:txBody>
                  <a:tcPr marL="9525" marR="9525" marT="9525" marB="0" anchor="b"/>
                </a:tc>
              </a:tr>
              <a:tr h="37794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en-GB" sz="1600" b="1" spc="-15" dirty="0" smtClean="0">
                          <a:effectLst/>
                        </a:rPr>
                        <a:t>QMUL</a:t>
                      </a:r>
                      <a:endParaRPr lang="en-GB" sz="16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296,389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141,249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48%</a:t>
                      </a:r>
                    </a:p>
                  </a:txBody>
                  <a:tcPr marL="9525" marR="9525" marT="9525" marB="0" anchor="b"/>
                </a:tc>
              </a:tr>
              <a:tr h="37794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en-GB" sz="1600" b="1" spc="-15" dirty="0" smtClean="0">
                          <a:effectLst/>
                        </a:rPr>
                        <a:t>APO</a:t>
                      </a:r>
                      <a:endParaRPr lang="en-GB" sz="16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211,058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78,345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37%</a:t>
                      </a:r>
                    </a:p>
                  </a:txBody>
                  <a:tcPr marL="9525" marR="9525" marT="9525" marB="0" anchor="b"/>
                </a:tc>
              </a:tr>
              <a:tr h="37794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en-GB" sz="1600" b="1" spc="-15" dirty="0">
                          <a:effectLst/>
                        </a:rPr>
                        <a:t>IMPERIAL</a:t>
                      </a:r>
                      <a:endParaRPr lang="en-GB" sz="16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108,831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46,089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42%</a:t>
                      </a:r>
                    </a:p>
                  </a:txBody>
                  <a:tcPr marL="9525" marR="9525" marT="9525" marB="0" anchor="b"/>
                </a:tc>
              </a:tr>
              <a:tr h="37794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en-GB" sz="1600" b="1" spc="-15" dirty="0" smtClean="0">
                          <a:effectLst/>
                          <a:latin typeface="+mn-lt"/>
                          <a:ea typeface="+mn-ea"/>
                        </a:rPr>
                        <a:t>CERN</a:t>
                      </a:r>
                      <a:endParaRPr lang="en-GB" sz="16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463,930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105,725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23%</a:t>
                      </a:r>
                    </a:p>
                  </a:txBody>
                  <a:tcPr marL="9525" marR="9525" marT="9525" marB="0" anchor="b"/>
                </a:tc>
              </a:tr>
              <a:tr h="37794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en-GB" sz="1600" b="1" spc="-15" dirty="0">
                          <a:effectLst/>
                        </a:rPr>
                        <a:t>Total </a:t>
                      </a:r>
                      <a:endParaRPr lang="en-GB" sz="16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1,300,000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452,576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35%</a:t>
                      </a: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777261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1800" dirty="0" smtClean="0"/>
              <a:t>CRISP – willing to pay for e-</a:t>
            </a:r>
            <a:r>
              <a:rPr lang="en-GB" sz="1800" dirty="0" err="1" smtClean="0"/>
              <a:t>ScienceTalk</a:t>
            </a:r>
            <a:r>
              <a:rPr lang="en-GB" sz="1800" dirty="0" smtClean="0"/>
              <a:t> team services post July 2013 (but will not fund core work), need to pursue this after the annual event in March</a:t>
            </a:r>
          </a:p>
          <a:p>
            <a:r>
              <a:rPr lang="en-GB" sz="1800" dirty="0" smtClean="0"/>
              <a:t>Support from other ESFRI projects is still unclear – use the meeting at the EGI Community Forum with the cluster project leaders to clarify</a:t>
            </a:r>
          </a:p>
          <a:p>
            <a:r>
              <a:rPr lang="en-GB" sz="1800" dirty="0" smtClean="0"/>
              <a:t>Freelancers for </a:t>
            </a:r>
            <a:r>
              <a:rPr lang="en-GB" sz="1800" dirty="0" err="1" smtClean="0"/>
              <a:t>iSGTW</a:t>
            </a:r>
            <a:r>
              <a:rPr lang="en-GB" sz="1800" dirty="0" smtClean="0"/>
              <a:t> </a:t>
            </a:r>
          </a:p>
          <a:p>
            <a:r>
              <a:rPr lang="en-GB" sz="1800" dirty="0" smtClean="0"/>
              <a:t>US funding for the </a:t>
            </a:r>
            <a:r>
              <a:rPr lang="en-GB" sz="1800" dirty="0" err="1" smtClean="0"/>
              <a:t>iSGTW</a:t>
            </a:r>
            <a:r>
              <a:rPr lang="en-GB" sz="1800" dirty="0" smtClean="0"/>
              <a:t> editor is for 5 years but issues to be addressed</a:t>
            </a:r>
          </a:p>
          <a:p>
            <a:r>
              <a:rPr lang="en-GB" sz="1800" dirty="0" smtClean="0"/>
              <a:t>ASGC unlikely to recruit</a:t>
            </a:r>
          </a:p>
          <a:p>
            <a:r>
              <a:rPr lang="en-GB" sz="1800" dirty="0" smtClean="0"/>
              <a:t>No cost extension of e-</a:t>
            </a:r>
            <a:r>
              <a:rPr lang="en-GB" sz="1800" dirty="0" err="1" smtClean="0"/>
              <a:t>ScienceTalk</a:t>
            </a:r>
            <a:r>
              <a:rPr lang="en-GB" sz="1800" dirty="0" smtClean="0"/>
              <a:t>  until end of July 2013 should be </a:t>
            </a:r>
          </a:p>
          <a:p>
            <a:r>
              <a:rPr lang="en-GB" sz="1800" dirty="0" smtClean="0"/>
              <a:t>Horizon2020 – earliest date for start of funding likely to be autumn 2014, with a call opening in late 2013.</a:t>
            </a:r>
          </a:p>
          <a:p>
            <a:endParaRPr lang="en-GB" sz="1800" dirty="0" smtClean="0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914400" y="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GB" sz="3600" b="1" dirty="0" smtClean="0">
                <a:solidFill>
                  <a:schemeClr val="tx1"/>
                </a:solidFill>
                <a:ea typeface="ＭＳ Ｐゴシック" pitchFamily="34" charset="-128"/>
              </a:rPr>
              <a:t>Sustainability</a:t>
            </a:r>
            <a:endParaRPr lang="en-US" sz="3600" b="1" i="1" dirty="0" smtClean="0">
              <a:solidFill>
                <a:schemeClr val="tx1"/>
              </a:solidFill>
              <a:ea typeface="ＭＳ Ｐゴシック" pitchFamily="34" charset="-128"/>
            </a:endParaRPr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4294967295"/>
          </p:nvPr>
        </p:nvSpPr>
        <p:spPr>
          <a:xfrm>
            <a:off x="3124200" y="6619875"/>
            <a:ext cx="3124200" cy="47625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GB" sz="1000" dirty="0" smtClean="0"/>
              <a:t>E-</a:t>
            </a:r>
            <a:r>
              <a:rPr lang="en-GB" sz="1000" dirty="0" err="1" smtClean="0"/>
              <a:t>ScienceTalk</a:t>
            </a:r>
            <a:r>
              <a:rPr lang="en-GB" sz="1000" dirty="0" smtClean="0"/>
              <a:t> PMB 11 – 8 March 2013</a:t>
            </a:r>
            <a:endParaRPr lang="en-US" sz="1000" dirty="0"/>
          </a:p>
        </p:txBody>
      </p:sp>
      <p:sp>
        <p:nvSpPr>
          <p:cNvPr id="8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7010400" y="6619875"/>
            <a:ext cx="2133600" cy="47625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E1C54416-D04D-4302-AE4A-A0D4A40FA366}" type="slidenum">
              <a:rPr lang="en-US" sz="1000" smtClean="0"/>
              <a:pPr>
                <a:defRPr/>
              </a:pPr>
              <a:t>16</a:t>
            </a:fld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39182412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Beyond PY3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066800"/>
            <a:ext cx="8229600" cy="4525963"/>
          </a:xfrm>
        </p:spPr>
        <p:txBody>
          <a:bodyPr>
            <a:noAutofit/>
          </a:bodyPr>
          <a:lstStyle/>
          <a:p>
            <a:r>
              <a:rPr lang="en-GB" sz="1400" b="1" dirty="0"/>
              <a:t>WP1: Policy and </a:t>
            </a:r>
            <a:r>
              <a:rPr lang="en-GB" sz="1400" b="1" dirty="0" smtClean="0"/>
              <a:t>impact</a:t>
            </a:r>
            <a:endParaRPr lang="en-GB" sz="1400" dirty="0"/>
          </a:p>
          <a:p>
            <a:pPr lvl="1"/>
            <a:r>
              <a:rPr lang="en-GB" sz="1400" dirty="0"/>
              <a:t>Current: 1.6 FTE </a:t>
            </a:r>
            <a:r>
              <a:rPr lang="en-GB" sz="1400" dirty="0" smtClean="0"/>
              <a:t>QMUL – increasing to 2.0 FTE for Jan to July 2013</a:t>
            </a:r>
            <a:endParaRPr lang="en-GB" sz="1400" dirty="0"/>
          </a:p>
          <a:p>
            <a:pPr lvl="1"/>
            <a:r>
              <a:rPr lang="en-GB" sz="1400" dirty="0"/>
              <a:t>In-kind after </a:t>
            </a:r>
            <a:r>
              <a:rPr lang="en-GB" sz="1400" dirty="0" smtClean="0"/>
              <a:t>2013: not currently foreseen</a:t>
            </a:r>
            <a:r>
              <a:rPr lang="en-GB" sz="1400" dirty="0"/>
              <a:t/>
            </a:r>
            <a:br>
              <a:rPr lang="en-GB" sz="1400" dirty="0"/>
            </a:br>
            <a:endParaRPr lang="en-GB" sz="1400" dirty="0"/>
          </a:p>
          <a:p>
            <a:r>
              <a:rPr lang="en-GB" sz="1400" b="1" dirty="0"/>
              <a:t>WP2: </a:t>
            </a:r>
            <a:r>
              <a:rPr lang="en-GB" sz="1400" b="1" dirty="0" err="1"/>
              <a:t>GridCafe</a:t>
            </a:r>
            <a:r>
              <a:rPr lang="en-GB" sz="1400" b="1" dirty="0"/>
              <a:t>, </a:t>
            </a:r>
            <a:r>
              <a:rPr lang="en-GB" sz="1400" b="1" dirty="0" err="1"/>
              <a:t>GridGuide</a:t>
            </a:r>
            <a:r>
              <a:rPr lang="en-GB" sz="1400" b="1" dirty="0"/>
              <a:t> and RTM</a:t>
            </a:r>
            <a:endParaRPr lang="en-GB" sz="1400" dirty="0"/>
          </a:p>
          <a:p>
            <a:pPr lvl="1"/>
            <a:r>
              <a:rPr lang="en-GB" sz="1400" dirty="0" smtClean="0"/>
              <a:t>Current</a:t>
            </a:r>
            <a:r>
              <a:rPr lang="en-GB" sz="1400" dirty="0"/>
              <a:t>: 1 FTE APO, 0.5 FTE Imperial</a:t>
            </a:r>
          </a:p>
          <a:p>
            <a:pPr lvl="1"/>
            <a:r>
              <a:rPr lang="en-GB" sz="1400" dirty="0"/>
              <a:t>In-kind after </a:t>
            </a:r>
            <a:r>
              <a:rPr lang="en-GB" sz="1400" dirty="0" smtClean="0"/>
              <a:t>2013: 0.1 </a:t>
            </a:r>
            <a:r>
              <a:rPr lang="en-GB" sz="1400" dirty="0"/>
              <a:t>-</a:t>
            </a:r>
            <a:r>
              <a:rPr lang="en-GB" sz="1400" dirty="0" smtClean="0"/>
              <a:t> </a:t>
            </a:r>
            <a:r>
              <a:rPr lang="en-GB" sz="1400" dirty="0"/>
              <a:t>0.2 FTE </a:t>
            </a:r>
            <a:r>
              <a:rPr lang="en-GB" sz="1400" dirty="0" smtClean="0"/>
              <a:t>Imperial</a:t>
            </a:r>
          </a:p>
          <a:p>
            <a:pPr lvl="1"/>
            <a:r>
              <a:rPr lang="en-GB" sz="1400" dirty="0" smtClean="0"/>
              <a:t>APO hosting costs for websites</a:t>
            </a:r>
            <a:r>
              <a:rPr lang="en-GB" sz="1400" dirty="0"/>
              <a:t/>
            </a:r>
            <a:br>
              <a:rPr lang="en-GB" sz="1400" dirty="0"/>
            </a:br>
            <a:endParaRPr lang="en-GB" sz="1400" dirty="0"/>
          </a:p>
          <a:p>
            <a:r>
              <a:rPr lang="en-GB" sz="1400" b="1" dirty="0"/>
              <a:t>WP3: </a:t>
            </a:r>
            <a:r>
              <a:rPr lang="en-GB" sz="1400" b="1" dirty="0" err="1"/>
              <a:t>iSGTW</a:t>
            </a:r>
            <a:endParaRPr lang="en-GB" sz="1400" dirty="0"/>
          </a:p>
          <a:p>
            <a:pPr lvl="1"/>
            <a:r>
              <a:rPr lang="en-GB" sz="1400" dirty="0" smtClean="0"/>
              <a:t>Current</a:t>
            </a:r>
            <a:r>
              <a:rPr lang="en-GB" sz="1400" dirty="0"/>
              <a:t>: 2 FTE </a:t>
            </a:r>
            <a:r>
              <a:rPr lang="en-GB" sz="1400" dirty="0" smtClean="0"/>
              <a:t>CERN – dropping to 1 FTE from 14 Jan 2013</a:t>
            </a:r>
            <a:endParaRPr lang="en-GB" sz="1400" dirty="0"/>
          </a:p>
          <a:p>
            <a:pPr lvl="1"/>
            <a:r>
              <a:rPr lang="en-GB" sz="1400" dirty="0"/>
              <a:t>In-kind after </a:t>
            </a:r>
            <a:r>
              <a:rPr lang="en-GB" sz="1400" dirty="0" smtClean="0"/>
              <a:t>2013: </a:t>
            </a:r>
            <a:r>
              <a:rPr lang="en-GB" sz="1400" dirty="0"/>
              <a:t>1 fellow CERN editorial &lt;1FTE, QMUL 0.1 FTE CMS and hosting.</a:t>
            </a:r>
          </a:p>
          <a:p>
            <a:pPr marL="0" indent="0">
              <a:buNone/>
            </a:pPr>
            <a:endParaRPr lang="en-GB" sz="1400" dirty="0"/>
          </a:p>
          <a:p>
            <a:r>
              <a:rPr lang="en-GB" sz="1400" b="1" dirty="0"/>
              <a:t>WP4: Management</a:t>
            </a:r>
            <a:endParaRPr lang="en-GB" sz="1400" dirty="0"/>
          </a:p>
          <a:p>
            <a:pPr lvl="1"/>
            <a:r>
              <a:rPr lang="en-GB" sz="1400" dirty="0" smtClean="0"/>
              <a:t>Current</a:t>
            </a:r>
            <a:r>
              <a:rPr lang="en-GB" sz="1400" dirty="0"/>
              <a:t>: 0.5 FTE EGI.eu</a:t>
            </a:r>
          </a:p>
          <a:p>
            <a:pPr lvl="1"/>
            <a:r>
              <a:rPr lang="en-GB" sz="1400" dirty="0"/>
              <a:t>In-kind after </a:t>
            </a:r>
            <a:r>
              <a:rPr lang="en-GB" sz="1400" dirty="0" smtClean="0"/>
              <a:t>2013: </a:t>
            </a:r>
            <a:r>
              <a:rPr lang="en-GB" sz="1400" dirty="0"/>
              <a:t>0.1 FTE to keep consortium together and coordinate project </a:t>
            </a:r>
            <a:r>
              <a:rPr lang="en-GB" sz="1400" dirty="0" smtClean="0"/>
              <a:t>proposals.</a:t>
            </a:r>
            <a:endParaRPr lang="en-GB" sz="1400" dirty="0"/>
          </a:p>
          <a:p>
            <a:endParaRPr lang="en-GB" sz="1400" dirty="0" smtClean="0"/>
          </a:p>
          <a:p>
            <a:r>
              <a:rPr lang="en-GB" sz="1400" dirty="0" smtClean="0"/>
              <a:t>In kind resources proposed on </a:t>
            </a:r>
            <a:r>
              <a:rPr lang="en-GB" sz="1400" dirty="0"/>
              <a:t>the </a:t>
            </a:r>
            <a:r>
              <a:rPr lang="en-GB" sz="1400" dirty="0" smtClean="0"/>
              <a:t>assumption that </a:t>
            </a:r>
            <a:r>
              <a:rPr lang="en-GB" sz="1400" dirty="0"/>
              <a:t>the Commission foresees funding for these </a:t>
            </a:r>
            <a:r>
              <a:rPr lang="en-GB" sz="1400" dirty="0" smtClean="0"/>
              <a:t>activities in Horizon2020.</a:t>
            </a:r>
            <a:endParaRPr lang="en-GB" sz="1400" dirty="0"/>
          </a:p>
          <a:p>
            <a:r>
              <a:rPr lang="en-GB" sz="1400" dirty="0" smtClean="0"/>
              <a:t>Reviewers endorse e-</a:t>
            </a:r>
            <a:r>
              <a:rPr lang="en-GB" sz="1400" dirty="0" err="1" smtClean="0"/>
              <a:t>ScienceTalk</a:t>
            </a:r>
            <a:r>
              <a:rPr lang="en-GB" sz="1400" dirty="0" smtClean="0"/>
              <a:t> consortium is an ideal vehicle to provide communication </a:t>
            </a:r>
            <a:r>
              <a:rPr lang="en-GB" sz="1400" dirty="0"/>
              <a:t>channels for the e-Infrastructure </a:t>
            </a:r>
            <a:r>
              <a:rPr lang="en-GB" sz="1400" dirty="0" smtClean="0"/>
              <a:t>projects, going into Horizon2020.</a:t>
            </a:r>
            <a:endParaRPr lang="en-GB" sz="1400" dirty="0"/>
          </a:p>
          <a:p>
            <a:r>
              <a:rPr lang="en-GB" sz="1400" dirty="0" smtClean="0"/>
              <a:t>Long gap until first Horizon2020 project – September 2014?</a:t>
            </a:r>
            <a:endParaRPr lang="en-GB" sz="1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3124200" y="6619875"/>
            <a:ext cx="3124200" cy="476250"/>
          </a:xfrm>
        </p:spPr>
        <p:txBody>
          <a:bodyPr/>
          <a:lstStyle/>
          <a:p>
            <a:pPr>
              <a:defRPr/>
            </a:pPr>
            <a:r>
              <a:rPr lang="en-GB" dirty="0" smtClean="0"/>
              <a:t>E-</a:t>
            </a:r>
            <a:r>
              <a:rPr lang="en-GB" dirty="0" err="1" smtClean="0"/>
              <a:t>ScienceTalk</a:t>
            </a:r>
            <a:r>
              <a:rPr lang="en-GB" dirty="0" smtClean="0"/>
              <a:t> PMB 11 – 8 March 2013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7010400" y="6619875"/>
            <a:ext cx="2133600" cy="476250"/>
          </a:xfrm>
        </p:spPr>
        <p:txBody>
          <a:bodyPr/>
          <a:lstStyle/>
          <a:p>
            <a:pPr>
              <a:defRPr/>
            </a:pPr>
            <a:fld id="{E1C54416-D04D-4302-AE4A-A0D4A40FA366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04029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Future project proposals?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GB" dirty="0" smtClean="0"/>
              <a:t>Need to identify the elements we want to keep e.g. e-</a:t>
            </a:r>
            <a:r>
              <a:rPr lang="en-GB" dirty="0" err="1" smtClean="0"/>
              <a:t>ScienceCity</a:t>
            </a:r>
            <a:r>
              <a:rPr lang="en-GB" dirty="0" smtClean="0"/>
              <a:t>, </a:t>
            </a:r>
            <a:r>
              <a:rPr lang="en-GB" dirty="0" err="1" smtClean="0"/>
              <a:t>iSGTW</a:t>
            </a:r>
            <a:r>
              <a:rPr lang="en-GB" dirty="0" smtClean="0"/>
              <a:t>, RTM, policy, impact</a:t>
            </a:r>
          </a:p>
          <a:p>
            <a:r>
              <a:rPr lang="en-GB" dirty="0" smtClean="0"/>
              <a:t>EC looking for horizontal projects across e-Infrastructures and </a:t>
            </a:r>
            <a:r>
              <a:rPr lang="en-GB" dirty="0" err="1" smtClean="0"/>
              <a:t>Ris</a:t>
            </a:r>
            <a:endParaRPr lang="en-GB" dirty="0" smtClean="0"/>
          </a:p>
          <a:p>
            <a:r>
              <a:rPr lang="en-GB" dirty="0" smtClean="0"/>
              <a:t>Developing human capital is a key aim for Horizon2020 – formalise the blogging team into a network of ambassadors, with travel paid from the budget?</a:t>
            </a:r>
          </a:p>
          <a:p>
            <a:r>
              <a:rPr lang="en-GB" dirty="0" smtClean="0"/>
              <a:t>Training as a stronger element?</a:t>
            </a:r>
          </a:p>
          <a:p>
            <a:r>
              <a:rPr lang="en-GB" dirty="0" smtClean="0"/>
              <a:t>Bring in other EIROs </a:t>
            </a:r>
            <a:r>
              <a:rPr lang="en-GB" dirty="0" err="1" smtClean="0"/>
              <a:t>eg</a:t>
            </a:r>
            <a:r>
              <a:rPr lang="en-GB" dirty="0" smtClean="0"/>
              <a:t> EMBL?</a:t>
            </a:r>
          </a:p>
          <a:p>
            <a:r>
              <a:rPr lang="en-GB" dirty="0" smtClean="0"/>
              <a:t>Bring in other e-Infrastructures e.g. DANTE?</a:t>
            </a:r>
          </a:p>
          <a:p>
            <a:r>
              <a:rPr lang="en-GB" dirty="0" smtClean="0"/>
              <a:t>EGI.eu is prepared to coordinate</a:t>
            </a:r>
          </a:p>
          <a:p>
            <a:endParaRPr lang="en-GB" dirty="0" smtClean="0"/>
          </a:p>
          <a:p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3124200" y="6619875"/>
            <a:ext cx="3124200" cy="476250"/>
          </a:xfrm>
        </p:spPr>
        <p:txBody>
          <a:bodyPr/>
          <a:lstStyle/>
          <a:p>
            <a:pPr>
              <a:defRPr/>
            </a:pPr>
            <a:r>
              <a:rPr lang="en-GB" dirty="0" smtClean="0"/>
              <a:t>E-</a:t>
            </a:r>
            <a:r>
              <a:rPr lang="en-GB" dirty="0" err="1" smtClean="0"/>
              <a:t>ScienceTalk</a:t>
            </a:r>
            <a:r>
              <a:rPr lang="en-GB" dirty="0" smtClean="0"/>
              <a:t> PMB 11 – 8 March 2013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E1C54416-D04D-4302-AE4A-A0D4A40FA366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06792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0"/>
            <a:ext cx="8229600" cy="1143000"/>
          </a:xfrm>
        </p:spPr>
        <p:txBody>
          <a:bodyPr/>
          <a:lstStyle/>
          <a:p>
            <a:r>
              <a:rPr lang="en-GB" sz="3600" b="1" dirty="0" smtClean="0"/>
              <a:t>Open actions</a:t>
            </a:r>
            <a:endParaRPr lang="en-GB" sz="3600" b="1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57952383"/>
              </p:ext>
            </p:extLst>
          </p:nvPr>
        </p:nvGraphicFramePr>
        <p:xfrm>
          <a:off x="-1" y="1295400"/>
          <a:ext cx="9144001" cy="3542674"/>
        </p:xfrm>
        <a:graphic>
          <a:graphicData uri="http://schemas.openxmlformats.org/drawingml/2006/table">
            <a:tbl>
              <a:tblPr firstRow="1" firstCol="1" bandRow="1" bandCol="1">
                <a:tableStyleId>{5C22544A-7EE6-4342-B048-85BDC9FD1C3A}</a:tableStyleId>
              </a:tblPr>
              <a:tblGrid>
                <a:gridCol w="1368589"/>
                <a:gridCol w="2485494"/>
                <a:gridCol w="1473292"/>
                <a:gridCol w="1012009"/>
                <a:gridCol w="2804617"/>
              </a:tblGrid>
              <a:tr h="319534">
                <a:tc>
                  <a:txBody>
                    <a:bodyPr/>
                    <a:lstStyle/>
                    <a:p>
                      <a:pPr marL="4191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300" dirty="0">
                          <a:solidFill>
                            <a:schemeClr val="tx1"/>
                          </a:solidFill>
                          <a:effectLst/>
                        </a:rPr>
                        <a:t>ACTION</a:t>
                      </a:r>
                      <a:endParaRPr lang="en-GB" sz="13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410" marR="53410" marT="7703" marB="0"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marL="4191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300" dirty="0">
                          <a:solidFill>
                            <a:schemeClr val="tx1"/>
                          </a:solidFill>
                          <a:effectLst/>
                        </a:rPr>
                        <a:t>DESCRIPTION</a:t>
                      </a:r>
                      <a:endParaRPr lang="en-GB" sz="13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410" marR="53410" marT="7703" marB="0"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marL="4191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300" dirty="0">
                          <a:solidFill>
                            <a:schemeClr val="tx1"/>
                          </a:solidFill>
                          <a:effectLst/>
                        </a:rPr>
                        <a:t>RESPONSIBLE</a:t>
                      </a:r>
                      <a:endParaRPr lang="en-GB" sz="13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410" marR="53410" marT="7703" marB="0"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marL="4191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300" dirty="0">
                          <a:solidFill>
                            <a:schemeClr val="tx1"/>
                          </a:solidFill>
                          <a:effectLst/>
                        </a:rPr>
                        <a:t>DATE</a:t>
                      </a:r>
                      <a:endParaRPr lang="en-GB" sz="13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410" marR="53410" marT="7703" marB="0"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marL="4191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300" dirty="0">
                          <a:solidFill>
                            <a:schemeClr val="tx1"/>
                          </a:solidFill>
                          <a:effectLst/>
                        </a:rPr>
                        <a:t>STATUS</a:t>
                      </a:r>
                      <a:endParaRPr lang="en-GB" sz="13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410" marR="53410" marT="7703" marB="0">
                    <a:solidFill>
                      <a:srgbClr val="FF6600"/>
                    </a:solidFill>
                  </a:tcPr>
                </a:tc>
              </a:tr>
              <a:tr h="787280">
                <a:tc>
                  <a:txBody>
                    <a:bodyPr/>
                    <a:lstStyle/>
                    <a:p>
                      <a:pPr marL="4191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300" dirty="0">
                          <a:solidFill>
                            <a:schemeClr val="tx1"/>
                          </a:solidFill>
                          <a:effectLst/>
                        </a:rPr>
                        <a:t>20110511:5</a:t>
                      </a:r>
                      <a:endParaRPr lang="en-GB" sz="13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410" marR="53410" marT="7703" marB="0"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marL="4191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300" dirty="0">
                          <a:solidFill>
                            <a:schemeClr val="tx1"/>
                          </a:solidFill>
                          <a:effectLst/>
                        </a:rPr>
                        <a:t>Contact EUDAT and ESFRI cluster projects via PMB contacts</a:t>
                      </a:r>
                      <a:endParaRPr lang="en-GB" sz="13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410" marR="53410" marT="7703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191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300" dirty="0">
                          <a:solidFill>
                            <a:schemeClr val="tx1"/>
                          </a:solidFill>
                          <a:effectLst/>
                        </a:rPr>
                        <a:t>Catherine / PMB</a:t>
                      </a:r>
                      <a:endParaRPr lang="en-GB" sz="13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410" marR="53410" marT="7703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191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300" dirty="0">
                          <a:solidFill>
                            <a:schemeClr val="tx1"/>
                          </a:solidFill>
                          <a:effectLst/>
                        </a:rPr>
                        <a:t>Next PMB</a:t>
                      </a:r>
                      <a:endParaRPr lang="en-GB" sz="13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410" marR="53410" marT="7703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191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300" dirty="0" smtClean="0">
                          <a:solidFill>
                            <a:schemeClr val="tx1"/>
                          </a:solidFill>
                          <a:effectLst/>
                        </a:rPr>
                        <a:t>Joint ESFRI cluster meeting held at EUDAT. Next meeting at EGICF13. </a:t>
                      </a:r>
                      <a:r>
                        <a:rPr lang="en-US" sz="1300" b="1" dirty="0" smtClean="0">
                          <a:solidFill>
                            <a:schemeClr val="tx1"/>
                          </a:solidFill>
                          <a:effectLst/>
                        </a:rPr>
                        <a:t>OPEN</a:t>
                      </a:r>
                      <a:endParaRPr lang="en-GB" sz="13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410" marR="53410" marT="7703" marB="0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 algn="just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3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20121008:2</a:t>
                      </a:r>
                      <a:endParaRPr lang="en-GB" sz="13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3340" marR="53340" marT="7620" marB="0"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3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Explore CMS support options with QMUL and CERN for </a:t>
                      </a:r>
                      <a:r>
                        <a:rPr lang="en-US" sz="1300" dirty="0" err="1">
                          <a:effectLst/>
                          <a:latin typeface="+mn-lt"/>
                          <a:ea typeface="Calibri"/>
                          <a:cs typeface="Times New Roman"/>
                        </a:rPr>
                        <a:t>iSGTW</a:t>
                      </a:r>
                      <a:endParaRPr lang="en-GB" sz="13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3340" marR="53340" marT="762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300">
                          <a:effectLst/>
                          <a:latin typeface="+mn-lt"/>
                          <a:ea typeface="Calibri"/>
                          <a:cs typeface="Times New Roman"/>
                        </a:rPr>
                        <a:t>Catherine Gater</a:t>
                      </a:r>
                      <a:endParaRPr lang="en-GB" sz="13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3340" marR="53340" marT="762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300">
                          <a:effectLst/>
                          <a:latin typeface="+mn-lt"/>
                          <a:ea typeface="Calibri"/>
                          <a:cs typeface="Times New Roman"/>
                        </a:rPr>
                        <a:t>Next PMB</a:t>
                      </a:r>
                      <a:endParaRPr lang="en-GB" sz="13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3340" marR="53340" marT="762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3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Discussed at board meeting on 14 </a:t>
                      </a:r>
                      <a:r>
                        <a:rPr lang="en-US" sz="13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Nov’12</a:t>
                      </a:r>
                      <a:r>
                        <a:rPr lang="en-US" sz="13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. No action from </a:t>
                      </a:r>
                      <a:r>
                        <a:rPr lang="en-US" sz="1300" dirty="0" err="1">
                          <a:effectLst/>
                          <a:latin typeface="+mn-lt"/>
                          <a:ea typeface="Calibri"/>
                          <a:cs typeface="Times New Roman"/>
                        </a:rPr>
                        <a:t>Xeno</a:t>
                      </a:r>
                      <a:endParaRPr lang="en-GB" sz="13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300" b="1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OPEN</a:t>
                      </a:r>
                      <a:endParaRPr lang="en-GB" sz="13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53340" marR="53340" marT="7620" marB="0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 algn="just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3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20130110:1</a:t>
                      </a:r>
                      <a:endParaRPr lang="en-GB" sz="13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300" b="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Work with CERN to establish how much money can be transferred back into the central budget with Adrian’s departure for freelancers</a:t>
                      </a:r>
                      <a:endParaRPr lang="en-GB" sz="1300" b="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300" b="0">
                          <a:effectLst/>
                          <a:latin typeface="+mn-lt"/>
                          <a:ea typeface="Calibri"/>
                          <a:cs typeface="Times New Roman"/>
                        </a:rPr>
                        <a:t>Catherine Gater</a:t>
                      </a:r>
                      <a:endParaRPr lang="en-GB" sz="1300" b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300" b="0">
                          <a:effectLst/>
                          <a:latin typeface="+mn-lt"/>
                          <a:ea typeface="Calibri"/>
                          <a:cs typeface="Times New Roman"/>
                        </a:rPr>
                        <a:t>Next PMB</a:t>
                      </a:r>
                      <a:endParaRPr lang="en-GB" sz="1300" b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300" b="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Covered</a:t>
                      </a:r>
                      <a:r>
                        <a:rPr lang="en-US" sz="1300" b="0" baseline="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 in the amendment</a:t>
                      </a:r>
                      <a:endParaRPr lang="en-US" sz="1300" b="0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300" b="1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CLOSE</a:t>
                      </a:r>
                      <a:endParaRPr lang="en-GB" sz="13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 algn="just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3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20130110:2</a:t>
                      </a:r>
                      <a:endParaRPr lang="en-GB" sz="13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300" b="0">
                          <a:effectLst/>
                          <a:latin typeface="+mn-lt"/>
                          <a:ea typeface="Calibri"/>
                          <a:cs typeface="Times New Roman"/>
                        </a:rPr>
                        <a:t>Work with QMUL, CERN and Xeno to resolve the non-responsive server issue for iSGTW during peak loading</a:t>
                      </a:r>
                      <a:endParaRPr lang="en-GB" sz="1300" b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300" b="0">
                          <a:effectLst/>
                          <a:latin typeface="+mn-lt"/>
                          <a:ea typeface="Calibri"/>
                          <a:cs typeface="Times New Roman"/>
                        </a:rPr>
                        <a:t>Catherine Gater</a:t>
                      </a:r>
                      <a:endParaRPr lang="en-GB" sz="1300" b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300" b="0">
                          <a:effectLst/>
                          <a:latin typeface="+mn-lt"/>
                          <a:ea typeface="Calibri"/>
                          <a:cs typeface="Times New Roman"/>
                        </a:rPr>
                        <a:t>Next PMB</a:t>
                      </a:r>
                      <a:endParaRPr lang="en-GB" sz="1300" b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300" b="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Covered</a:t>
                      </a:r>
                      <a:r>
                        <a:rPr lang="en-US" sz="1300" b="0" baseline="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 in the amendment</a:t>
                      </a:r>
                    </a:p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300" b="0" baseline="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Purchase server</a:t>
                      </a:r>
                      <a:endParaRPr lang="en-US" sz="1300" b="0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300" b="1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OPEN</a:t>
                      </a:r>
                      <a:endParaRPr lang="en-GB" sz="13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91468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0"/>
            <a:ext cx="8229600" cy="1143000"/>
          </a:xfrm>
        </p:spPr>
        <p:txBody>
          <a:bodyPr/>
          <a:lstStyle/>
          <a:p>
            <a:pPr eaLnBrk="1" hangingPunct="1"/>
            <a:r>
              <a:rPr lang="en-GB" sz="3600" b="1" dirty="0" smtClean="0">
                <a:solidFill>
                  <a:schemeClr val="tx1"/>
                </a:solidFill>
                <a:ea typeface="ＭＳ Ｐゴシック" pitchFamily="34" charset="-128"/>
              </a:rPr>
              <a:t>WP1:</a:t>
            </a:r>
            <a:br>
              <a:rPr lang="en-GB" sz="3600" b="1" dirty="0" smtClean="0">
                <a:solidFill>
                  <a:schemeClr val="tx1"/>
                </a:solidFill>
                <a:ea typeface="ＭＳ Ｐゴシック" pitchFamily="34" charset="-128"/>
              </a:rPr>
            </a:br>
            <a:r>
              <a:rPr lang="en-GB" sz="3600" b="1" dirty="0" smtClean="0">
                <a:solidFill>
                  <a:schemeClr val="tx1"/>
                </a:solidFill>
                <a:ea typeface="ＭＳ Ｐゴシック" pitchFamily="34" charset="-128"/>
              </a:rPr>
              <a:t>Grid policy outreach</a:t>
            </a:r>
            <a:endParaRPr lang="en-US" sz="3600" b="1" i="1" dirty="0" smtClean="0">
              <a:solidFill>
                <a:schemeClr val="tx1"/>
              </a:solidFill>
              <a:ea typeface="ＭＳ Ｐゴシック" pitchFamily="34" charset="-128"/>
            </a:endParaRPr>
          </a:p>
        </p:txBody>
      </p:sp>
      <p:sp>
        <p:nvSpPr>
          <p:cNvPr id="3075" name="Text Box 4"/>
          <p:cNvSpPr txBox="1">
            <a:spLocks noChangeArrowheads="1"/>
          </p:cNvSpPr>
          <p:nvPr/>
        </p:nvSpPr>
        <p:spPr bwMode="auto">
          <a:xfrm>
            <a:off x="104775" y="1371600"/>
            <a:ext cx="5305425" cy="48474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4400">
                <a:solidFill>
                  <a:schemeClr val="bg1"/>
                </a:solidFill>
                <a:latin typeface="Arial" charset="0"/>
                <a:ea typeface="ＭＳ Ｐゴシック" pitchFamily="34" charset="-128"/>
              </a:defRPr>
            </a:lvl1pPr>
            <a:lvl2pPr eaLnBrk="0" hangingPunct="0">
              <a:defRPr sz="4400">
                <a:solidFill>
                  <a:schemeClr val="bg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 sz="4400">
                <a:solidFill>
                  <a:schemeClr val="bg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 sz="4400">
                <a:solidFill>
                  <a:schemeClr val="bg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 sz="4400">
                <a:solidFill>
                  <a:schemeClr val="bg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 b="1" dirty="0">
                <a:solidFill>
                  <a:srgbClr val="FF6600"/>
                </a:solidFill>
              </a:rPr>
              <a:t>Progress</a:t>
            </a:r>
          </a:p>
          <a:p>
            <a:pPr eaLnBrk="1" hangingPunct="1">
              <a:spcBef>
                <a:spcPts val="600"/>
              </a:spcBef>
              <a:buClr>
                <a:srgbClr val="FF6600"/>
              </a:buClr>
              <a:buFont typeface="Arial" charset="0"/>
              <a:buChar char="■"/>
            </a:pPr>
            <a:r>
              <a:rPr lang="en-US" sz="1600" dirty="0" smtClean="0">
                <a:solidFill>
                  <a:schemeClr val="tx1"/>
                </a:solidFill>
              </a:rPr>
              <a:t> Zara </a:t>
            </a:r>
            <a:r>
              <a:rPr lang="en-US" sz="1600" dirty="0" err="1" smtClean="0">
                <a:solidFill>
                  <a:schemeClr val="tx1"/>
                </a:solidFill>
              </a:rPr>
              <a:t>Qadir</a:t>
            </a:r>
            <a:r>
              <a:rPr lang="en-US" sz="1600" dirty="0" smtClean="0">
                <a:solidFill>
                  <a:schemeClr val="tx1"/>
                </a:solidFill>
              </a:rPr>
              <a:t> is full time from Jan to July 2013</a:t>
            </a:r>
            <a:endParaRPr lang="en-US" sz="1600" dirty="0">
              <a:solidFill>
                <a:schemeClr val="tx1"/>
              </a:solidFill>
            </a:endParaRPr>
          </a:p>
          <a:p>
            <a:pPr eaLnBrk="1" hangingPunct="1">
              <a:spcBef>
                <a:spcPts val="600"/>
              </a:spcBef>
              <a:buClr>
                <a:srgbClr val="FF6600"/>
              </a:buClr>
              <a:buFont typeface="Arial" charset="0"/>
              <a:buChar char="■"/>
            </a:pP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smtClean="0">
                <a:solidFill>
                  <a:schemeClr val="tx1"/>
                </a:solidFill>
              </a:rPr>
              <a:t>Confirmation of extension needed in writing for QMUL contracts</a:t>
            </a:r>
          </a:p>
          <a:p>
            <a:pPr eaLnBrk="1" hangingPunct="1">
              <a:spcBef>
                <a:spcPts val="600"/>
              </a:spcBef>
              <a:buClr>
                <a:srgbClr val="FF6600"/>
              </a:buClr>
              <a:buFont typeface="Arial" charset="0"/>
              <a:buChar char="■"/>
            </a:pPr>
            <a:r>
              <a:rPr lang="en-US" sz="1600" dirty="0">
                <a:solidFill>
                  <a:schemeClr val="tx1"/>
                </a:solidFill>
              </a:rPr>
              <a:t> 10</a:t>
            </a:r>
            <a:r>
              <a:rPr lang="en-US" sz="1600" baseline="30000" dirty="0">
                <a:solidFill>
                  <a:schemeClr val="tx1"/>
                </a:solidFill>
              </a:rPr>
              <a:t>th</a:t>
            </a:r>
            <a:r>
              <a:rPr lang="en-US" sz="1600" dirty="0">
                <a:solidFill>
                  <a:schemeClr val="tx1"/>
                </a:solidFill>
              </a:rPr>
              <a:t> e-</a:t>
            </a:r>
            <a:r>
              <a:rPr lang="en-US" sz="1600" dirty="0" err="1">
                <a:solidFill>
                  <a:schemeClr val="tx1"/>
                </a:solidFill>
              </a:rPr>
              <a:t>concertation</a:t>
            </a:r>
            <a:r>
              <a:rPr lang="en-US" sz="1600" dirty="0">
                <a:solidFill>
                  <a:schemeClr val="tx1"/>
                </a:solidFill>
              </a:rPr>
              <a:t> meeting on 6/7 March </a:t>
            </a:r>
            <a:r>
              <a:rPr lang="en-US" sz="1600" dirty="0" smtClean="0">
                <a:solidFill>
                  <a:schemeClr val="tx1"/>
                </a:solidFill>
              </a:rPr>
              <a:t>held at </a:t>
            </a:r>
            <a:r>
              <a:rPr lang="en-US" sz="1600" dirty="0">
                <a:solidFill>
                  <a:schemeClr val="tx1"/>
                </a:solidFill>
              </a:rPr>
              <a:t>The </a:t>
            </a:r>
            <a:r>
              <a:rPr lang="en-US" sz="1600" dirty="0" smtClean="0">
                <a:solidFill>
                  <a:schemeClr val="tx1"/>
                </a:solidFill>
              </a:rPr>
              <a:t>Hotel – good initial feedback, report to be drafted for the EC</a:t>
            </a:r>
          </a:p>
          <a:p>
            <a:pPr eaLnBrk="1" hangingPunct="1">
              <a:spcBef>
                <a:spcPts val="600"/>
              </a:spcBef>
              <a:buClr>
                <a:srgbClr val="FF6600"/>
              </a:buClr>
              <a:buFont typeface="Arial" charset="0"/>
              <a:buChar char="■"/>
            </a:pP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smtClean="0">
                <a:solidFill>
                  <a:schemeClr val="tx1"/>
                </a:solidFill>
              </a:rPr>
              <a:t>Paper accepted for ISGC’13, Taipei – Zara to present, </a:t>
            </a:r>
            <a:r>
              <a:rPr lang="en-US" sz="1600" dirty="0" err="1" smtClean="0">
                <a:solidFill>
                  <a:schemeClr val="tx1"/>
                </a:solidFill>
              </a:rPr>
              <a:t>Neasan</a:t>
            </a:r>
            <a:r>
              <a:rPr lang="en-US" sz="1600" dirty="0" smtClean="0">
                <a:solidFill>
                  <a:schemeClr val="tx1"/>
                </a:solidFill>
              </a:rPr>
              <a:t> to assist with </a:t>
            </a:r>
            <a:r>
              <a:rPr lang="en-US" sz="1600" dirty="0" err="1" smtClean="0">
                <a:solidFill>
                  <a:schemeClr val="tx1"/>
                </a:solidFill>
              </a:rPr>
              <a:t>GridCast</a:t>
            </a:r>
            <a:r>
              <a:rPr lang="en-US" sz="1600" dirty="0" smtClean="0">
                <a:solidFill>
                  <a:schemeClr val="tx1"/>
                </a:solidFill>
              </a:rPr>
              <a:t> (travel funded)</a:t>
            </a:r>
          </a:p>
          <a:p>
            <a:pPr eaLnBrk="1" hangingPunct="1">
              <a:spcBef>
                <a:spcPts val="600"/>
              </a:spcBef>
              <a:buClr>
                <a:srgbClr val="FF6600"/>
              </a:buClr>
              <a:buFont typeface="Arial" charset="0"/>
              <a:buChar char="■"/>
            </a:pP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smtClean="0">
                <a:solidFill>
                  <a:schemeClr val="tx1"/>
                </a:solidFill>
              </a:rPr>
              <a:t>Training scheduled at CRISP in </a:t>
            </a:r>
            <a:r>
              <a:rPr lang="en-US" sz="1600" dirty="0" err="1" smtClean="0">
                <a:solidFill>
                  <a:schemeClr val="tx1"/>
                </a:solidFill>
              </a:rPr>
              <a:t>Villagen</a:t>
            </a:r>
            <a:r>
              <a:rPr lang="en-US" sz="1600" dirty="0" smtClean="0">
                <a:solidFill>
                  <a:schemeClr val="tx1"/>
                </a:solidFill>
              </a:rPr>
              <a:t> with Stefan and Andrew (?)</a:t>
            </a:r>
          </a:p>
          <a:p>
            <a:pPr eaLnBrk="1" hangingPunct="1">
              <a:spcBef>
                <a:spcPts val="600"/>
              </a:spcBef>
              <a:buClr>
                <a:srgbClr val="FF6600"/>
              </a:buClr>
              <a:buFont typeface="Arial" charset="0"/>
              <a:buChar char="■"/>
            </a:pP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</a:rPr>
              <a:t>Gridcasts</a:t>
            </a:r>
            <a:r>
              <a:rPr lang="en-US" sz="1600" dirty="0" smtClean="0">
                <a:solidFill>
                  <a:schemeClr val="tx1"/>
                </a:solidFill>
              </a:rPr>
              <a:t> held at </a:t>
            </a:r>
            <a:r>
              <a:rPr lang="en-US" sz="1600" dirty="0" err="1" smtClean="0">
                <a:solidFill>
                  <a:schemeClr val="tx1"/>
                </a:solidFill>
              </a:rPr>
              <a:t>CloudScape</a:t>
            </a:r>
            <a:r>
              <a:rPr lang="en-US" sz="1600" dirty="0" smtClean="0">
                <a:solidFill>
                  <a:schemeClr val="tx1"/>
                </a:solidFill>
              </a:rPr>
              <a:t> V and e-</a:t>
            </a:r>
            <a:r>
              <a:rPr lang="en-US" sz="1600" dirty="0" err="1" smtClean="0">
                <a:solidFill>
                  <a:schemeClr val="tx1"/>
                </a:solidFill>
              </a:rPr>
              <a:t>Concertation</a:t>
            </a:r>
            <a:endParaRPr lang="en-US" sz="1600" dirty="0">
              <a:solidFill>
                <a:schemeClr val="tx1"/>
              </a:solidFill>
            </a:endParaRPr>
          </a:p>
          <a:p>
            <a:pPr eaLnBrk="1" hangingPunct="1">
              <a:spcBef>
                <a:spcPts val="600"/>
              </a:spcBef>
              <a:buClr>
                <a:srgbClr val="FF6600"/>
              </a:buClr>
              <a:buFont typeface="Arial" charset="0"/>
              <a:buChar char="■"/>
            </a:pP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smtClean="0">
                <a:solidFill>
                  <a:schemeClr val="tx1"/>
                </a:solidFill>
              </a:rPr>
              <a:t>Briefing </a:t>
            </a:r>
            <a:r>
              <a:rPr lang="en-US" sz="1600" dirty="0">
                <a:solidFill>
                  <a:schemeClr val="tx1"/>
                </a:solidFill>
              </a:rPr>
              <a:t>on </a:t>
            </a:r>
            <a:r>
              <a:rPr lang="en-US" sz="1600" dirty="0" smtClean="0">
                <a:solidFill>
                  <a:schemeClr val="tx1"/>
                </a:solidFill>
              </a:rPr>
              <a:t>Security issued at the end of February</a:t>
            </a:r>
          </a:p>
          <a:p>
            <a:pPr eaLnBrk="1" hangingPunct="1">
              <a:spcBef>
                <a:spcPts val="600"/>
              </a:spcBef>
              <a:buClr>
                <a:srgbClr val="FF6600"/>
              </a:buClr>
              <a:buFont typeface="Arial" charset="0"/>
              <a:buChar char="■"/>
            </a:pP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smtClean="0">
                <a:solidFill>
                  <a:schemeClr val="tx1"/>
                </a:solidFill>
              </a:rPr>
              <a:t>Final </a:t>
            </a:r>
            <a:r>
              <a:rPr lang="en-US" sz="1600" dirty="0">
                <a:solidFill>
                  <a:schemeClr val="tx1"/>
                </a:solidFill>
              </a:rPr>
              <a:t>b</a:t>
            </a:r>
            <a:r>
              <a:rPr lang="en-US" sz="1600" dirty="0" smtClean="0">
                <a:solidFill>
                  <a:schemeClr val="tx1"/>
                </a:solidFill>
              </a:rPr>
              <a:t>riefing on Horizon2020 in April 2013</a:t>
            </a:r>
            <a:endParaRPr lang="en-US" sz="1600" dirty="0">
              <a:solidFill>
                <a:schemeClr val="tx1"/>
              </a:solidFill>
            </a:endParaRPr>
          </a:p>
          <a:p>
            <a:pPr eaLnBrk="1" hangingPunct="1">
              <a:spcBef>
                <a:spcPts val="600"/>
              </a:spcBef>
              <a:buClr>
                <a:srgbClr val="FF6600"/>
              </a:buClr>
              <a:buFont typeface="Arial" charset="0"/>
              <a:buChar char="■"/>
            </a:pPr>
            <a:r>
              <a:rPr lang="en-US" sz="1600" dirty="0" smtClean="0">
                <a:solidFill>
                  <a:schemeClr val="tx1"/>
                </a:solidFill>
                <a:cs typeface="Arial" charset="0"/>
              </a:rPr>
              <a:t> Summary document including all briefings to be issued in June 2013, with foreword from the EC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62600" y="1524000"/>
            <a:ext cx="3348483" cy="4781550"/>
          </a:xfrm>
          <a:prstGeom prst="rect">
            <a:avLst/>
          </a:prstGeom>
          <a:effectLst>
            <a:outerShdw blurRad="88900" dist="88900" dir="13500000" algn="br" rotWithShape="0">
              <a:prstClr val="black">
                <a:alpha val="40000"/>
              </a:prst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5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0"/>
            <a:ext cx="8229600" cy="1143000"/>
          </a:xfrm>
        </p:spPr>
        <p:txBody>
          <a:bodyPr/>
          <a:lstStyle/>
          <a:p>
            <a:pPr eaLnBrk="1" hangingPunct="1"/>
            <a:r>
              <a:rPr lang="en-GB" sz="3600" b="1" dirty="0" smtClean="0">
                <a:solidFill>
                  <a:schemeClr val="tx1"/>
                </a:solidFill>
                <a:ea typeface="ＭＳ Ｐゴシック" pitchFamily="34" charset="-128"/>
              </a:rPr>
              <a:t>WP1:</a:t>
            </a:r>
            <a:br>
              <a:rPr lang="en-GB" sz="3600" b="1" dirty="0" smtClean="0">
                <a:solidFill>
                  <a:schemeClr val="tx1"/>
                </a:solidFill>
                <a:ea typeface="ＭＳ Ｐゴシック" pitchFamily="34" charset="-128"/>
              </a:rPr>
            </a:br>
            <a:r>
              <a:rPr lang="en-GB" sz="3600" b="1" dirty="0" smtClean="0">
                <a:solidFill>
                  <a:schemeClr val="tx1"/>
                </a:solidFill>
                <a:ea typeface="ＭＳ Ｐゴシック" pitchFamily="34" charset="-128"/>
              </a:rPr>
              <a:t>Grid policy outreach</a:t>
            </a:r>
            <a:endParaRPr lang="en-US" sz="3600" b="1" i="1" dirty="0" smtClean="0">
              <a:solidFill>
                <a:schemeClr val="tx1"/>
              </a:solidFill>
              <a:ea typeface="ＭＳ Ｐゴシック" pitchFamily="34" charset="-128"/>
            </a:endParaRPr>
          </a:p>
        </p:txBody>
      </p:sp>
      <p:sp>
        <p:nvSpPr>
          <p:cNvPr id="3075" name="Text Box 4"/>
          <p:cNvSpPr txBox="1">
            <a:spLocks noChangeArrowheads="1"/>
          </p:cNvSpPr>
          <p:nvPr/>
        </p:nvSpPr>
        <p:spPr bwMode="auto">
          <a:xfrm>
            <a:off x="76200" y="1256526"/>
            <a:ext cx="4953000" cy="30777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4400">
                <a:solidFill>
                  <a:schemeClr val="bg1"/>
                </a:solidFill>
                <a:latin typeface="Arial" charset="0"/>
                <a:ea typeface="ＭＳ Ｐゴシック" pitchFamily="34" charset="-128"/>
              </a:defRPr>
            </a:lvl1pPr>
            <a:lvl2pPr eaLnBrk="0" hangingPunct="0">
              <a:defRPr sz="4400">
                <a:solidFill>
                  <a:schemeClr val="bg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 sz="4400">
                <a:solidFill>
                  <a:schemeClr val="bg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 sz="4400">
                <a:solidFill>
                  <a:schemeClr val="bg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 sz="4400">
                <a:solidFill>
                  <a:schemeClr val="bg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 b="1" dirty="0" smtClean="0">
                <a:solidFill>
                  <a:srgbClr val="FF6600"/>
                </a:solidFill>
              </a:rPr>
              <a:t>Next steps</a:t>
            </a:r>
            <a:endParaRPr lang="en-US" sz="2400" b="1" dirty="0">
              <a:solidFill>
                <a:srgbClr val="FF6600"/>
              </a:solidFill>
            </a:endParaRPr>
          </a:p>
          <a:p>
            <a:pPr eaLnBrk="1" hangingPunct="1">
              <a:spcBef>
                <a:spcPts val="600"/>
              </a:spcBef>
              <a:buClr>
                <a:srgbClr val="FF6600"/>
              </a:buClr>
              <a:buFont typeface="Arial" charset="0"/>
              <a:buChar char="■"/>
            </a:pP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2000" dirty="0" smtClean="0">
                <a:solidFill>
                  <a:schemeClr val="tx1"/>
                </a:solidFill>
              </a:rPr>
              <a:t>One more briefing – D1.2.12</a:t>
            </a:r>
          </a:p>
          <a:p>
            <a:pPr eaLnBrk="1" hangingPunct="1">
              <a:spcBef>
                <a:spcPts val="600"/>
              </a:spcBef>
              <a:buClr>
                <a:srgbClr val="FF6600"/>
              </a:buClr>
              <a:buFont typeface="Arial" charset="0"/>
              <a:buChar char="■"/>
            </a:pP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smtClean="0">
                <a:solidFill>
                  <a:schemeClr val="tx1"/>
                </a:solidFill>
              </a:rPr>
              <a:t>Focus groups at the EGI Community Forum plus survey for e-</a:t>
            </a:r>
            <a:r>
              <a:rPr lang="en-US" sz="2000" dirty="0" err="1" smtClean="0">
                <a:solidFill>
                  <a:schemeClr val="tx1"/>
                </a:solidFill>
              </a:rPr>
              <a:t>ScienceCity</a:t>
            </a:r>
            <a:endParaRPr lang="en-US" sz="2000" dirty="0" smtClean="0">
              <a:solidFill>
                <a:schemeClr val="tx1"/>
              </a:solidFill>
            </a:endParaRPr>
          </a:p>
          <a:p>
            <a:pPr eaLnBrk="1" hangingPunct="1">
              <a:spcBef>
                <a:spcPts val="600"/>
              </a:spcBef>
              <a:buClr>
                <a:srgbClr val="FF6600"/>
              </a:buClr>
              <a:buFont typeface="Arial" charset="0"/>
              <a:buChar char="■"/>
            </a:pP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smtClean="0">
                <a:solidFill>
                  <a:schemeClr val="tx1"/>
                </a:solidFill>
              </a:rPr>
              <a:t>Final impact and sustainability report </a:t>
            </a:r>
          </a:p>
          <a:p>
            <a:pPr eaLnBrk="1" hangingPunct="1">
              <a:spcBef>
                <a:spcPts val="600"/>
              </a:spcBef>
              <a:buClr>
                <a:srgbClr val="FF6600"/>
              </a:buClr>
              <a:buFont typeface="Arial" charset="0"/>
              <a:buChar char="■"/>
            </a:pP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</a:rPr>
              <a:t>iSGTW</a:t>
            </a:r>
            <a:r>
              <a:rPr lang="en-US" sz="2000" dirty="0" smtClean="0">
                <a:solidFill>
                  <a:schemeClr val="tx1"/>
                </a:solidFill>
              </a:rPr>
              <a:t> readers survey</a:t>
            </a:r>
          </a:p>
          <a:p>
            <a:pPr eaLnBrk="1" hangingPunct="1">
              <a:spcBef>
                <a:spcPts val="600"/>
              </a:spcBef>
              <a:buClr>
                <a:srgbClr val="FF6600"/>
              </a:buClr>
              <a:buFont typeface="Arial" charset="0"/>
              <a:buChar char="■"/>
            </a:pPr>
            <a:r>
              <a:rPr lang="en-US" sz="2000" dirty="0">
                <a:solidFill>
                  <a:schemeClr val="tx1"/>
                </a:solidFill>
                <a:cs typeface="Arial" charset="0"/>
              </a:rPr>
              <a:t> </a:t>
            </a:r>
            <a:r>
              <a:rPr lang="en-US" sz="2000" dirty="0" smtClean="0">
                <a:solidFill>
                  <a:schemeClr val="tx1"/>
                </a:solidFill>
                <a:cs typeface="Arial" charset="0"/>
              </a:rPr>
              <a:t>Guide to dissemination for EC projects</a:t>
            </a:r>
          </a:p>
          <a:p>
            <a:pPr eaLnBrk="1" hangingPunct="1">
              <a:spcBef>
                <a:spcPts val="600"/>
              </a:spcBef>
              <a:buClr>
                <a:srgbClr val="FF6600"/>
              </a:buClr>
              <a:buFont typeface="Arial" charset="0"/>
              <a:buChar char="■"/>
            </a:pPr>
            <a:r>
              <a:rPr lang="en-US" sz="2000" dirty="0">
                <a:solidFill>
                  <a:schemeClr val="tx1"/>
                </a:solidFill>
                <a:cs typeface="Arial" charset="0"/>
              </a:rPr>
              <a:t> </a:t>
            </a:r>
            <a:r>
              <a:rPr lang="en-US" sz="2000" dirty="0" smtClean="0">
                <a:solidFill>
                  <a:schemeClr val="tx1"/>
                </a:solidFill>
                <a:cs typeface="Arial" charset="0"/>
              </a:rPr>
              <a:t>Schools pack based on e-</a:t>
            </a:r>
            <a:r>
              <a:rPr lang="en-US" sz="2000" dirty="0" err="1" smtClean="0">
                <a:solidFill>
                  <a:schemeClr val="tx1"/>
                </a:solidFill>
                <a:cs typeface="Arial" charset="0"/>
              </a:rPr>
              <a:t>ScienceCity</a:t>
            </a:r>
            <a:endParaRPr lang="en-US" sz="2000" dirty="0" smtClean="0">
              <a:solidFill>
                <a:schemeClr val="tx1"/>
              </a:solidFill>
              <a:cs typeface="Arial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0" y="1447800"/>
            <a:ext cx="3581400" cy="5051584"/>
          </a:xfrm>
          <a:prstGeom prst="rect">
            <a:avLst/>
          </a:prstGeom>
          <a:effectLst>
            <a:outerShdw blurRad="88900" dist="88900" dir="13500000" algn="br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40269032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5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73025"/>
            <a:ext cx="8229600" cy="1143000"/>
          </a:xfrm>
        </p:spPr>
        <p:txBody>
          <a:bodyPr/>
          <a:lstStyle/>
          <a:p>
            <a:pPr eaLnBrk="1" hangingPunct="1"/>
            <a:r>
              <a:rPr lang="en-GB" sz="3600" b="1" dirty="0" smtClean="0">
                <a:solidFill>
                  <a:schemeClr val="tx1"/>
                </a:solidFill>
                <a:ea typeface="ＭＳ Ｐゴシック" pitchFamily="34" charset="-128"/>
              </a:rPr>
              <a:t>WP2: </a:t>
            </a:r>
            <a:br>
              <a:rPr lang="en-GB" sz="3600" b="1" dirty="0" smtClean="0">
                <a:solidFill>
                  <a:schemeClr val="tx1"/>
                </a:solidFill>
                <a:ea typeface="ＭＳ Ｐゴシック" pitchFamily="34" charset="-128"/>
              </a:rPr>
            </a:br>
            <a:r>
              <a:rPr lang="en-GB" sz="3600" b="1" dirty="0" err="1" smtClean="0">
                <a:solidFill>
                  <a:schemeClr val="tx1"/>
                </a:solidFill>
                <a:ea typeface="ＭＳ Ｐゴシック" pitchFamily="34" charset="-128"/>
              </a:rPr>
              <a:t>GridCafé</a:t>
            </a:r>
            <a:r>
              <a:rPr lang="en-GB" sz="3600" b="1" dirty="0" smtClean="0">
                <a:solidFill>
                  <a:schemeClr val="tx1"/>
                </a:solidFill>
                <a:ea typeface="ＭＳ Ｐゴシック" pitchFamily="34" charset="-128"/>
              </a:rPr>
              <a:t>, </a:t>
            </a:r>
            <a:r>
              <a:rPr lang="en-GB" sz="3600" b="1" dirty="0" err="1" smtClean="0">
                <a:solidFill>
                  <a:schemeClr val="tx1"/>
                </a:solidFill>
                <a:ea typeface="ＭＳ Ｐゴシック" pitchFamily="34" charset="-128"/>
              </a:rPr>
              <a:t>GridCast</a:t>
            </a:r>
            <a:r>
              <a:rPr lang="en-GB" sz="3600" b="1" dirty="0" smtClean="0">
                <a:solidFill>
                  <a:schemeClr val="tx1"/>
                </a:solidFill>
                <a:ea typeface="ＭＳ Ｐゴシック" pitchFamily="34" charset="-128"/>
              </a:rPr>
              <a:t>, </a:t>
            </a:r>
            <a:r>
              <a:rPr lang="en-GB" sz="3600" b="1" dirty="0" err="1" smtClean="0">
                <a:solidFill>
                  <a:schemeClr val="tx1"/>
                </a:solidFill>
                <a:ea typeface="ＭＳ Ｐゴシック" pitchFamily="34" charset="-128"/>
              </a:rPr>
              <a:t>GridGuide</a:t>
            </a:r>
            <a:endParaRPr lang="en-US" sz="3600" b="1" i="1" dirty="0" smtClean="0">
              <a:solidFill>
                <a:schemeClr val="tx1"/>
              </a:solidFill>
              <a:ea typeface="ＭＳ Ｐゴシック" pitchFamily="34" charset="-128"/>
            </a:endParaRPr>
          </a:p>
        </p:txBody>
      </p:sp>
      <p:sp>
        <p:nvSpPr>
          <p:cNvPr id="15363" name="Text Box 4"/>
          <p:cNvSpPr txBox="1">
            <a:spLocks noChangeArrowheads="1"/>
          </p:cNvSpPr>
          <p:nvPr/>
        </p:nvSpPr>
        <p:spPr bwMode="auto">
          <a:xfrm>
            <a:off x="0" y="1265322"/>
            <a:ext cx="9144000" cy="460126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b="1" dirty="0" smtClean="0">
                <a:solidFill>
                  <a:srgbClr val="FF6600"/>
                </a:solidFill>
                <a:ea typeface="ＭＳ Ｐゴシック" pitchFamily="-109" charset="-128"/>
              </a:rPr>
              <a:t>Progress</a:t>
            </a:r>
            <a:endParaRPr lang="en-US" sz="2000" b="1" dirty="0">
              <a:solidFill>
                <a:srgbClr val="FF6600"/>
              </a:solidFill>
              <a:ea typeface="ＭＳ Ｐゴシック" pitchFamily="-109" charset="-128"/>
            </a:endParaRPr>
          </a:p>
          <a:p>
            <a:pPr>
              <a:spcBef>
                <a:spcPct val="50000"/>
              </a:spcBef>
              <a:buClr>
                <a:srgbClr val="FF6600"/>
              </a:buClr>
              <a:buFont typeface="Arial" charset="0"/>
              <a:buChar char="■"/>
              <a:defRPr/>
            </a:pPr>
            <a:r>
              <a:rPr lang="en-US" sz="1300" dirty="0">
                <a:ea typeface="ＭＳ Ｐゴシック" pitchFamily="-109" charset="-128"/>
              </a:rPr>
              <a:t> </a:t>
            </a:r>
            <a:r>
              <a:rPr lang="en-GB" sz="1600" b="1" dirty="0">
                <a:solidFill>
                  <a:schemeClr val="tx1"/>
                </a:solidFill>
                <a:ea typeface="ＭＳ Ｐゴシック" pitchFamily="-109" charset="-128"/>
              </a:rPr>
              <a:t>e-</a:t>
            </a:r>
            <a:r>
              <a:rPr lang="en-GB" sz="1600" b="1" dirty="0" err="1">
                <a:solidFill>
                  <a:schemeClr val="tx1"/>
                </a:solidFill>
                <a:ea typeface="ＭＳ Ｐゴシック" pitchFamily="-109" charset="-128"/>
              </a:rPr>
              <a:t>ScienceTalk</a:t>
            </a:r>
            <a:endParaRPr lang="en-GB" sz="1600" b="1" dirty="0">
              <a:solidFill>
                <a:schemeClr val="tx1"/>
              </a:solidFill>
              <a:ea typeface="ＭＳ Ｐゴシック" pitchFamily="-109" charset="-128"/>
            </a:endParaRPr>
          </a:p>
          <a:p>
            <a:pPr lvl="1">
              <a:spcBef>
                <a:spcPct val="50000"/>
              </a:spcBef>
              <a:buClr>
                <a:srgbClr val="FF6600"/>
              </a:buClr>
              <a:buFont typeface="Arial" charset="0"/>
              <a:buChar char="■"/>
              <a:defRPr/>
            </a:pPr>
            <a:r>
              <a:rPr lang="en-GB" sz="1600" dirty="0" smtClean="0">
                <a:solidFill>
                  <a:schemeClr val="tx1"/>
                </a:solidFill>
                <a:ea typeface="ＭＳ Ｐゴシック" pitchFamily="-109" charset="-128"/>
              </a:rPr>
              <a:t> Online discussion forum set up for e-</a:t>
            </a:r>
            <a:r>
              <a:rPr lang="en-GB" sz="1600" dirty="0" err="1" smtClean="0">
                <a:solidFill>
                  <a:schemeClr val="tx1"/>
                </a:solidFill>
                <a:ea typeface="ＭＳ Ｐゴシック" pitchFamily="-109" charset="-128"/>
              </a:rPr>
              <a:t>Concertation</a:t>
            </a:r>
            <a:r>
              <a:rPr lang="en-GB" sz="1600" dirty="0" smtClean="0">
                <a:solidFill>
                  <a:schemeClr val="tx1"/>
                </a:solidFill>
                <a:ea typeface="ＭＳ Ｐゴシック" pitchFamily="-109" charset="-128"/>
              </a:rPr>
              <a:t> – could continue to use this</a:t>
            </a:r>
            <a:endParaRPr lang="en-GB" sz="1600" dirty="0">
              <a:solidFill>
                <a:schemeClr val="tx1"/>
              </a:solidFill>
              <a:ea typeface="ＭＳ Ｐゴシック" pitchFamily="-109" charset="-128"/>
            </a:endParaRPr>
          </a:p>
          <a:p>
            <a:pPr>
              <a:spcBef>
                <a:spcPct val="50000"/>
              </a:spcBef>
              <a:buClr>
                <a:srgbClr val="FF6600"/>
              </a:buClr>
              <a:buFont typeface="Arial" charset="0"/>
              <a:buChar char="■"/>
              <a:defRPr/>
            </a:pPr>
            <a:r>
              <a:rPr lang="en-GB" sz="1600" dirty="0" smtClean="0">
                <a:solidFill>
                  <a:schemeClr val="tx1"/>
                </a:solidFill>
                <a:ea typeface="ＭＳ Ｐゴシック" pitchFamily="-109" charset="-128"/>
              </a:rPr>
              <a:t> </a:t>
            </a:r>
            <a:r>
              <a:rPr lang="en-GB" sz="1600" b="1" dirty="0" smtClean="0">
                <a:solidFill>
                  <a:schemeClr val="tx1"/>
                </a:solidFill>
                <a:ea typeface="ＭＳ Ｐゴシック" pitchFamily="-109" charset="-128"/>
              </a:rPr>
              <a:t>e-</a:t>
            </a:r>
            <a:r>
              <a:rPr lang="en-GB" sz="1600" b="1" dirty="0" err="1" smtClean="0">
                <a:solidFill>
                  <a:schemeClr val="tx1"/>
                </a:solidFill>
                <a:ea typeface="ＭＳ Ｐゴシック" pitchFamily="-109" charset="-128"/>
              </a:rPr>
              <a:t>ScienceCity</a:t>
            </a:r>
            <a:r>
              <a:rPr lang="en-GB" sz="1600" b="1" dirty="0" smtClean="0">
                <a:solidFill>
                  <a:schemeClr val="tx1"/>
                </a:solidFill>
                <a:ea typeface="ＭＳ Ｐゴシック" pitchFamily="-109" charset="-128"/>
              </a:rPr>
              <a:t> / </a:t>
            </a:r>
            <a:r>
              <a:rPr lang="en-GB" sz="1600" b="1" dirty="0" err="1" smtClean="0">
                <a:solidFill>
                  <a:schemeClr val="tx1"/>
                </a:solidFill>
                <a:ea typeface="ＭＳ Ｐゴシック" pitchFamily="-109" charset="-128"/>
              </a:rPr>
              <a:t>GridCafé</a:t>
            </a:r>
            <a:endParaRPr lang="en-GB" sz="1600" b="1" dirty="0" smtClean="0">
              <a:solidFill>
                <a:schemeClr val="tx1"/>
              </a:solidFill>
              <a:ea typeface="ＭＳ Ｐゴシック" pitchFamily="-109" charset="-128"/>
            </a:endParaRPr>
          </a:p>
          <a:p>
            <a:pPr marL="400050" lvl="1">
              <a:spcBef>
                <a:spcPts val="600"/>
              </a:spcBef>
              <a:buClr>
                <a:srgbClr val="FF6600"/>
              </a:buClr>
              <a:buFont typeface="Arial" charset="0"/>
              <a:buChar char="■"/>
              <a:defRPr/>
            </a:pPr>
            <a:r>
              <a:rPr lang="en-US" sz="1600" dirty="0" smtClean="0">
                <a:solidFill>
                  <a:schemeClr val="tx1"/>
                </a:solidFill>
                <a:ea typeface="ＭＳ Ｐゴシック" pitchFamily="-109" charset="-128"/>
              </a:rPr>
              <a:t> Data Park text in progress, final content area of e-</a:t>
            </a:r>
            <a:r>
              <a:rPr lang="en-US" sz="1600" dirty="0" err="1" smtClean="0">
                <a:solidFill>
                  <a:schemeClr val="tx1"/>
                </a:solidFill>
                <a:ea typeface="ＭＳ Ｐゴシック" pitchFamily="-109" charset="-128"/>
              </a:rPr>
              <a:t>ScienceCity</a:t>
            </a:r>
            <a:endParaRPr lang="en-US" sz="1600" dirty="0" smtClean="0">
              <a:solidFill>
                <a:schemeClr val="tx1"/>
              </a:solidFill>
              <a:ea typeface="ＭＳ Ｐゴシック" pitchFamily="-109" charset="-128"/>
            </a:endParaRPr>
          </a:p>
          <a:p>
            <a:pPr marL="400050" lvl="1">
              <a:spcBef>
                <a:spcPts val="600"/>
              </a:spcBef>
              <a:buClr>
                <a:srgbClr val="FF6600"/>
              </a:buClr>
              <a:buFont typeface="Arial" charset="0"/>
              <a:buChar char="■"/>
              <a:defRPr/>
            </a:pPr>
            <a:r>
              <a:rPr lang="en-US" sz="1600" dirty="0">
                <a:solidFill>
                  <a:schemeClr val="tx1"/>
                </a:solidFill>
                <a:ea typeface="ＭＳ Ｐゴシック" pitchFamily="-109" charset="-128"/>
              </a:rPr>
              <a:t> </a:t>
            </a:r>
            <a:r>
              <a:rPr lang="en-GB" sz="1600" dirty="0" smtClean="0">
                <a:solidFill>
                  <a:schemeClr val="tx1"/>
                </a:solidFill>
                <a:ea typeface="ＭＳ Ｐゴシック" pitchFamily="-109" charset="-128"/>
              </a:rPr>
              <a:t>Some graphics still needed to be able to push the site properly – driven by the 3D version</a:t>
            </a:r>
          </a:p>
          <a:p>
            <a:pPr marL="400050" lvl="1">
              <a:spcBef>
                <a:spcPts val="600"/>
              </a:spcBef>
              <a:buClr>
                <a:srgbClr val="FF6600"/>
              </a:buClr>
              <a:buFont typeface="Arial" charset="0"/>
              <a:buChar char="■"/>
              <a:defRPr/>
            </a:pPr>
            <a:r>
              <a:rPr lang="en-GB" sz="1600" dirty="0" smtClean="0">
                <a:solidFill>
                  <a:schemeClr val="tx1"/>
                </a:solidFill>
                <a:ea typeface="ＭＳ Ｐゴシック" pitchFamily="-109" charset="-128"/>
              </a:rPr>
              <a:t>Traffic is still low to non </a:t>
            </a:r>
            <a:r>
              <a:rPr lang="en-GB" sz="1600" dirty="0" err="1" smtClean="0">
                <a:solidFill>
                  <a:schemeClr val="tx1"/>
                </a:solidFill>
                <a:ea typeface="ＭＳ Ｐゴシック" pitchFamily="-109" charset="-128"/>
              </a:rPr>
              <a:t>GridCafe</a:t>
            </a:r>
            <a:r>
              <a:rPr lang="en-GB" sz="1600" dirty="0" smtClean="0">
                <a:solidFill>
                  <a:schemeClr val="tx1"/>
                </a:solidFill>
                <a:ea typeface="ＭＳ Ｐゴシック" pitchFamily="-109" charset="-128"/>
              </a:rPr>
              <a:t> sites – need to create more buzz using social media</a:t>
            </a:r>
          </a:p>
          <a:p>
            <a:pPr marL="400050" lvl="1">
              <a:spcBef>
                <a:spcPts val="600"/>
              </a:spcBef>
              <a:buClr>
                <a:srgbClr val="FF6600"/>
              </a:buClr>
              <a:buFont typeface="Arial" charset="0"/>
              <a:buChar char="■"/>
              <a:defRPr/>
            </a:pPr>
            <a:r>
              <a:rPr lang="en-GB" sz="1600" dirty="0">
                <a:solidFill>
                  <a:schemeClr val="tx1"/>
                </a:solidFill>
                <a:ea typeface="ＭＳ Ｐゴシック" pitchFamily="-109" charset="-128"/>
              </a:rPr>
              <a:t> </a:t>
            </a:r>
            <a:r>
              <a:rPr lang="en-GB" sz="1600" dirty="0" err="1" smtClean="0">
                <a:solidFill>
                  <a:schemeClr val="tx1"/>
                </a:solidFill>
                <a:ea typeface="ＭＳ Ｐゴシック" pitchFamily="-109" charset="-128"/>
              </a:rPr>
              <a:t>GridCafe</a:t>
            </a:r>
            <a:r>
              <a:rPr lang="en-GB" sz="1600" dirty="0" smtClean="0">
                <a:solidFill>
                  <a:schemeClr val="tx1"/>
                </a:solidFill>
                <a:ea typeface="ＭＳ Ｐゴシック" pitchFamily="-109" charset="-128"/>
              </a:rPr>
              <a:t> now transferred to the new version, with translated sites</a:t>
            </a:r>
          </a:p>
          <a:p>
            <a:pPr indent="-57150">
              <a:spcBef>
                <a:spcPts val="600"/>
              </a:spcBef>
              <a:buClr>
                <a:srgbClr val="FF6600"/>
              </a:buClr>
              <a:buFont typeface="Arial" charset="0"/>
              <a:buChar char="■"/>
              <a:defRPr/>
            </a:pPr>
            <a:r>
              <a:rPr lang="en-GB" sz="1600" b="1" dirty="0" smtClean="0">
                <a:solidFill>
                  <a:schemeClr val="tx1"/>
                </a:solidFill>
                <a:ea typeface="ＭＳ Ｐゴシック" pitchFamily="-109" charset="-128"/>
              </a:rPr>
              <a:t> </a:t>
            </a:r>
            <a:r>
              <a:rPr lang="en-GB" sz="1600" b="1" dirty="0" err="1" smtClean="0">
                <a:solidFill>
                  <a:schemeClr val="tx1"/>
                </a:solidFill>
                <a:ea typeface="ＭＳ Ｐゴシック" pitchFamily="-109" charset="-128"/>
              </a:rPr>
              <a:t>GridCast</a:t>
            </a:r>
            <a:r>
              <a:rPr lang="en-GB" sz="1600" b="1" dirty="0" smtClean="0">
                <a:solidFill>
                  <a:schemeClr val="tx1"/>
                </a:solidFill>
                <a:ea typeface="ＭＳ Ｐゴシック" pitchFamily="-109" charset="-128"/>
              </a:rPr>
              <a:t> </a:t>
            </a:r>
          </a:p>
          <a:p>
            <a:pPr lvl="1">
              <a:spcBef>
                <a:spcPct val="50000"/>
              </a:spcBef>
              <a:buClr>
                <a:srgbClr val="FF6600"/>
              </a:buClr>
              <a:buFont typeface="Arial" charset="0"/>
              <a:buChar char="■"/>
              <a:defRPr/>
            </a:pPr>
            <a:r>
              <a:rPr lang="en-US" sz="1600" dirty="0" smtClean="0">
                <a:solidFill>
                  <a:schemeClr val="tx1"/>
                </a:solidFill>
                <a:ea typeface="ＭＳ Ｐゴシック" pitchFamily="-109" charset="-128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ea typeface="ＭＳ Ｐゴシック" pitchFamily="-109" charset="-128"/>
              </a:rPr>
              <a:t>GridCasts</a:t>
            </a:r>
            <a:r>
              <a:rPr lang="en-US" sz="1600" dirty="0" smtClean="0">
                <a:solidFill>
                  <a:schemeClr val="tx1"/>
                </a:solidFill>
                <a:ea typeface="ＭＳ Ｐゴシック" pitchFamily="-109" charset="-128"/>
              </a:rPr>
              <a:t> held at </a:t>
            </a:r>
            <a:r>
              <a:rPr lang="en-GB" sz="1600" dirty="0" err="1" smtClean="0">
                <a:solidFill>
                  <a:schemeClr val="tx1"/>
                </a:solidFill>
                <a:ea typeface="ＭＳ Ｐゴシック" pitchFamily="-109" charset="-128"/>
              </a:rPr>
              <a:t>CloudScape</a:t>
            </a:r>
            <a:r>
              <a:rPr lang="en-GB" sz="1600" dirty="0" smtClean="0">
                <a:solidFill>
                  <a:schemeClr val="tx1"/>
                </a:solidFill>
                <a:ea typeface="ＭＳ Ｐゴシック" pitchFamily="-109" charset="-128"/>
              </a:rPr>
              <a:t> V and e-</a:t>
            </a:r>
            <a:r>
              <a:rPr lang="en-GB" sz="1600" dirty="0" err="1" smtClean="0">
                <a:solidFill>
                  <a:schemeClr val="tx1"/>
                </a:solidFill>
                <a:ea typeface="ＭＳ Ｐゴシック" pitchFamily="-109" charset="-128"/>
              </a:rPr>
              <a:t>Concertation</a:t>
            </a:r>
            <a:endParaRPr lang="en-GB" sz="1600" dirty="0" smtClean="0">
              <a:solidFill>
                <a:schemeClr val="tx1"/>
              </a:solidFill>
              <a:ea typeface="ＭＳ Ｐゴシック" pitchFamily="-109" charset="-128"/>
            </a:endParaRPr>
          </a:p>
          <a:p>
            <a:pPr>
              <a:spcBef>
                <a:spcPct val="50000"/>
              </a:spcBef>
              <a:buClr>
                <a:srgbClr val="FF6600"/>
              </a:buClr>
              <a:buFont typeface="Arial" charset="0"/>
              <a:buChar char="■"/>
              <a:defRPr/>
            </a:pPr>
            <a:r>
              <a:rPr lang="en-GB" sz="1600" dirty="0" smtClean="0">
                <a:solidFill>
                  <a:schemeClr val="tx1"/>
                </a:solidFill>
                <a:ea typeface="ＭＳ Ｐゴシック" pitchFamily="-109" charset="-128"/>
              </a:rPr>
              <a:t> </a:t>
            </a:r>
            <a:r>
              <a:rPr lang="en-GB" sz="1600" b="1" dirty="0" err="1" smtClean="0">
                <a:solidFill>
                  <a:schemeClr val="tx1"/>
                </a:solidFill>
                <a:ea typeface="ＭＳ Ｐゴシック" pitchFamily="-109" charset="-128"/>
              </a:rPr>
              <a:t>GridGuide</a:t>
            </a:r>
            <a:r>
              <a:rPr lang="en-GB" sz="1600" b="1" dirty="0" smtClean="0">
                <a:solidFill>
                  <a:schemeClr val="tx1"/>
                </a:solidFill>
                <a:ea typeface="ＭＳ Ｐゴシック" pitchFamily="-109" charset="-128"/>
              </a:rPr>
              <a:t> / RTM</a:t>
            </a:r>
            <a:endParaRPr lang="en-US" sz="1600" b="1" dirty="0" smtClean="0">
              <a:solidFill>
                <a:schemeClr val="tx1"/>
              </a:solidFill>
              <a:ea typeface="ＭＳ Ｐゴシック" pitchFamily="-109" charset="-128"/>
            </a:endParaRPr>
          </a:p>
          <a:p>
            <a:pPr marL="400050" lvl="1">
              <a:spcBef>
                <a:spcPct val="50000"/>
              </a:spcBef>
              <a:buClr>
                <a:srgbClr val="FF6600"/>
              </a:buClr>
              <a:buFont typeface="Arial" charset="0"/>
              <a:buChar char="■"/>
              <a:defRPr/>
            </a:pPr>
            <a:r>
              <a:rPr lang="en-US" sz="1600" dirty="0" smtClean="0">
                <a:solidFill>
                  <a:schemeClr val="tx1"/>
                </a:solidFill>
                <a:ea typeface="ＭＳ Ｐゴシック" pitchFamily="-109" charset="-128"/>
              </a:rPr>
              <a:t> </a:t>
            </a:r>
            <a:r>
              <a:rPr lang="en-GB" sz="1600" dirty="0" smtClean="0">
                <a:solidFill>
                  <a:schemeClr val="tx1"/>
                </a:solidFill>
                <a:ea typeface="ＭＳ Ｐゴシック" pitchFamily="-109" charset="-128"/>
              </a:rPr>
              <a:t>Working on organising the panels more intuitively </a:t>
            </a:r>
            <a:r>
              <a:rPr lang="en-GB" sz="1600" dirty="0" err="1" smtClean="0">
                <a:solidFill>
                  <a:schemeClr val="tx1"/>
                </a:solidFill>
                <a:ea typeface="ＭＳ Ｐゴシック" pitchFamily="-109" charset="-128"/>
              </a:rPr>
              <a:t>ie</a:t>
            </a:r>
            <a:r>
              <a:rPr lang="en-GB" sz="1600" dirty="0" smtClean="0">
                <a:solidFill>
                  <a:schemeClr val="tx1"/>
                </a:solidFill>
                <a:ea typeface="ＭＳ Ｐゴシック" pitchFamily="-109" charset="-128"/>
              </a:rPr>
              <a:t> </a:t>
            </a:r>
            <a:r>
              <a:rPr lang="en-GB" sz="1600" dirty="0" err="1" smtClean="0">
                <a:solidFill>
                  <a:schemeClr val="tx1"/>
                </a:solidFill>
                <a:ea typeface="ＭＳ Ｐゴシック" pitchFamily="-109" charset="-128"/>
              </a:rPr>
              <a:t>gLite</a:t>
            </a:r>
            <a:r>
              <a:rPr lang="en-GB" sz="1600" dirty="0" smtClean="0">
                <a:solidFill>
                  <a:schemeClr val="tx1"/>
                </a:solidFill>
                <a:ea typeface="ＭＳ Ｐゴシック" pitchFamily="-109" charset="-128"/>
              </a:rPr>
              <a:t>, PANDA, GEANT</a:t>
            </a:r>
          </a:p>
          <a:p>
            <a:pPr marL="400050" lvl="1">
              <a:spcBef>
                <a:spcPct val="50000"/>
              </a:spcBef>
              <a:buClr>
                <a:srgbClr val="FF6600"/>
              </a:buClr>
              <a:buFont typeface="Arial" charset="0"/>
              <a:buChar char="■"/>
              <a:defRPr/>
            </a:pPr>
            <a:r>
              <a:rPr lang="en-GB" sz="1600" dirty="0">
                <a:solidFill>
                  <a:schemeClr val="tx1"/>
                </a:solidFill>
                <a:ea typeface="ＭＳ Ｐゴシック" pitchFamily="-109" charset="-128"/>
              </a:rPr>
              <a:t> </a:t>
            </a:r>
            <a:r>
              <a:rPr lang="en-GB" sz="1600" dirty="0" smtClean="0">
                <a:solidFill>
                  <a:schemeClr val="tx1"/>
                </a:solidFill>
                <a:ea typeface="ＭＳ Ｐゴシック" pitchFamily="-109" charset="-128"/>
              </a:rPr>
              <a:t>Fixing a Java problem for Mac users in the </a:t>
            </a:r>
            <a:r>
              <a:rPr lang="en-GB" sz="1600" dirty="0" err="1" smtClean="0">
                <a:solidFill>
                  <a:schemeClr val="tx1"/>
                </a:solidFill>
                <a:ea typeface="ＭＳ Ｐゴシック" pitchFamily="-109" charset="-128"/>
              </a:rPr>
              <a:t>webstart</a:t>
            </a:r>
            <a:r>
              <a:rPr lang="en-GB" sz="1600" dirty="0" smtClean="0">
                <a:solidFill>
                  <a:schemeClr val="tx1"/>
                </a:solidFill>
                <a:ea typeface="ＭＳ Ｐゴシック" pitchFamily="-109" charset="-128"/>
              </a:rPr>
              <a:t> version</a:t>
            </a:r>
            <a:endParaRPr lang="en-US" sz="1600" dirty="0" smtClean="0">
              <a:solidFill>
                <a:schemeClr val="tx1"/>
              </a:solidFill>
              <a:ea typeface="ＭＳ Ｐゴシック" pitchFamily="-109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3" grpId="0" build="p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73025"/>
            <a:ext cx="8229600" cy="1143000"/>
          </a:xfrm>
        </p:spPr>
        <p:txBody>
          <a:bodyPr/>
          <a:lstStyle/>
          <a:p>
            <a:pPr eaLnBrk="1" hangingPunct="1"/>
            <a:r>
              <a:rPr lang="en-GB" sz="3600" b="1" dirty="0" smtClean="0">
                <a:solidFill>
                  <a:schemeClr val="tx1"/>
                </a:solidFill>
                <a:ea typeface="ＭＳ Ｐゴシック" pitchFamily="34" charset="-128"/>
              </a:rPr>
              <a:t>WP2: </a:t>
            </a:r>
            <a:br>
              <a:rPr lang="en-GB" sz="3600" b="1" dirty="0" smtClean="0">
                <a:solidFill>
                  <a:schemeClr val="tx1"/>
                </a:solidFill>
                <a:ea typeface="ＭＳ Ｐゴシック" pitchFamily="34" charset="-128"/>
              </a:rPr>
            </a:br>
            <a:r>
              <a:rPr lang="en-GB" sz="3600" b="1" dirty="0" err="1" smtClean="0">
                <a:solidFill>
                  <a:schemeClr val="tx1"/>
                </a:solidFill>
                <a:ea typeface="ＭＳ Ｐゴシック" pitchFamily="34" charset="-128"/>
              </a:rPr>
              <a:t>GridCafé</a:t>
            </a:r>
            <a:r>
              <a:rPr lang="en-GB" sz="3600" b="1" dirty="0" smtClean="0">
                <a:solidFill>
                  <a:schemeClr val="tx1"/>
                </a:solidFill>
                <a:ea typeface="ＭＳ Ｐゴシック" pitchFamily="34" charset="-128"/>
              </a:rPr>
              <a:t>, </a:t>
            </a:r>
            <a:r>
              <a:rPr lang="en-GB" sz="3600" b="1" dirty="0" err="1" smtClean="0">
                <a:solidFill>
                  <a:schemeClr val="tx1"/>
                </a:solidFill>
                <a:ea typeface="ＭＳ Ｐゴシック" pitchFamily="34" charset="-128"/>
              </a:rPr>
              <a:t>GridCast</a:t>
            </a:r>
            <a:r>
              <a:rPr lang="en-GB" sz="3600" b="1" dirty="0" smtClean="0">
                <a:solidFill>
                  <a:schemeClr val="tx1"/>
                </a:solidFill>
                <a:ea typeface="ＭＳ Ｐゴシック" pitchFamily="34" charset="-128"/>
              </a:rPr>
              <a:t>, </a:t>
            </a:r>
            <a:r>
              <a:rPr lang="en-GB" sz="3600" b="1" dirty="0" err="1" smtClean="0">
                <a:solidFill>
                  <a:schemeClr val="tx1"/>
                </a:solidFill>
                <a:ea typeface="ＭＳ Ｐゴシック" pitchFamily="34" charset="-128"/>
              </a:rPr>
              <a:t>GridGuide</a:t>
            </a:r>
            <a:endParaRPr lang="en-US" sz="3600" b="1" i="1" dirty="0" smtClean="0">
              <a:solidFill>
                <a:schemeClr val="tx1"/>
              </a:solidFill>
              <a:ea typeface="ＭＳ Ｐゴシック" pitchFamily="34" charset="-128"/>
            </a:endParaRPr>
          </a:p>
        </p:txBody>
      </p:sp>
      <p:sp>
        <p:nvSpPr>
          <p:cNvPr id="15363" name="Text Box 4"/>
          <p:cNvSpPr txBox="1">
            <a:spLocks noChangeArrowheads="1"/>
          </p:cNvSpPr>
          <p:nvPr/>
        </p:nvSpPr>
        <p:spPr bwMode="auto">
          <a:xfrm>
            <a:off x="123824" y="1371599"/>
            <a:ext cx="8715376" cy="532453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b="1" dirty="0" smtClean="0">
                <a:solidFill>
                  <a:srgbClr val="FF6600"/>
                </a:solidFill>
                <a:ea typeface="ＭＳ Ｐゴシック" pitchFamily="-109" charset="-128"/>
              </a:rPr>
              <a:t>Next steps</a:t>
            </a:r>
            <a:endParaRPr lang="en-US" sz="2000" b="1" dirty="0">
              <a:solidFill>
                <a:srgbClr val="FF6600"/>
              </a:solidFill>
              <a:ea typeface="ＭＳ Ｐゴシック" pitchFamily="-109" charset="-128"/>
            </a:endParaRPr>
          </a:p>
          <a:p>
            <a:pPr>
              <a:spcBef>
                <a:spcPct val="50000"/>
              </a:spcBef>
              <a:buClr>
                <a:srgbClr val="FF6600"/>
              </a:buClr>
              <a:buFont typeface="Arial" charset="0"/>
              <a:buChar char="■"/>
              <a:defRPr/>
            </a:pPr>
            <a:r>
              <a:rPr lang="en-US" sz="1800" dirty="0">
                <a:ea typeface="ＭＳ Ｐゴシック" pitchFamily="-109" charset="-128"/>
              </a:rPr>
              <a:t> </a:t>
            </a:r>
            <a:r>
              <a:rPr lang="en-GB" sz="1800" b="1" dirty="0" smtClean="0">
                <a:solidFill>
                  <a:schemeClr val="tx1"/>
                </a:solidFill>
                <a:ea typeface="ＭＳ Ｐゴシック" pitchFamily="-109" charset="-128"/>
              </a:rPr>
              <a:t>e-</a:t>
            </a:r>
            <a:r>
              <a:rPr lang="en-GB" sz="1800" b="1" dirty="0" err="1" smtClean="0">
                <a:solidFill>
                  <a:schemeClr val="tx1"/>
                </a:solidFill>
                <a:ea typeface="ＭＳ Ｐゴシック" pitchFamily="-109" charset="-128"/>
              </a:rPr>
              <a:t>ScienceCity</a:t>
            </a:r>
            <a:endParaRPr lang="en-GB" sz="1800" b="1" dirty="0">
              <a:solidFill>
                <a:schemeClr val="tx1"/>
              </a:solidFill>
              <a:ea typeface="ＭＳ Ｐゴシック" pitchFamily="-109" charset="-128"/>
            </a:endParaRPr>
          </a:p>
          <a:p>
            <a:pPr lvl="1">
              <a:spcBef>
                <a:spcPct val="50000"/>
              </a:spcBef>
              <a:buClr>
                <a:srgbClr val="FF6600"/>
              </a:buClr>
              <a:buFont typeface="Arial" charset="0"/>
              <a:buChar char="■"/>
              <a:defRPr/>
            </a:pPr>
            <a:r>
              <a:rPr lang="en-GB" sz="1800" dirty="0" smtClean="0">
                <a:solidFill>
                  <a:schemeClr val="tx1"/>
                </a:solidFill>
                <a:ea typeface="ＭＳ Ｐゴシック" pitchFamily="-109" charset="-128"/>
              </a:rPr>
              <a:t> Need to trademark e-</a:t>
            </a:r>
            <a:r>
              <a:rPr lang="en-GB" sz="1800" dirty="0" err="1" smtClean="0">
                <a:solidFill>
                  <a:schemeClr val="tx1"/>
                </a:solidFill>
                <a:ea typeface="ＭＳ Ｐゴシック" pitchFamily="-109" charset="-128"/>
              </a:rPr>
              <a:t>ScienceCity</a:t>
            </a:r>
            <a:r>
              <a:rPr lang="en-GB" sz="1800" dirty="0" smtClean="0">
                <a:solidFill>
                  <a:schemeClr val="tx1"/>
                </a:solidFill>
                <a:ea typeface="ＭＳ Ｐゴシック" pitchFamily="-109" charset="-128"/>
              </a:rPr>
              <a:t> and e-</a:t>
            </a:r>
            <a:r>
              <a:rPr lang="en-GB" sz="1800" dirty="0" err="1" smtClean="0">
                <a:solidFill>
                  <a:schemeClr val="tx1"/>
                </a:solidFill>
                <a:ea typeface="ＭＳ Ｐゴシック" pitchFamily="-109" charset="-128"/>
              </a:rPr>
              <a:t>ScienceIsland</a:t>
            </a:r>
            <a:r>
              <a:rPr lang="en-GB" sz="1800" dirty="0" smtClean="0">
                <a:solidFill>
                  <a:schemeClr val="tx1"/>
                </a:solidFill>
                <a:ea typeface="ＭＳ Ｐゴシック" pitchFamily="-109" charset="-128"/>
              </a:rPr>
              <a:t> – URLs all purchased</a:t>
            </a:r>
          </a:p>
          <a:p>
            <a:pPr lvl="1">
              <a:spcBef>
                <a:spcPct val="50000"/>
              </a:spcBef>
              <a:buClr>
                <a:srgbClr val="FF6600"/>
              </a:buClr>
              <a:buFont typeface="Arial" charset="0"/>
              <a:buChar char="■"/>
              <a:defRPr/>
            </a:pPr>
            <a:r>
              <a:rPr lang="en-GB" sz="1800" dirty="0">
                <a:solidFill>
                  <a:schemeClr val="tx1"/>
                </a:solidFill>
                <a:ea typeface="ＭＳ Ｐゴシック" pitchFamily="-109" charset="-128"/>
              </a:rPr>
              <a:t> </a:t>
            </a:r>
            <a:r>
              <a:rPr lang="en-GB" sz="1800" dirty="0" smtClean="0">
                <a:solidFill>
                  <a:schemeClr val="tx1"/>
                </a:solidFill>
                <a:ea typeface="ＭＳ Ｐゴシック" pitchFamily="-109" charset="-128"/>
              </a:rPr>
              <a:t>Marketing plan: </a:t>
            </a:r>
            <a:r>
              <a:rPr lang="en-GB" sz="1800" dirty="0" err="1" smtClean="0">
                <a:solidFill>
                  <a:schemeClr val="tx1"/>
                </a:solidFill>
                <a:ea typeface="ＭＳ Ｐゴシック" pitchFamily="-109" charset="-128"/>
              </a:rPr>
              <a:t>wikipedia</a:t>
            </a:r>
            <a:r>
              <a:rPr lang="en-GB" sz="1800" dirty="0" smtClean="0">
                <a:solidFill>
                  <a:schemeClr val="tx1"/>
                </a:solidFill>
                <a:ea typeface="ＭＳ Ｐゴシック" pitchFamily="-109" charset="-128"/>
              </a:rPr>
              <a:t>, social media, </a:t>
            </a:r>
            <a:r>
              <a:rPr lang="en-GB" sz="1800" dirty="0" err="1" smtClean="0">
                <a:solidFill>
                  <a:schemeClr val="tx1"/>
                </a:solidFill>
                <a:ea typeface="ＭＳ Ｐゴシック" pitchFamily="-109" charset="-128"/>
              </a:rPr>
              <a:t>iSGTW</a:t>
            </a:r>
            <a:r>
              <a:rPr lang="en-GB" sz="1800" dirty="0" smtClean="0">
                <a:solidFill>
                  <a:schemeClr val="tx1"/>
                </a:solidFill>
                <a:ea typeface="ＭＳ Ｐゴシック" pitchFamily="-109" charset="-128"/>
              </a:rPr>
              <a:t>, internal linking, schools pack, conferences, videos underway through the Action Plan</a:t>
            </a:r>
          </a:p>
          <a:p>
            <a:pPr>
              <a:spcBef>
                <a:spcPct val="50000"/>
              </a:spcBef>
              <a:buClr>
                <a:srgbClr val="FF6600"/>
              </a:buClr>
              <a:buFont typeface="Arial" charset="0"/>
              <a:buChar char="■"/>
              <a:defRPr/>
            </a:pPr>
            <a:r>
              <a:rPr lang="en-GB" sz="1800" dirty="0" smtClean="0">
                <a:solidFill>
                  <a:schemeClr val="tx1"/>
                </a:solidFill>
                <a:ea typeface="ＭＳ Ｐゴシック" pitchFamily="-109" charset="-128"/>
              </a:rPr>
              <a:t> </a:t>
            </a:r>
            <a:r>
              <a:rPr lang="en-GB" sz="1800" b="1" dirty="0" err="1">
                <a:solidFill>
                  <a:schemeClr val="tx1"/>
                </a:solidFill>
                <a:ea typeface="ＭＳ Ｐゴシック" pitchFamily="-109" charset="-128"/>
              </a:rPr>
              <a:t>GridCafé</a:t>
            </a:r>
            <a:endParaRPr lang="en-GB" sz="1800" b="1" dirty="0">
              <a:solidFill>
                <a:schemeClr val="tx1"/>
              </a:solidFill>
              <a:ea typeface="ＭＳ Ｐゴシック" pitchFamily="-109" charset="-128"/>
            </a:endParaRPr>
          </a:p>
          <a:p>
            <a:pPr lvl="1">
              <a:spcBef>
                <a:spcPct val="50000"/>
              </a:spcBef>
              <a:buClr>
                <a:srgbClr val="FF6600"/>
              </a:buClr>
              <a:buFont typeface="Arial" charset="0"/>
              <a:buChar char="■"/>
              <a:defRPr/>
            </a:pPr>
            <a:r>
              <a:rPr lang="en-GB" sz="1800" dirty="0" smtClean="0">
                <a:solidFill>
                  <a:schemeClr val="tx1"/>
                </a:solidFill>
                <a:ea typeface="ＭＳ Ｐゴシック" pitchFamily="-109" charset="-128"/>
              </a:rPr>
              <a:t> Cannot redirect to an external site from a CERN URL any more – dead links – need a CERN contact</a:t>
            </a:r>
            <a:endParaRPr lang="en-GB" sz="1800" dirty="0">
              <a:solidFill>
                <a:schemeClr val="tx1"/>
              </a:solidFill>
              <a:ea typeface="ＭＳ Ｐゴシック" pitchFamily="-109" charset="-128"/>
            </a:endParaRPr>
          </a:p>
          <a:p>
            <a:pPr indent="-57150">
              <a:spcBef>
                <a:spcPts val="600"/>
              </a:spcBef>
              <a:buClr>
                <a:srgbClr val="FF6600"/>
              </a:buClr>
              <a:buFont typeface="Arial" charset="0"/>
              <a:buChar char="■"/>
              <a:defRPr/>
            </a:pPr>
            <a:r>
              <a:rPr lang="en-GB" sz="1800" b="1" dirty="0" smtClean="0">
                <a:solidFill>
                  <a:schemeClr val="tx1"/>
                </a:solidFill>
                <a:ea typeface="ＭＳ Ｐゴシック" pitchFamily="-109" charset="-128"/>
              </a:rPr>
              <a:t> </a:t>
            </a:r>
            <a:r>
              <a:rPr lang="en-GB" sz="1800" b="1" dirty="0" err="1" smtClean="0">
                <a:solidFill>
                  <a:schemeClr val="tx1"/>
                </a:solidFill>
                <a:ea typeface="ＭＳ Ｐゴシック" pitchFamily="-109" charset="-128"/>
              </a:rPr>
              <a:t>GridCast</a:t>
            </a:r>
            <a:r>
              <a:rPr lang="en-GB" sz="1800" b="1" dirty="0" smtClean="0">
                <a:solidFill>
                  <a:schemeClr val="tx1"/>
                </a:solidFill>
                <a:ea typeface="ＭＳ Ｐゴシック" pitchFamily="-109" charset="-128"/>
              </a:rPr>
              <a:t> </a:t>
            </a:r>
          </a:p>
          <a:p>
            <a:pPr lvl="1">
              <a:spcBef>
                <a:spcPct val="50000"/>
              </a:spcBef>
              <a:buClr>
                <a:srgbClr val="FF6600"/>
              </a:buClr>
              <a:buFont typeface="Arial" charset="0"/>
              <a:buChar char="■"/>
              <a:defRPr/>
            </a:pPr>
            <a:r>
              <a:rPr lang="en-GB" sz="1800" dirty="0" smtClean="0">
                <a:solidFill>
                  <a:schemeClr val="tx1"/>
                </a:solidFill>
                <a:ea typeface="ＭＳ Ｐゴシック" pitchFamily="-109" charset="-128"/>
              </a:rPr>
              <a:t> Planned events are CRISP 2</a:t>
            </a:r>
            <a:r>
              <a:rPr lang="en-GB" sz="1800" baseline="30000" dirty="0" smtClean="0">
                <a:solidFill>
                  <a:schemeClr val="tx1"/>
                </a:solidFill>
                <a:ea typeface="ＭＳ Ｐゴシック" pitchFamily="-109" charset="-128"/>
              </a:rPr>
              <a:t>nd</a:t>
            </a:r>
            <a:r>
              <a:rPr lang="en-GB" sz="1800" dirty="0" smtClean="0">
                <a:solidFill>
                  <a:schemeClr val="tx1"/>
                </a:solidFill>
                <a:ea typeface="ＭＳ Ｐゴシック" pitchFamily="-109" charset="-128"/>
              </a:rPr>
              <a:t> conference, ISGC’13, EGI CF13, 5</a:t>
            </a:r>
            <a:r>
              <a:rPr lang="en-GB" sz="1800" baseline="30000" dirty="0" smtClean="0">
                <a:solidFill>
                  <a:schemeClr val="tx1"/>
                </a:solidFill>
                <a:ea typeface="ＭＳ Ｐゴシック" pitchFamily="-109" charset="-128"/>
              </a:rPr>
              <a:t>th</a:t>
            </a:r>
            <a:r>
              <a:rPr lang="en-GB" sz="1800" dirty="0" smtClean="0">
                <a:solidFill>
                  <a:schemeClr val="tx1"/>
                </a:solidFill>
                <a:ea typeface="ＭＳ Ｐゴシック" pitchFamily="-109" charset="-128"/>
              </a:rPr>
              <a:t> CAPRI meeting, ISC’13</a:t>
            </a:r>
          </a:p>
          <a:p>
            <a:pPr>
              <a:spcBef>
                <a:spcPct val="50000"/>
              </a:spcBef>
              <a:buClr>
                <a:srgbClr val="FF6600"/>
              </a:buClr>
              <a:buFont typeface="Arial" charset="0"/>
              <a:buChar char="■"/>
              <a:defRPr/>
            </a:pPr>
            <a:r>
              <a:rPr lang="en-GB" sz="1800" dirty="0" smtClean="0">
                <a:solidFill>
                  <a:schemeClr val="tx1"/>
                </a:solidFill>
                <a:ea typeface="ＭＳ Ｐゴシック" pitchFamily="-109" charset="-128"/>
              </a:rPr>
              <a:t> </a:t>
            </a:r>
            <a:r>
              <a:rPr lang="en-GB" sz="1800" b="1" dirty="0" err="1" smtClean="0">
                <a:solidFill>
                  <a:schemeClr val="tx1"/>
                </a:solidFill>
                <a:ea typeface="ＭＳ Ｐゴシック" pitchFamily="-109" charset="-128"/>
              </a:rPr>
              <a:t>GridGuide</a:t>
            </a:r>
            <a:r>
              <a:rPr lang="en-GB" sz="1800" b="1" dirty="0" smtClean="0">
                <a:solidFill>
                  <a:schemeClr val="tx1"/>
                </a:solidFill>
                <a:ea typeface="ＭＳ Ｐゴシック" pitchFamily="-109" charset="-128"/>
              </a:rPr>
              <a:t> / RTM</a:t>
            </a:r>
            <a:endParaRPr lang="en-US" sz="1800" b="1" dirty="0" smtClean="0">
              <a:solidFill>
                <a:schemeClr val="tx1"/>
              </a:solidFill>
              <a:ea typeface="ＭＳ Ｐゴシック" pitchFamily="-109" charset="-128"/>
            </a:endParaRPr>
          </a:p>
          <a:p>
            <a:pPr marL="400050" lvl="1">
              <a:spcBef>
                <a:spcPct val="50000"/>
              </a:spcBef>
              <a:buClr>
                <a:srgbClr val="FF6600"/>
              </a:buClr>
              <a:buFont typeface="Arial" charset="0"/>
              <a:buChar char="■"/>
              <a:defRPr/>
            </a:pPr>
            <a:r>
              <a:rPr lang="en-GB" sz="1800" dirty="0" smtClean="0">
                <a:solidFill>
                  <a:schemeClr val="tx1"/>
                </a:solidFill>
                <a:ea typeface="ＭＳ Ｐゴシック" pitchFamily="-109" charset="-128"/>
              </a:rPr>
              <a:t> Challenge to reach 100 new sites by May 2013</a:t>
            </a:r>
          </a:p>
          <a:p>
            <a:pPr marL="400050" lvl="1">
              <a:spcBef>
                <a:spcPct val="50000"/>
              </a:spcBef>
              <a:buClr>
                <a:srgbClr val="FF6600"/>
              </a:buClr>
              <a:buFont typeface="Arial" charset="0"/>
              <a:buChar char="■"/>
              <a:defRPr/>
            </a:pPr>
            <a:r>
              <a:rPr lang="en-GB" sz="1800" dirty="0" smtClean="0">
                <a:solidFill>
                  <a:schemeClr val="tx1"/>
                </a:solidFill>
                <a:ea typeface="ＭＳ Ｐゴシック" pitchFamily="-109" charset="-128"/>
              </a:rPr>
              <a:t> Also need to transfer the </a:t>
            </a:r>
            <a:r>
              <a:rPr lang="en-GB" sz="1800" dirty="0" err="1" smtClean="0">
                <a:solidFill>
                  <a:schemeClr val="tx1"/>
                </a:solidFill>
                <a:ea typeface="ＭＳ Ｐゴシック" pitchFamily="-109" charset="-128"/>
              </a:rPr>
              <a:t>GridGuide</a:t>
            </a:r>
            <a:r>
              <a:rPr lang="en-GB" sz="1800" dirty="0" smtClean="0">
                <a:solidFill>
                  <a:schemeClr val="tx1"/>
                </a:solidFill>
                <a:ea typeface="ＭＳ Ｐゴシック" pitchFamily="-109" charset="-128"/>
              </a:rPr>
              <a:t> into the e-</a:t>
            </a:r>
            <a:r>
              <a:rPr lang="en-GB" sz="1800" dirty="0" err="1" smtClean="0">
                <a:solidFill>
                  <a:schemeClr val="tx1"/>
                </a:solidFill>
                <a:ea typeface="ＭＳ Ｐゴシック" pitchFamily="-109" charset="-128"/>
              </a:rPr>
              <a:t>ScienceCity</a:t>
            </a:r>
            <a:endParaRPr lang="en-US" sz="1800" dirty="0" smtClean="0">
              <a:solidFill>
                <a:schemeClr val="tx1"/>
              </a:solidFill>
              <a:ea typeface="ＭＳ Ｐゴシック" pitchFamily="-10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967226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3" grpId="0" build="p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4"/>
          <p:cNvSpPr txBox="1">
            <a:spLocks noGrp="1" noChangeArrowheads="1"/>
          </p:cNvSpPr>
          <p:nvPr>
            <p:ph idx="1"/>
          </p:nvPr>
        </p:nvSpPr>
        <p:spPr bwMode="auto">
          <a:xfrm>
            <a:off x="76200" y="1600200"/>
            <a:ext cx="8610600" cy="378565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00050" lvl="1">
              <a:spcBef>
                <a:spcPct val="50000"/>
              </a:spcBef>
              <a:buClr>
                <a:srgbClr val="FF6600"/>
              </a:buClr>
              <a:buFont typeface="Arial" charset="0"/>
              <a:buChar char="■"/>
              <a:defRPr/>
            </a:pPr>
            <a:r>
              <a:rPr lang="en-GB" sz="2000" dirty="0" err="1" smtClean="0">
                <a:ea typeface="ＭＳ Ｐゴシック" pitchFamily="-109" charset="-128"/>
              </a:rPr>
              <a:t>CloudScape</a:t>
            </a:r>
            <a:r>
              <a:rPr lang="en-GB" sz="2000" dirty="0" smtClean="0">
                <a:ea typeface="ＭＳ Ｐゴシック" pitchFamily="-109" charset="-128"/>
              </a:rPr>
              <a:t> </a:t>
            </a:r>
            <a:r>
              <a:rPr lang="en-GB" sz="2000" dirty="0">
                <a:ea typeface="ＭＳ Ｐゴシック" pitchFamily="-109" charset="-128"/>
              </a:rPr>
              <a:t>V, Brussels, 27-28 February 2013 (mini)</a:t>
            </a:r>
          </a:p>
          <a:p>
            <a:pPr marL="400050" lvl="1">
              <a:spcBef>
                <a:spcPct val="50000"/>
              </a:spcBef>
              <a:buClr>
                <a:srgbClr val="FF6600"/>
              </a:buClr>
              <a:buFont typeface="Arial" charset="0"/>
              <a:buChar char="■"/>
              <a:defRPr/>
            </a:pPr>
            <a:r>
              <a:rPr lang="en-GB" sz="2000" dirty="0">
                <a:ea typeface="ＭＳ Ｐゴシック" pitchFamily="-109" charset="-128"/>
              </a:rPr>
              <a:t>10th e-Infrastructure </a:t>
            </a:r>
            <a:r>
              <a:rPr lang="en-GB" sz="2000" dirty="0" err="1">
                <a:ea typeface="ＭＳ Ｐゴシック" pitchFamily="-109" charset="-128"/>
              </a:rPr>
              <a:t>Concertation</a:t>
            </a:r>
            <a:r>
              <a:rPr lang="en-GB" sz="2000" dirty="0">
                <a:ea typeface="ＭＳ Ｐゴシック" pitchFamily="-109" charset="-128"/>
              </a:rPr>
              <a:t> meeting, Brussels, 6-7 March 2013 - MAJOR</a:t>
            </a:r>
          </a:p>
          <a:p>
            <a:pPr marL="400050" lvl="1">
              <a:spcBef>
                <a:spcPct val="50000"/>
              </a:spcBef>
              <a:buClr>
                <a:srgbClr val="FF6600"/>
              </a:buClr>
              <a:buFont typeface="Arial" charset="0"/>
              <a:buChar char="■"/>
              <a:defRPr/>
            </a:pPr>
            <a:r>
              <a:rPr lang="en-GB" sz="2000" dirty="0">
                <a:ea typeface="ＭＳ Ｐゴシック" pitchFamily="-109" charset="-128"/>
              </a:rPr>
              <a:t>CRISP Annual Event, </a:t>
            </a:r>
            <a:r>
              <a:rPr lang="en-GB" sz="2000" dirty="0" err="1">
                <a:ea typeface="ＭＳ Ｐゴシック" pitchFamily="-109" charset="-128"/>
              </a:rPr>
              <a:t>Villigen</a:t>
            </a:r>
            <a:r>
              <a:rPr lang="en-GB" sz="2000" dirty="0">
                <a:ea typeface="ＭＳ Ｐゴシック" pitchFamily="-109" charset="-128"/>
              </a:rPr>
              <a:t>, Switzerland, 18-20 March 2013 </a:t>
            </a:r>
            <a:r>
              <a:rPr lang="en-GB" sz="2000" dirty="0" smtClean="0">
                <a:ea typeface="ＭＳ Ｐゴシック" pitchFamily="-109" charset="-128"/>
              </a:rPr>
              <a:t>– MAJOR + TRAINING</a:t>
            </a:r>
            <a:endParaRPr lang="en-GB" sz="2000" dirty="0">
              <a:ea typeface="ＭＳ Ｐゴシック" pitchFamily="-109" charset="-128"/>
            </a:endParaRPr>
          </a:p>
          <a:p>
            <a:pPr marL="400050" lvl="1">
              <a:spcBef>
                <a:spcPct val="50000"/>
              </a:spcBef>
              <a:buClr>
                <a:srgbClr val="FF6600"/>
              </a:buClr>
              <a:buFont typeface="Arial" charset="0"/>
              <a:buChar char="■"/>
              <a:defRPr/>
            </a:pPr>
            <a:r>
              <a:rPr lang="en-GB" sz="2000" dirty="0">
                <a:ea typeface="ＭＳ Ｐゴシック" pitchFamily="-109" charset="-128"/>
              </a:rPr>
              <a:t>ISGC 2013, Taipei, Taiwan, 18-22 March 2013 - MAJOR</a:t>
            </a:r>
          </a:p>
          <a:p>
            <a:pPr marL="400050" lvl="1">
              <a:spcBef>
                <a:spcPct val="50000"/>
              </a:spcBef>
              <a:buClr>
                <a:srgbClr val="FF6600"/>
              </a:buClr>
              <a:buFont typeface="Arial" charset="0"/>
              <a:buChar char="■"/>
              <a:defRPr/>
            </a:pPr>
            <a:r>
              <a:rPr lang="en-GB" sz="2000" dirty="0">
                <a:ea typeface="ＭＳ Ｐゴシック" pitchFamily="-109" charset="-128"/>
              </a:rPr>
              <a:t>EGI Community Forum, Manchester, UK 8-12 April 2013 </a:t>
            </a:r>
            <a:r>
              <a:rPr lang="en-GB" sz="2000" dirty="0" smtClean="0">
                <a:ea typeface="ＭＳ Ｐゴシック" pitchFamily="-109" charset="-128"/>
              </a:rPr>
              <a:t>– MAJOR</a:t>
            </a:r>
          </a:p>
          <a:p>
            <a:pPr marL="400050" lvl="1">
              <a:spcBef>
                <a:spcPct val="50000"/>
              </a:spcBef>
              <a:buClr>
                <a:srgbClr val="FF6600"/>
              </a:buClr>
              <a:buFont typeface="Arial" charset="0"/>
              <a:buChar char="■"/>
              <a:defRPr/>
            </a:pPr>
            <a:r>
              <a:rPr lang="en-GB" sz="2000" dirty="0" smtClean="0">
                <a:ea typeface="ＭＳ Ｐゴシック" pitchFamily="-109" charset="-128"/>
              </a:rPr>
              <a:t>5</a:t>
            </a:r>
            <a:r>
              <a:rPr lang="en-GB" sz="2000" baseline="30000" dirty="0" smtClean="0">
                <a:ea typeface="ＭＳ Ｐゴシック" pitchFamily="-109" charset="-128"/>
              </a:rPr>
              <a:t>th</a:t>
            </a:r>
            <a:r>
              <a:rPr lang="en-GB" sz="2000" dirty="0" smtClean="0">
                <a:ea typeface="ＭＳ Ｐゴシック" pitchFamily="-109" charset="-128"/>
              </a:rPr>
              <a:t> CAPRI meeting, Utrecht, Netherlands, 17-19 April 2013 (mini)</a:t>
            </a:r>
          </a:p>
          <a:p>
            <a:pPr marL="400050" lvl="1">
              <a:spcBef>
                <a:spcPct val="50000"/>
              </a:spcBef>
              <a:buClr>
                <a:srgbClr val="FF6600"/>
              </a:buClr>
              <a:buFont typeface="Arial" charset="0"/>
              <a:buChar char="■"/>
              <a:defRPr/>
            </a:pPr>
            <a:r>
              <a:rPr lang="en-GB" sz="2000" dirty="0" smtClean="0">
                <a:ea typeface="ＭＳ Ｐゴシック" pitchFamily="-109" charset="-128"/>
              </a:rPr>
              <a:t>ISC’13, Leipzig, Germany, 16 – 20 June 2013 - MAJOR</a:t>
            </a:r>
            <a:endParaRPr lang="en-GB" sz="2000" dirty="0">
              <a:ea typeface="ＭＳ Ｐゴシック" pitchFamily="-109" charset="-128"/>
            </a:endParaRPr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73025"/>
            <a:ext cx="8229600" cy="1143000"/>
          </a:xfrm>
        </p:spPr>
        <p:txBody>
          <a:bodyPr/>
          <a:lstStyle/>
          <a:p>
            <a:pPr eaLnBrk="1" hangingPunct="1"/>
            <a:r>
              <a:rPr lang="en-GB" sz="3600" b="1" dirty="0" smtClean="0">
                <a:solidFill>
                  <a:schemeClr val="tx1"/>
                </a:solidFill>
                <a:ea typeface="ＭＳ Ｐゴシック" pitchFamily="34" charset="-128"/>
              </a:rPr>
              <a:t>Remaining events for PY3</a:t>
            </a:r>
            <a:endParaRPr lang="en-US" sz="3600" b="1" i="1" dirty="0" smtClean="0">
              <a:solidFill>
                <a:schemeClr val="tx1"/>
              </a:solidFill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818198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4"/>
          <p:cNvSpPr txBox="1">
            <a:spLocks noGrp="1" noChangeArrowheads="1"/>
          </p:cNvSpPr>
          <p:nvPr>
            <p:ph idx="1"/>
          </p:nvPr>
        </p:nvSpPr>
        <p:spPr bwMode="auto">
          <a:xfrm>
            <a:off x="76200" y="1600200"/>
            <a:ext cx="8610600" cy="2246769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0" indent="0">
              <a:spcBef>
                <a:spcPct val="50000"/>
              </a:spcBef>
              <a:buNone/>
              <a:defRPr/>
            </a:pPr>
            <a:r>
              <a:rPr lang="en-US" sz="2000" b="1" dirty="0" smtClean="0">
                <a:solidFill>
                  <a:srgbClr val="FF6600"/>
                </a:solidFill>
                <a:ea typeface="ＭＳ Ｐゴシック" pitchFamily="-109" charset="-128"/>
              </a:rPr>
              <a:t>Next steps</a:t>
            </a:r>
            <a:endParaRPr lang="en-US" sz="2000" b="1" dirty="0">
              <a:solidFill>
                <a:srgbClr val="FF6600"/>
              </a:solidFill>
              <a:ea typeface="ＭＳ Ｐゴシック" pitchFamily="-109" charset="-128"/>
            </a:endParaRPr>
          </a:p>
          <a:p>
            <a:pPr marL="400050" lvl="1">
              <a:spcBef>
                <a:spcPct val="50000"/>
              </a:spcBef>
              <a:buClr>
                <a:srgbClr val="FF6600"/>
              </a:buClr>
              <a:buFont typeface="Arial" charset="0"/>
              <a:buChar char="■"/>
              <a:defRPr/>
            </a:pPr>
            <a:r>
              <a:rPr lang="en-GB" sz="2000" dirty="0" smtClean="0">
                <a:ea typeface="ＭＳ Ｐゴシック" pitchFamily="-109" charset="-128"/>
              </a:rPr>
              <a:t>Add any missing XSEDE, PRACE sites to bring total up to 100</a:t>
            </a:r>
          </a:p>
          <a:p>
            <a:pPr marL="400050" lvl="1">
              <a:spcBef>
                <a:spcPct val="50000"/>
              </a:spcBef>
              <a:buClr>
                <a:srgbClr val="FF6600"/>
              </a:buClr>
              <a:buFont typeface="Arial" charset="0"/>
              <a:buChar char="■"/>
              <a:defRPr/>
            </a:pPr>
            <a:r>
              <a:rPr lang="en-GB" sz="2000" dirty="0" smtClean="0">
                <a:ea typeface="ＭＳ Ｐゴシック" pitchFamily="-109" charset="-128"/>
              </a:rPr>
              <a:t>Shrink sites to skeletons with links back to original websites</a:t>
            </a:r>
          </a:p>
          <a:p>
            <a:pPr marL="400050" lvl="1">
              <a:spcBef>
                <a:spcPct val="50000"/>
              </a:spcBef>
              <a:buClr>
                <a:srgbClr val="FF6600"/>
              </a:buClr>
              <a:buFont typeface="Arial" charset="0"/>
              <a:buChar char="■"/>
              <a:defRPr/>
            </a:pPr>
            <a:r>
              <a:rPr lang="en-GB" sz="2000" dirty="0" smtClean="0">
                <a:ea typeface="ＭＳ Ｐゴシック" pitchFamily="-109" charset="-128"/>
              </a:rPr>
              <a:t>Remove all out of date content</a:t>
            </a:r>
          </a:p>
          <a:p>
            <a:pPr marL="400050" lvl="1">
              <a:spcBef>
                <a:spcPct val="50000"/>
              </a:spcBef>
              <a:buClr>
                <a:srgbClr val="FF6600"/>
              </a:buClr>
              <a:buFont typeface="Arial" charset="0"/>
              <a:buChar char="■"/>
              <a:defRPr/>
            </a:pPr>
            <a:r>
              <a:rPr lang="en-GB" sz="2000" dirty="0" smtClean="0">
                <a:ea typeface="ＭＳ Ｐゴシック" pitchFamily="-109" charset="-128"/>
              </a:rPr>
              <a:t>Redirect </a:t>
            </a:r>
            <a:r>
              <a:rPr lang="en-GB" sz="2000" dirty="0" smtClean="0">
                <a:ea typeface="ＭＳ Ｐゴシック" pitchFamily="-109" charset="-128"/>
                <a:hlinkClick r:id="rId2"/>
              </a:rPr>
              <a:t>www.gridguide.org</a:t>
            </a:r>
            <a:r>
              <a:rPr lang="en-GB" sz="2000" dirty="0" smtClean="0">
                <a:ea typeface="ＭＳ Ｐゴシック" pitchFamily="-109" charset="-128"/>
              </a:rPr>
              <a:t> to new pages in e-</a:t>
            </a:r>
            <a:r>
              <a:rPr lang="en-GB" sz="2000" dirty="0" err="1" smtClean="0">
                <a:ea typeface="ＭＳ Ｐゴシック" pitchFamily="-109" charset="-128"/>
              </a:rPr>
              <a:t>ScienceCity</a:t>
            </a:r>
            <a:endParaRPr lang="en-GB" sz="2000" dirty="0">
              <a:ea typeface="ＭＳ Ｐゴシック" pitchFamily="-109" charset="-128"/>
            </a:endParaRPr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73025"/>
            <a:ext cx="8229600" cy="1143000"/>
          </a:xfrm>
        </p:spPr>
        <p:txBody>
          <a:bodyPr/>
          <a:lstStyle/>
          <a:p>
            <a:pPr eaLnBrk="1" hangingPunct="1"/>
            <a:r>
              <a:rPr lang="en-GB" sz="3600" b="1" dirty="0" smtClean="0">
                <a:solidFill>
                  <a:schemeClr val="tx1"/>
                </a:solidFill>
                <a:ea typeface="ＭＳ Ｐゴシック" pitchFamily="34" charset="-128"/>
              </a:rPr>
              <a:t>Plan for </a:t>
            </a:r>
            <a:r>
              <a:rPr lang="en-GB" sz="3600" b="1" dirty="0" err="1" smtClean="0">
                <a:solidFill>
                  <a:schemeClr val="tx1"/>
                </a:solidFill>
                <a:ea typeface="ＭＳ Ｐゴシック" pitchFamily="34" charset="-128"/>
              </a:rPr>
              <a:t>GridGuide</a:t>
            </a:r>
            <a:endParaRPr lang="en-US" sz="3600" b="1" i="1" dirty="0" smtClean="0">
              <a:solidFill>
                <a:schemeClr val="tx1"/>
              </a:solidFill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772330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4"/>
          <p:cNvSpPr txBox="1">
            <a:spLocks noChangeArrowheads="1"/>
          </p:cNvSpPr>
          <p:nvPr/>
        </p:nvSpPr>
        <p:spPr bwMode="auto">
          <a:xfrm>
            <a:off x="0" y="1343025"/>
            <a:ext cx="9144000" cy="4647426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xtLst/>
        </p:spPr>
        <p:txBody>
          <a:bodyPr wrap="square">
            <a:spAutoFit/>
          </a:bodyPr>
          <a:lstStyle>
            <a:lvl1pPr eaLnBrk="0" hangingPunct="0">
              <a:defRPr sz="4400">
                <a:solidFill>
                  <a:schemeClr val="bg1"/>
                </a:solidFill>
                <a:latin typeface="Arial" charset="0"/>
                <a:ea typeface="ＭＳ Ｐゴシック" pitchFamily="34" charset="-128"/>
              </a:defRPr>
            </a:lvl1pPr>
            <a:lvl2pPr eaLnBrk="0" hangingPunct="0">
              <a:defRPr sz="4400">
                <a:solidFill>
                  <a:schemeClr val="bg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 sz="4400">
                <a:solidFill>
                  <a:schemeClr val="bg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 sz="4400">
                <a:solidFill>
                  <a:schemeClr val="bg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 sz="4400">
                <a:solidFill>
                  <a:schemeClr val="bg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 dirty="0" smtClean="0">
                <a:solidFill>
                  <a:srgbClr val="FF6600"/>
                </a:solidFill>
              </a:rPr>
              <a:t>Progress</a:t>
            </a:r>
            <a:endParaRPr lang="en-US" sz="1800" dirty="0" smtClean="0">
              <a:solidFill>
                <a:schemeClr val="tx1"/>
              </a:solidFill>
            </a:endParaRPr>
          </a:p>
          <a:p>
            <a:pPr eaLnBrk="1" hangingPunct="1">
              <a:spcBef>
                <a:spcPct val="50000"/>
              </a:spcBef>
              <a:buClr>
                <a:srgbClr val="FF6600"/>
              </a:buClr>
              <a:buFont typeface="Arial" charset="0"/>
              <a:buChar char="■"/>
            </a:pPr>
            <a:r>
              <a:rPr lang="en-US" sz="1800" dirty="0" smtClean="0">
                <a:solidFill>
                  <a:schemeClr val="tx1"/>
                </a:solidFill>
              </a:rPr>
              <a:t> </a:t>
            </a:r>
            <a:r>
              <a:rPr lang="en-US" sz="1500" dirty="0" smtClean="0">
                <a:solidFill>
                  <a:schemeClr val="tx1"/>
                </a:solidFill>
              </a:rPr>
              <a:t>Amber Harmon US Desk Editor now providing articles, but is not engaging in social media or publishing</a:t>
            </a:r>
          </a:p>
          <a:p>
            <a:pPr eaLnBrk="1" hangingPunct="1">
              <a:spcBef>
                <a:spcPct val="50000"/>
              </a:spcBef>
              <a:buClr>
                <a:srgbClr val="FF6600"/>
              </a:buClr>
              <a:buFont typeface="Arial" charset="0"/>
              <a:buChar char="■"/>
            </a:pPr>
            <a:r>
              <a:rPr lang="en-US" sz="1500" dirty="0" smtClean="0">
                <a:solidFill>
                  <a:schemeClr val="tx1"/>
                </a:solidFill>
              </a:rPr>
              <a:t> ASGC still committed to providing an Asia-Pacific editor, covering with existing staff for now but no articles received recently</a:t>
            </a:r>
          </a:p>
          <a:p>
            <a:pPr eaLnBrk="1" hangingPunct="1">
              <a:spcBef>
                <a:spcPct val="50000"/>
              </a:spcBef>
              <a:buClr>
                <a:srgbClr val="FF6600"/>
              </a:buClr>
              <a:buFont typeface="Arial" charset="0"/>
              <a:buChar char="■"/>
            </a:pPr>
            <a:r>
              <a:rPr lang="en-US" sz="1500" dirty="0">
                <a:solidFill>
                  <a:schemeClr val="tx1"/>
                </a:solidFill>
              </a:rPr>
              <a:t> </a:t>
            </a:r>
            <a:r>
              <a:rPr lang="en-US" sz="1500" dirty="0" smtClean="0">
                <a:solidFill>
                  <a:schemeClr val="tx1"/>
                </a:solidFill>
              </a:rPr>
              <a:t>PRACE not very engaged despite new communications officer – unlikely to get buy in now before the end of the project</a:t>
            </a:r>
          </a:p>
          <a:p>
            <a:pPr eaLnBrk="1" hangingPunct="1">
              <a:spcBef>
                <a:spcPct val="50000"/>
              </a:spcBef>
              <a:buClr>
                <a:srgbClr val="FF6600"/>
              </a:buClr>
              <a:buFont typeface="Arial" charset="0"/>
              <a:buChar char="■"/>
            </a:pPr>
            <a:r>
              <a:rPr lang="en-US" sz="1500" dirty="0" smtClean="0">
                <a:solidFill>
                  <a:schemeClr val="tx1"/>
                </a:solidFill>
              </a:rPr>
              <a:t> Subscriptions have now gone up to 8700 and should increase after ISC’13</a:t>
            </a:r>
          </a:p>
          <a:p>
            <a:pPr eaLnBrk="1" hangingPunct="1">
              <a:spcBef>
                <a:spcPct val="50000"/>
              </a:spcBef>
              <a:buClr>
                <a:srgbClr val="FF6600"/>
              </a:buClr>
              <a:buFont typeface="Arial" charset="0"/>
              <a:buChar char="■"/>
            </a:pPr>
            <a:r>
              <a:rPr lang="en-US" sz="1500" dirty="0">
                <a:solidFill>
                  <a:schemeClr val="tx1"/>
                </a:solidFill>
              </a:rPr>
              <a:t> </a:t>
            </a:r>
            <a:r>
              <a:rPr lang="en-US" sz="1500" dirty="0" smtClean="0">
                <a:solidFill>
                  <a:schemeClr val="tx1"/>
                </a:solidFill>
              </a:rPr>
              <a:t>Continuing to be active in social media and to see increases in page views and referrals to the website</a:t>
            </a:r>
          </a:p>
          <a:p>
            <a:pPr eaLnBrk="1" hangingPunct="1">
              <a:spcBef>
                <a:spcPct val="50000"/>
              </a:spcBef>
              <a:buClr>
                <a:srgbClr val="FF6600"/>
              </a:buClr>
              <a:buFont typeface="Arial" charset="0"/>
              <a:buChar char="■"/>
            </a:pPr>
            <a:r>
              <a:rPr lang="en-US" sz="1500" dirty="0" smtClean="0">
                <a:solidFill>
                  <a:schemeClr val="tx1"/>
                </a:solidFill>
              </a:rPr>
              <a:t> Next </a:t>
            </a:r>
            <a:r>
              <a:rPr lang="en-US" sz="1500" dirty="0" err="1" smtClean="0">
                <a:solidFill>
                  <a:schemeClr val="tx1"/>
                </a:solidFill>
              </a:rPr>
              <a:t>iSGTW</a:t>
            </a:r>
            <a:r>
              <a:rPr lang="en-US" sz="1500" dirty="0" smtClean="0">
                <a:solidFill>
                  <a:schemeClr val="tx1"/>
                </a:solidFill>
              </a:rPr>
              <a:t> Advisory Board</a:t>
            </a:r>
            <a:r>
              <a:rPr lang="en-US" sz="1500" dirty="0">
                <a:solidFill>
                  <a:schemeClr val="tx1"/>
                </a:solidFill>
              </a:rPr>
              <a:t> </a:t>
            </a:r>
            <a:r>
              <a:rPr lang="en-US" sz="1500" dirty="0" smtClean="0">
                <a:solidFill>
                  <a:schemeClr val="tx1"/>
                </a:solidFill>
              </a:rPr>
              <a:t>to be agreed – April 2013?</a:t>
            </a:r>
          </a:p>
          <a:p>
            <a:pPr eaLnBrk="1" hangingPunct="1">
              <a:spcBef>
                <a:spcPct val="50000"/>
              </a:spcBef>
              <a:buClr>
                <a:srgbClr val="FF6600"/>
              </a:buClr>
              <a:buFont typeface="Arial" charset="0"/>
              <a:buChar char="■"/>
            </a:pPr>
            <a:r>
              <a:rPr lang="en-US" sz="1500" dirty="0">
                <a:solidFill>
                  <a:schemeClr val="tx1"/>
                </a:solidFill>
              </a:rPr>
              <a:t> </a:t>
            </a:r>
            <a:r>
              <a:rPr lang="en-US" sz="1600" dirty="0" smtClean="0">
                <a:solidFill>
                  <a:schemeClr val="tx1"/>
                </a:solidFill>
              </a:rPr>
              <a:t>Discussions between QMUL and </a:t>
            </a:r>
            <a:r>
              <a:rPr lang="en-US" sz="1600" dirty="0" err="1" smtClean="0">
                <a:solidFill>
                  <a:schemeClr val="tx1"/>
                </a:solidFill>
              </a:rPr>
              <a:t>Xenomedia</a:t>
            </a:r>
            <a:r>
              <a:rPr lang="en-US" sz="1600" dirty="0" smtClean="0">
                <a:solidFill>
                  <a:schemeClr val="tx1"/>
                </a:solidFill>
              </a:rPr>
              <a:t> about the CMS seem to have stalled.- ongoing maintenance of the CMS after the project closes now becoming urgent</a:t>
            </a:r>
          </a:p>
          <a:p>
            <a:pPr eaLnBrk="1" hangingPunct="1">
              <a:spcBef>
                <a:spcPct val="50000"/>
              </a:spcBef>
              <a:buClr>
                <a:srgbClr val="FF6600"/>
              </a:buClr>
              <a:buFont typeface="Arial" charset="0"/>
              <a:buChar char="■"/>
            </a:pP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smtClean="0">
                <a:solidFill>
                  <a:schemeClr val="tx1"/>
                </a:solidFill>
              </a:rPr>
              <a:t>3K Euros set aside in the amendment to buy a dedicated faster server at QMUL for hosting to improve support for peaks in </a:t>
            </a:r>
          </a:p>
          <a:p>
            <a:pPr eaLnBrk="1" hangingPunct="1">
              <a:spcBef>
                <a:spcPct val="50000"/>
              </a:spcBef>
              <a:buClr>
                <a:srgbClr val="FF6600"/>
              </a:buClr>
              <a:buFont typeface="Arial" charset="0"/>
              <a:buChar char="■"/>
            </a:pP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smtClean="0">
                <a:solidFill>
                  <a:schemeClr val="tx1"/>
                </a:solidFill>
              </a:rPr>
              <a:t>10K Euros set aside in the amendment for freelancers</a:t>
            </a:r>
            <a:endParaRPr lang="en-US" sz="1500" dirty="0" smtClean="0">
              <a:solidFill>
                <a:schemeClr val="tx1"/>
              </a:solidFill>
            </a:endParaRPr>
          </a:p>
        </p:txBody>
      </p:sp>
      <p:sp>
        <p:nvSpPr>
          <p:cNvPr id="5123" name="Rectangle 7"/>
          <p:cNvSpPr>
            <a:spLocks noGrp="1" noChangeArrowheads="1"/>
          </p:cNvSpPr>
          <p:nvPr>
            <p:ph type="title"/>
          </p:nvPr>
        </p:nvSpPr>
        <p:spPr>
          <a:xfrm>
            <a:off x="904875" y="0"/>
            <a:ext cx="8229600" cy="1143000"/>
          </a:xfrm>
          <a:noFill/>
        </p:spPr>
        <p:txBody>
          <a:bodyPr/>
          <a:lstStyle/>
          <a:p>
            <a:pPr eaLnBrk="1" hangingPunct="1"/>
            <a:r>
              <a:rPr lang="en-GB" sz="3600" b="1" dirty="0" smtClean="0">
                <a:solidFill>
                  <a:schemeClr val="tx1"/>
                </a:solidFill>
                <a:ea typeface="ＭＳ Ｐゴシック" pitchFamily="34" charset="-128"/>
              </a:rPr>
              <a:t>WP3: </a:t>
            </a:r>
            <a:r>
              <a:rPr lang="en-GB" sz="3600" b="1" dirty="0" err="1" smtClean="0">
                <a:solidFill>
                  <a:schemeClr val="tx1"/>
                </a:solidFill>
                <a:ea typeface="ＭＳ Ｐゴシック" pitchFamily="34" charset="-128"/>
              </a:rPr>
              <a:t>iSGTW</a:t>
            </a:r>
            <a:endParaRPr lang="en-US" sz="3600" b="1" dirty="0" smtClean="0">
              <a:solidFill>
                <a:schemeClr val="tx1"/>
              </a:solidFill>
              <a:ea typeface="ＭＳ Ｐゴシック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2" grpId="0" build="p" animBg="1"/>
    </p:bldLst>
  </p:timing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5554</TotalTime>
  <Words>1536</Words>
  <Application>Microsoft Office PowerPoint</Application>
  <PresentationFormat>On-screen Show (4:3)</PresentationFormat>
  <Paragraphs>273</Paragraphs>
  <Slides>18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18</vt:i4>
      </vt:variant>
    </vt:vector>
  </HeadingPairs>
  <TitlesOfParts>
    <vt:vector size="21" baseType="lpstr">
      <vt:lpstr>Custom Design</vt:lpstr>
      <vt:lpstr>1_Default Design</vt:lpstr>
      <vt:lpstr>1_Custom Design</vt:lpstr>
      <vt:lpstr>E-ScienceTalk PMB</vt:lpstr>
      <vt:lpstr>Open actions</vt:lpstr>
      <vt:lpstr>WP1: Grid policy outreach</vt:lpstr>
      <vt:lpstr>WP1: Grid policy outreach</vt:lpstr>
      <vt:lpstr>WP2:  GridCafé, GridCast, GridGuide</vt:lpstr>
      <vt:lpstr>WP2:  GridCafé, GridCast, GridGuide</vt:lpstr>
      <vt:lpstr>Remaining events for PY3</vt:lpstr>
      <vt:lpstr>Plan for GridGuide</vt:lpstr>
      <vt:lpstr>WP3: iSGTW</vt:lpstr>
      <vt:lpstr>WP3: iSGTW</vt:lpstr>
      <vt:lpstr>WP4: Management</vt:lpstr>
      <vt:lpstr>Project issues</vt:lpstr>
      <vt:lpstr>Deliverables and  milestones PY3</vt:lpstr>
      <vt:lpstr>Remaining funds distribution</vt:lpstr>
      <vt:lpstr>Remaining Funds PY3</vt:lpstr>
      <vt:lpstr>PowerPoint Presentation</vt:lpstr>
      <vt:lpstr>Beyond PY3</vt:lpstr>
      <vt:lpstr>Future project proposals?</vt:lpstr>
    </vt:vector>
  </TitlesOfParts>
  <Company>CERN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Cristy Jane Burne</dc:creator>
  <cp:lastModifiedBy>Catherine</cp:lastModifiedBy>
  <cp:revision>530</cp:revision>
  <dcterms:created xsi:type="dcterms:W3CDTF">2010-08-24T22:35:25Z</dcterms:created>
  <dcterms:modified xsi:type="dcterms:W3CDTF">2013-03-08T08:43:30Z</dcterms:modified>
</cp:coreProperties>
</file>