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22"/>
  </p:notesMasterIdLst>
  <p:sldIdLst>
    <p:sldId id="259" r:id="rId4"/>
    <p:sldId id="277" r:id="rId5"/>
    <p:sldId id="256" r:id="rId6"/>
    <p:sldId id="270" r:id="rId7"/>
    <p:sldId id="257" r:id="rId8"/>
    <p:sldId id="271" r:id="rId9"/>
    <p:sldId id="296" r:id="rId10"/>
    <p:sldId id="286" r:id="rId11"/>
    <p:sldId id="269" r:id="rId12"/>
    <p:sldId id="272" r:id="rId13"/>
    <p:sldId id="258" r:id="rId14"/>
    <p:sldId id="282" r:id="rId15"/>
    <p:sldId id="265" r:id="rId16"/>
    <p:sldId id="294" r:id="rId17"/>
    <p:sldId id="290" r:id="rId18"/>
    <p:sldId id="283" r:id="rId19"/>
    <p:sldId id="292" r:id="rId20"/>
    <p:sldId id="29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66"/>
    <a:srgbClr val="008000"/>
    <a:srgbClr val="CCFFFF"/>
    <a:srgbClr val="FF9900"/>
    <a:srgbClr val="5689CA"/>
    <a:srgbClr val="BAD5FB"/>
    <a:srgbClr val="FFFF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780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BF7DFE46-C06D-4B5F-A5E6-6A4ABD995803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-109" charset="-128"/>
              </a:defRPr>
            </a:lvl1pPr>
          </a:lstStyle>
          <a:p>
            <a:pPr>
              <a:defRPr/>
            </a:pPr>
            <a:fld id="{D07B6826-7E2B-4156-94EB-5D308C00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64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80D801D0-992C-4BD2-91FF-007CFC1BB0CC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78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7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9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2E15F-6120-46D1-99C0-3C1B5FD5B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95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79FF1-00CD-4479-ADC5-4976D9B9A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26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9BDF-7087-47D6-BE35-89E67E2C7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30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DC99-509D-4929-A7C1-8F4448814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00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4518C-14B3-4C8C-9EEF-3E078F731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40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7D940-A508-486E-B8FA-736912B30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104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EA090-D787-4930-B010-AA445E8E7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495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970F4-6D04-495C-AFBB-5A9D41362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5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23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1A46F-05FF-4F3C-8A17-8E6DF720C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42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64D-DD6C-4B4D-9AC3-29A48FC0E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326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1911F-B53B-4089-BBA7-57DD1A3EA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8198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2738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15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3140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11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592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939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81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8957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6882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4161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4994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PY1 Review, 8 Nov 2011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418EED-A687-48CF-BDBF-794D832A99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564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20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3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209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43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CA23-97F0-4CE9-9710-AB51948C8F9F}" type="datetimeFigureOut">
              <a:rPr lang="en-GB" smtClean="0"/>
              <a:t>08/03/2013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52A7-AF6B-482C-BD8B-EEC835FDF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20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8E35A9D7-83F3-47DB-8A49-AD45FB924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0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700" y="685"/>
            <a:ext cx="8229600" cy="83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19875"/>
            <a:ext cx="2895600" cy="476250"/>
          </a:xfrm>
          <a:prstGeom prst="rect">
            <a:avLst/>
          </a:prstGeom>
          <a:ln/>
        </p:spPr>
        <p:txBody>
          <a:bodyPr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PY1 Review, 8 Nov 2011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  <a:ln/>
        </p:spPr>
        <p:txBody>
          <a:bodyPr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5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uIv28N-fjeHSybVt3Rrn97LcB_4iHNkR7GT6T0QJ2Yg/edit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idguide.org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E-</a:t>
            </a:r>
            <a:r>
              <a:rPr lang="en-US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ScienceTalk</a:t>
            </a: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 PMB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  <a:p>
            <a:pPr marL="0" indent="0" algn="ctr" eaLnBrk="1" hangingPunct="1">
              <a:buNone/>
            </a:pPr>
            <a:r>
              <a:rPr lang="en-US" dirty="0" smtClean="0">
                <a:ea typeface="ＭＳ Ｐゴシック" pitchFamily="34" charset="-128"/>
              </a:rPr>
              <a:t>E-</a:t>
            </a:r>
            <a:r>
              <a:rPr lang="en-US" dirty="0" err="1" smtClean="0">
                <a:ea typeface="ＭＳ Ｐゴシック" pitchFamily="34" charset="-128"/>
              </a:rPr>
              <a:t>ScienceTalk</a:t>
            </a:r>
            <a:r>
              <a:rPr lang="en-US" dirty="0" smtClean="0">
                <a:ea typeface="ＭＳ Ｐゴシック" pitchFamily="34" charset="-128"/>
              </a:rPr>
              <a:t> PMB Meeting 11</a:t>
            </a:r>
          </a:p>
          <a:p>
            <a:pPr marL="0" indent="0" algn="ctr" eaLnBrk="1" hangingPunct="1">
              <a:buNone/>
            </a:pPr>
            <a:r>
              <a:rPr lang="en-US" i="1" dirty="0">
                <a:ea typeface="ＭＳ Ｐゴシック" pitchFamily="34" charset="-128"/>
              </a:rPr>
              <a:t>8</a:t>
            </a:r>
            <a:r>
              <a:rPr lang="en-US" i="1" dirty="0" smtClean="0">
                <a:ea typeface="ＭＳ Ｐゴシック" pitchFamily="34" charset="-128"/>
              </a:rPr>
              <a:t> March 2013</a:t>
            </a:r>
          </a:p>
          <a:p>
            <a:pPr marL="0" indent="0" algn="ctr" eaLnBrk="1" hangingPunct="1">
              <a:buNone/>
            </a:pPr>
            <a:r>
              <a:rPr lang="en-US" i="1" dirty="0" err="1" smtClean="0">
                <a:ea typeface="ＭＳ Ｐゴシック" pitchFamily="34" charset="-128"/>
              </a:rPr>
              <a:t>Telcon</a:t>
            </a:r>
            <a:endParaRPr lang="en-US" i="1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" y="1457325"/>
            <a:ext cx="5105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 / Issues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Andrew to source freelancers to ease issues with excessive workload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Zara to act as short term back up for publishing during holidays / emergencies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Call to be set up with Amber’s managers at Indiana before the Board meeting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QMUL to purchase and set up new server (instead of the ongoing costs of a hosted service)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CMS issues needs to be resolved – how to do this, when </a:t>
            </a:r>
            <a:r>
              <a:rPr lang="en-US" sz="1800" dirty="0" err="1" smtClean="0">
                <a:solidFill>
                  <a:schemeClr val="tx1"/>
                </a:solidFill>
              </a:rPr>
              <a:t>Xenomedia</a:t>
            </a:r>
            <a:r>
              <a:rPr lang="en-US" sz="1800" dirty="0" smtClean="0">
                <a:solidFill>
                  <a:schemeClr val="tx1"/>
                </a:solidFill>
              </a:rPr>
              <a:t> is unresponsive?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600200"/>
            <a:ext cx="3276600" cy="4677322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682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WP4: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Management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71600"/>
            <a:ext cx="89154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Progress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r>
              <a:rPr lang="en-US" sz="1600" dirty="0" smtClean="0">
                <a:solidFill>
                  <a:schemeClr val="tx1"/>
                </a:solidFill>
              </a:rPr>
              <a:t> meeting took place on 6&amp;7 March 2013, Brussels – winners announced, success stories to be featured in </a:t>
            </a:r>
            <a:r>
              <a:rPr lang="en-US" sz="1600" dirty="0" err="1" smtClean="0">
                <a:solidFill>
                  <a:schemeClr val="tx1"/>
                </a:solidFill>
              </a:rPr>
              <a:t>iSGTW</a:t>
            </a:r>
            <a:r>
              <a:rPr lang="en-US" sz="1600" dirty="0" smtClean="0">
                <a:solidFill>
                  <a:schemeClr val="tx1"/>
                </a:solidFill>
              </a:rPr>
              <a:t> over time, report to be collated, invoice expected from the venue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Weekly meetings continuing with the project team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Action Plan set up to the end of the project: </a:t>
            </a:r>
            <a:r>
              <a:rPr lang="en-GB" sz="1600" dirty="0"/>
              <a:t> </a:t>
            </a:r>
            <a:r>
              <a:rPr lang="en-GB" sz="1600" dirty="0">
                <a:hlinkClick r:id="rId2"/>
              </a:rPr>
              <a:t>https://docs.google.com/document/d/1uIv28N-fjeHSybVt3Rrn97LcB_4iHNkR7GT6T0QJ2Yg/edit</a:t>
            </a:r>
            <a:endParaRPr lang="en-US" sz="16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Supporting a joint ESFRI meeting at EGI CF13 conference  with CRISP, </a:t>
            </a:r>
            <a:r>
              <a:rPr lang="en-US" sz="1600" dirty="0" err="1" smtClean="0">
                <a:solidFill>
                  <a:schemeClr val="tx1"/>
                </a:solidFill>
              </a:rPr>
              <a:t>BioMedBridges</a:t>
            </a:r>
            <a:r>
              <a:rPr lang="en-US" sz="1600" dirty="0" smtClean="0">
                <a:solidFill>
                  <a:schemeClr val="tx1"/>
                </a:solidFill>
              </a:rPr>
              <a:t>, ENVRI and DASISH – invitation / reminder to be sent next week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DoW</a:t>
            </a:r>
            <a:r>
              <a:rPr lang="en-US" sz="1600" dirty="0" smtClean="0">
                <a:solidFill>
                  <a:schemeClr val="tx1"/>
                </a:solidFill>
              </a:rPr>
              <a:t> amendment </a:t>
            </a: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ubmitted this week, letter requesting extension sent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</a:pP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Project issues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52400" y="1362075"/>
            <a:ext cx="89154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FF6600"/>
                </a:solidFill>
              </a:rPr>
              <a:t>WP1-WP4</a:t>
            </a:r>
            <a:endParaRPr lang="en-US" sz="18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GridCast</a:t>
            </a:r>
            <a:r>
              <a:rPr lang="en-US" sz="2000" dirty="0" smtClean="0">
                <a:solidFill>
                  <a:schemeClr val="tx1"/>
                </a:solidFill>
              </a:rPr>
              <a:t> and </a:t>
            </a:r>
            <a:r>
              <a:rPr lang="en-US" sz="2000" dirty="0" err="1" smtClean="0">
                <a:solidFill>
                  <a:schemeClr val="tx1"/>
                </a:solidFill>
              </a:rPr>
              <a:t>GridCafe</a:t>
            </a:r>
            <a:r>
              <a:rPr lang="en-US" sz="2000" dirty="0" smtClean="0">
                <a:solidFill>
                  <a:schemeClr val="tx1"/>
                </a:solidFill>
              </a:rPr>
              <a:t> access issues at CERN – still have 404 error and loss of traffic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Lack of sites for </a:t>
            </a:r>
            <a:r>
              <a:rPr lang="en-US" sz="2000" dirty="0" err="1">
                <a:solidFill>
                  <a:schemeClr val="tx1"/>
                </a:solidFill>
              </a:rPr>
              <a:t>GridGuide</a:t>
            </a:r>
            <a:r>
              <a:rPr lang="en-US" sz="2000" dirty="0">
                <a:solidFill>
                  <a:schemeClr val="tx1"/>
                </a:solidFill>
              </a:rPr>
              <a:t> – end of project milestone a </a:t>
            </a:r>
            <a:r>
              <a:rPr lang="en-US" sz="2000" dirty="0" smtClean="0">
                <a:solidFill>
                  <a:schemeClr val="tx1"/>
                </a:solidFill>
              </a:rPr>
              <a:t>big concern - intern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Funding for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– editorial effort and web support – partly addressed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Few staff remaining available to travel but should be able to cover the events we have in the calendar if no more absences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Protection of current and future e-</a:t>
            </a:r>
            <a:r>
              <a:rPr lang="en-US" sz="2000" dirty="0" err="1" smtClean="0">
                <a:solidFill>
                  <a:schemeClr val="tx1"/>
                </a:solidFill>
              </a:rPr>
              <a:t>ScienceTalk</a:t>
            </a:r>
            <a:r>
              <a:rPr lang="en-US" sz="2000" dirty="0" smtClean="0">
                <a:solidFill>
                  <a:schemeClr val="tx1"/>
                </a:solidFill>
              </a:rPr>
              <a:t> product names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Non reporting of effort by partners for Quarterly Reports and at year end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 smtClean="0">
                <a:solidFill>
                  <a:schemeClr val="tx1"/>
                </a:solidFill>
              </a:rPr>
              <a:t> Very little unfunded effort reported &lt; 20% reported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Budget underspent overall, could be as much as 100k Euros</a:t>
            </a:r>
          </a:p>
        </p:txBody>
      </p:sp>
    </p:spTree>
    <p:extLst>
      <p:ext uri="{BB962C8B-B14F-4D97-AF65-F5344CB8AC3E}">
        <p14:creationId xmlns:p14="http://schemas.microsoft.com/office/powerpoint/2010/main" val="158117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021"/>
          <p:cNvSpPr>
            <a:spLocks noGrp="1" noChangeArrowheads="1"/>
          </p:cNvSpPr>
          <p:nvPr>
            <p:ph type="title"/>
          </p:nvPr>
        </p:nvSpPr>
        <p:spPr>
          <a:xfrm>
            <a:off x="885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Deliverables and </a:t>
            </a:r>
            <a:b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US" sz="3600" b="1" dirty="0" smtClean="0">
                <a:solidFill>
                  <a:schemeClr val="tx1"/>
                </a:solidFill>
                <a:ea typeface="ＭＳ Ｐゴシック" pitchFamily="34" charset="-128"/>
              </a:rPr>
              <a:t>milestones PY3</a:t>
            </a:r>
          </a:p>
        </p:txBody>
      </p:sp>
      <p:sp>
        <p:nvSpPr>
          <p:cNvPr id="8195" name="Rectangle 6039"/>
          <p:cNvSpPr>
            <a:spLocks noChangeArrowheads="1"/>
          </p:cNvSpPr>
          <p:nvPr/>
        </p:nvSpPr>
        <p:spPr bwMode="auto">
          <a:xfrm>
            <a:off x="457200" y="5974556"/>
            <a:ext cx="228600" cy="22860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6040"/>
          <p:cNvSpPr>
            <a:spLocks noChangeArrowheads="1"/>
          </p:cNvSpPr>
          <p:nvPr/>
        </p:nvSpPr>
        <p:spPr bwMode="auto">
          <a:xfrm>
            <a:off x="457200" y="6279356"/>
            <a:ext cx="228600" cy="2286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6041"/>
          <p:cNvSpPr txBox="1">
            <a:spLocks noChangeArrowheads="1"/>
          </p:cNvSpPr>
          <p:nvPr/>
        </p:nvSpPr>
        <p:spPr bwMode="auto">
          <a:xfrm>
            <a:off x="762000" y="5898356"/>
            <a:ext cx="1387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Complete</a:t>
            </a:r>
          </a:p>
        </p:txBody>
      </p:sp>
      <p:sp>
        <p:nvSpPr>
          <p:cNvPr id="8198" name="Text Box 6042"/>
          <p:cNvSpPr txBox="1">
            <a:spLocks noChangeArrowheads="1"/>
          </p:cNvSpPr>
          <p:nvPr/>
        </p:nvSpPr>
        <p:spPr bwMode="auto">
          <a:xfrm>
            <a:off x="762000" y="6203156"/>
            <a:ext cx="198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800" dirty="0">
                <a:solidFill>
                  <a:schemeClr val="tx1"/>
                </a:solidFill>
              </a:rPr>
              <a:t>In preparation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15788"/>
              </p:ext>
            </p:extLst>
          </p:nvPr>
        </p:nvGraphicFramePr>
        <p:xfrm>
          <a:off x="152400" y="1371600"/>
          <a:ext cx="8915402" cy="4447713"/>
        </p:xfrm>
        <a:graphic>
          <a:graphicData uri="http://schemas.openxmlformats.org/drawingml/2006/table">
            <a:tbl>
              <a:tblPr/>
              <a:tblGrid>
                <a:gridCol w="1188558"/>
                <a:gridCol w="719315"/>
                <a:gridCol w="678148"/>
                <a:gridCol w="678148"/>
                <a:gridCol w="678148"/>
                <a:gridCol w="678148"/>
                <a:gridCol w="678148"/>
                <a:gridCol w="791172"/>
                <a:gridCol w="577382"/>
                <a:gridCol w="571833"/>
                <a:gridCol w="998254"/>
                <a:gridCol w="678148"/>
              </a:tblGrid>
              <a:tr h="1752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>
                          <a:latin typeface="Times New Roman"/>
                          <a:ea typeface="Times New Roman"/>
                        </a:rPr>
                        <a:t>Months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25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(Sep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26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(Oct)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27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(Nov)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28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(Dec)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29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(Jan)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baseline="0" dirty="0" smtClean="0">
                          <a:latin typeface="Times New Roman"/>
                          <a:ea typeface="Times New Roman"/>
                        </a:rPr>
                        <a:t>30</a:t>
                      </a:r>
                      <a:br>
                        <a:rPr lang="en-GB" sz="900" b="1" baseline="0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(Feb)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31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(Mar)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32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(Apr)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33</a:t>
                      </a:r>
                      <a:br>
                        <a:rPr lang="en-GB" sz="900" b="1" dirty="0" smtClean="0">
                          <a:latin typeface="Times New Roman"/>
                          <a:ea typeface="Times New Roman"/>
                        </a:rPr>
                      </a:b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 (May)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34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(June)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35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latin typeface="Times New Roman"/>
                          <a:ea typeface="Times New Roman"/>
                        </a:rPr>
                        <a:t>(July)</a:t>
                      </a:r>
                      <a:endParaRPr lang="en-US" sz="900" b="1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</a:tr>
              <a:tr h="29413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93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T1.1 Policy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D1.2.9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D1.2.10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D1.2.11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D1.2.12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D1.6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T1.2 Impact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D1.5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T1.3 Events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strike="sngStrike" baseline="0" dirty="0" smtClean="0"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MS3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latin typeface="Times New Roman"/>
                          <a:ea typeface="Times New Roman"/>
                        </a:rPr>
                        <a:t>WP2 </a:t>
                      </a:r>
                      <a:r>
                        <a:rPr lang="fr-FR" sz="900" b="1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Times New Roman"/>
                          <a:ea typeface="Times New Roman"/>
                        </a:rPr>
                        <a:t>T2.1 </a:t>
                      </a:r>
                      <a:r>
                        <a:rPr lang="fr-FR" sz="900" dirty="0" err="1" smtClean="0">
                          <a:latin typeface="Times New Roman"/>
                          <a:ea typeface="Times New Roman"/>
                        </a:rPr>
                        <a:t>GridCafé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D2.5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T2.2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GridGuide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1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Times New Roman"/>
                          <a:ea typeface="Times New Roman"/>
                        </a:rPr>
                        <a:t>MS6</a:t>
                      </a: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D2.4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T2.3 </a:t>
                      </a:r>
                      <a:r>
                        <a:rPr lang="en-GB" sz="900" dirty="0" err="1" smtClean="0">
                          <a:latin typeface="Times New Roman"/>
                          <a:ea typeface="Times New Roman"/>
                        </a:rPr>
                        <a:t>GridCast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MS4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 dirty="0" smtClean="0">
                          <a:latin typeface="Times New Roman"/>
                          <a:ea typeface="Times New Roman"/>
                        </a:rPr>
                        <a:t>WP3 </a:t>
                      </a:r>
                      <a:r>
                        <a:rPr lang="en-GB" sz="900" b="1" dirty="0" err="1" smtClean="0">
                          <a:latin typeface="Times New Roman"/>
                          <a:ea typeface="Times New Roman"/>
                        </a:rPr>
                        <a:t>iSGTW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T3.1 Weekly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latin typeface="Times New Roman"/>
                          <a:ea typeface="Times New Roman"/>
                        </a:rPr>
                        <a:t>MS9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D3.6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040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T3.2 New </a:t>
                      </a: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media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MS7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D3.7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20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1">
                          <a:latin typeface="Times New Roman"/>
                          <a:ea typeface="Times New Roman"/>
                        </a:rPr>
                        <a:t>WP4 Mgmt</a:t>
                      </a:r>
                      <a:endParaRPr lang="en-US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4817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latin typeface="Times New Roman"/>
                          <a:ea typeface="Times New Roman"/>
                        </a:rPr>
                        <a:t>T4.1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latin typeface="Times New Roman"/>
                          <a:ea typeface="Times New Roman"/>
                        </a:rPr>
                        <a:t>MS15</a:t>
                      </a:r>
                      <a:endParaRPr lang="en-GB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latin typeface="Times New Roman"/>
                          <a:ea typeface="Times New Roman"/>
                        </a:rPr>
                        <a:t>MS10</a:t>
                      </a:r>
                      <a:endParaRPr lang="en-US" sz="90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strike="sngStrike" baseline="0" dirty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strike="sngStrike" baseline="0" dirty="0" smtClean="0"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D4.5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MS10</a:t>
                      </a: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D4.6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0690" marR="606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Pre-financing + interim payments has reached 90% ceiling</a:t>
            </a:r>
          </a:p>
          <a:p>
            <a:r>
              <a:rPr lang="en-GB" dirty="0" smtClean="0"/>
              <a:t>No more funds to the project from the EC</a:t>
            </a:r>
          </a:p>
          <a:p>
            <a:r>
              <a:rPr lang="en-GB" dirty="0" smtClean="0"/>
              <a:t>The pre-financing funding left has been distributed as proposed at the last PMB</a:t>
            </a:r>
          </a:p>
          <a:p>
            <a:r>
              <a:rPr lang="en-GB" dirty="0" smtClean="0"/>
              <a:t>Proposed distribution according to % share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funds distribution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0960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Funds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057400" y="1466011"/>
            <a:ext cx="533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b="1" dirty="0">
                <a:solidFill>
                  <a:srgbClr val="FF6600"/>
                </a:solidFill>
              </a:rPr>
              <a:t>Overall </a:t>
            </a:r>
            <a:r>
              <a:rPr lang="en-GB" sz="1400" b="1" dirty="0" smtClean="0">
                <a:solidFill>
                  <a:srgbClr val="FF6600"/>
                </a:solidFill>
              </a:rPr>
              <a:t>costs  </a:t>
            </a:r>
            <a:r>
              <a:rPr lang="en-GB" sz="1400" b="1" dirty="0">
                <a:solidFill>
                  <a:srgbClr val="FF6600"/>
                </a:solidFill>
              </a:rPr>
              <a:t>in </a:t>
            </a:r>
            <a:r>
              <a:rPr lang="en-GB" sz="1400" b="1" dirty="0" smtClean="0">
                <a:solidFill>
                  <a:srgbClr val="FF6600"/>
                </a:solidFill>
              </a:rPr>
              <a:t>PY3 in Euros: per partner</a:t>
            </a:r>
            <a:endParaRPr lang="en-US" sz="1400" b="1" dirty="0">
              <a:solidFill>
                <a:srgbClr val="FF66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29400" y="2286000"/>
            <a:ext cx="213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Remaining: </a:t>
            </a:r>
          </a:p>
          <a:p>
            <a:endParaRPr lang="en-GB" sz="2000" b="1" dirty="0" smtClean="0">
              <a:solidFill>
                <a:schemeClr val="tx1"/>
              </a:solidFill>
            </a:endParaRPr>
          </a:p>
          <a:p>
            <a:r>
              <a:rPr lang="en-GB" sz="2000" b="1" dirty="0" smtClean="0">
                <a:solidFill>
                  <a:schemeClr val="tx1"/>
                </a:solidFill>
              </a:rPr>
              <a:t>PM 25-33</a:t>
            </a:r>
          </a:p>
          <a:p>
            <a:r>
              <a:rPr lang="en-GB" sz="2000" b="1" dirty="0" smtClean="0">
                <a:solidFill>
                  <a:schemeClr val="tx1"/>
                </a:solidFill>
              </a:rPr>
              <a:t>27% of project</a:t>
            </a:r>
            <a:endParaRPr lang="en-GB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600171"/>
              </p:ext>
            </p:extLst>
          </p:nvPr>
        </p:nvGraphicFramePr>
        <p:xfrm>
          <a:off x="304800" y="2316480"/>
          <a:ext cx="5410199" cy="3322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322"/>
                <a:gridCol w="1469597"/>
                <a:gridCol w="1351683"/>
                <a:gridCol w="1469597"/>
              </a:tblGrid>
              <a:tr h="10546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Partner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TOTAL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Funding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PY</a:t>
                      </a:r>
                      <a:r>
                        <a:rPr lang="en-GB" sz="1600" b="1" spc="-15" baseline="0" dirty="0" smtClean="0">
                          <a:effectLst/>
                        </a:rPr>
                        <a:t> </a:t>
                      </a:r>
                      <a:r>
                        <a:rPr lang="en-GB" sz="1600" b="1" spc="-15" dirty="0" smtClean="0">
                          <a:effectLst/>
                        </a:rPr>
                        <a:t>3 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%</a:t>
                      </a:r>
                      <a:endParaRPr lang="en-GB" sz="16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Remaining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EGI.eu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219,972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81,512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QMUL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296,389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141,249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</a:rPr>
                        <a:t>APO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78,345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IMPERIAL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108,831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46,089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 smtClean="0">
                          <a:effectLst/>
                          <a:latin typeface="+mn-lt"/>
                          <a:ea typeface="+mn-ea"/>
                        </a:rPr>
                        <a:t>CERN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463,930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105,725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b"/>
                </a:tc>
              </a:tr>
              <a:tr h="3779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en-GB" sz="1600" b="1" spc="-15" dirty="0">
                          <a:effectLst/>
                        </a:rPr>
                        <a:t>Total </a:t>
                      </a:r>
                      <a:endParaRPr lang="en-GB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1,300,000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452,576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726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CRISP – willing to pay for e-</a:t>
            </a:r>
            <a:r>
              <a:rPr lang="en-GB" sz="1800" dirty="0" err="1" smtClean="0"/>
              <a:t>ScienceTalk</a:t>
            </a:r>
            <a:r>
              <a:rPr lang="en-GB" sz="1800" dirty="0" smtClean="0"/>
              <a:t> team services post July 2013 (but will not fund core work), need to pursue this after the annual event in March</a:t>
            </a:r>
          </a:p>
          <a:p>
            <a:r>
              <a:rPr lang="en-GB" sz="1800" dirty="0" smtClean="0"/>
              <a:t>Support from other ESFRI projects is still unclear – use the meeting at the EGI Community Forum with the cluster project leaders to clarify</a:t>
            </a:r>
          </a:p>
          <a:p>
            <a:r>
              <a:rPr lang="en-GB" sz="1800" dirty="0" smtClean="0"/>
              <a:t>Freelancers for </a:t>
            </a:r>
            <a:r>
              <a:rPr lang="en-GB" sz="1800" dirty="0" err="1" smtClean="0"/>
              <a:t>iSGTW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US funding for the </a:t>
            </a:r>
            <a:r>
              <a:rPr lang="en-GB" sz="1800" dirty="0" err="1" smtClean="0"/>
              <a:t>iSGTW</a:t>
            </a:r>
            <a:r>
              <a:rPr lang="en-GB" sz="1800" dirty="0" smtClean="0"/>
              <a:t> editor is for 5 years but issues to be addressed</a:t>
            </a:r>
          </a:p>
          <a:p>
            <a:r>
              <a:rPr lang="en-GB" sz="1800" dirty="0" smtClean="0"/>
              <a:t>ASGC unlikely to recruit</a:t>
            </a:r>
          </a:p>
          <a:p>
            <a:r>
              <a:rPr lang="en-GB" sz="1800" dirty="0" smtClean="0"/>
              <a:t>No cost extension of e-</a:t>
            </a:r>
            <a:r>
              <a:rPr lang="en-GB" sz="1800" dirty="0" err="1" smtClean="0"/>
              <a:t>ScienceTalk</a:t>
            </a:r>
            <a:r>
              <a:rPr lang="en-GB" sz="1800" dirty="0" smtClean="0"/>
              <a:t>  until end of July 2013 should be </a:t>
            </a:r>
          </a:p>
          <a:p>
            <a:r>
              <a:rPr lang="en-GB" sz="1800" dirty="0" smtClean="0"/>
              <a:t>Horizon2020 – earliest date for start of funding likely to be autumn 2014, with a call opening in late 2013.</a:t>
            </a:r>
          </a:p>
          <a:p>
            <a:endParaRPr lang="en-GB" sz="1800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144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Sustainability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619875"/>
            <a:ext cx="3124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z="1000" dirty="0" smtClean="0"/>
              <a:t>E-</a:t>
            </a:r>
            <a:r>
              <a:rPr lang="en-GB" sz="1000" dirty="0" err="1" smtClean="0"/>
              <a:t>ScienceTalk</a:t>
            </a:r>
            <a:r>
              <a:rPr lang="en-GB" sz="1000" dirty="0" smtClean="0"/>
              <a:t> PMB 11 – 8 March 2013</a:t>
            </a:r>
            <a:endParaRPr lang="en-US" sz="1000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9875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1C54416-D04D-4302-AE4A-A0D4A40FA366}" type="slidenum">
              <a:rPr lang="en-US" sz="1000" smtClean="0"/>
              <a:pPr>
                <a:defRPr/>
              </a:pPr>
              <a:t>16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1824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PY3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GB" sz="1400" b="1" dirty="0"/>
              <a:t>WP1: Policy and </a:t>
            </a:r>
            <a:r>
              <a:rPr lang="en-GB" sz="1400" b="1" dirty="0" smtClean="0"/>
              <a:t>impact</a:t>
            </a:r>
            <a:endParaRPr lang="en-GB" sz="1400" dirty="0"/>
          </a:p>
          <a:p>
            <a:pPr lvl="1"/>
            <a:r>
              <a:rPr lang="en-GB" sz="1400" dirty="0"/>
              <a:t>Current: 1.6 FTE </a:t>
            </a:r>
            <a:r>
              <a:rPr lang="en-GB" sz="1400" dirty="0" smtClean="0"/>
              <a:t>QMUL – increasing to 2.0 FTE for Jan to July 2013</a:t>
            </a:r>
            <a:endParaRPr lang="en-GB" sz="1400" dirty="0"/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not currently foreseen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/>
              <a:t>WP2: </a:t>
            </a:r>
            <a:r>
              <a:rPr lang="en-GB" sz="1400" b="1" dirty="0" err="1"/>
              <a:t>GridCafe</a:t>
            </a:r>
            <a:r>
              <a:rPr lang="en-GB" sz="1400" b="1" dirty="0"/>
              <a:t>, </a:t>
            </a:r>
            <a:r>
              <a:rPr lang="en-GB" sz="1400" b="1" dirty="0" err="1"/>
              <a:t>GridGuide</a:t>
            </a:r>
            <a:r>
              <a:rPr lang="en-GB" sz="1400" b="1" dirty="0"/>
              <a:t> and RTM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1 FTE APO, 0.5 FTE Imperial</a:t>
            </a:r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0.1 </a:t>
            </a:r>
            <a:r>
              <a:rPr lang="en-GB" sz="1400" dirty="0"/>
              <a:t>-</a:t>
            </a:r>
            <a:r>
              <a:rPr lang="en-GB" sz="1400" dirty="0" smtClean="0"/>
              <a:t> </a:t>
            </a:r>
            <a:r>
              <a:rPr lang="en-GB" sz="1400" dirty="0"/>
              <a:t>0.2 FTE </a:t>
            </a:r>
            <a:r>
              <a:rPr lang="en-GB" sz="1400" dirty="0" smtClean="0"/>
              <a:t>Imperial</a:t>
            </a:r>
          </a:p>
          <a:p>
            <a:pPr lvl="1"/>
            <a:r>
              <a:rPr lang="en-GB" sz="1400" dirty="0" smtClean="0"/>
              <a:t>APO hosting costs for websites</a:t>
            </a:r>
            <a:r>
              <a:rPr lang="en-GB" sz="1400" dirty="0"/>
              <a:t/>
            </a:r>
            <a:br>
              <a:rPr lang="en-GB" sz="1400" dirty="0"/>
            </a:br>
            <a:endParaRPr lang="en-GB" sz="1400" dirty="0"/>
          </a:p>
          <a:p>
            <a:r>
              <a:rPr lang="en-GB" sz="1400" b="1" dirty="0"/>
              <a:t>WP3: </a:t>
            </a:r>
            <a:r>
              <a:rPr lang="en-GB" sz="1400" b="1" dirty="0" err="1"/>
              <a:t>iSGTW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2 FTE </a:t>
            </a:r>
            <a:r>
              <a:rPr lang="en-GB" sz="1400" dirty="0" smtClean="0"/>
              <a:t>CERN – dropping to 1 FTE from 14 Jan 2013</a:t>
            </a:r>
            <a:endParaRPr lang="en-GB" sz="1400" dirty="0"/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</a:t>
            </a:r>
            <a:r>
              <a:rPr lang="en-GB" sz="1400" dirty="0"/>
              <a:t>1 fellow CERN editorial &lt;1FTE, QMUL 0.1 FTE CMS and hosting.</a:t>
            </a:r>
          </a:p>
          <a:p>
            <a:pPr marL="0" indent="0">
              <a:buNone/>
            </a:pPr>
            <a:endParaRPr lang="en-GB" sz="1400" dirty="0"/>
          </a:p>
          <a:p>
            <a:r>
              <a:rPr lang="en-GB" sz="1400" b="1" dirty="0"/>
              <a:t>WP4: Management</a:t>
            </a:r>
            <a:endParaRPr lang="en-GB" sz="1400" dirty="0"/>
          </a:p>
          <a:p>
            <a:pPr lvl="1"/>
            <a:r>
              <a:rPr lang="en-GB" sz="1400" dirty="0" smtClean="0"/>
              <a:t>Current</a:t>
            </a:r>
            <a:r>
              <a:rPr lang="en-GB" sz="1400" dirty="0"/>
              <a:t>: 0.5 FTE EGI.eu</a:t>
            </a:r>
          </a:p>
          <a:p>
            <a:pPr lvl="1"/>
            <a:r>
              <a:rPr lang="en-GB" sz="1400" dirty="0"/>
              <a:t>In-kind after </a:t>
            </a:r>
            <a:r>
              <a:rPr lang="en-GB" sz="1400" dirty="0" smtClean="0"/>
              <a:t>2013: </a:t>
            </a:r>
            <a:r>
              <a:rPr lang="en-GB" sz="1400" dirty="0"/>
              <a:t>0.1 FTE to keep consortium together and coordinate project </a:t>
            </a:r>
            <a:r>
              <a:rPr lang="en-GB" sz="1400" dirty="0" smtClean="0"/>
              <a:t>proposals.</a:t>
            </a:r>
            <a:endParaRPr lang="en-GB" sz="1400" dirty="0"/>
          </a:p>
          <a:p>
            <a:endParaRPr lang="en-GB" sz="1400" dirty="0" smtClean="0"/>
          </a:p>
          <a:p>
            <a:r>
              <a:rPr lang="en-GB" sz="1400" dirty="0" smtClean="0"/>
              <a:t>In kind resources proposed on </a:t>
            </a:r>
            <a:r>
              <a:rPr lang="en-GB" sz="1400" dirty="0"/>
              <a:t>the </a:t>
            </a:r>
            <a:r>
              <a:rPr lang="en-GB" sz="1400" dirty="0" smtClean="0"/>
              <a:t>assumption that </a:t>
            </a:r>
            <a:r>
              <a:rPr lang="en-GB" sz="1400" dirty="0"/>
              <a:t>the Commission foresees funding for these </a:t>
            </a:r>
            <a:r>
              <a:rPr lang="en-GB" sz="1400" dirty="0" smtClean="0"/>
              <a:t>activities in Horizon2020.</a:t>
            </a:r>
            <a:endParaRPr lang="en-GB" sz="1400" dirty="0"/>
          </a:p>
          <a:p>
            <a:r>
              <a:rPr lang="en-GB" sz="1400" dirty="0" smtClean="0"/>
              <a:t>Reviewers endorse e-</a:t>
            </a:r>
            <a:r>
              <a:rPr lang="en-GB" sz="1400" dirty="0" err="1" smtClean="0"/>
              <a:t>ScienceTalk</a:t>
            </a:r>
            <a:r>
              <a:rPr lang="en-GB" sz="1400" dirty="0" smtClean="0"/>
              <a:t> consortium is an ideal vehicle to provide communication </a:t>
            </a:r>
            <a:r>
              <a:rPr lang="en-GB" sz="1400" dirty="0"/>
              <a:t>channels for the e-Infrastructure </a:t>
            </a:r>
            <a:r>
              <a:rPr lang="en-GB" sz="1400" dirty="0" smtClean="0"/>
              <a:t>projects, going into Horizon2020.</a:t>
            </a:r>
            <a:endParaRPr lang="en-GB" sz="1400" dirty="0"/>
          </a:p>
          <a:p>
            <a:r>
              <a:rPr lang="en-GB" sz="1400" dirty="0" smtClean="0"/>
              <a:t>Long gap until first Horizon2020 project – September 2014?</a:t>
            </a:r>
            <a:endParaRPr lang="en-GB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31242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PMB 11 – 8 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010400" y="6619875"/>
            <a:ext cx="2133600" cy="476250"/>
          </a:xfrm>
        </p:spPr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project proposals?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Need to identify the elements we want to keep e.g. e-</a:t>
            </a:r>
            <a:r>
              <a:rPr lang="en-GB" dirty="0" err="1" smtClean="0"/>
              <a:t>ScienceCity</a:t>
            </a:r>
            <a:r>
              <a:rPr lang="en-GB" dirty="0" smtClean="0"/>
              <a:t>, </a:t>
            </a:r>
            <a:r>
              <a:rPr lang="en-GB" dirty="0" err="1" smtClean="0"/>
              <a:t>iSGTW</a:t>
            </a:r>
            <a:r>
              <a:rPr lang="en-GB" dirty="0" smtClean="0"/>
              <a:t>, RTM, policy, impact</a:t>
            </a:r>
          </a:p>
          <a:p>
            <a:r>
              <a:rPr lang="en-GB" dirty="0" smtClean="0"/>
              <a:t>EC looking for horizontal projects across e-Infrastructures and </a:t>
            </a:r>
            <a:r>
              <a:rPr lang="en-GB" dirty="0" err="1" smtClean="0"/>
              <a:t>Ris</a:t>
            </a:r>
            <a:endParaRPr lang="en-GB" dirty="0" smtClean="0"/>
          </a:p>
          <a:p>
            <a:r>
              <a:rPr lang="en-GB" dirty="0" smtClean="0"/>
              <a:t>Developing human capital is a key aim for Horizon2020 – formalise the blogging team into a network of ambassadors, with travel paid from the budget?</a:t>
            </a:r>
          </a:p>
          <a:p>
            <a:r>
              <a:rPr lang="en-GB" dirty="0" smtClean="0"/>
              <a:t>Training as a stronger element?</a:t>
            </a:r>
          </a:p>
          <a:p>
            <a:r>
              <a:rPr lang="en-GB" dirty="0" smtClean="0"/>
              <a:t>Bring in other EIROs </a:t>
            </a:r>
            <a:r>
              <a:rPr lang="en-GB" dirty="0" err="1" smtClean="0"/>
              <a:t>eg</a:t>
            </a:r>
            <a:r>
              <a:rPr lang="en-GB" dirty="0" smtClean="0"/>
              <a:t> EMBL?</a:t>
            </a:r>
          </a:p>
          <a:p>
            <a:r>
              <a:rPr lang="en-GB" dirty="0" smtClean="0"/>
              <a:t>Bring in other e-Infrastructures e.g. DANTE?</a:t>
            </a:r>
          </a:p>
          <a:p>
            <a:r>
              <a:rPr lang="en-GB" dirty="0" smtClean="0"/>
              <a:t>EGI.eu is prepared to coordinate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619875"/>
            <a:ext cx="31242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E-</a:t>
            </a:r>
            <a:r>
              <a:rPr lang="en-GB" dirty="0" err="1" smtClean="0"/>
              <a:t>ScienceTalk</a:t>
            </a:r>
            <a:r>
              <a:rPr lang="en-GB" dirty="0" smtClean="0"/>
              <a:t> PMB 11 – 8 March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1C54416-D04D-4302-AE4A-A0D4A40FA3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7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GB" sz="3600" b="1" dirty="0" smtClean="0"/>
              <a:t>Open actions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952383"/>
              </p:ext>
            </p:extLst>
          </p:nvPr>
        </p:nvGraphicFramePr>
        <p:xfrm>
          <a:off x="-1" y="1295400"/>
          <a:ext cx="9144001" cy="3542674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368589"/>
                <a:gridCol w="2485494"/>
                <a:gridCol w="1473292"/>
                <a:gridCol w="1012009"/>
                <a:gridCol w="2804617"/>
              </a:tblGrid>
              <a:tr h="319534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ACTION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RESPONSIBLE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</a:tr>
              <a:tr h="787280"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20110511:5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Contact EUDAT and ESFRI cluster projects via PMB contacts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Catherine /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300" dirty="0">
                          <a:solidFill>
                            <a:schemeClr val="tx1"/>
                          </a:solidFill>
                          <a:effectLst/>
                        </a:rPr>
                        <a:t>Next PMB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191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300" dirty="0" smtClean="0">
                          <a:solidFill>
                            <a:schemeClr val="tx1"/>
                          </a:solidFill>
                          <a:effectLst/>
                        </a:rPr>
                        <a:t>Joint ESFRI cluster meeting held at EUDAT. Next meeting at EGICF13. </a:t>
                      </a:r>
                      <a:r>
                        <a:rPr lang="en-US" sz="1300" b="1" dirty="0" smtClean="0">
                          <a:solidFill>
                            <a:schemeClr val="tx1"/>
                          </a:solidFill>
                          <a:effectLst/>
                        </a:rPr>
                        <a:t>OPEN</a:t>
                      </a:r>
                      <a:endParaRPr lang="en-GB" sz="13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410" marR="53410" marT="7703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20121008:2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Explore CMS support options with QMUL and CERN for </a:t>
                      </a:r>
                      <a:r>
                        <a:rPr lang="en-US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iSGTW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Discussed at board meeting on 14 </a:t>
                      </a:r>
                      <a:r>
                        <a:rPr lang="en-US" sz="13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Nov’12</a:t>
                      </a:r>
                      <a:r>
                        <a:rPr lang="en-US" sz="13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. No action from </a:t>
                      </a:r>
                      <a:r>
                        <a:rPr lang="en-US" sz="13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Xeno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OPEN</a:t>
                      </a:r>
                      <a:endParaRPr lang="en-GB" sz="13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340" marR="53340" marT="762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20130110:1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 with CERN to establish how much money can be transferred back into the central budget with Adrian’s departure for freelancers</a:t>
                      </a:r>
                      <a:endParaRPr lang="en-GB" sz="13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Covered</a:t>
                      </a:r>
                      <a:r>
                        <a:rPr lang="en-US" sz="13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 the amendment</a:t>
                      </a:r>
                      <a:endParaRPr lang="en-US" sz="13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CLOSE</a:t>
                      </a:r>
                      <a:endParaRPr lang="en-GB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20130110:2</a:t>
                      </a:r>
                      <a:endParaRPr lang="en-GB" sz="13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Work with QMUL, CERN and Xeno to resolve the non-responsive server issue for iSGTW during peak loading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Catherine Gater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>
                          <a:effectLst/>
                          <a:latin typeface="+mn-lt"/>
                          <a:ea typeface="Calibri"/>
                          <a:cs typeface="Times New Roman"/>
                        </a:rPr>
                        <a:t>Next PMB</a:t>
                      </a:r>
                      <a:endParaRPr lang="en-GB" sz="13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Covered</a:t>
                      </a:r>
                      <a:r>
                        <a:rPr lang="en-US" sz="13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in the amendment</a:t>
                      </a: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Purchase server</a:t>
                      </a:r>
                      <a:endParaRPr lang="en-US" sz="13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3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OPEN</a:t>
                      </a:r>
                      <a:endParaRPr lang="en-GB" sz="13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4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104775" y="1371600"/>
            <a:ext cx="5305425" cy="484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6600"/>
                </a:solidFill>
              </a:rPr>
              <a:t>Progress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Zara </a:t>
            </a:r>
            <a:r>
              <a:rPr lang="en-US" sz="1600" dirty="0" err="1" smtClean="0">
                <a:solidFill>
                  <a:schemeClr val="tx1"/>
                </a:solidFill>
              </a:rPr>
              <a:t>Qadir</a:t>
            </a:r>
            <a:r>
              <a:rPr lang="en-US" sz="1600" dirty="0" smtClean="0">
                <a:solidFill>
                  <a:schemeClr val="tx1"/>
                </a:solidFill>
              </a:rPr>
              <a:t> is full time from Jan to July 2013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Confirmation of extension needed in writing for QMUL contracts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10</a:t>
            </a:r>
            <a:r>
              <a:rPr lang="en-US" sz="1600" baseline="30000" dirty="0">
                <a:solidFill>
                  <a:schemeClr val="tx1"/>
                </a:solidFill>
              </a:rPr>
              <a:t>th</a:t>
            </a:r>
            <a:r>
              <a:rPr lang="en-US" sz="1600" dirty="0">
                <a:solidFill>
                  <a:schemeClr val="tx1"/>
                </a:solidFill>
              </a:rPr>
              <a:t> e-</a:t>
            </a:r>
            <a:r>
              <a:rPr lang="en-US" sz="1600" dirty="0" err="1">
                <a:solidFill>
                  <a:schemeClr val="tx1"/>
                </a:solidFill>
              </a:rPr>
              <a:t>concertation</a:t>
            </a:r>
            <a:r>
              <a:rPr lang="en-US" sz="1600" dirty="0">
                <a:solidFill>
                  <a:schemeClr val="tx1"/>
                </a:solidFill>
              </a:rPr>
              <a:t> meeting on 6/7 March </a:t>
            </a:r>
            <a:r>
              <a:rPr lang="en-US" sz="1600" dirty="0" smtClean="0">
                <a:solidFill>
                  <a:schemeClr val="tx1"/>
                </a:solidFill>
              </a:rPr>
              <a:t>held at </a:t>
            </a:r>
            <a:r>
              <a:rPr lang="en-US" sz="1600" dirty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</a:rPr>
              <a:t>Hotel – good initial feedback, report to be drafted for the EC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Paper accepted for ISGC’13, Taipei – Zara to present, </a:t>
            </a:r>
            <a:r>
              <a:rPr lang="en-US" sz="1600" dirty="0" err="1" smtClean="0">
                <a:solidFill>
                  <a:schemeClr val="tx1"/>
                </a:solidFill>
              </a:rPr>
              <a:t>Neasan</a:t>
            </a:r>
            <a:r>
              <a:rPr lang="en-US" sz="1600" dirty="0" smtClean="0">
                <a:solidFill>
                  <a:schemeClr val="tx1"/>
                </a:solidFill>
              </a:rPr>
              <a:t> to assist with </a:t>
            </a:r>
            <a:r>
              <a:rPr lang="en-US" sz="1600" dirty="0" err="1" smtClean="0">
                <a:solidFill>
                  <a:schemeClr val="tx1"/>
                </a:solidFill>
              </a:rPr>
              <a:t>GridCast</a:t>
            </a:r>
            <a:r>
              <a:rPr lang="en-US" sz="1600" dirty="0" smtClean="0">
                <a:solidFill>
                  <a:schemeClr val="tx1"/>
                </a:solidFill>
              </a:rPr>
              <a:t> (travel funded)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Training scheduled at CRISP in </a:t>
            </a:r>
            <a:r>
              <a:rPr lang="en-US" sz="1600" dirty="0" err="1" smtClean="0">
                <a:solidFill>
                  <a:schemeClr val="tx1"/>
                </a:solidFill>
              </a:rPr>
              <a:t>Villagen</a:t>
            </a:r>
            <a:r>
              <a:rPr lang="en-US" sz="1600" dirty="0" smtClean="0">
                <a:solidFill>
                  <a:schemeClr val="tx1"/>
                </a:solidFill>
              </a:rPr>
              <a:t> with Stefan and Andrew (?)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</a:rPr>
              <a:t> held at </a:t>
            </a:r>
            <a:r>
              <a:rPr lang="en-US" sz="1600" dirty="0" err="1" smtClean="0">
                <a:solidFill>
                  <a:schemeClr val="tx1"/>
                </a:solidFill>
              </a:rPr>
              <a:t>CloudScape</a:t>
            </a:r>
            <a:r>
              <a:rPr lang="en-US" sz="1600" dirty="0" smtClean="0">
                <a:solidFill>
                  <a:schemeClr val="tx1"/>
                </a:solidFill>
              </a:rPr>
              <a:t> V and e-</a:t>
            </a:r>
            <a:r>
              <a:rPr lang="en-US" sz="1600" dirty="0" err="1" smtClean="0">
                <a:solidFill>
                  <a:schemeClr val="tx1"/>
                </a:solidFill>
              </a:rPr>
              <a:t>Concertation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Briefing </a:t>
            </a:r>
            <a:r>
              <a:rPr lang="en-US" sz="1600" dirty="0">
                <a:solidFill>
                  <a:schemeClr val="tx1"/>
                </a:solidFill>
              </a:rPr>
              <a:t>on </a:t>
            </a:r>
            <a:r>
              <a:rPr lang="en-US" sz="1600" dirty="0" smtClean="0">
                <a:solidFill>
                  <a:schemeClr val="tx1"/>
                </a:solidFill>
              </a:rPr>
              <a:t>Security issued at the end of February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Final </a:t>
            </a:r>
            <a:r>
              <a:rPr lang="en-US" sz="1600" dirty="0">
                <a:solidFill>
                  <a:schemeClr val="tx1"/>
                </a:solidFill>
              </a:rPr>
              <a:t>b</a:t>
            </a:r>
            <a:r>
              <a:rPr lang="en-US" sz="1600" dirty="0" smtClean="0">
                <a:solidFill>
                  <a:schemeClr val="tx1"/>
                </a:solidFill>
              </a:rPr>
              <a:t>riefing on Horizon2020 in April 2013</a:t>
            </a:r>
            <a:endParaRPr lang="en-US" sz="1600" dirty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  <a:cs typeface="Arial" charset="0"/>
              </a:rPr>
              <a:t> Summary document including all briefings to be issued in June 2013, with foreword from the EC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524000"/>
            <a:ext cx="3348483" cy="4781550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WP1: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Grid policy outreach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" y="1256526"/>
            <a:ext cx="49530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FF6600"/>
                </a:solidFill>
              </a:rPr>
              <a:t>Next steps</a:t>
            </a:r>
            <a:endParaRPr lang="en-US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One more briefing – D1.2.12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Focus groups at the EGI Community Forum plus survey for e-</a:t>
            </a:r>
            <a:r>
              <a:rPr lang="en-US" sz="2000" dirty="0" err="1" smtClean="0">
                <a:solidFill>
                  <a:schemeClr val="tx1"/>
                </a:solidFill>
              </a:rPr>
              <a:t>ScienceCity</a:t>
            </a:r>
            <a:endParaRPr lang="en-US" sz="20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Final impact and sustainability report 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iSGTW</a:t>
            </a:r>
            <a:r>
              <a:rPr lang="en-US" sz="2000" dirty="0" smtClean="0">
                <a:solidFill>
                  <a:schemeClr val="tx1"/>
                </a:solidFill>
              </a:rPr>
              <a:t> readers survey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Guide to dissemination for EC projects</a:t>
            </a:r>
          </a:p>
          <a:p>
            <a:pPr eaLnBrk="1" hangingPunct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Arial" charset="0"/>
              </a:rPr>
              <a:t>Schools pack based on e-</a:t>
            </a:r>
            <a:r>
              <a:rPr lang="en-US" sz="2000" dirty="0" err="1" smtClean="0">
                <a:solidFill>
                  <a:schemeClr val="tx1"/>
                </a:solidFill>
                <a:cs typeface="Arial" charset="0"/>
              </a:rPr>
              <a:t>ScienceCity</a:t>
            </a:r>
            <a:endParaRPr lang="en-US" sz="2000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447800"/>
            <a:ext cx="3581400" cy="5051584"/>
          </a:xfrm>
          <a:prstGeom prst="rect">
            <a:avLst/>
          </a:prstGeom>
          <a:effectLst>
            <a:outerShdw blurRad="88900" dist="88900" dir="13500000" algn="b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2690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1265322"/>
            <a:ext cx="9144000" cy="46012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Progress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300" dirty="0">
                <a:ea typeface="ＭＳ Ｐゴシック" pitchFamily="-109" charset="-128"/>
              </a:rPr>
              <a:t> </a:t>
            </a:r>
            <a:r>
              <a:rPr lang="en-GB" sz="1600" b="1" dirty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600" b="1" dirty="0" err="1">
                <a:solidFill>
                  <a:schemeClr val="tx1"/>
                </a:solidFill>
                <a:ea typeface="ＭＳ Ｐゴシック" pitchFamily="-109" charset="-128"/>
              </a:rPr>
              <a:t>ScienceTalk</a:t>
            </a:r>
            <a:endParaRPr lang="en-GB" sz="16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Online discussion forum set up for e-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Concertation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– could continue to use this</a:t>
            </a:r>
            <a:endParaRPr lang="en-GB" sz="16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/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6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Data Park text in progress, final content area of e-</a:t>
            </a:r>
            <a:r>
              <a:rPr lang="en-US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US" sz="16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Some graphics still needed to be able to push the site properly – driven by the 3D version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Traffic is still low to non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GridCafe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sites – need to create more buzz using social media</a:t>
            </a:r>
          </a:p>
          <a:p>
            <a:pPr marL="400050" lvl="1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GridCafe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now transferred to the new version, with translated sites</a:t>
            </a: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GridCasts</a:t>
            </a: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held at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CloudScape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V and e-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Concertation</a:t>
            </a:r>
            <a:endParaRPr lang="en-GB" sz="1600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6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6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Working on organising the panels more intuitively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ie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gLite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, PANDA, GEANT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6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Fixing a Java problem for Mac users in the </a:t>
            </a:r>
            <a:r>
              <a:rPr lang="en-GB" sz="1600" dirty="0" err="1" smtClean="0">
                <a:solidFill>
                  <a:schemeClr val="tx1"/>
                </a:solidFill>
                <a:ea typeface="ＭＳ Ｐゴシック" pitchFamily="-109" charset="-128"/>
              </a:rPr>
              <a:t>webstart</a:t>
            </a:r>
            <a:r>
              <a:rPr lang="en-GB" sz="1600" dirty="0" smtClean="0">
                <a:solidFill>
                  <a:schemeClr val="tx1"/>
                </a:solidFill>
                <a:ea typeface="ＭＳ Ｐゴシック" pitchFamily="-109" charset="-128"/>
              </a:rPr>
              <a:t> version</a:t>
            </a:r>
            <a:endParaRPr lang="en-US" sz="16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WP2: </a:t>
            </a:r>
            <a:b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GridCafé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GridCast</a:t>
            </a:r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,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23824" y="1371599"/>
            <a:ext cx="8715376" cy="53245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US" sz="1800" dirty="0">
                <a:ea typeface="ＭＳ Ｐゴシック" pitchFamily="-109" charset="-128"/>
              </a:rPr>
              <a:t> 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e-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GB" sz="18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Need to trademark e-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and e-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ScienceIsland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– URLs all purchased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Marketing plan: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wikipedia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, social media,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iSGTW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, internal linking, schools pack, conferences, videos underway through the Action Plan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>
                <a:solidFill>
                  <a:schemeClr val="tx1"/>
                </a:solidFill>
                <a:ea typeface="ＭＳ Ｐゴシック" pitchFamily="-109" charset="-128"/>
              </a:rPr>
              <a:t>GridCafé</a:t>
            </a:r>
            <a:endParaRPr lang="en-GB" sz="1800" b="1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Cannot redirect to an external site from a CERN URL any more – dead links – need a CERN contact</a:t>
            </a:r>
            <a:endParaRPr lang="en-GB" sz="1800" dirty="0">
              <a:solidFill>
                <a:schemeClr val="tx1"/>
              </a:solidFill>
              <a:ea typeface="ＭＳ Ｐゴシック" pitchFamily="-109" charset="-128"/>
            </a:endParaRPr>
          </a:p>
          <a:p>
            <a:pPr indent="-57150">
              <a:spcBef>
                <a:spcPts val="6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GridCast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</a:p>
          <a:p>
            <a:pPr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Planned events are CRISP 2</a:t>
            </a:r>
            <a:r>
              <a:rPr lang="en-GB" sz="1800" baseline="30000" dirty="0" smtClean="0">
                <a:solidFill>
                  <a:schemeClr val="tx1"/>
                </a:solidFill>
                <a:ea typeface="ＭＳ Ｐゴシック" pitchFamily="-109" charset="-128"/>
              </a:rPr>
              <a:t>nd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conference, ISGC’13, EGI CF13, 5</a:t>
            </a:r>
            <a:r>
              <a:rPr lang="en-GB" sz="1800" baseline="30000" dirty="0" smtClean="0">
                <a:solidFill>
                  <a:schemeClr val="tx1"/>
                </a:solidFill>
                <a:ea typeface="ＭＳ Ｐゴシック" pitchFamily="-109" charset="-128"/>
              </a:rPr>
              <a:t>th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CAPRI meeting, ISC’13</a:t>
            </a:r>
          </a:p>
          <a:p>
            <a:pPr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</a:t>
            </a:r>
            <a:r>
              <a:rPr lang="en-GB" sz="1800" b="1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800" b="1" dirty="0" smtClean="0">
                <a:solidFill>
                  <a:schemeClr val="tx1"/>
                </a:solidFill>
                <a:ea typeface="ＭＳ Ｐゴシック" pitchFamily="-109" charset="-128"/>
              </a:rPr>
              <a:t> / RTM</a:t>
            </a:r>
            <a:endParaRPr lang="en-US" sz="1800" b="1" dirty="0" smtClean="0">
              <a:solidFill>
                <a:schemeClr val="tx1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Challenge to reach 100 new sites by May 2013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Also need to transfer the 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GridGuide</a:t>
            </a:r>
            <a:r>
              <a:rPr lang="en-GB" sz="1800" dirty="0" smtClean="0">
                <a:solidFill>
                  <a:schemeClr val="tx1"/>
                </a:solidFill>
                <a:ea typeface="ＭＳ Ｐゴシック" pitchFamily="-109" charset="-128"/>
              </a:rPr>
              <a:t> into the e-</a:t>
            </a:r>
            <a:r>
              <a:rPr lang="en-GB" sz="1800" dirty="0" err="1" smtClean="0">
                <a:solidFill>
                  <a:schemeClr val="tx1"/>
                </a:solidFill>
                <a:ea typeface="ＭＳ Ｐゴシック" pitchFamily="-109" charset="-128"/>
              </a:rPr>
              <a:t>ScienceCity</a:t>
            </a:r>
            <a:endParaRPr lang="en-US" sz="1800" dirty="0" smtClean="0">
              <a:solidFill>
                <a:schemeClr val="tx1"/>
              </a:solidFill>
              <a:ea typeface="ＭＳ Ｐゴシック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6722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600200"/>
            <a:ext cx="8610600" cy="378565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err="1" smtClean="0">
                <a:ea typeface="ＭＳ Ｐゴシック" pitchFamily="-109" charset="-128"/>
              </a:rPr>
              <a:t>CloudScape</a:t>
            </a:r>
            <a:r>
              <a:rPr lang="en-GB" sz="2000" dirty="0" smtClean="0">
                <a:ea typeface="ＭＳ Ｐゴシック" pitchFamily="-109" charset="-128"/>
              </a:rPr>
              <a:t> </a:t>
            </a:r>
            <a:r>
              <a:rPr lang="en-GB" sz="2000" dirty="0">
                <a:ea typeface="ＭＳ Ｐゴシック" pitchFamily="-109" charset="-128"/>
              </a:rPr>
              <a:t>V, Brussels, 27-28 February 2013 (mini)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>
                <a:ea typeface="ＭＳ Ｐゴシック" pitchFamily="-109" charset="-128"/>
              </a:rPr>
              <a:t>10th e-Infrastructure </a:t>
            </a:r>
            <a:r>
              <a:rPr lang="en-GB" sz="2000" dirty="0" err="1">
                <a:ea typeface="ＭＳ Ｐゴシック" pitchFamily="-109" charset="-128"/>
              </a:rPr>
              <a:t>Concertation</a:t>
            </a:r>
            <a:r>
              <a:rPr lang="en-GB" sz="2000" dirty="0">
                <a:ea typeface="ＭＳ Ｐゴシック" pitchFamily="-109" charset="-128"/>
              </a:rPr>
              <a:t> meeting, Brussels, 6-7 March 2013 - MAJOR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>
                <a:ea typeface="ＭＳ Ｐゴシック" pitchFamily="-109" charset="-128"/>
              </a:rPr>
              <a:t>CRISP Annual Event, </a:t>
            </a:r>
            <a:r>
              <a:rPr lang="en-GB" sz="2000" dirty="0" err="1">
                <a:ea typeface="ＭＳ Ｐゴシック" pitchFamily="-109" charset="-128"/>
              </a:rPr>
              <a:t>Villigen</a:t>
            </a:r>
            <a:r>
              <a:rPr lang="en-GB" sz="2000" dirty="0">
                <a:ea typeface="ＭＳ Ｐゴシック" pitchFamily="-109" charset="-128"/>
              </a:rPr>
              <a:t>, Switzerland, 18-20 March 2013 </a:t>
            </a:r>
            <a:r>
              <a:rPr lang="en-GB" sz="2000" dirty="0" smtClean="0">
                <a:ea typeface="ＭＳ Ｐゴシック" pitchFamily="-109" charset="-128"/>
              </a:rPr>
              <a:t>– MAJOR + TRAINING</a:t>
            </a:r>
            <a:endParaRPr lang="en-GB" sz="2000" dirty="0"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>
                <a:ea typeface="ＭＳ Ｐゴシック" pitchFamily="-109" charset="-128"/>
              </a:rPr>
              <a:t>ISGC 2013, Taipei, Taiwan, 18-22 March 2013 - MAJOR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>
                <a:ea typeface="ＭＳ Ｐゴシック" pitchFamily="-109" charset="-128"/>
              </a:rPr>
              <a:t>EGI Community Forum, Manchester, UK 8-12 April 2013 </a:t>
            </a:r>
            <a:r>
              <a:rPr lang="en-GB" sz="2000" dirty="0" smtClean="0">
                <a:ea typeface="ＭＳ Ｐゴシック" pitchFamily="-109" charset="-128"/>
              </a:rPr>
              <a:t>– MAJOR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5</a:t>
            </a:r>
            <a:r>
              <a:rPr lang="en-GB" sz="2000" baseline="30000" dirty="0" smtClean="0">
                <a:ea typeface="ＭＳ Ｐゴシック" pitchFamily="-109" charset="-128"/>
              </a:rPr>
              <a:t>th</a:t>
            </a:r>
            <a:r>
              <a:rPr lang="en-GB" sz="2000" dirty="0" smtClean="0">
                <a:ea typeface="ＭＳ Ｐゴシック" pitchFamily="-109" charset="-128"/>
              </a:rPr>
              <a:t> CAPRI meeting, Utrecht, Netherlands, 17-19 April 2013 (mini)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ISC’13, Leipzig, Germany, 16 – 20 June 2013 - MAJOR</a:t>
            </a:r>
            <a:endParaRPr lang="en-GB" sz="2000" dirty="0">
              <a:ea typeface="ＭＳ Ｐゴシック" pitchFamily="-109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Remaining events for PY3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181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76200" y="1600200"/>
            <a:ext cx="8610600" cy="22467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indent="0">
              <a:spcBef>
                <a:spcPct val="50000"/>
              </a:spcBef>
              <a:buNone/>
              <a:defRPr/>
            </a:pPr>
            <a:r>
              <a:rPr lang="en-US" sz="2000" b="1" dirty="0" smtClean="0">
                <a:solidFill>
                  <a:srgbClr val="FF6600"/>
                </a:solidFill>
                <a:ea typeface="ＭＳ Ｐゴシック" pitchFamily="-109" charset="-128"/>
              </a:rPr>
              <a:t>Next steps</a:t>
            </a:r>
            <a:endParaRPr lang="en-US" sz="2000" b="1" dirty="0">
              <a:solidFill>
                <a:srgbClr val="FF6600"/>
              </a:solidFill>
              <a:ea typeface="ＭＳ Ｐゴシック" pitchFamily="-109" charset="-128"/>
            </a:endParaRP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Add any missing XSEDE, PRACE sites to bring total up to 100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Shrink sites to skeletons with links back to original websites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Remove all out of date content</a:t>
            </a:r>
          </a:p>
          <a:p>
            <a:pPr marL="400050" lvl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  <a:defRPr/>
            </a:pPr>
            <a:r>
              <a:rPr lang="en-GB" sz="2000" dirty="0" smtClean="0">
                <a:ea typeface="ＭＳ Ｐゴシック" pitchFamily="-109" charset="-128"/>
              </a:rPr>
              <a:t>Redirect </a:t>
            </a:r>
            <a:r>
              <a:rPr lang="en-GB" sz="2000" dirty="0" smtClean="0">
                <a:ea typeface="ＭＳ Ｐゴシック" pitchFamily="-109" charset="-128"/>
                <a:hlinkClick r:id="rId2"/>
              </a:rPr>
              <a:t>www.gridguide.org</a:t>
            </a:r>
            <a:r>
              <a:rPr lang="en-GB" sz="2000" dirty="0" smtClean="0">
                <a:ea typeface="ＭＳ Ｐゴシック" pitchFamily="-109" charset="-128"/>
              </a:rPr>
              <a:t> to new pages in e-</a:t>
            </a:r>
            <a:r>
              <a:rPr lang="en-GB" sz="2000" dirty="0" err="1" smtClean="0">
                <a:ea typeface="ＭＳ Ｐゴシック" pitchFamily="-109" charset="-128"/>
              </a:rPr>
              <a:t>ScienceCity</a:t>
            </a:r>
            <a:endParaRPr lang="en-GB" sz="2000" dirty="0">
              <a:ea typeface="ＭＳ Ｐゴシック" pitchFamily="-109" charset="-128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73025"/>
            <a:ext cx="8229600" cy="1143000"/>
          </a:xfrm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Plan for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GridGuide</a:t>
            </a:r>
            <a:endParaRPr lang="en-US" sz="3600" b="1" i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3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1343025"/>
            <a:ext cx="9144000" cy="464742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1pPr>
            <a:lvl2pPr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FF6600"/>
                </a:solidFill>
              </a:rPr>
              <a:t>Progress</a:t>
            </a:r>
            <a:endParaRPr lang="en-US" sz="1800" dirty="0" smtClean="0">
              <a:solidFill>
                <a:schemeClr val="tx1"/>
              </a:solidFill>
            </a:endParaRP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Amber Harmon US Desk Editor now providing articles, but is not engaging in social media or publishing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ASGC still committed to providing an Asia-Pacific editor, covering with existing staff for now but no articles received recently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PRACE not very engaged despite new communications officer – unlikely to get buy in now before the end of the project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Subscriptions have now gone up to 8700 and should increase after ISC’13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Continuing to be active in social media and to see increases in page views and referrals to the website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 smtClean="0">
                <a:solidFill>
                  <a:schemeClr val="tx1"/>
                </a:solidFill>
              </a:rPr>
              <a:t> Next </a:t>
            </a:r>
            <a:r>
              <a:rPr lang="en-US" sz="1500" dirty="0" err="1" smtClean="0">
                <a:solidFill>
                  <a:schemeClr val="tx1"/>
                </a:solidFill>
              </a:rPr>
              <a:t>iSGTW</a:t>
            </a:r>
            <a:r>
              <a:rPr lang="en-US" sz="1500" dirty="0" smtClean="0">
                <a:solidFill>
                  <a:schemeClr val="tx1"/>
                </a:solidFill>
              </a:rPr>
              <a:t> Advisory Board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smtClean="0">
                <a:solidFill>
                  <a:schemeClr val="tx1"/>
                </a:solidFill>
              </a:rPr>
              <a:t>to be agreed – April 2013?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Discussions between QMUL and </a:t>
            </a:r>
            <a:r>
              <a:rPr lang="en-US" sz="1600" dirty="0" err="1" smtClean="0">
                <a:solidFill>
                  <a:schemeClr val="tx1"/>
                </a:solidFill>
              </a:rPr>
              <a:t>Xenomedia</a:t>
            </a:r>
            <a:r>
              <a:rPr lang="en-US" sz="1600" dirty="0" smtClean="0">
                <a:solidFill>
                  <a:schemeClr val="tx1"/>
                </a:solidFill>
              </a:rPr>
              <a:t> about the CMS seem to have stalled.- ongoing maintenance of the CMS after the project closes now becoming urgent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3K Euros set aside in the amendment to buy a dedicated faster server at QMUL for hosting to improve support for peaks in </a:t>
            </a:r>
          </a:p>
          <a:p>
            <a:pPr eaLnBrk="1" hangingPunct="1">
              <a:spcBef>
                <a:spcPct val="50000"/>
              </a:spcBef>
              <a:buClr>
                <a:srgbClr val="FF6600"/>
              </a:buClr>
              <a:buFont typeface="Arial" charset="0"/>
              <a:buChar char="■"/>
            </a:pP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10K Euros set aside in the amendment for freelancers</a:t>
            </a: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title"/>
          </p:nvPr>
        </p:nvSpPr>
        <p:spPr>
          <a:xfrm>
            <a:off x="904875" y="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GB" sz="3600" b="1" dirty="0" smtClean="0">
                <a:solidFill>
                  <a:schemeClr val="tx1"/>
                </a:solidFill>
                <a:ea typeface="ＭＳ Ｐゴシック" pitchFamily="34" charset="-128"/>
              </a:rPr>
              <a:t>WP3: </a:t>
            </a:r>
            <a:r>
              <a:rPr lang="en-GB" sz="3600" b="1" dirty="0" err="1" smtClean="0">
                <a:solidFill>
                  <a:schemeClr val="tx1"/>
                </a:solidFill>
                <a:ea typeface="ＭＳ Ｐゴシック" pitchFamily="34" charset="-128"/>
              </a:rPr>
              <a:t>iSGTW</a:t>
            </a:r>
            <a:endParaRPr lang="en-US" sz="3600" b="1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5554</TotalTime>
  <Words>1536</Words>
  <Application>Microsoft Office PowerPoint</Application>
  <PresentationFormat>On-screen Show (4:3)</PresentationFormat>
  <Paragraphs>273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Custom Design</vt:lpstr>
      <vt:lpstr>1_Default Design</vt:lpstr>
      <vt:lpstr>1_Custom Design</vt:lpstr>
      <vt:lpstr>E-ScienceTalk PMB</vt:lpstr>
      <vt:lpstr>Open actions</vt:lpstr>
      <vt:lpstr>WP1: Grid policy outreach</vt:lpstr>
      <vt:lpstr>WP1: Grid policy outreach</vt:lpstr>
      <vt:lpstr>WP2:  GridCafé, GridCast, GridGuide</vt:lpstr>
      <vt:lpstr>WP2:  GridCafé, GridCast, GridGuide</vt:lpstr>
      <vt:lpstr>Remaining events for PY3</vt:lpstr>
      <vt:lpstr>Plan for GridGuide</vt:lpstr>
      <vt:lpstr>WP3: iSGTW</vt:lpstr>
      <vt:lpstr>WP3: iSGTW</vt:lpstr>
      <vt:lpstr>WP4: Management</vt:lpstr>
      <vt:lpstr>Project issues</vt:lpstr>
      <vt:lpstr>Deliverables and  milestones PY3</vt:lpstr>
      <vt:lpstr>Remaining funds distribution</vt:lpstr>
      <vt:lpstr>Remaining Funds PY3</vt:lpstr>
      <vt:lpstr>PowerPoint Presentation</vt:lpstr>
      <vt:lpstr>Beyond PY3</vt:lpstr>
      <vt:lpstr>Future project proposals?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Cristy Jane Burne</dc:creator>
  <cp:lastModifiedBy>Catherine</cp:lastModifiedBy>
  <cp:revision>530</cp:revision>
  <dcterms:created xsi:type="dcterms:W3CDTF">2010-08-24T22:35:25Z</dcterms:created>
  <dcterms:modified xsi:type="dcterms:W3CDTF">2013-03-08T08:43:30Z</dcterms:modified>
</cp:coreProperties>
</file>