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95" autoAdjust="0"/>
    <p:restoredTop sz="94639" autoAdjust="0"/>
  </p:normalViewPr>
  <p:slideViewPr>
    <p:cSldViewPr>
      <p:cViewPr>
        <p:scale>
          <a:sx n="75" d="100"/>
          <a:sy n="75" d="100"/>
        </p:scale>
        <p:origin x="-1584" y="-4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4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79404F-E5AD-4A01-8816-F6C019046284}" type="doc">
      <dgm:prSet loTypeId="urn:microsoft.com/office/officeart/2008/layout/HorizontalMultiLevelHierarchy" loCatId="relationship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7C809D47-C9BE-4949-9718-D087F83A09AB}">
      <dgm:prSet phldrT="[Texto]"/>
      <dgm:spPr/>
      <dgm:t>
        <a:bodyPr lIns="0" tIns="0" rIns="0" bIns="0"/>
        <a:lstStyle/>
        <a:p>
          <a:r>
            <a:rPr lang="en-US" dirty="0" smtClean="0"/>
            <a:t>National Academy Sciences of the Republic </a:t>
          </a:r>
          <a:r>
            <a:rPr lang="en-US" dirty="0" smtClean="0"/>
            <a:t>of Armenia</a:t>
          </a:r>
          <a:endParaRPr lang="es-ES" dirty="0"/>
        </a:p>
      </dgm:t>
    </dgm:pt>
    <dgm:pt modelId="{A68A46C8-573D-4FF4-A854-46ECC97B72C6}" type="parTrans" cxnId="{2996BC46-07EE-4FCC-8451-3F0564184E10}">
      <dgm:prSet/>
      <dgm:spPr/>
      <dgm:t>
        <a:bodyPr/>
        <a:lstStyle/>
        <a:p>
          <a:endParaRPr lang="es-ES"/>
        </a:p>
      </dgm:t>
    </dgm:pt>
    <dgm:pt modelId="{957FBD88-81E9-4F68-AAF3-953420C8DF00}" type="sibTrans" cxnId="{2996BC46-07EE-4FCC-8451-3F0564184E10}">
      <dgm:prSet/>
      <dgm:spPr/>
      <dgm:t>
        <a:bodyPr/>
        <a:lstStyle/>
        <a:p>
          <a:endParaRPr lang="es-ES"/>
        </a:p>
      </dgm:t>
    </dgm:pt>
    <dgm:pt modelId="{DA98A495-2E0D-4005-A903-E541649D7DDD}">
      <dgm:prSet phldrT="[Texto]" custT="1"/>
      <dgm:spPr/>
      <dgm:t>
        <a:bodyPr lIns="0" tIns="0" rIns="0" bIns="0"/>
        <a:lstStyle/>
        <a:p>
          <a:r>
            <a:rPr lang="en-US" sz="1050" b="1" dirty="0" smtClean="0"/>
            <a:t>Institute for Informatics and Automation Problems (IIAP)</a:t>
          </a:r>
          <a:endParaRPr lang="es-ES" sz="1050" b="1" dirty="0"/>
        </a:p>
      </dgm:t>
    </dgm:pt>
    <dgm:pt modelId="{E215E1B2-6BB9-4CBF-A75B-F71170D41D3E}" type="parTrans" cxnId="{3C35EFB7-0F91-489C-B0E3-A28375109BDC}">
      <dgm:prSet/>
      <dgm:spPr/>
      <dgm:t>
        <a:bodyPr/>
        <a:lstStyle/>
        <a:p>
          <a:endParaRPr lang="es-ES"/>
        </a:p>
      </dgm:t>
    </dgm:pt>
    <dgm:pt modelId="{8294E24E-37C2-403B-9A7B-2342C6F49A02}" type="sibTrans" cxnId="{3C35EFB7-0F91-489C-B0E3-A28375109BDC}">
      <dgm:prSet/>
      <dgm:spPr/>
      <dgm:t>
        <a:bodyPr/>
        <a:lstStyle/>
        <a:p>
          <a:endParaRPr lang="es-ES"/>
        </a:p>
      </dgm:t>
    </dgm:pt>
    <dgm:pt modelId="{BFFA91F4-880D-4D7A-AB4C-2CD6118156FC}">
      <dgm:prSet phldrT="[Texto]" custT="1"/>
      <dgm:spPr/>
      <dgm:t>
        <a:bodyPr lIns="0" tIns="0" rIns="0" bIns="0"/>
        <a:lstStyle/>
        <a:p>
          <a:r>
            <a:rPr lang="en-US" sz="900" b="1" dirty="0" smtClean="0"/>
            <a:t>Institute of Biochemistry (IB)</a:t>
          </a:r>
          <a:endParaRPr lang="es-ES" sz="900" b="1" dirty="0"/>
        </a:p>
      </dgm:t>
    </dgm:pt>
    <dgm:pt modelId="{3B763718-5F58-4EBA-9303-39D285079069}" type="parTrans" cxnId="{1E2755B9-5AA9-4868-9FCE-2DEA2EB18A80}">
      <dgm:prSet/>
      <dgm:spPr/>
      <dgm:t>
        <a:bodyPr/>
        <a:lstStyle/>
        <a:p>
          <a:endParaRPr lang="es-ES"/>
        </a:p>
      </dgm:t>
    </dgm:pt>
    <dgm:pt modelId="{A83B3AAD-03A8-45E3-9E75-7A42331FAA8B}" type="sibTrans" cxnId="{1E2755B9-5AA9-4868-9FCE-2DEA2EB18A80}">
      <dgm:prSet/>
      <dgm:spPr/>
      <dgm:t>
        <a:bodyPr/>
        <a:lstStyle/>
        <a:p>
          <a:endParaRPr lang="es-ES"/>
        </a:p>
      </dgm:t>
    </dgm:pt>
    <dgm:pt modelId="{507EC37B-ADC3-4440-BD2F-9DF4DC15674F}">
      <dgm:prSet custT="1"/>
      <dgm:spPr/>
      <dgm:t>
        <a:bodyPr lIns="0" tIns="0" rIns="0" bIns="0"/>
        <a:lstStyle/>
        <a:p>
          <a:r>
            <a:rPr lang="en-US" sz="900" b="1" dirty="0" smtClean="0"/>
            <a:t>Institute of Molecular Biology (IMB)</a:t>
          </a:r>
          <a:endParaRPr lang="es-ES" sz="900" b="1" dirty="0"/>
        </a:p>
      </dgm:t>
    </dgm:pt>
    <dgm:pt modelId="{984FBFB7-7F37-4384-ABB1-4270F1C55B86}" type="parTrans" cxnId="{10A43E2E-4530-4138-992E-D851F775A997}">
      <dgm:prSet/>
      <dgm:spPr/>
      <dgm:t>
        <a:bodyPr/>
        <a:lstStyle/>
        <a:p>
          <a:endParaRPr lang="es-ES"/>
        </a:p>
      </dgm:t>
    </dgm:pt>
    <dgm:pt modelId="{3C1A8A38-BF5A-46F4-9F8C-540B5B2B3096}" type="sibTrans" cxnId="{10A43E2E-4530-4138-992E-D851F775A997}">
      <dgm:prSet/>
      <dgm:spPr/>
      <dgm:t>
        <a:bodyPr/>
        <a:lstStyle/>
        <a:p>
          <a:endParaRPr lang="es-ES"/>
        </a:p>
      </dgm:t>
    </dgm:pt>
    <dgm:pt modelId="{D1C868EB-5CBC-4BF3-86F0-BF13F476BBB4}">
      <dgm:prSet custT="1"/>
      <dgm:spPr/>
      <dgm:t>
        <a:bodyPr lIns="0" tIns="0" rIns="0" bIns="0"/>
        <a:lstStyle/>
        <a:p>
          <a:r>
            <a:rPr lang="en-US" sz="900" b="1" i="0" dirty="0" smtClean="0"/>
            <a:t>“Institute of Microbiology” Scientific and Production Center “</a:t>
          </a:r>
          <a:r>
            <a:rPr lang="en-US" sz="900" b="1" i="0" dirty="0" err="1" smtClean="0"/>
            <a:t>Armbiotechnology</a:t>
          </a:r>
          <a:r>
            <a:rPr lang="en-US" sz="900" b="1" i="0" dirty="0" smtClean="0"/>
            <a:t>” (IMSPC)</a:t>
          </a:r>
          <a:endParaRPr lang="es-ES" sz="900" b="1" dirty="0"/>
        </a:p>
      </dgm:t>
    </dgm:pt>
    <dgm:pt modelId="{9F44898A-2E56-453D-B21D-82873E2D6AD2}" type="parTrans" cxnId="{E5119A09-D109-4C73-AA76-B67BEB88CC96}">
      <dgm:prSet/>
      <dgm:spPr/>
      <dgm:t>
        <a:bodyPr/>
        <a:lstStyle/>
        <a:p>
          <a:endParaRPr lang="es-ES"/>
        </a:p>
      </dgm:t>
    </dgm:pt>
    <dgm:pt modelId="{C3BC7E5F-DE5E-4168-B5FE-CBC2C1FF8F51}" type="sibTrans" cxnId="{E5119A09-D109-4C73-AA76-B67BEB88CC96}">
      <dgm:prSet/>
      <dgm:spPr/>
      <dgm:t>
        <a:bodyPr/>
        <a:lstStyle/>
        <a:p>
          <a:endParaRPr lang="es-ES"/>
        </a:p>
      </dgm:t>
    </dgm:pt>
    <dgm:pt modelId="{3653AC35-D3D0-0843-B086-C1F9EAF01D81}" type="pres">
      <dgm:prSet presAssocID="{FD79404F-E5AD-4A01-8816-F6C01904628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5E81B4-A6F5-7E4A-BBFD-0275064B6320}" type="pres">
      <dgm:prSet presAssocID="{7C809D47-C9BE-4949-9718-D087F83A09AB}" presName="root1" presStyleCnt="0"/>
      <dgm:spPr/>
    </dgm:pt>
    <dgm:pt modelId="{1906C024-2B71-8643-9C73-508EAB2F96AE}" type="pres">
      <dgm:prSet presAssocID="{7C809D47-C9BE-4949-9718-D087F83A09A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82DAFD-B379-0B4F-97AD-B1A0139EBED5}" type="pres">
      <dgm:prSet presAssocID="{7C809D47-C9BE-4949-9718-D087F83A09AB}" presName="level2hierChild" presStyleCnt="0"/>
      <dgm:spPr/>
    </dgm:pt>
    <dgm:pt modelId="{3BA0892C-07FF-E74A-9FFB-0857FEDCD323}" type="pres">
      <dgm:prSet presAssocID="{E215E1B2-6BB9-4CBF-A75B-F71170D41D3E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04DD747C-8D53-5E40-B819-DEBD895C82AE}" type="pres">
      <dgm:prSet presAssocID="{E215E1B2-6BB9-4CBF-A75B-F71170D41D3E}" presName="connTx" presStyleLbl="parChTrans1D2" presStyleIdx="0" presStyleCnt="4"/>
      <dgm:spPr/>
      <dgm:t>
        <a:bodyPr/>
        <a:lstStyle/>
        <a:p>
          <a:endParaRPr lang="en-US"/>
        </a:p>
      </dgm:t>
    </dgm:pt>
    <dgm:pt modelId="{560A3FF5-242E-9F4D-86E0-DAA99EF9F955}" type="pres">
      <dgm:prSet presAssocID="{DA98A495-2E0D-4005-A903-E541649D7DDD}" presName="root2" presStyleCnt="0"/>
      <dgm:spPr/>
    </dgm:pt>
    <dgm:pt modelId="{5F3B1CF7-0C54-AB4B-8DC5-CCCBF264CF5F}" type="pres">
      <dgm:prSet presAssocID="{DA98A495-2E0D-4005-A903-E541649D7DDD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CED6D8-909D-E04A-983B-666073F3378C}" type="pres">
      <dgm:prSet presAssocID="{DA98A495-2E0D-4005-A903-E541649D7DDD}" presName="level3hierChild" presStyleCnt="0"/>
      <dgm:spPr/>
    </dgm:pt>
    <dgm:pt modelId="{F6ADA5C1-D5B8-304B-BBC3-5E6BE99D76D7}" type="pres">
      <dgm:prSet presAssocID="{3B763718-5F58-4EBA-9303-39D285079069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E0435939-8ABA-684C-A12D-A42F6F54CE21}" type="pres">
      <dgm:prSet presAssocID="{3B763718-5F58-4EBA-9303-39D285079069}" presName="connTx" presStyleLbl="parChTrans1D2" presStyleIdx="1" presStyleCnt="4"/>
      <dgm:spPr/>
      <dgm:t>
        <a:bodyPr/>
        <a:lstStyle/>
        <a:p>
          <a:endParaRPr lang="en-US"/>
        </a:p>
      </dgm:t>
    </dgm:pt>
    <dgm:pt modelId="{D3FB41D2-F85A-9843-B182-73CD3AC3AB28}" type="pres">
      <dgm:prSet presAssocID="{BFFA91F4-880D-4D7A-AB4C-2CD6118156FC}" presName="root2" presStyleCnt="0"/>
      <dgm:spPr/>
    </dgm:pt>
    <dgm:pt modelId="{C8BBCE2E-2349-444E-92C2-B177623164A0}" type="pres">
      <dgm:prSet presAssocID="{BFFA91F4-880D-4D7A-AB4C-2CD6118156FC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826352-DD3A-C044-B6A8-7D075305064C}" type="pres">
      <dgm:prSet presAssocID="{BFFA91F4-880D-4D7A-AB4C-2CD6118156FC}" presName="level3hierChild" presStyleCnt="0"/>
      <dgm:spPr/>
    </dgm:pt>
    <dgm:pt modelId="{7E15FA48-8C4A-3249-A36F-75F6F0084359}" type="pres">
      <dgm:prSet presAssocID="{984FBFB7-7F37-4384-ABB1-4270F1C55B86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468055F8-2BF5-6642-954E-31853FCCBA9C}" type="pres">
      <dgm:prSet presAssocID="{984FBFB7-7F37-4384-ABB1-4270F1C55B86}" presName="connTx" presStyleLbl="parChTrans1D2" presStyleIdx="2" presStyleCnt="4"/>
      <dgm:spPr/>
      <dgm:t>
        <a:bodyPr/>
        <a:lstStyle/>
        <a:p>
          <a:endParaRPr lang="en-US"/>
        </a:p>
      </dgm:t>
    </dgm:pt>
    <dgm:pt modelId="{E7B3FF2E-E24C-B445-9759-0C2DDF86781F}" type="pres">
      <dgm:prSet presAssocID="{507EC37B-ADC3-4440-BD2F-9DF4DC15674F}" presName="root2" presStyleCnt="0"/>
      <dgm:spPr/>
    </dgm:pt>
    <dgm:pt modelId="{E28E731C-219E-6949-A2A1-005490166D59}" type="pres">
      <dgm:prSet presAssocID="{507EC37B-ADC3-4440-BD2F-9DF4DC15674F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8A5BE2-551D-784A-A3DC-9D0521B8A29B}" type="pres">
      <dgm:prSet presAssocID="{507EC37B-ADC3-4440-BD2F-9DF4DC15674F}" presName="level3hierChild" presStyleCnt="0"/>
      <dgm:spPr/>
    </dgm:pt>
    <dgm:pt modelId="{7DED0EF8-F673-9B40-AC54-8E26886FC72A}" type="pres">
      <dgm:prSet presAssocID="{9F44898A-2E56-453D-B21D-82873E2D6AD2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9476F458-E30C-0F4F-B786-7942578A7A37}" type="pres">
      <dgm:prSet presAssocID="{9F44898A-2E56-453D-B21D-82873E2D6AD2}" presName="connTx" presStyleLbl="parChTrans1D2" presStyleIdx="3" presStyleCnt="4"/>
      <dgm:spPr/>
      <dgm:t>
        <a:bodyPr/>
        <a:lstStyle/>
        <a:p>
          <a:endParaRPr lang="en-US"/>
        </a:p>
      </dgm:t>
    </dgm:pt>
    <dgm:pt modelId="{06E23933-92A0-2448-B240-066F4EB55C85}" type="pres">
      <dgm:prSet presAssocID="{D1C868EB-5CBC-4BF3-86F0-BF13F476BBB4}" presName="root2" presStyleCnt="0"/>
      <dgm:spPr/>
    </dgm:pt>
    <dgm:pt modelId="{C1CC108C-EF08-6843-8609-F9E7E6E0A9BE}" type="pres">
      <dgm:prSet presAssocID="{D1C868EB-5CBC-4BF3-86F0-BF13F476BBB4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7D6AE4-2E81-CE4C-B134-7919B57A99C6}" type="pres">
      <dgm:prSet presAssocID="{D1C868EB-5CBC-4BF3-86F0-BF13F476BBB4}" presName="level3hierChild" presStyleCnt="0"/>
      <dgm:spPr/>
    </dgm:pt>
  </dgm:ptLst>
  <dgm:cxnLst>
    <dgm:cxn modelId="{0E3CF026-1B8D-ED43-BF94-9FA6F4F87EDD}" type="presOf" srcId="{E215E1B2-6BB9-4CBF-A75B-F71170D41D3E}" destId="{04DD747C-8D53-5E40-B819-DEBD895C82AE}" srcOrd="1" destOrd="0" presId="urn:microsoft.com/office/officeart/2008/layout/HorizontalMultiLevelHierarchy"/>
    <dgm:cxn modelId="{8E2A7A91-6AFD-8444-B631-25D392FFD1C7}" type="presOf" srcId="{FD79404F-E5AD-4A01-8816-F6C019046284}" destId="{3653AC35-D3D0-0843-B086-C1F9EAF01D81}" srcOrd="0" destOrd="0" presId="urn:microsoft.com/office/officeart/2008/layout/HorizontalMultiLevelHierarchy"/>
    <dgm:cxn modelId="{5F6837A3-94DE-FC40-A473-71C36334F6EB}" type="presOf" srcId="{E215E1B2-6BB9-4CBF-A75B-F71170D41D3E}" destId="{3BA0892C-07FF-E74A-9FFB-0857FEDCD323}" srcOrd="0" destOrd="0" presId="urn:microsoft.com/office/officeart/2008/layout/HorizontalMultiLevelHierarchy"/>
    <dgm:cxn modelId="{CDB903A8-78BF-E043-A21D-8570E9BAE176}" type="presOf" srcId="{984FBFB7-7F37-4384-ABB1-4270F1C55B86}" destId="{468055F8-2BF5-6642-954E-31853FCCBA9C}" srcOrd="1" destOrd="0" presId="urn:microsoft.com/office/officeart/2008/layout/HorizontalMultiLevelHierarchy"/>
    <dgm:cxn modelId="{10A43E2E-4530-4138-992E-D851F775A997}" srcId="{7C809D47-C9BE-4949-9718-D087F83A09AB}" destId="{507EC37B-ADC3-4440-BD2F-9DF4DC15674F}" srcOrd="2" destOrd="0" parTransId="{984FBFB7-7F37-4384-ABB1-4270F1C55B86}" sibTransId="{3C1A8A38-BF5A-46F4-9F8C-540B5B2B3096}"/>
    <dgm:cxn modelId="{2A17FCE3-8A64-EA42-A35A-75D9688F247A}" type="presOf" srcId="{9F44898A-2E56-453D-B21D-82873E2D6AD2}" destId="{9476F458-E30C-0F4F-B786-7942578A7A37}" srcOrd="1" destOrd="0" presId="urn:microsoft.com/office/officeart/2008/layout/HorizontalMultiLevelHierarchy"/>
    <dgm:cxn modelId="{5CD4DE81-4465-4445-A2D1-AFAD91830C73}" type="presOf" srcId="{3B763718-5F58-4EBA-9303-39D285079069}" destId="{F6ADA5C1-D5B8-304B-BBC3-5E6BE99D76D7}" srcOrd="0" destOrd="0" presId="urn:microsoft.com/office/officeart/2008/layout/HorizontalMultiLevelHierarchy"/>
    <dgm:cxn modelId="{E1047C31-52B1-AA4A-9BD2-05D3C7B28B9D}" type="presOf" srcId="{507EC37B-ADC3-4440-BD2F-9DF4DC15674F}" destId="{E28E731C-219E-6949-A2A1-005490166D59}" srcOrd="0" destOrd="0" presId="urn:microsoft.com/office/officeart/2008/layout/HorizontalMultiLevelHierarchy"/>
    <dgm:cxn modelId="{FBDA3043-5F96-1F44-9177-2C38EF0B8CC6}" type="presOf" srcId="{D1C868EB-5CBC-4BF3-86F0-BF13F476BBB4}" destId="{C1CC108C-EF08-6843-8609-F9E7E6E0A9BE}" srcOrd="0" destOrd="0" presId="urn:microsoft.com/office/officeart/2008/layout/HorizontalMultiLevelHierarchy"/>
    <dgm:cxn modelId="{A06345E5-EE5C-CB42-9904-D2787E3F0435}" type="presOf" srcId="{3B763718-5F58-4EBA-9303-39D285079069}" destId="{E0435939-8ABA-684C-A12D-A42F6F54CE21}" srcOrd="1" destOrd="0" presId="urn:microsoft.com/office/officeart/2008/layout/HorizontalMultiLevelHierarchy"/>
    <dgm:cxn modelId="{46F409AA-CF4A-0343-8C8E-3E7B3857DAED}" type="presOf" srcId="{BFFA91F4-880D-4D7A-AB4C-2CD6118156FC}" destId="{C8BBCE2E-2349-444E-92C2-B177623164A0}" srcOrd="0" destOrd="0" presId="urn:microsoft.com/office/officeart/2008/layout/HorizontalMultiLevelHierarchy"/>
    <dgm:cxn modelId="{1E2755B9-5AA9-4868-9FCE-2DEA2EB18A80}" srcId="{7C809D47-C9BE-4949-9718-D087F83A09AB}" destId="{BFFA91F4-880D-4D7A-AB4C-2CD6118156FC}" srcOrd="1" destOrd="0" parTransId="{3B763718-5F58-4EBA-9303-39D285079069}" sibTransId="{A83B3AAD-03A8-45E3-9E75-7A42331FAA8B}"/>
    <dgm:cxn modelId="{E5119A09-D109-4C73-AA76-B67BEB88CC96}" srcId="{7C809D47-C9BE-4949-9718-D087F83A09AB}" destId="{D1C868EB-5CBC-4BF3-86F0-BF13F476BBB4}" srcOrd="3" destOrd="0" parTransId="{9F44898A-2E56-453D-B21D-82873E2D6AD2}" sibTransId="{C3BC7E5F-DE5E-4168-B5FE-CBC2C1FF8F51}"/>
    <dgm:cxn modelId="{2996BC46-07EE-4FCC-8451-3F0564184E10}" srcId="{FD79404F-E5AD-4A01-8816-F6C019046284}" destId="{7C809D47-C9BE-4949-9718-D087F83A09AB}" srcOrd="0" destOrd="0" parTransId="{A68A46C8-573D-4FF4-A854-46ECC97B72C6}" sibTransId="{957FBD88-81E9-4F68-AAF3-953420C8DF00}"/>
    <dgm:cxn modelId="{52B44F55-EAAD-E948-AD41-266918C5E091}" type="presOf" srcId="{9F44898A-2E56-453D-B21D-82873E2D6AD2}" destId="{7DED0EF8-F673-9B40-AC54-8E26886FC72A}" srcOrd="0" destOrd="0" presId="urn:microsoft.com/office/officeart/2008/layout/HorizontalMultiLevelHierarchy"/>
    <dgm:cxn modelId="{308E071B-44E1-AD43-B61A-DDAF395CE6EF}" type="presOf" srcId="{7C809D47-C9BE-4949-9718-D087F83A09AB}" destId="{1906C024-2B71-8643-9C73-508EAB2F96AE}" srcOrd="0" destOrd="0" presId="urn:microsoft.com/office/officeart/2008/layout/HorizontalMultiLevelHierarchy"/>
    <dgm:cxn modelId="{3C35EFB7-0F91-489C-B0E3-A28375109BDC}" srcId="{7C809D47-C9BE-4949-9718-D087F83A09AB}" destId="{DA98A495-2E0D-4005-A903-E541649D7DDD}" srcOrd="0" destOrd="0" parTransId="{E215E1B2-6BB9-4CBF-A75B-F71170D41D3E}" sibTransId="{8294E24E-37C2-403B-9A7B-2342C6F49A02}"/>
    <dgm:cxn modelId="{B4F4BC34-CFA5-6D4A-A420-BE6D990C55E9}" type="presOf" srcId="{DA98A495-2E0D-4005-A903-E541649D7DDD}" destId="{5F3B1CF7-0C54-AB4B-8DC5-CCCBF264CF5F}" srcOrd="0" destOrd="0" presId="urn:microsoft.com/office/officeart/2008/layout/HorizontalMultiLevelHierarchy"/>
    <dgm:cxn modelId="{A97C6852-0968-3E45-993C-EEA37C64DA4A}" type="presOf" srcId="{984FBFB7-7F37-4384-ABB1-4270F1C55B86}" destId="{7E15FA48-8C4A-3249-A36F-75F6F0084359}" srcOrd="0" destOrd="0" presId="urn:microsoft.com/office/officeart/2008/layout/HorizontalMultiLevelHierarchy"/>
    <dgm:cxn modelId="{81DC7048-D390-6A4F-9845-E64F93743DE6}" type="presParOf" srcId="{3653AC35-D3D0-0843-B086-C1F9EAF01D81}" destId="{CB5E81B4-A6F5-7E4A-BBFD-0275064B6320}" srcOrd="0" destOrd="0" presId="urn:microsoft.com/office/officeart/2008/layout/HorizontalMultiLevelHierarchy"/>
    <dgm:cxn modelId="{EFB4493F-F211-2948-BE03-5BA2BEC9DB11}" type="presParOf" srcId="{CB5E81B4-A6F5-7E4A-BBFD-0275064B6320}" destId="{1906C024-2B71-8643-9C73-508EAB2F96AE}" srcOrd="0" destOrd="0" presId="urn:microsoft.com/office/officeart/2008/layout/HorizontalMultiLevelHierarchy"/>
    <dgm:cxn modelId="{9C35943B-F38F-EE47-B51C-371639B79633}" type="presParOf" srcId="{CB5E81B4-A6F5-7E4A-BBFD-0275064B6320}" destId="{4982DAFD-B379-0B4F-97AD-B1A0139EBED5}" srcOrd="1" destOrd="0" presId="urn:microsoft.com/office/officeart/2008/layout/HorizontalMultiLevelHierarchy"/>
    <dgm:cxn modelId="{CD74E3B3-1F08-444D-A70B-12F8A1E48C39}" type="presParOf" srcId="{4982DAFD-B379-0B4F-97AD-B1A0139EBED5}" destId="{3BA0892C-07FF-E74A-9FFB-0857FEDCD323}" srcOrd="0" destOrd="0" presId="urn:microsoft.com/office/officeart/2008/layout/HorizontalMultiLevelHierarchy"/>
    <dgm:cxn modelId="{B01ECE99-E095-4D49-AD21-361E214C4379}" type="presParOf" srcId="{3BA0892C-07FF-E74A-9FFB-0857FEDCD323}" destId="{04DD747C-8D53-5E40-B819-DEBD895C82AE}" srcOrd="0" destOrd="0" presId="urn:microsoft.com/office/officeart/2008/layout/HorizontalMultiLevelHierarchy"/>
    <dgm:cxn modelId="{DBFF08E6-DA3E-8B42-8716-F862807B9405}" type="presParOf" srcId="{4982DAFD-B379-0B4F-97AD-B1A0139EBED5}" destId="{560A3FF5-242E-9F4D-86E0-DAA99EF9F955}" srcOrd="1" destOrd="0" presId="urn:microsoft.com/office/officeart/2008/layout/HorizontalMultiLevelHierarchy"/>
    <dgm:cxn modelId="{D4A8E678-8E5C-DD40-87C8-859A318FA9F2}" type="presParOf" srcId="{560A3FF5-242E-9F4D-86E0-DAA99EF9F955}" destId="{5F3B1CF7-0C54-AB4B-8DC5-CCCBF264CF5F}" srcOrd="0" destOrd="0" presId="urn:microsoft.com/office/officeart/2008/layout/HorizontalMultiLevelHierarchy"/>
    <dgm:cxn modelId="{20FA7CA1-8E9F-EF4F-9A8B-39373C1530B7}" type="presParOf" srcId="{560A3FF5-242E-9F4D-86E0-DAA99EF9F955}" destId="{A0CED6D8-909D-E04A-983B-666073F3378C}" srcOrd="1" destOrd="0" presId="urn:microsoft.com/office/officeart/2008/layout/HorizontalMultiLevelHierarchy"/>
    <dgm:cxn modelId="{526FA961-7708-4842-8E6F-460120C4098E}" type="presParOf" srcId="{4982DAFD-B379-0B4F-97AD-B1A0139EBED5}" destId="{F6ADA5C1-D5B8-304B-BBC3-5E6BE99D76D7}" srcOrd="2" destOrd="0" presId="urn:microsoft.com/office/officeart/2008/layout/HorizontalMultiLevelHierarchy"/>
    <dgm:cxn modelId="{808F4582-F3B4-0E4F-9D37-17173DA7F441}" type="presParOf" srcId="{F6ADA5C1-D5B8-304B-BBC3-5E6BE99D76D7}" destId="{E0435939-8ABA-684C-A12D-A42F6F54CE21}" srcOrd="0" destOrd="0" presId="urn:microsoft.com/office/officeart/2008/layout/HorizontalMultiLevelHierarchy"/>
    <dgm:cxn modelId="{28B4418B-26D8-704E-B3D5-0568DFAC6A6B}" type="presParOf" srcId="{4982DAFD-B379-0B4F-97AD-B1A0139EBED5}" destId="{D3FB41D2-F85A-9843-B182-73CD3AC3AB28}" srcOrd="3" destOrd="0" presId="urn:microsoft.com/office/officeart/2008/layout/HorizontalMultiLevelHierarchy"/>
    <dgm:cxn modelId="{A021D6DA-A41A-EE41-B639-29E4DC3DA1F7}" type="presParOf" srcId="{D3FB41D2-F85A-9843-B182-73CD3AC3AB28}" destId="{C8BBCE2E-2349-444E-92C2-B177623164A0}" srcOrd="0" destOrd="0" presId="urn:microsoft.com/office/officeart/2008/layout/HorizontalMultiLevelHierarchy"/>
    <dgm:cxn modelId="{E84046F3-567F-9548-ACDD-83D491EF38B8}" type="presParOf" srcId="{D3FB41D2-F85A-9843-B182-73CD3AC3AB28}" destId="{86826352-DD3A-C044-B6A8-7D075305064C}" srcOrd="1" destOrd="0" presId="urn:microsoft.com/office/officeart/2008/layout/HorizontalMultiLevelHierarchy"/>
    <dgm:cxn modelId="{3E9D635D-BEB5-E147-8FE4-05C0A7ECF173}" type="presParOf" srcId="{4982DAFD-B379-0B4F-97AD-B1A0139EBED5}" destId="{7E15FA48-8C4A-3249-A36F-75F6F0084359}" srcOrd="4" destOrd="0" presId="urn:microsoft.com/office/officeart/2008/layout/HorizontalMultiLevelHierarchy"/>
    <dgm:cxn modelId="{F70DCE50-9966-EB4F-B3EF-67E1C91EDDDB}" type="presParOf" srcId="{7E15FA48-8C4A-3249-A36F-75F6F0084359}" destId="{468055F8-2BF5-6642-954E-31853FCCBA9C}" srcOrd="0" destOrd="0" presId="urn:microsoft.com/office/officeart/2008/layout/HorizontalMultiLevelHierarchy"/>
    <dgm:cxn modelId="{DDEDE1E0-9FC5-DE48-950E-9F7CF4771B66}" type="presParOf" srcId="{4982DAFD-B379-0B4F-97AD-B1A0139EBED5}" destId="{E7B3FF2E-E24C-B445-9759-0C2DDF86781F}" srcOrd="5" destOrd="0" presId="urn:microsoft.com/office/officeart/2008/layout/HorizontalMultiLevelHierarchy"/>
    <dgm:cxn modelId="{ED618406-C3F3-B544-BC62-FDF8E278D426}" type="presParOf" srcId="{E7B3FF2E-E24C-B445-9759-0C2DDF86781F}" destId="{E28E731C-219E-6949-A2A1-005490166D59}" srcOrd="0" destOrd="0" presId="urn:microsoft.com/office/officeart/2008/layout/HorizontalMultiLevelHierarchy"/>
    <dgm:cxn modelId="{AA69C45F-485D-9946-AB4B-DA6E9CC545FD}" type="presParOf" srcId="{E7B3FF2E-E24C-B445-9759-0C2DDF86781F}" destId="{B48A5BE2-551D-784A-A3DC-9D0521B8A29B}" srcOrd="1" destOrd="0" presId="urn:microsoft.com/office/officeart/2008/layout/HorizontalMultiLevelHierarchy"/>
    <dgm:cxn modelId="{B93F61F4-A8F5-D14D-A161-17DC846FCD11}" type="presParOf" srcId="{4982DAFD-B379-0B4F-97AD-B1A0139EBED5}" destId="{7DED0EF8-F673-9B40-AC54-8E26886FC72A}" srcOrd="6" destOrd="0" presId="urn:microsoft.com/office/officeart/2008/layout/HorizontalMultiLevelHierarchy"/>
    <dgm:cxn modelId="{BA962FF6-4B19-EA4E-906B-1783799297EA}" type="presParOf" srcId="{7DED0EF8-F673-9B40-AC54-8E26886FC72A}" destId="{9476F458-E30C-0F4F-B786-7942578A7A37}" srcOrd="0" destOrd="0" presId="urn:microsoft.com/office/officeart/2008/layout/HorizontalMultiLevelHierarchy"/>
    <dgm:cxn modelId="{6C5801DE-5592-5042-8BAB-2C4C00BA47F2}" type="presParOf" srcId="{4982DAFD-B379-0B4F-97AD-B1A0139EBED5}" destId="{06E23933-92A0-2448-B240-066F4EB55C85}" srcOrd="7" destOrd="0" presId="urn:microsoft.com/office/officeart/2008/layout/HorizontalMultiLevelHierarchy"/>
    <dgm:cxn modelId="{9AE7C89E-0416-2542-B43C-265DD66069CB}" type="presParOf" srcId="{06E23933-92A0-2448-B240-066F4EB55C85}" destId="{C1CC108C-EF08-6843-8609-F9E7E6E0A9BE}" srcOrd="0" destOrd="0" presId="urn:microsoft.com/office/officeart/2008/layout/HorizontalMultiLevelHierarchy"/>
    <dgm:cxn modelId="{7AD81393-7A50-104C-9199-DDC531AE1F4F}" type="presParOf" srcId="{06E23933-92A0-2448-B240-066F4EB55C85}" destId="{227D6AE4-2E81-CE4C-B134-7919B57A99C6}" srcOrd="1" destOrd="0" presId="urn:microsoft.com/office/officeart/2008/layout/HorizontalMultiLevelHierarchy"/>
  </dgm:cxnLst>
  <dgm:bg>
    <a:effectLst>
      <a:outerShdw blurRad="63500" dist="762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D0EF8-F673-9B40-AC54-8E26886FC72A}">
      <dsp:nvSpPr>
        <dsp:cNvPr id="0" name=""/>
        <dsp:cNvSpPr/>
      </dsp:nvSpPr>
      <dsp:spPr>
        <a:xfrm>
          <a:off x="1250053" y="2664295"/>
          <a:ext cx="664155" cy="18983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2077" y="0"/>
              </a:lnTo>
              <a:lnTo>
                <a:pt x="332077" y="1898310"/>
              </a:lnTo>
              <a:lnTo>
                <a:pt x="664155" y="189831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1531852" y="3563172"/>
        <a:ext cx="100557" cy="100557"/>
      </dsp:txXfrm>
    </dsp:sp>
    <dsp:sp modelId="{7E15FA48-8C4A-3249-A36F-75F6F0084359}">
      <dsp:nvSpPr>
        <dsp:cNvPr id="0" name=""/>
        <dsp:cNvSpPr/>
      </dsp:nvSpPr>
      <dsp:spPr>
        <a:xfrm>
          <a:off x="1250053" y="2664295"/>
          <a:ext cx="664155" cy="632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2077" y="0"/>
              </a:lnTo>
              <a:lnTo>
                <a:pt x="332077" y="632770"/>
              </a:lnTo>
              <a:lnTo>
                <a:pt x="664155" y="63277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1559197" y="2957747"/>
        <a:ext cx="45866" cy="45866"/>
      </dsp:txXfrm>
    </dsp:sp>
    <dsp:sp modelId="{F6ADA5C1-D5B8-304B-BBC3-5E6BE99D76D7}">
      <dsp:nvSpPr>
        <dsp:cNvPr id="0" name=""/>
        <dsp:cNvSpPr/>
      </dsp:nvSpPr>
      <dsp:spPr>
        <a:xfrm>
          <a:off x="1250053" y="2031525"/>
          <a:ext cx="664155" cy="632770"/>
        </a:xfrm>
        <a:custGeom>
          <a:avLst/>
          <a:gdLst/>
          <a:ahLst/>
          <a:cxnLst/>
          <a:rect l="0" t="0" r="0" b="0"/>
          <a:pathLst>
            <a:path>
              <a:moveTo>
                <a:pt x="0" y="632770"/>
              </a:moveTo>
              <a:lnTo>
                <a:pt x="332077" y="632770"/>
              </a:lnTo>
              <a:lnTo>
                <a:pt x="332077" y="0"/>
              </a:lnTo>
              <a:lnTo>
                <a:pt x="664155" y="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1559197" y="2324977"/>
        <a:ext cx="45866" cy="45866"/>
      </dsp:txXfrm>
    </dsp:sp>
    <dsp:sp modelId="{3BA0892C-07FF-E74A-9FFB-0857FEDCD323}">
      <dsp:nvSpPr>
        <dsp:cNvPr id="0" name=""/>
        <dsp:cNvSpPr/>
      </dsp:nvSpPr>
      <dsp:spPr>
        <a:xfrm>
          <a:off x="1250053" y="765985"/>
          <a:ext cx="664155" cy="1898310"/>
        </a:xfrm>
        <a:custGeom>
          <a:avLst/>
          <a:gdLst/>
          <a:ahLst/>
          <a:cxnLst/>
          <a:rect l="0" t="0" r="0" b="0"/>
          <a:pathLst>
            <a:path>
              <a:moveTo>
                <a:pt x="0" y="1898310"/>
              </a:moveTo>
              <a:lnTo>
                <a:pt x="332077" y="1898310"/>
              </a:lnTo>
              <a:lnTo>
                <a:pt x="332077" y="0"/>
              </a:lnTo>
              <a:lnTo>
                <a:pt x="664155" y="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1531852" y="1664862"/>
        <a:ext cx="100557" cy="100557"/>
      </dsp:txXfrm>
    </dsp:sp>
    <dsp:sp modelId="{1906C024-2B71-8643-9C73-508EAB2F96AE}">
      <dsp:nvSpPr>
        <dsp:cNvPr id="0" name=""/>
        <dsp:cNvSpPr/>
      </dsp:nvSpPr>
      <dsp:spPr>
        <a:xfrm rot="16200000">
          <a:off x="-1920459" y="2158079"/>
          <a:ext cx="5328591" cy="10124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National Academy Sciences of the Republic </a:t>
          </a:r>
          <a:r>
            <a:rPr lang="en-US" sz="3600" kern="1200" dirty="0" smtClean="0"/>
            <a:t>of Armenia</a:t>
          </a:r>
          <a:endParaRPr lang="es-ES" sz="3600" kern="1200" dirty="0"/>
        </a:p>
      </dsp:txBody>
      <dsp:txXfrm>
        <a:off x="-1920459" y="2158079"/>
        <a:ext cx="5328591" cy="1012432"/>
      </dsp:txXfrm>
    </dsp:sp>
    <dsp:sp modelId="{5F3B1CF7-0C54-AB4B-8DC5-CCCBF264CF5F}">
      <dsp:nvSpPr>
        <dsp:cNvPr id="0" name=""/>
        <dsp:cNvSpPr/>
      </dsp:nvSpPr>
      <dsp:spPr>
        <a:xfrm>
          <a:off x="1914208" y="259768"/>
          <a:ext cx="3320778" cy="101243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Institute for Informatics and Automation Problems (IIAP)</a:t>
          </a:r>
          <a:endParaRPr lang="es-ES" sz="1050" b="1" kern="1200" dirty="0"/>
        </a:p>
      </dsp:txBody>
      <dsp:txXfrm>
        <a:off x="1914208" y="259768"/>
        <a:ext cx="3320778" cy="1012432"/>
      </dsp:txXfrm>
    </dsp:sp>
    <dsp:sp modelId="{C8BBCE2E-2349-444E-92C2-B177623164A0}">
      <dsp:nvSpPr>
        <dsp:cNvPr id="0" name=""/>
        <dsp:cNvSpPr/>
      </dsp:nvSpPr>
      <dsp:spPr>
        <a:xfrm>
          <a:off x="1914208" y="1525309"/>
          <a:ext cx="3320778" cy="101243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Institute of Biochemistry (IB)</a:t>
          </a:r>
          <a:endParaRPr lang="es-ES" sz="900" b="1" kern="1200" dirty="0"/>
        </a:p>
      </dsp:txBody>
      <dsp:txXfrm>
        <a:off x="1914208" y="1525309"/>
        <a:ext cx="3320778" cy="1012432"/>
      </dsp:txXfrm>
    </dsp:sp>
    <dsp:sp modelId="{E28E731C-219E-6949-A2A1-005490166D59}">
      <dsp:nvSpPr>
        <dsp:cNvPr id="0" name=""/>
        <dsp:cNvSpPr/>
      </dsp:nvSpPr>
      <dsp:spPr>
        <a:xfrm>
          <a:off x="1914208" y="2790850"/>
          <a:ext cx="3320778" cy="101243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Institute of Molecular Biology (IMB)</a:t>
          </a:r>
          <a:endParaRPr lang="es-ES" sz="900" b="1" kern="1200" dirty="0"/>
        </a:p>
      </dsp:txBody>
      <dsp:txXfrm>
        <a:off x="1914208" y="2790850"/>
        <a:ext cx="3320778" cy="1012432"/>
      </dsp:txXfrm>
    </dsp:sp>
    <dsp:sp modelId="{C1CC108C-EF08-6843-8609-F9E7E6E0A9BE}">
      <dsp:nvSpPr>
        <dsp:cNvPr id="0" name=""/>
        <dsp:cNvSpPr/>
      </dsp:nvSpPr>
      <dsp:spPr>
        <a:xfrm>
          <a:off x="1914208" y="4056390"/>
          <a:ext cx="3320778" cy="101243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i="0" kern="1200" dirty="0" smtClean="0"/>
            <a:t>“Institute of Microbiology” Scientific and Production Center “</a:t>
          </a:r>
          <a:r>
            <a:rPr lang="en-US" sz="900" b="1" i="0" kern="1200" dirty="0" err="1" smtClean="0"/>
            <a:t>Armbiotechnology</a:t>
          </a:r>
          <a:r>
            <a:rPr lang="en-US" sz="900" b="1" i="0" kern="1200" dirty="0" smtClean="0"/>
            <a:t>” (IMSPC)</a:t>
          </a:r>
          <a:endParaRPr lang="es-ES" sz="900" b="1" kern="1200" dirty="0"/>
        </a:p>
      </dsp:txBody>
      <dsp:txXfrm>
        <a:off x="1914208" y="4056390"/>
        <a:ext cx="3320778" cy="1012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27719FB-2667-4853-8FDE-11B8C3DD987C}" type="datetimeFigureOut">
              <a:rPr lang="es-ES" smtClean="0"/>
              <a:t>2/13/13</a:t>
            </a:fld>
            <a:endParaRPr lang="es-E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856BA4C-FDF9-4A46-A831-A6F1AB393B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7719FB-2667-4853-8FDE-11B8C3DD987C}" type="datetimeFigureOut">
              <a:rPr lang="es-ES" smtClean="0"/>
              <a:t>2/13/13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6BA4C-FDF9-4A46-A831-A6F1AB393B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19FB-2667-4853-8FDE-11B8C3DD987C}" type="datetimeFigureOut">
              <a:rPr lang="es-ES" smtClean="0"/>
              <a:t>2/13/13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BA4C-FDF9-4A46-A831-A6F1AB393B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27719FB-2667-4853-8FDE-11B8C3DD987C}" type="datetimeFigureOut">
              <a:rPr lang="es-ES" smtClean="0"/>
              <a:t>2/13/13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856BA4C-FDF9-4A46-A831-A6F1AB393B1E}" type="slidenum">
              <a:rPr lang="es-ES" smtClean="0"/>
              <a:t>‹#›</a:t>
            </a:fld>
            <a:endParaRPr lang="es-E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 smtClean="0"/>
              <a:t>ELIXIR Armenia</a:t>
            </a:r>
            <a:endParaRPr lang="en-GB" noProof="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4102224"/>
            <a:ext cx="5832648" cy="1343000"/>
          </a:xfrm>
        </p:spPr>
        <p:txBody>
          <a:bodyPr>
            <a:normAutofit fontScale="70000" lnSpcReduction="20000"/>
          </a:bodyPr>
          <a:lstStyle/>
          <a:p>
            <a:r>
              <a:rPr lang="en-GB" noProof="0" dirty="0" smtClean="0"/>
              <a:t>Hrachya Astsatryan</a:t>
            </a:r>
          </a:p>
          <a:p>
            <a:endParaRPr lang="en-GB" noProof="0" dirty="0" smtClean="0"/>
          </a:p>
          <a:p>
            <a:r>
              <a:rPr lang="en-GB" noProof="0" dirty="0" smtClean="0"/>
              <a:t>National Academy of Sciences of the Republic of Armenia</a:t>
            </a:r>
          </a:p>
        </p:txBody>
      </p:sp>
    </p:spTree>
    <p:extLst>
      <p:ext uri="{BB962C8B-B14F-4D97-AF65-F5344CB8AC3E}">
        <p14:creationId xmlns:p14="http://schemas.microsoft.com/office/powerpoint/2010/main" val="3055032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Armenian ELIXIR</a:t>
            </a:r>
            <a:endParaRPr lang="en-GB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60232" y="1340768"/>
            <a:ext cx="2232248" cy="504056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2800" noProof="0" dirty="0" smtClean="0"/>
              <a:t>It is under the establishment</a:t>
            </a:r>
            <a:endParaRPr lang="en-GB" sz="2800" noProof="0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49577075"/>
              </p:ext>
            </p:extLst>
          </p:nvPr>
        </p:nvGraphicFramePr>
        <p:xfrm>
          <a:off x="395536" y="1052736"/>
          <a:ext cx="547260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2048933" y="-5249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55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020272" cy="865187"/>
          </a:xfrm>
        </p:spPr>
        <p:txBody>
          <a:bodyPr>
            <a:noAutofit/>
          </a:bodyPr>
          <a:lstStyle/>
          <a:p>
            <a:r>
              <a:rPr lang="en-GB" sz="3800" noProof="0" dirty="0" smtClean="0"/>
              <a:t>Activities and Problems</a:t>
            </a:r>
            <a:endParaRPr lang="en-GB" sz="3800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075612" cy="4525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noProof="0" dirty="0" smtClean="0"/>
              <a:t>Main application </a:t>
            </a:r>
            <a:r>
              <a:rPr lang="en-GB" noProof="0" dirty="0" smtClean="0"/>
              <a:t>area is Biology.</a:t>
            </a:r>
          </a:p>
          <a:p>
            <a:pPr>
              <a:lnSpc>
                <a:spcPct val="120000"/>
              </a:lnSpc>
            </a:pPr>
            <a:endParaRPr lang="en-GB" dirty="0"/>
          </a:p>
          <a:p>
            <a:pPr>
              <a:lnSpc>
                <a:spcPct val="120000"/>
              </a:lnSpc>
            </a:pPr>
            <a:endParaRPr lang="en-GB" noProof="0" dirty="0" smtClean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457200" y="1960240"/>
            <a:ext cx="8229600" cy="478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GB" dirty="0" smtClean="0"/>
              <a:t>Local computational resources are not sufficient for current needs in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Storage and data transfer (54Mbit/s GEANT connectivity).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Cores.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Limited budget, but highly effective community.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132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020272" cy="865187"/>
          </a:xfrm>
        </p:spPr>
        <p:txBody>
          <a:bodyPr>
            <a:noAutofit/>
          </a:bodyPr>
          <a:lstStyle/>
          <a:p>
            <a:r>
              <a:rPr lang="en-GB" sz="3800" noProof="0" dirty="0" smtClean="0"/>
              <a:t>Software and Infrastructures</a:t>
            </a:r>
            <a:endParaRPr lang="en-GB" sz="3800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075612" cy="4525963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20000"/>
              </a:lnSpc>
              <a:buNone/>
            </a:pPr>
            <a:endParaRPr lang="en-GB" noProof="0" dirty="0" smtClean="0"/>
          </a:p>
          <a:p>
            <a:pPr>
              <a:lnSpc>
                <a:spcPct val="120000"/>
              </a:lnSpc>
            </a:pPr>
            <a:endParaRPr lang="en-GB" dirty="0"/>
          </a:p>
          <a:p>
            <a:pPr>
              <a:lnSpc>
                <a:spcPct val="120000"/>
              </a:lnSpc>
            </a:pPr>
            <a:endParaRPr lang="en-GB" noProof="0" dirty="0" smtClean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457200" y="1628800"/>
            <a:ext cx="8229600" cy="478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GB" dirty="0" smtClean="0"/>
              <a:t>Software packages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NAMD</a:t>
            </a:r>
          </a:p>
          <a:p>
            <a:pPr lvl="1">
              <a:lnSpc>
                <a:spcPct val="120000"/>
              </a:lnSpc>
            </a:pPr>
            <a:r>
              <a:rPr lang="en-GB" dirty="0" err="1" smtClean="0"/>
              <a:t>Gromacs</a:t>
            </a:r>
            <a:endParaRPr lang="en-GB" dirty="0" smtClean="0"/>
          </a:p>
          <a:p>
            <a:pPr lvl="1">
              <a:lnSpc>
                <a:spcPct val="120000"/>
              </a:lnSpc>
            </a:pPr>
            <a:r>
              <a:rPr lang="en-GB" dirty="0" err="1" smtClean="0"/>
              <a:t>AutoDock</a:t>
            </a: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dirty="0" err="1" smtClean="0"/>
              <a:t>Infrastrucrture</a:t>
            </a:r>
            <a:endParaRPr lang="en-GB" dirty="0" smtClean="0"/>
          </a:p>
          <a:p>
            <a:pPr lvl="1">
              <a:lnSpc>
                <a:spcPct val="120000"/>
              </a:lnSpc>
            </a:pPr>
            <a:r>
              <a:rPr lang="en-GB" dirty="0" err="1" smtClean="0"/>
              <a:t>ArmGrid</a:t>
            </a:r>
            <a:r>
              <a:rPr lang="en-GB" dirty="0" smtClean="0"/>
              <a:t> (6 sites)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Experimental Cloud (</a:t>
            </a:r>
            <a:r>
              <a:rPr lang="en-GB" dirty="0" err="1" smtClean="0"/>
              <a:t>OpenStack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7479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020272" cy="865187"/>
          </a:xfrm>
        </p:spPr>
        <p:txBody>
          <a:bodyPr>
            <a:noAutofit/>
          </a:bodyPr>
          <a:lstStyle/>
          <a:p>
            <a:r>
              <a:rPr lang="en-GB" sz="3800" noProof="0" dirty="0" smtClean="0"/>
              <a:t>Interests</a:t>
            </a:r>
            <a:endParaRPr lang="en-GB" sz="3800" noProof="0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457200" y="1960240"/>
            <a:ext cx="8229600" cy="478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GB" dirty="0"/>
              <a:t>Trainings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Knowledge Transfer</a:t>
            </a:r>
          </a:p>
          <a:p>
            <a:pPr>
              <a:lnSpc>
                <a:spcPct val="120000"/>
              </a:lnSpc>
            </a:pPr>
            <a:r>
              <a:rPr lang="en-GB" dirty="0" err="1" smtClean="0"/>
              <a:t>Standartizations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79904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</Template>
  <TotalTime>281</TotalTime>
  <Words>130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EGI-InSPIRE-Slide-Template_v4</vt:lpstr>
      <vt:lpstr>ELIXIR Armenia</vt:lpstr>
      <vt:lpstr>Armenian ELIXIR</vt:lpstr>
      <vt:lpstr>Activities and Problems</vt:lpstr>
      <vt:lpstr>Software and Infrastructures</vt:lpstr>
      <vt:lpstr>Interests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ELIXIR Armenia</dc:title>
  <dc:subject/>
  <dc:creator>HA</dc:creator>
  <cp:keywords/>
  <dc:description/>
  <cp:lastModifiedBy>Hrachya Astsatryan</cp:lastModifiedBy>
  <cp:revision>28</cp:revision>
  <dcterms:created xsi:type="dcterms:W3CDTF">2013-01-02T07:12:01Z</dcterms:created>
  <dcterms:modified xsi:type="dcterms:W3CDTF">2013-02-13T08:40:07Z</dcterms:modified>
  <cp:category/>
</cp:coreProperties>
</file>