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6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2/20/2013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8.pn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Resource allocation discussions at Evolving EGI workshop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030216"/>
            <a:ext cx="5832648" cy="1343000"/>
          </a:xfrm>
        </p:spPr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2/20/2013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</a:t>
            </a:r>
            <a:r>
              <a:rPr lang="en-GB" dirty="0" smtClean="0"/>
              <a:t>A</a:t>
            </a:r>
            <a:r>
              <a:rPr lang="pl-PL" dirty="0" smtClean="0"/>
              <a:t> – Broker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05973"/>
            <a:ext cx="684076" cy="68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16" y="1556462"/>
            <a:ext cx="602928" cy="6029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1680" y="2226053"/>
            <a:ext cx="1121585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Customer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2784994" y="1656023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13" name="Left-Right Arrow 12"/>
          <p:cNvSpPr/>
          <p:nvPr/>
        </p:nvSpPr>
        <p:spPr>
          <a:xfrm>
            <a:off x="5019271" y="1656023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pic>
        <p:nvPicPr>
          <p:cNvPr id="17" name="Picture 2" descr="C:\Users\Krakowian\SafeSync\EGI\Images\women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462"/>
            <a:ext cx="794808" cy="7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665027" y="2247255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RESOURCE</a:t>
            </a:r>
          </a:p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Provider</a:t>
            </a:r>
            <a:r>
              <a:rPr lang="en-GB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2319263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BROKER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76" y="1490875"/>
            <a:ext cx="734102" cy="7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Symbol zastępczy zawartości 2"/>
          <p:cNvSpPr>
            <a:spLocks noGrp="1"/>
          </p:cNvSpPr>
          <p:nvPr>
            <p:ph idx="1"/>
          </p:nvPr>
        </p:nvSpPr>
        <p:spPr>
          <a:xfrm>
            <a:off x="611188" y="2780928"/>
            <a:ext cx="8075612" cy="3157811"/>
          </a:xfrm>
        </p:spPr>
        <p:txBody>
          <a:bodyPr/>
          <a:lstStyle/>
          <a:p>
            <a:r>
              <a:rPr lang="en-US" sz="2400" dirty="0" smtClean="0"/>
              <a:t>Broker role:</a:t>
            </a:r>
          </a:p>
          <a:p>
            <a:pPr lvl="1"/>
            <a:r>
              <a:rPr lang="en-US" sz="2000" dirty="0" smtClean="0"/>
              <a:t>Shall collect </a:t>
            </a:r>
            <a:r>
              <a:rPr lang="en-US" sz="2000" dirty="0"/>
              <a:t>and </a:t>
            </a:r>
            <a:r>
              <a:rPr lang="en-US" sz="2000" dirty="0" smtClean="0"/>
              <a:t>manage </a:t>
            </a:r>
            <a:r>
              <a:rPr lang="en-US" sz="2000" dirty="0"/>
              <a:t>Customers </a:t>
            </a:r>
            <a:r>
              <a:rPr lang="en-US" sz="2000" dirty="0" smtClean="0"/>
              <a:t>requests</a:t>
            </a:r>
            <a:endParaRPr lang="en-US" sz="2000" dirty="0"/>
          </a:p>
          <a:p>
            <a:pPr lvl="1"/>
            <a:r>
              <a:rPr lang="en-US" sz="2000" dirty="0" smtClean="0"/>
              <a:t>Shall collect </a:t>
            </a:r>
            <a:r>
              <a:rPr lang="en-US" sz="2000" dirty="0"/>
              <a:t>and </a:t>
            </a:r>
            <a:r>
              <a:rPr lang="en-US" sz="2000" dirty="0" smtClean="0"/>
              <a:t>manage </a:t>
            </a:r>
            <a:r>
              <a:rPr lang="en-US" sz="2000" dirty="0"/>
              <a:t>RP </a:t>
            </a:r>
            <a:r>
              <a:rPr lang="en-US" sz="2000" dirty="0" smtClean="0"/>
              <a:t>offerings </a:t>
            </a:r>
          </a:p>
          <a:p>
            <a:pPr lvl="2"/>
            <a:r>
              <a:rPr lang="en-US" sz="1600" dirty="0"/>
              <a:t>g</a:t>
            </a:r>
            <a:r>
              <a:rPr lang="en-US" sz="1600" dirty="0" smtClean="0"/>
              <a:t>eneral offerings for free resources</a:t>
            </a:r>
          </a:p>
          <a:p>
            <a:pPr lvl="2"/>
            <a:r>
              <a:rPr lang="en-US" sz="1600" dirty="0" smtClean="0"/>
              <a:t>specific offerings for the SLA </a:t>
            </a:r>
            <a:endParaRPr lang="en-US" sz="1600" dirty="0"/>
          </a:p>
          <a:p>
            <a:pPr lvl="1"/>
            <a:r>
              <a:rPr lang="en-US" sz="2000" dirty="0" smtClean="0"/>
              <a:t>May compose RPs offerings </a:t>
            </a:r>
            <a:r>
              <a:rPr lang="en-US" sz="2000" dirty="0"/>
              <a:t>to </a:t>
            </a:r>
            <a:r>
              <a:rPr lang="en-US" sz="2000" dirty="0" smtClean="0"/>
              <a:t>satisfy Customer requests</a:t>
            </a:r>
          </a:p>
          <a:p>
            <a:pPr lvl="1"/>
            <a:r>
              <a:rPr lang="en-US" sz="2000" dirty="0"/>
              <a:t>May negotiate SLAs and </a:t>
            </a:r>
            <a:r>
              <a:rPr lang="en-US" sz="2000" dirty="0" smtClean="0"/>
              <a:t>OLAs</a:t>
            </a:r>
            <a:endParaRPr lang="en-US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059832" y="141277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SLA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292080" y="14127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LA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</a:t>
            </a:r>
            <a:r>
              <a:rPr lang="en-GB" dirty="0" smtClean="0"/>
              <a:t>A</a:t>
            </a:r>
            <a:r>
              <a:rPr lang="pl-PL" dirty="0" smtClean="0"/>
              <a:t> – </a:t>
            </a:r>
            <a:r>
              <a:rPr lang="en-GB" dirty="0" smtClean="0"/>
              <a:t>Examples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5550"/>
            <a:ext cx="684076" cy="68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16" y="1226039"/>
            <a:ext cx="602928" cy="6029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19771" y="1895630"/>
            <a:ext cx="1121585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Customer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2784994" y="1325600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13" name="Left-Right Arrow 12"/>
          <p:cNvSpPr/>
          <p:nvPr/>
        </p:nvSpPr>
        <p:spPr>
          <a:xfrm>
            <a:off x="5019271" y="1325600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pic>
        <p:nvPicPr>
          <p:cNvPr id="17" name="Picture 2" descr="C:\Users\Krakowian\SafeSync\EGI\Images\women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26039"/>
            <a:ext cx="794808" cy="7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665027" y="1916832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RESOURCE</a:t>
            </a:r>
          </a:p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Provider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988840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BROKER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76" y="1160452"/>
            <a:ext cx="734102" cy="7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2267744" y="2492896"/>
            <a:ext cx="5040560" cy="4383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72" y="2600359"/>
            <a:ext cx="684076" cy="6840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553" y="2712941"/>
            <a:ext cx="602928" cy="602928"/>
          </a:xfrm>
          <a:prstGeom prst="rect">
            <a:avLst/>
          </a:prstGeom>
        </p:spPr>
      </p:pic>
      <p:sp>
        <p:nvSpPr>
          <p:cNvPr id="21" name="Left-Right Arrow 20"/>
          <p:cNvSpPr/>
          <p:nvPr/>
        </p:nvSpPr>
        <p:spPr>
          <a:xfrm>
            <a:off x="1752462" y="3059630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22" name="Left-Right Arrow 21"/>
          <p:cNvSpPr/>
          <p:nvPr/>
        </p:nvSpPr>
        <p:spPr>
          <a:xfrm>
            <a:off x="3986739" y="3059630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109628" y="4020118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BROKER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46" y="2844886"/>
            <a:ext cx="557746" cy="617311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285922" y="3414160"/>
            <a:ext cx="8418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NGI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79992" y="3392447"/>
            <a:ext cx="715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99553" y="3413857"/>
            <a:ext cx="7168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RC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8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717" y="2770044"/>
            <a:ext cx="734102" cy="7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97505" y="4020118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BROKER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" name="Left-Right Arrow 29"/>
          <p:cNvSpPr/>
          <p:nvPr/>
        </p:nvSpPr>
        <p:spPr>
          <a:xfrm>
            <a:off x="6240559" y="3072981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881" y="4481897"/>
            <a:ext cx="684076" cy="68407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369" y="4553905"/>
            <a:ext cx="602928" cy="602928"/>
          </a:xfrm>
          <a:prstGeom prst="rect">
            <a:avLst/>
          </a:prstGeom>
        </p:spPr>
      </p:pic>
      <p:sp>
        <p:nvSpPr>
          <p:cNvPr id="33" name="Left-Right Arrow 32"/>
          <p:cNvSpPr/>
          <p:nvPr/>
        </p:nvSpPr>
        <p:spPr>
          <a:xfrm>
            <a:off x="2835171" y="4941168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34" name="Left-Right Arrow 33"/>
          <p:cNvSpPr/>
          <p:nvPr/>
        </p:nvSpPr>
        <p:spPr>
          <a:xfrm>
            <a:off x="5069448" y="4941168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192337" y="5490009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BROKER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355" y="4726424"/>
            <a:ext cx="557746" cy="617311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1962701" y="5273985"/>
            <a:ext cx="715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50369" y="5254821"/>
            <a:ext cx="7168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RC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8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Model </a:t>
            </a:r>
            <a:r>
              <a:rPr lang="en-GB" sz="4000" dirty="0" smtClean="0"/>
              <a:t>B</a:t>
            </a:r>
            <a:r>
              <a:rPr lang="pl-PL" sz="4000" dirty="0" smtClean="0"/>
              <a:t> – Open market</a:t>
            </a:r>
            <a:endParaRPr lang="nl-NL" sz="4000" dirty="0"/>
          </a:p>
        </p:txBody>
      </p:sp>
      <p:sp>
        <p:nvSpPr>
          <p:cNvPr id="31" name="Left-Right Arrow 30"/>
          <p:cNvSpPr/>
          <p:nvPr/>
        </p:nvSpPr>
        <p:spPr>
          <a:xfrm>
            <a:off x="984868" y="3774483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32" name="Down Arrow 31"/>
          <p:cNvSpPr/>
          <p:nvPr/>
        </p:nvSpPr>
        <p:spPr>
          <a:xfrm>
            <a:off x="1412337" y="2982395"/>
            <a:ext cx="360040" cy="605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8" name="Picture 2" descr="C:\Users\Krakowian\SafeSync\EGI\Images\women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53" y="1808893"/>
            <a:ext cx="794808" cy="7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4" y="3644694"/>
            <a:ext cx="602928" cy="602928"/>
          </a:xfrm>
          <a:prstGeom prst="rect">
            <a:avLst/>
          </a:prstGeom>
        </p:spPr>
      </p:pic>
      <p:sp>
        <p:nvSpPr>
          <p:cNvPr id="41" name="TextBox 17"/>
          <p:cNvSpPr txBox="1"/>
          <p:nvPr/>
        </p:nvSpPr>
        <p:spPr>
          <a:xfrm>
            <a:off x="2339752" y="4335487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RESOURCE</a:t>
            </a:r>
          </a:p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Provider</a:t>
            </a:r>
            <a:r>
              <a:rPr lang="en-GB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2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9107"/>
            <a:ext cx="734102" cy="7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65629"/>
            <a:ext cx="684076" cy="684076"/>
          </a:xfrm>
          <a:prstGeom prst="rect">
            <a:avLst/>
          </a:prstGeom>
        </p:spPr>
      </p:pic>
      <p:sp>
        <p:nvSpPr>
          <p:cNvPr id="44" name="TextBox 10"/>
          <p:cNvSpPr txBox="1"/>
          <p:nvPr/>
        </p:nvSpPr>
        <p:spPr>
          <a:xfrm>
            <a:off x="-5969" y="4285709"/>
            <a:ext cx="1121585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Customer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5" name="Symbol zastępczy zawartości 2"/>
          <p:cNvSpPr>
            <a:spLocks noGrp="1"/>
          </p:cNvSpPr>
          <p:nvPr>
            <p:ph idx="1"/>
          </p:nvPr>
        </p:nvSpPr>
        <p:spPr>
          <a:xfrm>
            <a:off x="3995936" y="1196752"/>
            <a:ext cx="4690864" cy="4741987"/>
          </a:xfrm>
        </p:spPr>
        <p:txBody>
          <a:bodyPr/>
          <a:lstStyle/>
          <a:p>
            <a:r>
              <a:rPr lang="en-US" sz="2400" dirty="0" smtClean="0"/>
              <a:t>Supervisor role</a:t>
            </a:r>
          </a:p>
          <a:p>
            <a:pPr lvl="1"/>
            <a:r>
              <a:rPr lang="en-US" sz="2000" dirty="0" smtClean="0"/>
              <a:t>Shall have access to SLAs signed on the market</a:t>
            </a:r>
          </a:p>
          <a:p>
            <a:pPr lvl="1"/>
            <a:r>
              <a:rPr lang="en-US" sz="2000" dirty="0" smtClean="0"/>
              <a:t>Shall provides monitoring </a:t>
            </a:r>
            <a:r>
              <a:rPr lang="en-US" sz="2000" dirty="0"/>
              <a:t>and reporting of usage and service </a:t>
            </a:r>
            <a:r>
              <a:rPr lang="en-US" sz="2000" dirty="0" smtClean="0"/>
              <a:t>quality against SLAs</a:t>
            </a:r>
            <a:endParaRPr lang="en-US" sz="2000" dirty="0"/>
          </a:p>
          <a:p>
            <a:pPr lvl="1"/>
            <a:r>
              <a:rPr lang="en-US" sz="2000" dirty="0" smtClean="0"/>
              <a:t>May </a:t>
            </a:r>
            <a:r>
              <a:rPr lang="en-US" sz="2000" dirty="0"/>
              <a:t>a</a:t>
            </a:r>
            <a:r>
              <a:rPr lang="en-US" sz="2000" dirty="0" smtClean="0"/>
              <a:t>cts as</a:t>
            </a:r>
          </a:p>
          <a:p>
            <a:pPr lvl="2"/>
            <a:r>
              <a:rPr lang="en-US" sz="1800" dirty="0" smtClean="0"/>
              <a:t>regulator </a:t>
            </a:r>
            <a:r>
              <a:rPr lang="en-US" sz="1800" dirty="0"/>
              <a:t>on the </a:t>
            </a:r>
            <a:r>
              <a:rPr lang="en-US" sz="1800" dirty="0" smtClean="0"/>
              <a:t>market</a:t>
            </a:r>
          </a:p>
          <a:p>
            <a:pPr lvl="2"/>
            <a:r>
              <a:rPr lang="en-US" sz="1800" dirty="0"/>
              <a:t>m</a:t>
            </a:r>
            <a:r>
              <a:rPr lang="en-US" sz="1800" dirty="0" smtClean="0"/>
              <a:t>ediator in case of conflicts </a:t>
            </a:r>
            <a:endParaRPr lang="en-US" sz="1800" dirty="0"/>
          </a:p>
        </p:txBody>
      </p:sp>
      <p:sp>
        <p:nvSpPr>
          <p:cNvPr id="47" name="TextBox 13"/>
          <p:cNvSpPr txBox="1"/>
          <p:nvPr/>
        </p:nvSpPr>
        <p:spPr>
          <a:xfrm>
            <a:off x="1001127" y="2561668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SUPERVISOR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1282015" y="356562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SLA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Model </a:t>
            </a:r>
            <a:r>
              <a:rPr lang="en-GB" sz="3600" dirty="0" smtClean="0"/>
              <a:t>B</a:t>
            </a:r>
            <a:r>
              <a:rPr lang="pl-PL" sz="3600" dirty="0" smtClean="0"/>
              <a:t> – </a:t>
            </a:r>
            <a:r>
              <a:rPr lang="en-GB" sz="3600" dirty="0" smtClean="0"/>
              <a:t>Examples</a:t>
            </a:r>
            <a:endParaRPr lang="nl-NL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96" y="2086237"/>
            <a:ext cx="684076" cy="68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670" y="2158245"/>
            <a:ext cx="602928" cy="602928"/>
          </a:xfrm>
          <a:prstGeom prst="rect">
            <a:avLst/>
          </a:prstGeom>
        </p:spPr>
      </p:pic>
      <p:sp>
        <p:nvSpPr>
          <p:cNvPr id="16" name="Left-Right Arrow 15"/>
          <p:cNvSpPr/>
          <p:nvPr/>
        </p:nvSpPr>
        <p:spPr>
          <a:xfrm>
            <a:off x="5223849" y="2503728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17" name="Down Arrow 16"/>
          <p:cNvSpPr/>
          <p:nvPr/>
        </p:nvSpPr>
        <p:spPr>
          <a:xfrm>
            <a:off x="5651318" y="1711640"/>
            <a:ext cx="360040" cy="605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6215880" y="1196752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SUPERVISOR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465" y="1052736"/>
            <a:ext cx="557746" cy="61731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43405" y="3166357"/>
            <a:ext cx="198022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Resource Provider (RC proxy)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7208648" y="2503883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3" name="Rectangle 2"/>
          <p:cNvSpPr/>
          <p:nvPr/>
        </p:nvSpPr>
        <p:spPr>
          <a:xfrm>
            <a:off x="6371398" y="2643137"/>
            <a:ext cx="8418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NGI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74477" y="2643137"/>
            <a:ext cx="715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63649" y="2669278"/>
            <a:ext cx="7168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RC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5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406" y="2036211"/>
            <a:ext cx="734102" cy="7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496" y="4941168"/>
            <a:ext cx="684076" cy="6840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451" y="4961646"/>
            <a:ext cx="602928" cy="602928"/>
          </a:xfrm>
          <a:prstGeom prst="rect">
            <a:avLst/>
          </a:prstGeom>
        </p:spPr>
      </p:pic>
      <p:sp>
        <p:nvSpPr>
          <p:cNvPr id="23" name="Left-Right Arrow 22"/>
          <p:cNvSpPr/>
          <p:nvPr/>
        </p:nvSpPr>
        <p:spPr>
          <a:xfrm>
            <a:off x="5223849" y="5358659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24" name="Down Arrow 23"/>
          <p:cNvSpPr/>
          <p:nvPr/>
        </p:nvSpPr>
        <p:spPr>
          <a:xfrm>
            <a:off x="5651318" y="4566571"/>
            <a:ext cx="360040" cy="605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TextBox 24"/>
          <p:cNvSpPr txBox="1"/>
          <p:nvPr/>
        </p:nvSpPr>
        <p:spPr>
          <a:xfrm>
            <a:off x="6215880" y="4051683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SUPERVISOR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465" y="3907667"/>
            <a:ext cx="557746" cy="617311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274477" y="5498068"/>
            <a:ext cx="715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59430" y="5472679"/>
            <a:ext cx="7168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RC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Left-Right Arrow 30"/>
          <p:cNvSpPr/>
          <p:nvPr/>
        </p:nvSpPr>
        <p:spPr>
          <a:xfrm>
            <a:off x="984868" y="3774483"/>
            <a:ext cx="1214978" cy="590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Interaction</a:t>
            </a:r>
            <a:endParaRPr lang="nl-NL" sz="1200" dirty="0"/>
          </a:p>
        </p:txBody>
      </p:sp>
      <p:sp>
        <p:nvSpPr>
          <p:cNvPr id="32" name="Down Arrow 31"/>
          <p:cNvSpPr/>
          <p:nvPr/>
        </p:nvSpPr>
        <p:spPr>
          <a:xfrm>
            <a:off x="1412337" y="2982395"/>
            <a:ext cx="360040" cy="605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79912" y="1473751"/>
            <a:ext cx="0" cy="469155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Krakowian\SafeSync\EGI\Images\women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53" y="1808893"/>
            <a:ext cx="794808" cy="7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4" y="3644694"/>
            <a:ext cx="602928" cy="602928"/>
          </a:xfrm>
          <a:prstGeom prst="rect">
            <a:avLst/>
          </a:prstGeom>
        </p:spPr>
      </p:pic>
      <p:sp>
        <p:nvSpPr>
          <p:cNvPr id="41" name="TextBox 17"/>
          <p:cNvSpPr txBox="1"/>
          <p:nvPr/>
        </p:nvSpPr>
        <p:spPr>
          <a:xfrm>
            <a:off x="2339752" y="4335487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RESOURCE</a:t>
            </a:r>
          </a:p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Provider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2" name="Picture 2" descr="C:\Users\Krakowian\SafeSync\EGI\Images\users-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9107"/>
            <a:ext cx="734102" cy="7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65629"/>
            <a:ext cx="684076" cy="684076"/>
          </a:xfrm>
          <a:prstGeom prst="rect">
            <a:avLst/>
          </a:prstGeom>
        </p:spPr>
      </p:pic>
      <p:sp>
        <p:nvSpPr>
          <p:cNvPr id="44" name="TextBox 10"/>
          <p:cNvSpPr txBox="1"/>
          <p:nvPr/>
        </p:nvSpPr>
        <p:spPr>
          <a:xfrm>
            <a:off x="-5969" y="4285709"/>
            <a:ext cx="1121585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Customer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1001127" y="2561668"/>
            <a:ext cx="136594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SUPERVISOR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53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 number of OLAs needed to be established as much as possible</a:t>
            </a:r>
          </a:p>
          <a:p>
            <a:r>
              <a:rPr lang="en-GB" dirty="0" smtClean="0"/>
              <a:t>Individual users can demand resources (a la PRACE)</a:t>
            </a:r>
          </a:p>
          <a:p>
            <a:r>
              <a:rPr lang="en-GB" dirty="0" smtClean="0"/>
              <a:t>How many resources will be available to a federated pool?</a:t>
            </a:r>
          </a:p>
          <a:p>
            <a:pPr lvl="1"/>
            <a:r>
              <a:rPr lang="en-GB" dirty="0" smtClean="0"/>
              <a:t>Important issue, but out of scope of this task force now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44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68552"/>
          </a:xfrm>
        </p:spPr>
        <p:txBody>
          <a:bodyPr/>
          <a:lstStyle/>
          <a:p>
            <a:r>
              <a:rPr lang="en-GB" dirty="0" smtClean="0"/>
              <a:t>Start with Model A – Broker</a:t>
            </a:r>
          </a:p>
          <a:p>
            <a:pPr lvl="1"/>
            <a:r>
              <a:rPr lang="en-GB" dirty="0" smtClean="0"/>
              <a:t>EGI.eu as a broker</a:t>
            </a:r>
          </a:p>
          <a:p>
            <a:pPr lvl="1"/>
            <a:r>
              <a:rPr lang="en-GB" dirty="0" smtClean="0"/>
              <a:t>EGI.eu + NGI as a broker</a:t>
            </a:r>
          </a:p>
          <a:p>
            <a:r>
              <a:rPr lang="en-GB" dirty="0">
                <a:sym typeface="Wingdings" pitchFamily="2" charset="2"/>
              </a:rPr>
              <a:t>D</a:t>
            </a:r>
            <a:r>
              <a:rPr lang="en-GB" dirty="0" smtClean="0">
                <a:sym typeface="Wingdings" pitchFamily="2" charset="2"/>
              </a:rPr>
              <a:t>efine related processes</a:t>
            </a:r>
          </a:p>
          <a:p>
            <a:r>
              <a:rPr lang="en-GB" dirty="0" smtClean="0">
                <a:sym typeface="Wingdings" pitchFamily="2" charset="2"/>
              </a:rPr>
              <a:t>Automation of processes will be ensured through a dedicated 12 month mini project (see </a:t>
            </a:r>
            <a:r>
              <a:rPr lang="en-GB" smtClean="0">
                <a:sym typeface="Wingdings" pitchFamily="2" charset="2"/>
              </a:rPr>
              <a:t>later in the agenda)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65969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EGI-InSPIRE-Slide-Template_v4-4</Template>
  <TotalTime>4</TotalTime>
  <Words>244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EGI-InSPIRE-Slide-Template_v4-4</vt:lpstr>
      <vt:lpstr>Resource allocation discussions at Evolving EGI workshop</vt:lpstr>
      <vt:lpstr>Model A – Broker</vt:lpstr>
      <vt:lpstr>Model A – Examples</vt:lpstr>
      <vt:lpstr>Model B – Open market</vt:lpstr>
      <vt:lpstr>Model B – Examples</vt:lpstr>
      <vt:lpstr>Comments</vt:lpstr>
      <vt:lpstr>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allocation discussions at Evolving EGI workshop</dc:title>
  <dc:creator>Tiziana Ferrari</dc:creator>
  <cp:lastModifiedBy>Tiziana Ferrari</cp:lastModifiedBy>
  <cp:revision>1</cp:revision>
  <dcterms:created xsi:type="dcterms:W3CDTF">2013-02-20T11:30:14Z</dcterms:created>
  <dcterms:modified xsi:type="dcterms:W3CDTF">2013-02-20T11:34:57Z</dcterms:modified>
</cp:coreProperties>
</file>