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57" r:id="rId5"/>
    <p:sldId id="262" r:id="rId6"/>
    <p:sldId id="25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5E044-A667-F149-B58A-940BDB3DF2E0}" type="datetimeFigureOut">
              <a:rPr lang="en-US" smtClean="0"/>
              <a:t>4/3/13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0E7F-F7AF-8E4B-9AE6-C69BA8DC0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9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2AB737-2FC8-434A-824C-826D3EE9C07A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70153-9B3D-E44B-A7FA-88C0CBEDC873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77B644-1777-5C46-86F9-0C6EB69AB90B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Evolving the TCB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Technology coordination in a Platform based e-Infrastructure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C44072-7736-054E-989E-1385B8F53A11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4/3/13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TCB-17 – http://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go.egi.eu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/TCB-17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suppliers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1944215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Assumptions/expectations</a:t>
            </a:r>
          </a:p>
          <a:p>
            <a:pPr lvl="1"/>
            <a:r>
              <a:rPr lang="en-GB" dirty="0" smtClean="0"/>
              <a:t>Commitment level correlates to combination of supplier size &amp; organisation</a:t>
            </a:r>
            <a:endParaRPr lang="en-GB" dirty="0"/>
          </a:p>
          <a:p>
            <a:pPr lvl="1"/>
            <a:r>
              <a:rPr lang="en-GB" dirty="0"/>
              <a:t>Commitment level correlates </a:t>
            </a:r>
            <a:r>
              <a:rPr lang="en-GB" dirty="0" smtClean="0"/>
              <a:t>to ITSM activity coverage</a:t>
            </a:r>
          </a:p>
          <a:p>
            <a:pPr lvl="1"/>
            <a:r>
              <a:rPr lang="en-GB" dirty="0" smtClean="0"/>
              <a:t>Modular SLA reflects ITSM activity coverage</a:t>
            </a:r>
          </a:p>
          <a:p>
            <a:pPr lvl="1"/>
            <a:r>
              <a:rPr lang="en-GB" dirty="0" smtClean="0"/>
              <a:t>Fine-tuning through differentiation in SLA service levels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91321"/>
              </p:ext>
            </p:extLst>
          </p:nvPr>
        </p:nvGraphicFramePr>
        <p:xfrm>
          <a:off x="683568" y="3645024"/>
          <a:ext cx="7776864" cy="230425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841554">
                <a:tc>
                  <a:txBody>
                    <a:bodyPr/>
                    <a:lstStyle/>
                    <a:p>
                      <a:r>
                        <a:rPr lang="en-GB" dirty="0" smtClean="0"/>
                        <a:t>Commitment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Strategic/</a:t>
                      </a:r>
                    </a:p>
                    <a:p>
                      <a:pPr algn="ctr"/>
                      <a:r>
                        <a:rPr lang="en-GB" dirty="0" smtClean="0"/>
                        <a:t>TCB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Tactical/</a:t>
                      </a:r>
                    </a:p>
                    <a:p>
                      <a:pPr algn="ctr"/>
                      <a:r>
                        <a:rPr lang="en-GB" dirty="0" smtClean="0"/>
                        <a:t>URT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Software delivery</a:t>
                      </a:r>
                      <a:endParaRPr lang="en-GB" dirty="0"/>
                    </a:p>
                  </a:txBody>
                  <a:tcPr/>
                </a:tc>
              </a:tr>
              <a:tr h="487567"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</a:tr>
              <a:tr h="487567"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</a:tr>
              <a:tr h="487567"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10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Service (Management)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Software support</a:t>
            </a:r>
          </a:p>
          <a:p>
            <a:pPr lvl="1"/>
            <a:r>
              <a:rPr lang="en-GB" dirty="0" smtClean="0"/>
              <a:t>Expert level support in help desk</a:t>
            </a:r>
          </a:p>
          <a:p>
            <a:pPr lvl="1"/>
            <a:r>
              <a:rPr lang="en-GB" dirty="0" smtClean="0"/>
              <a:t>Requests for information, incidents, enhancements</a:t>
            </a:r>
          </a:p>
          <a:p>
            <a:pPr lvl="1"/>
            <a:endParaRPr lang="en-GB" sz="2600" dirty="0" smtClean="0"/>
          </a:p>
          <a:p>
            <a:r>
              <a:rPr lang="en-GB" dirty="0" smtClean="0"/>
              <a:t>Software maintenance</a:t>
            </a:r>
          </a:p>
          <a:p>
            <a:pPr lvl="1"/>
            <a:r>
              <a:rPr lang="en-GB" dirty="0" smtClean="0"/>
              <a:t>Fix software problems</a:t>
            </a:r>
          </a:p>
          <a:p>
            <a:pPr lvl="1"/>
            <a:r>
              <a:rPr lang="en-GB" dirty="0" smtClean="0"/>
              <a:t>Refactoring, etc.</a:t>
            </a:r>
          </a:p>
          <a:p>
            <a:pPr lvl="1"/>
            <a:endParaRPr lang="en-GB" sz="2600" dirty="0" smtClean="0"/>
          </a:p>
          <a:p>
            <a:r>
              <a:rPr lang="en-GB" dirty="0" smtClean="0"/>
              <a:t>Software development</a:t>
            </a:r>
          </a:p>
          <a:p>
            <a:pPr lvl="1"/>
            <a:r>
              <a:rPr lang="en-GB" dirty="0" smtClean="0"/>
              <a:t>Include new features (typically functional)</a:t>
            </a:r>
          </a:p>
          <a:p>
            <a:pPr lvl="1"/>
            <a:r>
              <a:rPr lang="en-GB" dirty="0" smtClean="0"/>
              <a:t>Requirements engineering</a:t>
            </a:r>
          </a:p>
          <a:p>
            <a:pPr lvl="1"/>
            <a:endParaRPr lang="en-GB" sz="2600" dirty="0" smtClean="0"/>
          </a:p>
          <a:p>
            <a:r>
              <a:rPr lang="en-GB" dirty="0" smtClean="0"/>
              <a:t>Service management</a:t>
            </a:r>
          </a:p>
          <a:p>
            <a:pPr lvl="1"/>
            <a:r>
              <a:rPr lang="en-GB" dirty="0" smtClean="0"/>
              <a:t>Service levels</a:t>
            </a:r>
          </a:p>
          <a:p>
            <a:pPr lvl="1"/>
            <a:r>
              <a:rPr lang="en-GB" dirty="0" smtClean="0"/>
              <a:t>Procedures</a:t>
            </a:r>
          </a:p>
          <a:p>
            <a:pPr lvl="1"/>
            <a:r>
              <a:rPr lang="en-GB" dirty="0" smtClean="0"/>
              <a:t>Contacts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7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service suppliers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Different in size &amp; organisation</a:t>
            </a:r>
          </a:p>
          <a:p>
            <a:pPr lvl="1"/>
            <a:r>
              <a:rPr lang="en-GB" dirty="0" smtClean="0"/>
              <a:t>Platform providers/integrators</a:t>
            </a:r>
          </a:p>
          <a:p>
            <a:pPr lvl="1"/>
            <a:r>
              <a:rPr lang="en-GB" dirty="0" smtClean="0"/>
              <a:t>Product Teams</a:t>
            </a:r>
          </a:p>
          <a:p>
            <a:pPr lvl="1"/>
            <a:r>
              <a:rPr lang="en-GB" dirty="0" smtClean="0"/>
              <a:t>Small team/Individuals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Different EGI commitment levels</a:t>
            </a:r>
          </a:p>
          <a:p>
            <a:pPr lvl="1"/>
            <a:r>
              <a:rPr lang="en-GB" dirty="0" smtClean="0"/>
              <a:t>Integrated</a:t>
            </a:r>
          </a:p>
          <a:p>
            <a:pPr lvl="1"/>
            <a:r>
              <a:rPr lang="en-GB" dirty="0" smtClean="0"/>
              <a:t>Contributing</a:t>
            </a:r>
          </a:p>
          <a:p>
            <a:pPr lvl="1"/>
            <a:r>
              <a:rPr lang="en-GB" dirty="0" smtClean="0"/>
              <a:t>Community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ITSM activities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A8487-0CC4-6D45-994D-1D7558828527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4/3/13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TCB-17 – http://go.egi.eu/TCB-17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468089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Strategic </a:t>
            </a:r>
            <a:r>
              <a:rPr lang="en-GB" dirty="0" smtClean="0">
                <a:solidFill>
                  <a:schemeClr val="accent2"/>
                </a:solidFill>
              </a:rPr>
              <a:t>ITSM activities</a:t>
            </a:r>
            <a:endParaRPr lang="en-GB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Security </a:t>
            </a:r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Technology coordination</a:t>
            </a:r>
            <a:endParaRPr lang="en-GB" dirty="0" smtClean="0"/>
          </a:p>
          <a:p>
            <a:pPr lvl="1"/>
            <a:r>
              <a:rPr lang="en-GB" dirty="0" smtClean="0"/>
              <a:t>Change </a:t>
            </a:r>
            <a:r>
              <a:rPr lang="en-GB" dirty="0" smtClean="0"/>
              <a:t>management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Tactic </a:t>
            </a:r>
            <a:r>
              <a:rPr lang="en-GB" dirty="0" smtClean="0">
                <a:solidFill>
                  <a:schemeClr val="accent1"/>
                </a:solidFill>
              </a:rPr>
              <a:t>ITSM activities</a:t>
            </a:r>
            <a:endParaRPr lang="en-GB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Software </a:t>
            </a:r>
            <a:r>
              <a:rPr lang="en-GB" dirty="0" smtClean="0"/>
              <a:t>support (Help desk)</a:t>
            </a:r>
          </a:p>
          <a:p>
            <a:pPr lvl="1"/>
            <a:r>
              <a:rPr lang="en-GB" dirty="0" smtClean="0"/>
              <a:t>Change management</a:t>
            </a:r>
            <a:endParaRPr lang="en-GB" dirty="0" smtClean="0"/>
          </a:p>
          <a:p>
            <a:pPr lvl="1"/>
            <a:r>
              <a:rPr lang="en-GB" dirty="0" smtClean="0"/>
              <a:t>Release Management</a:t>
            </a:r>
          </a:p>
          <a:p>
            <a:r>
              <a:rPr lang="en-GB" dirty="0" smtClean="0"/>
              <a:t>Technical ITSM activities</a:t>
            </a:r>
          </a:p>
          <a:p>
            <a:pPr lvl="1"/>
            <a:r>
              <a:rPr lang="en-GB" dirty="0" smtClean="0"/>
              <a:t>Software Support (Help desk)</a:t>
            </a:r>
          </a:p>
          <a:p>
            <a:pPr lvl="1"/>
            <a:r>
              <a:rPr lang="en-GB" dirty="0"/>
              <a:t>Problem management</a:t>
            </a:r>
          </a:p>
          <a:p>
            <a:pPr lvl="1"/>
            <a:r>
              <a:rPr lang="en-GB" dirty="0"/>
              <a:t>SW </a:t>
            </a:r>
            <a:r>
              <a:rPr lang="en-GB" dirty="0" smtClean="0"/>
              <a:t>maintenance</a:t>
            </a:r>
          </a:p>
          <a:p>
            <a:pPr lvl="1"/>
            <a:r>
              <a:rPr lang="en-GB" dirty="0" smtClean="0"/>
              <a:t>Release management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2" name="Picture 1" descr="SLA servic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073508"/>
            <a:ext cx="4104456" cy="52358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ITSM activities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A8487-0CC4-6D45-994D-1D7558828527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4/3/13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TCB-17 – http://go.egi.eu/TCB-17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468089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Strategic </a:t>
            </a:r>
            <a:r>
              <a:rPr lang="en-GB" dirty="0" smtClean="0">
                <a:solidFill>
                  <a:schemeClr val="accent2"/>
                </a:solidFill>
              </a:rPr>
              <a:t>ITSM activities</a:t>
            </a:r>
            <a:endParaRPr lang="en-GB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Security </a:t>
            </a:r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Technology coordination</a:t>
            </a:r>
            <a:endParaRPr lang="en-GB" dirty="0" smtClean="0"/>
          </a:p>
          <a:p>
            <a:pPr lvl="1"/>
            <a:r>
              <a:rPr lang="en-GB" dirty="0" smtClean="0"/>
              <a:t>Change </a:t>
            </a:r>
            <a:r>
              <a:rPr lang="en-GB" dirty="0" smtClean="0"/>
              <a:t>management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Tactic </a:t>
            </a:r>
            <a:r>
              <a:rPr lang="en-GB" dirty="0" smtClean="0">
                <a:solidFill>
                  <a:schemeClr val="accent1"/>
                </a:solidFill>
              </a:rPr>
              <a:t>ITSM activities</a:t>
            </a:r>
            <a:endParaRPr lang="en-GB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Software </a:t>
            </a:r>
            <a:r>
              <a:rPr lang="en-GB" dirty="0" smtClean="0"/>
              <a:t>support (Help desk)</a:t>
            </a:r>
          </a:p>
          <a:p>
            <a:pPr lvl="1"/>
            <a:r>
              <a:rPr lang="en-GB" dirty="0" smtClean="0"/>
              <a:t>Change management</a:t>
            </a:r>
            <a:endParaRPr lang="en-GB" dirty="0" smtClean="0"/>
          </a:p>
          <a:p>
            <a:pPr lvl="1"/>
            <a:r>
              <a:rPr lang="en-GB" dirty="0" smtClean="0"/>
              <a:t>Release Management</a:t>
            </a:r>
          </a:p>
          <a:p>
            <a:r>
              <a:rPr lang="en-GB" dirty="0" smtClean="0"/>
              <a:t>Technical ITSM activities</a:t>
            </a:r>
          </a:p>
          <a:p>
            <a:pPr lvl="1"/>
            <a:r>
              <a:rPr lang="en-GB" dirty="0" smtClean="0"/>
              <a:t>Software Support (Help desk)</a:t>
            </a:r>
          </a:p>
          <a:p>
            <a:pPr lvl="1"/>
            <a:r>
              <a:rPr lang="en-GB" dirty="0"/>
              <a:t>Problem management</a:t>
            </a:r>
          </a:p>
          <a:p>
            <a:pPr lvl="1"/>
            <a:r>
              <a:rPr lang="en-GB" dirty="0"/>
              <a:t>SW </a:t>
            </a:r>
            <a:r>
              <a:rPr lang="en-GB" dirty="0" smtClean="0"/>
              <a:t>maintenance</a:t>
            </a:r>
          </a:p>
          <a:p>
            <a:pPr lvl="1"/>
            <a:r>
              <a:rPr lang="en-GB" dirty="0" smtClean="0"/>
              <a:t>Release management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6444208" y="1484784"/>
            <a:ext cx="1944216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TCB</a:t>
            </a:r>
            <a:endParaRPr lang="en-GB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444208" y="2924944"/>
            <a:ext cx="1944216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URT</a:t>
            </a:r>
            <a:endParaRPr lang="en-GB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6444208" y="4293096"/>
            <a:ext cx="1944216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Technology</a:t>
            </a:r>
          </a:p>
          <a:p>
            <a:pPr algn="ctr"/>
            <a:r>
              <a:rPr lang="en-GB" sz="2800" dirty="0" smtClean="0"/>
              <a:t>supplier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789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TCB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Strategic ITSM activities</a:t>
            </a:r>
          </a:p>
          <a:p>
            <a:pPr lvl="1"/>
            <a:r>
              <a:rPr lang="en-GB" dirty="0" smtClean="0"/>
              <a:t>Enabling/invasive technologies</a:t>
            </a:r>
            <a:endParaRPr lang="en-GB" dirty="0" smtClean="0"/>
          </a:p>
          <a:p>
            <a:pPr lvl="1"/>
            <a:r>
              <a:rPr lang="en-GB" dirty="0" smtClean="0"/>
              <a:t>E-Infrastructure capabilities</a:t>
            </a:r>
          </a:p>
          <a:p>
            <a:pPr lvl="1"/>
            <a:r>
              <a:rPr lang="en-GB" dirty="0" smtClean="0"/>
              <a:t>Requirements on European level</a:t>
            </a:r>
          </a:p>
          <a:p>
            <a:pPr lvl="1"/>
            <a:r>
              <a:rPr lang="en-GB" dirty="0" smtClean="0"/>
              <a:t>Inter-platform interface coordination</a:t>
            </a:r>
          </a:p>
          <a:p>
            <a:pPr lvl="1"/>
            <a:r>
              <a:rPr lang="en-GB" dirty="0"/>
              <a:t>Roadmap harmonisation &amp; publication</a:t>
            </a:r>
          </a:p>
          <a:p>
            <a:pPr lvl="2"/>
            <a:r>
              <a:rPr lang="en-GB" dirty="0"/>
              <a:t>Framework for release planning &amp; </a:t>
            </a:r>
            <a:r>
              <a:rPr lang="en-GB" dirty="0" smtClean="0"/>
              <a:t>schedules</a:t>
            </a:r>
          </a:p>
          <a:p>
            <a:pPr lvl="1"/>
            <a:r>
              <a:rPr lang="en-GB" dirty="0" smtClean="0"/>
              <a:t>IT supplier service management (SLA)</a:t>
            </a:r>
            <a:endParaRPr lang="en-GB" dirty="0"/>
          </a:p>
          <a:p>
            <a:r>
              <a:rPr lang="en-GB" dirty="0" smtClean="0"/>
              <a:t>Activity authority &amp; delegation</a:t>
            </a:r>
          </a:p>
          <a:p>
            <a:pPr lvl="1"/>
            <a:r>
              <a:rPr lang="en-GB" dirty="0" smtClean="0"/>
              <a:t>Board of arbitration for URT</a:t>
            </a:r>
          </a:p>
          <a:p>
            <a:pPr lvl="1"/>
            <a:r>
              <a:rPr lang="en-GB" dirty="0" smtClean="0"/>
              <a:t>Appointing &amp; closing down Task Forces</a:t>
            </a:r>
          </a:p>
          <a:p>
            <a:pPr lvl="1"/>
            <a:r>
              <a:rPr lang="en-GB" dirty="0" smtClean="0"/>
              <a:t>Budget authority (if awarded)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93419-8A52-B04C-968E-17BD2C5D1F1C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5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TCB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Participants</a:t>
            </a:r>
          </a:p>
          <a:p>
            <a:pPr lvl="1"/>
            <a:r>
              <a:rPr lang="en-GB" dirty="0" smtClean="0"/>
              <a:t>Chair &amp; Secretary</a:t>
            </a:r>
            <a:endParaRPr lang="en-GB" dirty="0"/>
          </a:p>
          <a:p>
            <a:pPr lvl="1"/>
            <a:r>
              <a:rPr lang="en-GB" dirty="0" smtClean="0"/>
              <a:t>Product Managers (and deputies)</a:t>
            </a:r>
          </a:p>
          <a:p>
            <a:pPr lvl="2"/>
            <a:r>
              <a:rPr lang="en-GB" dirty="0" smtClean="0"/>
              <a:t>1 per EGI platform (from </a:t>
            </a:r>
            <a:r>
              <a:rPr lang="en-GB" dirty="0" err="1" smtClean="0"/>
              <a:t>EGI.eu</a:t>
            </a:r>
            <a:r>
              <a:rPr lang="en-GB" dirty="0" smtClean="0"/>
              <a:t>)</a:t>
            </a:r>
            <a:endParaRPr lang="en-GB" dirty="0"/>
          </a:p>
          <a:p>
            <a:pPr lvl="2"/>
            <a:r>
              <a:rPr lang="en-GB" dirty="0" smtClean="0"/>
              <a:t>1 per Community Platform (from Platform Integrators)</a:t>
            </a:r>
          </a:p>
          <a:p>
            <a:r>
              <a:rPr lang="en-GB" dirty="0" smtClean="0"/>
              <a:t>Attendance</a:t>
            </a:r>
          </a:p>
          <a:p>
            <a:pPr lvl="1"/>
            <a:r>
              <a:rPr lang="en-GB" dirty="0" smtClean="0"/>
              <a:t>Meeting frequency: 6 weeks – 3 months</a:t>
            </a:r>
          </a:p>
          <a:p>
            <a:pPr lvl="1"/>
            <a:r>
              <a:rPr lang="en-GB" dirty="0" smtClean="0"/>
              <a:t>Required in person, by deputy, or remotely</a:t>
            </a:r>
          </a:p>
          <a:p>
            <a:pPr lvl="1"/>
            <a:r>
              <a:rPr lang="en-GB" dirty="0" smtClean="0"/>
              <a:t>Flagged up if missing attendance level</a:t>
            </a:r>
          </a:p>
          <a:p>
            <a:pPr lvl="2"/>
            <a:r>
              <a:rPr lang="en-GB" dirty="0" smtClean="0"/>
              <a:t>2 consecutive F2F, or</a:t>
            </a:r>
          </a:p>
          <a:p>
            <a:pPr lvl="2"/>
            <a:r>
              <a:rPr lang="en-GB" dirty="0" smtClean="0"/>
              <a:t>3 consecutive meetings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URT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Tactical ITSM activities</a:t>
            </a:r>
          </a:p>
          <a:p>
            <a:pPr lvl="1"/>
            <a:r>
              <a:rPr lang="en-GB" dirty="0" smtClean="0"/>
              <a:t>Monitoring the Help desk (incl. follow-up)</a:t>
            </a:r>
          </a:p>
          <a:p>
            <a:pPr lvl="1"/>
            <a:r>
              <a:rPr lang="en-GB" dirty="0" smtClean="0"/>
              <a:t>Monitoring SVG/RAT issues</a:t>
            </a:r>
          </a:p>
          <a:p>
            <a:pPr lvl="1"/>
            <a:r>
              <a:rPr lang="en-GB" dirty="0"/>
              <a:t>Requirements on service/component level</a:t>
            </a:r>
          </a:p>
          <a:p>
            <a:pPr lvl="1"/>
            <a:r>
              <a:rPr lang="en-GB" dirty="0" smtClean="0"/>
              <a:t>Release schedules harmonisation</a:t>
            </a:r>
          </a:p>
          <a:p>
            <a:pPr lvl="2"/>
            <a:r>
              <a:rPr lang="en-GB" dirty="0" smtClean="0"/>
              <a:t>Within the roadmap timelines</a:t>
            </a:r>
          </a:p>
          <a:p>
            <a:pPr lvl="1"/>
            <a:r>
              <a:rPr lang="en-GB" dirty="0" smtClean="0"/>
              <a:t>Coordinates software provisioning</a:t>
            </a:r>
          </a:p>
          <a:p>
            <a:pPr lvl="2"/>
            <a:r>
              <a:rPr lang="en-GB" dirty="0" smtClean="0"/>
              <a:t>Direct EGI Software provisioning</a:t>
            </a:r>
          </a:p>
          <a:p>
            <a:pPr lvl="2"/>
            <a:r>
              <a:rPr lang="en-GB" dirty="0" smtClean="0"/>
              <a:t>Assess and accept (or deny) IT supplier process</a:t>
            </a:r>
          </a:p>
          <a:p>
            <a:r>
              <a:rPr lang="en-GB" dirty="0" smtClean="0"/>
              <a:t>IT Service Management</a:t>
            </a:r>
          </a:p>
          <a:p>
            <a:pPr lvl="1"/>
            <a:r>
              <a:rPr lang="en-GB" dirty="0" smtClean="0"/>
              <a:t>Provide and/or ensure metrication for KPIs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3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URT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Participants</a:t>
            </a:r>
          </a:p>
          <a:p>
            <a:pPr lvl="1"/>
            <a:r>
              <a:rPr lang="en-GB" dirty="0" smtClean="0"/>
              <a:t>URT Chair (from </a:t>
            </a:r>
            <a:r>
              <a:rPr lang="en-GB" dirty="0" err="1" smtClean="0"/>
              <a:t>EGI.eu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Release managers (and deputies)</a:t>
            </a:r>
          </a:p>
          <a:p>
            <a:pPr lvl="2"/>
            <a:r>
              <a:rPr lang="en-GB" dirty="0" smtClean="0"/>
              <a:t>1 </a:t>
            </a:r>
            <a:r>
              <a:rPr lang="en-GB" dirty="0"/>
              <a:t>per EGI </a:t>
            </a:r>
            <a:r>
              <a:rPr lang="en-GB" dirty="0" smtClean="0"/>
              <a:t>platform (from with EGI)</a:t>
            </a:r>
            <a:endParaRPr lang="en-GB" dirty="0"/>
          </a:p>
          <a:p>
            <a:pPr lvl="2"/>
            <a:r>
              <a:rPr lang="en-GB" dirty="0" smtClean="0"/>
              <a:t>1 per Community Platform (from Platform Integrator)</a:t>
            </a:r>
          </a:p>
          <a:p>
            <a:r>
              <a:rPr lang="en-GB" dirty="0" smtClean="0"/>
              <a:t>Attendance</a:t>
            </a:r>
          </a:p>
          <a:p>
            <a:pPr lvl="1"/>
            <a:r>
              <a:rPr lang="en-GB" dirty="0" smtClean="0"/>
              <a:t>Monthly conference calls</a:t>
            </a:r>
          </a:p>
          <a:p>
            <a:pPr lvl="2"/>
            <a:r>
              <a:rPr lang="en-GB" dirty="0" smtClean="0"/>
              <a:t>F2F when required &amp; requested</a:t>
            </a:r>
          </a:p>
          <a:p>
            <a:pPr lvl="1"/>
            <a:r>
              <a:rPr lang="en-GB" dirty="0" smtClean="0"/>
              <a:t>Pre-meeting roundtable reports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CEB4-AE81-D34C-A4FC-A61D7F7AE5D7}" type="datetime1">
              <a:rPr lang="en-US" smtClean="0"/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TCB-17 – http://go.egi.eu/TCB-17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2530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514</TotalTime>
  <Words>616</Words>
  <Application>Microsoft Macintosh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Evolving the TCB</vt:lpstr>
      <vt:lpstr>IT Service (Management)</vt:lpstr>
      <vt:lpstr>EGI service suppliers</vt:lpstr>
      <vt:lpstr>ITSM activities</vt:lpstr>
      <vt:lpstr>ITSM activities</vt:lpstr>
      <vt:lpstr>Scope of the TCB</vt:lpstr>
      <vt:lpstr>Scope of the TCB (2)</vt:lpstr>
      <vt:lpstr>Scope of the URT</vt:lpstr>
      <vt:lpstr>Scope of the URT (2)</vt:lpstr>
      <vt:lpstr>Dealing with suppliers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38</cp:revision>
  <dcterms:created xsi:type="dcterms:W3CDTF">2010-09-03T12:01:03Z</dcterms:created>
  <dcterms:modified xsi:type="dcterms:W3CDTF">2013-03-04T16:07:14Z</dcterms:modified>
</cp:coreProperties>
</file>