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5" r:id="rId2"/>
    <p:sldId id="256" r:id="rId3"/>
    <p:sldId id="263" r:id="rId4"/>
    <p:sldId id="262" r:id="rId5"/>
    <p:sldId id="257" r:id="rId6"/>
    <p:sldId id="258" r:id="rId7"/>
    <p:sldId id="260" r:id="rId8"/>
    <p:sldId id="259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247EC-F985-4820-852C-FB91BEFBE6CE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8D137-A5F8-45AF-8FF1-26893DE57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1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922E-68CC-4DA7-AD78-6F98A756DF16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7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74270-B990-49BC-BC6B-0FC672E5AF8D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2D32-1184-4FA1-AA4A-1750FD504E77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4601-8070-4809-A9C6-5C31B8C13DA2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4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F6EF-62B1-46C7-A6F4-5657C4A02F63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6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2DCC-4C45-4653-B45C-9EEB41D7104E}" type="datetime1">
              <a:rPr lang="en-US" smtClean="0"/>
              <a:t>3/8/2013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68C8-7AC3-4F50-896C-5DA99420CB78}" type="datetime1">
              <a:rPr lang="en-US" smtClean="0"/>
              <a:t>3/8/2013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3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4C36-DE26-4367-8E66-19A5A08BDC24}" type="datetime1">
              <a:rPr lang="en-US" smtClean="0"/>
              <a:t>3/8/2013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AD27-B888-421B-929D-436BF8F4B2E7}" type="datetime1">
              <a:rPr lang="en-US" smtClean="0"/>
              <a:t>3/8/2013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3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3F05-1550-4DAB-997D-B266658398EF}" type="datetime1">
              <a:rPr lang="en-US" smtClean="0"/>
              <a:t>3/8/2013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9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A6A8-A0AC-4ACC-AE91-3B4C58334B3E}" type="datetime1">
              <a:rPr lang="en-US" smtClean="0"/>
              <a:t>3/8/2013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5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7D04E-A5B3-4976-983A-4FA39B81F3E5}" type="datetime1">
              <a:rPr lang="en-US" smtClean="0"/>
              <a:t>3/8/2013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2669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Status after last </a:t>
            </a:r>
            <a:r>
              <a:rPr lang="en-US" sz="3600" dirty="0" err="1" smtClean="0"/>
              <a:t>telco</a:t>
            </a:r>
            <a:endParaRPr lang="en-US" sz="36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embrace different scenarios in integrated procedures?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“free hand”, “right to revoke”, “negotiation (elastic pool)” </a:t>
            </a:r>
          </a:p>
          <a:p>
            <a:pPr lvl="1"/>
            <a:r>
              <a:rPr lang="en-US" dirty="0" smtClean="0"/>
              <a:t>“Threshold-based” pre-agreements proved to be too simplistic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Scientific Review should be positioned in the RA process? Who should decide whether Scientific Review should be applied or not? </a:t>
            </a:r>
          </a:p>
          <a:p>
            <a:pPr marL="914400" lvl="1" indent="-514350"/>
            <a:r>
              <a:rPr lang="en-US" dirty="0"/>
              <a:t>h</a:t>
            </a:r>
            <a:r>
              <a:rPr lang="en-US" dirty="0" smtClean="0"/>
              <a:t>ard to define general criteria </a:t>
            </a:r>
            <a:endParaRPr lang="en-US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03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522" y="152400"/>
            <a:ext cx="454712" cy="43974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864247" y="652586"/>
            <a:ext cx="1335831" cy="3367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Pools of resources</a:t>
            </a:r>
            <a:endParaRPr lang="pl-PL" sz="1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Repository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5809322" cy="82669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Pool concept: specification</a:t>
            </a:r>
            <a:endParaRPr lang="en-US" sz="36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Part 1: Pool Offer specification</a:t>
            </a:r>
          </a:p>
          <a:p>
            <a:pPr lvl="1"/>
            <a:r>
              <a:rPr lang="en-US" dirty="0" smtClean="0"/>
              <a:t>Description of </a:t>
            </a:r>
            <a:r>
              <a:rPr lang="en-US" b="1" dirty="0" smtClean="0"/>
              <a:t>what </a:t>
            </a:r>
            <a:r>
              <a:rPr lang="en-US" dirty="0" smtClean="0"/>
              <a:t>is offered (capacity)</a:t>
            </a:r>
          </a:p>
          <a:p>
            <a:pPr lvl="1"/>
            <a:r>
              <a:rPr lang="en-US" dirty="0" smtClean="0"/>
              <a:t>Validity in time</a:t>
            </a:r>
          </a:p>
          <a:p>
            <a:pPr lvl="1"/>
            <a:r>
              <a:rPr lang="en-US" dirty="0" smtClean="0"/>
              <a:t>Who is responsible (NGI / Site)</a:t>
            </a:r>
          </a:p>
          <a:p>
            <a:pPr lvl="1"/>
            <a:r>
              <a:rPr lang="en-US" b="1" dirty="0" smtClean="0"/>
              <a:t>Process </a:t>
            </a:r>
            <a:r>
              <a:rPr lang="en-US" dirty="0" smtClean="0"/>
              <a:t>definition (scenario)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(</a:t>
            </a:r>
            <a:r>
              <a:rPr lang="en-US" dirty="0" err="1" smtClean="0"/>
              <a:t>oportunistic</a:t>
            </a:r>
            <a:r>
              <a:rPr lang="en-US" dirty="0" smtClean="0"/>
              <a:t> | assigned share | reserved )</a:t>
            </a:r>
          </a:p>
          <a:p>
            <a:pPr lvl="1"/>
            <a:r>
              <a:rPr lang="en-US" dirty="0" smtClean="0"/>
              <a:t>Resource specification (metrics to define)</a:t>
            </a:r>
            <a:endParaRPr lang="en-US" b="1" dirty="0" smtClean="0"/>
          </a:p>
          <a:p>
            <a:r>
              <a:rPr lang="en-US" dirty="0" smtClean="0"/>
              <a:t>Part 2: Acceptance criteria for requests</a:t>
            </a:r>
          </a:p>
          <a:p>
            <a:pPr lvl="1"/>
            <a:r>
              <a:rPr lang="en-US" dirty="0" smtClean="0"/>
              <a:t>Scope for VO (international | national, membership for NGI, discipline)</a:t>
            </a:r>
          </a:p>
          <a:p>
            <a:pPr lvl="1"/>
            <a:r>
              <a:rPr lang="en-US" dirty="0" smtClean="0"/>
              <a:t>Scientific review (not-required | at least (fair | good | excellent)</a:t>
            </a:r>
          </a:p>
          <a:p>
            <a:pPr lvl="1"/>
            <a:r>
              <a:rPr lang="en-US" dirty="0" smtClean="0"/>
              <a:t>Publications: required/not required</a:t>
            </a:r>
          </a:p>
          <a:p>
            <a:pPr lvl="2"/>
            <a:r>
              <a:rPr lang="en-US" dirty="0" smtClean="0"/>
              <a:t>Type of acknowledgments: EGI, NGI, Site</a:t>
            </a:r>
          </a:p>
          <a:p>
            <a:pPr lvl="1"/>
            <a:r>
              <a:rPr lang="en-US" dirty="0" smtClean="0"/>
              <a:t>Request size (also % of allocation)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1461905" y="902892"/>
            <a:ext cx="6140448" cy="3933214"/>
            <a:chOff x="1020174" y="366137"/>
            <a:chExt cx="8141953" cy="539279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295" y="2371841"/>
              <a:ext cx="886305" cy="98095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366137"/>
              <a:ext cx="576064" cy="5760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433410" y="942201"/>
              <a:ext cx="972108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VO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4275" y="2371840"/>
              <a:ext cx="602927" cy="60292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867549" y="5297269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NGI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NGI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RP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RP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9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613" y="4733406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Down Arrow 11"/>
            <p:cNvSpPr/>
            <p:nvPr/>
          </p:nvSpPr>
          <p:spPr>
            <a:xfrm>
              <a:off x="4435772" y="1295400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 rot="10800000">
              <a:off x="4723804" y="1295399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98026" y="165729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 smtClean="0"/>
                <a:t>4c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71462" y="1633565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2</a:t>
              </a:r>
              <a:endParaRPr lang="en-US" sz="2000" b="1" dirty="0"/>
            </a:p>
          </p:txBody>
        </p:sp>
        <p:pic>
          <p:nvPicPr>
            <p:cNvPr id="17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613" y="4724400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047031" y="399295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4a</a:t>
              </a:r>
              <a:endParaRPr lang="en-US" sz="2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07937" y="3287593"/>
              <a:ext cx="1330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Operator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1026" name="Picture 2" descr="C:\Users\Krakowian\Google Drive\EGI\Images - icons\women-icon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362200"/>
              <a:ext cx="611201" cy="578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Curved Down Arrow 22"/>
            <p:cNvSpPr/>
            <p:nvPr/>
          </p:nvSpPr>
          <p:spPr>
            <a:xfrm>
              <a:off x="2491261" y="2027456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Up Arrow 23"/>
            <p:cNvSpPr/>
            <p:nvPr/>
          </p:nvSpPr>
          <p:spPr>
            <a:xfrm flipH="1">
              <a:off x="2486712" y="2971800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64426" y="251460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 4b</a:t>
              </a:r>
              <a:endParaRPr lang="en-US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20174" y="2971800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Scientific </a:t>
              </a:r>
            </a:p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review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90876" y="3057641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Pools of resources</a:t>
              </a:r>
              <a:endPara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Repository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44340" y="4500009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1</a:t>
              </a:r>
              <a:endParaRPr lang="en-US" sz="2000" b="1" dirty="0"/>
            </a:p>
          </p:txBody>
        </p:sp>
        <p:sp>
          <p:nvSpPr>
            <p:cNvPr id="34" name="Curved Down Arrow 33"/>
            <p:cNvSpPr/>
            <p:nvPr/>
          </p:nvSpPr>
          <p:spPr>
            <a:xfrm>
              <a:off x="5821548" y="2060397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Curved Up Arrow 34"/>
            <p:cNvSpPr/>
            <p:nvPr/>
          </p:nvSpPr>
          <p:spPr>
            <a:xfrm flipH="1">
              <a:off x="5816999" y="3004741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24600" y="257169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2" name="Up-Down Arrow 1"/>
            <p:cNvSpPr/>
            <p:nvPr/>
          </p:nvSpPr>
          <p:spPr>
            <a:xfrm>
              <a:off x="4616563" y="3669695"/>
              <a:ext cx="206252" cy="1076904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Bent-Up Arrow 2"/>
            <p:cNvSpPr/>
            <p:nvPr/>
          </p:nvSpPr>
          <p:spPr>
            <a:xfrm>
              <a:off x="5943600" y="3810001"/>
              <a:ext cx="2380129" cy="1380016"/>
            </a:xfrm>
            <a:prstGeom prst="bentUpArrow">
              <a:avLst>
                <a:gd name="adj1" fmla="val 7887"/>
                <a:gd name="adj2" fmla="val 14802"/>
                <a:gd name="adj3" fmla="val 2593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2669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RA Process: Pools definition preparation (Step 1)</a:t>
            </a:r>
            <a:endParaRPr lang="en-US" sz="36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NGI/Sites defines pools and register them in EGI</a:t>
            </a:r>
          </a:p>
          <a:p>
            <a:r>
              <a:rPr lang="en-US" dirty="0"/>
              <a:t>P</a:t>
            </a:r>
            <a:r>
              <a:rPr lang="en-US" dirty="0" smtClean="0"/>
              <a:t>ools definition may be subject of change according to specific policy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0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522" y="152400"/>
            <a:ext cx="454712" cy="43974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864247" y="652586"/>
            <a:ext cx="1335831" cy="3367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Pools of resources</a:t>
            </a:r>
            <a:endParaRPr lang="pl-PL" sz="1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Repository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2669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Pool </a:t>
            </a:r>
            <a:r>
              <a:rPr lang="en-US" sz="3600" dirty="0"/>
              <a:t>c</a:t>
            </a:r>
            <a:r>
              <a:rPr lang="en-US" sz="3600" dirty="0" smtClean="0"/>
              <a:t>oncept:</a:t>
            </a:r>
            <a:r>
              <a:rPr lang="en-US" sz="3600" dirty="0" smtClean="0"/>
              <a:t> introduction</a:t>
            </a:r>
            <a:endParaRPr lang="en-US" sz="36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Definition: </a:t>
            </a:r>
          </a:p>
          <a:p>
            <a:pPr marL="0" indent="0">
              <a:buNone/>
            </a:pPr>
            <a:r>
              <a:rPr lang="en-US" i="1" dirty="0" smtClean="0"/>
              <a:t>Let a </a:t>
            </a:r>
            <a:r>
              <a:rPr lang="en-US" b="1" i="1" dirty="0" smtClean="0"/>
              <a:t>pool </a:t>
            </a:r>
            <a:r>
              <a:rPr lang="en-US" i="1" dirty="0" smtClean="0"/>
              <a:t>be a specific </a:t>
            </a:r>
            <a:r>
              <a:rPr lang="en-US" b="1" i="1" dirty="0" smtClean="0"/>
              <a:t>capacity </a:t>
            </a:r>
            <a:r>
              <a:rPr lang="en-US" i="1" dirty="0" smtClean="0"/>
              <a:t>of resources available for EGI allocation according to defined </a:t>
            </a:r>
            <a:r>
              <a:rPr lang="en-US" b="1" i="1" dirty="0" smtClean="0"/>
              <a:t>process </a:t>
            </a:r>
            <a:r>
              <a:rPr lang="en-US" i="1" dirty="0" smtClean="0"/>
              <a:t>under defined </a:t>
            </a:r>
            <a:r>
              <a:rPr lang="en-US" b="1" i="1" dirty="0" smtClean="0"/>
              <a:t>conditions</a:t>
            </a:r>
          </a:p>
          <a:p>
            <a:pPr marL="0" indent="0">
              <a:buNone/>
            </a:pPr>
            <a:endParaRPr lang="en-US" b="1" i="1" dirty="0" smtClean="0"/>
          </a:p>
          <a:p>
            <a:r>
              <a:rPr lang="en-US" dirty="0" smtClean="0"/>
              <a:t>Note: Pools covers all scenarios mentioned ever in RATF including “free hand”, “right to revoke”, “negotiation (elastic pool)”</a:t>
            </a:r>
          </a:p>
          <a:p>
            <a:r>
              <a:rPr lang="en-US" dirty="0" smtClean="0"/>
              <a:t>The pool are defined in the Site/NGI </a:t>
            </a:r>
            <a:r>
              <a:rPr lang="en-US" i="1" dirty="0" smtClean="0"/>
              <a:t>declaration</a:t>
            </a:r>
          </a:p>
          <a:p>
            <a:pPr lvl="1"/>
            <a:r>
              <a:rPr lang="en-US" dirty="0" smtClean="0"/>
              <a:t>previously referred as pre-agreement, but it should not require EGI to agree/negotiate</a:t>
            </a:r>
          </a:p>
          <a:p>
            <a:pPr lvl="1"/>
            <a:r>
              <a:rPr lang="en-US" dirty="0" smtClean="0"/>
              <a:t>can be subject of change in time (some limitation apply)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522" y="152400"/>
            <a:ext cx="454712" cy="43974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864247" y="652586"/>
            <a:ext cx="1335831" cy="3367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Pools of resources</a:t>
            </a:r>
            <a:endParaRPr lang="pl-PL" sz="1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Repository</a:t>
            </a:r>
            <a:endParaRPr lang="pl-PL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2669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Pool concept: introduction </a:t>
            </a:r>
            <a:endParaRPr lang="en-US" sz="36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Pool-1-SiteA will offer </a:t>
            </a:r>
          </a:p>
          <a:p>
            <a:pPr lvl="2"/>
            <a:r>
              <a:rPr lang="en-US" dirty="0" smtClean="0"/>
              <a:t>up to 100 cores in 2013 </a:t>
            </a:r>
            <a:r>
              <a:rPr lang="en-US" dirty="0" smtClean="0"/>
              <a:t>as reserved pool (as a whole), opportunistic inside pool, </a:t>
            </a:r>
            <a:endParaRPr lang="en-US" dirty="0" smtClean="0"/>
          </a:p>
          <a:p>
            <a:pPr lvl="2"/>
            <a:r>
              <a:rPr lang="en-US" dirty="0" smtClean="0"/>
              <a:t>“free hand” to EGI, </a:t>
            </a:r>
          </a:p>
          <a:p>
            <a:pPr lvl="2"/>
            <a:r>
              <a:rPr lang="en-US" dirty="0" smtClean="0"/>
              <a:t>each VO should not be allocated more than  10% of the pool </a:t>
            </a:r>
          </a:p>
          <a:p>
            <a:pPr lvl="1"/>
            <a:r>
              <a:rPr lang="en-US" dirty="0" smtClean="0"/>
              <a:t>Pool-2-SiteB will offer</a:t>
            </a:r>
          </a:p>
          <a:p>
            <a:pPr lvl="2"/>
            <a:r>
              <a:rPr lang="en-US" dirty="0" smtClean="0"/>
              <a:t>up to 4000 cores between Jun’13 – Feb’14 with assigned fair-share,  </a:t>
            </a:r>
          </a:p>
          <a:p>
            <a:pPr lvl="2"/>
            <a:r>
              <a:rPr lang="en-US" dirty="0" smtClean="0"/>
              <a:t>allocation based on negotiations, </a:t>
            </a:r>
          </a:p>
          <a:p>
            <a:pPr lvl="2"/>
            <a:r>
              <a:rPr lang="en-US" dirty="0" smtClean="0"/>
              <a:t>for requests that proved to be:</a:t>
            </a:r>
          </a:p>
          <a:p>
            <a:pPr lvl="3"/>
            <a:r>
              <a:rPr lang="en-US" dirty="0" smtClean="0"/>
              <a:t>at least </a:t>
            </a:r>
            <a:r>
              <a:rPr lang="en-US" i="1" dirty="0" smtClean="0"/>
              <a:t>good </a:t>
            </a:r>
            <a:r>
              <a:rPr lang="en-US" dirty="0" smtClean="0"/>
              <a:t>in EGI scientific review, </a:t>
            </a:r>
          </a:p>
          <a:p>
            <a:pPr lvl="3"/>
            <a:r>
              <a:rPr lang="en-US" dirty="0" smtClean="0"/>
              <a:t>and has  members in NGI X, </a:t>
            </a:r>
          </a:p>
          <a:p>
            <a:pPr lvl="3"/>
            <a:r>
              <a:rPr lang="en-US" dirty="0" smtClean="0"/>
              <a:t>and each requests can be supported up to 50%</a:t>
            </a:r>
          </a:p>
          <a:p>
            <a:r>
              <a:rPr lang="en-US" i="1" dirty="0" smtClean="0"/>
              <a:t>More formal: pools specification later in this presentation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8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RA Process: Request  Submission(Step 2)</a:t>
            </a:r>
            <a:endParaRPr lang="en-US" sz="32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 VO specifies and submits a resource request</a:t>
            </a:r>
            <a:endParaRPr lang="en-US" dirty="0"/>
          </a:p>
        </p:txBody>
      </p:sp>
      <p:grpSp>
        <p:nvGrpSpPr>
          <p:cNvPr id="60" name="Grupa 59"/>
          <p:cNvGrpSpPr/>
          <p:nvPr/>
        </p:nvGrpSpPr>
        <p:grpSpPr>
          <a:xfrm>
            <a:off x="1775327" y="564882"/>
            <a:ext cx="6911474" cy="4264284"/>
            <a:chOff x="1020174" y="366137"/>
            <a:chExt cx="8141953" cy="5392797"/>
          </a:xfrm>
        </p:grpSpPr>
        <p:pic>
          <p:nvPicPr>
            <p:cNvPr id="61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295" y="2371841"/>
              <a:ext cx="886305" cy="980959"/>
            </a:xfrm>
            <a:prstGeom prst="rect">
              <a:avLst/>
            </a:prstGeom>
          </p:spPr>
        </p:pic>
        <p:pic>
          <p:nvPicPr>
            <p:cNvPr id="62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366137"/>
              <a:ext cx="576064" cy="576064"/>
            </a:xfrm>
            <a:prstGeom prst="rect">
              <a:avLst/>
            </a:prstGeom>
          </p:spPr>
        </p:pic>
        <p:sp>
          <p:nvSpPr>
            <p:cNvPr id="63" name="TextBox 5"/>
            <p:cNvSpPr txBox="1"/>
            <p:nvPr/>
          </p:nvSpPr>
          <p:spPr>
            <a:xfrm>
              <a:off x="3770810" y="942201"/>
              <a:ext cx="1706520" cy="35030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VO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64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4275" y="2371840"/>
              <a:ext cx="602927" cy="602927"/>
            </a:xfrm>
            <a:prstGeom prst="rect">
              <a:avLst/>
            </a:prstGeom>
          </p:spPr>
        </p:pic>
        <p:sp>
          <p:nvSpPr>
            <p:cNvPr id="65" name="TextBox 7"/>
            <p:cNvSpPr txBox="1"/>
            <p:nvPr/>
          </p:nvSpPr>
          <p:spPr>
            <a:xfrm>
              <a:off x="3867549" y="5297269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NGI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NGI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RP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RP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66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613" y="4733406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Down Arrow 11"/>
            <p:cNvSpPr/>
            <p:nvPr/>
          </p:nvSpPr>
          <p:spPr>
            <a:xfrm>
              <a:off x="4435772" y="1295400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wn Arrow 13"/>
            <p:cNvSpPr/>
            <p:nvPr/>
          </p:nvSpPr>
          <p:spPr>
            <a:xfrm rot="10800000">
              <a:off x="4723804" y="1295399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14"/>
            <p:cNvSpPr txBox="1"/>
            <p:nvPr/>
          </p:nvSpPr>
          <p:spPr>
            <a:xfrm>
              <a:off x="4998026" y="1657289"/>
              <a:ext cx="716974" cy="50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4c</a:t>
              </a:r>
              <a:endParaRPr lang="en-US" sz="2000" b="1" dirty="0"/>
            </a:p>
          </p:txBody>
        </p:sp>
        <p:sp>
          <p:nvSpPr>
            <p:cNvPr id="70" name="TextBox 15"/>
            <p:cNvSpPr txBox="1"/>
            <p:nvPr/>
          </p:nvSpPr>
          <p:spPr>
            <a:xfrm>
              <a:off x="3971462" y="1633565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2</a:t>
              </a:r>
              <a:endParaRPr lang="en-US" sz="2000" b="1" dirty="0"/>
            </a:p>
          </p:txBody>
        </p:sp>
        <p:pic>
          <p:nvPicPr>
            <p:cNvPr id="71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613" y="4724400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" name="TextBox 18"/>
            <p:cNvSpPr txBox="1"/>
            <p:nvPr/>
          </p:nvSpPr>
          <p:spPr>
            <a:xfrm>
              <a:off x="5047031" y="399295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4a</a:t>
              </a:r>
              <a:endParaRPr lang="en-US" sz="2000" b="1" dirty="0"/>
            </a:p>
          </p:txBody>
        </p:sp>
        <p:sp>
          <p:nvSpPr>
            <p:cNvPr id="73" name="TextBox 19"/>
            <p:cNvSpPr txBox="1"/>
            <p:nvPr/>
          </p:nvSpPr>
          <p:spPr>
            <a:xfrm>
              <a:off x="4307937" y="3287593"/>
              <a:ext cx="1330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Operator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74" name="Picture 2" descr="C:\Users\Krakowian\Google Drive\EGI\Images - icons\women-icon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362200"/>
              <a:ext cx="611201" cy="578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" name="Curved Down Arrow 22"/>
            <p:cNvSpPr/>
            <p:nvPr/>
          </p:nvSpPr>
          <p:spPr>
            <a:xfrm>
              <a:off x="2491261" y="2027456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Curved Up Arrow 23"/>
            <p:cNvSpPr/>
            <p:nvPr/>
          </p:nvSpPr>
          <p:spPr>
            <a:xfrm flipH="1">
              <a:off x="2486712" y="2971800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TextBox 25"/>
            <p:cNvSpPr txBox="1"/>
            <p:nvPr/>
          </p:nvSpPr>
          <p:spPr>
            <a:xfrm>
              <a:off x="2864426" y="251460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 4b</a:t>
              </a:r>
              <a:endParaRPr lang="en-US" sz="2000" b="1" dirty="0"/>
            </a:p>
          </p:txBody>
        </p:sp>
        <p:sp>
          <p:nvSpPr>
            <p:cNvPr id="78" name="TextBox 26"/>
            <p:cNvSpPr txBox="1"/>
            <p:nvPr/>
          </p:nvSpPr>
          <p:spPr>
            <a:xfrm>
              <a:off x="1020174" y="2971800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Scientific </a:t>
              </a:r>
            </a:p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review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79" name="TextBox 27"/>
            <p:cNvSpPr txBox="1"/>
            <p:nvPr/>
          </p:nvSpPr>
          <p:spPr>
            <a:xfrm>
              <a:off x="7390876" y="3057641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Pools of resources</a:t>
              </a:r>
              <a:endPara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Repository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80" name="TextBox 29"/>
            <p:cNvSpPr txBox="1"/>
            <p:nvPr/>
          </p:nvSpPr>
          <p:spPr>
            <a:xfrm>
              <a:off x="7244340" y="4500009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1</a:t>
              </a:r>
              <a:endParaRPr lang="en-US" sz="2000" b="1" dirty="0"/>
            </a:p>
          </p:txBody>
        </p:sp>
        <p:sp>
          <p:nvSpPr>
            <p:cNvPr id="81" name="Curved Down Arrow 33"/>
            <p:cNvSpPr/>
            <p:nvPr/>
          </p:nvSpPr>
          <p:spPr>
            <a:xfrm>
              <a:off x="5821548" y="2060397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Curved Up Arrow 34"/>
            <p:cNvSpPr/>
            <p:nvPr/>
          </p:nvSpPr>
          <p:spPr>
            <a:xfrm flipH="1">
              <a:off x="5816999" y="3004741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TextBox 35"/>
            <p:cNvSpPr txBox="1"/>
            <p:nvPr/>
          </p:nvSpPr>
          <p:spPr>
            <a:xfrm>
              <a:off x="6324600" y="257169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84" name="Up-Down Arrow 1"/>
            <p:cNvSpPr/>
            <p:nvPr/>
          </p:nvSpPr>
          <p:spPr>
            <a:xfrm>
              <a:off x="4616563" y="3669695"/>
              <a:ext cx="206252" cy="1076904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Bent-Up Arrow 2"/>
            <p:cNvSpPr/>
            <p:nvPr/>
          </p:nvSpPr>
          <p:spPr>
            <a:xfrm>
              <a:off x="5943600" y="3810001"/>
              <a:ext cx="2380129" cy="1380016"/>
            </a:xfrm>
            <a:prstGeom prst="bentUpArrow">
              <a:avLst>
                <a:gd name="adj1" fmla="val 7887"/>
                <a:gd name="adj2" fmla="val 14802"/>
                <a:gd name="adj3" fmla="val 2593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RA Process: Pool matching (Step 3)</a:t>
            </a:r>
            <a:endParaRPr lang="en-US" sz="32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EGI Operator matches the resources request with currently available  pools and decide on actions (may be more that one)</a:t>
            </a:r>
            <a:endParaRPr lang="en-US" dirty="0"/>
          </a:p>
        </p:txBody>
      </p:sp>
      <p:grpSp>
        <p:nvGrpSpPr>
          <p:cNvPr id="31" name="Grupa 30"/>
          <p:cNvGrpSpPr/>
          <p:nvPr/>
        </p:nvGrpSpPr>
        <p:grpSpPr>
          <a:xfrm>
            <a:off x="1775327" y="564882"/>
            <a:ext cx="6911474" cy="4264284"/>
            <a:chOff x="1020174" y="366137"/>
            <a:chExt cx="8141953" cy="5392797"/>
          </a:xfrm>
        </p:grpSpPr>
        <p:pic>
          <p:nvPicPr>
            <p:cNvPr id="32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295" y="2371841"/>
              <a:ext cx="886305" cy="980959"/>
            </a:xfrm>
            <a:prstGeom prst="rect">
              <a:avLst/>
            </a:prstGeom>
          </p:spPr>
        </p:pic>
        <p:pic>
          <p:nvPicPr>
            <p:cNvPr id="33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366137"/>
              <a:ext cx="576064" cy="576064"/>
            </a:xfrm>
            <a:prstGeom prst="rect">
              <a:avLst/>
            </a:prstGeom>
          </p:spPr>
        </p:pic>
        <p:sp>
          <p:nvSpPr>
            <p:cNvPr id="37" name="TextBox 5"/>
            <p:cNvSpPr txBox="1"/>
            <p:nvPr/>
          </p:nvSpPr>
          <p:spPr>
            <a:xfrm>
              <a:off x="3770810" y="942201"/>
              <a:ext cx="1706520" cy="35030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VO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38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4275" y="2371840"/>
              <a:ext cx="602927" cy="602927"/>
            </a:xfrm>
            <a:prstGeom prst="rect">
              <a:avLst/>
            </a:prstGeom>
          </p:spPr>
        </p:pic>
        <p:sp>
          <p:nvSpPr>
            <p:cNvPr id="39" name="TextBox 7"/>
            <p:cNvSpPr txBox="1"/>
            <p:nvPr/>
          </p:nvSpPr>
          <p:spPr>
            <a:xfrm>
              <a:off x="3867549" y="5297269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NGI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NGI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RP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RP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40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613" y="4733406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Down Arrow 11"/>
            <p:cNvSpPr/>
            <p:nvPr/>
          </p:nvSpPr>
          <p:spPr>
            <a:xfrm>
              <a:off x="4435772" y="1295400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Down Arrow 13"/>
            <p:cNvSpPr/>
            <p:nvPr/>
          </p:nvSpPr>
          <p:spPr>
            <a:xfrm rot="10800000">
              <a:off x="4723804" y="1295399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4"/>
            <p:cNvSpPr txBox="1"/>
            <p:nvPr/>
          </p:nvSpPr>
          <p:spPr>
            <a:xfrm>
              <a:off x="4998026" y="1657289"/>
              <a:ext cx="716974" cy="50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4c</a:t>
              </a:r>
              <a:endParaRPr lang="en-US" sz="2000" b="1" dirty="0"/>
            </a:p>
          </p:txBody>
        </p:sp>
        <p:sp>
          <p:nvSpPr>
            <p:cNvPr id="44" name="TextBox 15"/>
            <p:cNvSpPr txBox="1"/>
            <p:nvPr/>
          </p:nvSpPr>
          <p:spPr>
            <a:xfrm>
              <a:off x="3971462" y="1633565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2</a:t>
              </a:r>
              <a:endParaRPr lang="en-US" sz="2000" b="1" dirty="0"/>
            </a:p>
          </p:txBody>
        </p:sp>
        <p:pic>
          <p:nvPicPr>
            <p:cNvPr id="45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613" y="4724400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TextBox 18"/>
            <p:cNvSpPr txBox="1"/>
            <p:nvPr/>
          </p:nvSpPr>
          <p:spPr>
            <a:xfrm>
              <a:off x="5047031" y="399295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4a</a:t>
              </a:r>
              <a:endParaRPr lang="en-US" sz="2000" b="1" dirty="0"/>
            </a:p>
          </p:txBody>
        </p:sp>
        <p:sp>
          <p:nvSpPr>
            <p:cNvPr id="47" name="TextBox 19"/>
            <p:cNvSpPr txBox="1"/>
            <p:nvPr/>
          </p:nvSpPr>
          <p:spPr>
            <a:xfrm>
              <a:off x="4307937" y="3287593"/>
              <a:ext cx="1330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Operator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48" name="Picture 2" descr="C:\Users\Krakowian\Google Drive\EGI\Images - icons\women-icon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362200"/>
              <a:ext cx="611201" cy="578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Curved Down Arrow 22"/>
            <p:cNvSpPr/>
            <p:nvPr/>
          </p:nvSpPr>
          <p:spPr>
            <a:xfrm>
              <a:off x="2491261" y="2027456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Curved Up Arrow 23"/>
            <p:cNvSpPr/>
            <p:nvPr/>
          </p:nvSpPr>
          <p:spPr>
            <a:xfrm flipH="1">
              <a:off x="2486712" y="2971800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25"/>
            <p:cNvSpPr txBox="1"/>
            <p:nvPr/>
          </p:nvSpPr>
          <p:spPr>
            <a:xfrm>
              <a:off x="2864426" y="251460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 4b</a:t>
              </a:r>
              <a:endParaRPr lang="en-US" sz="2000" b="1" dirty="0"/>
            </a:p>
          </p:txBody>
        </p:sp>
        <p:sp>
          <p:nvSpPr>
            <p:cNvPr id="52" name="TextBox 26"/>
            <p:cNvSpPr txBox="1"/>
            <p:nvPr/>
          </p:nvSpPr>
          <p:spPr>
            <a:xfrm>
              <a:off x="1020174" y="2971800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Scientific </a:t>
              </a:r>
            </a:p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review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53" name="TextBox 27"/>
            <p:cNvSpPr txBox="1"/>
            <p:nvPr/>
          </p:nvSpPr>
          <p:spPr>
            <a:xfrm>
              <a:off x="7390876" y="3057641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Pools of resources</a:t>
              </a:r>
              <a:endPara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Repository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54" name="TextBox 29"/>
            <p:cNvSpPr txBox="1"/>
            <p:nvPr/>
          </p:nvSpPr>
          <p:spPr>
            <a:xfrm>
              <a:off x="7244340" y="4500009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1</a:t>
              </a:r>
              <a:endParaRPr lang="en-US" sz="2000" b="1" dirty="0"/>
            </a:p>
          </p:txBody>
        </p:sp>
        <p:sp>
          <p:nvSpPr>
            <p:cNvPr id="55" name="Curved Down Arrow 33"/>
            <p:cNvSpPr/>
            <p:nvPr/>
          </p:nvSpPr>
          <p:spPr>
            <a:xfrm>
              <a:off x="5821548" y="2060397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Curved Up Arrow 34"/>
            <p:cNvSpPr/>
            <p:nvPr/>
          </p:nvSpPr>
          <p:spPr>
            <a:xfrm flipH="1">
              <a:off x="5816999" y="3004741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TextBox 35"/>
            <p:cNvSpPr txBox="1"/>
            <p:nvPr/>
          </p:nvSpPr>
          <p:spPr>
            <a:xfrm>
              <a:off x="6324600" y="257169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58" name="Up-Down Arrow 1"/>
            <p:cNvSpPr/>
            <p:nvPr/>
          </p:nvSpPr>
          <p:spPr>
            <a:xfrm>
              <a:off x="4616563" y="3669695"/>
              <a:ext cx="206252" cy="1076904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ent-Up Arrow 2"/>
            <p:cNvSpPr/>
            <p:nvPr/>
          </p:nvSpPr>
          <p:spPr>
            <a:xfrm>
              <a:off x="5943600" y="3810001"/>
              <a:ext cx="2380129" cy="1380016"/>
            </a:xfrm>
            <a:prstGeom prst="bentUpArrow">
              <a:avLst>
                <a:gd name="adj1" fmla="val 7887"/>
                <a:gd name="adj2" fmla="val 14802"/>
                <a:gd name="adj3" fmla="val 2593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0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RA Process: Actions (Step 4a,b,c)</a:t>
            </a:r>
            <a:endParaRPr lang="en-US" sz="32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(4a) </a:t>
            </a:r>
            <a:r>
              <a:rPr lang="en-US" dirty="0" smtClean="0"/>
              <a:t>In case some pools are matching the request, EGI operator can proceed with allocation according to process specified in the selected pool definition</a:t>
            </a:r>
            <a:endParaRPr lang="en-US" dirty="0"/>
          </a:p>
        </p:txBody>
      </p:sp>
      <p:grpSp>
        <p:nvGrpSpPr>
          <p:cNvPr id="31" name="Grupa 30"/>
          <p:cNvGrpSpPr/>
          <p:nvPr/>
        </p:nvGrpSpPr>
        <p:grpSpPr>
          <a:xfrm>
            <a:off x="1775327" y="564882"/>
            <a:ext cx="6911474" cy="4264284"/>
            <a:chOff x="1020174" y="366137"/>
            <a:chExt cx="8141953" cy="5392797"/>
          </a:xfrm>
        </p:grpSpPr>
        <p:pic>
          <p:nvPicPr>
            <p:cNvPr id="32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295" y="2371841"/>
              <a:ext cx="886305" cy="980959"/>
            </a:xfrm>
            <a:prstGeom prst="rect">
              <a:avLst/>
            </a:prstGeom>
          </p:spPr>
        </p:pic>
        <p:pic>
          <p:nvPicPr>
            <p:cNvPr id="33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366137"/>
              <a:ext cx="576064" cy="576064"/>
            </a:xfrm>
            <a:prstGeom prst="rect">
              <a:avLst/>
            </a:prstGeom>
          </p:spPr>
        </p:pic>
        <p:sp>
          <p:nvSpPr>
            <p:cNvPr id="37" name="TextBox 5"/>
            <p:cNvSpPr txBox="1"/>
            <p:nvPr/>
          </p:nvSpPr>
          <p:spPr>
            <a:xfrm>
              <a:off x="3770810" y="942201"/>
              <a:ext cx="1706520" cy="35030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VO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38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4275" y="2371840"/>
              <a:ext cx="602927" cy="602927"/>
            </a:xfrm>
            <a:prstGeom prst="rect">
              <a:avLst/>
            </a:prstGeom>
          </p:spPr>
        </p:pic>
        <p:sp>
          <p:nvSpPr>
            <p:cNvPr id="39" name="TextBox 7"/>
            <p:cNvSpPr txBox="1"/>
            <p:nvPr/>
          </p:nvSpPr>
          <p:spPr>
            <a:xfrm>
              <a:off x="3867549" y="5297269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NGI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NGI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RP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RP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40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613" y="4733406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Down Arrow 11"/>
            <p:cNvSpPr/>
            <p:nvPr/>
          </p:nvSpPr>
          <p:spPr>
            <a:xfrm>
              <a:off x="4435772" y="1295400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Down Arrow 13"/>
            <p:cNvSpPr/>
            <p:nvPr/>
          </p:nvSpPr>
          <p:spPr>
            <a:xfrm rot="10800000">
              <a:off x="4723804" y="1295399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4"/>
            <p:cNvSpPr txBox="1"/>
            <p:nvPr/>
          </p:nvSpPr>
          <p:spPr>
            <a:xfrm>
              <a:off x="4998026" y="1657289"/>
              <a:ext cx="716974" cy="50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4c</a:t>
              </a:r>
              <a:endParaRPr lang="en-US" sz="2000" b="1" dirty="0"/>
            </a:p>
          </p:txBody>
        </p:sp>
        <p:sp>
          <p:nvSpPr>
            <p:cNvPr id="44" name="TextBox 15"/>
            <p:cNvSpPr txBox="1"/>
            <p:nvPr/>
          </p:nvSpPr>
          <p:spPr>
            <a:xfrm>
              <a:off x="3971462" y="1633565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2</a:t>
              </a:r>
              <a:endParaRPr lang="en-US" sz="2000" b="1" dirty="0"/>
            </a:p>
          </p:txBody>
        </p:sp>
        <p:pic>
          <p:nvPicPr>
            <p:cNvPr id="45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613" y="4724400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TextBox 18"/>
            <p:cNvSpPr txBox="1"/>
            <p:nvPr/>
          </p:nvSpPr>
          <p:spPr>
            <a:xfrm>
              <a:off x="5047031" y="399295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4a</a:t>
              </a:r>
              <a:endParaRPr lang="en-US" sz="2000" b="1" dirty="0"/>
            </a:p>
          </p:txBody>
        </p:sp>
        <p:sp>
          <p:nvSpPr>
            <p:cNvPr id="47" name="TextBox 19"/>
            <p:cNvSpPr txBox="1"/>
            <p:nvPr/>
          </p:nvSpPr>
          <p:spPr>
            <a:xfrm>
              <a:off x="4307937" y="3287593"/>
              <a:ext cx="1330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Operator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48" name="Picture 2" descr="C:\Users\Krakowian\Google Drive\EGI\Images - icons\women-icon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362200"/>
              <a:ext cx="611201" cy="578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Curved Down Arrow 22"/>
            <p:cNvSpPr/>
            <p:nvPr/>
          </p:nvSpPr>
          <p:spPr>
            <a:xfrm>
              <a:off x="2491261" y="2027456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Curved Up Arrow 23"/>
            <p:cNvSpPr/>
            <p:nvPr/>
          </p:nvSpPr>
          <p:spPr>
            <a:xfrm flipH="1">
              <a:off x="2486712" y="2971800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25"/>
            <p:cNvSpPr txBox="1"/>
            <p:nvPr/>
          </p:nvSpPr>
          <p:spPr>
            <a:xfrm>
              <a:off x="2864426" y="251460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 4b</a:t>
              </a:r>
              <a:endParaRPr lang="en-US" sz="2000" b="1" dirty="0"/>
            </a:p>
          </p:txBody>
        </p:sp>
        <p:sp>
          <p:nvSpPr>
            <p:cNvPr id="52" name="TextBox 26"/>
            <p:cNvSpPr txBox="1"/>
            <p:nvPr/>
          </p:nvSpPr>
          <p:spPr>
            <a:xfrm>
              <a:off x="1020174" y="2971800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Scientific </a:t>
              </a:r>
            </a:p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review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53" name="TextBox 27"/>
            <p:cNvSpPr txBox="1"/>
            <p:nvPr/>
          </p:nvSpPr>
          <p:spPr>
            <a:xfrm>
              <a:off x="7390876" y="3057641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Pools of resources</a:t>
              </a:r>
              <a:endPara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Repository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54" name="TextBox 29"/>
            <p:cNvSpPr txBox="1"/>
            <p:nvPr/>
          </p:nvSpPr>
          <p:spPr>
            <a:xfrm>
              <a:off x="7244340" y="4500009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1</a:t>
              </a:r>
              <a:endParaRPr lang="en-US" sz="2000" b="1" dirty="0"/>
            </a:p>
          </p:txBody>
        </p:sp>
        <p:sp>
          <p:nvSpPr>
            <p:cNvPr id="55" name="Curved Down Arrow 33"/>
            <p:cNvSpPr/>
            <p:nvPr/>
          </p:nvSpPr>
          <p:spPr>
            <a:xfrm>
              <a:off x="5821548" y="2060397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Curved Up Arrow 34"/>
            <p:cNvSpPr/>
            <p:nvPr/>
          </p:nvSpPr>
          <p:spPr>
            <a:xfrm flipH="1">
              <a:off x="5816999" y="3004741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TextBox 35"/>
            <p:cNvSpPr txBox="1"/>
            <p:nvPr/>
          </p:nvSpPr>
          <p:spPr>
            <a:xfrm>
              <a:off x="6324600" y="257169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58" name="Up-Down Arrow 1"/>
            <p:cNvSpPr/>
            <p:nvPr/>
          </p:nvSpPr>
          <p:spPr>
            <a:xfrm>
              <a:off x="4616563" y="3669695"/>
              <a:ext cx="206252" cy="1076904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ent-Up Arrow 2"/>
            <p:cNvSpPr/>
            <p:nvPr/>
          </p:nvSpPr>
          <p:spPr>
            <a:xfrm>
              <a:off x="5943600" y="3810001"/>
              <a:ext cx="2380129" cy="1380016"/>
            </a:xfrm>
            <a:prstGeom prst="bentUpArrow">
              <a:avLst>
                <a:gd name="adj1" fmla="val 7887"/>
                <a:gd name="adj2" fmla="val 14802"/>
                <a:gd name="adj3" fmla="val 2593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4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RA Process: Actions (Step 4a,b,c)</a:t>
            </a:r>
            <a:endParaRPr lang="en-US" sz="32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(4b) </a:t>
            </a:r>
            <a:r>
              <a:rPr lang="en-US" dirty="0" smtClean="0"/>
              <a:t>In case the are missing resources EGI Operator can forward the request to scientific review</a:t>
            </a:r>
          </a:p>
          <a:p>
            <a:r>
              <a:rPr lang="en-US" dirty="0"/>
              <a:t>A</a:t>
            </a:r>
            <a:r>
              <a:rPr lang="en-US" dirty="0" smtClean="0"/>
              <a:t>fter scientific review the request goes to step </a:t>
            </a:r>
            <a:r>
              <a:rPr lang="en-US" dirty="0"/>
              <a:t>3</a:t>
            </a:r>
            <a:r>
              <a:rPr lang="en-US" dirty="0" smtClean="0"/>
              <a:t> again</a:t>
            </a:r>
            <a:endParaRPr lang="en-US" dirty="0"/>
          </a:p>
        </p:txBody>
      </p:sp>
      <p:grpSp>
        <p:nvGrpSpPr>
          <p:cNvPr id="31" name="Grupa 30"/>
          <p:cNvGrpSpPr/>
          <p:nvPr/>
        </p:nvGrpSpPr>
        <p:grpSpPr>
          <a:xfrm>
            <a:off x="1775327" y="564882"/>
            <a:ext cx="6911474" cy="4264284"/>
            <a:chOff x="1020174" y="366137"/>
            <a:chExt cx="8141953" cy="5392797"/>
          </a:xfrm>
        </p:grpSpPr>
        <p:pic>
          <p:nvPicPr>
            <p:cNvPr id="32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295" y="2371841"/>
              <a:ext cx="886305" cy="980959"/>
            </a:xfrm>
            <a:prstGeom prst="rect">
              <a:avLst/>
            </a:prstGeom>
          </p:spPr>
        </p:pic>
        <p:pic>
          <p:nvPicPr>
            <p:cNvPr id="33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366137"/>
              <a:ext cx="576064" cy="576064"/>
            </a:xfrm>
            <a:prstGeom prst="rect">
              <a:avLst/>
            </a:prstGeom>
          </p:spPr>
        </p:pic>
        <p:sp>
          <p:nvSpPr>
            <p:cNvPr id="37" name="TextBox 5"/>
            <p:cNvSpPr txBox="1"/>
            <p:nvPr/>
          </p:nvSpPr>
          <p:spPr>
            <a:xfrm>
              <a:off x="3770810" y="942201"/>
              <a:ext cx="1706520" cy="35030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VO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38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4275" y="2371840"/>
              <a:ext cx="602927" cy="602927"/>
            </a:xfrm>
            <a:prstGeom prst="rect">
              <a:avLst/>
            </a:prstGeom>
          </p:spPr>
        </p:pic>
        <p:sp>
          <p:nvSpPr>
            <p:cNvPr id="39" name="TextBox 7"/>
            <p:cNvSpPr txBox="1"/>
            <p:nvPr/>
          </p:nvSpPr>
          <p:spPr>
            <a:xfrm>
              <a:off x="3867549" y="5297269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NGI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NGI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RP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RP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40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613" y="4733406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Down Arrow 11"/>
            <p:cNvSpPr/>
            <p:nvPr/>
          </p:nvSpPr>
          <p:spPr>
            <a:xfrm>
              <a:off x="4435772" y="1295400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Down Arrow 13"/>
            <p:cNvSpPr/>
            <p:nvPr/>
          </p:nvSpPr>
          <p:spPr>
            <a:xfrm rot="10800000">
              <a:off x="4723804" y="1295399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4"/>
            <p:cNvSpPr txBox="1"/>
            <p:nvPr/>
          </p:nvSpPr>
          <p:spPr>
            <a:xfrm>
              <a:off x="4998026" y="1657289"/>
              <a:ext cx="716974" cy="50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4c</a:t>
              </a:r>
              <a:endParaRPr lang="en-US" sz="2000" b="1" dirty="0"/>
            </a:p>
          </p:txBody>
        </p:sp>
        <p:sp>
          <p:nvSpPr>
            <p:cNvPr id="44" name="TextBox 15"/>
            <p:cNvSpPr txBox="1"/>
            <p:nvPr/>
          </p:nvSpPr>
          <p:spPr>
            <a:xfrm>
              <a:off x="3971462" y="1633565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2</a:t>
              </a:r>
              <a:endParaRPr lang="en-US" sz="2000" b="1" dirty="0"/>
            </a:p>
          </p:txBody>
        </p:sp>
        <p:pic>
          <p:nvPicPr>
            <p:cNvPr id="45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613" y="4724400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TextBox 18"/>
            <p:cNvSpPr txBox="1"/>
            <p:nvPr/>
          </p:nvSpPr>
          <p:spPr>
            <a:xfrm>
              <a:off x="5047031" y="399295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4a</a:t>
              </a:r>
              <a:endParaRPr lang="en-US" sz="2000" b="1" dirty="0"/>
            </a:p>
          </p:txBody>
        </p:sp>
        <p:sp>
          <p:nvSpPr>
            <p:cNvPr id="47" name="TextBox 19"/>
            <p:cNvSpPr txBox="1"/>
            <p:nvPr/>
          </p:nvSpPr>
          <p:spPr>
            <a:xfrm>
              <a:off x="4307937" y="3287593"/>
              <a:ext cx="1330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Operator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48" name="Picture 2" descr="C:\Users\Krakowian\Google Drive\EGI\Images - icons\women-icon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362200"/>
              <a:ext cx="611201" cy="578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Curved Down Arrow 22"/>
            <p:cNvSpPr/>
            <p:nvPr/>
          </p:nvSpPr>
          <p:spPr>
            <a:xfrm>
              <a:off x="2491261" y="2027456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Curved Up Arrow 23"/>
            <p:cNvSpPr/>
            <p:nvPr/>
          </p:nvSpPr>
          <p:spPr>
            <a:xfrm flipH="1">
              <a:off x="2486712" y="2971800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25"/>
            <p:cNvSpPr txBox="1"/>
            <p:nvPr/>
          </p:nvSpPr>
          <p:spPr>
            <a:xfrm>
              <a:off x="2864426" y="251460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 4b</a:t>
              </a:r>
              <a:endParaRPr lang="en-US" sz="2000" b="1" dirty="0"/>
            </a:p>
          </p:txBody>
        </p:sp>
        <p:sp>
          <p:nvSpPr>
            <p:cNvPr id="52" name="TextBox 26"/>
            <p:cNvSpPr txBox="1"/>
            <p:nvPr/>
          </p:nvSpPr>
          <p:spPr>
            <a:xfrm>
              <a:off x="1020174" y="2971800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Scientific </a:t>
              </a:r>
            </a:p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review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53" name="TextBox 27"/>
            <p:cNvSpPr txBox="1"/>
            <p:nvPr/>
          </p:nvSpPr>
          <p:spPr>
            <a:xfrm>
              <a:off x="7390876" y="3057641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Pools of resources</a:t>
              </a:r>
              <a:endPara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Repository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54" name="TextBox 29"/>
            <p:cNvSpPr txBox="1"/>
            <p:nvPr/>
          </p:nvSpPr>
          <p:spPr>
            <a:xfrm>
              <a:off x="7244340" y="4500009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1</a:t>
              </a:r>
              <a:endParaRPr lang="en-US" sz="2000" b="1" dirty="0"/>
            </a:p>
          </p:txBody>
        </p:sp>
        <p:sp>
          <p:nvSpPr>
            <p:cNvPr id="55" name="Curved Down Arrow 33"/>
            <p:cNvSpPr/>
            <p:nvPr/>
          </p:nvSpPr>
          <p:spPr>
            <a:xfrm>
              <a:off x="5821548" y="2060397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Curved Up Arrow 34"/>
            <p:cNvSpPr/>
            <p:nvPr/>
          </p:nvSpPr>
          <p:spPr>
            <a:xfrm flipH="1">
              <a:off x="5816999" y="3004741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TextBox 35"/>
            <p:cNvSpPr txBox="1"/>
            <p:nvPr/>
          </p:nvSpPr>
          <p:spPr>
            <a:xfrm>
              <a:off x="6324600" y="257169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58" name="Up-Down Arrow 1"/>
            <p:cNvSpPr/>
            <p:nvPr/>
          </p:nvSpPr>
          <p:spPr>
            <a:xfrm>
              <a:off x="4616563" y="3669695"/>
              <a:ext cx="206252" cy="1076904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Bent-Up Arrow 2"/>
            <p:cNvSpPr/>
            <p:nvPr/>
          </p:nvSpPr>
          <p:spPr>
            <a:xfrm>
              <a:off x="5943600" y="3810001"/>
              <a:ext cx="2380129" cy="1380016"/>
            </a:xfrm>
            <a:prstGeom prst="bentUpArrow">
              <a:avLst>
                <a:gd name="adj1" fmla="val 7887"/>
                <a:gd name="adj2" fmla="val 14802"/>
                <a:gd name="adj3" fmla="val 2593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6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1775327" y="564882"/>
            <a:ext cx="6911474" cy="4264284"/>
            <a:chOff x="1020174" y="366137"/>
            <a:chExt cx="8141953" cy="539279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295" y="2371841"/>
              <a:ext cx="886305" cy="98095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366137"/>
              <a:ext cx="576064" cy="5760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770810" y="942201"/>
              <a:ext cx="1706520" cy="35030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VO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4275" y="2371840"/>
              <a:ext cx="602927" cy="60292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867549" y="5297269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NGI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NGI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RP 1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..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 RP </a:t>
              </a:r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X</a:t>
              </a:r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 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9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5613" y="4733406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Down Arrow 11"/>
            <p:cNvSpPr/>
            <p:nvPr/>
          </p:nvSpPr>
          <p:spPr>
            <a:xfrm>
              <a:off x="4435772" y="1295400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 rot="10800000">
              <a:off x="4723804" y="1295399"/>
              <a:ext cx="198022" cy="1076441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98026" y="1657289"/>
              <a:ext cx="716974" cy="50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4c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71462" y="1633565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2</a:t>
              </a:r>
              <a:endParaRPr lang="en-US" sz="2000" b="1" dirty="0"/>
            </a:p>
          </p:txBody>
        </p:sp>
        <p:pic>
          <p:nvPicPr>
            <p:cNvPr id="17" name="Picture 2" descr="C:\Users\Krakowian\SafeSync\EGI\Images\users-17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613" y="4724400"/>
              <a:ext cx="507561" cy="50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047031" y="399295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4a</a:t>
              </a:r>
              <a:endParaRPr lang="en-US" sz="2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07937" y="3287593"/>
              <a:ext cx="1330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Operator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1026" name="Picture 2" descr="C:\Users\Krakowian\Google Drive\EGI\Images - icons\women-icon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362200"/>
              <a:ext cx="611201" cy="5788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Curved Down Arrow 22"/>
            <p:cNvSpPr/>
            <p:nvPr/>
          </p:nvSpPr>
          <p:spPr>
            <a:xfrm>
              <a:off x="2491261" y="2027456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Up Arrow 23"/>
            <p:cNvSpPr/>
            <p:nvPr/>
          </p:nvSpPr>
          <p:spPr>
            <a:xfrm flipH="1">
              <a:off x="2486712" y="2971800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64426" y="251460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 4b</a:t>
              </a:r>
              <a:endParaRPr lang="en-US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20174" y="2971800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Scientific </a:t>
              </a:r>
            </a:p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review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90876" y="3057641"/>
              <a:ext cx="17712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nl-N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/>
                </a:rPr>
                <a:t>Pools of resources</a:t>
              </a:r>
              <a:endParaRPr lang="pl-PL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  <a:p>
              <a:pPr algn="ctr"/>
              <a:r>
                <a:rPr lang="pl-PL" sz="12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</a:rPr>
                <a:t>Repository</a:t>
              </a:r>
              <a:endParaRPr lang="pl-PL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44340" y="4500009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/>
                <a:t>1</a:t>
              </a:r>
              <a:endParaRPr lang="en-US" sz="2000" b="1" dirty="0"/>
            </a:p>
          </p:txBody>
        </p:sp>
        <p:sp>
          <p:nvSpPr>
            <p:cNvPr id="34" name="Curved Down Arrow 33"/>
            <p:cNvSpPr/>
            <p:nvPr/>
          </p:nvSpPr>
          <p:spPr>
            <a:xfrm>
              <a:off x="5821548" y="2060397"/>
              <a:ext cx="1493652" cy="639544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Curved Up Arrow 34"/>
            <p:cNvSpPr/>
            <p:nvPr/>
          </p:nvSpPr>
          <p:spPr>
            <a:xfrm flipH="1">
              <a:off x="5816999" y="3004741"/>
              <a:ext cx="1378244" cy="500459"/>
            </a:xfrm>
            <a:prstGeom prst="curvedUp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24600" y="2571690"/>
              <a:ext cx="7169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2" name="Up-Down Arrow 1"/>
            <p:cNvSpPr/>
            <p:nvPr/>
          </p:nvSpPr>
          <p:spPr>
            <a:xfrm>
              <a:off x="4616563" y="3669695"/>
              <a:ext cx="206252" cy="1076904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Bent-Up Arrow 2"/>
            <p:cNvSpPr/>
            <p:nvPr/>
          </p:nvSpPr>
          <p:spPr>
            <a:xfrm>
              <a:off x="5943600" y="3810001"/>
              <a:ext cx="2380129" cy="1380016"/>
            </a:xfrm>
            <a:prstGeom prst="bentUpArrow">
              <a:avLst>
                <a:gd name="adj1" fmla="val 7887"/>
                <a:gd name="adj2" fmla="val 14802"/>
                <a:gd name="adj3" fmla="val 2593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RA Process: Actions (Step 4a,b,c)</a:t>
            </a:r>
            <a:endParaRPr lang="en-US" sz="3200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(4c) EGI Operator sends back the offer to the VO, in case:</a:t>
            </a:r>
          </a:p>
          <a:p>
            <a:pPr lvl="1"/>
            <a:r>
              <a:rPr lang="en-US" dirty="0" smtClean="0"/>
              <a:t>it covers the request,</a:t>
            </a:r>
          </a:p>
          <a:p>
            <a:pPr lvl="1"/>
            <a:r>
              <a:rPr lang="en-US" dirty="0" smtClean="0"/>
              <a:t>It covers the request partially, but there is no option to improve the situation </a:t>
            </a:r>
          </a:p>
          <a:p>
            <a:r>
              <a:rPr lang="en-US" dirty="0" smtClean="0"/>
              <a:t>VO can accept the offer or reject it (or continue the negotiation with modified request ? – step 2 again)</a:t>
            </a:r>
            <a:endParaRPr lang="en-US" dirty="0" smtClean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9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748</Words>
  <Application>Microsoft Office PowerPoint</Application>
  <PresentationFormat>Pokaz na ekranie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Status after last telco</vt:lpstr>
      <vt:lpstr>RA Process: Pools definition preparation (Step 1)</vt:lpstr>
      <vt:lpstr>Pool concept: introduction</vt:lpstr>
      <vt:lpstr>Pool concept: introduction </vt:lpstr>
      <vt:lpstr>RA Process: Request  Submission(Step 2)</vt:lpstr>
      <vt:lpstr>RA Process: Pool matching (Step 3)</vt:lpstr>
      <vt:lpstr>RA Process: Actions (Step 4a,b,c)</vt:lpstr>
      <vt:lpstr>RA Process: Actions (Step 4a,b,c)</vt:lpstr>
      <vt:lpstr>RA Process: Actions (Step 4a,b,c)</vt:lpstr>
      <vt:lpstr>Pool concept: specification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Krakowian</dc:creator>
  <cp:lastModifiedBy>Tomasz Szepieniec</cp:lastModifiedBy>
  <cp:revision>19</cp:revision>
  <dcterms:created xsi:type="dcterms:W3CDTF">2006-08-16T00:00:00Z</dcterms:created>
  <dcterms:modified xsi:type="dcterms:W3CDTF">2013-03-08T12:55:47Z</dcterms:modified>
</cp:coreProperties>
</file>