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066DAB0-993E-41BE-8747-0BAD3B2565FE}">
          <p14:sldIdLst>
            <p14:sldId id="256"/>
            <p14:sldId id="257"/>
            <p14:sldId id="258"/>
            <p14:sldId id="262"/>
          </p14:sldIdLst>
        </p14:section>
        <p14:section name="Support levels" id="{434CC03F-EA17-463D-BDE1-7021D0869DCA}">
          <p14:sldIdLst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952326-45AF-4F3F-835C-FE561E52A29E}" type="datetimeFigureOut">
              <a:rPr lang="en-US"/>
              <a:pPr>
                <a:defRPr/>
              </a:pPr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36C3F0-EA24-4BAC-8AAA-C8D751634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40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4/8/2013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E61F1F-AAB0-4E3D-8150-E9E668D1BC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36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59255-AB00-48B6-AB36-39EED301026B}" type="datetimeFigureOut">
              <a:rPr lang="en-US"/>
              <a:pPr>
                <a:defRPr/>
              </a:pPr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1077F-E39A-4E7D-85C0-410BB8B65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5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A4C06-85A2-407D-BEFD-8BDCE82CFEEF}" type="datetimeFigureOut">
              <a:rPr lang="en-US"/>
              <a:pPr>
                <a:defRPr/>
              </a:pPr>
              <a:t>4/8/2013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BF6AE-9C96-4584-BF5E-EEC694292B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97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0B0E98-A569-40A4-9756-2B4B9072A215}" type="datetimeFigureOut">
              <a:rPr lang="en-US"/>
              <a:pPr>
                <a:defRPr/>
              </a:pPr>
              <a:t>4/8/2013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47EE60-E2CB-43C9-AE6E-F7A75AAC8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s/GGUS_software_support_targets_for_EMI_and_I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r>
              <a:rPr lang="en-GB" dirty="0"/>
              <a:t>GGUS survey on post EMI/IGE support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1E3AF45-6645-45AF-A7C6-2E1E3AAD619F}" type="datetime1">
              <a:rPr lang="en-GB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08/04/2013</a:t>
            </a:fld>
            <a:endParaRPr lang="en-GB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8F1E760-4C9B-46FB-81BD-C84CA0F781B7}" type="slidenum">
              <a:rPr lang="en-GB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Arial" charset="0"/>
                <a:cs typeface="Arial" charset="0"/>
                <a:hlinkClick r:id="rId2"/>
              </a:rPr>
              <a:t>https://</a:t>
            </a:r>
            <a:r>
              <a:rPr lang="en-US" sz="2400" dirty="0" smtClean="0">
                <a:latin typeface="Arial" charset="0"/>
                <a:cs typeface="Arial" charset="0"/>
                <a:hlinkClick r:id="rId2"/>
              </a:rPr>
              <a:t>www.surveymonkey.com/s/GGUS_software_support_targets_for_EMI_and_IGE</a:t>
            </a:r>
            <a:endParaRPr lang="pl-PL" sz="2400" dirty="0" smtClean="0">
              <a:latin typeface="Arial" charset="0"/>
              <a:cs typeface="Arial" charset="0"/>
            </a:endParaRPr>
          </a:p>
          <a:p>
            <a:endParaRPr lang="pl-PL" dirty="0" smtClean="0">
              <a:latin typeface="Arial" charset="0"/>
              <a:cs typeface="Arial" charset="0"/>
            </a:endParaRPr>
          </a:p>
          <a:p>
            <a:r>
              <a:rPr lang="pl-PL" dirty="0" smtClean="0">
                <a:latin typeface="Arial" charset="0"/>
                <a:cs typeface="Arial" charset="0"/>
              </a:rPr>
              <a:t>9 </a:t>
            </a:r>
            <a:r>
              <a:rPr lang="pl-PL" dirty="0" err="1" smtClean="0">
                <a:latin typeface="Arial" charset="0"/>
                <a:cs typeface="Arial" charset="0"/>
              </a:rPr>
              <a:t>responses</a:t>
            </a:r>
            <a:r>
              <a:rPr lang="pl-PL" dirty="0" smtClean="0">
                <a:latin typeface="Arial" charset="0"/>
                <a:cs typeface="Arial" charset="0"/>
              </a:rPr>
              <a:t> (EMI </a:t>
            </a:r>
            <a:r>
              <a:rPr lang="pl-PL" dirty="0" err="1" smtClean="0">
                <a:latin typeface="Arial" charset="0"/>
                <a:cs typeface="Arial" charset="0"/>
              </a:rPr>
              <a:t>only</a:t>
            </a:r>
            <a:r>
              <a:rPr lang="pl-PL" dirty="0" smtClean="0">
                <a:latin typeface="Arial" charset="0"/>
                <a:cs typeface="Arial" charset="0"/>
              </a:rPr>
              <a:t>)</a:t>
            </a:r>
          </a:p>
          <a:p>
            <a:r>
              <a:rPr lang="pl-PL" dirty="0" smtClean="0">
                <a:latin typeface="Arial" charset="0"/>
                <a:cs typeface="Arial" charset="0"/>
              </a:rPr>
              <a:t>10 PT: </a:t>
            </a:r>
            <a:r>
              <a:rPr lang="pl-PL" sz="2400" dirty="0" smtClean="0">
                <a:latin typeface="Arial" charset="0"/>
                <a:cs typeface="Arial" charset="0"/>
              </a:rPr>
              <a:t>VOMS</a:t>
            </a:r>
            <a:r>
              <a:rPr lang="pl-PL" sz="2400" dirty="0">
                <a:latin typeface="Arial" charset="0"/>
                <a:cs typeface="Arial" charset="0"/>
              </a:rPr>
              <a:t>, </a:t>
            </a:r>
            <a:r>
              <a:rPr lang="pl-PL" sz="2400" dirty="0" err="1" smtClean="0">
                <a:latin typeface="Arial" charset="0"/>
                <a:cs typeface="Arial" charset="0"/>
              </a:rPr>
              <a:t>StoRM</a:t>
            </a:r>
            <a:r>
              <a:rPr lang="pl-PL" sz="2400" dirty="0">
                <a:latin typeface="Arial" charset="0"/>
                <a:cs typeface="Arial" charset="0"/>
              </a:rPr>
              <a:t>, CESNET Security, L&amp;B, </a:t>
            </a:r>
            <a:r>
              <a:rPr lang="pl-PL" sz="2400" dirty="0" err="1" smtClean="0">
                <a:latin typeface="Arial" charset="0"/>
                <a:cs typeface="Arial" charset="0"/>
              </a:rPr>
              <a:t>gLite-security</a:t>
            </a:r>
            <a:r>
              <a:rPr lang="pl-PL" sz="2400" dirty="0">
                <a:latin typeface="Arial" charset="0"/>
                <a:cs typeface="Arial" charset="0"/>
              </a:rPr>
              <a:t>, Argus, UNICORE, </a:t>
            </a:r>
            <a:r>
              <a:rPr lang="pl-PL" sz="2400" dirty="0" err="1" smtClean="0">
                <a:latin typeface="Arial" charset="0"/>
                <a:cs typeface="Arial" charset="0"/>
              </a:rPr>
              <a:t>glite</a:t>
            </a:r>
            <a:r>
              <a:rPr lang="pl-PL" sz="2400" dirty="0" smtClean="0">
                <a:latin typeface="Arial" charset="0"/>
                <a:cs typeface="Arial" charset="0"/>
              </a:rPr>
              <a:t>-MPI, ARC, EMIR </a:t>
            </a: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57D44C2-3FD3-4AB8-B462-EE725FD0C6C0}" type="datetime1">
              <a:rPr lang="en-GB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08/04/2013</a:t>
            </a:fld>
            <a:endParaRPr lang="en-GB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3DDCF57-5C93-4E86-8D6A-0BAE60709ADA}" type="slidenum">
              <a:rPr lang="en-GB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1. </a:t>
            </a:r>
            <a:r>
              <a:rPr lang="en-GB" b="1" dirty="0" smtClean="0"/>
              <a:t>Do </a:t>
            </a:r>
            <a:r>
              <a:rPr lang="en-GB" b="1" dirty="0"/>
              <a:t>you plan to use GGUS to provide support</a:t>
            </a:r>
            <a:r>
              <a:rPr lang="en-GB" b="1" dirty="0" smtClean="0"/>
              <a:t>?</a:t>
            </a:r>
            <a:endParaRPr lang="pl-PL" b="1" dirty="0" smtClean="0"/>
          </a:p>
          <a:p>
            <a:pPr marL="0" indent="0">
              <a:buNone/>
            </a:pPr>
            <a:r>
              <a:rPr lang="pl-PL" dirty="0" err="1" smtClean="0"/>
              <a:t>All</a:t>
            </a:r>
            <a:r>
              <a:rPr lang="pl-PL" dirty="0"/>
              <a:t>:</a:t>
            </a:r>
            <a:r>
              <a:rPr lang="pl-PL" dirty="0" smtClean="0"/>
              <a:t> </a:t>
            </a:r>
            <a:r>
              <a:rPr lang="pl-PL" dirty="0" smtClean="0"/>
              <a:t>YES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ARC - </a:t>
            </a:r>
            <a:r>
              <a:rPr lang="en-GB" sz="2000" dirty="0"/>
              <a:t>We would like to use GGUS primarily as a routing tool, such that the interactions with users take place in our support system</a:t>
            </a:r>
            <a:r>
              <a:rPr lang="en-GB" sz="2000" dirty="0" smtClean="0"/>
              <a:t>.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 smtClean="0"/>
              <a:t>UNICORE - </a:t>
            </a:r>
            <a:r>
              <a:rPr lang="en-GB" sz="2000" dirty="0"/>
              <a:t>GGUS will not be the only channel, but we will continue to provide support via GGUS to EGI users.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983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2. </a:t>
            </a:r>
            <a:r>
              <a:rPr lang="pl-PL" b="1" dirty="0" err="1" smtClean="0"/>
              <a:t>Support</a:t>
            </a:r>
            <a:r>
              <a:rPr lang="pl-PL" b="1" dirty="0" smtClean="0"/>
              <a:t> </a:t>
            </a:r>
            <a:r>
              <a:rPr lang="pl-PL" b="1" dirty="0" err="1" smtClean="0"/>
              <a:t>level</a:t>
            </a:r>
            <a:r>
              <a:rPr lang="pl-PL" b="1" dirty="0"/>
              <a:t> </a:t>
            </a:r>
            <a:r>
              <a:rPr lang="pl-PL" b="1" dirty="0" err="1" smtClean="0"/>
              <a:t>that</a:t>
            </a:r>
            <a:r>
              <a:rPr lang="pl-PL" b="1" dirty="0" smtClean="0"/>
              <a:t> </a:t>
            </a:r>
            <a:r>
              <a:rPr lang="pl-PL" b="1" dirty="0" err="1" smtClean="0"/>
              <a:t>best</a:t>
            </a:r>
            <a:r>
              <a:rPr lang="pl-PL" b="1" dirty="0" smtClean="0"/>
              <a:t> suit </a:t>
            </a:r>
            <a:r>
              <a:rPr lang="pl-PL" b="1" dirty="0" err="1" smtClean="0"/>
              <a:t>your</a:t>
            </a:r>
            <a:r>
              <a:rPr lang="pl-PL" b="1" dirty="0" smtClean="0"/>
              <a:t> PT?</a:t>
            </a:r>
          </a:p>
          <a:p>
            <a:pPr marL="0" indent="0">
              <a:buNone/>
            </a:pPr>
            <a:r>
              <a:rPr lang="pl-PL" dirty="0" smtClean="0"/>
              <a:t>Level 1 – 2 </a:t>
            </a:r>
            <a:r>
              <a:rPr lang="pl-PL" sz="2000" dirty="0"/>
              <a:t>(Argus, EMI-MPI)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Level 2 – 6 </a:t>
            </a:r>
            <a:r>
              <a:rPr lang="pl-PL" sz="2000" dirty="0" smtClean="0"/>
              <a:t>(EMIR</a:t>
            </a:r>
            <a:r>
              <a:rPr lang="pl-PL" sz="2000" dirty="0"/>
              <a:t>, UNICORE, </a:t>
            </a:r>
            <a:r>
              <a:rPr lang="pl-PL" sz="2000" dirty="0" err="1" smtClean="0"/>
              <a:t>gLite-security</a:t>
            </a:r>
            <a:r>
              <a:rPr lang="pl-PL" sz="2000" dirty="0"/>
              <a:t>, L&amp;B, CESNET Security, VOMS, </a:t>
            </a:r>
            <a:r>
              <a:rPr lang="pl-PL" sz="2000" dirty="0" err="1"/>
              <a:t>StoRM</a:t>
            </a:r>
            <a:r>
              <a:rPr lang="pl-PL" sz="2000" dirty="0"/>
              <a:t> </a:t>
            </a:r>
            <a:r>
              <a:rPr lang="pl-PL" sz="2000" dirty="0" smtClean="0"/>
              <a:t>)</a:t>
            </a:r>
          </a:p>
          <a:p>
            <a:pPr marL="0" indent="0">
              <a:buNone/>
            </a:pPr>
            <a:r>
              <a:rPr lang="pl-PL" dirty="0" smtClean="0"/>
              <a:t>Level 3 – 1 </a:t>
            </a:r>
            <a:r>
              <a:rPr lang="pl-PL" sz="2000" dirty="0" smtClean="0"/>
              <a:t>(ARC)</a:t>
            </a:r>
          </a:p>
          <a:p>
            <a:pPr marL="0" indent="0">
              <a:buNone/>
            </a:pPr>
            <a:endParaRPr lang="pl-PL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31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 1. Base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smtClean="0"/>
              <a:t>Severity </a:t>
            </a:r>
            <a:r>
              <a:rPr lang="en-GB" sz="2400" b="1" dirty="0"/>
              <a:t>Level</a:t>
            </a:r>
            <a:r>
              <a:rPr lang="en-GB" sz="2400" dirty="0"/>
              <a:t>: </a:t>
            </a:r>
            <a:r>
              <a:rPr lang="pl-PL" sz="2400" dirty="0" err="1" smtClean="0"/>
              <a:t>All</a:t>
            </a:r>
            <a:r>
              <a:rPr lang="pl-PL" sz="2400" dirty="0" smtClean="0"/>
              <a:t> </a:t>
            </a:r>
            <a:r>
              <a:rPr lang="pl-PL" sz="2400" dirty="0" err="1" smtClean="0"/>
              <a:t>levels</a:t>
            </a:r>
            <a:r>
              <a:rPr lang="pl-PL" sz="2400" dirty="0" smtClean="0"/>
              <a:t> (</a:t>
            </a:r>
            <a:r>
              <a:rPr lang="en-GB" sz="2400" dirty="0" smtClean="0"/>
              <a:t>1-</a:t>
            </a:r>
            <a:r>
              <a:rPr lang="pl-PL" sz="2400" dirty="0" smtClean="0"/>
              <a:t>4)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- </a:t>
            </a:r>
            <a:r>
              <a:rPr lang="en-GB" sz="2400" b="1" dirty="0"/>
              <a:t>Maximum response time</a:t>
            </a:r>
            <a:r>
              <a:rPr lang="en-GB" sz="2400" dirty="0"/>
              <a:t>: 5 working </a:t>
            </a:r>
            <a:r>
              <a:rPr lang="en-GB" sz="2400" dirty="0" smtClean="0"/>
              <a:t>days</a:t>
            </a: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4434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 2. Active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Severity </a:t>
            </a:r>
            <a:r>
              <a:rPr lang="en-GB" sz="2400" b="1" dirty="0"/>
              <a:t>Level</a:t>
            </a:r>
            <a:r>
              <a:rPr lang="en-GB" sz="2400" dirty="0"/>
              <a:t>: top </a:t>
            </a:r>
            <a:r>
              <a:rPr lang="en-GB" sz="2400" dirty="0" smtClean="0"/>
              <a:t>priority</a:t>
            </a:r>
            <a:r>
              <a:rPr lang="pl-PL" sz="2400" dirty="0" smtClean="0"/>
              <a:t>(1)</a:t>
            </a:r>
            <a:r>
              <a:rPr lang="en-GB" sz="2400" dirty="0" smtClean="0"/>
              <a:t> </a:t>
            </a:r>
            <a:r>
              <a:rPr lang="en-GB" sz="2400" dirty="0"/>
              <a:t>and very </a:t>
            </a:r>
            <a:r>
              <a:rPr lang="en-GB" sz="2400" dirty="0" smtClean="0"/>
              <a:t>urgent</a:t>
            </a:r>
            <a:r>
              <a:rPr lang="pl-PL" sz="2400" dirty="0" smtClean="0"/>
              <a:t>(2)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- </a:t>
            </a:r>
            <a:r>
              <a:rPr lang="en-GB" sz="2400" b="1" dirty="0"/>
              <a:t>Maximum response time:</a:t>
            </a:r>
            <a:r>
              <a:rPr lang="en-GB" sz="2400" dirty="0"/>
              <a:t> 1 working </a:t>
            </a:r>
            <a:r>
              <a:rPr lang="en-GB" sz="2400" dirty="0" smtClean="0"/>
              <a:t>day</a:t>
            </a:r>
            <a:endParaRPr lang="pl-PL" sz="2400" dirty="0" smtClean="0"/>
          </a:p>
          <a:p>
            <a:pPr marL="0" indent="0">
              <a:buNone/>
            </a:pPr>
            <a:r>
              <a:rPr lang="en-GB" sz="2400" dirty="0"/>
              <a:t/>
            </a:r>
            <a:br>
              <a:rPr lang="en-GB" sz="2400" dirty="0"/>
            </a:br>
            <a:r>
              <a:rPr lang="en-GB" sz="2400" b="1" dirty="0"/>
              <a:t>Severity </a:t>
            </a:r>
            <a:r>
              <a:rPr lang="pl-PL" sz="2400" b="1" dirty="0" smtClean="0"/>
              <a:t>L</a:t>
            </a:r>
            <a:r>
              <a:rPr lang="en-GB" sz="2400" b="1" dirty="0" err="1" smtClean="0"/>
              <a:t>evel</a:t>
            </a:r>
            <a:r>
              <a:rPr lang="en-GB" sz="2400" dirty="0"/>
              <a:t>: </a:t>
            </a:r>
            <a:r>
              <a:rPr lang="en-GB" sz="2400" dirty="0" smtClean="0"/>
              <a:t>urgent</a:t>
            </a:r>
            <a:r>
              <a:rPr lang="pl-PL" sz="2400" dirty="0" smtClean="0"/>
              <a:t>(3)</a:t>
            </a:r>
            <a:r>
              <a:rPr lang="en-GB" sz="2400" dirty="0" smtClean="0"/>
              <a:t> </a:t>
            </a:r>
            <a:r>
              <a:rPr lang="en-GB" sz="2400" dirty="0"/>
              <a:t>and less </a:t>
            </a:r>
            <a:r>
              <a:rPr lang="en-GB" sz="2400" dirty="0" smtClean="0"/>
              <a:t>urgent</a:t>
            </a:r>
            <a:r>
              <a:rPr lang="pl-PL" sz="2400" dirty="0" smtClean="0"/>
              <a:t>(4)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- </a:t>
            </a:r>
            <a:r>
              <a:rPr lang="en-GB" sz="2400" b="1" dirty="0"/>
              <a:t>Maximum response time:</a:t>
            </a:r>
            <a:r>
              <a:rPr lang="en-GB" sz="2400" dirty="0"/>
              <a:t> 5 working days</a:t>
            </a:r>
          </a:p>
        </p:txBody>
      </p:sp>
    </p:spTree>
    <p:extLst>
      <p:ext uri="{BB962C8B-B14F-4D97-AF65-F5344CB8AC3E}">
        <p14:creationId xmlns:p14="http://schemas.microsoft.com/office/powerpoint/2010/main" val="285522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Level 3. Differentiated support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Severity </a:t>
            </a:r>
            <a:r>
              <a:rPr lang="en-GB" sz="2400" b="1" dirty="0"/>
              <a:t>Level</a:t>
            </a:r>
            <a:r>
              <a:rPr lang="en-GB" sz="2400" dirty="0"/>
              <a:t>: </a:t>
            </a:r>
            <a:r>
              <a:rPr lang="en-GB" sz="2400" dirty="0" smtClean="0"/>
              <a:t>top priority</a:t>
            </a:r>
            <a:r>
              <a:rPr lang="pl-PL" sz="2400" dirty="0" smtClean="0"/>
              <a:t>(1</a:t>
            </a:r>
            <a:r>
              <a:rPr lang="pl-PL" sz="2400" dirty="0"/>
              <a:t>)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- </a:t>
            </a:r>
            <a:r>
              <a:rPr lang="en-GB" sz="2400" b="1" dirty="0"/>
              <a:t>Maximum response time</a:t>
            </a:r>
            <a:r>
              <a:rPr lang="en-GB" sz="2400" dirty="0"/>
              <a:t>: 4 support </a:t>
            </a:r>
            <a:r>
              <a:rPr lang="en-GB" sz="2400" dirty="0" smtClean="0"/>
              <a:t>hours</a:t>
            </a:r>
            <a:endParaRPr lang="pl-PL" sz="2400" dirty="0" smtClean="0"/>
          </a:p>
          <a:p>
            <a:pPr marL="0" indent="0">
              <a:buNone/>
            </a:pPr>
            <a:r>
              <a:rPr lang="en-GB" sz="2400" dirty="0"/>
              <a:t/>
            </a:r>
            <a:br>
              <a:rPr lang="en-GB" sz="2400" dirty="0"/>
            </a:br>
            <a:r>
              <a:rPr lang="en-GB" sz="2400" b="1" dirty="0"/>
              <a:t>Severity Level</a:t>
            </a:r>
            <a:r>
              <a:rPr lang="en-GB" sz="2400" dirty="0"/>
              <a:t>: very </a:t>
            </a:r>
            <a:r>
              <a:rPr lang="en-GB" sz="2400" dirty="0" smtClean="0"/>
              <a:t>urgent</a:t>
            </a:r>
            <a:r>
              <a:rPr lang="pl-PL" sz="2400" dirty="0" smtClean="0"/>
              <a:t>(</a:t>
            </a:r>
            <a:r>
              <a:rPr lang="en-GB" sz="2400" dirty="0" smtClean="0"/>
              <a:t>2</a:t>
            </a:r>
            <a:r>
              <a:rPr lang="pl-PL" sz="2400" dirty="0" smtClean="0"/>
              <a:t>)</a:t>
            </a:r>
            <a:r>
              <a:rPr lang="en-GB" sz="2400" dirty="0" smtClean="0"/>
              <a:t> </a:t>
            </a:r>
            <a:r>
              <a:rPr lang="en-GB" sz="2400" dirty="0"/>
              <a:t>and </a:t>
            </a:r>
            <a:r>
              <a:rPr lang="en-GB" sz="2400" dirty="0" smtClean="0"/>
              <a:t>urgent</a:t>
            </a:r>
            <a:r>
              <a:rPr lang="pl-PL" sz="2400" dirty="0" smtClean="0"/>
              <a:t>(</a:t>
            </a:r>
            <a:r>
              <a:rPr lang="en-GB" sz="2400" dirty="0" smtClean="0"/>
              <a:t>3</a:t>
            </a:r>
            <a:r>
              <a:rPr lang="pl-PL" sz="2400" dirty="0" smtClean="0"/>
              <a:t>)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- </a:t>
            </a:r>
            <a:r>
              <a:rPr lang="en-GB" sz="2400" b="1" dirty="0"/>
              <a:t>Maximum response time</a:t>
            </a:r>
            <a:r>
              <a:rPr lang="en-GB" sz="2400" dirty="0"/>
              <a:t>: 1 working </a:t>
            </a:r>
            <a:r>
              <a:rPr lang="en-GB" sz="2400" dirty="0" smtClean="0"/>
              <a:t>day</a:t>
            </a:r>
            <a:endParaRPr lang="pl-PL" sz="2400" dirty="0" smtClean="0"/>
          </a:p>
          <a:p>
            <a:pPr marL="0" indent="0">
              <a:buNone/>
            </a:pPr>
            <a:r>
              <a:rPr lang="en-GB" sz="2400" dirty="0"/>
              <a:t/>
            </a:r>
            <a:br>
              <a:rPr lang="en-GB" sz="2400" dirty="0"/>
            </a:br>
            <a:r>
              <a:rPr lang="en-GB" sz="2400" b="1" dirty="0"/>
              <a:t>Severity Level</a:t>
            </a:r>
            <a:r>
              <a:rPr lang="en-GB" sz="2400" dirty="0"/>
              <a:t>: less </a:t>
            </a:r>
            <a:r>
              <a:rPr lang="en-GB" sz="2400" dirty="0" smtClean="0"/>
              <a:t>urgent</a:t>
            </a:r>
            <a:r>
              <a:rPr lang="pl-PL" sz="2400" dirty="0" smtClean="0"/>
              <a:t>(</a:t>
            </a:r>
            <a:r>
              <a:rPr lang="en-GB" sz="2400" dirty="0" smtClean="0"/>
              <a:t>4</a:t>
            </a:r>
            <a:r>
              <a:rPr lang="pl-PL" sz="2400" dirty="0" smtClean="0"/>
              <a:t>)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- </a:t>
            </a:r>
            <a:r>
              <a:rPr lang="en-GB" sz="2400" b="1" dirty="0"/>
              <a:t>Maximum response time</a:t>
            </a:r>
            <a:r>
              <a:rPr lang="en-GB" sz="2400" dirty="0"/>
              <a:t>: 5 working days</a:t>
            </a:r>
          </a:p>
        </p:txBody>
      </p:sp>
    </p:spTree>
    <p:extLst>
      <p:ext uri="{BB962C8B-B14F-4D97-AF65-F5344CB8AC3E}">
        <p14:creationId xmlns:p14="http://schemas.microsoft.com/office/powerpoint/2010/main" val="3763632890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18</TotalTime>
  <Words>196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EGI-InSPIRE-Slide-Template_v4</vt:lpstr>
      <vt:lpstr>GGUS survey on post EMI/IGE support</vt:lpstr>
      <vt:lpstr>PowerPoint Presentation</vt:lpstr>
      <vt:lpstr>PowerPoint Presentation</vt:lpstr>
      <vt:lpstr>PowerPoint Presentation</vt:lpstr>
      <vt:lpstr>Level 1. Base support</vt:lpstr>
      <vt:lpstr>Level 2. Active support</vt:lpstr>
      <vt:lpstr>Level 3. Differentiated support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GGUS survey on post EMI/IGE support</dc:title>
  <dc:creator>Krakowian</dc:creator>
  <cp:lastModifiedBy>Krakowian</cp:lastModifiedBy>
  <cp:revision>7</cp:revision>
  <dcterms:created xsi:type="dcterms:W3CDTF">2013-04-08T06:36:49Z</dcterms:created>
  <dcterms:modified xsi:type="dcterms:W3CDTF">2013-04-08T06:56:40Z</dcterms:modified>
</cp:coreProperties>
</file>