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7" r:id="rId2"/>
    <p:sldId id="258" r:id="rId3"/>
    <p:sldId id="259" r:id="rId4"/>
    <p:sldId id="268" r:id="rId5"/>
    <p:sldId id="269" r:id="rId6"/>
    <p:sldId id="261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75" autoAdjust="0"/>
  </p:normalViewPr>
  <p:slideViewPr>
    <p:cSldViewPr>
      <p:cViewPr varScale="1">
        <p:scale>
          <a:sx n="87" d="100"/>
          <a:sy n="87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</c:v>
                </c:pt>
              </c:strCache>
            </c:strRef>
          </c:tx>
          <c:cat>
            <c:numRef>
              <c:f>Sheet1!$A$2:$A$6</c:f>
              <c:numCache>
                <c:formatCode>mmm\-yy</c:formatCode>
                <c:ptCount val="5"/>
                <c:pt idx="0">
                  <c:v>41365</c:v>
                </c:pt>
                <c:pt idx="1">
                  <c:v>41214</c:v>
                </c:pt>
                <c:pt idx="2">
                  <c:v>41061</c:v>
                </c:pt>
                <c:pt idx="3">
                  <c:v>40909</c:v>
                </c:pt>
                <c:pt idx="4">
                  <c:v>40787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1656</c:v>
                </c:pt>
                <c:pt idx="1">
                  <c:v>1292</c:v>
                </c:pt>
                <c:pt idx="2">
                  <c:v>1109</c:v>
                </c:pt>
                <c:pt idx="3">
                  <c:v>785</c:v>
                </c:pt>
                <c:pt idx="4">
                  <c:v>413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cat>
            <c:numRef>
              <c:f>Sheet1!$A$2:$A$6</c:f>
              <c:numCache>
                <c:formatCode>mmm\-yy</c:formatCode>
                <c:ptCount val="5"/>
                <c:pt idx="0">
                  <c:v>41365</c:v>
                </c:pt>
                <c:pt idx="1">
                  <c:v>41214</c:v>
                </c:pt>
                <c:pt idx="2">
                  <c:v>41061</c:v>
                </c:pt>
                <c:pt idx="3">
                  <c:v>40909</c:v>
                </c:pt>
                <c:pt idx="4">
                  <c:v>40787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1056</c:v>
                </c:pt>
                <c:pt idx="1">
                  <c:v>638</c:v>
                </c:pt>
                <c:pt idx="2">
                  <c:v>558</c:v>
                </c:pt>
                <c:pt idx="3">
                  <c:v>511</c:v>
                </c:pt>
                <c:pt idx="4">
                  <c:v>433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Google+</c:v>
                </c:pt>
              </c:strCache>
            </c:strRef>
          </c:tx>
          <c:cat>
            <c:numRef>
              <c:f>Sheet1!$A$2:$A$6</c:f>
              <c:numCache>
                <c:formatCode>mmm\-yy</c:formatCode>
                <c:ptCount val="5"/>
                <c:pt idx="0">
                  <c:v>41365</c:v>
                </c:pt>
                <c:pt idx="1">
                  <c:v>41214</c:v>
                </c:pt>
                <c:pt idx="2">
                  <c:v>41061</c:v>
                </c:pt>
                <c:pt idx="3">
                  <c:v>40909</c:v>
                </c:pt>
                <c:pt idx="4">
                  <c:v>40787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61</c:v>
                </c:pt>
                <c:pt idx="1">
                  <c:v>23</c:v>
                </c:pt>
                <c:pt idx="2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91296"/>
        <c:axId val="27536000"/>
      </c:lineChart>
      <c:dateAx>
        <c:axId val="267912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7536000"/>
        <c:crosses val="autoZero"/>
        <c:auto val="1"/>
        <c:lblOffset val="100"/>
        <c:baseTimeUnit val="months"/>
      </c:dateAx>
      <c:valAx>
        <c:axId val="27536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679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FA41-5028-41E7-BECE-20FFC11B852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FFF80-E7E7-4098-B816-00286E52E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FC9F-ECDE-4CF4-9DC2-CE5406AC6C3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2536" y="2492896"/>
            <a:ext cx="972108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9512" y="5877272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76872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spc="-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Status Report</a:t>
            </a:r>
            <a:endParaRPr lang="en-US" sz="11500" cap="none" spc="-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367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iSGTW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Advisory Board Meeting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Monday 15 April, 2013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Overview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170080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Recruitment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Readership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Subscribers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Social media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Event coverage &amp; media partnerships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Actions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Recruitment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1700808"/>
            <a:ext cx="792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Adrian Giordani has now left the publication.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His contract at CERN only had a few months left to run.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We have been able to make up some of the shortfall, by Zara Qadir taking on an extra day to write for the project.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Zara is based at Queen Mary University in London and she already works for the e-science talk project.</a:t>
            </a:r>
            <a:endParaRPr lang="en-US" sz="2400" dirty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Readership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170080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Overall</a:t>
            </a:r>
            <a:r>
              <a:rPr lang="en-GB" sz="2000" dirty="0"/>
              <a:t>, our traffic has increased massively over this </a:t>
            </a:r>
            <a:r>
              <a:rPr lang="en-GB" sz="2000" dirty="0" smtClean="0"/>
              <a:t>quarter.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Page </a:t>
            </a:r>
            <a:r>
              <a:rPr lang="en-GB" sz="2000" dirty="0"/>
              <a:t>views have </a:t>
            </a:r>
            <a:r>
              <a:rPr lang="en-GB" sz="2000" dirty="0" smtClean="0"/>
              <a:t>are now at more than double </a:t>
            </a:r>
            <a:r>
              <a:rPr lang="en-GB" sz="2000" dirty="0"/>
              <a:t>the same period last </a:t>
            </a:r>
            <a:r>
              <a:rPr lang="en-GB" sz="2000" dirty="0" smtClean="0"/>
              <a:t>year, having reached 161,000 this quarter.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Unique </a:t>
            </a:r>
            <a:r>
              <a:rPr lang="en-GB" sz="2000" dirty="0"/>
              <a:t>visitors are at </a:t>
            </a:r>
            <a:r>
              <a:rPr lang="en-GB" sz="2000" dirty="0" smtClean="0"/>
              <a:t>55,000, </a:t>
            </a:r>
            <a:r>
              <a:rPr lang="en-GB" sz="2000" dirty="0"/>
              <a:t>which represents an improvement of </a:t>
            </a:r>
            <a:r>
              <a:rPr lang="en-GB" sz="2000" dirty="0" smtClean="0"/>
              <a:t>23% </a:t>
            </a:r>
            <a:r>
              <a:rPr lang="en-GB" sz="2000" dirty="0"/>
              <a:t>on last </a:t>
            </a:r>
            <a:r>
              <a:rPr lang="en-GB" sz="2000" dirty="0" smtClean="0"/>
              <a:t>year.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Also</a:t>
            </a:r>
            <a:r>
              <a:rPr lang="en-GB" sz="2000" dirty="0"/>
              <a:t>, the average duration of visits to the site is up </a:t>
            </a:r>
            <a:r>
              <a:rPr lang="en-GB" sz="2000" dirty="0" smtClean="0"/>
              <a:t>61% </a:t>
            </a:r>
            <a:r>
              <a:rPr lang="en-GB" sz="2000" dirty="0"/>
              <a:t>on the same period last year to </a:t>
            </a:r>
            <a:r>
              <a:rPr lang="en-GB" sz="2000" dirty="0" smtClean="0"/>
              <a:t>02:30.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Bounces are down by 12%, as well. </a:t>
            </a:r>
            <a:endParaRPr lang="en-GB" sz="2000" dirty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Readership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844824"/>
            <a:ext cx="79208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Page </a:t>
            </a:r>
            <a:r>
              <a:rPr lang="en-GB" sz="2000" dirty="0"/>
              <a:t>views have increased by </a:t>
            </a:r>
            <a:r>
              <a:rPr lang="en-GB" sz="2000" dirty="0" smtClean="0"/>
              <a:t>75% </a:t>
            </a:r>
            <a:r>
              <a:rPr lang="en-GB" sz="2000" dirty="0"/>
              <a:t>on </a:t>
            </a:r>
            <a:r>
              <a:rPr lang="en-GB" sz="2000" dirty="0" smtClean="0"/>
              <a:t>the last quarter.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Unique </a:t>
            </a:r>
            <a:r>
              <a:rPr lang="en-GB" sz="2000" dirty="0"/>
              <a:t>visitors are </a:t>
            </a:r>
            <a:r>
              <a:rPr lang="en-GB" sz="2000" dirty="0" smtClean="0"/>
              <a:t>also up 25% over the same period.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average duration of visits to the site is up </a:t>
            </a:r>
            <a:r>
              <a:rPr lang="en-GB" sz="2000" dirty="0" smtClean="0"/>
              <a:t>by 26% on the previous quarter.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Finally, we’ve managed to get bounces down by about 5%, too.</a:t>
            </a:r>
            <a:endParaRPr lang="en-GB" sz="2000" dirty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7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Subscribers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8" b="857"/>
          <a:stretch/>
        </p:blipFill>
        <p:spPr bwMode="auto">
          <a:xfrm>
            <a:off x="310509" y="1448780"/>
            <a:ext cx="6331720" cy="373541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777003" y="2514600"/>
            <a:ext cx="218748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dirty="0" smtClean="0"/>
              <a:t>Subscriber numbers </a:t>
            </a:r>
            <a:r>
              <a:rPr lang="en-US" sz="1800" dirty="0" smtClean="0"/>
              <a:t>had reached </a:t>
            </a:r>
            <a:r>
              <a:rPr lang="en-US" sz="1800" dirty="0" smtClean="0"/>
              <a:t>a </a:t>
            </a:r>
            <a:r>
              <a:rPr lang="en-US" sz="1800" dirty="0" smtClean="0"/>
              <a:t>plateau (with no growth over all of last year), but we’ve managed to drive them up again through media partnerships.</a:t>
            </a:r>
            <a:endParaRPr lang="en-US" sz="1800" i="1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04248" y="1412776"/>
            <a:ext cx="3415905" cy="91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8,724 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newsletter</a:t>
            </a:r>
            <a:endParaRPr lang="en-US" altLang="ja-JP" b="1" kern="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subscribers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Media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656822" y="4158081"/>
            <a:ext cx="2692660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1056 Facebook ‘likes’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5979497" y="4518121"/>
            <a:ext cx="2692660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61 Google Plus ‘+1’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5508104" y="3789040"/>
            <a:ext cx="2564570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1656 Twitter followers</a:t>
            </a:r>
            <a:endParaRPr lang="en-US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148749"/>
              </p:ext>
            </p:extLst>
          </p:nvPr>
        </p:nvGraphicFramePr>
        <p:xfrm>
          <a:off x="521770" y="1615422"/>
          <a:ext cx="4572000" cy="375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Events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hMSERQSEhQVFBQVFhQUFxUXFRQUFxcYFxYYFxUVGBYYGyceFxkkGRUUHy8gIycpLCwsFh4xNTAqNSYrLCkBCQoKDgwOGg8PGiwlHyQsLCwpLCwsLCksLCwsLCksLCwpLCwsLCksLCwsKSwsLCksLCwsKSwsLCwsLCwsLCwpKf/AABEIAN8A4gMBIgACEQEDEQH/xAAcAAACAgMBAQAAAAAAAAAAAAAABgQFAgMHAQj/xABBEAABAwIEAwUGAwUIAQUAAAABAAIRAwQFEiExBkFREyJhcYEHMkKRobFSwdEjYnLh8BQWM0OCkqLxFSRTY4Oy/8QAGQEAAwEBAQAAAAAAAAAAAAAAAAIDBAEF/8QAJREAAgICAgIDAQADAQAAAAAAAAECEQMhEjEiQQQTUTIUYfAj/9oADAMBAAIRAxEAPwDuKEIQAIQhAAhCEACEIQAIXhco1fEWN3K6k2cslIlL13xWxvNU11xt0Vo4Jy9E3lih4LwvO1HVc2q8ZvK1DimqdRKr/iTE/wAiJ07tR1WQcFy5nFj5iYTFa486BPTdJP40ojRzKQ4IVHQxvQSplHFGlRcGivJFgha2VgVsSHQQhCABCEIAEIQgAQhCABCEIAEIQgAQhCABCFrq1g0SUAZkqDeYq1nNUmN8ThkgFLdhijq1bXUfZaofHbXJkZZVdIu77iVzn5G7n6JXxfFKmYgzE7q5uKLaUuA5eqo7/FKQBdU25zy8vFasSS6RDJ/tlU+u47lYSqqtjwc4ikyROhdp9Aptoar/AIW/Va/sijPwbJLBrrsmKlaBzGhoDCRPiVHwAspvHbtyzEOOo8p+H1TRiOGA7dNFnyZk3SL48ToRr6yLDqdSmHBqhdSgjUaDnI6qDc4Y55Mk+CkYFbvY4zoPumnJSgLCLUi2ZQKl29u5bqJ0UilssLZrSPKdZwKnsv43UemxeV6IIU3THLWjeBy3gpTpV3NKuLPE50KSUKBSLVCxY8FZKYwIQhAAhCEACEIQAIQhAAhCxe6EAeVaoAVTeXkyEYjd8gqwyVaMfYrZU4rh4eRyW2ytgwAAQphpidVtpsV+bqifFXZHuLZuUueYABJJ2AAklcPxvF+3rEjSnmIptJ5cj5kCfDZda9oVyWWLw3eo5lL0Jlw9Wgj1XGaNoTVBgw17ZnkCI25RqqY5VGyeRXKidhF7TcQJiZIkaaEg/YroWH3XZMblZne7NAjTutJ1PKYj1XO6DezyCoTAz5g3m1wIGo2In6JotuO6bG5Owa5kRlc6ARqDykadFN5kCxs6jZ06VS2D6tEtc2nnc2Cd9wJGvNU2H4qGvdQBJZJFMn4Y1yfwkajpsl/CuIKDmkse+3DqdSgw6EAzmnMNTlnmNfmrS5twaPbsqtru7oDmxEsDZk7kywnXqpRkm9j7SLGqdVlTC0NdMHqAfmtzFY4TaT1IZVVe16y7WUrQ1lmy61Rc1+6olMwtheloazANJWBlpWx1RY5kxwnYficGCr2lVDgknMZkK4w/ECIBU54/aOxkMSFhSqSFms5QEIQgAQhCABCEIA8JVffXcaBTa50SdxHj9G21qvAJ1DRq4+TenjsqQjbFk67JpEmSh5hINf2lvLopUWhvIvJJ/wBoiPmVnR4vunbspnwDXj65lfgyfNDk96zpvS9a8SAwK1N1Odcw7zfXmFd0nhwBaQ4HYjUH1XGqOp2VvG9DtLUfuVGO+ctn/kuc2uH1byuaVAHKwgOcR3QfE8z4Lqle2NZrqY90iCeXjHUrRf4xbYdQJ7rY+56dSSoznrih0t2xRv8AgK3tmh9UveDLXsBALiRALdDlcCQRvMHZIdSyExmzcg7Z3hmHWN+XkrbF+NDdua4lzQSSGz0cRmPOQBKmW+HU69Opch4aaQEMI1c53dc4QCXCMx156qFsdbFanWfTOVwGYaAjVp12lNvDFSqyq6lB74ksb3hmIlsRziUo4hdNYQ1nLzjyjmftKveF8YuKTRWAeWjTNlOWOeuwKdP2K/w6c0wAOgA+QhGdQMN4ooXGj/2dQ8+RKsats5uu4OzhqD6rVGaZFo9FRbWPUSVtpvTnCX2iz7RRg5ZByAJGZePdosGOQ+ohHQokR4oqE8jsolZx5LW7P47qnESxrwe9OxKvGlc/trlzXj7p1w+5DmhZcsK2WhK9ExCEKBQEIQgAQhYVHQgBT9oHGAsqPdg1nyKYOw6vPgOnMrh1W5fWe6pUcXveZLjqT/XRXfHeKuurt9T4AcjP4W7fmfVVNnanReljx8YmKc+UiywmhJiPon7h/CGuiQfH+vklfC8OMZtNI8Pl1T5gdGAIOvQ/9pZSSGSbLb+6jC3p4Khu8H/sby7M40Xe+wDw0I69DsfNOzbiGz9Bqq/F2itSMDMIIgjWVlUm3svpIornFgWhlCDIGvIDlP6JX4ww+h/ZKjq4znSDs7OTDYPISflKnYaezfUpcgczfXf8j6lKHtBxfPUbQadKfed/GRoPRp/5IUFAOViphtg+q4U6VLO8ZnaOAGWQTodAZ585VrYW1eo5zZIdGRzQJPd3HoeiZeBcM7Oiarh3quo8GD3fmZPyW/hQZb2uP/kf9XE/mkcajyO3uinseBX1Kgq3TxECGNBzEAANDnH3dANAPVOdJjWNDGANaBAA0ACzvDD3DxK0hy0QiktE23ZTYnwsypLqR7N++nunzHLzHyUaw4hubI5KozMOkHVrh4HYphD1hWY17S1wDgdwRISyxpgpEywv7e6E0nBj+dNx09DyWb6TmGHAg/180oXnDJac9u6CNchP/wCXfkfmp+FcbVKX7K6YXtG+bRzfH+aTlKGmNSYwgrc1q2WbaVZue3fnG+UxmH6oe0hVUk+haowLoUeq4leVnlanVtFaKEbNpfHishcaLKzoF4nkthsoIJQ2umCT7R5RpZzJ5fdMGFVo0VQwqXbOgqU9lI6GtpXqj2dSWqQsZYEIQgAVRjt4WU3kbhjj8mlWxKXMZcHS08wR89E8FbFl0cYZQABc86DVRK+PNp+60unnpA33+Sy4krOY5lIj8RPjl0g/f0VPc2gIdJMggEHbxH1T5c7uiePEqstH8RV4lpDQB5ROx13Xv98rmnDjUdoRsQPEHbQfqqi8ozkicrqbCZgnaDp6KLb3xa/stCAYzHTTkYPIfks8ZuSss4paHzDPaleCA1zcu8Ob2h8pBkymvDvad2pDKzG050zAmCeZ1215dOa5ZfVbepIpkCoACCCQ0nnrzMAj1UizwUvt6VXOXVnPJDWsc5rWNA5jRziZ05aLtnKOg4lfNpE1SQcrHnxIJ7o8yRC59Z27rm4AJ1e4ueeg3cflMeisL9lRtrmqMe3tasDO0j3RJEkanuyrXg3DMtM1iNX6N/hB1PqR9FdeVISqtjGCAABoAAAOgGgCqMGMYjUHUg/NoVuKap6QyYiP3msP0j8k+X+RI9jFiulVw8j9AoeZT8db+0nq0fp+SrJVMSuCFm6kZkoBWEoBT8RbN7V5c4bTrNy1Gz0OxHkdwimVIzwlcRkxZuMBuLY9pbuLwNdNHjzaPe9PkrrBvaDTqQy5EHbtBuPNTW3IUDGOH6VfvOGR/wCNuh/1D4h5qUsL9DqaZf3VpmbnpkVKe+ZuseY5LRa4fm1PySPQu7vD3ZmuJZzcJLY/eHwq7vfaEKtBwogU7ktMEbabkD8R1jxXVklHxYcU9lniXEtC0lrnS/fs26u9fw+qqRx4557tER1LiT9AFz1odnl85jqZ1JJ1kymfA6QJHmruKI82N9njb3amiY6tJP0I/NX9pVDxIO24Ojh5g7KVw5ZsLRMHTbb6KXjeEAgVWHI9g0I2I6EdFnnJXRaG1ZLw/ZT0v4TiGbwMwR4q/aVCSplUz1CEJTphWMApRxGrLk13R7pSVf1u+VbEhJnO/algLsouaYPcJLwOh3P0n5pJp3Qe0Au30n8vNdtvHhzSDBB0IOoK5PxVwxSt6gNNxDaknJzZHMdWzyPijLitchIzp0R2Ue1ojUl9Mlp03G7SfmR4wi9w0Oa1pqS1u8AbrZbPNNjCwNGcHM/PJBB2Iju7aDxHVR7qqS1uaoABIIAJJHWQAPRY4xa7Zpb0aBhDQczZNPSSQJnoP1WeHV6gqOFORklwAkwBoYjzVnZ4lXuGdnSomqxpBDiAwM0ygZ9oHTrqg0qllXa6RMAyNvL5/ZWUZVfom5K6HTBPaDSqU/7Pcsa6mdId3h4zPOZKa7fD6T2N/sxGUAAMnYDkDzSn/wCLt8TpZ2xSuh8TYGc9Hjn57pdZc3eHv1nKDEicvkfwnzRC+0cbXTOiVW5TB0PQ6JaxF8X9Fw5sA+TnfqrfCONqF00MuBDtg7YjyK045wxUFWlXo/tqbZmPeaCQQS3mN9Qr/ZGUWn2T4tPRa8RaGmerPsf5qmzK84iE06LvBw+ypm0sy1fGr60Z839sxD1l2i8NEjdYELRSJW0b21F6HytErbRpyuUkdtszYNd1YNY4mIUahbEGTyU2lcGZUpy/CsV+mFZrQAI15/p4rmuM2LXXLxSAYJ0jQAgST4Lp189pbnJDWjdxIA+ZXO62J0ml5bLqmclvJrmyZgxvtHhKm5KrZSt0jRb4S95Lu8crcziZMCYknpJ+qtLG4pM96o1pEc1V47Rqsyhpa85G1XZYcIcZY0kbADcfbRenhV3YVbmoX02NYSzu5g8gEw5090E6A76jRQfyH0h1hXs6BhHHlrR1LiQObQY38d002XF9tXAyVWnNs0w0+Ig7lfNtcFhBAzN3k6/PoFMtMUa0EiSefgOoUXK3ZRKjvlBuWuQ3Z0GE1UToFyn2YYnUrEl5Lsg0cTOjspAP1XV6Oy7J2giZoQhIMaLz3Suf4pVh5XQbsd0rmuNth5Wr46tmfM6RoqXU6LmvEl921dxGoHdb5D+cn1Thjd72dFzhue6PM8/QSUjWdqalRrB8RA8hzPoJPoqfI1UF7J4dvkxo4Zw1ooZnNB7Q8wD3RoPrmPqEXdzaUjAp03O6NY0wfE7ArRxHihYBQpaaAOI5CNGjpoqWyoahaIwUYpE3JybYy0uINP8ADho/eAgfJVF0TcVZj3iAB0Gw/VMeHYc3syXAQQASdhm0mT5p1wf2a2raQqB7nuczRxIygkakAfqsvyJ9RLYYds5PSfVsa41kbtPJw/IroNKuy+pZ2R2gEOb+MdCOqqsZwgHPQq6wdHD6OHilazvatjXAPoeT29fNSnB43zh1/wBoeMlNcZFhiPCoJzUDkd+A+76c2rzCOLrizeGVM0DkenUHmE21q7LiibmkJe1uZ7GiS6NyB18Eg4rjBrgDIMoII1k66b+qeUceSPKOn+CpzjLizp1rjdvf0w0uyOBkbaGOYWu8w11H3h3eThq0+vJc6pYDXb+0oScoBiQHk6yGAauAjwTBw97Qn0/2dcSB3SCNuoIOylDJLHr0UlFSLGo9EK5bZ0LoZ7Zwa465CdD5dFooYYWPiqI30/rcLdHNCS0ZXikmQLa3zuDeqs3Yb2ZG5nbRSWBrTIGqjXuMsZq5w+ajk+Qi0MNdmbqawqva0S4gJcueLy93Z27HVH9GguPmY2HiVlT4Xuq/euKnZN/C05nx5+60/NZ3OUuiqikL/EGLNdVd3i4ZoaCZ8AAP0VViWF3DaPbvpOp05AzuGWJ0BLfeDZI1IXTsK4ft7fWmwZvxu7z/APcdvSFu4gxOnStqjqrQ9paW5Hah5cIDSOnXwBTcW+2CqzmvBuGC5ucmQAAUqhgn1J5EOcCYXTPaFctoWJotAzVG5I/i3PoPqtHs14d7KkKr/eOoGujdw3ySx7SMTq1bpzW0qsU4DXGm/I6dSWmMrtdPRZJd6Kx/Tnl1QFNroqEkkCJ5c/PkorLiBAE7TPPlt+StbbhC9uahyUKhJOrnt7No/wBToEeS6Lwf7NGWzm1rktq1m6tYP8Nh6yffcDsYAHTmqxi2LJ/gwezTh91rat7TSpUOdw2LR8LT4xqfErotDZLlm+XJko7JpaOIzQhCQYwqiQVz3iahD10QpM4ypBrXPOzQT8lo+PKpEMyuJyPi29l4pjZg1/iP8o+a28IWOrqp5d1v3J+UfMqiuHOqVCd3Od9Sdk+4fZilTazoNfE7k/NVx/8AplcvwlPwx8f0Wa1kXuc4xq4mVtoXFClGY5ieQEnQ6xqqnibEHsuBRExDTlHMkuj7K0o8MZaTbqpBptcHOaM2fTTL0JJgTymUmXPK6Q+PFGrLnCuOaNKqGvY7IHDKRAcTHMHlvonnD+NqZazVrahaM7X1WtaQTIcDtmg84OnkuJ3NvqSHBpd3suYbTAlx32IPkvLjOx2R0Bw0Ou0dfkoOXLtlkq6OucQVWVH5qZDh4a+B25JaxmyZUpP7Qe6C4HYtIG4n5RzlLNrY3Tml1OnUeAJJpHPp1hplaaRe7Mwh2sZswIOh038fstOLJa4vZDJDdokcNcRPtarSDIkSORTZj7qFR9KtQY1jnh5flA3nQwNj72/LySbWwr4o5j/r6KbaOFN2Y18gPL3jqIgyoyx8JWmUjPkqOhcLWzCQHf10TXjXA9pds/aUw18QKje68evxDwMhc/4b4wt2OLKrhp7rxOvQR1T1hvFlKt3abjy1cC2RB2nfWAjLNSR2EWjkuKYPc4fXqNpudUbShxe0GA0iQ57ZOXffZMnD/tHZUAp3IB8T+RU3i7C6lav23+GXd19LM4FzKcjtBA2JiPAjxCUbzham+XMeWvJkGBljkC0fdTUHPodvj2OuOYTXqsz2NRlQHdjjlc3xB+If1ql624RBdN1Uc934BLGjwPxH6JfscburB4DpjkZlp8j+SerLjm1umf8AqBlePiGh/muR8X5IHvo3UXUben3QymwdIaP5lUGJcd8qTJESHO5+IaOXml/ijEHvqOaA7s2gFo6zPe6EAbnr0VRat0WyKT2Rk60M9Lia5f8AE0eTR9yttzQq3BYapzZDIboBymQPJasFtwSAdV0jh7CmujQD+vunklRNSdmnD8bpii2nBpPIjK4GPMOIhb6hjVXOIcOU6jC2I8Uslj7d3Y1DmHwu8PwlZYJbo0ttdkg3UrB1VRq1UEyFg2qqULZdYTq5NNMaJcwCjrKZAoz7Hj0eoQhTGBLvGtpnt3NA338gmJRr+3zsIQBw3g3hg1rx5cO7SBcf4jowfc/6U14jg7qTS/4RJJMAADUknomWxwttqxx0Bc4vcfDYfIfdUvE1I3FJznOLKTWlwbtnIEgvnlpoOW+vK2PL9ZPJjUkId4ynUqisWjujKHHcjdUXE/Fz3j+y0jla0986jWZDB0A0XQ+GuHMxbWrtMb02Eb9HuH2HqrDijhG2uxmfTGcA98d18DlmGqJ+bFhHijijLsOgEZi3M4QZOoEgaxuJ8yVlXve1LWiXPdIDWtlxd589I8k5v9nNsD3hVjpnMfMCT81YUsLt7Npc1jac9NXu8NdSufTX9M79t9Ip8Mtr2zYH0yHD3n0xqQY/5adFIxLi2lcGk5w7N4Dw4x3Tmy5SY8iq3E8VdULu84MJ0bI28Y3VY2xqVp7NjnDaQNP92y7JQvws4nKvIsr8vNHtHuZDnZcjHAmIkmeiX2Ohr3Tpny+O0j6Qo1N5pVSyq090lrmk7Tz89j8lbvptYwuYe1Doe3m4cu8wbRCzytssqorG1wJkZ28jt9eoKtLXHHgBofEQND0J08tfovLbBK9wHZGl2TvObHujYk9AOphR69iabXAgB25OmkaQPVdugqy7o8V12/5jumvTop9PjJ/xNY7SNh/Upe4RwZ1zVgDutGZ3jG4HinKvwvQd8Jb/AAkj6GQrY4OW0RnJR7I/956DwW1KWhEEbg+JlL+K2ND36FQhp/y4lwdE6On3dt9dVcV+C/8A26pHg4T9QR9lRV8MfSrGm4gkBpETEE6p+DvyOc1XibKOO1adN9GRFRvZl2slpIOUdRI+6rqeI/s+0a2Ydlg6cpWzFS2m9ucHuObGsCDGvj7p6KAzEYp1GMYAQ4EECfCYMyU/KMOhalLsdcHxZgqmm7uENDp+Et6zy3XSrLETRYKjW9pJaAG+JAnwEarhVvjtckHNoWZDyglmWQAd519VdUOPq7AafcFPKBkLM+YRrmzbk7ylea0dWI6zd8R3gHuF0VQ0w3dms/b6qvx6vVFZ2cONPtHNzZdmwDTdPTdczueJK9VtQsdTGeJBaTJkunrzIV4OKDVrPfWDWhxpSWuI91uWCCJG/wDXKSnXQ7VjnTf1Ui2Y0uUG21aDvJP3Kt8HtZcFofVirsZ8LoQ1WC10GQIWxZGXBCELgAhCEAV+JWocJOw1hKrmdo+X/wCG091v4j1P7vhz8k71aeYQUn8Ss7MFx2XKXbALrEWjnr4a/wDSq7zGo1kNHzP6JSuuJnvd2dBhe7aGiY8+g815S4br1tbip2bfwM7zvU+6PqmXKXRxtBi/GQHdp9522Y66+HUqvocPXdyc7wabT8VSQfRm/wBgmqwwujb/AOEwZvxnvP8A9x29IUqpdkhVjhZNzRRWvB9Gnq4mqf3oDfRo/OVZdhA02C2ErArXCPHozyd9lHxBwvTuhPuVQIDwJ9HD4h9UoVcDu7b4HFo0D6WZ5gn93vD1HNdMAXkJZ4oz37CM5QOeYPjT6faANe4VBDhOp1nXrryVphvCVe+l4a1jAZdL5qO11y09+u5Hqp+AYRTqXtRtQS0PcY2mXEjXpqpWNYFWtrmpUs3kDNPZTEaD3Tz8j13WDh5UvRr5atizXtauH15boDmDHRGh+Ejk4CPOJ8mLAcZFQBrj3ht4qXS4qtrxhtsQZld7ucd17TyOvPzSlimGvsq4YXh7D3qVVuz2zv8AuuEiRynoQnjk4StCyhyWx7AStxY0NcKgMFwbTkbySWx8nR6rXc3VeuzMwuc1oAc1gOh6mORWDsBdVpFmoJhzDHxAgtPiJAWuUvsj4kIrg7YqUKhGrmhxIDhOuYEaec8lNqW3+WGiR33uB5xqA7YNG0dVlbk03Z6zILS7QjafDwMx/JTbioxzGjRzTr5y4785XlyuzbFKhWo3AbMuG8CByncK5tLimTlMO1Ba46jo6Bv0jyVdimElkvaQW66TqFro4LUNNtQEEEExOojkR1TpprRx2mWd1hnZnM10kgOaDEwdpLTEyNtPqob7wuIJ95nLU6AkRvv/ADWilWfUOWZLZkDw3nxV1wXgLru4Df8ALpuD6r43EyGAnmSI8pKZWxW/w6vgVu7sKTTvlaT66p2waxygFVuE2EmU0UqcCFectUJGJmhCFEoCEIQAIQhAAq/FMKZWbDxI6KwQgBBxDBBS0Y0NHQCAqp5I0K6NfWQeNklYthrmuJhaccr0RnH2VRKxKycvCtCIMxQgoXTh5KJXq8QBU4O7LiNTxg/8QUzY439sfENP0StTOXER+81v2j8k24577T1YPuVjjrMaGrxlBiWC064io3UbOGjh5H8jokW/o1KZdSc7tWscQBzGsZx0K6ax659jeK06NRzHSX6mP9R3PLmrSUH/AEhIqS/kiYHjlS2qdo0xETvlcJmCOYMBNOEUXV3Z6Zp5S3MajgdGzqGskQJBGuiTxeF5gMZEyJGYtESTGmoUxuKXDIJIpgQ5ha3IYjQ+Oqzxmoy8Sri5LZlxfRo0qjaVIZnUw4Vnu1zvJnLGwyDuyNy507KPhVjb1hkLuzcdMxJa2QJgk6E7bdRoqmu8uKZcJ4p7GkLXI11LNMFokl27s3MyfoByU5Pkx1oqMUwMUxOaenumfkmH2f8AD7bupUoPeWfs+0bAB91wDvHZw2I2VrxJgVMUXPYxrXNGaQI2Pe28JVd7P73ssQoHk5xpH/7AQP8AllTPG4rYjnZ0Kj7MKBGWsQ9umjabWEjpnkuHoVhg3CzbYmhSblY1xPUun4iTuYhT7jiqs26dQFBj8pjM2qSQ3TKXDJDXEaxJ0jqmq2o5g15EOI1G8JMb4jyieWFnkapiELrOghCEACEIQAIQhAAhCEACh3tgHjZTEIToBGxTAS0kgKjqUSN11GrQDt1R4jw+HahaIZfTIyx/gioIVpeYM5h2UGvPMbK/KyXE0lC8lewuhRQ4gIvaJ6tA+RKb8WbpTPVp+kfqlDHtK9u7xcPqP1TliImlSPmPp/JZHrKiq/hlaFzT2hYWWXIrfBVAg8g9vvNPmNR/q6Lp9JkqFjllTdQe2s3NTiT6bEHk6dj1V5pSVCRtbEHg2xpveBWBNMZsxaY7o1LupaG6wsMcxLtahILixvcphxkhgJyjw3mPFZvq9lS7JmkiHdcvQnnKqqj41ifD9Vka4l07NF5Tc0MP4iTHOBz8jqp/CVi6vcNJnJTIe49IMtbPiQPqrHBOHH37srczak6nLLQ3qNRliF0TAuDuyYKbGwOZO7j1JXcUbexcj9I0OYagLTqCCD5HRROFeC6naNeQZY4EebTI+oXQ8L4aDdSFf0LNrdgq5Jp9Cwg/ZrbhzM5qQJMax0UsBCFAsCEIQAIQhAAhCEACEIQAIQvEAeoXi9QAIhCEAaK1o124VVecOtdsFeIXVJo40mJFzwwRsq+rgjxyXRi0LW62aeSosrEcEcb4lwl/7IwdH/cfyTPcWzjb09Nj+RTncYPTfuBpqs//ABrcuWNEjlclI6o0qOe9i7TRVXEVpVeyAO6CCeWZ3wtHWNSfRdU/8SzovHYLTMSNp+u6eWT8OKJwehwbXqu90yUys9l5BaBro2SeuuaF1qjhzG7ALeGBSHoVuGODm2rszeYynlI3+4CZado0bBbkIOnkL1CEACEIQAIQhAAhCEACEI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83568" y="126876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CRISP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Annual Meeting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EGI Community Forum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European Globus Community Forum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err="1" smtClean="0"/>
              <a:t>SciencePAD</a:t>
            </a:r>
            <a:r>
              <a:rPr lang="en-US" sz="1600" dirty="0" smtClean="0"/>
              <a:t> EMI Workshop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IT </a:t>
            </a:r>
            <a:r>
              <a:rPr lang="en-US" sz="1600" dirty="0"/>
              <a:t>requirements for the next generation of research infrastructures </a:t>
            </a:r>
            <a:r>
              <a:rPr lang="en-US" sz="1600" dirty="0" smtClean="0"/>
              <a:t>workshop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HPC Advisory </a:t>
            </a:r>
            <a:r>
              <a:rPr lang="en-US" sz="1600" dirty="0" smtClean="0"/>
              <a:t>Council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CCC for DOD and Government </a:t>
            </a:r>
            <a:r>
              <a:rPr lang="en-US" sz="1600" dirty="0" smtClean="0"/>
              <a:t>Summit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Open Science </a:t>
            </a:r>
            <a:r>
              <a:rPr lang="en-US" sz="1600" dirty="0" smtClean="0"/>
              <a:t>Grid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Globus World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International Symposium on Grids and Clouds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Cloudscape V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International Supercomputing ‘13</a:t>
            </a:r>
            <a:endParaRPr lang="en-GB" sz="1600" dirty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Actions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628800"/>
            <a:ext cx="75608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Contribution guidelines and style guide link added to site.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Server research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Partnership established with the </a:t>
            </a:r>
            <a:r>
              <a:rPr lang="en-US" sz="1600" dirty="0" smtClean="0"/>
              <a:t>Newsletter </a:t>
            </a:r>
            <a:r>
              <a:rPr lang="en-US" sz="1600" dirty="0"/>
              <a:t>of the Ubuntu Net Alliance: Networks, Collaboration </a:t>
            </a:r>
            <a:r>
              <a:rPr lang="en-US" sz="1600" dirty="0" smtClean="0"/>
              <a:t>Education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Also with </a:t>
            </a:r>
            <a:r>
              <a:rPr lang="en-US" sz="1600" dirty="0" err="1" smtClean="0"/>
              <a:t>Primeur</a:t>
            </a:r>
            <a:r>
              <a:rPr lang="en-US" sz="1600" dirty="0" smtClean="0"/>
              <a:t> magazine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Media partnership with ISC’13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Research into freelancing opportunities for </a:t>
            </a:r>
            <a:r>
              <a:rPr lang="en-US" sz="1600" dirty="0" err="1" smtClean="0"/>
              <a:t>iSGTW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Used contacts to increase coverage pertaining to South America </a:t>
            </a:r>
          </a:p>
          <a:p>
            <a:r>
              <a:rPr lang="en-US" sz="1600" dirty="0" smtClean="0"/>
              <a:t>	(4 articles so far this year and readership from this region is better than Africa 	and Australasia. It is now comparable to Middle East)</a:t>
            </a:r>
          </a:p>
          <a:p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430</Words>
  <Application>Microsoft Office PowerPoint</Application>
  <PresentationFormat>On-screen Show (4:3)</PresentationFormat>
  <Paragraphs>101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AVC</dc:creator>
  <cp:lastModifiedBy>Andrew Purcell</cp:lastModifiedBy>
  <cp:revision>23</cp:revision>
  <dcterms:created xsi:type="dcterms:W3CDTF">2012-11-13T22:22:54Z</dcterms:created>
  <dcterms:modified xsi:type="dcterms:W3CDTF">2013-04-15T11:24:59Z</dcterms:modified>
</cp:coreProperties>
</file>