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6" r:id="rId2"/>
    <p:sldId id="263" r:id="rId3"/>
    <p:sldId id="264" r:id="rId4"/>
    <p:sldId id="257" r:id="rId5"/>
    <p:sldId id="258" r:id="rId6"/>
    <p:sldId id="262" r:id="rId7"/>
    <p:sldId id="265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066DAB0-993E-41BE-8747-0BAD3B2565FE}">
          <p14:sldIdLst>
            <p14:sldId id="256"/>
            <p14:sldId id="263"/>
            <p14:sldId id="264"/>
            <p14:sldId id="257"/>
            <p14:sldId id="258"/>
            <p14:sldId id="262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952326-45AF-4F3F-835C-FE561E52A29E}" type="datetimeFigureOut">
              <a:rPr lang="en-US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36C3F0-EA24-4BAC-8AAA-C8D751634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40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E61F1F-AAB0-4E3D-8150-E9E668D1BC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36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59255-AB00-48B6-AB36-39EED301026B}" type="datetimeFigureOut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1077F-E39A-4E7D-85C0-410BB8B65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5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A4C06-85A2-407D-BEFD-8BDCE82CFEEF}" type="datetimeFigureOut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BF6AE-9C96-4584-BF5E-EEC694292B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97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0B0E98-A569-40A4-9756-2B4B9072A215}" type="datetimeFigureOut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47EE60-E2CB-43C9-AE6E-F7A75AAC8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r>
              <a:rPr lang="en-GB" dirty="0" smtClean="0"/>
              <a:t>Post EMI/IGE software support in GGUS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775048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TCB, 16-04-2013</a:t>
            </a:r>
          </a:p>
          <a:p>
            <a:pPr eaLnBrk="1" hangingPunct="1"/>
            <a:endParaRPr lang="en-GB" dirty="0">
              <a:latin typeface="Arial" charset="0"/>
              <a:cs typeface="Arial" charset="0"/>
            </a:endParaRPr>
          </a:p>
          <a:p>
            <a:pPr eaLnBrk="1" hangingPunct="1"/>
            <a:r>
              <a:rPr lang="en-GB" sz="2400" dirty="0" smtClean="0">
                <a:latin typeface="Arial" charset="0"/>
                <a:cs typeface="Arial" charset="0"/>
              </a:rPr>
              <a:t>Thanks to the GGUS Advisory Board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1E3AF45-6645-45AF-A7C6-2E1E3AAD619F}" type="datetime1">
              <a:rPr lang="en-GB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16/04/2013</a:t>
            </a:fld>
            <a:endParaRPr lang="en-GB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8F1E760-4C9B-46FB-81BD-C84CA0F781B7}" type="slidenum">
              <a:rPr lang="en-GB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levels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68552"/>
          </a:xfrm>
        </p:spPr>
        <p:txBody>
          <a:bodyPr/>
          <a:lstStyle/>
          <a:p>
            <a:r>
              <a:rPr lang="en-GB" sz="2800" dirty="0" smtClean="0"/>
              <a:t>No best effort support in GGUS</a:t>
            </a:r>
          </a:p>
          <a:p>
            <a:r>
              <a:rPr lang="en-GB" sz="2800" dirty="0" smtClean="0"/>
              <a:t>Three proposed levels of support – survey distributed to PTs in March</a:t>
            </a:r>
          </a:p>
          <a:p>
            <a:pPr lvl="1"/>
            <a:r>
              <a:rPr lang="en-GB" sz="2400" dirty="0" smtClean="0"/>
              <a:t>Level 1 Base support</a:t>
            </a:r>
          </a:p>
          <a:p>
            <a:pPr lvl="1"/>
            <a:r>
              <a:rPr lang="en-GB" sz="2400" dirty="0" smtClean="0"/>
              <a:t>Level </a:t>
            </a:r>
            <a:r>
              <a:rPr lang="en-GB" sz="2400" dirty="0"/>
              <a:t>2 </a:t>
            </a:r>
            <a:endParaRPr lang="en-GB" sz="2400" dirty="0" smtClean="0"/>
          </a:p>
          <a:p>
            <a:pPr lvl="1"/>
            <a:r>
              <a:rPr lang="en-GB" sz="2400" dirty="0" smtClean="0"/>
              <a:t>Level 3</a:t>
            </a:r>
          </a:p>
          <a:p>
            <a:r>
              <a:rPr lang="en-GB" sz="2800" dirty="0" smtClean="0"/>
              <a:t>Number/definition of levels to be revised according to PT input</a:t>
            </a:r>
          </a:p>
        </p:txBody>
      </p:sp>
    </p:spTree>
    <p:extLst>
      <p:ext uri="{BB962C8B-B14F-4D97-AF65-F5344CB8AC3E}">
        <p14:creationId xmlns:p14="http://schemas.microsoft.com/office/powerpoint/2010/main" val="352042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levels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68552"/>
          </a:xfrm>
        </p:spPr>
        <p:txBody>
          <a:bodyPr/>
          <a:lstStyle/>
          <a:p>
            <a:r>
              <a:rPr lang="en-GB" sz="2400" dirty="0" smtClean="0"/>
              <a:t>Level 1 </a:t>
            </a:r>
            <a:r>
              <a:rPr lang="en-GB" sz="2400" dirty="0" smtClean="0">
                <a:solidFill>
                  <a:schemeClr val="accent1"/>
                </a:solidFill>
              </a:rPr>
              <a:t>Base support</a:t>
            </a:r>
          </a:p>
          <a:p>
            <a:pPr lvl="1"/>
            <a:r>
              <a:rPr lang="en-GB" sz="2000" dirty="0"/>
              <a:t>Severity Level: </a:t>
            </a:r>
            <a:r>
              <a:rPr lang="en-GB" sz="2000" dirty="0" smtClean="0"/>
              <a:t>1-4. Max response </a:t>
            </a:r>
            <a:r>
              <a:rPr lang="en-GB" sz="2000" dirty="0"/>
              <a:t>time: </a:t>
            </a:r>
            <a:r>
              <a:rPr lang="en-GB" sz="2000" dirty="0" smtClean="0">
                <a:solidFill>
                  <a:schemeClr val="accent1"/>
                </a:solidFill>
              </a:rPr>
              <a:t>5 w days </a:t>
            </a:r>
            <a:r>
              <a:rPr lang="en-GB" sz="2000" dirty="0">
                <a:solidFill>
                  <a:schemeClr val="accent1"/>
                </a:solidFill>
              </a:rPr>
              <a:t>working days</a:t>
            </a:r>
            <a:endParaRPr lang="en-GB" sz="2000" dirty="0" smtClean="0">
              <a:solidFill>
                <a:schemeClr val="accent1"/>
              </a:solidFill>
            </a:endParaRPr>
          </a:p>
          <a:p>
            <a:r>
              <a:rPr lang="en-GB" sz="2400" dirty="0" smtClean="0"/>
              <a:t>Level </a:t>
            </a:r>
            <a:r>
              <a:rPr lang="en-GB" sz="2400" dirty="0"/>
              <a:t>2 </a:t>
            </a:r>
            <a:r>
              <a:rPr lang="en-GB" sz="2400" dirty="0" smtClean="0">
                <a:solidFill>
                  <a:schemeClr val="accent1"/>
                </a:solidFill>
              </a:rPr>
              <a:t>Active support</a:t>
            </a:r>
          </a:p>
          <a:p>
            <a:pPr lvl="1"/>
            <a:r>
              <a:rPr lang="en-GB" sz="2000" dirty="0" smtClean="0"/>
              <a:t>Severity </a:t>
            </a:r>
            <a:r>
              <a:rPr lang="en-GB" sz="2000" dirty="0"/>
              <a:t>Level: top priority (</a:t>
            </a:r>
            <a:r>
              <a:rPr lang="en-GB" sz="2000" dirty="0" smtClean="0"/>
              <a:t>1) </a:t>
            </a:r>
            <a:r>
              <a:rPr lang="en-GB" sz="2000" dirty="0"/>
              <a:t>and very urgent </a:t>
            </a:r>
            <a:r>
              <a:rPr lang="en-GB" sz="2000" dirty="0" smtClean="0"/>
              <a:t>(2)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- Maximum response time: </a:t>
            </a:r>
            <a:r>
              <a:rPr lang="en-GB" sz="2000" dirty="0">
                <a:solidFill>
                  <a:schemeClr val="accent1"/>
                </a:solidFill>
              </a:rPr>
              <a:t>1 working </a:t>
            </a:r>
            <a:r>
              <a:rPr lang="en-GB" sz="2000" dirty="0" smtClean="0">
                <a:solidFill>
                  <a:schemeClr val="accent1"/>
                </a:solidFill>
              </a:rPr>
              <a:t>day</a:t>
            </a:r>
          </a:p>
          <a:p>
            <a:pPr lvl="1"/>
            <a:r>
              <a:rPr lang="en-GB" sz="2000" dirty="0" smtClean="0"/>
              <a:t>Severity </a:t>
            </a:r>
            <a:r>
              <a:rPr lang="en-GB" sz="2000" dirty="0"/>
              <a:t>level: urgent </a:t>
            </a:r>
            <a:r>
              <a:rPr lang="en-GB" sz="2000" dirty="0" smtClean="0"/>
              <a:t>(3) </a:t>
            </a:r>
            <a:r>
              <a:rPr lang="en-GB" sz="2000" dirty="0"/>
              <a:t>and less urgent </a:t>
            </a:r>
            <a:r>
              <a:rPr lang="en-GB" sz="2000" dirty="0" smtClean="0"/>
              <a:t>(4)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- Maximum response time: </a:t>
            </a:r>
            <a:r>
              <a:rPr lang="en-GB" sz="2000" dirty="0">
                <a:solidFill>
                  <a:schemeClr val="accent1"/>
                </a:solidFill>
              </a:rPr>
              <a:t>5 working days</a:t>
            </a:r>
            <a:endParaRPr lang="en-GB" sz="2000" dirty="0" smtClean="0">
              <a:solidFill>
                <a:schemeClr val="accent1"/>
              </a:solidFill>
            </a:endParaRPr>
          </a:p>
          <a:p>
            <a:r>
              <a:rPr lang="en-GB" sz="2400" dirty="0" smtClean="0"/>
              <a:t>Level 3 </a:t>
            </a:r>
            <a:r>
              <a:rPr lang="en-GB" sz="2400" dirty="0" smtClean="0">
                <a:solidFill>
                  <a:schemeClr val="accent1"/>
                </a:solidFill>
              </a:rPr>
              <a:t>Differentiated support</a:t>
            </a:r>
          </a:p>
          <a:p>
            <a:pPr lvl="1"/>
            <a:r>
              <a:rPr lang="en-GB" sz="2000" dirty="0"/>
              <a:t>Severity Level: top- priority </a:t>
            </a:r>
            <a:r>
              <a:rPr lang="en-GB" sz="2000" dirty="0" smtClean="0"/>
              <a:t>(1)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- Maximum response time: </a:t>
            </a:r>
            <a:r>
              <a:rPr lang="en-GB" sz="2000" dirty="0">
                <a:solidFill>
                  <a:schemeClr val="accent1"/>
                </a:solidFill>
              </a:rPr>
              <a:t>4 support hours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Severity Level: very urgent </a:t>
            </a:r>
            <a:r>
              <a:rPr lang="en-GB" sz="2000" dirty="0" smtClean="0"/>
              <a:t>(2) </a:t>
            </a:r>
            <a:r>
              <a:rPr lang="en-GB" sz="2000" dirty="0"/>
              <a:t>and urgent </a:t>
            </a:r>
            <a:r>
              <a:rPr lang="en-GB" sz="2000" dirty="0" smtClean="0"/>
              <a:t>(3)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- Maximum response time: </a:t>
            </a:r>
            <a:r>
              <a:rPr lang="en-GB" sz="2000" dirty="0">
                <a:solidFill>
                  <a:schemeClr val="accent1"/>
                </a:solidFill>
              </a:rPr>
              <a:t>1 working day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Severity Level: less urgent </a:t>
            </a:r>
            <a:r>
              <a:rPr lang="en-GB" sz="2000" dirty="0" smtClean="0"/>
              <a:t>(4)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- Maximum response time: </a:t>
            </a:r>
            <a:r>
              <a:rPr lang="en-GB" sz="2000" dirty="0">
                <a:solidFill>
                  <a:schemeClr val="accent1"/>
                </a:solidFill>
              </a:rPr>
              <a:t>5 working days</a:t>
            </a:r>
          </a:p>
        </p:txBody>
      </p:sp>
    </p:spTree>
    <p:extLst>
      <p:ext uri="{BB962C8B-B14F-4D97-AF65-F5344CB8AC3E}">
        <p14:creationId xmlns:p14="http://schemas.microsoft.com/office/powerpoint/2010/main" val="12579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Survey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196753"/>
            <a:ext cx="8507288" cy="474208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Purpose</a:t>
            </a:r>
          </a:p>
          <a:p>
            <a:r>
              <a:rPr lang="en-US" sz="2400" dirty="0" smtClean="0">
                <a:latin typeface="Arial" charset="0"/>
                <a:cs typeface="Arial" charset="0"/>
              </a:rPr>
              <a:t>Collect support contact information per PT</a:t>
            </a:r>
          </a:p>
          <a:p>
            <a:r>
              <a:rPr lang="en-US" sz="2400" dirty="0" smtClean="0">
                <a:latin typeface="Arial" charset="0"/>
                <a:cs typeface="Arial" charset="0"/>
              </a:rPr>
              <a:t>Collect feedback on type of support in GGUS</a:t>
            </a:r>
          </a:p>
          <a:p>
            <a:pPr marL="0" indent="0"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Feedback</a:t>
            </a:r>
          </a:p>
          <a:p>
            <a:r>
              <a:rPr lang="en-US" sz="2400" dirty="0" smtClean="0">
                <a:latin typeface="Arial" charset="0"/>
                <a:cs typeface="Arial" charset="0"/>
              </a:rPr>
              <a:t>11 Responses (EMI) + OGSA-DAI, </a:t>
            </a:r>
            <a:r>
              <a:rPr lang="en-US" sz="2400" dirty="0" err="1" smtClean="0">
                <a:latin typeface="Arial" charset="0"/>
                <a:cs typeface="Arial" charset="0"/>
              </a:rPr>
              <a:t>GridWay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en-US" sz="2400" dirty="0" err="1" smtClean="0">
                <a:latin typeface="Arial" charset="0"/>
                <a:cs typeface="Arial" charset="0"/>
              </a:rPr>
              <a:t>GridSAFE</a:t>
            </a:r>
            <a:r>
              <a:rPr lang="en-US" sz="2400" dirty="0" smtClean="0">
                <a:latin typeface="Arial" charset="0"/>
                <a:cs typeface="Arial" charset="0"/>
              </a:rPr>
              <a:t>, BES-GRAM</a:t>
            </a:r>
          </a:p>
          <a:p>
            <a:r>
              <a:rPr lang="en-US" sz="2400" dirty="0" smtClean="0">
                <a:latin typeface="Arial" charset="0"/>
                <a:cs typeface="Arial" charset="0"/>
              </a:rPr>
              <a:t>Missing</a:t>
            </a:r>
          </a:p>
          <a:p>
            <a:pPr lvl="1"/>
            <a:r>
              <a:rPr lang="en-US" sz="2000" dirty="0" smtClean="0">
                <a:latin typeface="Arial" charset="0"/>
                <a:cs typeface="Arial" charset="0"/>
              </a:rPr>
              <a:t>AMGA, APEL, </a:t>
            </a:r>
            <a:r>
              <a:rPr lang="en-US" sz="2000" dirty="0" err="1" smtClean="0">
                <a:latin typeface="Arial" charset="0"/>
                <a:cs typeface="Arial" charset="0"/>
              </a:rPr>
              <a:t>dCache</a:t>
            </a:r>
            <a:r>
              <a:rPr lang="en-US" sz="2000" dirty="0" smtClean="0">
                <a:latin typeface="Arial" charset="0"/>
                <a:cs typeface="Arial" charset="0"/>
              </a:rPr>
              <a:t>, SAGA, </a:t>
            </a:r>
            <a:r>
              <a:rPr lang="en-US" sz="2000" dirty="0" err="1" smtClean="0">
                <a:latin typeface="Arial" charset="0"/>
                <a:cs typeface="Arial" charset="0"/>
              </a:rPr>
              <a:t>Wnodes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cs typeface="Arial" charset="0"/>
              </a:rPr>
              <a:t>glite-infosys</a:t>
            </a:r>
            <a:r>
              <a:rPr lang="en-US" sz="2000" dirty="0" smtClean="0">
                <a:latin typeface="Arial" charset="0"/>
                <a:cs typeface="Arial" charset="0"/>
              </a:rPr>
              <a:t>, Messaging, EMI Common (?), WMS</a:t>
            </a:r>
          </a:p>
          <a:p>
            <a:pPr lvl="1"/>
            <a:r>
              <a:rPr lang="en-US" sz="2000" dirty="0" smtClean="0">
                <a:latin typeface="Arial" charset="0"/>
                <a:cs typeface="Arial" charset="0"/>
              </a:rPr>
              <a:t>LCAS/LCMAPS, VOMS integration, </a:t>
            </a:r>
            <a:r>
              <a:rPr lang="en-US" sz="2000" dirty="0" err="1" smtClean="0">
                <a:latin typeface="Arial" charset="0"/>
                <a:cs typeface="Arial" charset="0"/>
              </a:rPr>
              <a:t>GridSAM</a:t>
            </a:r>
            <a:r>
              <a:rPr lang="en-US" sz="2000" dirty="0" smtClean="0">
                <a:latin typeface="Arial" charset="0"/>
                <a:cs typeface="Arial" charset="0"/>
              </a:rPr>
              <a:t>, GSISSH Term, </a:t>
            </a:r>
            <a:r>
              <a:rPr lang="en-US" sz="2000" dirty="0" err="1" smtClean="0">
                <a:latin typeface="Arial" charset="0"/>
                <a:cs typeface="Arial" charset="0"/>
              </a:rPr>
              <a:t>jGLOBUS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cs typeface="Arial" charset="0"/>
              </a:rPr>
              <a:t>Gridftp</a:t>
            </a:r>
            <a:r>
              <a:rPr lang="en-US" sz="2000" dirty="0" smtClean="0">
                <a:latin typeface="Arial" charset="0"/>
                <a:cs typeface="Arial" charset="0"/>
              </a:rPr>
              <a:t>, GRAM, </a:t>
            </a:r>
            <a:r>
              <a:rPr lang="en-US" sz="2000" dirty="0" err="1" smtClean="0">
                <a:latin typeface="Arial" charset="0"/>
                <a:cs typeface="Arial" charset="0"/>
              </a:rPr>
              <a:t>gsissh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cs typeface="Arial" charset="0"/>
              </a:rPr>
              <a:t>myproxy</a:t>
            </a:r>
            <a:endParaRPr lang="pl-PL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57D44C2-3FD3-4AB8-B462-EE725FD0C6C0}" type="datetime1">
              <a:rPr lang="en-GB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16/04/2013</a:t>
            </a:fld>
            <a:endParaRPr lang="en-GB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3DDCF57-5C93-4E86-8D6A-0BAE60709ADA}" type="slidenum">
              <a:rPr lang="en-GB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752"/>
            <a:ext cx="8075612" cy="5112568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1. </a:t>
            </a:r>
            <a:r>
              <a:rPr lang="en-GB" b="1" dirty="0" smtClean="0"/>
              <a:t>Do </a:t>
            </a:r>
            <a:r>
              <a:rPr lang="en-GB" b="1" dirty="0"/>
              <a:t>you plan to use GGUS to provide </a:t>
            </a:r>
            <a:r>
              <a:rPr lang="en-GB" b="1" dirty="0" smtClean="0"/>
              <a:t>support?</a:t>
            </a:r>
            <a:endParaRPr lang="pl-PL" b="1" dirty="0" smtClean="0"/>
          </a:p>
          <a:p>
            <a:pPr marL="0" indent="0">
              <a:buNone/>
            </a:pPr>
            <a:r>
              <a:rPr lang="pl-PL" dirty="0" smtClean="0"/>
              <a:t>YES: 13</a:t>
            </a:r>
          </a:p>
          <a:p>
            <a:r>
              <a:rPr lang="pl-PL" sz="1600" b="1" dirty="0"/>
              <a:t>ARC</a:t>
            </a:r>
            <a:r>
              <a:rPr lang="pl-PL" sz="1600" dirty="0"/>
              <a:t> - </a:t>
            </a:r>
            <a:r>
              <a:rPr lang="en-GB" sz="1600" dirty="0"/>
              <a:t>We would like to use GGUS primarily as a routing tool, such that the interactions with users take place in our support system.</a:t>
            </a:r>
            <a:endParaRPr lang="pl-PL" sz="1600" dirty="0"/>
          </a:p>
          <a:p>
            <a:r>
              <a:rPr lang="pl-PL" sz="1600" b="1" dirty="0"/>
              <a:t>UNICORE</a:t>
            </a:r>
            <a:r>
              <a:rPr lang="pl-PL" sz="1600" dirty="0"/>
              <a:t> - </a:t>
            </a:r>
            <a:r>
              <a:rPr lang="en-GB" sz="1600" dirty="0"/>
              <a:t>GGUS will not be the only channel, but we will continue to provide support via GGUS to EGI </a:t>
            </a:r>
            <a:r>
              <a:rPr lang="en-GB" sz="1600" dirty="0" smtClean="0"/>
              <a:t>users.</a:t>
            </a:r>
            <a:endParaRPr lang="pl-PL" sz="1600" dirty="0" smtClean="0"/>
          </a:p>
          <a:p>
            <a:r>
              <a:rPr lang="en-GB" sz="1600" b="1" dirty="0"/>
              <a:t>GSI-</a:t>
            </a:r>
            <a:r>
              <a:rPr lang="en-GB" sz="1600" b="1" dirty="0" err="1"/>
              <a:t>SSHTerm</a:t>
            </a:r>
            <a:r>
              <a:rPr lang="pl-PL" sz="1600" dirty="0"/>
              <a:t> - </a:t>
            </a:r>
            <a:r>
              <a:rPr lang="en-GB" sz="1600" dirty="0"/>
              <a:t>GGUS is fine. We also support it via IGE RT and also direct emails to LRZ Grid support mailing list</a:t>
            </a:r>
            <a:endParaRPr lang="pl-PL" sz="1600" dirty="0" smtClean="0"/>
          </a:p>
          <a:p>
            <a:pPr marL="0" indent="0">
              <a:buNone/>
            </a:pPr>
            <a:r>
              <a:rPr lang="pl-PL" dirty="0" smtClean="0"/>
              <a:t>NO: 3</a:t>
            </a:r>
          </a:p>
          <a:p>
            <a:pPr marL="0" indent="0">
              <a:buNone/>
            </a:pPr>
            <a:r>
              <a:rPr lang="pl-PL" sz="1800" b="1" dirty="0" smtClean="0"/>
              <a:t>A</a:t>
            </a:r>
            <a:r>
              <a:rPr lang="en-GB" sz="1800" b="1" dirty="0" err="1" smtClean="0"/>
              <a:t>lternative</a:t>
            </a:r>
            <a:r>
              <a:rPr lang="en-GB" sz="1800" b="1" dirty="0" smtClean="0"/>
              <a:t> channels</a:t>
            </a:r>
            <a:r>
              <a:rPr lang="pl-PL" sz="1800" b="1" dirty="0" smtClean="0"/>
              <a:t>:</a:t>
            </a:r>
          </a:p>
          <a:p>
            <a:r>
              <a:rPr lang="en-GB" sz="1600" b="1" dirty="0"/>
              <a:t>BESGRAM</a:t>
            </a:r>
            <a:r>
              <a:rPr lang="en-GB" sz="1600" dirty="0"/>
              <a:t> </a:t>
            </a:r>
            <a:r>
              <a:rPr lang="pl-PL" sz="1600" dirty="0" smtClean="0"/>
              <a:t>- </a:t>
            </a:r>
            <a:r>
              <a:rPr lang="en-GB" sz="1600" dirty="0"/>
              <a:t>Email, EGCF RT </a:t>
            </a:r>
            <a:r>
              <a:rPr lang="en-GB" sz="1600" dirty="0" smtClean="0"/>
              <a:t> </a:t>
            </a:r>
            <a:endParaRPr lang="pl-PL" sz="1600" dirty="0" smtClean="0"/>
          </a:p>
          <a:p>
            <a:r>
              <a:rPr lang="en-GB" sz="1600" b="1" dirty="0" smtClean="0"/>
              <a:t>Grid-SAFE</a:t>
            </a:r>
            <a:r>
              <a:rPr lang="pl-PL" sz="1600" dirty="0" smtClean="0"/>
              <a:t> - </a:t>
            </a:r>
            <a:r>
              <a:rPr lang="pl-PL" sz="1600" dirty="0"/>
              <a:t>S</a:t>
            </a:r>
            <a:r>
              <a:rPr lang="en-GB" sz="1600" dirty="0" err="1" smtClean="0"/>
              <a:t>ourceforge</a:t>
            </a:r>
            <a:endParaRPr lang="pl-PL" sz="1600" dirty="0" smtClean="0"/>
          </a:p>
          <a:p>
            <a:r>
              <a:rPr lang="en-GB" sz="1600" b="1" dirty="0" err="1" smtClean="0"/>
              <a:t>Ogsa-dai</a:t>
            </a:r>
            <a:r>
              <a:rPr lang="pl-PL" sz="1600" dirty="0" smtClean="0"/>
              <a:t> - </a:t>
            </a:r>
            <a:r>
              <a:rPr lang="pl-PL" sz="1600" dirty="0"/>
              <a:t>S</a:t>
            </a:r>
            <a:r>
              <a:rPr lang="en-GB" sz="1600" dirty="0" err="1" smtClean="0"/>
              <a:t>ourceforge</a:t>
            </a:r>
            <a:endParaRPr lang="pl-PL" sz="16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983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2736"/>
            <a:ext cx="8353300" cy="5112568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2. </a:t>
            </a:r>
            <a:r>
              <a:rPr lang="pl-PL" b="1" dirty="0" err="1" smtClean="0"/>
              <a:t>Support</a:t>
            </a:r>
            <a:r>
              <a:rPr lang="pl-PL" b="1" dirty="0" smtClean="0"/>
              <a:t> </a:t>
            </a:r>
            <a:r>
              <a:rPr lang="pl-PL" b="1" dirty="0" err="1" smtClean="0"/>
              <a:t>level</a:t>
            </a:r>
            <a:r>
              <a:rPr lang="pl-PL" b="1" dirty="0"/>
              <a:t> </a:t>
            </a:r>
            <a:r>
              <a:rPr lang="pl-PL" b="1" dirty="0" err="1" smtClean="0"/>
              <a:t>that</a:t>
            </a:r>
            <a:r>
              <a:rPr lang="pl-PL" b="1" dirty="0" smtClean="0"/>
              <a:t> </a:t>
            </a:r>
            <a:r>
              <a:rPr lang="pl-PL" b="1" dirty="0" err="1" smtClean="0"/>
              <a:t>best</a:t>
            </a:r>
            <a:r>
              <a:rPr lang="pl-PL" b="1" dirty="0" smtClean="0"/>
              <a:t> suit </a:t>
            </a:r>
            <a:r>
              <a:rPr lang="pl-PL" b="1" dirty="0" err="1" smtClean="0"/>
              <a:t>your</a:t>
            </a:r>
            <a:r>
              <a:rPr lang="pl-PL" b="1" dirty="0" smtClean="0"/>
              <a:t> PT?</a:t>
            </a:r>
          </a:p>
          <a:p>
            <a:pPr marL="0" indent="0">
              <a:buNone/>
            </a:pPr>
            <a:r>
              <a:rPr lang="pl-PL" sz="2800" dirty="0" smtClean="0"/>
              <a:t>Level 1 </a:t>
            </a:r>
            <a:endParaRPr lang="pl-PL" sz="2800" dirty="0"/>
          </a:p>
          <a:p>
            <a:pPr lvl="1"/>
            <a:r>
              <a:rPr lang="pl-PL" sz="2400" dirty="0" smtClean="0"/>
              <a:t>5 </a:t>
            </a:r>
            <a:r>
              <a:rPr lang="pl-PL" sz="1400" dirty="0"/>
              <a:t>(Argus, </a:t>
            </a:r>
            <a:r>
              <a:rPr lang="pl-PL" sz="1400" dirty="0" smtClean="0"/>
              <a:t>EMI-MPI, </a:t>
            </a:r>
            <a:r>
              <a:rPr lang="en-GB" sz="1400" dirty="0" smtClean="0"/>
              <a:t>BESGRAM</a:t>
            </a:r>
            <a:r>
              <a:rPr lang="pl-PL" sz="1400" dirty="0" smtClean="0"/>
              <a:t>, </a:t>
            </a:r>
            <a:r>
              <a:rPr lang="en-GB" sz="1400" dirty="0" smtClean="0"/>
              <a:t>GSI-</a:t>
            </a:r>
            <a:r>
              <a:rPr lang="en-GB" sz="1400" dirty="0" err="1" smtClean="0"/>
              <a:t>SSHTerm</a:t>
            </a:r>
            <a:r>
              <a:rPr lang="pl-PL" sz="1400" dirty="0" smtClean="0"/>
              <a:t>, </a:t>
            </a:r>
            <a:r>
              <a:rPr lang="en-GB" sz="1400" dirty="0" err="1" smtClean="0"/>
              <a:t>GridWay</a:t>
            </a:r>
            <a:r>
              <a:rPr lang="pl-PL" sz="1400" dirty="0" smtClean="0"/>
              <a:t>)</a:t>
            </a:r>
            <a:endParaRPr lang="pl-PL" sz="2400" dirty="0" smtClean="0"/>
          </a:p>
          <a:p>
            <a:pPr marL="0" indent="0">
              <a:buNone/>
            </a:pPr>
            <a:r>
              <a:rPr lang="pl-PL" sz="2800" dirty="0" smtClean="0"/>
              <a:t>Level 2</a:t>
            </a:r>
          </a:p>
          <a:p>
            <a:pPr lvl="1"/>
            <a:r>
              <a:rPr lang="pl-PL" sz="2400" dirty="0" smtClean="0"/>
              <a:t>8 </a:t>
            </a:r>
            <a:r>
              <a:rPr lang="pl-PL" sz="1400" dirty="0" smtClean="0"/>
              <a:t>(EMIR</a:t>
            </a:r>
            <a:r>
              <a:rPr lang="pl-PL" sz="1400" dirty="0"/>
              <a:t>, UNICORE, </a:t>
            </a:r>
            <a:r>
              <a:rPr lang="pl-PL" sz="1400" dirty="0" err="1" smtClean="0"/>
              <a:t>gLite-security</a:t>
            </a:r>
            <a:r>
              <a:rPr lang="pl-PL" sz="1400" dirty="0"/>
              <a:t>, L&amp;B, CESNET Security, VOMS, </a:t>
            </a:r>
            <a:r>
              <a:rPr lang="pl-PL" sz="1400" dirty="0" err="1" smtClean="0"/>
              <a:t>StoRM</a:t>
            </a:r>
            <a:r>
              <a:rPr lang="pl-PL" sz="1400" dirty="0" smtClean="0"/>
              <a:t>, </a:t>
            </a:r>
            <a:r>
              <a:rPr lang="en-GB" sz="1400" dirty="0" smtClean="0"/>
              <a:t>CREAM</a:t>
            </a:r>
            <a:r>
              <a:rPr lang="pl-PL" sz="1400" dirty="0" smtClean="0"/>
              <a:t>)</a:t>
            </a:r>
          </a:p>
          <a:p>
            <a:pPr marL="0" indent="0">
              <a:buNone/>
            </a:pPr>
            <a:r>
              <a:rPr lang="pl-PL" sz="2800" dirty="0" smtClean="0"/>
              <a:t>Level 3 </a:t>
            </a:r>
            <a:endParaRPr lang="pl-PL" sz="2800" dirty="0"/>
          </a:p>
          <a:p>
            <a:pPr lvl="1"/>
            <a:r>
              <a:rPr lang="pl-PL" sz="2400" dirty="0" smtClean="0"/>
              <a:t>1 </a:t>
            </a:r>
            <a:r>
              <a:rPr lang="pl-PL" sz="1400" dirty="0" smtClean="0"/>
              <a:t>(ARC)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1600" b="1" dirty="0" smtClean="0"/>
              <a:t>N</a:t>
            </a:r>
            <a:r>
              <a:rPr lang="en-GB" sz="1600" b="1" dirty="0" smtClean="0"/>
              <a:t>one </a:t>
            </a:r>
            <a:r>
              <a:rPr lang="en-GB" sz="1600" b="1" dirty="0"/>
              <a:t>of the proposed levels is </a:t>
            </a:r>
            <a:r>
              <a:rPr lang="en-GB" sz="1600" b="1" dirty="0" smtClean="0"/>
              <a:t>applicable</a:t>
            </a:r>
            <a:r>
              <a:rPr lang="pl-PL" sz="1600" b="1" dirty="0" smtClean="0"/>
              <a:t>: </a:t>
            </a:r>
          </a:p>
          <a:p>
            <a:r>
              <a:rPr lang="en-GB" sz="1600" b="1" dirty="0" smtClean="0"/>
              <a:t>Grid-SAFE</a:t>
            </a:r>
            <a:r>
              <a:rPr lang="pl-PL" sz="1600" dirty="0" smtClean="0"/>
              <a:t> - </a:t>
            </a:r>
            <a:r>
              <a:rPr lang="en-GB" sz="1600" dirty="0"/>
              <a:t>Issues will be dealt with on an as available effort basis via </a:t>
            </a:r>
            <a:r>
              <a:rPr lang="pl-PL" sz="1600" dirty="0" smtClean="0"/>
              <a:t>S</a:t>
            </a:r>
            <a:r>
              <a:rPr lang="en-GB" sz="1600" dirty="0" err="1" smtClean="0"/>
              <a:t>ourceforge</a:t>
            </a:r>
            <a:endParaRPr lang="en-GB" sz="1600" dirty="0"/>
          </a:p>
          <a:p>
            <a:r>
              <a:rPr lang="pl-PL" sz="1600" b="1" dirty="0" smtClean="0"/>
              <a:t>O</a:t>
            </a:r>
            <a:r>
              <a:rPr lang="en-GB" sz="1600" b="1" dirty="0" err="1" smtClean="0"/>
              <a:t>gsa-dai</a:t>
            </a:r>
            <a:r>
              <a:rPr lang="pl-PL" sz="1600" b="1" dirty="0" smtClean="0"/>
              <a:t> </a:t>
            </a:r>
            <a:r>
              <a:rPr lang="pl-PL" sz="1600" dirty="0" smtClean="0"/>
              <a:t>- </a:t>
            </a:r>
            <a:r>
              <a:rPr lang="en-GB" sz="1600" dirty="0"/>
              <a:t>As available effort via requests </a:t>
            </a:r>
            <a:r>
              <a:rPr lang="en-GB" sz="1600" dirty="0" smtClean="0"/>
              <a:t>to</a:t>
            </a:r>
            <a:r>
              <a:rPr lang="pl-PL" sz="1600" dirty="0" smtClean="0"/>
              <a:t> S</a:t>
            </a:r>
            <a:r>
              <a:rPr lang="en-GB" sz="1600" dirty="0" err="1" smtClean="0"/>
              <a:t>ourceforge</a:t>
            </a:r>
            <a:endParaRPr lang="pl-PL" sz="1600" dirty="0" smtClean="0"/>
          </a:p>
          <a:p>
            <a:r>
              <a:rPr lang="en-GB" sz="1600" b="1" dirty="0"/>
              <a:t>CERN Data </a:t>
            </a:r>
            <a:r>
              <a:rPr lang="en-GB" sz="1600" b="1" dirty="0" smtClean="0"/>
              <a:t>Management</a:t>
            </a:r>
            <a:r>
              <a:rPr lang="pl-PL" sz="1600" b="1" dirty="0" smtClean="0"/>
              <a:t> </a:t>
            </a:r>
            <a:r>
              <a:rPr lang="pl-PL" sz="1600" dirty="0" smtClean="0"/>
              <a:t>- </a:t>
            </a:r>
            <a:r>
              <a:rPr lang="en-GB" sz="1600" dirty="0"/>
              <a:t>We expect to support EGI on a best effort basis.</a:t>
            </a:r>
            <a:endParaRPr lang="pl-PL" sz="1600" dirty="0" smtClean="0"/>
          </a:p>
          <a:p>
            <a:pPr marL="0" indent="0">
              <a:buNone/>
            </a:pPr>
            <a:endParaRPr lang="pl-PL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310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helpdesk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669979"/>
          </a:xfrm>
        </p:spPr>
        <p:txBody>
          <a:bodyPr/>
          <a:lstStyle/>
          <a:p>
            <a:r>
              <a:rPr lang="en-GB" sz="2000" dirty="0" smtClean="0"/>
              <a:t>With the end of EMI/IGE existing open tickets will stay assigned to the existing Sus. No evidence of PTs currently active in GGUS that will stop providing support</a:t>
            </a:r>
          </a:p>
          <a:p>
            <a:r>
              <a:rPr lang="en-GB" sz="2000" dirty="0" smtClean="0"/>
              <a:t>ETAs will be requested for all RFCs regardless of priority</a:t>
            </a:r>
          </a:p>
          <a:p>
            <a:r>
              <a:rPr lang="en-GB" sz="2000" dirty="0" smtClean="0"/>
              <a:t>Ticket access rights</a:t>
            </a:r>
          </a:p>
          <a:p>
            <a:pPr lvl="1"/>
            <a:r>
              <a:rPr lang="en-GB" sz="1800" dirty="0" smtClean="0"/>
              <a:t>User: read/write</a:t>
            </a:r>
          </a:p>
          <a:p>
            <a:pPr lvl="1"/>
            <a:r>
              <a:rPr lang="en-GB" sz="1800" dirty="0" smtClean="0"/>
              <a:t>Support: write to all supporters (currently it’s restricted)</a:t>
            </a:r>
          </a:p>
          <a:p>
            <a:r>
              <a:rPr lang="en-GB" sz="2000" dirty="0" smtClean="0"/>
              <a:t>Dashboard will be provided to SUs to identify tickets requiring urgent response</a:t>
            </a:r>
          </a:p>
          <a:p>
            <a:r>
              <a:rPr lang="en-GB" sz="2000" dirty="0" smtClean="0"/>
              <a:t>No role change foreseen with for ex DMSU</a:t>
            </a:r>
          </a:p>
          <a:p>
            <a:pPr lvl="1"/>
            <a:r>
              <a:rPr lang="en-GB" sz="1800" dirty="0" smtClean="0"/>
              <a:t>Add information about RFCs that will be released in UMD</a:t>
            </a:r>
          </a:p>
          <a:p>
            <a:r>
              <a:rPr lang="en-GB" sz="2000" dirty="0" smtClean="0"/>
              <a:t>Handling of tickets in unresponsive Sus</a:t>
            </a:r>
          </a:p>
          <a:p>
            <a:pPr lvl="1"/>
            <a:r>
              <a:rPr lang="en-GB" sz="1600"/>
              <a:t>New workflow: https://indico.egi.eu/indico/getFile.py/access?contribId=7&amp;resId=1&amp;materialId=slides&amp;confId=1234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3037743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215</TotalTime>
  <Words>474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EGI-InSPIRE-Slide-Template_v4</vt:lpstr>
      <vt:lpstr>Post EMI/IGE software support in GGUS</vt:lpstr>
      <vt:lpstr>Support levels</vt:lpstr>
      <vt:lpstr>Support levels</vt:lpstr>
      <vt:lpstr>Survey</vt:lpstr>
      <vt:lpstr>PowerPoint Presentation</vt:lpstr>
      <vt:lpstr>PowerPoint Presentation</vt:lpstr>
      <vt:lpstr>Technology helpdesk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GGUS survey on post EMI/IGE support</dc:title>
  <dc:creator>Krakowian</dc:creator>
  <cp:lastModifiedBy>Tiziana Ferrari</cp:lastModifiedBy>
  <cp:revision>22</cp:revision>
  <dcterms:created xsi:type="dcterms:W3CDTF">2013-04-08T06:36:49Z</dcterms:created>
  <dcterms:modified xsi:type="dcterms:W3CDTF">2013-04-16T11:00:46Z</dcterms:modified>
</cp:coreProperties>
</file>