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65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93" autoAdjust="0"/>
  </p:normalViewPr>
  <p:slideViewPr>
    <p:cSldViewPr snapToObjects="1">
      <p:cViewPr>
        <p:scale>
          <a:sx n="70" d="100"/>
          <a:sy n="70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Puppet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No,used only for the operating system configuration </c:v>
                </c:pt>
                <c:pt idx="1">
                  <c:v>Yes, we have developed the modules in our site </c:v>
                </c:pt>
                <c:pt idx="2">
                  <c:v>Yes, we have developed the modules in our NGI </c:v>
                </c:pt>
                <c:pt idx="3">
                  <c:v>Yes, but developed by other partners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11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Quattor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No,used only for the operating system configuration </c:v>
                </c:pt>
                <c:pt idx="1">
                  <c:v>Yes, we have developed the modules in our site </c:v>
                </c:pt>
                <c:pt idx="2">
                  <c:v>Yes, we have developed the modules in our NGI </c:v>
                </c:pt>
                <c:pt idx="3">
                  <c:v>Yes, but developed by other partners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1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CFEngine</c:v>
                </c:pt>
              </c:strCache>
            </c:strRef>
          </c:tx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No,used only for the operating system configuration </c:v>
                </c:pt>
                <c:pt idx="1">
                  <c:v>Yes, we have developed the modules in our site </c:v>
                </c:pt>
                <c:pt idx="2">
                  <c:v>Yes, we have developed the modules in our NGI </c:v>
                </c:pt>
                <c:pt idx="3">
                  <c:v>Yes, but developed by other partners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Chef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No,used only for the operating system configuration </c:v>
                </c:pt>
                <c:pt idx="1">
                  <c:v>Yes, we have developed the modules in our site </c:v>
                </c:pt>
                <c:pt idx="2">
                  <c:v>Yes, we have developed the modules in our NGI </c:v>
                </c:pt>
                <c:pt idx="3">
                  <c:v>Yes, but developed by other partners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9306240"/>
        <c:axId val="89307776"/>
      </c:barChart>
      <c:catAx>
        <c:axId val="893062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9307776"/>
        <c:crosses val="autoZero"/>
        <c:auto val="1"/>
        <c:lblAlgn val="ctr"/>
        <c:lblOffset val="100"/>
        <c:noMultiLvlLbl val="0"/>
      </c:catAx>
      <c:valAx>
        <c:axId val="893077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93062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422EE7A-C8BB-3546-82C1-5150E22E8237}" type="datetimeFigureOut">
              <a:rPr lang="en-US"/>
              <a:pPr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5550FD6-CFA3-F04E-A54D-655FD12A6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38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charset="0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019AE0-65B0-5644-8495-0FD77E870175}" type="datetime1">
              <a:rPr lang="en-US"/>
              <a:pPr/>
              <a:t>4/16/2013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2E06C20-DC2A-1C47-A24E-B94CD4A36E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0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0B7172-D7FD-AD4D-898D-011C55A189EC}" type="datetimeFigureOut">
              <a:rPr lang="en-US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21F09-FC6E-E643-BD0D-88183326E7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3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F710E-CB48-BA4E-9F3D-901B0FA2B1F6}" type="datetimeFigureOut">
              <a:rPr lang="en-US"/>
              <a:pPr/>
              <a:t>4/16/2013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8C54C-342A-7F4A-937D-E7DE343376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8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fld id="{4C119323-CC33-2040-B425-B770B3AFA204}" type="datetimeFigureOut">
              <a:rPr lang="en-US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fld id="{4FF36F93-A049-7847-B43A-6A413164D9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ernop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20186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Configuration management tools used at EGI</a:t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>(overview of survey)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endParaRPr lang="en-GB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EGI.eu Operations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B508DD-FB65-0442-8A44-B13EC3C0D00E}" type="datetime1">
              <a:rPr lang="en-US">
                <a:solidFill>
                  <a:schemeClr val="bg1"/>
                </a:solidFill>
              </a:rPr>
              <a:pPr eaLnBrk="1" hangingPunct="1"/>
              <a:t>4/16/2013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3F0811-1D18-AB49-9F57-23D585B20113}" type="slidenum">
              <a:rPr lang="en-US">
                <a:solidFill>
                  <a:schemeClr val="bg1"/>
                </a:solidFill>
              </a:rPr>
              <a:pPr eaLnBrk="1" hangingPunct="1"/>
              <a:t>1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896544"/>
          </a:xfrm>
        </p:spPr>
        <p:txBody>
          <a:bodyPr/>
          <a:lstStyle/>
          <a:p>
            <a:r>
              <a:rPr lang="en-US" dirty="0" smtClean="0"/>
              <a:t>Cooperate with the </a:t>
            </a:r>
            <a:r>
              <a:rPr lang="en-US" dirty="0" err="1" smtClean="0"/>
              <a:t>Hepix</a:t>
            </a:r>
            <a:r>
              <a:rPr lang="en-US" dirty="0" smtClean="0"/>
              <a:t> WG</a:t>
            </a:r>
          </a:p>
          <a:p>
            <a:r>
              <a:rPr lang="en-US" dirty="0" smtClean="0"/>
              <a:t>Facilitate sharing of </a:t>
            </a:r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 smtClean="0"/>
              <a:t>done by site </a:t>
            </a:r>
            <a:r>
              <a:rPr lang="en-US" dirty="0" smtClean="0"/>
              <a:t>managers/NGIs </a:t>
            </a:r>
            <a:r>
              <a:rPr lang="en-US" dirty="0" smtClean="0">
                <a:sym typeface="Wingdings" pitchFamily="2" charset="2"/>
              </a:rPr>
              <a:t> discussion forum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Re-use the modules </a:t>
            </a:r>
            <a:r>
              <a:rPr lang="en-US" dirty="0" smtClean="0"/>
              <a:t>already </a:t>
            </a:r>
            <a:r>
              <a:rPr lang="en-US" dirty="0" smtClean="0"/>
              <a:t>available (avoid duplication)</a:t>
            </a:r>
          </a:p>
          <a:p>
            <a:pPr lvl="1"/>
            <a:r>
              <a:rPr lang="en-US" dirty="0" smtClean="0"/>
              <a:t>Collaboration on </a:t>
            </a:r>
            <a:r>
              <a:rPr lang="en-US" dirty="0" smtClean="0"/>
              <a:t>testing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ill in the </a:t>
            </a:r>
            <a:r>
              <a:rPr lang="en-US" dirty="0" smtClean="0"/>
              <a:t>gaps, focusing on the missing services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yaim</a:t>
            </a:r>
            <a:r>
              <a:rPr lang="en-US" dirty="0" smtClean="0">
                <a:solidFill>
                  <a:schemeClr val="accent1"/>
                </a:solidFill>
              </a:rPr>
              <a:t>-free </a:t>
            </a:r>
            <a:r>
              <a:rPr lang="en-US" dirty="0" smtClean="0">
                <a:solidFill>
                  <a:schemeClr val="accent1"/>
                </a:solidFill>
              </a:rPr>
              <a:t>modules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8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survey?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968552"/>
          </a:xfrm>
        </p:spPr>
        <p:txBody>
          <a:bodyPr>
            <a:normAutofit/>
          </a:bodyPr>
          <a:lstStyle/>
          <a:p>
            <a:r>
              <a:rPr lang="en-US" dirty="0" err="1" smtClean="0"/>
              <a:t>Yaim</a:t>
            </a:r>
            <a:r>
              <a:rPr lang="en-US" dirty="0" smtClean="0"/>
              <a:t> </a:t>
            </a:r>
            <a:r>
              <a:rPr lang="en-US" dirty="0" smtClean="0"/>
              <a:t>configuration of grid </a:t>
            </a:r>
            <a:r>
              <a:rPr lang="en-US" dirty="0" smtClean="0"/>
              <a:t>services </a:t>
            </a:r>
            <a:r>
              <a:rPr lang="en-US" dirty="0" smtClean="0"/>
              <a:t>for an homogeneous </a:t>
            </a:r>
            <a:r>
              <a:rPr lang="en-US" dirty="0" smtClean="0"/>
              <a:t>set of variables</a:t>
            </a:r>
          </a:p>
          <a:p>
            <a:pPr lvl="1"/>
            <a:r>
              <a:rPr lang="en-US" dirty="0" smtClean="0"/>
              <a:t>Future support of </a:t>
            </a:r>
            <a:r>
              <a:rPr lang="en-US" dirty="0" err="1" smtClean="0"/>
              <a:t>Yaim</a:t>
            </a:r>
            <a:r>
              <a:rPr lang="en-US" dirty="0" smtClean="0"/>
              <a:t> </a:t>
            </a:r>
            <a:r>
              <a:rPr lang="en-US" dirty="0" smtClean="0"/>
              <a:t>core is uncertain…</a:t>
            </a:r>
            <a:endParaRPr lang="en-US" dirty="0" smtClean="0"/>
          </a:p>
          <a:p>
            <a:r>
              <a:rPr lang="en-US" dirty="0" smtClean="0"/>
              <a:t>Some EMI services are moving away from </a:t>
            </a:r>
            <a:r>
              <a:rPr lang="en-US" dirty="0" err="1" smtClean="0"/>
              <a:t>yaim</a:t>
            </a:r>
            <a:r>
              <a:rPr lang="en-US" dirty="0" smtClean="0"/>
              <a:t> to specific configuration files/scripts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niform </a:t>
            </a:r>
            <a:r>
              <a:rPr lang="en-US" dirty="0" smtClean="0"/>
              <a:t>configuration </a:t>
            </a:r>
            <a:r>
              <a:rPr lang="en-US" dirty="0" smtClean="0"/>
              <a:t>parameters across services are desirable</a:t>
            </a:r>
            <a:endParaRPr lang="en-US" dirty="0" smtClean="0"/>
          </a:p>
          <a:p>
            <a:pPr lvl="1"/>
            <a:r>
              <a:rPr lang="en-US" dirty="0" smtClean="0"/>
              <a:t>Configuration management </a:t>
            </a:r>
            <a:r>
              <a:rPr lang="en-US" dirty="0" smtClean="0"/>
              <a:t>templates can </a:t>
            </a:r>
            <a:r>
              <a:rPr lang="en-US" dirty="0" smtClean="0"/>
              <a:t>re-use </a:t>
            </a:r>
            <a:r>
              <a:rPr lang="en-US" dirty="0" smtClean="0"/>
              <a:t>parameters, which are </a:t>
            </a:r>
            <a:r>
              <a:rPr lang="en-US" dirty="0" smtClean="0"/>
              <a:t>shared between </a:t>
            </a:r>
            <a:r>
              <a:rPr lang="en-US" dirty="0" smtClean="0"/>
              <a:t>services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38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1075"/>
            <a:ext cx="8435280" cy="5184229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Survey opened: Jan 28</a:t>
            </a:r>
            <a:r>
              <a:rPr lang="en-US" baseline="30000" dirty="0" smtClean="0"/>
              <a:t>th</a:t>
            </a:r>
            <a:r>
              <a:rPr lang="en-US" dirty="0" smtClean="0"/>
              <a:t>, closed: Mar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Circulated directly among sites</a:t>
            </a:r>
          </a:p>
          <a:p>
            <a:pPr lvl="1"/>
            <a:r>
              <a:rPr lang="en-US" dirty="0" smtClean="0"/>
              <a:t>87 answers</a:t>
            </a:r>
          </a:p>
          <a:p>
            <a:r>
              <a:rPr lang="en-US" dirty="0" smtClean="0"/>
              <a:t>Questions: </a:t>
            </a:r>
          </a:p>
          <a:p>
            <a:pPr lvl="1"/>
            <a:r>
              <a:rPr lang="en-US" dirty="0" smtClean="0"/>
              <a:t>Size of the sites: number of services / number of worker nodes</a:t>
            </a:r>
          </a:p>
          <a:p>
            <a:pPr lvl="1"/>
            <a:r>
              <a:rPr lang="en-US" dirty="0" smtClean="0"/>
              <a:t>Configuration management tools used (or evaluated)</a:t>
            </a:r>
          </a:p>
          <a:p>
            <a:pPr lvl="2"/>
            <a:r>
              <a:rPr lang="en-US" dirty="0" smtClean="0"/>
              <a:t>Pros and cons</a:t>
            </a:r>
          </a:p>
          <a:p>
            <a:pPr lvl="1"/>
            <a:r>
              <a:rPr lang="en-US" dirty="0" smtClean="0"/>
              <a:t>Modules </a:t>
            </a:r>
            <a:r>
              <a:rPr lang="en-US" dirty="0" smtClean="0"/>
              <a:t>used for grid services and OS </a:t>
            </a:r>
          </a:p>
          <a:p>
            <a:pPr lvl="2"/>
            <a:r>
              <a:rPr lang="en-US" dirty="0" smtClean="0"/>
              <a:t>Developed </a:t>
            </a:r>
            <a:r>
              <a:rPr lang="en-US" dirty="0" smtClean="0"/>
              <a:t>by the site/NGI/others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115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Is the site using configuration management tools?</a:t>
            </a:r>
            <a:endParaRPr lang="en-US" sz="3600" dirty="0"/>
          </a:p>
        </p:txBody>
      </p:sp>
      <p:pic>
        <p:nvPicPr>
          <p:cNvPr id="8" name="Content Placeholder 7" descr="Q7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b="4095"/>
          <a:stretch>
            <a:fillRect/>
          </a:stretch>
        </p:blipFill>
        <p:spPr/>
      </p:pic>
      <p:sp>
        <p:nvSpPr>
          <p:cNvPr id="9" name="Rounded Rectangular Callout 8"/>
          <p:cNvSpPr/>
          <p:nvPr/>
        </p:nvSpPr>
        <p:spPr>
          <a:xfrm>
            <a:off x="5148064" y="1844824"/>
            <a:ext cx="2664296" cy="1656184"/>
          </a:xfrm>
          <a:prstGeom prst="wedgeRoundRectCallout">
            <a:avLst>
              <a:gd name="adj1" fmla="val 49160"/>
              <a:gd name="adj2" fmla="val 7217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3 - Home made solutions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2 – </a:t>
            </a:r>
            <a:r>
              <a:rPr lang="en-US" dirty="0" err="1" smtClean="0"/>
              <a:t>Ansible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1 - cobbler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1 - </a:t>
            </a:r>
            <a:r>
              <a:rPr lang="en-US" dirty="0" err="1" smtClean="0"/>
              <a:t>xcat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5490102" y="2798930"/>
            <a:ext cx="360040" cy="5436604"/>
          </a:xfrm>
          <a:prstGeom prst="leftBrace">
            <a:avLst>
              <a:gd name="adj1" fmla="val 8333"/>
              <a:gd name="adj2" fmla="val 5264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80112" y="5661248"/>
            <a:ext cx="432048" cy="277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54</a:t>
            </a:r>
            <a:endParaRPr lang="en-US" sz="1200" dirty="0"/>
          </a:p>
        </p:txBody>
      </p:sp>
      <p:sp>
        <p:nvSpPr>
          <p:cNvPr id="12" name="Frame 11"/>
          <p:cNvSpPr/>
          <p:nvPr/>
        </p:nvSpPr>
        <p:spPr>
          <a:xfrm>
            <a:off x="1763688" y="2276872"/>
            <a:ext cx="576064" cy="720080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3059832" y="1412776"/>
            <a:ext cx="1440160" cy="2016224"/>
          </a:xfrm>
          <a:prstGeom prst="wedgeRoundRectCallout">
            <a:avLst>
              <a:gd name="adj1" fmla="val -103804"/>
              <a:gd name="adj2" fmla="val 12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Evaluating?</a:t>
            </a:r>
          </a:p>
          <a:p>
            <a:r>
              <a:rPr lang="en-US" dirty="0" smtClean="0"/>
              <a:t>- 18 not yet chosen</a:t>
            </a:r>
          </a:p>
          <a:p>
            <a:r>
              <a:rPr lang="en-US" dirty="0" smtClean="0"/>
              <a:t>- 6 Puppet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9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Number of services deployed </a:t>
            </a:r>
            <a:r>
              <a:rPr lang="en-US" sz="3200" dirty="0" err="1" smtClean="0"/>
              <a:t>vs</a:t>
            </a:r>
            <a:r>
              <a:rPr lang="en-US" sz="3200" dirty="0" smtClean="0"/>
              <a:t> conf. tool used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277273"/>
              </p:ext>
            </p:extLst>
          </p:nvPr>
        </p:nvGraphicFramePr>
        <p:xfrm>
          <a:off x="251519" y="1268762"/>
          <a:ext cx="8713094" cy="4392487"/>
        </p:xfrm>
        <a:graphic>
          <a:graphicData uri="http://schemas.openxmlformats.org/drawingml/2006/table">
            <a:tbl>
              <a:tblPr/>
              <a:tblGrid>
                <a:gridCol w="1843154"/>
                <a:gridCol w="1373988"/>
                <a:gridCol w="1373988"/>
                <a:gridCol w="1373988"/>
                <a:gridCol w="1373988"/>
                <a:gridCol w="1373988"/>
              </a:tblGrid>
              <a:tr h="1689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# of services deployed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Quattor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Puppet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Chef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CFengine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Total sites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</a:tr>
              <a:tr h="6757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Microsoft Sans Serif"/>
                        </a:rPr>
                        <a:t>Less than 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Microsoft Sans Serif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6757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Less than 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6757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Less than 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6757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More than 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Microsoft Sans Serif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67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4056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Quattor</a:t>
            </a:r>
            <a:r>
              <a:rPr lang="en-US" dirty="0" smtClean="0"/>
              <a:t> (15)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grid services </a:t>
            </a:r>
            <a:r>
              <a:rPr lang="en-US" dirty="0" smtClean="0">
                <a:solidFill>
                  <a:schemeClr val="accent1"/>
                </a:solidFill>
              </a:rPr>
              <a:t>templates available</a:t>
            </a:r>
            <a:r>
              <a:rPr lang="en-US" dirty="0" smtClean="0"/>
              <a:t>, knowledge base in </a:t>
            </a:r>
            <a:r>
              <a:rPr lang="en-US" dirty="0" smtClean="0"/>
              <a:t>the grid </a:t>
            </a:r>
            <a:r>
              <a:rPr lang="en-US" dirty="0" smtClean="0"/>
              <a:t>community (QWG)</a:t>
            </a:r>
          </a:p>
          <a:p>
            <a:pPr lvl="1"/>
            <a:r>
              <a:rPr lang="en-US" dirty="0" smtClean="0"/>
              <a:t>Small community, steep learning curve, complicated to update</a:t>
            </a:r>
          </a:p>
          <a:p>
            <a:r>
              <a:rPr lang="en-US" dirty="0" smtClean="0"/>
              <a:t>Puppet (16)</a:t>
            </a:r>
          </a:p>
          <a:p>
            <a:pPr lvl="1"/>
            <a:r>
              <a:rPr lang="en-US" dirty="0" smtClean="0"/>
              <a:t>Huge community, well documented, many plugins available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Lack of grid modules</a:t>
            </a:r>
            <a:r>
              <a:rPr lang="en-US" dirty="0" smtClean="0"/>
              <a:t>, initial configuration takes </a:t>
            </a:r>
            <a:r>
              <a:rPr lang="en-US" dirty="0" smtClean="0"/>
              <a:t>time</a:t>
            </a:r>
            <a:endParaRPr lang="en-US" dirty="0" smtClean="0"/>
          </a:p>
          <a:p>
            <a:r>
              <a:rPr lang="en-US" dirty="0" smtClean="0"/>
              <a:t>Chef (2)</a:t>
            </a:r>
          </a:p>
          <a:p>
            <a:pPr lvl="1"/>
            <a:r>
              <a:rPr lang="en-US" dirty="0" smtClean="0"/>
              <a:t>Reliable, mainstream, </a:t>
            </a:r>
            <a:r>
              <a:rPr lang="en-US" dirty="0" smtClean="0">
                <a:solidFill>
                  <a:schemeClr val="accent1"/>
                </a:solidFill>
              </a:rPr>
              <a:t>cloud interfaces </a:t>
            </a:r>
            <a:r>
              <a:rPr lang="en-US" dirty="0" smtClean="0"/>
              <a:t>available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Not widely used in the infrastructure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doesn’t configure O.S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CFEngine</a:t>
            </a:r>
            <a:r>
              <a:rPr lang="en-US" dirty="0" smtClean="0"/>
              <a:t> (4)</a:t>
            </a:r>
          </a:p>
          <a:p>
            <a:pPr lvl="1"/>
            <a:r>
              <a:rPr lang="en-US" dirty="0" smtClean="0"/>
              <a:t>Flexible, easy alteration of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CFv2 </a:t>
            </a:r>
            <a:r>
              <a:rPr lang="en-US" dirty="0" smtClean="0">
                <a:sym typeface="Wingdings"/>
              </a:rPr>
              <a:t>CFv3 difficult 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52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Custom </a:t>
            </a:r>
            <a:r>
              <a:rPr lang="en-US" sz="4000" dirty="0" smtClean="0"/>
              <a:t>modules for Grid 1/2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Do you use specific </a:t>
            </a:r>
            <a:r>
              <a:rPr lang="en-US" sz="2000" b="1" dirty="0" smtClean="0"/>
              <a:t>modules </a:t>
            </a:r>
            <a:r>
              <a:rPr lang="en-US" sz="2000" b="1" dirty="0"/>
              <a:t>developed for the grid </a:t>
            </a:r>
            <a:r>
              <a:rPr lang="en-US" sz="2000" b="1" dirty="0" smtClean="0"/>
              <a:t>services?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01671"/>
              </p:ext>
            </p:extLst>
          </p:nvPr>
        </p:nvGraphicFramePr>
        <p:xfrm>
          <a:off x="-31750" y="1988840"/>
          <a:ext cx="9207500" cy="4245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3303152" y="3933056"/>
            <a:ext cx="2781016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173301" y="3068960"/>
            <a:ext cx="1974763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7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Custom </a:t>
            </a:r>
            <a:r>
              <a:rPr lang="en-US" sz="4000" dirty="0" smtClean="0"/>
              <a:t>modules for Grid 2/2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7099"/>
            <a:ext cx="8713093" cy="532824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Quattor</a:t>
            </a:r>
            <a:r>
              <a:rPr lang="en-US" dirty="0" smtClean="0"/>
              <a:t>: generally calling </a:t>
            </a:r>
            <a:r>
              <a:rPr lang="en-US" dirty="0" err="1">
                <a:solidFill>
                  <a:schemeClr val="accent1"/>
                </a:solidFill>
              </a:rPr>
              <a:t>Y</a:t>
            </a:r>
            <a:r>
              <a:rPr lang="en-US" dirty="0" err="1" smtClean="0">
                <a:solidFill>
                  <a:schemeClr val="accent1"/>
                </a:solidFill>
              </a:rPr>
              <a:t>aim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Customizations for local monitoring, bugs workaround and fine </a:t>
            </a:r>
            <a:r>
              <a:rPr lang="en-US" dirty="0" smtClean="0"/>
              <a:t>tuning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Puppet</a:t>
            </a:r>
            <a:r>
              <a:rPr lang="en-US" dirty="0" smtClean="0"/>
              <a:t>: most of the sites are using modules calling </a:t>
            </a:r>
            <a:r>
              <a:rPr lang="en-US" dirty="0" err="1">
                <a:solidFill>
                  <a:schemeClr val="accent1"/>
                </a:solidFill>
              </a:rPr>
              <a:t>Y</a:t>
            </a:r>
            <a:r>
              <a:rPr lang="en-US" dirty="0" err="1" smtClean="0">
                <a:solidFill>
                  <a:schemeClr val="accent1"/>
                </a:solidFill>
              </a:rPr>
              <a:t>aim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CERN</a:t>
            </a:r>
            <a:r>
              <a:rPr lang="en-US" dirty="0" smtClean="0"/>
              <a:t> is working on </a:t>
            </a:r>
            <a:r>
              <a:rPr lang="en-US" dirty="0" err="1"/>
              <a:t>Y</a:t>
            </a:r>
            <a:r>
              <a:rPr lang="en-US" dirty="0" err="1" smtClean="0"/>
              <a:t>aim</a:t>
            </a:r>
            <a:r>
              <a:rPr lang="en-US" dirty="0" smtClean="0"/>
              <a:t>-free modules for: WN, CREAM, VOMS, </a:t>
            </a:r>
            <a:r>
              <a:rPr lang="en-US" dirty="0" err="1" smtClean="0"/>
              <a:t>MyProxy</a:t>
            </a:r>
            <a:r>
              <a:rPr lang="en-US" dirty="0" smtClean="0"/>
              <a:t>, BDII, DPM/LSF, </a:t>
            </a:r>
            <a:r>
              <a:rPr lang="en-US" dirty="0" err="1" smtClean="0"/>
              <a:t>Slurm</a:t>
            </a:r>
            <a:r>
              <a:rPr lang="en-US" dirty="0" smtClean="0"/>
              <a:t>, CVMFS, Argus, FTS, LFC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VU-MIF-</a:t>
            </a:r>
            <a:r>
              <a:rPr lang="en-US" dirty="0" smtClean="0">
                <a:solidFill>
                  <a:schemeClr val="accent1"/>
                </a:solidFill>
              </a:rPr>
              <a:t>LCG2</a:t>
            </a:r>
            <a:r>
              <a:rPr lang="en-US" dirty="0" smtClean="0"/>
              <a:t>, </a:t>
            </a:r>
            <a:r>
              <a:rPr lang="en-US" dirty="0" err="1"/>
              <a:t>Y</a:t>
            </a:r>
            <a:r>
              <a:rPr lang="en-US" dirty="0" err="1" smtClean="0"/>
              <a:t>aim</a:t>
            </a:r>
            <a:r>
              <a:rPr lang="en-US" dirty="0" smtClean="0"/>
              <a:t>-free configuration for BDII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T3_CH_PSI</a:t>
            </a:r>
            <a:r>
              <a:rPr lang="en-US" dirty="0" smtClean="0"/>
              <a:t>, configuration modules for </a:t>
            </a:r>
            <a:r>
              <a:rPr lang="en-US" dirty="0" err="1" smtClean="0"/>
              <a:t>dCache</a:t>
            </a:r>
            <a:r>
              <a:rPr lang="en-US" dirty="0" smtClean="0"/>
              <a:t> and </a:t>
            </a:r>
            <a:r>
              <a:rPr lang="en-US" dirty="0" smtClean="0"/>
              <a:t>ARC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Chef</a:t>
            </a:r>
            <a:r>
              <a:rPr lang="en-US" dirty="0" smtClean="0"/>
              <a:t>: Using </a:t>
            </a:r>
            <a:r>
              <a:rPr lang="en-US" dirty="0" err="1" smtClean="0">
                <a:solidFill>
                  <a:schemeClr val="accent1"/>
                </a:solidFill>
              </a:rPr>
              <a:t>Yaim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4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68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single configuration </a:t>
            </a:r>
            <a:r>
              <a:rPr lang="en-US" dirty="0" smtClean="0"/>
              <a:t>tool good for all the grid </a:t>
            </a:r>
            <a:r>
              <a:rPr lang="en-US" dirty="0" smtClean="0"/>
              <a:t>sites</a:t>
            </a:r>
            <a:r>
              <a:rPr lang="en-US" dirty="0" smtClean="0">
                <a:sym typeface="Wingdings"/>
              </a:rPr>
              <a:t> </a:t>
            </a:r>
            <a:endParaRPr lang="en-US" dirty="0" smtClean="0"/>
          </a:p>
          <a:p>
            <a:r>
              <a:rPr lang="en-US" dirty="0" smtClean="0"/>
              <a:t>Puppet </a:t>
            </a:r>
            <a:r>
              <a:rPr lang="en-US" dirty="0" smtClean="0"/>
              <a:t>is taking the </a:t>
            </a:r>
            <a:r>
              <a:rPr lang="en-US" dirty="0" smtClean="0"/>
              <a:t>lead</a:t>
            </a:r>
            <a:endParaRPr lang="en-US" dirty="0" smtClean="0"/>
          </a:p>
          <a:p>
            <a:pPr lvl="1"/>
            <a:r>
              <a:rPr lang="en-US" dirty="0" smtClean="0"/>
              <a:t>Growing user community within EGI</a:t>
            </a:r>
          </a:p>
          <a:p>
            <a:pPr lvl="2"/>
            <a:r>
              <a:rPr lang="en-US" dirty="0" smtClean="0"/>
              <a:t>Already a big user community worldwide (true also for other tools)</a:t>
            </a:r>
          </a:p>
          <a:p>
            <a:pPr lvl="1"/>
            <a:r>
              <a:rPr lang="en-US" dirty="0" smtClean="0"/>
              <a:t>Big site (</a:t>
            </a:r>
            <a:r>
              <a:rPr lang="en-US" dirty="0" smtClean="0">
                <a:hlinkClick r:id="rId2"/>
              </a:rPr>
              <a:t>CERN</a:t>
            </a:r>
            <a:r>
              <a:rPr lang="en-US" dirty="0" smtClean="0"/>
              <a:t>) working on a set of templates (master/</a:t>
            </a:r>
            <a:r>
              <a:rPr lang="en-US" dirty="0" err="1" smtClean="0"/>
              <a:t>masterless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Lot of templates, but not all the products are covered</a:t>
            </a:r>
          </a:p>
          <a:p>
            <a:pPr lvl="1"/>
            <a:r>
              <a:rPr lang="en-US" dirty="0" smtClean="0"/>
              <a:t>Coordination work starting within an </a:t>
            </a:r>
            <a:r>
              <a:rPr lang="en-US" dirty="0" err="1" smtClean="0">
                <a:solidFill>
                  <a:schemeClr val="accent1"/>
                </a:solidFill>
              </a:rPr>
              <a:t>Hepix</a:t>
            </a:r>
            <a:r>
              <a:rPr lang="en-US" dirty="0" smtClean="0">
                <a:solidFill>
                  <a:schemeClr val="accent1"/>
                </a:solidFill>
              </a:rPr>
              <a:t> working group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1334</TotalTime>
  <Words>499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Configuration management tools used at EGI (overview of survey)</vt:lpstr>
      <vt:lpstr>Why the survey?</vt:lpstr>
      <vt:lpstr>Survey summary</vt:lpstr>
      <vt:lpstr>Is the site using configuration management tools?</vt:lpstr>
      <vt:lpstr>Number of services deployed vs conf. tool used</vt:lpstr>
      <vt:lpstr>Pros and cons</vt:lpstr>
      <vt:lpstr>Custom modules for Grid 1/2</vt:lpstr>
      <vt:lpstr>Custom modules for Grid 2/2</vt:lpstr>
      <vt:lpstr>Summary</vt:lpstr>
      <vt:lpstr>Future actions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Tiziana Ferrari</cp:lastModifiedBy>
  <cp:revision>67</cp:revision>
  <dcterms:created xsi:type="dcterms:W3CDTF">2010-09-03T12:01:03Z</dcterms:created>
  <dcterms:modified xsi:type="dcterms:W3CDTF">2013-04-16T06:21:30Z</dcterms:modified>
</cp:coreProperties>
</file>