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sldIdLst>
    <p:sldId id="256" r:id="rId4"/>
    <p:sldId id="288" r:id="rId5"/>
    <p:sldId id="291" r:id="rId6"/>
    <p:sldId id="306" r:id="rId7"/>
    <p:sldId id="289" r:id="rId8"/>
    <p:sldId id="295" r:id="rId9"/>
    <p:sldId id="296" r:id="rId10"/>
    <p:sldId id="309" r:id="rId11"/>
    <p:sldId id="316" r:id="rId12"/>
    <p:sldId id="317" r:id="rId13"/>
    <p:sldId id="310" r:id="rId14"/>
    <p:sldId id="315" r:id="rId15"/>
    <p:sldId id="303" r:id="rId16"/>
    <p:sldId id="314" r:id="rId17"/>
    <p:sldId id="321" r:id="rId18"/>
    <p:sldId id="322" r:id="rId19"/>
    <p:sldId id="320" r:id="rId20"/>
    <p:sldId id="323" r:id="rId21"/>
    <p:sldId id="311" r:id="rId22"/>
    <p:sldId id="312" r:id="rId23"/>
    <p:sldId id="304" r:id="rId24"/>
    <p:sldId id="305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6666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D313-A579-4A42-BC0D-E961183CEE29}" type="datetimeFigureOut">
              <a:rPr lang="it-IT" smtClean="0"/>
              <a:t>10/04/2013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DED08-DB02-4C5A-A520-75FECFC4A7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ED08-DB02-4C5A-A520-75FECFC4A76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41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188255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432048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30424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0297"/>
            <a:ext cx="981075" cy="10858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68" y="0"/>
            <a:ext cx="1371600" cy="905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03938" y="6175375"/>
            <a:ext cx="2470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>
            <a:spAutoFit/>
          </a:bodyPr>
          <a:lstStyle>
            <a:lvl1pPr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smtClean="0">
                <a:solidFill>
                  <a:srgbClr val="FFFFFF"/>
                </a:solidFill>
                <a:latin typeface="Arial" pitchFamily="34" charset="0"/>
              </a:rPr>
              <a:t>connect • communicate • collaborate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9863" y="1989138"/>
            <a:ext cx="6859587" cy="1166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430588"/>
            <a:ext cx="6859587" cy="1714500"/>
          </a:xfrm>
        </p:spPr>
        <p:txBody>
          <a:bodyPr/>
          <a:lstStyle>
            <a:lvl1pPr marL="0" indent="0">
              <a:buFont typeface="Times" charset="0"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3638"/>
            <a:ext cx="1920875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5950" y="6243638"/>
            <a:ext cx="2811463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4950" y="6243638"/>
            <a:ext cx="1851025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400">
                <a:solidFill>
                  <a:schemeClr val="tx1"/>
                </a:solidFill>
                <a:latin typeface="Times" pitchFamily="-84" charset="0"/>
              </a:defRPr>
            </a:lvl1pPr>
          </a:lstStyle>
          <a:p>
            <a:fld id="{05C510C5-4E65-4EDC-9747-DEEEA34E0627}" type="slidenum">
              <a:rPr lang="en-GB">
                <a:solidFill>
                  <a:srgbClr val="074359"/>
                </a:solidFill>
              </a:rPr>
              <a:pPr/>
              <a:t>‹N›</a:t>
            </a:fld>
            <a:endParaRPr lang="en-GB">
              <a:solidFill>
                <a:srgbClr val="074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3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F2B93-9A3D-486C-8242-21A32B24E225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B964-1433-4A33-91AD-DCC6FC6F9FAE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7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A1860-AA63-4C14-8071-6ECBE1F79688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8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76943-5F9E-4F76-BF01-D417BC9371DC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2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D8360-D628-49B6-9580-D5F643CD0C7E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3B84C-9726-434B-AEF3-1719A88EDCDA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14642-FB47-4D5D-AA00-3ADA3EEA068C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5" y="225884"/>
            <a:ext cx="6644701" cy="634082"/>
          </a:xfrm>
        </p:spPr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1810544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5184576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30424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0297"/>
            <a:ext cx="981075" cy="10858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18" y="0"/>
            <a:ext cx="1371600" cy="905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C68BF-F70A-4637-920B-F319AC44380C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4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B4978-DAB1-400D-9FA2-C0E90954E74E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9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9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9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36D9-65B6-4B70-9CB5-85A73968A045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59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03938" y="6175375"/>
            <a:ext cx="2470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>
            <a:spAutoFit/>
          </a:bodyPr>
          <a:lstStyle>
            <a:lvl1pPr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smtClean="0">
                <a:solidFill>
                  <a:srgbClr val="FFFFFF"/>
                </a:solidFill>
                <a:latin typeface="Arial" pitchFamily="34" charset="0"/>
              </a:rPr>
              <a:t>connect • communicate • collaborate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9863" y="1989138"/>
            <a:ext cx="6859587" cy="1166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430588"/>
            <a:ext cx="6859587" cy="1714500"/>
          </a:xfrm>
        </p:spPr>
        <p:txBody>
          <a:bodyPr/>
          <a:lstStyle>
            <a:lvl1pPr marL="0" indent="0">
              <a:buFont typeface="Times" charset="0"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3638"/>
            <a:ext cx="1920875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5950" y="6243638"/>
            <a:ext cx="2811463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4950" y="6243638"/>
            <a:ext cx="1851025" cy="479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400">
                <a:solidFill>
                  <a:schemeClr val="tx1"/>
                </a:solidFill>
                <a:latin typeface="Times" pitchFamily="-84" charset="0"/>
              </a:defRPr>
            </a:lvl1pPr>
          </a:lstStyle>
          <a:p>
            <a:fld id="{05C510C5-4E65-4EDC-9747-DEEEA34E0627}" type="slidenum">
              <a:rPr lang="en-GB">
                <a:solidFill>
                  <a:srgbClr val="074359"/>
                </a:solidFill>
              </a:rPr>
              <a:pPr/>
              <a:t>‹N›</a:t>
            </a:fld>
            <a:endParaRPr lang="en-GB">
              <a:solidFill>
                <a:srgbClr val="074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F2B93-9A3D-486C-8242-21A32B24E225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48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B964-1433-4A33-91AD-DCC6FC6F9FAE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75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A1860-AA63-4C14-8071-6ECBE1F79688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0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76943-5F9E-4F76-BF01-D417BC9371DC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D8360-D628-49B6-9580-D5F643CD0C7E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6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3B84C-9726-434B-AEF3-1719A88EDCDA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14642-FB47-4D5D-AA00-3ADA3EEA068C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87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C68BF-F70A-4637-920B-F319AC44380C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5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B4978-DAB1-400D-9FA2-C0E90954E74E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16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9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9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36D9-65B6-4B70-9CB5-85A73968A045}" type="slidenum">
              <a:rPr lang="en-GB">
                <a:solidFill>
                  <a:srgbClr val="FFFFFF"/>
                </a:solidFill>
              </a:rPr>
              <a:pPr/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31389"/>
            <a:ext cx="7128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Wednesday 10 April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EGI Community Forum 13 - Manchester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0356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31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817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55A1BF-CF1B-459A-8830-C4A83AB4EC8E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03938" y="6175375"/>
            <a:ext cx="2470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>
            <a:spAutoFit/>
          </a:bodyPr>
          <a:lstStyle>
            <a:lvl1pPr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smtClean="0">
                <a:solidFill>
                  <a:srgbClr val="FFFFFF"/>
                </a:solidFill>
                <a:latin typeface="Arial" pitchFamily="34" charset="0"/>
              </a:rPr>
              <a:t>connect • communicate • collaborate</a:t>
            </a:r>
          </a:p>
        </p:txBody>
      </p:sp>
    </p:spTree>
    <p:extLst>
      <p:ext uri="{BB962C8B-B14F-4D97-AF65-F5344CB8AC3E}">
        <p14:creationId xmlns:p14="http://schemas.microsoft.com/office/powerpoint/2010/main" val="9180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00000"/>
        <a:buFont typeface="Times" pitchFamily="-84" charset="0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76288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Times" pitchFamily="-84" charset="0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200150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3pPr>
      <a:lvl4pPr marL="1633538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4pPr>
      <a:lvl5pPr marL="2054225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5pPr>
      <a:lvl6pPr marL="25114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6pPr>
      <a:lvl7pPr marL="29686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7pPr>
      <a:lvl8pPr marL="34258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8pPr>
      <a:lvl9pPr marL="38830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0356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31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4359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817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55A1BF-CF1B-459A-8830-C4A83AB4EC8E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03938" y="6175375"/>
            <a:ext cx="2470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>
            <a:spAutoFit/>
          </a:bodyPr>
          <a:lstStyle>
            <a:lvl1pPr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smtClean="0">
                <a:solidFill>
                  <a:srgbClr val="FFFFFF"/>
                </a:solidFill>
                <a:latin typeface="Arial" pitchFamily="34" charset="0"/>
              </a:rPr>
              <a:t>connect • communicate • collaborate</a:t>
            </a:r>
          </a:p>
        </p:txBody>
      </p:sp>
    </p:spTree>
    <p:extLst>
      <p:ext uri="{BB962C8B-B14F-4D97-AF65-F5344CB8AC3E}">
        <p14:creationId xmlns:p14="http://schemas.microsoft.com/office/powerpoint/2010/main" val="10040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00000"/>
        <a:buFont typeface="Times" pitchFamily="-84" charset="0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76288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Times" pitchFamily="-84" charset="0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200150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3pPr>
      <a:lvl4pPr marL="1633538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4pPr>
      <a:lvl5pPr marL="2054225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5pPr>
      <a:lvl6pPr marL="25114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6pPr>
      <a:lvl7pPr marL="29686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7pPr>
      <a:lvl8pPr marL="34258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8pPr>
      <a:lvl9pPr marL="38830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aml2int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GAIN.org" TargetMode="External"/><Relationship Id="rId2" Type="http://schemas.openxmlformats.org/officeDocument/2006/relationships/hyperlink" Target="https://portal.cta-observatory.org/Countries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cira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irtual_Team_Projec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52928" cy="252028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CTA Virtual Team in EGI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3987" y="328498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Authors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Vuerli (INAF), 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Neyroud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(LAPP/IN2P3/CNRS),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Lamanna (LAPP/IN2P3/CNRS)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Contributions by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Sipos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(EGI.eu), R. McLennan (EGI.eu),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Schofield (TERENA), L.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Hämmerle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(SWITCH)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T2 Outcome: UR Examples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Performance</a:t>
            </a:r>
          </a:p>
          <a:p>
            <a:pPr lvl="1"/>
            <a:r>
              <a:rPr lang="en-US" dirty="0" smtClean="0"/>
              <a:t>UR-SG-0100 – The </a:t>
            </a:r>
            <a:r>
              <a:rPr lang="en-US" dirty="0"/>
              <a:t>Science Gateway must be able to manage about 1000 registered users and 100 simultaneous </a:t>
            </a:r>
            <a:r>
              <a:rPr lang="en-US" dirty="0" smtClean="0"/>
              <a:t>connections</a:t>
            </a:r>
          </a:p>
          <a:p>
            <a:r>
              <a:rPr lang="en-US" dirty="0" smtClean="0"/>
              <a:t>Communication interfaces</a:t>
            </a:r>
          </a:p>
          <a:p>
            <a:pPr lvl="1"/>
            <a:r>
              <a:rPr lang="en-US" dirty="0" smtClean="0"/>
              <a:t>UR-SG-0200 – The </a:t>
            </a:r>
            <a:r>
              <a:rPr lang="en-US" dirty="0"/>
              <a:t>Science Gateway must allow reasonable response time through an Internet standard Service Provider </a:t>
            </a:r>
            <a:r>
              <a:rPr lang="en-US" dirty="0" smtClean="0"/>
              <a:t>connection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UR-SG-0910 – A </a:t>
            </a:r>
            <a:r>
              <a:rPr lang="en-US" dirty="0"/>
              <a:t>specific user can be simultaneously Privileged user, Principal Investigator or Guest observer for one or more specific subset of observation data, Archive user for all the public Archive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UR-SG-0915 – Any </a:t>
            </a:r>
            <a:r>
              <a:rPr lang="en-US" dirty="0"/>
              <a:t>privileged application could restrict its access to a specific user connected on a specific Internet </a:t>
            </a:r>
            <a:r>
              <a:rPr lang="en-US" dirty="0" smtClean="0"/>
              <a:t>subnet</a:t>
            </a:r>
            <a:endParaRPr lang="en-US" dirty="0"/>
          </a:p>
          <a:p>
            <a:pPr lvl="1"/>
            <a:r>
              <a:rPr lang="en-US" dirty="0" smtClean="0"/>
              <a:t>UR-SG-0916 – The </a:t>
            </a:r>
            <a:r>
              <a:rPr lang="en-US" dirty="0"/>
              <a:t>Science Gateway must be able to distinguish access rights between applications; a privileged user for one application could be a standard user for the other </a:t>
            </a:r>
            <a:r>
              <a:rPr lang="en-US" dirty="0" smtClean="0"/>
              <a:t>one</a:t>
            </a:r>
            <a:endParaRPr lang="en-US" dirty="0"/>
          </a:p>
          <a:p>
            <a:pPr lvl="1"/>
            <a:r>
              <a:rPr lang="en-US" dirty="0" smtClean="0"/>
              <a:t>UR-SG-0920 – All </a:t>
            </a:r>
            <a:r>
              <a:rPr lang="en-US" dirty="0"/>
              <a:t>data obtained by CTA observatory must be made public (for Archive users?) through an archive following a period of proprietary use. The proprietary period could be different for each </a:t>
            </a:r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UR-SG-0940 – The </a:t>
            </a:r>
            <a:r>
              <a:rPr lang="en-US" dirty="0"/>
              <a:t>Science Gateway must be able to provide a public access and public applications where the user is not </a:t>
            </a:r>
            <a:r>
              <a:rPr lang="en-US" dirty="0" smtClean="0"/>
              <a:t>identified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4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IdFs and IdPs for CTA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identification/definition of IdFs (Identity Federations) and IdPs (Identity Providers) for CTA is a challenge</a:t>
            </a:r>
          </a:p>
          <a:p>
            <a:pPr lvl="1"/>
            <a:r>
              <a:rPr lang="en-US" dirty="0" smtClean="0"/>
              <a:t>The CTA collaboration is trans-national</a:t>
            </a:r>
          </a:p>
          <a:p>
            <a:pPr lvl="1"/>
            <a:r>
              <a:rPr lang="en-US" dirty="0" smtClean="0"/>
              <a:t>There are quite different scenarios for what concerns </a:t>
            </a:r>
            <a:r>
              <a:rPr lang="en-US" dirty="0" err="1" smtClean="0"/>
              <a:t>IdPs</a:t>
            </a:r>
            <a:r>
              <a:rPr lang="en-US" dirty="0" smtClean="0"/>
              <a:t> and </a:t>
            </a:r>
            <a:r>
              <a:rPr lang="en-US" dirty="0" err="1" smtClean="0"/>
              <a:t>IdFs</a:t>
            </a:r>
            <a:r>
              <a:rPr lang="en-US" dirty="0" smtClean="0"/>
              <a:t> in countries being part of the CTA collaboration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IdF</a:t>
            </a:r>
            <a:r>
              <a:rPr lang="en-US" dirty="0" smtClean="0"/>
              <a:t> for CTA is mandatory to deploy a unique SSO system for the whole collaboration</a:t>
            </a:r>
          </a:p>
          <a:p>
            <a:r>
              <a:rPr lang="en-US" dirty="0" smtClean="0"/>
              <a:t>Without a CTA SSO system relying on a unique </a:t>
            </a:r>
            <a:r>
              <a:rPr lang="en-US" dirty="0" err="1" smtClean="0"/>
              <a:t>IdF</a:t>
            </a:r>
            <a:r>
              <a:rPr lang="en-US" dirty="0" smtClean="0"/>
              <a:t>, there are no real advantages coming from DCIs and Science Gateways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1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IdFs and IdPs for CTA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Goal</a:t>
            </a:r>
          </a:p>
          <a:p>
            <a:pPr lvl="1"/>
            <a:r>
              <a:rPr lang="en-US" altLang="ja-JP" dirty="0"/>
              <a:t>Allow CTA users to authenticate through credential issued by their own Institutes</a:t>
            </a:r>
          </a:p>
          <a:p>
            <a:pPr lvl="1"/>
            <a:r>
              <a:rPr lang="en-US" altLang="ja-JP" dirty="0"/>
              <a:t>Credentials trusted within the whole CTA collaboration</a:t>
            </a:r>
          </a:p>
          <a:p>
            <a:r>
              <a:rPr lang="en-US" altLang="ja-JP" dirty="0"/>
              <a:t>Possible choices</a:t>
            </a:r>
          </a:p>
          <a:p>
            <a:pPr lvl="1"/>
            <a:r>
              <a:rPr lang="en-US" altLang="ja-JP" dirty="0"/>
              <a:t>Create an ad-hoc Identity Federation for the CTA collaboration</a:t>
            </a:r>
          </a:p>
          <a:p>
            <a:pPr lvl="2"/>
            <a:r>
              <a:rPr lang="en-US" altLang="ja-JP" dirty="0"/>
              <a:t>Hard to manage; useless effort: </a:t>
            </a:r>
            <a:r>
              <a:rPr lang="en-US" altLang="ja-JP" dirty="0" err="1"/>
              <a:t>IdFs</a:t>
            </a:r>
            <a:r>
              <a:rPr lang="en-US" altLang="ja-JP" dirty="0"/>
              <a:t> already exist in each country</a:t>
            </a:r>
          </a:p>
          <a:p>
            <a:pPr lvl="1"/>
            <a:r>
              <a:rPr lang="en-US" altLang="ja-JP" dirty="0"/>
              <a:t>The plan then is to use those already in place</a:t>
            </a:r>
          </a:p>
          <a:p>
            <a:r>
              <a:rPr lang="en-US" altLang="ja-JP" dirty="0" smtClean="0"/>
              <a:t>NGIs </a:t>
            </a:r>
            <a:r>
              <a:rPr lang="en-US" altLang="ja-JP" dirty="0"/>
              <a:t>play a key role in defining the </a:t>
            </a:r>
            <a:r>
              <a:rPr lang="en-US" altLang="ja-JP" dirty="0" err="1"/>
              <a:t>IdF</a:t>
            </a:r>
            <a:r>
              <a:rPr lang="en-US" altLang="ja-JP" dirty="0"/>
              <a:t> for CTA</a:t>
            </a:r>
          </a:p>
          <a:p>
            <a:pPr lvl="1"/>
            <a:r>
              <a:rPr lang="en-US" altLang="ja-JP" dirty="0"/>
              <a:t>IT, FR, PL and ES NGIs involved in the Virtual Team for </a:t>
            </a:r>
            <a:r>
              <a:rPr lang="en-US" altLang="ja-JP" dirty="0" smtClean="0"/>
              <a:t>CTA</a:t>
            </a:r>
          </a:p>
          <a:p>
            <a:r>
              <a:rPr lang="en-US" dirty="0"/>
              <a:t>The </a:t>
            </a:r>
            <a:r>
              <a:rPr lang="en-US" dirty="0" err="1"/>
              <a:t>eduGAIN</a:t>
            </a:r>
            <a:r>
              <a:rPr lang="en-US" dirty="0"/>
              <a:t> </a:t>
            </a:r>
            <a:r>
              <a:rPr lang="en-US" dirty="0" smtClean="0"/>
              <a:t>inter-federation service is able to ensure </a:t>
            </a:r>
            <a:r>
              <a:rPr lang="en-US" dirty="0"/>
              <a:t>a good, although not full, </a:t>
            </a:r>
            <a:r>
              <a:rPr lang="en-US" dirty="0" smtClean="0"/>
              <a:t>coverage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eduGAIN</a:t>
            </a:r>
            <a:r>
              <a:rPr lang="en-US" dirty="0">
                <a:sym typeface="Wingdings" pitchFamily="2" charset="2"/>
              </a:rPr>
              <a:t> + CTA </a:t>
            </a:r>
            <a:r>
              <a:rPr lang="en-US" dirty="0" err="1">
                <a:sym typeface="Wingdings" pitchFamily="2" charset="2"/>
              </a:rPr>
              <a:t>IdP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altLang="ja-JP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9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SSO System for CTA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Closely related with the Identify Federation definition</a:t>
            </a:r>
          </a:p>
          <a:p>
            <a:r>
              <a:rPr lang="en-US" altLang="ja-JP" dirty="0"/>
              <a:t>Progressive approach for what concerns user’s credentials</a:t>
            </a:r>
          </a:p>
          <a:p>
            <a:pPr lvl="1"/>
            <a:r>
              <a:rPr lang="en-US" altLang="ja-JP" dirty="0"/>
              <a:t>Classical username/password pairs </a:t>
            </a:r>
            <a:r>
              <a:rPr lang="en-US" altLang="ja-JP" dirty="0" smtClean="0"/>
              <a:t>at a first stage</a:t>
            </a:r>
            <a:endParaRPr lang="en-US" altLang="ja-JP" dirty="0"/>
          </a:p>
          <a:p>
            <a:pPr lvl="1"/>
            <a:r>
              <a:rPr lang="en-US" altLang="ja-JP" dirty="0"/>
              <a:t>User Certificates and different ways of managing them at a later stage </a:t>
            </a:r>
          </a:p>
          <a:p>
            <a:r>
              <a:rPr lang="en-US" dirty="0"/>
              <a:t>To be integrated in all CTA Science </a:t>
            </a:r>
            <a:r>
              <a:rPr lang="en-US" dirty="0" smtClean="0"/>
              <a:t>Gateways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IdFs</a:t>
            </a:r>
            <a:r>
              <a:rPr lang="en-US" dirty="0"/>
              <a:t>: European Landscape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ja-JP" dirty="0"/>
              <a:t>Identity Federations (or simply federations) are being developed at national level by NRENs (National Research and Education Networks)</a:t>
            </a:r>
          </a:p>
          <a:p>
            <a:pPr>
              <a:defRPr/>
            </a:pPr>
            <a:r>
              <a:rPr lang="en-US" altLang="ja-JP" dirty="0"/>
              <a:t>Different (open source) technologies are used but now they are interoperable</a:t>
            </a:r>
          </a:p>
          <a:p>
            <a:pPr lvl="1">
              <a:defRPr/>
            </a:pPr>
            <a:r>
              <a:rPr lang="en-US" altLang="ja-JP" dirty="0"/>
              <a:t>They all recognize Security Assertion Markup Language (SAML) as “the standard” to transfer information (assertions) among each other</a:t>
            </a:r>
          </a:p>
          <a:p>
            <a:pPr lvl="1">
              <a:defRPr/>
            </a:pPr>
            <a:r>
              <a:rPr lang="en-US" altLang="ja-JP" dirty="0"/>
              <a:t>Today converging towards </a:t>
            </a:r>
            <a:r>
              <a:rPr lang="en-US" altLang="ja-JP" dirty="0" smtClean="0"/>
              <a:t>SAML2.0. The open </a:t>
            </a:r>
            <a:r>
              <a:rPr lang="en-US" altLang="ja-JP" dirty="0"/>
              <a:t>source software being </a:t>
            </a:r>
            <a:r>
              <a:rPr lang="en-US" altLang="ja-JP" dirty="0" smtClean="0"/>
              <a:t>used is:</a:t>
            </a:r>
            <a:endParaRPr lang="en-US" altLang="ja-JP" dirty="0"/>
          </a:p>
          <a:p>
            <a:pPr lvl="2">
              <a:defRPr/>
            </a:pPr>
            <a:r>
              <a:rPr lang="en-US" altLang="ja-JP" dirty="0" smtClean="0"/>
              <a:t>Shibboleth</a:t>
            </a:r>
          </a:p>
          <a:p>
            <a:pPr lvl="2">
              <a:defRPr/>
            </a:pPr>
            <a:r>
              <a:rPr lang="en-US" altLang="ja-JP" dirty="0" err="1" smtClean="0"/>
              <a:t>SimpleSAML</a:t>
            </a:r>
            <a:r>
              <a:rPr lang="en-US" altLang="ja-JP" dirty="0" smtClean="0"/>
              <a:t> </a:t>
            </a:r>
            <a:r>
              <a:rPr lang="en-US" altLang="ja-JP" dirty="0"/>
              <a:t>PHP in the academic federations.</a:t>
            </a:r>
          </a:p>
          <a:p>
            <a:pPr lvl="1">
              <a:defRPr/>
            </a:pPr>
            <a:r>
              <a:rPr lang="en-US" altLang="ja-JP" dirty="0"/>
              <a:t>Only SAML2 (vs. the old SAML1) provides good interoperability </a:t>
            </a:r>
            <a:r>
              <a:rPr lang="en-US" altLang="ja-JP" dirty="0" smtClean="0"/>
              <a:t>between different implementations</a:t>
            </a:r>
          </a:p>
          <a:p>
            <a:pPr lvl="2">
              <a:defRPr/>
            </a:pPr>
            <a:r>
              <a:rPr lang="en-US" altLang="ja-JP" dirty="0" smtClean="0"/>
              <a:t>SAML2 </a:t>
            </a:r>
            <a:r>
              <a:rPr lang="en-US" altLang="ja-JP" dirty="0"/>
              <a:t>is a very broad </a:t>
            </a:r>
            <a:r>
              <a:rPr lang="en-US" altLang="ja-JP" dirty="0" smtClean="0"/>
              <a:t>standard</a:t>
            </a:r>
          </a:p>
          <a:p>
            <a:pPr lvl="2">
              <a:defRPr/>
            </a:pPr>
            <a:r>
              <a:rPr lang="en-US" altLang="ja-JP" dirty="0"/>
              <a:t>SAML2int </a:t>
            </a:r>
            <a:r>
              <a:rPr lang="en-US" altLang="ja-JP" dirty="0" err="1"/>
              <a:t>WebSSO</a:t>
            </a:r>
            <a:r>
              <a:rPr lang="en-US" altLang="ja-JP" dirty="0"/>
              <a:t> profile (</a:t>
            </a:r>
            <a:r>
              <a:rPr lang="en-US" altLang="ja-JP" dirty="0">
                <a:hlinkClick r:id="rId2"/>
              </a:rPr>
              <a:t>http://saml2int.org</a:t>
            </a:r>
            <a:r>
              <a:rPr lang="en-US" altLang="ja-JP" dirty="0" smtClean="0"/>
              <a:t>) is suggested by </a:t>
            </a:r>
            <a:r>
              <a:rPr lang="en-US" altLang="ja-JP" dirty="0" err="1" smtClean="0"/>
              <a:t>eduGAIN</a:t>
            </a:r>
            <a:endParaRPr lang="en-US" altLang="ja-JP" dirty="0"/>
          </a:p>
          <a:p>
            <a:pPr>
              <a:defRPr/>
            </a:pPr>
            <a:r>
              <a:rPr lang="en-US" altLang="ja-JP" dirty="0" err="1" smtClean="0"/>
              <a:t>eduGAIN</a:t>
            </a:r>
            <a:r>
              <a:rPr lang="en-US" altLang="ja-JP" dirty="0" smtClean="0"/>
              <a:t>: European project for interoperation between different Authentication and Authorization infrastructures</a:t>
            </a:r>
          </a:p>
          <a:p>
            <a:pPr lvl="1">
              <a:defRPr/>
            </a:pPr>
            <a:r>
              <a:rPr lang="en-US" altLang="ja-JP" dirty="0" err="1" smtClean="0"/>
              <a:t>eduGAIN</a:t>
            </a:r>
            <a:r>
              <a:rPr lang="en-US" altLang="ja-JP" dirty="0" smtClean="0"/>
              <a:t> </a:t>
            </a:r>
            <a:r>
              <a:rPr lang="en-US" altLang="ja-JP" dirty="0"/>
              <a:t>is the way federations communicate in </a:t>
            </a:r>
            <a:r>
              <a:rPr lang="en-US" altLang="ja-JP" dirty="0" smtClean="0"/>
              <a:t>Europe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6799C61A-F6DB-4A3F-87D0-DA2DA91F2A63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/>
              <a:t>15</a:t>
            </a:fld>
            <a:endParaRPr lang="en-GB" sz="10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6386" name="Picture 4" descr="eduGAIN_cmy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39981" r="40211" b="55135"/>
          <a:stretch>
            <a:fillRect/>
          </a:stretch>
        </p:blipFill>
        <p:spPr bwMode="auto">
          <a:xfrm>
            <a:off x="250825" y="2205038"/>
            <a:ext cx="87788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9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8F6D963E-9639-4C37-9FF7-EF5AAB94F21D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/>
              <a:t>16</a:t>
            </a:fld>
            <a:endParaRPr lang="en-GB" sz="10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777"/>
            <a:ext cx="87185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5019" y="4437112"/>
            <a:ext cx="878505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26035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1760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398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 charset="0"/>
              <a:buChar char="–"/>
              <a:defRPr i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7326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i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385114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6pPr>
            <a:lvl7pPr marL="2796686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7pPr>
            <a:lvl8pPr marL="3208257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8pPr>
            <a:lvl9pPr marL="3619828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inter-federation 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framework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(of legal document, policies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profiles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that allows interconnecting 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subsets of SPs/IdPs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participating 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federations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such that they can easier exchange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identity information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form of (SAML)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assertions</a:t>
            </a:r>
          </a:p>
        </p:txBody>
      </p:sp>
    </p:spTree>
    <p:extLst>
      <p:ext uri="{BB962C8B-B14F-4D97-AF65-F5344CB8AC3E}">
        <p14:creationId xmlns:p14="http://schemas.microsoft.com/office/powerpoint/2010/main" val="2259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8F6D963E-9639-4C37-9FF7-EF5AAB94F21D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/>
              <a:t>17</a:t>
            </a:fld>
            <a:endParaRPr lang="en-GB" sz="10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7410" name="Picture 2" descr="Screen Shot 2013-04-05 at 1.0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772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5576888"/>
            <a:ext cx="142875" cy="142875"/>
          </a:xfrm>
          <a:prstGeom prst="rect">
            <a:avLst/>
          </a:prstGeom>
          <a:solidFill>
            <a:srgbClr val="0043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74359"/>
              </a:solidFill>
              <a:latin typeface="Times" pitchFamily="-8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4213" y="5949950"/>
            <a:ext cx="142875" cy="142875"/>
          </a:xfrm>
          <a:prstGeom prst="rect">
            <a:avLst/>
          </a:prstGeom>
          <a:solidFill>
            <a:srgbClr val="0089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74359"/>
              </a:solidFill>
              <a:latin typeface="Times" pitchFamily="-8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4213" y="6137275"/>
            <a:ext cx="142875" cy="142875"/>
          </a:xfrm>
          <a:prstGeom prst="rect">
            <a:avLst/>
          </a:prstGeom>
          <a:solidFill>
            <a:srgbClr val="E0C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74359"/>
              </a:solidFill>
              <a:latin typeface="Times" pitchFamily="-8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4213" y="5761038"/>
            <a:ext cx="142875" cy="144462"/>
          </a:xfrm>
          <a:prstGeom prst="rect">
            <a:avLst/>
          </a:prstGeom>
          <a:solidFill>
            <a:srgbClr val="B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74359"/>
              </a:solidFill>
              <a:latin typeface="Times" pitchFamily="-8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4213" y="6316663"/>
            <a:ext cx="142875" cy="144462"/>
          </a:xfrm>
          <a:prstGeom prst="rect">
            <a:avLst/>
          </a:prstGeom>
          <a:solidFill>
            <a:srgbClr val="EE501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74359"/>
              </a:solidFill>
              <a:latin typeface="Times" pitchFamily="-8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088" y="5516563"/>
            <a:ext cx="21510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74359"/>
                </a:solidFill>
                <a:cs typeface="ＭＳ Ｐゴシック" charset="0"/>
              </a:rPr>
              <a:t>eduGAIN Member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74359"/>
                </a:solidFill>
                <a:cs typeface="ＭＳ Ｐゴシック" charset="0"/>
              </a:rPr>
              <a:t>Joining eduGAIN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74359"/>
                </a:solidFill>
                <a:cs typeface="ＭＳ Ｐゴシック" charset="0"/>
              </a:rPr>
              <a:t>Candidate Federation</a:t>
            </a:r>
            <a:endParaRPr lang="en-US" sz="1200" dirty="0">
              <a:solidFill>
                <a:srgbClr val="074359"/>
              </a:solidFill>
              <a:latin typeface="Times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74359"/>
                </a:solidFill>
                <a:cs typeface="ＭＳ Ｐゴシック" charset="0"/>
              </a:rPr>
              <a:t>Existing Federation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74359"/>
                </a:solidFill>
                <a:cs typeface="ＭＳ Ｐゴシック" charset="0"/>
              </a:rPr>
              <a:t>Missing Federation</a:t>
            </a:r>
          </a:p>
        </p:txBody>
      </p:sp>
    </p:spTree>
    <p:extLst>
      <p:ext uri="{BB962C8B-B14F-4D97-AF65-F5344CB8AC3E}">
        <p14:creationId xmlns:p14="http://schemas.microsoft.com/office/powerpoint/2010/main" val="38434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8F6D963E-9639-4C37-9FF7-EF5AAB94F21D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/>
              <a:t>18</a:t>
            </a:fld>
            <a:endParaRPr lang="en-GB" sz="1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1340768"/>
            <a:ext cx="84969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26035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1760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398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 charset="0"/>
              <a:buChar char="–"/>
              <a:defRPr i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7326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i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385114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6pPr>
            <a:lvl7pPr marL="2796686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7pPr>
            <a:lvl8pPr marL="3208257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8pPr>
            <a:lvl9pPr marL="3619828" indent="-261520" algn="l" defTabSz="914603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active participant federations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joining federations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European federations not participating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AT, EE, IE, IL, TR, SI, UK (Israel is new but not CTA relevant)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federations not participating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AU, CL, CN, IN, NZ, OM, 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GN3 Partners without a federation (23 GN3+)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CTA participants without a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federation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The CTA </a:t>
            </a:r>
            <a:r>
              <a:rPr lang="it-IT" sz="3600" dirty="0" err="1" smtClean="0"/>
              <a:t>collaboration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err="1" smtClean="0"/>
              <a:t>Members</a:t>
            </a:r>
            <a:r>
              <a:rPr lang="it-IT" b="1" dirty="0" smtClean="0"/>
              <a:t> of the CTA </a:t>
            </a:r>
            <a:r>
              <a:rPr lang="it-IT" b="1" dirty="0" err="1" smtClean="0"/>
              <a:t>consortium</a:t>
            </a:r>
            <a:endParaRPr lang="it-IT" b="1" dirty="0" smtClean="0"/>
          </a:p>
          <a:p>
            <a:pPr lvl="1"/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portal.cta-observatory.org/Countries/Pages/default.aspx</a:t>
            </a:r>
            <a:endParaRPr lang="it-IT" dirty="0"/>
          </a:p>
          <a:p>
            <a:r>
              <a:rPr lang="it-IT" b="1" dirty="0" err="1" smtClean="0"/>
              <a:t>Existing</a:t>
            </a:r>
            <a:r>
              <a:rPr lang="it-IT" b="1" dirty="0" smtClean="0"/>
              <a:t> </a:t>
            </a:r>
            <a:r>
              <a:rPr lang="it-IT" b="1" dirty="0" err="1" smtClean="0"/>
              <a:t>federations</a:t>
            </a:r>
            <a:endParaRPr lang="it-IT" b="1" dirty="0" smtClean="0"/>
          </a:p>
          <a:p>
            <a:pPr lvl="1"/>
            <a:r>
              <a:rPr lang="en-US" dirty="0"/>
              <a:t>Austria, Brazil, Croatia, Czech Republic, Finland, France, Germany, Greece, India, Ireland, Italy, Japan, Netherlands, Norway, Slovenia, Spain, Sweden, Switzerland, the UK &amp; the </a:t>
            </a:r>
            <a:r>
              <a:rPr lang="en-US" dirty="0" smtClean="0"/>
              <a:t>USA</a:t>
            </a:r>
            <a:endParaRPr lang="en-US" dirty="0"/>
          </a:p>
          <a:p>
            <a:r>
              <a:rPr lang="it-IT" b="1" dirty="0" err="1" smtClean="0"/>
              <a:t>Required</a:t>
            </a:r>
            <a:r>
              <a:rPr lang="it-IT" b="1" dirty="0" smtClean="0"/>
              <a:t> </a:t>
            </a:r>
            <a:r>
              <a:rPr lang="it-IT" b="1" dirty="0" err="1" smtClean="0"/>
              <a:t>federations</a:t>
            </a:r>
            <a:endParaRPr lang="it-IT" b="1" dirty="0" smtClean="0"/>
          </a:p>
          <a:p>
            <a:pPr lvl="1"/>
            <a:r>
              <a:rPr lang="en-US" dirty="0"/>
              <a:t>Argentina, Armenia, Bulgaria, Mexico, </a:t>
            </a:r>
            <a:r>
              <a:rPr lang="en-US" i="1" dirty="0"/>
              <a:t>Namibia</a:t>
            </a:r>
            <a:r>
              <a:rPr lang="en-US" dirty="0"/>
              <a:t>, Poland, </a:t>
            </a:r>
            <a:r>
              <a:rPr lang="en-US" i="1" dirty="0"/>
              <a:t>South Africa</a:t>
            </a:r>
            <a:endParaRPr lang="en-US" dirty="0"/>
          </a:p>
          <a:p>
            <a:pPr lvl="1"/>
            <a:r>
              <a:rPr lang="en-US" dirty="0"/>
              <a:t>GÉANT Project (</a:t>
            </a:r>
            <a:r>
              <a:rPr lang="en-US" dirty="0">
                <a:hlinkClick r:id="rId3"/>
              </a:rPr>
              <a:t>http://eduGAIN.org</a:t>
            </a:r>
            <a:r>
              <a:rPr lang="en-US" dirty="0"/>
              <a:t>)</a:t>
            </a:r>
          </a:p>
          <a:p>
            <a:pPr lvl="2"/>
            <a:r>
              <a:rPr lang="en-US" sz="2000" dirty="0"/>
              <a:t>Support for Armenia, Bulgaria, Poland</a:t>
            </a:r>
          </a:p>
          <a:p>
            <a:pPr lvl="1"/>
            <a:r>
              <a:rPr lang="en-US" dirty="0"/>
              <a:t>ELCIRA Project (</a:t>
            </a:r>
            <a:r>
              <a:rPr lang="en-US" dirty="0">
                <a:hlinkClick r:id="rId4"/>
              </a:rPr>
              <a:t>http://elcira.eu</a:t>
            </a:r>
            <a:r>
              <a:rPr lang="en-US" dirty="0"/>
              <a:t>)</a:t>
            </a:r>
          </a:p>
          <a:p>
            <a:pPr lvl="2"/>
            <a:r>
              <a:rPr lang="en-US" sz="2000" dirty="0"/>
              <a:t>Support for Argentina, Mexico</a:t>
            </a:r>
          </a:p>
          <a:p>
            <a:pPr lvl="1"/>
            <a:r>
              <a:rPr lang="en-US" dirty="0"/>
              <a:t>Africa</a:t>
            </a:r>
          </a:p>
          <a:p>
            <a:pPr lvl="2"/>
            <a:r>
              <a:rPr lang="en-US" sz="2000" dirty="0"/>
              <a:t>No Project Known (Namibia, South Africa)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EGI Virtual </a:t>
            </a:r>
            <a:r>
              <a:rPr lang="it-IT" dirty="0" smtClean="0"/>
              <a:t>Teams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Virtual </a:t>
            </a:r>
            <a:r>
              <a:rPr lang="en-US" dirty="0"/>
              <a:t>Team </a:t>
            </a:r>
            <a:r>
              <a:rPr lang="en-US" dirty="0" smtClean="0"/>
              <a:t>projects: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wiki.egi.eu/wiki/Virtual_Team_Projects</a:t>
            </a:r>
            <a:endParaRPr lang="en-US" dirty="0" smtClean="0"/>
          </a:p>
          <a:p>
            <a:pPr lvl="1"/>
            <a:r>
              <a:rPr lang="en-US" dirty="0" smtClean="0"/>
              <a:t>Short </a:t>
            </a:r>
            <a:r>
              <a:rPr lang="en-US" dirty="0"/>
              <a:t>(1-6 </a:t>
            </a:r>
            <a:r>
              <a:rPr lang="en-US" dirty="0" smtClean="0"/>
              <a:t>months) </a:t>
            </a:r>
            <a:r>
              <a:rPr lang="en-US" dirty="0"/>
              <a:t>project with multiple NGIs </a:t>
            </a:r>
            <a:r>
              <a:rPr lang="en-US" dirty="0" smtClean="0"/>
              <a:t>(National Grid Infrastructures) involved</a:t>
            </a:r>
          </a:p>
          <a:p>
            <a:pPr lvl="1"/>
            <a:r>
              <a:rPr lang="en-US" dirty="0" smtClean="0"/>
              <a:t>Setup </a:t>
            </a:r>
            <a:r>
              <a:rPr lang="en-US" dirty="0"/>
              <a:t>through </a:t>
            </a:r>
            <a:r>
              <a:rPr lang="en-US" dirty="0" smtClean="0"/>
              <a:t>NILs – NGI </a:t>
            </a:r>
            <a:r>
              <a:rPr lang="en-US" dirty="0"/>
              <a:t>International </a:t>
            </a:r>
            <a:r>
              <a:rPr lang="en-US" dirty="0" smtClean="0"/>
              <a:t>Liaisons</a:t>
            </a:r>
          </a:p>
          <a:p>
            <a:pPr lvl="2"/>
            <a:r>
              <a:rPr lang="en-US" dirty="0"/>
              <a:t>Single point of contact in NGIs for various activities, including Technical Outreach</a:t>
            </a:r>
          </a:p>
          <a:p>
            <a:pPr lvl="1">
              <a:defRPr/>
            </a:pPr>
            <a:r>
              <a:rPr lang="en-US" dirty="0">
                <a:latin typeface="Times New Roman"/>
                <a:ea typeface="Calibri"/>
              </a:rPr>
              <a:t>Goal</a:t>
            </a:r>
          </a:p>
          <a:p>
            <a:pPr lvl="2">
              <a:defRPr/>
            </a:pPr>
            <a:r>
              <a:rPr lang="en-US" dirty="0">
                <a:latin typeface="Times New Roman"/>
                <a:ea typeface="Calibri"/>
              </a:rPr>
              <a:t>A flexible and dynamic means to rapidly bring together community members</a:t>
            </a:r>
          </a:p>
          <a:p>
            <a:pPr lvl="2">
              <a:defRPr/>
            </a:pPr>
            <a:r>
              <a:rPr lang="en-US" dirty="0">
                <a:latin typeface="Times New Roman"/>
                <a:ea typeface="Calibri"/>
              </a:rPr>
              <a:t>They have a well-defined series of tasks to meet a specific goal to be achieved in a relatively short period of time</a:t>
            </a:r>
          </a:p>
          <a:p>
            <a:pPr lvl="1">
              <a:defRPr/>
            </a:pPr>
            <a:r>
              <a:rPr lang="en-US" altLang="ja-JP" dirty="0">
                <a:latin typeface="Times New Roman"/>
              </a:rPr>
              <a:t>Focus</a:t>
            </a:r>
          </a:p>
          <a:p>
            <a:pPr lvl="2">
              <a:defRPr/>
            </a:pPr>
            <a:r>
              <a:rPr lang="en-US" altLang="ja-JP" dirty="0">
                <a:latin typeface="Times New Roman"/>
              </a:rPr>
              <a:t>Increase the number of EGI users</a:t>
            </a:r>
          </a:p>
          <a:p>
            <a:pPr lvl="1">
              <a:defRPr/>
            </a:pPr>
            <a:r>
              <a:rPr lang="en-US" altLang="ja-JP" dirty="0">
                <a:latin typeface="Times New Roman"/>
              </a:rPr>
              <a:t>Activity domains</a:t>
            </a:r>
          </a:p>
          <a:p>
            <a:pPr lvl="2" algn="just">
              <a:defRPr/>
            </a:pPr>
            <a:r>
              <a:rPr lang="en-US" dirty="0">
                <a:latin typeface="Times New Roman"/>
                <a:ea typeface="Calibri"/>
              </a:rPr>
              <a:t>Marketing &amp; Communication</a:t>
            </a:r>
            <a:endParaRPr lang="it-IT" dirty="0">
              <a:latin typeface="Times New Roman"/>
              <a:ea typeface="Calibri"/>
            </a:endParaRPr>
          </a:p>
          <a:p>
            <a:pPr lvl="2" algn="just">
              <a:defRPr/>
            </a:pPr>
            <a:r>
              <a:rPr lang="en-US" dirty="0">
                <a:latin typeface="Times New Roman"/>
                <a:ea typeface="Calibri"/>
              </a:rPr>
              <a:t>Strategic Planning and Policy Support</a:t>
            </a:r>
            <a:endParaRPr lang="it-IT" dirty="0">
              <a:latin typeface="Times New Roman"/>
              <a:ea typeface="Calibri"/>
            </a:endParaRPr>
          </a:p>
          <a:p>
            <a:pPr lvl="2" algn="just">
              <a:defRPr/>
            </a:pPr>
            <a:r>
              <a:rPr lang="en-US" dirty="0">
                <a:latin typeface="Times New Roman"/>
                <a:ea typeface="Calibri"/>
              </a:rPr>
              <a:t>Community outreach and events for new users</a:t>
            </a:r>
            <a:endParaRPr lang="it-IT" dirty="0">
              <a:latin typeface="Times New Roman"/>
              <a:ea typeface="Calibri"/>
            </a:endParaRPr>
          </a:p>
          <a:p>
            <a:pPr lvl="2" algn="just">
              <a:spcAft>
                <a:spcPts val="600"/>
              </a:spcAft>
              <a:defRPr/>
            </a:pPr>
            <a:r>
              <a:rPr lang="en-US" dirty="0">
                <a:latin typeface="Times New Roman"/>
                <a:ea typeface="Calibri"/>
              </a:rPr>
              <a:t>Technical outreach and support to new communities</a:t>
            </a:r>
            <a:endParaRPr lang="it-IT" dirty="0">
              <a:latin typeface="Times New Roman"/>
              <a:ea typeface="Calibri"/>
            </a:endParaRPr>
          </a:p>
          <a:p>
            <a:pPr lvl="1"/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7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Recommendations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Work to do … but:</a:t>
            </a:r>
            <a:endParaRPr lang="en-US" sz="3200" dirty="0"/>
          </a:p>
          <a:p>
            <a:pPr lvl="1"/>
            <a:r>
              <a:rPr lang="en-US" sz="3600" dirty="0"/>
              <a:t>SAML is deployed by 51% of </a:t>
            </a:r>
            <a:r>
              <a:rPr lang="en-US" sz="3600" dirty="0" smtClean="0"/>
              <a:t>consortia, although:</a:t>
            </a:r>
          </a:p>
          <a:p>
            <a:pPr lvl="2"/>
            <a:r>
              <a:rPr lang="en-US" sz="3200" dirty="0" smtClean="0"/>
              <a:t>not </a:t>
            </a:r>
            <a:r>
              <a:rPr lang="en-US" sz="3200" dirty="0"/>
              <a:t>all of </a:t>
            </a:r>
            <a:r>
              <a:rPr lang="en-US" sz="3200" dirty="0" smtClean="0"/>
              <a:t>them </a:t>
            </a:r>
            <a:r>
              <a:rPr lang="en-US" sz="3200" dirty="0"/>
              <a:t>are part of </a:t>
            </a:r>
            <a:r>
              <a:rPr lang="en-US" sz="3200" dirty="0" err="1"/>
              <a:t>eduGAIN</a:t>
            </a:r>
            <a:r>
              <a:rPr lang="en-US" sz="3200" dirty="0"/>
              <a:t> </a:t>
            </a:r>
            <a:r>
              <a:rPr lang="en-US" sz="3200" dirty="0" smtClean="0"/>
              <a:t>yet</a:t>
            </a:r>
            <a:endParaRPr lang="en-US" sz="3200" dirty="0"/>
          </a:p>
          <a:p>
            <a:pPr lvl="2"/>
            <a:r>
              <a:rPr lang="en-US" sz="3200" dirty="0" smtClean="0"/>
              <a:t>as individual institutions they have </a:t>
            </a:r>
            <a:r>
              <a:rPr lang="en-US" sz="3200" dirty="0"/>
              <a:t>to take </a:t>
            </a:r>
            <a:r>
              <a:rPr lang="en-US" sz="3200" dirty="0" smtClean="0"/>
              <a:t>technical and legal steps </a:t>
            </a:r>
            <a:r>
              <a:rPr lang="en-US" sz="3200" dirty="0"/>
              <a:t>to opt-in for </a:t>
            </a:r>
            <a:r>
              <a:rPr lang="en-US" sz="3200" dirty="0" smtClean="0"/>
              <a:t>inter-federation </a:t>
            </a:r>
            <a:r>
              <a:rPr lang="en-US" sz="3200" dirty="0"/>
              <a:t>(</a:t>
            </a:r>
            <a:r>
              <a:rPr lang="en-US" sz="3200" dirty="0" err="1"/>
              <a:t>eduGAIN</a:t>
            </a:r>
            <a:r>
              <a:rPr lang="en-US" sz="3200" dirty="0"/>
              <a:t>) support.</a:t>
            </a:r>
          </a:p>
          <a:p>
            <a:pPr lvl="2"/>
            <a:r>
              <a:rPr lang="en-US" sz="3200" dirty="0" smtClean="0"/>
              <a:t>an extra time </a:t>
            </a:r>
            <a:r>
              <a:rPr lang="en-US" sz="3200" dirty="0"/>
              <a:t>(</a:t>
            </a:r>
            <a:r>
              <a:rPr lang="en-US" sz="3200" dirty="0" smtClean="0"/>
              <a:t>months to </a:t>
            </a:r>
            <a:r>
              <a:rPr lang="en-US" sz="3200" dirty="0"/>
              <a:t>years) </a:t>
            </a:r>
            <a:r>
              <a:rPr lang="en-US" sz="3200" dirty="0" smtClean="0"/>
              <a:t>is necessary until </a:t>
            </a:r>
            <a:r>
              <a:rPr lang="en-US" sz="3200" dirty="0"/>
              <a:t>all these institutions are actually fully </a:t>
            </a:r>
            <a:r>
              <a:rPr lang="en-US" sz="3200" dirty="0" smtClean="0"/>
              <a:t>supporting </a:t>
            </a:r>
            <a:r>
              <a:rPr lang="en-US" sz="3200" dirty="0" err="1" smtClean="0"/>
              <a:t>eduGAIN</a:t>
            </a:r>
            <a:r>
              <a:rPr lang="en-US" sz="3200" dirty="0" smtClean="0"/>
              <a:t>, but … </a:t>
            </a:r>
          </a:p>
          <a:p>
            <a:pPr lvl="2"/>
            <a:r>
              <a:rPr lang="en-US" sz="3200" dirty="0" smtClean="0"/>
              <a:t>… use </a:t>
            </a:r>
            <a:r>
              <a:rPr lang="en-US" sz="3200" dirty="0"/>
              <a:t>cases like CTA will speed up the opt-in </a:t>
            </a:r>
            <a:r>
              <a:rPr lang="en-US" sz="3200" dirty="0" smtClean="0"/>
              <a:t>process</a:t>
            </a:r>
            <a:endParaRPr lang="en-US" sz="3200" dirty="0"/>
          </a:p>
          <a:p>
            <a:pPr lvl="1"/>
            <a:r>
              <a:rPr lang="en-US" sz="3600" dirty="0" err="1"/>
              <a:t>eduGAIN</a:t>
            </a:r>
            <a:r>
              <a:rPr lang="en-US" sz="3600" dirty="0"/>
              <a:t> offers an </a:t>
            </a:r>
            <a:r>
              <a:rPr lang="en-US" sz="3600" dirty="0" smtClean="0"/>
              <a:t>inter-federation </a:t>
            </a:r>
            <a:r>
              <a:rPr lang="en-US" sz="3600" dirty="0"/>
              <a:t>solution</a:t>
            </a:r>
          </a:p>
          <a:p>
            <a:pPr lvl="1"/>
            <a:r>
              <a:rPr lang="en-US" sz="3600" dirty="0"/>
              <a:t>Encouraging additional investment in SAML by other members looks promising</a:t>
            </a:r>
          </a:p>
          <a:p>
            <a:pPr lvl="1"/>
            <a:r>
              <a:rPr lang="en-US" sz="3600" dirty="0"/>
              <a:t>Investigate CTA </a:t>
            </a:r>
            <a:r>
              <a:rPr lang="en-US" sz="3600" dirty="0" smtClean="0"/>
              <a:t>Consortium </a:t>
            </a:r>
            <a:r>
              <a:rPr lang="en-US" sz="3600" dirty="0"/>
              <a:t>account service as a temporary measure until National and Institutional service is </a:t>
            </a:r>
            <a:r>
              <a:rPr lang="en-US" sz="3600" dirty="0" smtClean="0"/>
              <a:t>deployed</a:t>
            </a:r>
            <a:endParaRPr lang="en-US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4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Closing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Motivation for the VT under construction</a:t>
            </a:r>
          </a:p>
          <a:p>
            <a:pPr lvl="1"/>
            <a:r>
              <a:rPr lang="en-US" altLang="ja-JP" dirty="0"/>
              <a:t>Triggered within the CTA collaboration but its deliveries impact wider aspects such as a broader identity federation for the Astro-Particle Astrophysics Community and the Virtual Observatory </a:t>
            </a:r>
          </a:p>
          <a:p>
            <a:r>
              <a:rPr lang="en-US" altLang="ja-JP" dirty="0"/>
              <a:t>CTA is now in its preparatory phase</a:t>
            </a:r>
          </a:p>
          <a:p>
            <a:pPr lvl="1"/>
            <a:r>
              <a:rPr lang="en-US" altLang="ja-JP" dirty="0" smtClean="0"/>
              <a:t>In this phase the </a:t>
            </a:r>
            <a:r>
              <a:rPr lang="en-US" altLang="ja-JP" dirty="0"/>
              <a:t>activity </a:t>
            </a:r>
            <a:r>
              <a:rPr lang="en-US" altLang="ja-JP" dirty="0" smtClean="0"/>
              <a:t>for </a:t>
            </a:r>
            <a:r>
              <a:rPr lang="en-US" altLang="ja-JP" dirty="0"/>
              <a:t>what concerns the SSO system and the </a:t>
            </a:r>
            <a:r>
              <a:rPr lang="en-US" altLang="ja-JP" dirty="0" smtClean="0"/>
              <a:t>Science Gateways </a:t>
            </a:r>
            <a:r>
              <a:rPr lang="en-US" altLang="ja-JP" dirty="0"/>
              <a:t>aims at producing prototypes </a:t>
            </a:r>
            <a:r>
              <a:rPr lang="en-US" altLang="ja-JP" dirty="0" smtClean="0"/>
              <a:t>to be proposed </a:t>
            </a:r>
            <a:r>
              <a:rPr lang="en-US" altLang="ja-JP" dirty="0"/>
              <a:t>to the CTA collaboration as possible </a:t>
            </a:r>
            <a:r>
              <a:rPr lang="en-US" altLang="ja-JP" dirty="0" smtClean="0"/>
              <a:t>solutions </a:t>
            </a:r>
            <a:r>
              <a:rPr lang="en-US" altLang="ja-JP" dirty="0"/>
              <a:t>to be adopted during the operative phase of the project</a:t>
            </a:r>
          </a:p>
          <a:p>
            <a:pPr lvl="1"/>
            <a:r>
              <a:rPr lang="en-US" altLang="ja-JP" dirty="0"/>
              <a:t>Whether to adopt such models/solutions or not is in charge of the CTA Consortium</a:t>
            </a:r>
          </a:p>
          <a:p>
            <a:pPr lvl="1"/>
            <a:r>
              <a:rPr lang="en-US" altLang="ja-JP" dirty="0" smtClean="0"/>
              <a:t>The prototypal </a:t>
            </a:r>
            <a:r>
              <a:rPr lang="en-US" altLang="ja-JP" dirty="0"/>
              <a:t>models </a:t>
            </a:r>
            <a:r>
              <a:rPr lang="en-US" altLang="ja-JP" dirty="0" smtClean="0"/>
              <a:t>built in this phase do </a:t>
            </a:r>
            <a:r>
              <a:rPr lang="en-US" altLang="ja-JP" dirty="0"/>
              <a:t>not represent any obligation for the CTA Consortium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77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Closing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What </a:t>
            </a:r>
            <a:r>
              <a:rPr lang="en-US" altLang="ja-JP" dirty="0"/>
              <a:t>produced during the CTA preparatory phase </a:t>
            </a:r>
            <a:r>
              <a:rPr lang="en-US" altLang="ja-JP" dirty="0" smtClean="0"/>
              <a:t>(including </a:t>
            </a:r>
            <a:r>
              <a:rPr lang="en-US" altLang="ja-JP" dirty="0"/>
              <a:t>the deliveries of the VT) are issued in two directions:</a:t>
            </a:r>
          </a:p>
          <a:p>
            <a:pPr lvl="1"/>
            <a:r>
              <a:rPr lang="en-US" altLang="ja-JP" dirty="0"/>
              <a:t>Towards EGI that can re-use them for the benefit of other User Communities interested in evaluating and exploiting solutions based on distributed e-Infrastructures</a:t>
            </a:r>
          </a:p>
          <a:p>
            <a:pPr lvl="1"/>
            <a:r>
              <a:rPr lang="en-US" altLang="ja-JP" dirty="0"/>
              <a:t>Towards the CTA Consortium for an evaluation and a possible endorsement and usage after the end of the preparatory </a:t>
            </a:r>
            <a:r>
              <a:rPr lang="en-US" altLang="ja-JP" dirty="0" smtClean="0"/>
              <a:t>phase</a:t>
            </a:r>
            <a:endParaRPr lang="en-US" altLang="ja-JP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7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 VT for CTA in EGI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dirty="0" smtClean="0"/>
              <a:t>Interest by EGI to </a:t>
            </a:r>
            <a:r>
              <a:rPr lang="en-US" altLang="ja-JP" dirty="0"/>
              <a:t>collaborate with one of the biggest astronomical ESFRI projects</a:t>
            </a:r>
          </a:p>
          <a:p>
            <a:pPr lvl="1">
              <a:defRPr/>
            </a:pPr>
            <a:r>
              <a:rPr lang="en-US" altLang="ja-JP" dirty="0" smtClean="0"/>
              <a:t>CTA is a flagship project for the whole astro particles physics community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CTA can leverage on the EGI ecosystem to find a solution to its challenges</a:t>
            </a:r>
          </a:p>
          <a:p>
            <a:pPr>
              <a:defRPr/>
            </a:pPr>
            <a:r>
              <a:rPr lang="en-US" altLang="ja-JP" dirty="0"/>
              <a:t>Some of the CTA challenges</a:t>
            </a:r>
          </a:p>
          <a:p>
            <a:pPr lvl="1">
              <a:defRPr/>
            </a:pPr>
            <a:r>
              <a:rPr lang="en-US" altLang="ja-JP" dirty="0"/>
              <a:t>Procurement of computing </a:t>
            </a:r>
            <a:r>
              <a:rPr lang="en-US" altLang="ja-JP" dirty="0" smtClean="0"/>
              <a:t>resources</a:t>
            </a:r>
          </a:p>
          <a:p>
            <a:pPr lvl="2">
              <a:defRPr/>
            </a:pPr>
            <a:r>
              <a:rPr lang="en-US" altLang="ja-JP" dirty="0" smtClean="0"/>
              <a:t>HPC</a:t>
            </a:r>
            <a:r>
              <a:rPr lang="en-US" altLang="ja-JP" dirty="0"/>
              <a:t>, HTC, </a:t>
            </a:r>
            <a:r>
              <a:rPr lang="en-US" altLang="ja-JP" dirty="0" smtClean="0"/>
              <a:t>Clouds. This </a:t>
            </a:r>
            <a:r>
              <a:rPr lang="en-US" altLang="ja-JP" dirty="0"/>
              <a:t>is matter of the CTA computing model definition which is underway in this </a:t>
            </a:r>
            <a:r>
              <a:rPr lang="en-US" altLang="ja-JP" dirty="0" smtClean="0"/>
              <a:t>phase</a:t>
            </a:r>
            <a:endParaRPr lang="en-US" altLang="ja-JP" dirty="0"/>
          </a:p>
          <a:p>
            <a:pPr lvl="1">
              <a:defRPr/>
            </a:pPr>
            <a:r>
              <a:rPr lang="en-US" altLang="ja-JP" dirty="0"/>
              <a:t>Procurement of data storage </a:t>
            </a:r>
            <a:r>
              <a:rPr lang="en-US" altLang="ja-JP" dirty="0" smtClean="0"/>
              <a:t>resources</a:t>
            </a:r>
            <a:endParaRPr lang="en-US" altLang="ja-JP" dirty="0"/>
          </a:p>
          <a:p>
            <a:pPr lvl="1">
              <a:defRPr/>
            </a:pPr>
            <a:r>
              <a:rPr lang="en-US" altLang="ja-JP" dirty="0"/>
              <a:t>Easy and user-friendly ways to get access to and use such </a:t>
            </a:r>
            <a:r>
              <a:rPr lang="en-US" altLang="ja-JP" dirty="0" smtClean="0"/>
              <a:t>resources</a:t>
            </a:r>
          </a:p>
          <a:p>
            <a:pPr lvl="2">
              <a:defRPr/>
            </a:pPr>
            <a:r>
              <a:rPr lang="en-US" altLang="ja-JP" dirty="0"/>
              <a:t>A SSO (Single Sign On) authentication and authorization system</a:t>
            </a:r>
          </a:p>
          <a:p>
            <a:pPr lvl="3">
              <a:defRPr/>
            </a:pPr>
            <a:r>
              <a:rPr lang="en-US" altLang="ja-JP" dirty="0"/>
              <a:t>The CTA community is wide and trans-national and this implies non trivial issues to solve for the SSO system</a:t>
            </a:r>
          </a:p>
          <a:p>
            <a:pPr lvl="2">
              <a:defRPr/>
            </a:pPr>
            <a:r>
              <a:rPr lang="en-US" altLang="ja-JP" dirty="0" smtClean="0"/>
              <a:t>Science Gateways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CTA VT </a:t>
            </a:r>
            <a:r>
              <a:rPr lang="it-IT" dirty="0" err="1" smtClean="0"/>
              <a:t>Members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it-IT" b="1" dirty="0"/>
              <a:t>Project </a:t>
            </a:r>
            <a:r>
              <a:rPr lang="it-IT" b="1" dirty="0" smtClean="0"/>
              <a:t>leader</a:t>
            </a:r>
            <a:endParaRPr lang="it-IT" dirty="0"/>
          </a:p>
          <a:p>
            <a:pPr lvl="1"/>
            <a:r>
              <a:rPr lang="it-IT" dirty="0"/>
              <a:t>Claudio </a:t>
            </a:r>
            <a:r>
              <a:rPr lang="it-IT" dirty="0" smtClean="0"/>
              <a:t>Vuerli – INAF</a:t>
            </a:r>
            <a:r>
              <a:rPr lang="it-IT" dirty="0"/>
              <a:t>, </a:t>
            </a:r>
            <a:r>
              <a:rPr lang="it-IT" dirty="0" err="1"/>
              <a:t>Italy</a:t>
            </a:r>
            <a:r>
              <a:rPr lang="it-IT" dirty="0"/>
              <a:t> </a:t>
            </a:r>
          </a:p>
          <a:p>
            <a:r>
              <a:rPr lang="it-IT" b="1" dirty="0"/>
              <a:t>EGI.eu </a:t>
            </a:r>
            <a:r>
              <a:rPr lang="it-IT" b="1" dirty="0" err="1" smtClean="0"/>
              <a:t>contacts</a:t>
            </a:r>
            <a:endParaRPr lang="it-IT" dirty="0"/>
          </a:p>
          <a:p>
            <a:pPr lvl="1"/>
            <a:r>
              <a:rPr lang="it-IT" dirty="0" err="1"/>
              <a:t>Gergely</a:t>
            </a:r>
            <a:r>
              <a:rPr lang="it-IT" dirty="0"/>
              <a:t> </a:t>
            </a:r>
            <a:r>
              <a:rPr lang="it-IT" dirty="0" err="1" smtClean="0"/>
              <a:t>Sipos</a:t>
            </a:r>
            <a:r>
              <a:rPr lang="it-IT" dirty="0"/>
              <a:t> </a:t>
            </a:r>
            <a:r>
              <a:rPr lang="it-IT" dirty="0" smtClean="0"/>
              <a:t>– EGI.eu</a:t>
            </a:r>
            <a:r>
              <a:rPr lang="it-IT" dirty="0"/>
              <a:t>, Netherlands </a:t>
            </a:r>
          </a:p>
          <a:p>
            <a:pPr lvl="1"/>
            <a:r>
              <a:rPr lang="it-IT" dirty="0"/>
              <a:t>Richard </a:t>
            </a:r>
            <a:r>
              <a:rPr lang="it-IT" dirty="0" err="1" smtClean="0"/>
              <a:t>McLennan</a:t>
            </a:r>
            <a:r>
              <a:rPr lang="it-IT" dirty="0"/>
              <a:t> </a:t>
            </a:r>
            <a:r>
              <a:rPr lang="it-IT" dirty="0" smtClean="0"/>
              <a:t>– EGI.eu</a:t>
            </a:r>
            <a:r>
              <a:rPr lang="it-IT" dirty="0"/>
              <a:t>, Netherlands </a:t>
            </a:r>
          </a:p>
          <a:p>
            <a:r>
              <a:rPr lang="it-IT" b="1" dirty="0" err="1" smtClean="0"/>
              <a:t>Observers</a:t>
            </a:r>
            <a:endParaRPr lang="it-IT" dirty="0"/>
          </a:p>
          <a:p>
            <a:pPr lvl="1"/>
            <a:r>
              <a:rPr lang="it-IT" dirty="0" err="1"/>
              <a:t>Brook</a:t>
            </a:r>
            <a:r>
              <a:rPr lang="it-IT" dirty="0"/>
              <a:t> </a:t>
            </a:r>
            <a:r>
              <a:rPr lang="it-IT" dirty="0" err="1"/>
              <a:t>Schofield</a:t>
            </a:r>
            <a:r>
              <a:rPr lang="it-IT" dirty="0"/>
              <a:t>, Licia Florio, Nadia </a:t>
            </a:r>
            <a:r>
              <a:rPr lang="it-IT" dirty="0" err="1" smtClean="0"/>
              <a:t>Sluer</a:t>
            </a:r>
            <a:r>
              <a:rPr lang="it-IT" dirty="0" smtClean="0"/>
              <a:t> – </a:t>
            </a:r>
            <a:r>
              <a:rPr lang="it-IT" dirty="0" err="1" smtClean="0"/>
              <a:t>Terena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, Netherlands</a:t>
            </a:r>
          </a:p>
          <a:p>
            <a:pPr lvl="1"/>
            <a:r>
              <a:rPr lang="it-IT" dirty="0" smtClean="0"/>
              <a:t>Lukas </a:t>
            </a:r>
            <a:r>
              <a:rPr lang="it-IT" dirty="0" err="1" smtClean="0"/>
              <a:t>Hämmerle</a:t>
            </a:r>
            <a:r>
              <a:rPr lang="it-IT" dirty="0" smtClean="0"/>
              <a:t> – SWITCH</a:t>
            </a:r>
            <a:r>
              <a:rPr lang="it-IT" dirty="0"/>
              <a:t>, </a:t>
            </a:r>
            <a:r>
              <a:rPr lang="it-IT" dirty="0" err="1" smtClean="0"/>
              <a:t>Switzerland</a:t>
            </a:r>
            <a:endParaRPr lang="it-IT" dirty="0" smtClean="0"/>
          </a:p>
          <a:p>
            <a:r>
              <a:rPr lang="it-IT" b="1" dirty="0"/>
              <a:t>Armenia</a:t>
            </a:r>
          </a:p>
          <a:p>
            <a:pPr lvl="1"/>
            <a:r>
              <a:rPr lang="it-IT" dirty="0" err="1"/>
              <a:t>Hrachya</a:t>
            </a:r>
            <a:r>
              <a:rPr lang="it-IT" dirty="0"/>
              <a:t> </a:t>
            </a:r>
            <a:r>
              <a:rPr lang="it-IT" dirty="0" err="1"/>
              <a:t>Astsatryan</a:t>
            </a:r>
            <a:r>
              <a:rPr lang="it-IT" dirty="0"/>
              <a:t> – National Academy of </a:t>
            </a:r>
            <a:r>
              <a:rPr lang="it-IT" dirty="0" err="1"/>
              <a:t>Sciences</a:t>
            </a:r>
            <a:r>
              <a:rPr lang="it-IT" dirty="0"/>
              <a:t> of the Republic of Armenia</a:t>
            </a:r>
          </a:p>
          <a:p>
            <a:r>
              <a:rPr lang="it-IT" b="1" dirty="0"/>
              <a:t>Bulgaria</a:t>
            </a:r>
            <a:endParaRPr lang="it-IT" dirty="0"/>
          </a:p>
          <a:p>
            <a:pPr lvl="1"/>
            <a:r>
              <a:rPr lang="it-IT" dirty="0"/>
              <a:t>Aneta </a:t>
            </a:r>
            <a:r>
              <a:rPr lang="it-IT" dirty="0" err="1"/>
              <a:t>Karaivanova</a:t>
            </a:r>
            <a:r>
              <a:rPr lang="it-IT" dirty="0"/>
              <a:t>, </a:t>
            </a:r>
            <a:r>
              <a:rPr lang="it-IT" dirty="0" err="1"/>
              <a:t>Todor</a:t>
            </a:r>
            <a:r>
              <a:rPr lang="it-IT" dirty="0"/>
              <a:t> </a:t>
            </a:r>
            <a:r>
              <a:rPr lang="it-IT" dirty="0" err="1"/>
              <a:t>Gurov</a:t>
            </a:r>
            <a:r>
              <a:rPr lang="it-IT" dirty="0"/>
              <a:t> – </a:t>
            </a:r>
            <a:r>
              <a:rPr lang="it-IT" dirty="0" err="1"/>
              <a:t>Bulgarian</a:t>
            </a:r>
            <a:r>
              <a:rPr lang="it-IT" dirty="0"/>
              <a:t> Academy of </a:t>
            </a:r>
            <a:r>
              <a:rPr lang="it-IT" dirty="0" err="1"/>
              <a:t>Sciences</a:t>
            </a:r>
            <a:r>
              <a:rPr lang="it-IT" dirty="0"/>
              <a:t>, </a:t>
            </a:r>
            <a:r>
              <a:rPr lang="it-IT" dirty="0" err="1"/>
              <a:t>Institute</a:t>
            </a:r>
            <a:r>
              <a:rPr lang="it-IT" dirty="0"/>
              <a:t> of Information and </a:t>
            </a:r>
            <a:r>
              <a:rPr lang="it-IT" dirty="0" err="1"/>
              <a:t>Communication</a:t>
            </a:r>
            <a:r>
              <a:rPr lang="it-IT" dirty="0"/>
              <a:t> Technologies</a:t>
            </a:r>
          </a:p>
          <a:p>
            <a:r>
              <a:rPr lang="it-IT" b="1" dirty="0"/>
              <a:t>France</a:t>
            </a:r>
            <a:endParaRPr lang="it-IT" dirty="0"/>
          </a:p>
          <a:p>
            <a:pPr lvl="1"/>
            <a:r>
              <a:rPr lang="it-IT" dirty="0"/>
              <a:t>Giovanni Lamanna, </a:t>
            </a:r>
            <a:r>
              <a:rPr lang="it-IT" dirty="0" err="1"/>
              <a:t>Nadine</a:t>
            </a:r>
            <a:r>
              <a:rPr lang="it-IT" dirty="0"/>
              <a:t> </a:t>
            </a:r>
            <a:r>
              <a:rPr lang="it-IT" dirty="0" err="1"/>
              <a:t>Neyroud</a:t>
            </a:r>
            <a:r>
              <a:rPr lang="it-IT" dirty="0"/>
              <a:t>, Cecile </a:t>
            </a:r>
            <a:r>
              <a:rPr lang="it-IT" dirty="0" err="1"/>
              <a:t>Barbier</a:t>
            </a:r>
            <a:r>
              <a:rPr lang="it-IT" dirty="0"/>
              <a:t>, </a:t>
            </a:r>
            <a:r>
              <a:rPr lang="it-IT" dirty="0" err="1"/>
              <a:t>Nukri</a:t>
            </a:r>
            <a:r>
              <a:rPr lang="it-IT" dirty="0"/>
              <a:t> </a:t>
            </a:r>
            <a:r>
              <a:rPr lang="it-IT" dirty="0" err="1"/>
              <a:t>Komin</a:t>
            </a:r>
            <a:r>
              <a:rPr lang="it-IT" dirty="0"/>
              <a:t> – CNRS/IN2P3/LAPP, Annecy</a:t>
            </a:r>
          </a:p>
          <a:p>
            <a:pPr lvl="1"/>
            <a:r>
              <a:rPr lang="it-IT" dirty="0" err="1"/>
              <a:t>Genevieve</a:t>
            </a:r>
            <a:r>
              <a:rPr lang="it-IT" dirty="0"/>
              <a:t> </a:t>
            </a:r>
            <a:r>
              <a:rPr lang="it-IT" dirty="0" err="1"/>
              <a:t>Romier</a:t>
            </a:r>
            <a:r>
              <a:rPr lang="it-IT" dirty="0"/>
              <a:t> – CNRS/</a:t>
            </a:r>
            <a:r>
              <a:rPr lang="it-IT" dirty="0" err="1"/>
              <a:t>Institut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 smtClean="0"/>
              <a:t>Grilles</a:t>
            </a:r>
            <a:endParaRPr lang="it-IT" dirty="0" smtClean="0"/>
          </a:p>
          <a:p>
            <a:r>
              <a:rPr lang="it-IT" b="1" dirty="0" err="1"/>
              <a:t>Italy</a:t>
            </a:r>
            <a:endParaRPr lang="it-IT" b="1" dirty="0"/>
          </a:p>
          <a:p>
            <a:pPr lvl="1"/>
            <a:r>
              <a:rPr lang="it-IT" dirty="0"/>
              <a:t>Claudio Vuerli, Ugo </a:t>
            </a:r>
            <a:r>
              <a:rPr lang="it-IT" dirty="0" err="1"/>
              <a:t>Becciani</a:t>
            </a:r>
            <a:r>
              <a:rPr lang="it-IT" dirty="0"/>
              <a:t>, Alessandro Costa, Fabio Vitello, Giuliano Castelli – INAF</a:t>
            </a:r>
          </a:p>
          <a:p>
            <a:pPr lvl="1"/>
            <a:r>
              <a:rPr lang="it-IT" dirty="0"/>
              <a:t>Daniele </a:t>
            </a:r>
            <a:r>
              <a:rPr lang="it-IT" dirty="0" err="1"/>
              <a:t>Cesini</a:t>
            </a:r>
            <a:r>
              <a:rPr lang="it-IT" dirty="0"/>
              <a:t>, Alessandro Costantini, Marco </a:t>
            </a:r>
            <a:r>
              <a:rPr lang="it-IT" dirty="0" err="1"/>
              <a:t>Bencivenni</a:t>
            </a:r>
            <a:r>
              <a:rPr lang="it-IT" dirty="0"/>
              <a:t> – IGI</a:t>
            </a:r>
          </a:p>
          <a:p>
            <a:r>
              <a:rPr lang="it-IT" b="1" dirty="0"/>
              <a:t>Lithuania</a:t>
            </a:r>
          </a:p>
          <a:p>
            <a:pPr lvl="1"/>
            <a:r>
              <a:rPr lang="it-IT" dirty="0"/>
              <a:t>Viktor </a:t>
            </a:r>
            <a:r>
              <a:rPr lang="it-IT" dirty="0" err="1"/>
              <a:t>Kisko</a:t>
            </a:r>
            <a:r>
              <a:rPr lang="it-IT" dirty="0"/>
              <a:t> – Vilnius </a:t>
            </a:r>
            <a:r>
              <a:rPr lang="it-IT" dirty="0" err="1"/>
              <a:t>University</a:t>
            </a:r>
            <a:r>
              <a:rPr lang="it-IT" dirty="0"/>
              <a:t>, </a:t>
            </a:r>
            <a:r>
              <a:rPr lang="it-IT" dirty="0" err="1"/>
              <a:t>Faculty</a:t>
            </a:r>
            <a:r>
              <a:rPr lang="it-IT" dirty="0"/>
              <a:t> of </a:t>
            </a:r>
            <a:r>
              <a:rPr lang="it-IT" dirty="0" err="1"/>
              <a:t>Mathematics</a:t>
            </a:r>
            <a:r>
              <a:rPr lang="it-IT" dirty="0"/>
              <a:t> and </a:t>
            </a:r>
            <a:r>
              <a:rPr lang="it-IT" dirty="0" err="1"/>
              <a:t>Informatics</a:t>
            </a:r>
            <a:endParaRPr lang="it-IT" dirty="0"/>
          </a:p>
          <a:p>
            <a:r>
              <a:rPr lang="it-IT" b="1" dirty="0"/>
              <a:t>Poland</a:t>
            </a:r>
          </a:p>
          <a:p>
            <a:pPr lvl="1"/>
            <a:r>
              <a:rPr lang="it-IT" dirty="0" err="1"/>
              <a:t>Mariusz</a:t>
            </a:r>
            <a:r>
              <a:rPr lang="it-IT" dirty="0"/>
              <a:t> </a:t>
            </a:r>
            <a:r>
              <a:rPr lang="it-IT" dirty="0" err="1"/>
              <a:t>Sterzel</a:t>
            </a:r>
            <a:r>
              <a:rPr lang="it-IT" dirty="0"/>
              <a:t> – </a:t>
            </a:r>
            <a:r>
              <a:rPr lang="it-IT" dirty="0" err="1"/>
              <a:t>Cyfronet</a:t>
            </a:r>
            <a:endParaRPr lang="it-IT" dirty="0"/>
          </a:p>
          <a:p>
            <a:r>
              <a:rPr lang="it-IT" b="1" dirty="0" err="1"/>
              <a:t>Spain</a:t>
            </a:r>
            <a:endParaRPr lang="it-IT" b="1" dirty="0"/>
          </a:p>
          <a:p>
            <a:pPr lvl="1"/>
            <a:r>
              <a:rPr lang="it-IT" dirty="0"/>
              <a:t>Ricardo </a:t>
            </a:r>
            <a:r>
              <a:rPr lang="it-IT" dirty="0" err="1"/>
              <a:t>Graciani</a:t>
            </a:r>
            <a:r>
              <a:rPr lang="it-IT" dirty="0"/>
              <a:t> – </a:t>
            </a:r>
            <a:r>
              <a:rPr lang="it-IT" dirty="0" err="1"/>
              <a:t>University</a:t>
            </a:r>
            <a:r>
              <a:rPr lang="it-IT" dirty="0"/>
              <a:t> of </a:t>
            </a:r>
            <a:r>
              <a:rPr lang="it-IT" dirty="0" err="1"/>
              <a:t>Barcelona</a:t>
            </a:r>
            <a:r>
              <a:rPr lang="it-IT" dirty="0"/>
              <a:t>/ICC, </a:t>
            </a:r>
            <a:r>
              <a:rPr lang="it-IT" dirty="0" err="1"/>
              <a:t>Barcelona</a:t>
            </a:r>
            <a:endParaRPr lang="it-IT" dirty="0"/>
          </a:p>
          <a:p>
            <a:pPr lvl="1"/>
            <a:r>
              <a:rPr lang="it-IT" dirty="0" err="1"/>
              <a:t>Enol</a:t>
            </a:r>
            <a:r>
              <a:rPr lang="it-IT" dirty="0"/>
              <a:t> Fernandez, Isabel Campos – </a:t>
            </a:r>
            <a:r>
              <a:rPr lang="it-IT" dirty="0" err="1" smtClean="0"/>
              <a:t>Ibergrid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2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Tasks </a:t>
            </a:r>
            <a:r>
              <a:rPr lang="en-US" dirty="0"/>
              <a:t>of the </a:t>
            </a:r>
            <a:r>
              <a:rPr lang="en-US" dirty="0" smtClean="0"/>
              <a:t>EGI VT for CTA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9582650"/>
              </p:ext>
            </p:extLst>
          </p:nvPr>
        </p:nvGraphicFramePr>
        <p:xfrm>
          <a:off x="251520" y="1052736"/>
          <a:ext cx="8712968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39"/>
                <a:gridCol w="7207166"/>
                <a:gridCol w="1110563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N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Topic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Estimated Length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1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Establish a social network between CTA and EGI through the support teams of the </a:t>
                      </a:r>
                      <a:r>
                        <a:rPr lang="en-US" sz="2000" b="0" i="0" baseline="0" dirty="0" smtClean="0">
                          <a:effectLst/>
                          <a:latin typeface="Times New Roman" pitchFamily="18" charset="0"/>
                        </a:rPr>
                        <a:t>NGIs.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0.5 months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>
                          <a:effectLst/>
                          <a:latin typeface="Times New Roman" pitchFamily="18" charset="0"/>
                        </a:rPr>
                        <a:t>2</a:t>
                      </a:r>
                      <a:endParaRPr lang="it-IT" sz="2000" b="0" i="0" baseline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Use the social network to gather CTA user requirements concerning: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</a:endParaRPr>
                    </a:p>
                    <a:p>
                      <a:pPr marL="26670"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a) Web based scientific gateways operated for the CTA community, making DCI resources and services from the NGIs accessible for CTA members;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</a:endParaRPr>
                    </a:p>
                    <a:p>
                      <a:pPr marL="26670"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b) A </a:t>
                      </a:r>
                      <a:r>
                        <a:rPr lang="en-US" sz="2000" b="0" i="0" baseline="0" dirty="0" smtClean="0">
                          <a:effectLst/>
                          <a:latin typeface="Times New Roman" pitchFamily="18" charset="0"/>
                        </a:rPr>
                        <a:t>SSO, </a:t>
                      </a: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internationally federated, </a:t>
                      </a:r>
                      <a:r>
                        <a:rPr lang="en-US" sz="2000" b="0" i="0" baseline="0" dirty="0" smtClean="0">
                          <a:effectLst/>
                          <a:latin typeface="Times New Roman" pitchFamily="18" charset="0"/>
                        </a:rPr>
                        <a:t>authentication mechanism </a:t>
                      </a: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that would make web-based scientific gateways accessible for the CTA community.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2.5 months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>
                          <a:effectLst/>
                          <a:latin typeface="Times New Roman" pitchFamily="18" charset="0"/>
                        </a:rPr>
                        <a:t>3</a:t>
                      </a:r>
                      <a:endParaRPr lang="it-IT" sz="2000" b="0" i="0" baseline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Mapping the identified CTA requirements to solutions that exist within the EGI community and within its partners, such as the NRENs.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2 months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>
                          <a:effectLst/>
                          <a:latin typeface="Times New Roman" pitchFamily="18" charset="0"/>
                        </a:rPr>
                        <a:t>4</a:t>
                      </a:r>
                      <a:endParaRPr lang="it-IT" sz="2000" b="0" i="0" baseline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Document the findings and define a roadmap for implementing, deploying and operating an SSO solution and one or more scientific gateways for the CTA community.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0" i="0" baseline="0" dirty="0">
                          <a:effectLst/>
                          <a:latin typeface="Times New Roman" pitchFamily="18" charset="0"/>
                        </a:rPr>
                        <a:t>1 month</a:t>
                      </a:r>
                      <a:endParaRPr lang="it-IT" sz="2000" b="0" i="0" baseline="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8" name="Segnaposto contenuto 16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496299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625"/>
                <a:gridCol w="3253123"/>
                <a:gridCol w="3124272"/>
                <a:gridCol w="122727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Means of delivery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of delivery (after VT start)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Task 1</a:t>
                      </a:r>
                      <a:endParaRPr lang="it-IT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 network between CTA members and EGI members (from EGI.eu and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NGIs)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list of CTA – EGI connections are listed on the VT project Wiki page. </a:t>
                      </a:r>
                      <a:endParaRPr lang="it-IT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Information about CTA members is recorded in the EGI CRM system. </a:t>
                      </a:r>
                      <a:endParaRPr lang="it-IT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months 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Task 2</a:t>
                      </a:r>
                      <a:endParaRPr lang="it-IT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Documented CTA requirements concerning scientific gateways and an SSO system. 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Document (approved by the CTA consortium) that is publicly accessible in the EGI Document Database. </a:t>
                      </a:r>
                      <a:endParaRPr lang="it-IT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months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9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758824"/>
              </p:ext>
            </p:extLst>
          </p:nvPr>
        </p:nvGraphicFramePr>
        <p:xfrm>
          <a:off x="323528" y="1268760"/>
          <a:ext cx="842486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128"/>
                <a:gridCol w="3225771"/>
                <a:gridCol w="3098003"/>
                <a:gridCol w="121696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Means of delivery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of delivery (after VT start)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Task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Most suitable solutions from EGI and its partners that are capable to address the CTA requirements. Identified gaps in the EGI science gateways and SSO offerings to address CTA requirements.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Document (approved by the CTA consortium) that is publicly accessible in the EGI Document Database. 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5 months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Task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Final report that proposes a roadmap for CTA and EGI to setup scientific gateways and an SSO solution for the CTA community. 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Document (approved by the CTA consortium) that is publicly accessible in the EGI Document Database.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6 months</a:t>
                      </a:r>
                      <a:endParaRPr lang="it-IT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Harvesting</a:t>
            </a:r>
            <a:r>
              <a:rPr lang="it-IT" dirty="0" smtClean="0"/>
              <a:t> of end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for Science </a:t>
            </a:r>
            <a:r>
              <a:rPr lang="it-IT" dirty="0" err="1" smtClean="0"/>
              <a:t>Gateways</a:t>
            </a:r>
            <a:r>
              <a:rPr lang="it-IT" dirty="0" smtClean="0"/>
              <a:t> and SSO </a:t>
            </a:r>
            <a:r>
              <a:rPr lang="it-IT" dirty="0" err="1" smtClean="0"/>
              <a:t>systems</a:t>
            </a:r>
            <a:r>
              <a:rPr lang="it-IT" dirty="0" smtClean="0"/>
              <a:t> (task 2)</a:t>
            </a:r>
          </a:p>
          <a:p>
            <a:pPr lvl="1"/>
            <a:r>
              <a:rPr lang="it-IT" dirty="0" smtClean="0"/>
              <a:t>From </a:t>
            </a:r>
            <a:r>
              <a:rPr lang="it-IT" dirty="0" err="1" smtClean="0"/>
              <a:t>existing</a:t>
            </a:r>
            <a:r>
              <a:rPr lang="it-IT" dirty="0" smtClean="0"/>
              <a:t> CTA general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documents</a:t>
            </a:r>
            <a:endParaRPr lang="it-IT" dirty="0" smtClean="0"/>
          </a:p>
          <a:p>
            <a:pPr lvl="1"/>
            <a:r>
              <a:rPr lang="it-IT" dirty="0" err="1" smtClean="0"/>
              <a:t>Through</a:t>
            </a:r>
            <a:r>
              <a:rPr lang="it-IT" dirty="0" smtClean="0"/>
              <a:t> brainstorming sessions with CTA end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communities</a:t>
            </a:r>
            <a:endParaRPr lang="it-IT" dirty="0" smtClean="0"/>
          </a:p>
          <a:p>
            <a:pPr lvl="1"/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document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smtClean="0"/>
              <a:t>by end of April</a:t>
            </a:r>
          </a:p>
          <a:p>
            <a:r>
              <a:rPr lang="it-IT" dirty="0" err="1" smtClean="0"/>
              <a:t>Survey</a:t>
            </a:r>
            <a:r>
              <a:rPr lang="it-IT" dirty="0" smtClean="0"/>
              <a:t> and </a:t>
            </a:r>
            <a:r>
              <a:rPr lang="it-IT" dirty="0" err="1" smtClean="0"/>
              <a:t>discussions</a:t>
            </a:r>
            <a:r>
              <a:rPr lang="it-IT" dirty="0" smtClean="0"/>
              <a:t> on the candidate </a:t>
            </a:r>
            <a:r>
              <a:rPr lang="it-IT" dirty="0" err="1" smtClean="0"/>
              <a:t>technologies</a:t>
            </a:r>
            <a:r>
              <a:rPr lang="it-IT" dirty="0" smtClean="0"/>
              <a:t> for Science </a:t>
            </a:r>
            <a:r>
              <a:rPr lang="it-IT" dirty="0" err="1" smtClean="0"/>
              <a:t>Gateways</a:t>
            </a:r>
            <a:r>
              <a:rPr lang="it-IT" dirty="0" smtClean="0"/>
              <a:t> and SSO </a:t>
            </a:r>
            <a:r>
              <a:rPr lang="it-IT" dirty="0" err="1" smtClean="0"/>
              <a:t>already</a:t>
            </a:r>
            <a:r>
              <a:rPr lang="it-IT" dirty="0" smtClean="0"/>
              <a:t> in progress (task 3)</a:t>
            </a:r>
          </a:p>
          <a:p>
            <a:pPr lvl="1"/>
            <a:r>
              <a:rPr lang="it-IT" dirty="0" err="1" smtClean="0"/>
              <a:t>Formal</a:t>
            </a:r>
            <a:r>
              <a:rPr lang="it-IT" dirty="0" smtClean="0"/>
              <a:t> </a:t>
            </a:r>
            <a:r>
              <a:rPr lang="it-IT" dirty="0" err="1" smtClean="0"/>
              <a:t>documentation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the </a:t>
            </a:r>
            <a:r>
              <a:rPr lang="it-IT" dirty="0" err="1" smtClean="0"/>
              <a:t>outcome</a:t>
            </a:r>
            <a:r>
              <a:rPr lang="it-IT" dirty="0" smtClean="0"/>
              <a:t> of task 2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2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T2 Outcome: UR Examples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Science </a:t>
            </a:r>
            <a:r>
              <a:rPr lang="it-IT" dirty="0" err="1" smtClean="0"/>
              <a:t>Gateways</a:t>
            </a:r>
            <a:endParaRPr lang="it-IT" dirty="0" smtClean="0"/>
          </a:p>
          <a:p>
            <a:pPr lvl="1"/>
            <a:r>
              <a:rPr lang="en-US" dirty="0" smtClean="0"/>
              <a:t>UR-SG-0010 – The </a:t>
            </a:r>
            <a:r>
              <a:rPr lang="en-US" dirty="0"/>
              <a:t>Science Gateway must be able to propose to each user its authorized applications associated with its authorized archive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UR-SG-0020 – The </a:t>
            </a:r>
            <a:r>
              <a:rPr lang="en-US" dirty="0"/>
              <a:t>Science Gateway must provide access to the data collections (Archive)  resulting from the Guest observers’ proposals, the MC simulation results through a data selection </a:t>
            </a:r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dirty="0" smtClean="0"/>
              <a:t>UR-SG-0045 – Additional </a:t>
            </a:r>
            <a:r>
              <a:rPr lang="en-US" dirty="0"/>
              <a:t>privileged applications must be integrated: Telescope monitoring, data processing management, …. and associated with specific privileged users (Archive scientists, on-site operator</a:t>
            </a:r>
            <a:r>
              <a:rPr lang="en-US" dirty="0" smtClean="0"/>
              <a:t>,…)</a:t>
            </a:r>
          </a:p>
          <a:p>
            <a:pPr lvl="1"/>
            <a:r>
              <a:rPr lang="en-US" dirty="0" smtClean="0"/>
              <a:t>UR-SG-0080 – The </a:t>
            </a:r>
            <a:r>
              <a:rPr lang="en-US" dirty="0"/>
              <a:t>Science Gateway must allow a transfer of information from one application to another one (For example list of observation dataset references from data selection application to data analysis application).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10 April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Community Forum 13 - Manchester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2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ÉANT Slide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ÉANT Slide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2227</Words>
  <Application>Microsoft Office PowerPoint</Application>
  <PresentationFormat>Presentazione su schermo (4:3)</PresentationFormat>
  <Paragraphs>269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Tema di Office</vt:lpstr>
      <vt:lpstr>1_GÉANT Slide Template</vt:lpstr>
      <vt:lpstr>GÉANT Slide Template</vt:lpstr>
      <vt:lpstr>The CTA Virtual Team in EGI</vt:lpstr>
      <vt:lpstr>EGI Virtual Teams</vt:lpstr>
      <vt:lpstr>Why a VT for CTA in EGI</vt:lpstr>
      <vt:lpstr>CTA VT Members</vt:lpstr>
      <vt:lpstr>Tasks of the EGI VT for CTA</vt:lpstr>
      <vt:lpstr>Expected Outcomes</vt:lpstr>
      <vt:lpstr>Expected Outcomes</vt:lpstr>
      <vt:lpstr>Current Status</vt:lpstr>
      <vt:lpstr>T2 Outcome: UR Examples</vt:lpstr>
      <vt:lpstr>T2 Outcome: UR Examples</vt:lpstr>
      <vt:lpstr>IdFs and IdPs for CTA</vt:lpstr>
      <vt:lpstr>IdFs and IdPs for CTA</vt:lpstr>
      <vt:lpstr>SSO System for CTA</vt:lpstr>
      <vt:lpstr>IdFs: European Landscape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CTA collaboration</vt:lpstr>
      <vt:lpstr>Recommendations</vt:lpstr>
      <vt:lpstr>Closing remarks</vt:lpstr>
      <vt:lpstr>Closing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claudio</cp:lastModifiedBy>
  <cp:revision>329</cp:revision>
  <dcterms:created xsi:type="dcterms:W3CDTF">2012-10-18T13:25:18Z</dcterms:created>
  <dcterms:modified xsi:type="dcterms:W3CDTF">2013-04-10T08:31:12Z</dcterms:modified>
</cp:coreProperties>
</file>