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93" r:id="rId3"/>
    <p:sldId id="288" r:id="rId4"/>
    <p:sldId id="292" r:id="rId5"/>
    <p:sldId id="294" r:id="rId6"/>
    <p:sldId id="295" r:id="rId7"/>
    <p:sldId id="296" r:id="rId8"/>
    <p:sldId id="297" r:id="rId9"/>
    <p:sldId id="298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74E01-1F52-4B85-B991-B9E02FAE3827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355C0-C349-40B3-A576-54F8FBB16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3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F7DA08-1252-4DBE-9E7D-64E39786B030}" type="datetime1">
              <a:rPr lang="en-US" smtClean="0"/>
              <a:t>4/11/2013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9211FBC-CFDE-4249-9BD6-AF9FDEC0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27882C-0845-4AB6-AD46-5C193007895D}" type="datetime1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11FBC-CFDE-4249-9BD6-AF9FDEC0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4292-E623-428B-98DB-D733501A427D}" type="datetime1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1FBC-CFDE-4249-9BD6-AF9FDEC0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F45-0346-4089-AC70-1D2973F319BB}" type="datetime1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1FBC-CFDE-4249-9BD6-AF9FDEC0B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D2800B8-F6D2-4085-A4B2-9AC7E9602CD4}" type="datetime1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9211FBC-CFDE-4249-9BD6-AF9FDEC0B62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Extension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1FBC-CFDE-4249-9BD6-AF9FDEC0B6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operating the Core EGI Activities</a:t>
            </a:r>
          </a:p>
          <a:p>
            <a:pPr lvl="1"/>
            <a:r>
              <a:rPr lang="en-US" dirty="0" smtClean="0"/>
              <a:t>Need to sustain EGI and the infrastructure</a:t>
            </a:r>
          </a:p>
          <a:p>
            <a:r>
              <a:rPr lang="en-US" dirty="0" smtClean="0"/>
              <a:t>Keep activities aligned to H2020 funding</a:t>
            </a:r>
          </a:p>
          <a:p>
            <a:pPr lvl="1"/>
            <a:r>
              <a:rPr lang="en-US" dirty="0" smtClean="0"/>
              <a:t>Retain the service, staff and user community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1FBC-CFDE-4249-9BD6-AF9FDEC0B6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1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H2020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smtClean="0"/>
              <a:t>in </a:t>
            </a:r>
            <a:r>
              <a:rPr lang="en-US" dirty="0" smtClean="0"/>
              <a:t>late 2013</a:t>
            </a:r>
            <a:endParaRPr lang="en-US" dirty="0" smtClean="0"/>
          </a:p>
          <a:p>
            <a:r>
              <a:rPr lang="en-US" dirty="0" smtClean="0"/>
              <a:t>Closing in Spring 2014</a:t>
            </a:r>
          </a:p>
          <a:p>
            <a:r>
              <a:rPr lang="en-US" dirty="0" smtClean="0"/>
              <a:t>Feedback Summer 2014</a:t>
            </a:r>
          </a:p>
          <a:p>
            <a:r>
              <a:rPr lang="en-US" dirty="0" smtClean="0"/>
              <a:t>Negotiation late Summer 2014</a:t>
            </a:r>
          </a:p>
          <a:p>
            <a:r>
              <a:rPr lang="en-US" dirty="0" smtClean="0"/>
              <a:t>Grant awards Autumn </a:t>
            </a:r>
            <a:r>
              <a:rPr lang="en-US" dirty="0" smtClean="0"/>
              <a:t>2014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1FBC-CFDE-4249-9BD6-AF9FDEC0B6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914501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There will be no new EC money until Nov 2014</a:t>
            </a:r>
          </a:p>
          <a:p>
            <a:pPr lvl="1"/>
            <a:r>
              <a:rPr lang="en-US" dirty="0" smtClean="0"/>
              <a:t>Project due to finish April 2014</a:t>
            </a:r>
          </a:p>
          <a:p>
            <a:pPr lvl="1"/>
            <a:r>
              <a:rPr lang="en-US" dirty="0" smtClean="0"/>
              <a:t>Certainly an issue for EGI.eu and EGI Global </a:t>
            </a:r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Probably for other partners</a:t>
            </a: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1FBC-CFDE-4249-9BD6-AF9FDEC0B6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within EGI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57200" y="-9634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2984" y="2987824"/>
            <a:ext cx="1414971" cy="85044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EGI-</a:t>
            </a:r>
            <a:r>
              <a:rPr lang="en-US" b="1" dirty="0" err="1" smtClean="0">
                <a:solidFill>
                  <a:schemeClr val="tx1"/>
                </a:solidFill>
              </a:rPr>
              <a:t>InSPIRE</a:t>
            </a:r>
            <a:r>
              <a:rPr lang="en-US" b="1" dirty="0" smtClean="0">
                <a:solidFill>
                  <a:schemeClr val="tx1"/>
                </a:solidFill>
              </a:rPr>
              <a:t>: EC funds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76256" y="5698897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1019" y="1095127"/>
            <a:ext cx="1082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Money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4571999" y="2195736"/>
            <a:ext cx="2520281" cy="238713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Horizon 2020 Projects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(EC Funds)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2984" y="2818066"/>
            <a:ext cx="1414971" cy="18258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EGI.eu fees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9672" y="5626889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May</a:t>
            </a:r>
          </a:p>
          <a:p>
            <a:pPr algn="ctr"/>
            <a:r>
              <a:rPr lang="en-US" b="1" dirty="0" smtClean="0"/>
              <a:t>2013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131840" y="5628630"/>
            <a:ext cx="652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May</a:t>
            </a:r>
          </a:p>
          <a:p>
            <a:pPr algn="ctr"/>
            <a:r>
              <a:rPr lang="en-US" b="1" dirty="0" smtClean="0"/>
              <a:t>2014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40788" y="5603652"/>
            <a:ext cx="652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May</a:t>
            </a:r>
          </a:p>
          <a:p>
            <a:pPr algn="ctr"/>
            <a:r>
              <a:rPr lang="en-US" b="1" dirty="0" smtClean="0"/>
              <a:t>2010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79296" y="5626889"/>
            <a:ext cx="652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Nov</a:t>
            </a:r>
          </a:p>
          <a:p>
            <a:pPr algn="ctr"/>
            <a:r>
              <a:rPr lang="en-US" b="1" dirty="0" smtClean="0"/>
              <a:t>2014</a:t>
            </a:r>
            <a:endParaRPr lang="en-US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539552" y="1222758"/>
            <a:ext cx="36488" cy="441763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2984" y="3842680"/>
            <a:ext cx="1414971" cy="17977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EGI-</a:t>
            </a:r>
            <a:r>
              <a:rPr lang="en-US" b="1" dirty="0" err="1" smtClean="0">
                <a:solidFill>
                  <a:schemeClr val="tx1"/>
                </a:solidFill>
              </a:rPr>
              <a:t>InSPIRE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Partner Contributions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76040" y="5626890"/>
            <a:ext cx="6804272" cy="135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941414" y="5217470"/>
            <a:ext cx="526116" cy="4437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/>
          </a:p>
        </p:txBody>
      </p:sp>
      <p:sp>
        <p:nvSpPr>
          <p:cNvPr id="36" name="TextBox 35"/>
          <p:cNvSpPr txBox="1"/>
          <p:nvPr/>
        </p:nvSpPr>
        <p:spPr>
          <a:xfrm>
            <a:off x="7378330" y="4582869"/>
            <a:ext cx="166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EGI Community</a:t>
            </a:r>
            <a:endParaRPr lang="en-US" b="1" dirty="0"/>
          </a:p>
          <a:p>
            <a:pPr algn="ctr"/>
            <a:r>
              <a:rPr lang="en-US" b="1" dirty="0" smtClean="0"/>
              <a:t>Funds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7899848" y="4065165"/>
            <a:ext cx="567682" cy="44395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0152" y="3417093"/>
            <a:ext cx="1763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Other EC</a:t>
            </a:r>
          </a:p>
          <a:p>
            <a:pPr algn="ctr"/>
            <a:r>
              <a:rPr lang="en-US" b="1" dirty="0" smtClean="0"/>
              <a:t>Project Funds</a:t>
            </a:r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2005113" y="2813524"/>
            <a:ext cx="1525105" cy="1871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EGI.eu fees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50816" y="4725144"/>
            <a:ext cx="3641464" cy="9034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EGI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Participant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Contributions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458211" y="4581128"/>
            <a:ext cx="3608427" cy="2041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EGI.eu fees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092280" y="1436700"/>
            <a:ext cx="0" cy="4181325"/>
          </a:xfrm>
          <a:prstGeom prst="line">
            <a:avLst/>
          </a:prstGeom>
          <a:ln w="571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1997955" y="3000648"/>
            <a:ext cx="1519326" cy="83762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EGI-</a:t>
            </a:r>
            <a:r>
              <a:rPr lang="en-US" b="1" dirty="0" err="1" smtClean="0">
                <a:solidFill>
                  <a:schemeClr val="tx1"/>
                </a:solidFill>
              </a:rPr>
              <a:t>InSPIRE</a:t>
            </a:r>
            <a:r>
              <a:rPr lang="en-US" b="1" dirty="0" smtClean="0">
                <a:solidFill>
                  <a:schemeClr val="tx1"/>
                </a:solidFill>
              </a:rPr>
              <a:t>: EC funds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005113" y="3838272"/>
            <a:ext cx="1512168" cy="18021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EGI-</a:t>
            </a:r>
            <a:r>
              <a:rPr lang="en-US" b="1" dirty="0" err="1" smtClean="0">
                <a:solidFill>
                  <a:schemeClr val="tx1"/>
                </a:solidFill>
              </a:rPr>
              <a:t>InSPIRE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Partner Contributions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32447" y="2924944"/>
            <a:ext cx="86754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/>
              <a:t>?</a:t>
            </a:r>
            <a:endParaRPr lang="en-US" sz="11500" b="1" dirty="0"/>
          </a:p>
        </p:txBody>
      </p:sp>
      <p:sp>
        <p:nvSpPr>
          <p:cNvPr id="45" name="Rectangle 44"/>
          <p:cNvSpPr/>
          <p:nvPr/>
        </p:nvSpPr>
        <p:spPr>
          <a:xfrm>
            <a:off x="2005113" y="4046069"/>
            <a:ext cx="2566887" cy="40215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EGI-</a:t>
            </a:r>
            <a:r>
              <a:rPr lang="en-US" b="1" dirty="0" err="1" smtClean="0">
                <a:solidFill>
                  <a:schemeClr val="tx1"/>
                </a:solidFill>
              </a:rPr>
              <a:t>InSPIRE</a:t>
            </a:r>
            <a:r>
              <a:rPr lang="en-US" b="1" dirty="0" smtClean="0">
                <a:solidFill>
                  <a:schemeClr val="tx1"/>
                </a:solidFill>
              </a:rPr>
              <a:t>: EC funds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997955" y="4439097"/>
            <a:ext cx="2574043" cy="12012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EGI-</a:t>
            </a:r>
            <a:r>
              <a:rPr lang="en-US" b="1" dirty="0" err="1" smtClean="0">
                <a:solidFill>
                  <a:schemeClr val="tx1"/>
                </a:solidFill>
              </a:rPr>
              <a:t>InSPIRE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Partner Contributions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997955" y="3837291"/>
            <a:ext cx="2574043" cy="20877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EGI.eu fees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033689" y="2793628"/>
            <a:ext cx="2476635" cy="1004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 month extension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3517281" y="4318496"/>
            <a:ext cx="3574999" cy="173732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Sustain EGI Services that are critical and prevent degradation</a:t>
            </a:r>
            <a:endParaRPr lang="en-US" b="1" dirty="0"/>
          </a:p>
        </p:txBody>
      </p:sp>
      <p:sp>
        <p:nvSpPr>
          <p:cNvPr id="52" name="Right Arrow 51"/>
          <p:cNvSpPr/>
          <p:nvPr/>
        </p:nvSpPr>
        <p:spPr>
          <a:xfrm>
            <a:off x="3530218" y="1945408"/>
            <a:ext cx="3562062" cy="2292349"/>
          </a:xfrm>
          <a:prstGeom prst="rightArrow">
            <a:avLst>
              <a:gd name="adj1" fmla="val 50000"/>
              <a:gd name="adj2" fmla="val 38898"/>
            </a:avLst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Develop innovate new services and integrate into EGI to grow and diversify the supported research community</a:t>
            </a:r>
            <a:endParaRPr 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4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6" grpId="0" animBg="1"/>
      <p:bldP spid="48" grpId="0" animBg="1"/>
      <p:bldP spid="49" grpId="0" animBg="1"/>
      <p:bldP spid="54" grpId="0" animBg="1"/>
      <p:bldP spid="55" grpId="0" animBg="1"/>
      <p:bldP spid="56" grpId="0"/>
      <p:bldP spid="45" grpId="0" animBg="1"/>
      <p:bldP spid="47" grpId="0" animBg="1"/>
      <p:bldP spid="53" grpId="0" animBg="1"/>
      <p:bldP spid="57" grpId="0" animBg="1"/>
      <p:bldP spid="50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EGI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baseline funding level for EGI.eu</a:t>
            </a:r>
          </a:p>
          <a:p>
            <a:pPr lvl="1"/>
            <a:r>
              <a:rPr lang="en-US" dirty="0" smtClean="0"/>
              <a:t>Staff at EGI.eu</a:t>
            </a:r>
          </a:p>
          <a:p>
            <a:pPr lvl="1"/>
            <a:r>
              <a:rPr lang="en-US" dirty="0" smtClean="0"/>
              <a:t>Staff undertaking tasks outside of EGI.eu</a:t>
            </a:r>
          </a:p>
          <a:p>
            <a:r>
              <a:rPr lang="en-US" dirty="0" smtClean="0"/>
              <a:t>Constraints for planning purposes</a:t>
            </a:r>
          </a:p>
          <a:p>
            <a:pPr lvl="1"/>
            <a:r>
              <a:rPr lang="en-US" dirty="0" smtClean="0"/>
              <a:t>No increase in EGI.eu fees</a:t>
            </a:r>
          </a:p>
          <a:p>
            <a:pPr lvl="1"/>
            <a:r>
              <a:rPr lang="en-US" dirty="0" smtClean="0"/>
              <a:t>No increase in partner’s in kind contribution</a:t>
            </a:r>
          </a:p>
          <a:p>
            <a:pPr lvl="1"/>
            <a:r>
              <a:rPr lang="en-US" dirty="0" smtClean="0"/>
              <a:t>Ensure the operational infrastructure works</a:t>
            </a:r>
          </a:p>
          <a:p>
            <a:pPr lvl="1"/>
            <a:r>
              <a:rPr lang="en-US" dirty="0" smtClean="0"/>
              <a:t>Ensure EGI.eu retains a critical mass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1FBC-CFDE-4249-9BD6-AF9FDEC0B6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EGI Global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525963"/>
          </a:xfrm>
        </p:spPr>
        <p:txBody>
          <a:bodyPr/>
          <a:lstStyle/>
          <a:p>
            <a:r>
              <a:rPr lang="en-US" dirty="0" smtClean="0"/>
              <a:t>Evolving EGI Workshop classifications</a:t>
            </a:r>
          </a:p>
          <a:p>
            <a:pPr lvl="1"/>
            <a:r>
              <a:rPr lang="en-US" dirty="0" smtClean="0"/>
              <a:t>Critical, Anti-degradation, Growth, External/Stop</a:t>
            </a:r>
          </a:p>
          <a:p>
            <a:r>
              <a:rPr lang="en-US" dirty="0" smtClean="0"/>
              <a:t>Focus of the EGI.eu fees becomes:</a:t>
            </a:r>
          </a:p>
          <a:p>
            <a:pPr lvl="1"/>
            <a:r>
              <a:rPr lang="en-US" dirty="0" smtClean="0"/>
              <a:t>Critical activities</a:t>
            </a:r>
          </a:p>
          <a:p>
            <a:pPr lvl="1"/>
            <a:r>
              <a:rPr lang="en-US" dirty="0" smtClean="0"/>
              <a:t>Partial funding of Anti-degradation activities</a:t>
            </a:r>
          </a:p>
          <a:p>
            <a:pPr lvl="2"/>
            <a:r>
              <a:rPr lang="en-US" dirty="0" smtClean="0"/>
              <a:t>Fund: coordination, operation &amp; maintenance</a:t>
            </a:r>
          </a:p>
          <a:p>
            <a:pPr lvl="2"/>
            <a:r>
              <a:rPr lang="en-US" dirty="0" smtClean="0"/>
              <a:t>Not funded: development</a:t>
            </a:r>
          </a:p>
          <a:p>
            <a:pPr marL="0" indent="0" algn="ctr">
              <a:buNone/>
            </a:pPr>
            <a:r>
              <a:rPr lang="en-US" b="1" dirty="0" smtClean="0"/>
              <a:t>With current financial constraints this becomes the sustainable EGI Core Activities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1FBC-CFDE-4249-9BD6-AF9FDEC0B6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: 18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641332" cy="4525963"/>
          </a:xfrm>
        </p:spPr>
        <p:txBody>
          <a:bodyPr/>
          <a:lstStyle/>
          <a:p>
            <a:r>
              <a:rPr lang="en-US" dirty="0" smtClean="0"/>
              <a:t>For PY4:</a:t>
            </a:r>
          </a:p>
          <a:p>
            <a:pPr lvl="1"/>
            <a:r>
              <a:rPr lang="en-US" dirty="0" smtClean="0"/>
              <a:t>Some minor EGI Global Task effort adjustment</a:t>
            </a:r>
          </a:p>
          <a:p>
            <a:pPr lvl="1"/>
            <a:r>
              <a:rPr lang="en-US" dirty="0" smtClean="0"/>
              <a:t>NGI activities continue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ossibly with reduced effort to save for PY5</a:t>
            </a:r>
          </a:p>
          <a:p>
            <a:r>
              <a:rPr lang="en-US" dirty="0" smtClean="0"/>
              <a:t>For PY5:</a:t>
            </a:r>
          </a:p>
          <a:p>
            <a:pPr lvl="1"/>
            <a:r>
              <a:rPr lang="en-US" dirty="0" smtClean="0"/>
              <a:t>All EGI Global Tasks stop</a:t>
            </a:r>
          </a:p>
          <a:p>
            <a:pPr lvl="2"/>
            <a:r>
              <a:rPr lang="en-US" dirty="0" smtClean="0"/>
              <a:t>Except those as part of the Core EGI Activities</a:t>
            </a:r>
          </a:p>
          <a:p>
            <a:pPr lvl="1"/>
            <a:r>
              <a:rPr lang="en-US" dirty="0" smtClean="0"/>
              <a:t>NGI activities continue</a:t>
            </a:r>
          </a:p>
          <a:p>
            <a:pPr lvl="2"/>
            <a:r>
              <a:rPr lang="en-US" dirty="0" smtClean="0"/>
              <a:t>Using up funds or a best effort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1FBC-CFDE-4249-9BD6-AF9FDEC0B62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Extension: NGI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268760"/>
            <a:ext cx="9972600" cy="38164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partners extend but no re-profiling of effort</a:t>
            </a:r>
          </a:p>
          <a:p>
            <a:pPr lvl="1"/>
            <a:r>
              <a:rPr lang="en-US" dirty="0" smtClean="0"/>
              <a:t>No funded NGI effort in PY5</a:t>
            </a:r>
          </a:p>
          <a:p>
            <a:r>
              <a:rPr lang="en-US" dirty="0" smtClean="0"/>
              <a:t>All partners extend but lower effort in PY4 for PY5</a:t>
            </a:r>
          </a:p>
          <a:p>
            <a:pPr lvl="1"/>
            <a:r>
              <a:rPr lang="en-US" dirty="0" smtClean="0"/>
              <a:t>NGI activities continue at lower level until project ends</a:t>
            </a:r>
          </a:p>
          <a:p>
            <a:r>
              <a:rPr lang="en-US" dirty="0" smtClean="0"/>
              <a:t>All partners extend to PY5 with best effort model</a:t>
            </a:r>
          </a:p>
          <a:p>
            <a:pPr lvl="1"/>
            <a:r>
              <a:rPr lang="en-US" dirty="0" smtClean="0"/>
              <a:t>Partners can use adapt to local needs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roject funds while they last &amp; then ramp down</a:t>
            </a:r>
          </a:p>
          <a:p>
            <a:pPr lvl="1"/>
            <a:r>
              <a:rPr lang="en-US" dirty="0" smtClean="0"/>
              <a:t>Complicated to describe changes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1FBC-CFDE-4249-9BD6-AF9FDEC0B6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4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Extension: EGI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just the Core EGI Activities</a:t>
            </a:r>
          </a:p>
          <a:p>
            <a:pPr lvl="1"/>
            <a:r>
              <a:rPr lang="en-US" dirty="0" smtClean="0"/>
              <a:t>Other tasks continue as planned for PY4</a:t>
            </a:r>
          </a:p>
          <a:p>
            <a:pPr lvl="1"/>
            <a:r>
              <a:rPr lang="en-US" dirty="0" smtClean="0"/>
              <a:t>Other tasks stop in PY5</a:t>
            </a:r>
          </a:p>
          <a:p>
            <a:r>
              <a:rPr lang="en-US" dirty="0" smtClean="0"/>
              <a:t>Extend all EGI Global Tasks</a:t>
            </a:r>
          </a:p>
          <a:p>
            <a:pPr lvl="1"/>
            <a:r>
              <a:rPr lang="en-US" dirty="0" smtClean="0"/>
              <a:t>Reduce effort in PY4 for PY5</a:t>
            </a:r>
          </a:p>
          <a:p>
            <a:r>
              <a:rPr lang="en-US" dirty="0" smtClean="0"/>
              <a:t>Hybrid model</a:t>
            </a:r>
          </a:p>
          <a:p>
            <a:pPr lvl="1"/>
            <a:r>
              <a:rPr lang="en-US" dirty="0" smtClean="0"/>
              <a:t>Continue tasks into PY5</a:t>
            </a:r>
          </a:p>
          <a:p>
            <a:pPr lvl="1"/>
            <a:r>
              <a:rPr lang="en-US" dirty="0" smtClean="0"/>
              <a:t>Some non-Core tasks stop as effort runs out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CB - 11/04/13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11FBC-CFDE-4249-9BD6-AF9FDEC0B6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3055</TotalTime>
  <Words>476</Words>
  <Application>Microsoft Office PowerPoint</Application>
  <PresentationFormat>On-screen Show (4:3)</PresentationFormat>
  <Paragraphs>122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EGITheme1</vt:lpstr>
      <vt:lpstr>Project Extension</vt:lpstr>
      <vt:lpstr>Schedule for H2020 Calls</vt:lpstr>
      <vt:lpstr>Impact</vt:lpstr>
      <vt:lpstr>Funding within EGI</vt:lpstr>
      <vt:lpstr>Proposal to EGI Council</vt:lpstr>
      <vt:lpstr>Classify EGI Global Tasks</vt:lpstr>
      <vt:lpstr>EGI-InSPIRE: 18 months</vt:lpstr>
      <vt:lpstr>Extension: NGI Tasks</vt:lpstr>
      <vt:lpstr>Extension: EGI Tasks</vt:lpstr>
      <vt:lpstr>Priority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PMB – 10/4/13</dc:title>
  <dc:creator>StevenNewhouse</dc:creator>
  <cp:lastModifiedBy>StevenNewhouse</cp:lastModifiedBy>
  <cp:revision>27</cp:revision>
  <dcterms:created xsi:type="dcterms:W3CDTF">2013-04-09T08:40:59Z</dcterms:created>
  <dcterms:modified xsi:type="dcterms:W3CDTF">2013-04-11T12:00:34Z</dcterms:modified>
</cp:coreProperties>
</file>