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0" r:id="rId3"/>
    <p:sldMasterId id="2147483676" r:id="rId4"/>
    <p:sldMasterId id="2147483690" r:id="rId5"/>
    <p:sldMasterId id="2147483695" r:id="rId6"/>
  </p:sldMasterIdLst>
  <p:notesMasterIdLst>
    <p:notesMasterId r:id="rId39"/>
  </p:notesMasterIdLst>
  <p:sldIdLst>
    <p:sldId id="259" r:id="rId7"/>
    <p:sldId id="267" r:id="rId8"/>
    <p:sldId id="275" r:id="rId9"/>
    <p:sldId id="278" r:id="rId10"/>
    <p:sldId id="282" r:id="rId11"/>
    <p:sldId id="283" r:id="rId12"/>
    <p:sldId id="288" r:id="rId13"/>
    <p:sldId id="280" r:id="rId14"/>
    <p:sldId id="281" r:id="rId15"/>
    <p:sldId id="289" r:id="rId16"/>
    <p:sldId id="292" r:id="rId17"/>
    <p:sldId id="307" r:id="rId18"/>
    <p:sldId id="294" r:id="rId19"/>
    <p:sldId id="308" r:id="rId20"/>
    <p:sldId id="309" r:id="rId21"/>
    <p:sldId id="310" r:id="rId22"/>
    <p:sldId id="320" r:id="rId23"/>
    <p:sldId id="311" r:id="rId24"/>
    <p:sldId id="313" r:id="rId25"/>
    <p:sldId id="312" r:id="rId26"/>
    <p:sldId id="305" r:id="rId27"/>
    <p:sldId id="298" r:id="rId28"/>
    <p:sldId id="293" r:id="rId29"/>
    <p:sldId id="260" r:id="rId30"/>
    <p:sldId id="261" r:id="rId31"/>
    <p:sldId id="262" r:id="rId32"/>
    <p:sldId id="263" r:id="rId33"/>
    <p:sldId id="264" r:id="rId34"/>
    <p:sldId id="314" r:id="rId35"/>
    <p:sldId id="315" r:id="rId36"/>
    <p:sldId id="316" r:id="rId37"/>
    <p:sldId id="306" r:id="rId3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1697" autoAdjust="0"/>
  </p:normalViewPr>
  <p:slideViewPr>
    <p:cSldViewPr>
      <p:cViewPr>
        <p:scale>
          <a:sx n="70" d="100"/>
          <a:sy n="70" d="100"/>
        </p:scale>
        <p:origin x="-114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11272-E513-E845-8DE7-B18D5660BA15}" type="doc">
      <dgm:prSet loTypeId="urn:microsoft.com/office/officeart/2005/8/layout/arrow2" loCatId="" qsTypeId="urn:microsoft.com/office/officeart/2005/8/quickstyle/simple4" qsCatId="simple" csTypeId="urn:microsoft.com/office/officeart/2005/8/colors/colorful1" csCatId="colorful" phldr="1"/>
      <dgm:spPr/>
    </dgm:pt>
    <dgm:pt modelId="{55A810E2-7865-7C4D-88CE-6B9D39955B8A}">
      <dgm:prSet phldrT="[Text]"/>
      <dgm:spPr/>
      <dgm:t>
        <a:bodyPr/>
        <a:lstStyle/>
        <a:p>
          <a:r>
            <a:rPr lang="en-US" dirty="0" smtClean="0"/>
            <a:t>2001-2004 EDG</a:t>
          </a:r>
          <a:br>
            <a:rPr lang="en-US" dirty="0" smtClean="0"/>
          </a:br>
          <a:r>
            <a:rPr lang="en-US" dirty="0" smtClean="0"/>
            <a:t>Proof of Concept</a:t>
          </a:r>
          <a:endParaRPr lang="en-US" dirty="0"/>
        </a:p>
      </dgm:t>
    </dgm:pt>
    <dgm:pt modelId="{A2E05187-F194-5541-BE22-00234FD15A59}" type="parTrans" cxnId="{67A5EC49-6C7F-5D4F-9616-69201708B8CF}">
      <dgm:prSet/>
      <dgm:spPr/>
      <dgm:t>
        <a:bodyPr/>
        <a:lstStyle/>
        <a:p>
          <a:endParaRPr lang="en-US"/>
        </a:p>
      </dgm:t>
    </dgm:pt>
    <dgm:pt modelId="{E3BFBEA3-C984-3844-8548-50FA87FDB34D}" type="sibTrans" cxnId="{67A5EC49-6C7F-5D4F-9616-69201708B8CF}">
      <dgm:prSet/>
      <dgm:spPr/>
      <dgm:t>
        <a:bodyPr/>
        <a:lstStyle/>
        <a:p>
          <a:endParaRPr lang="en-US"/>
        </a:p>
      </dgm:t>
    </dgm:pt>
    <dgm:pt modelId="{50A89FDC-1CB8-8E4A-9F99-BD4DBDD68AEA}">
      <dgm:prSet phldrT="[Text]"/>
      <dgm:spPr/>
      <dgm:t>
        <a:bodyPr/>
        <a:lstStyle/>
        <a:p>
          <a:r>
            <a:rPr lang="en-US" dirty="0" smtClean="0"/>
            <a:t>2010-2014</a:t>
          </a:r>
          <a:br>
            <a:rPr lang="en-US" dirty="0" smtClean="0"/>
          </a:br>
          <a:r>
            <a:rPr lang="en-US" dirty="0" smtClean="0"/>
            <a:t>EGI-InSPIRE</a:t>
          </a:r>
          <a:br>
            <a:rPr lang="en-US" dirty="0" smtClean="0"/>
          </a:br>
          <a:r>
            <a:rPr lang="en-US" dirty="0" smtClean="0"/>
            <a:t>Transition towards a sustainable infrastructure</a:t>
          </a:r>
          <a:endParaRPr lang="en-US" dirty="0"/>
        </a:p>
      </dgm:t>
    </dgm:pt>
    <dgm:pt modelId="{F88B05EF-9705-2541-A269-65049E32AFCE}" type="parTrans" cxnId="{0CB5F2D9-3A33-1B40-A228-BE69B392FA89}">
      <dgm:prSet/>
      <dgm:spPr/>
      <dgm:t>
        <a:bodyPr/>
        <a:lstStyle/>
        <a:p>
          <a:endParaRPr lang="en-US"/>
        </a:p>
      </dgm:t>
    </dgm:pt>
    <dgm:pt modelId="{E0605105-7D15-FD47-87C1-A17A2A5D38BD}" type="sibTrans" cxnId="{0CB5F2D9-3A33-1B40-A228-BE69B392FA89}">
      <dgm:prSet/>
      <dgm:spPr/>
      <dgm:t>
        <a:bodyPr/>
        <a:lstStyle/>
        <a:p>
          <a:endParaRPr lang="en-US"/>
        </a:p>
      </dgm:t>
    </dgm:pt>
    <dgm:pt modelId="{65FBB79E-D96C-804F-BA0B-B830AD7EF142}">
      <dgm:prSet phldrT="[Text]"/>
      <dgm:spPr/>
      <dgm:t>
        <a:bodyPr/>
        <a:lstStyle/>
        <a:p>
          <a:r>
            <a:rPr lang="en-US" dirty="0" smtClean="0"/>
            <a:t>2004-2010 EGEE-I/II/III</a:t>
          </a:r>
          <a:br>
            <a:rPr lang="en-US" dirty="0" smtClean="0"/>
          </a:br>
          <a:r>
            <a:rPr lang="en-US" dirty="0" smtClean="0"/>
            <a:t>From prototype to production</a:t>
          </a:r>
          <a:endParaRPr lang="en-US" dirty="0"/>
        </a:p>
      </dgm:t>
    </dgm:pt>
    <dgm:pt modelId="{7F8BCC81-187D-2D4E-954B-93B674788B62}" type="parTrans" cxnId="{1C032A5D-F376-F54B-9407-A78DB65BD364}">
      <dgm:prSet/>
      <dgm:spPr/>
      <dgm:t>
        <a:bodyPr/>
        <a:lstStyle/>
        <a:p>
          <a:endParaRPr lang="en-US"/>
        </a:p>
      </dgm:t>
    </dgm:pt>
    <dgm:pt modelId="{BF600ED9-E60D-974B-87CC-57892A4BED60}" type="sibTrans" cxnId="{1C032A5D-F376-F54B-9407-A78DB65BD364}">
      <dgm:prSet/>
      <dgm:spPr/>
      <dgm:t>
        <a:bodyPr/>
        <a:lstStyle/>
        <a:p>
          <a:endParaRPr lang="en-US"/>
        </a:p>
      </dgm:t>
    </dgm:pt>
    <dgm:pt modelId="{E4674365-FAE2-E945-ACBC-37C9F607F324}">
      <dgm:prSet phldrT="[Text]"/>
      <dgm:spPr/>
      <dgm:t>
        <a:bodyPr/>
        <a:lstStyle/>
        <a:p>
          <a:r>
            <a:rPr lang="en-US" dirty="0" smtClean="0"/>
            <a:t>2007-2009 </a:t>
          </a:r>
          <a:br>
            <a:rPr lang="en-US" dirty="0" smtClean="0"/>
          </a:br>
          <a:r>
            <a:rPr lang="en-US" dirty="0" smtClean="0"/>
            <a:t>EGI Design Study</a:t>
          </a:r>
          <a:br>
            <a:rPr lang="en-US" dirty="0" smtClean="0"/>
          </a:br>
          <a:r>
            <a:rPr lang="en-US" dirty="0" smtClean="0"/>
            <a:t>Sustainability Model</a:t>
          </a:r>
          <a:endParaRPr lang="en-US" dirty="0"/>
        </a:p>
      </dgm:t>
    </dgm:pt>
    <dgm:pt modelId="{07204AE6-84F6-174D-A4D8-B6D4B690F6C1}" type="parTrans" cxnId="{E2DEA759-72BA-5541-B534-81356990D11B}">
      <dgm:prSet/>
      <dgm:spPr/>
      <dgm:t>
        <a:bodyPr/>
        <a:lstStyle/>
        <a:p>
          <a:endParaRPr lang="en-US"/>
        </a:p>
      </dgm:t>
    </dgm:pt>
    <dgm:pt modelId="{711C2EBA-7F66-544B-AE58-E2B2F020F377}" type="sibTrans" cxnId="{E2DEA759-72BA-5541-B534-81356990D11B}">
      <dgm:prSet/>
      <dgm:spPr/>
      <dgm:t>
        <a:bodyPr/>
        <a:lstStyle/>
        <a:p>
          <a:endParaRPr lang="en-US"/>
        </a:p>
      </dgm:t>
    </dgm:pt>
    <dgm:pt modelId="{9A7F9152-2EA8-2144-9334-40F2A277FBFC}" type="pres">
      <dgm:prSet presAssocID="{D9911272-E513-E845-8DE7-B18D5660BA15}" presName="arrowDiagram" presStyleCnt="0">
        <dgm:presLayoutVars>
          <dgm:chMax val="5"/>
          <dgm:dir/>
          <dgm:resizeHandles val="exact"/>
        </dgm:presLayoutVars>
      </dgm:prSet>
      <dgm:spPr/>
    </dgm:pt>
    <dgm:pt modelId="{05460693-75D2-C049-972E-CA1F8D94FFC9}" type="pres">
      <dgm:prSet presAssocID="{D9911272-E513-E845-8DE7-B18D5660BA15}" presName="arrow" presStyleLbl="bgShp" presStyleIdx="0" presStyleCnt="1"/>
      <dgm:spPr/>
    </dgm:pt>
    <dgm:pt modelId="{995DBF22-3BB8-344E-811C-9D559CFC8BCD}" type="pres">
      <dgm:prSet presAssocID="{D9911272-E513-E845-8DE7-B18D5660BA15}" presName="arrowDiagram4" presStyleCnt="0"/>
      <dgm:spPr/>
    </dgm:pt>
    <dgm:pt modelId="{B3F4B9B6-9099-744A-A287-D1852FEA4E08}" type="pres">
      <dgm:prSet presAssocID="{55A810E2-7865-7C4D-88CE-6B9D39955B8A}" presName="bullet4a" presStyleLbl="node1" presStyleIdx="0" presStyleCnt="4"/>
      <dgm:spPr/>
    </dgm:pt>
    <dgm:pt modelId="{7470F869-DA0C-4044-973A-314E2E2C26BD}" type="pres">
      <dgm:prSet presAssocID="{55A810E2-7865-7C4D-88CE-6B9D39955B8A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66C07-9E68-3A48-BC3A-1A3324A3EC47}" type="pres">
      <dgm:prSet presAssocID="{65FBB79E-D96C-804F-BA0B-B830AD7EF142}" presName="bullet4b" presStyleLbl="node1" presStyleIdx="1" presStyleCnt="4"/>
      <dgm:spPr/>
    </dgm:pt>
    <dgm:pt modelId="{DE80ADDA-EFCC-6E4B-B71D-96E15A3428B2}" type="pres">
      <dgm:prSet presAssocID="{65FBB79E-D96C-804F-BA0B-B830AD7EF142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EECF8-BCA9-E14F-8B6F-6F470BD99E09}" type="pres">
      <dgm:prSet presAssocID="{E4674365-FAE2-E945-ACBC-37C9F607F324}" presName="bullet4c" presStyleLbl="node1" presStyleIdx="2" presStyleCnt="4"/>
      <dgm:spPr/>
    </dgm:pt>
    <dgm:pt modelId="{A1CF8A9A-43A5-6046-BA26-73A146FC3C22}" type="pres">
      <dgm:prSet presAssocID="{E4674365-FAE2-E945-ACBC-37C9F607F324}" presName="textBox4c" presStyleLbl="revTx" presStyleIdx="2" presStyleCnt="4" custScaleX="129759" custScaleY="86288" custLinFactNeighborX="1440" custLinFactNeighborY="4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8095D-9772-4743-8801-9267774F9D25}" type="pres">
      <dgm:prSet presAssocID="{50A89FDC-1CB8-8E4A-9F99-BD4DBDD68AEA}" presName="bullet4d" presStyleLbl="node1" presStyleIdx="3" presStyleCnt="4"/>
      <dgm:spPr/>
    </dgm:pt>
    <dgm:pt modelId="{94279B1D-4987-6C46-8C70-207EC5F8AB0D}" type="pres">
      <dgm:prSet presAssocID="{50A89FDC-1CB8-8E4A-9F99-BD4DBDD68AE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CEA9A3-697A-4190-80F3-4D2E63D8B71B}" type="presOf" srcId="{50A89FDC-1CB8-8E4A-9F99-BD4DBDD68AEA}" destId="{94279B1D-4987-6C46-8C70-207EC5F8AB0D}" srcOrd="0" destOrd="0" presId="urn:microsoft.com/office/officeart/2005/8/layout/arrow2"/>
    <dgm:cxn modelId="{1C032A5D-F376-F54B-9407-A78DB65BD364}" srcId="{D9911272-E513-E845-8DE7-B18D5660BA15}" destId="{65FBB79E-D96C-804F-BA0B-B830AD7EF142}" srcOrd="1" destOrd="0" parTransId="{7F8BCC81-187D-2D4E-954B-93B674788B62}" sibTransId="{BF600ED9-E60D-974B-87CC-57892A4BED60}"/>
    <dgm:cxn modelId="{0A67A793-4133-4FF4-BC1C-5FCEBAF90606}" type="presOf" srcId="{E4674365-FAE2-E945-ACBC-37C9F607F324}" destId="{A1CF8A9A-43A5-6046-BA26-73A146FC3C22}" srcOrd="0" destOrd="0" presId="urn:microsoft.com/office/officeart/2005/8/layout/arrow2"/>
    <dgm:cxn modelId="{0CB5F2D9-3A33-1B40-A228-BE69B392FA89}" srcId="{D9911272-E513-E845-8DE7-B18D5660BA15}" destId="{50A89FDC-1CB8-8E4A-9F99-BD4DBDD68AEA}" srcOrd="3" destOrd="0" parTransId="{F88B05EF-9705-2541-A269-65049E32AFCE}" sibTransId="{E0605105-7D15-FD47-87C1-A17A2A5D38BD}"/>
    <dgm:cxn modelId="{4A8997C2-3257-424B-9ED9-F3D4454DECE7}" type="presOf" srcId="{65FBB79E-D96C-804F-BA0B-B830AD7EF142}" destId="{DE80ADDA-EFCC-6E4B-B71D-96E15A3428B2}" srcOrd="0" destOrd="0" presId="urn:microsoft.com/office/officeart/2005/8/layout/arrow2"/>
    <dgm:cxn modelId="{E5282765-2136-426E-A76F-E84960A60D43}" type="presOf" srcId="{D9911272-E513-E845-8DE7-B18D5660BA15}" destId="{9A7F9152-2EA8-2144-9334-40F2A277FBFC}" srcOrd="0" destOrd="0" presId="urn:microsoft.com/office/officeart/2005/8/layout/arrow2"/>
    <dgm:cxn modelId="{67A5EC49-6C7F-5D4F-9616-69201708B8CF}" srcId="{D9911272-E513-E845-8DE7-B18D5660BA15}" destId="{55A810E2-7865-7C4D-88CE-6B9D39955B8A}" srcOrd="0" destOrd="0" parTransId="{A2E05187-F194-5541-BE22-00234FD15A59}" sibTransId="{E3BFBEA3-C984-3844-8548-50FA87FDB34D}"/>
    <dgm:cxn modelId="{E2DEA759-72BA-5541-B534-81356990D11B}" srcId="{D9911272-E513-E845-8DE7-B18D5660BA15}" destId="{E4674365-FAE2-E945-ACBC-37C9F607F324}" srcOrd="2" destOrd="0" parTransId="{07204AE6-84F6-174D-A4D8-B6D4B690F6C1}" sibTransId="{711C2EBA-7F66-544B-AE58-E2B2F020F377}"/>
    <dgm:cxn modelId="{93A354D8-9E86-4163-8A44-0DCF6ADB2548}" type="presOf" srcId="{55A810E2-7865-7C4D-88CE-6B9D39955B8A}" destId="{7470F869-DA0C-4044-973A-314E2E2C26BD}" srcOrd="0" destOrd="0" presId="urn:microsoft.com/office/officeart/2005/8/layout/arrow2"/>
    <dgm:cxn modelId="{70E13822-C6DF-4EDF-AFF1-CDBA4852A592}" type="presParOf" srcId="{9A7F9152-2EA8-2144-9334-40F2A277FBFC}" destId="{05460693-75D2-C049-972E-CA1F8D94FFC9}" srcOrd="0" destOrd="0" presId="urn:microsoft.com/office/officeart/2005/8/layout/arrow2"/>
    <dgm:cxn modelId="{3C0A8F9B-D3BD-47DC-98C0-773E50C9F63E}" type="presParOf" srcId="{9A7F9152-2EA8-2144-9334-40F2A277FBFC}" destId="{995DBF22-3BB8-344E-811C-9D559CFC8BCD}" srcOrd="1" destOrd="0" presId="urn:microsoft.com/office/officeart/2005/8/layout/arrow2"/>
    <dgm:cxn modelId="{1B30B77E-E4EA-4302-B54D-DAB93DA28328}" type="presParOf" srcId="{995DBF22-3BB8-344E-811C-9D559CFC8BCD}" destId="{B3F4B9B6-9099-744A-A287-D1852FEA4E08}" srcOrd="0" destOrd="0" presId="urn:microsoft.com/office/officeart/2005/8/layout/arrow2"/>
    <dgm:cxn modelId="{0ADBB445-C4A0-47E9-8D9B-99613EBAB81F}" type="presParOf" srcId="{995DBF22-3BB8-344E-811C-9D559CFC8BCD}" destId="{7470F869-DA0C-4044-973A-314E2E2C26BD}" srcOrd="1" destOrd="0" presId="urn:microsoft.com/office/officeart/2005/8/layout/arrow2"/>
    <dgm:cxn modelId="{375A3521-4B62-4F36-ABD5-D8ED4AD3DF9B}" type="presParOf" srcId="{995DBF22-3BB8-344E-811C-9D559CFC8BCD}" destId="{C4D66C07-9E68-3A48-BC3A-1A3324A3EC47}" srcOrd="2" destOrd="0" presId="urn:microsoft.com/office/officeart/2005/8/layout/arrow2"/>
    <dgm:cxn modelId="{8BAF40B1-8B35-428B-93CF-C98E6AA6218E}" type="presParOf" srcId="{995DBF22-3BB8-344E-811C-9D559CFC8BCD}" destId="{DE80ADDA-EFCC-6E4B-B71D-96E15A3428B2}" srcOrd="3" destOrd="0" presId="urn:microsoft.com/office/officeart/2005/8/layout/arrow2"/>
    <dgm:cxn modelId="{E1F14AAC-A7B5-4B35-8015-A444B3C62216}" type="presParOf" srcId="{995DBF22-3BB8-344E-811C-9D559CFC8BCD}" destId="{837EECF8-BCA9-E14F-8B6F-6F470BD99E09}" srcOrd="4" destOrd="0" presId="urn:microsoft.com/office/officeart/2005/8/layout/arrow2"/>
    <dgm:cxn modelId="{371D45FA-7180-4564-ACE6-F8D3214A4EAF}" type="presParOf" srcId="{995DBF22-3BB8-344E-811C-9D559CFC8BCD}" destId="{A1CF8A9A-43A5-6046-BA26-73A146FC3C22}" srcOrd="5" destOrd="0" presId="urn:microsoft.com/office/officeart/2005/8/layout/arrow2"/>
    <dgm:cxn modelId="{57825B47-CC67-4B08-A148-452E4E8B65E9}" type="presParOf" srcId="{995DBF22-3BB8-344E-811C-9D559CFC8BCD}" destId="{9F38095D-9772-4743-8801-9267774F9D25}" srcOrd="6" destOrd="0" presId="urn:microsoft.com/office/officeart/2005/8/layout/arrow2"/>
    <dgm:cxn modelId="{D91C3459-C3FA-4B2D-B28F-449B5E68E03A}" type="presParOf" srcId="{995DBF22-3BB8-344E-811C-9D559CFC8BCD}" destId="{94279B1D-4987-6C46-8C70-207EC5F8AB0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70F62-D18F-4F9B-8000-F2565984D82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4B8A3CF-A036-4CEE-B64D-1C12615B1E2C}">
      <dgm:prSet phldrT="[Text]"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Virtual </a:t>
          </a:r>
          <a:br>
            <a:rPr lang="en-US" sz="1600" b="1" dirty="0" smtClean="0">
              <a:latin typeface="Arial" pitchFamily="34" charset="0"/>
              <a:cs typeface="Arial" pitchFamily="34" charset="0"/>
            </a:rPr>
          </a:br>
          <a:r>
            <a:rPr lang="en-US" sz="1600" b="1" dirty="0" smtClean="0">
              <a:latin typeface="Arial" pitchFamily="34" charset="0"/>
              <a:cs typeface="Arial" pitchFamily="34" charset="0"/>
            </a:rPr>
            <a:t>Research </a:t>
          </a:r>
          <a:br>
            <a:rPr lang="en-US" sz="1600" b="1" dirty="0" smtClean="0">
              <a:latin typeface="Arial" pitchFamily="34" charset="0"/>
              <a:cs typeface="Arial" pitchFamily="34" charset="0"/>
            </a:rPr>
          </a:br>
          <a:r>
            <a:rPr lang="en-US" sz="1600" b="1" dirty="0" smtClean="0">
              <a:latin typeface="Arial" pitchFamily="34" charset="0"/>
              <a:cs typeface="Arial" pitchFamily="34" charset="0"/>
            </a:rPr>
            <a:t>Environments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3CED7BC0-40DA-40EE-AB36-877BEA4BD543}" type="parTrans" cxnId="{A431AB20-8988-4016-AE82-CFD0528589B3}">
      <dgm:prSet/>
      <dgm:spPr/>
      <dgm:t>
        <a:bodyPr/>
        <a:lstStyle/>
        <a:p>
          <a:endParaRPr lang="en-US"/>
        </a:p>
      </dgm:t>
    </dgm:pt>
    <dgm:pt modelId="{48832D3E-93AC-4F35-BCD7-C3DC56B3F3C6}" type="sibTrans" cxnId="{A431AB20-8988-4016-AE82-CFD0528589B3}">
      <dgm:prSet/>
      <dgm:spPr/>
      <dgm:t>
        <a:bodyPr/>
        <a:lstStyle/>
        <a:p>
          <a:endParaRPr lang="en-US"/>
        </a:p>
      </dgm:t>
    </dgm:pt>
    <dgm:pt modelId="{CE769C6F-291A-4689-B71F-56925472204C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Operational Infrastructure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1CA4AD7E-92ED-4634-9EB6-D2BC7790FD95}" type="parTrans" cxnId="{24E199D3-BEEF-4BFF-B903-55DA64440816}">
      <dgm:prSet/>
      <dgm:spPr/>
      <dgm:t>
        <a:bodyPr/>
        <a:lstStyle/>
        <a:p>
          <a:endParaRPr lang="en-US"/>
        </a:p>
      </dgm:t>
    </dgm:pt>
    <dgm:pt modelId="{3ABCC56E-B56C-4B1A-B512-4B2F1520A953}" type="sibTrans" cxnId="{24E199D3-BEEF-4BFF-B903-55DA64440816}">
      <dgm:prSet/>
      <dgm:spPr/>
      <dgm:t>
        <a:bodyPr/>
        <a:lstStyle/>
        <a:p>
          <a:endParaRPr lang="en-US"/>
        </a:p>
      </dgm:t>
    </dgm:pt>
    <dgm:pt modelId="{E4200DFC-AA27-4258-BFC1-D643E0006157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Arial" pitchFamily="34" charset="0"/>
              <a:cs typeface="Arial" pitchFamily="34" charset="0"/>
            </a:rPr>
            <a:t>Community &amp; Coordination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405A0782-F248-4907-AA79-27AC69753E1C}" type="parTrans" cxnId="{DB4049E5-3514-413C-9E0E-31775FBF46E3}">
      <dgm:prSet/>
      <dgm:spPr/>
      <dgm:t>
        <a:bodyPr/>
        <a:lstStyle/>
        <a:p>
          <a:endParaRPr lang="en-US"/>
        </a:p>
      </dgm:t>
    </dgm:pt>
    <dgm:pt modelId="{015EDFC7-B96C-4C82-ABE0-A1BFF10FBA7D}" type="sibTrans" cxnId="{DB4049E5-3514-413C-9E0E-31775FBF46E3}">
      <dgm:prSet/>
      <dgm:spPr/>
      <dgm:t>
        <a:bodyPr/>
        <a:lstStyle/>
        <a:p>
          <a:endParaRPr lang="en-US"/>
        </a:p>
      </dgm:t>
    </dgm:pt>
    <dgm:pt modelId="{F326C80A-CC6D-4B8F-A424-2DAC541F94CF}" type="pres">
      <dgm:prSet presAssocID="{04A70F62-D18F-4F9B-8000-F2565984D828}" presName="Name0" presStyleCnt="0">
        <dgm:presLayoutVars>
          <dgm:dir/>
          <dgm:animLvl val="lvl"/>
          <dgm:resizeHandles val="exact"/>
        </dgm:presLayoutVars>
      </dgm:prSet>
      <dgm:spPr/>
    </dgm:pt>
    <dgm:pt modelId="{D11F8A2D-77A3-413C-B8C8-E2B2784BE934}" type="pres">
      <dgm:prSet presAssocID="{A4B8A3CF-A036-4CEE-B64D-1C12615B1E2C}" presName="Name8" presStyleCnt="0"/>
      <dgm:spPr/>
    </dgm:pt>
    <dgm:pt modelId="{9686AE89-F289-460E-BF6B-239306192754}" type="pres">
      <dgm:prSet presAssocID="{A4B8A3CF-A036-4CEE-B64D-1C12615B1E2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69619-9263-4F8A-8F65-27BA5CD3841A}" type="pres">
      <dgm:prSet presAssocID="{A4B8A3CF-A036-4CEE-B64D-1C12615B1E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758FC-5D0A-4527-A3C4-B8159295C98B}" type="pres">
      <dgm:prSet presAssocID="{CE769C6F-291A-4689-B71F-56925472204C}" presName="Name8" presStyleCnt="0"/>
      <dgm:spPr/>
    </dgm:pt>
    <dgm:pt modelId="{DE4CECC4-42F7-421B-8697-D09F51B67168}" type="pres">
      <dgm:prSet presAssocID="{CE769C6F-291A-4689-B71F-56925472204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CC341D-A7E9-41BA-9BC0-63A833549EA6}" type="pres">
      <dgm:prSet presAssocID="{CE769C6F-291A-4689-B71F-5692547220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6B631-ACD9-413F-B386-DE858B06DD82}" type="pres">
      <dgm:prSet presAssocID="{E4200DFC-AA27-4258-BFC1-D643E0006157}" presName="Name8" presStyleCnt="0"/>
      <dgm:spPr/>
    </dgm:pt>
    <dgm:pt modelId="{AA437B24-D33D-451D-AAD3-94035BD92037}" type="pres">
      <dgm:prSet presAssocID="{E4200DFC-AA27-4258-BFC1-D643E000615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672DB-A7AB-4FB0-B3E6-89E7FFB1C6D7}" type="pres">
      <dgm:prSet presAssocID="{E4200DFC-AA27-4258-BFC1-D643E00061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E199D3-BEEF-4BFF-B903-55DA64440816}" srcId="{04A70F62-D18F-4F9B-8000-F2565984D828}" destId="{CE769C6F-291A-4689-B71F-56925472204C}" srcOrd="1" destOrd="0" parTransId="{1CA4AD7E-92ED-4634-9EB6-D2BC7790FD95}" sibTransId="{3ABCC56E-B56C-4B1A-B512-4B2F1520A953}"/>
    <dgm:cxn modelId="{1DF86025-81E6-4147-A2C9-2BB9A17E2A91}" type="presOf" srcId="{04A70F62-D18F-4F9B-8000-F2565984D828}" destId="{F326C80A-CC6D-4B8F-A424-2DAC541F94CF}" srcOrd="0" destOrd="0" presId="urn:microsoft.com/office/officeart/2005/8/layout/pyramid1"/>
    <dgm:cxn modelId="{DB4049E5-3514-413C-9E0E-31775FBF46E3}" srcId="{04A70F62-D18F-4F9B-8000-F2565984D828}" destId="{E4200DFC-AA27-4258-BFC1-D643E0006157}" srcOrd="2" destOrd="0" parTransId="{405A0782-F248-4907-AA79-27AC69753E1C}" sibTransId="{015EDFC7-B96C-4C82-ABE0-A1BFF10FBA7D}"/>
    <dgm:cxn modelId="{5D5AEFB4-989E-4698-AAC4-B10AE545C1FA}" type="presOf" srcId="{A4B8A3CF-A036-4CEE-B64D-1C12615B1E2C}" destId="{BF569619-9263-4F8A-8F65-27BA5CD3841A}" srcOrd="1" destOrd="0" presId="urn:microsoft.com/office/officeart/2005/8/layout/pyramid1"/>
    <dgm:cxn modelId="{E234A732-6AE3-479E-889F-C3D7CA625D72}" type="presOf" srcId="{E4200DFC-AA27-4258-BFC1-D643E0006157}" destId="{EE0672DB-A7AB-4FB0-B3E6-89E7FFB1C6D7}" srcOrd="1" destOrd="0" presId="urn:microsoft.com/office/officeart/2005/8/layout/pyramid1"/>
    <dgm:cxn modelId="{6DD1B13B-3919-4125-B25C-3BA54A39D779}" type="presOf" srcId="{E4200DFC-AA27-4258-BFC1-D643E0006157}" destId="{AA437B24-D33D-451D-AAD3-94035BD92037}" srcOrd="0" destOrd="0" presId="urn:microsoft.com/office/officeart/2005/8/layout/pyramid1"/>
    <dgm:cxn modelId="{D11EA7DF-1B93-4CC9-85FD-4DFCDE317968}" type="presOf" srcId="{CE769C6F-291A-4689-B71F-56925472204C}" destId="{E0CC341D-A7E9-41BA-9BC0-63A833549EA6}" srcOrd="1" destOrd="0" presId="urn:microsoft.com/office/officeart/2005/8/layout/pyramid1"/>
    <dgm:cxn modelId="{17883111-F29C-405E-9783-9B06AEB997BD}" type="presOf" srcId="{CE769C6F-291A-4689-B71F-56925472204C}" destId="{DE4CECC4-42F7-421B-8697-D09F51B67168}" srcOrd="0" destOrd="0" presId="urn:microsoft.com/office/officeart/2005/8/layout/pyramid1"/>
    <dgm:cxn modelId="{FC319177-23F2-478F-B824-3599BD73AA54}" type="presOf" srcId="{A4B8A3CF-A036-4CEE-B64D-1C12615B1E2C}" destId="{9686AE89-F289-460E-BF6B-239306192754}" srcOrd="0" destOrd="0" presId="urn:microsoft.com/office/officeart/2005/8/layout/pyramid1"/>
    <dgm:cxn modelId="{A431AB20-8988-4016-AE82-CFD0528589B3}" srcId="{04A70F62-D18F-4F9B-8000-F2565984D828}" destId="{A4B8A3CF-A036-4CEE-B64D-1C12615B1E2C}" srcOrd="0" destOrd="0" parTransId="{3CED7BC0-40DA-40EE-AB36-877BEA4BD543}" sibTransId="{48832D3E-93AC-4F35-BCD7-C3DC56B3F3C6}"/>
    <dgm:cxn modelId="{9D598E44-8783-4846-BFEB-20EC002DF812}" type="presParOf" srcId="{F326C80A-CC6D-4B8F-A424-2DAC541F94CF}" destId="{D11F8A2D-77A3-413C-B8C8-E2B2784BE934}" srcOrd="0" destOrd="0" presId="urn:microsoft.com/office/officeart/2005/8/layout/pyramid1"/>
    <dgm:cxn modelId="{2FBE91E2-0121-4046-8FEC-BDDAD8AC503D}" type="presParOf" srcId="{D11F8A2D-77A3-413C-B8C8-E2B2784BE934}" destId="{9686AE89-F289-460E-BF6B-239306192754}" srcOrd="0" destOrd="0" presId="urn:microsoft.com/office/officeart/2005/8/layout/pyramid1"/>
    <dgm:cxn modelId="{4377C57D-B0E3-43F7-8F48-155FD05BE366}" type="presParOf" srcId="{D11F8A2D-77A3-413C-B8C8-E2B2784BE934}" destId="{BF569619-9263-4F8A-8F65-27BA5CD3841A}" srcOrd="1" destOrd="0" presId="urn:microsoft.com/office/officeart/2005/8/layout/pyramid1"/>
    <dgm:cxn modelId="{C34A44FF-B261-431C-B465-E3100AF9F2A2}" type="presParOf" srcId="{F326C80A-CC6D-4B8F-A424-2DAC541F94CF}" destId="{67A758FC-5D0A-4527-A3C4-B8159295C98B}" srcOrd="1" destOrd="0" presId="urn:microsoft.com/office/officeart/2005/8/layout/pyramid1"/>
    <dgm:cxn modelId="{035C7AB3-B4C7-46D8-8378-24C0C370F006}" type="presParOf" srcId="{67A758FC-5D0A-4527-A3C4-B8159295C98B}" destId="{DE4CECC4-42F7-421B-8697-D09F51B67168}" srcOrd="0" destOrd="0" presId="urn:microsoft.com/office/officeart/2005/8/layout/pyramid1"/>
    <dgm:cxn modelId="{ECE931F6-1411-478A-AF99-4914B403C35E}" type="presParOf" srcId="{67A758FC-5D0A-4527-A3C4-B8159295C98B}" destId="{E0CC341D-A7E9-41BA-9BC0-63A833549EA6}" srcOrd="1" destOrd="0" presId="urn:microsoft.com/office/officeart/2005/8/layout/pyramid1"/>
    <dgm:cxn modelId="{4FC9759A-DB0C-4918-80D8-A0C17DD71B17}" type="presParOf" srcId="{F326C80A-CC6D-4B8F-A424-2DAC541F94CF}" destId="{53E6B631-ACD9-413F-B386-DE858B06DD82}" srcOrd="2" destOrd="0" presId="urn:microsoft.com/office/officeart/2005/8/layout/pyramid1"/>
    <dgm:cxn modelId="{2D8B6263-4546-4758-903D-F4BB114C57E1}" type="presParOf" srcId="{53E6B631-ACD9-413F-B386-DE858B06DD82}" destId="{AA437B24-D33D-451D-AAD3-94035BD92037}" srcOrd="0" destOrd="0" presId="urn:microsoft.com/office/officeart/2005/8/layout/pyramid1"/>
    <dgm:cxn modelId="{9F7F8C97-A29B-428B-AF31-FC3518EC43DD}" type="presParOf" srcId="{53E6B631-ACD9-413F-B386-DE858B06DD82}" destId="{EE0672DB-A7AB-4FB0-B3E6-89E7FFB1C6D7}" srcOrd="1" destOrd="0" presId="urn:microsoft.com/office/officeart/2005/8/layout/pyramid1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60693-75D2-C049-972E-CA1F8D94FFC9}">
      <dsp:nvSpPr>
        <dsp:cNvPr id="0" name=""/>
        <dsp:cNvSpPr/>
      </dsp:nvSpPr>
      <dsp:spPr>
        <a:xfrm>
          <a:off x="61167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F4B9B6-9099-744A-A287-D1852FEA4E08}">
      <dsp:nvSpPr>
        <dsp:cNvPr id="0" name=""/>
        <dsp:cNvSpPr/>
      </dsp:nvSpPr>
      <dsp:spPr>
        <a:xfrm>
          <a:off x="701654" y="3021990"/>
          <a:ext cx="149555" cy="1495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70F869-DA0C-4044-973A-314E2E2C26BD}">
      <dsp:nvSpPr>
        <dsp:cNvPr id="0" name=""/>
        <dsp:cNvSpPr/>
      </dsp:nvSpPr>
      <dsp:spPr>
        <a:xfrm>
          <a:off x="776432" y="3096768"/>
          <a:ext cx="1111910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2001-2004 EDG</a:t>
          </a:r>
          <a:br>
            <a:rPr lang="en-US" sz="1500" kern="1200" dirty="0" smtClean="0"/>
          </a:br>
          <a:r>
            <a:rPr lang="en-US" sz="1500" kern="1200" dirty="0" smtClean="0"/>
            <a:t>Proof of Concept</a:t>
          </a:r>
          <a:endParaRPr lang="en-US" sz="1500" kern="1200" dirty="0"/>
        </a:p>
      </dsp:txBody>
      <dsp:txXfrm>
        <a:off x="776432" y="3096768"/>
        <a:ext cx="1111910" cy="967232"/>
      </dsp:txXfrm>
    </dsp:sp>
    <dsp:sp modelId="{C4D66C07-9E68-3A48-BC3A-1A3324A3EC47}">
      <dsp:nvSpPr>
        <dsp:cNvPr id="0" name=""/>
        <dsp:cNvSpPr/>
      </dsp:nvSpPr>
      <dsp:spPr>
        <a:xfrm>
          <a:off x="1758294" y="2076704"/>
          <a:ext cx="260096" cy="2600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0ADDA-EFCC-6E4B-B71D-96E15A3428B2}">
      <dsp:nvSpPr>
        <dsp:cNvPr id="0" name=""/>
        <dsp:cNvSpPr/>
      </dsp:nvSpPr>
      <dsp:spPr>
        <a:xfrm>
          <a:off x="1888342" y="2206752"/>
          <a:ext cx="1365504" cy="1857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1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2004-2010 EGEE-I/II/III</a:t>
          </a:r>
          <a:br>
            <a:rPr lang="en-US" sz="1500" kern="1200" dirty="0" smtClean="0"/>
          </a:br>
          <a:r>
            <a:rPr lang="en-US" sz="1500" kern="1200" dirty="0" smtClean="0"/>
            <a:t>From prototype to production</a:t>
          </a:r>
          <a:endParaRPr lang="en-US" sz="1500" kern="1200" dirty="0"/>
        </a:p>
      </dsp:txBody>
      <dsp:txXfrm>
        <a:off x="1888342" y="2206752"/>
        <a:ext cx="1365504" cy="1857248"/>
      </dsp:txXfrm>
    </dsp:sp>
    <dsp:sp modelId="{837EECF8-BCA9-E14F-8B6F-6F470BD99E09}">
      <dsp:nvSpPr>
        <dsp:cNvPr id="0" name=""/>
        <dsp:cNvSpPr/>
      </dsp:nvSpPr>
      <dsp:spPr>
        <a:xfrm>
          <a:off x="3107542" y="1380134"/>
          <a:ext cx="344627" cy="3446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CF8A9A-43A5-6046-BA26-73A146FC3C22}">
      <dsp:nvSpPr>
        <dsp:cNvPr id="0" name=""/>
        <dsp:cNvSpPr/>
      </dsp:nvSpPr>
      <dsp:spPr>
        <a:xfrm>
          <a:off x="3096339" y="1828367"/>
          <a:ext cx="1771864" cy="216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611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2007-2009 </a:t>
          </a:r>
          <a:br>
            <a:rPr lang="en-US" sz="1500" kern="1200" dirty="0" smtClean="0"/>
          </a:br>
          <a:r>
            <a:rPr lang="en-US" sz="1500" kern="1200" dirty="0" smtClean="0"/>
            <a:t>EGI Design Study</a:t>
          </a:r>
          <a:br>
            <a:rPr lang="en-US" sz="1500" kern="1200" dirty="0" smtClean="0"/>
          </a:br>
          <a:r>
            <a:rPr lang="en-US" sz="1500" kern="1200" dirty="0" smtClean="0"/>
            <a:t>Sustainability Model</a:t>
          </a:r>
          <a:endParaRPr lang="en-US" sz="1500" kern="1200" dirty="0"/>
        </a:p>
      </dsp:txBody>
      <dsp:txXfrm>
        <a:off x="3096339" y="1828367"/>
        <a:ext cx="1771864" cy="2167167"/>
      </dsp:txXfrm>
    </dsp:sp>
    <dsp:sp modelId="{9F38095D-9772-4743-8801-9267774F9D25}">
      <dsp:nvSpPr>
        <dsp:cNvPr id="0" name=""/>
        <dsp:cNvSpPr/>
      </dsp:nvSpPr>
      <dsp:spPr>
        <a:xfrm>
          <a:off x="4577084" y="919276"/>
          <a:ext cx="461670" cy="46167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279B1D-4987-6C46-8C70-207EC5F8AB0D}">
      <dsp:nvSpPr>
        <dsp:cNvPr id="0" name=""/>
        <dsp:cNvSpPr/>
      </dsp:nvSpPr>
      <dsp:spPr>
        <a:xfrm>
          <a:off x="4807920" y="1150111"/>
          <a:ext cx="1365504" cy="2913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3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2010-2014</a:t>
          </a:r>
          <a:br>
            <a:rPr lang="en-US" sz="1500" kern="1200" dirty="0" smtClean="0"/>
          </a:br>
          <a:r>
            <a:rPr lang="en-US" sz="1500" kern="1200" dirty="0" smtClean="0"/>
            <a:t>EGI-InSPIRE</a:t>
          </a:r>
          <a:br>
            <a:rPr lang="en-US" sz="1500" kern="1200" dirty="0" smtClean="0"/>
          </a:br>
          <a:r>
            <a:rPr lang="en-US" sz="1500" kern="1200" dirty="0" smtClean="0"/>
            <a:t>Transition towards a sustainable infrastructure</a:t>
          </a:r>
          <a:endParaRPr lang="en-US" sz="1500" kern="1200" dirty="0"/>
        </a:p>
      </dsp:txBody>
      <dsp:txXfrm>
        <a:off x="4807920" y="1150111"/>
        <a:ext cx="1365504" cy="2913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6AE89-F289-460E-BF6B-239306192754}">
      <dsp:nvSpPr>
        <dsp:cNvPr id="0" name=""/>
        <dsp:cNvSpPr/>
      </dsp:nvSpPr>
      <dsp:spPr>
        <a:xfrm>
          <a:off x="2436308" y="0"/>
          <a:ext cx="2436309" cy="1292562"/>
        </a:xfrm>
        <a:prstGeom prst="trapezoid">
          <a:avLst>
            <a:gd name="adj" fmla="val 94243"/>
          </a:avLst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Virtual </a:t>
          </a:r>
          <a:br>
            <a:rPr lang="en-US" sz="1600" b="1" kern="1200" dirty="0" smtClean="0">
              <a:latin typeface="Arial" pitchFamily="34" charset="0"/>
              <a:cs typeface="Arial" pitchFamily="34" charset="0"/>
            </a:rPr>
          </a:b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Research </a:t>
          </a:r>
          <a:br>
            <a:rPr lang="en-US" sz="1600" b="1" kern="1200" dirty="0" smtClean="0">
              <a:latin typeface="Arial" pitchFamily="34" charset="0"/>
              <a:cs typeface="Arial" pitchFamily="34" charset="0"/>
            </a:rPr>
          </a:b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Environments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436308" y="0"/>
        <a:ext cx="2436309" cy="1292562"/>
      </dsp:txXfrm>
    </dsp:sp>
    <dsp:sp modelId="{DE4CECC4-42F7-421B-8697-D09F51B67168}">
      <dsp:nvSpPr>
        <dsp:cNvPr id="0" name=""/>
        <dsp:cNvSpPr/>
      </dsp:nvSpPr>
      <dsp:spPr>
        <a:xfrm>
          <a:off x="1218154" y="1292562"/>
          <a:ext cx="4872618" cy="1292562"/>
        </a:xfrm>
        <a:prstGeom prst="trapezoid">
          <a:avLst>
            <a:gd name="adj" fmla="val 94243"/>
          </a:avLst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Operational Infrastructure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070862" y="1292562"/>
        <a:ext cx="3167201" cy="1292562"/>
      </dsp:txXfrm>
    </dsp:sp>
    <dsp:sp modelId="{AA437B24-D33D-451D-AAD3-94035BD92037}">
      <dsp:nvSpPr>
        <dsp:cNvPr id="0" name=""/>
        <dsp:cNvSpPr/>
      </dsp:nvSpPr>
      <dsp:spPr>
        <a:xfrm>
          <a:off x="0" y="2585124"/>
          <a:ext cx="7308927" cy="1292562"/>
        </a:xfrm>
        <a:prstGeom prst="trapezoid">
          <a:avLst>
            <a:gd name="adj" fmla="val 94243"/>
          </a:avLst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itchFamily="34" charset="0"/>
              <a:cs typeface="Arial" pitchFamily="34" charset="0"/>
            </a:rPr>
            <a:t>Community &amp; Coordination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1279062" y="2585124"/>
        <a:ext cx="4750802" cy="129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3922DB-7C24-48E3-9C15-8381EC8A6227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43341C-00F0-48C8-AFB4-E5A944BC38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A3990A-3D53-48D0-B6E9-8EAE4ED2FFB0}" type="slidenum">
              <a:rPr lang="en-GB" sz="1200">
                <a:solidFill>
                  <a:prstClr val="black"/>
                </a:solidFill>
              </a:rPr>
              <a:pPr eaLnBrk="1" hangingPunct="1"/>
              <a:t>7</a:t>
            </a:fld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032002-9270-4F90-8E6B-A662437DD944}" type="datetime1">
              <a:rPr lang="en-US" smtClean="0"/>
              <a:t>4/8/2013</a:t>
            </a:fld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14478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-6350" y="-1944688"/>
            <a:ext cx="9215438" cy="3168651"/>
            <a:chOff x="0" y="0"/>
            <a:chExt cx="9215439" cy="3168352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2346373" y="1944216"/>
              <a:ext cx="6869066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646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Verdana" pitchFamily="34" charset="0"/>
                <a:cs typeface="Arial" pitchFamily="34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084169" y="2474838"/>
              <a:ext cx="3131270" cy="693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3200" b="1" smtClean="0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  <a:endParaRPr lang="en-GB" sz="1400" b="1" smtClean="0">
                <a:solidFill>
                  <a:srgbClr val="FFFFFF"/>
                </a:solidFill>
                <a:ea typeface="SimSun" pitchFamily="2" charset="-122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 fontAlgn="base">
              <a:spcBef>
                <a:spcPts val="875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smtClean="0">
                <a:solidFill>
                  <a:srgbClr val="FFFFFF"/>
                </a:solidFill>
                <a:latin typeface="Verdana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875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smtClean="0">
                <a:solidFill>
                  <a:srgbClr val="FFFFFF"/>
                </a:solidFill>
                <a:latin typeface="Verdana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48038" y="1079500"/>
            <a:ext cx="23606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53D93-6993-458D-A7AB-E7B88F30383B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EGI: The Road Ahead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B48C81-625C-46B7-9DA0-84CEEC5F6F42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348038" y="1079500"/>
            <a:ext cx="23606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339975" y="7938"/>
            <a:ext cx="6869113" cy="1044575"/>
          </a:xfrm>
          <a:prstGeom prst="rect">
            <a:avLst/>
          </a:prstGeom>
          <a:solidFill>
            <a:srgbClr val="0067B1"/>
          </a:solidFill>
          <a:ln w="9360">
            <a:solidFill>
              <a:srgbClr val="0067B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E9946-CD7C-40BB-90F8-ED193B37D0DA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EGI: The Road Ahead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B1D86-62E4-4F4C-960F-8C00996AD783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46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EB78-2183-481E-A3D4-E93D648821D0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EGI: The Road Ahead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AF57-3773-45A1-8FA8-AAD04F930670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9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FE48-399E-4504-9AB3-15DAE35CE9A7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EGI: The Road Ahead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4E27-F645-4065-B2EC-FB054E5BBAE8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6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B11A-4E39-42AF-ADFA-ACA24E6A8E00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EGI: The Road Ahead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20F0-CEF9-43CB-B43B-594A1E4DD6EA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71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8DAEAA5-5A9C-494C-AFC0-41E3568536D2}" type="datetime1">
              <a:rPr lang="en-US" smtClean="0"/>
              <a:t>4/8/2013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fld id="{68807CBA-E9B6-461B-AB0B-FC36076B88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852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21EF40-3A99-4744-9897-1CA44AB92781}" type="datetime1">
              <a:rPr lang="en-US" smtClean="0"/>
              <a:t>4/8/2013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0C265299-C5ED-41FD-9E81-11673EEFF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18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7CEA0B-73F3-4275-923C-31DA78C0D985}" type="datetime1">
              <a:rPr lang="en-US" smtClean="0"/>
              <a:t>4/8/2013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6415EC0D-E4B3-4D98-A391-B860DBFC50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51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18A4E2-39B9-47D3-9CED-FED9E36A4AEE}" type="datetime1">
              <a:rPr lang="en-US" smtClean="0"/>
              <a:t>4/8/2013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55DF526-3B82-48D5-97FD-16DC1256B4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829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F239B7-04C1-4018-8C4C-7432A162B127}" type="datetime1">
              <a:rPr lang="en-US" smtClean="0"/>
              <a:t>4/8/2013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9DE5E7E9-5960-4F81-91C2-FA2E6828A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94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10881-0E61-42FF-BD66-A99557624506}" type="datetime1">
              <a:rPr lang="en-US" smtClean="0"/>
              <a:t>4/8/2013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5BF968-491C-403B-9822-6972E4862B85}" type="datetime1">
              <a:rPr lang="en-US" smtClean="0"/>
              <a:t>4/8/2013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C079824-69A7-4F64-A420-B2BA04710A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57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6D7FB3-E18A-4B14-A366-AA4BA87C5DE9}" type="datetime1">
              <a:rPr lang="en-US" smtClean="0"/>
              <a:t>4/8/2013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585C5281-A187-43A5-B450-4933C081BA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12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A329EE-C712-49E0-A88F-C8FE7C86FE1B}" type="datetime1">
              <a:rPr lang="en-US" smtClean="0"/>
              <a:t>4/8/2013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FDA7AD9-996F-45DA-9E05-CBB6DCFE29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63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F35951-6D1C-4D75-90DD-1538728308DA}" type="datetime1">
              <a:rPr lang="en-US" smtClean="0"/>
              <a:t>4/8/2013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2CC4C9C7-9633-44CD-B4EB-676C141620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67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514984-129B-4A8D-B5B4-254AD41A743A}" type="datetime1">
              <a:rPr lang="en-US" smtClean="0"/>
              <a:t>4/8/2013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A2659B44-2A35-4831-ACE7-C1A5A17539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982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374CD5-DC68-4B88-B911-6C6DA2123F20}" type="datetime1">
              <a:rPr lang="en-US" smtClean="0"/>
              <a:t>4/8/2013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C4E05001-50E2-4C30-AB38-7ABDB0B358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55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BA654D-991B-4099-BC48-763ECBC8B254}" type="datetime1">
              <a:rPr lang="en-US" smtClean="0"/>
              <a:t>4/8/2013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D1B1E7C-CEEA-48ED-B987-C861DD2345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289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B602-1419-41C6-A082-456AB7F785B7}" type="datetime1">
              <a:rPr lang="en-US" smtClean="0"/>
              <a:t>4/8/2013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9288-FDE7-483F-A88D-4C2B3520CB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07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7D4686-BDF4-4CCA-8DB7-4301EA2027F7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90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0E43B-5CCE-4701-A4BB-1F6BC38AA5DC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3F47-AF8A-4F05-8C53-5BEC113410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2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BBC2-FD09-4741-A911-72148EC50A4B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D37B-ADF2-4B91-97F1-F55E21A436BD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86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032002-9270-4F90-8E6B-A662437DD944}" type="datetime1">
              <a:rPr lang="en-US">
                <a:solidFill>
                  <a:prstClr val="white"/>
                </a:solidFill>
              </a:rPr>
              <a:pPr/>
              <a:t>4/8/2013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10881-0E61-42FF-BD66-A99557624506}" type="datetime1">
              <a:rPr lang="en-US" smtClean="0">
                <a:solidFill>
                  <a:prstClr val="white"/>
                </a:solidFill>
              </a:rPr>
              <a:pPr/>
              <a:t>4/8/2013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3F47-AF8A-4F05-8C53-5BEC1134108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11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BBC2-FD09-4741-A911-72148EC50A4B}" type="datetime1">
              <a:rPr lang="en-US">
                <a:solidFill>
                  <a:prstClr val="white"/>
                </a:solidFill>
              </a:rPr>
              <a:pPr/>
              <a:t>4/8/2013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6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B31F-B38D-4CCE-BD5F-46FA2F9A17EE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37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B31F-B38D-4CCE-BD5F-46FA2F9A17E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208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840" y="2360083"/>
            <a:ext cx="7878946" cy="2821902"/>
          </a:xfrm>
          <a:prstGeom prst="rect">
            <a:avLst/>
          </a:prstGeom>
          <a:solidFill>
            <a:schemeClr val="bg1"/>
          </a:solidFill>
        </p:spPr>
        <p:txBody>
          <a:bodyPr lIns="252000" tIns="72000" rIns="72000" bIns="72000" anchor="ctr" anchorCtr="0">
            <a:normAutofit/>
          </a:bodyPr>
          <a:lstStyle>
            <a:lvl1pPr algn="ctr">
              <a:lnSpc>
                <a:spcPct val="100000"/>
              </a:lnSpc>
              <a:defRPr sz="40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23549" y="5392440"/>
            <a:ext cx="7879237" cy="430887"/>
          </a:xfrm>
          <a:prstGeom prst="rect">
            <a:avLst/>
          </a:prstGeom>
        </p:spPr>
        <p:txBody>
          <a:bodyPr wrap="square" lIns="252000">
            <a:spAutoFit/>
          </a:bodyPr>
          <a:lstStyle>
            <a:lvl1pPr marL="0" indent="0">
              <a:buFontTx/>
              <a:buNone/>
              <a:defRPr sz="2200" b="1" i="0" baseline="0">
                <a:solidFill>
                  <a:srgbClr val="FFFFFF"/>
                </a:solidFill>
                <a:latin typeface="Arial"/>
              </a:defRPr>
            </a:lvl1pPr>
            <a:lvl2pPr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13001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4" y="2069167"/>
            <a:ext cx="7916333" cy="4220507"/>
          </a:xfrm>
          <a:prstGeom prst="rect">
            <a:avLst/>
          </a:prstGeom>
          <a:noFill/>
        </p:spPr>
        <p:txBody>
          <a:bodyPr lIns="252000" tIns="280800" rIns="216000" bIns="234000"/>
          <a:lstStyle>
            <a:lvl1pPr marL="360000" indent="-288000">
              <a:spcBef>
                <a:spcPts val="50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sz="2800">
                <a:solidFill>
                  <a:schemeClr val="tx2"/>
                </a:solidFill>
              </a:defRPr>
            </a:lvl1pPr>
            <a:lvl2pPr marL="720000" indent="-288000">
              <a:spcBef>
                <a:spcPts val="50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1080000" indent="-288000">
              <a:spcBef>
                <a:spcPts val="50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3pPr>
            <a:lvl4pPr marL="1440000" indent="-288000">
              <a:spcBef>
                <a:spcPts val="50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4pPr>
            <a:lvl5pPr marL="1800000" indent="-288000">
              <a:spcBef>
                <a:spcPts val="500"/>
              </a:spcBef>
              <a:buClr>
                <a:schemeClr val="accent4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540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834" y="2069168"/>
            <a:ext cx="3725334" cy="4220506"/>
          </a:xfrm>
          <a:prstGeom prst="rect">
            <a:avLst/>
          </a:prstGeom>
          <a:noFill/>
        </p:spPr>
        <p:txBody>
          <a:bodyPr lIns="252000" tIns="280800" rIns="216000" bIns="234000"/>
          <a:lstStyle>
            <a:lvl1pPr indent="-288000">
              <a:buClr>
                <a:schemeClr val="accent4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Clr>
                <a:schemeClr val="accent1"/>
              </a:buClr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Clr>
                <a:schemeClr val="accent1"/>
              </a:buClr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Clr>
                <a:schemeClr val="accent1"/>
              </a:buClr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804832" y="2069167"/>
            <a:ext cx="3725335" cy="4220506"/>
          </a:xfrm>
          <a:prstGeom prst="rect">
            <a:avLst/>
          </a:prstGeom>
          <a:noFill/>
        </p:spPr>
        <p:txBody>
          <a:bodyPr lIns="252000" tIns="280800" rIns="216000" bIns="234000"/>
          <a:lstStyle>
            <a:lvl1pPr indent="-288000">
              <a:buClr>
                <a:schemeClr val="accent4"/>
              </a:buClr>
              <a:buSzPct val="8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906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26587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63625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7B281B-8A58-4EED-B338-1308E20C634A}" type="datetime1">
              <a:rPr lang="en-US" smtClean="0"/>
              <a:t>4/8/2013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4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3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Arial"/>
          <a:ea typeface="MS PGothic" pitchFamily="34" charset="-128"/>
          <a:cs typeface="MS PGothic" charset="0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•"/>
        <a:defRPr sz="3000" kern="1200">
          <a:solidFill>
            <a:schemeClr val="tx1"/>
          </a:solidFill>
          <a:latin typeface="Arial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MS PGothic" charset="0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2060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pic>
          <p:nvPicPr>
            <p:cNvPr id="2061" name="Picture 5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62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63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A8EFB1-8A6F-48BB-8432-8FC1F985EE0C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white"/>
                </a:solidFill>
              </a:rPr>
              <a:t>EGI: The Road Ahead</a:t>
            </a: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731F973-C661-491D-B037-A1D93F6940BB}" type="slidenum">
              <a:rPr lang="en-GB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57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 fontAlgn="base">
              <a:spcBef>
                <a:spcPts val="875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smtClean="0">
                <a:solidFill>
                  <a:srgbClr val="FFFFFF"/>
                </a:solidFill>
                <a:latin typeface="Verdana" pitchFamily="34" charset="0"/>
                <a:ea typeface="SimSun" pitchFamily="2" charset="-122"/>
                <a:cs typeface="Arial" pitchFamily="34" charset="0"/>
              </a:rPr>
              <a:t>www.egi.eu</a:t>
            </a:r>
          </a:p>
        </p:txBody>
      </p:sp>
      <p:sp>
        <p:nvSpPr>
          <p:cNvPr id="2058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ts val="875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smtClean="0">
                <a:solidFill>
                  <a:srgbClr val="FFFFFF"/>
                </a:solidFill>
                <a:latin typeface="Verdana" pitchFamily="34" charset="0"/>
                <a:ea typeface="SimSun" pitchFamily="2" charset="-122"/>
                <a:cs typeface="Arial" pitchFamily="34" charset="0"/>
              </a:rPr>
              <a:t>EGI-InSPIRE RI-261323</a:t>
            </a:r>
          </a:p>
        </p:txBody>
      </p:sp>
      <p:pic>
        <p:nvPicPr>
          <p:cNvPr id="2059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71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2AF27-3155-4592-97C9-930004B7B99A}" type="datetime1">
              <a:rPr lang="en-US" smtClean="0"/>
              <a:t>4/8/2013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/>
              <a:t>EGI: The Road Ahead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BA620B-43A6-4B66-A9E7-42A6501277C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9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828611C-6C2F-4756-B59B-8CFBEE352C0E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val="313837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A7B281B-8A58-4EED-B338-1308E20C634A}" type="datetime1">
              <a:rPr lang="en-US">
                <a:solidFill>
                  <a:prstClr val="white"/>
                </a:solidFill>
              </a:rPr>
              <a:pPr/>
              <a:t>4/8/2013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B173F47-AF8A-4F05-8C53-5BEC1134108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  <p:extLst>
      <p:ext uri="{BB962C8B-B14F-4D97-AF65-F5344CB8AC3E}">
        <p14:creationId xmlns:p14="http://schemas.microsoft.com/office/powerpoint/2010/main" val="303639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gif"/><Relationship Id="rId11" Type="http://schemas.openxmlformats.org/officeDocument/2006/relationships/hyperlink" Target="http://go.egi.eu/champs" TargetMode="External"/><Relationship Id="rId5" Type="http://schemas.openxmlformats.org/officeDocument/2006/relationships/image" Target="../media/image20.jpg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EGI: The Road Ahead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Steven </a:t>
            </a:r>
            <a:r>
              <a:rPr lang="en-US" dirty="0" smtClean="0"/>
              <a:t>Newhouse, EGI.eu</a:t>
            </a:r>
            <a:endParaRPr lang="en-US" dirty="0" smtClean="0"/>
          </a:p>
          <a:p>
            <a:r>
              <a:rPr lang="en-US" dirty="0" smtClean="0"/>
              <a:t>EGI-</a:t>
            </a:r>
            <a:r>
              <a:rPr lang="en-US" dirty="0" err="1" smtClean="0"/>
              <a:t>InSPIRE</a:t>
            </a:r>
            <a:r>
              <a:rPr lang="en-US" dirty="0" smtClean="0"/>
              <a:t> Project Director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FF17-2960-43A0-BB73-C0B0D35C1347}" type="datetime1">
              <a:rPr lang="en-US" smtClean="0"/>
              <a:t>4/8/2013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within EGI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6C48-D043-4A3B-877D-4E0F1B607056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57200" y="-9634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2984" y="2987824"/>
            <a:ext cx="1414971" cy="8504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EGI-</a:t>
            </a:r>
            <a:r>
              <a:rPr lang="en-US" b="1" dirty="0" err="1" smtClean="0">
                <a:solidFill>
                  <a:schemeClr val="tx1"/>
                </a:solidFill>
              </a:rPr>
              <a:t>InSPIRE</a:t>
            </a:r>
            <a:r>
              <a:rPr lang="en-US" b="1" dirty="0" smtClean="0">
                <a:solidFill>
                  <a:schemeClr val="tx1"/>
                </a:solidFill>
              </a:rPr>
              <a:t>: EC funds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256" y="5698897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1019" y="1095127"/>
            <a:ext cx="1082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Money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4571999" y="2195736"/>
            <a:ext cx="2520281" cy="238713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Horizon 2020 Projects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(EC Funds)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2984" y="2818066"/>
            <a:ext cx="1414971" cy="1825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EGI.eu fees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9672" y="562688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May</a:t>
            </a:r>
          </a:p>
          <a:p>
            <a:pPr algn="ctr"/>
            <a:r>
              <a:rPr lang="en-US" b="1" dirty="0" smtClean="0"/>
              <a:t>2013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31840" y="5628630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May</a:t>
            </a:r>
          </a:p>
          <a:p>
            <a:pPr algn="ctr"/>
            <a:r>
              <a:rPr lang="en-US" b="1" dirty="0" smtClean="0"/>
              <a:t>2014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0788" y="5603652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May</a:t>
            </a:r>
          </a:p>
          <a:p>
            <a:pPr algn="ctr"/>
            <a:r>
              <a:rPr lang="en-US" b="1" dirty="0" smtClean="0"/>
              <a:t>2010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79296" y="5626889"/>
            <a:ext cx="65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Nov</a:t>
            </a:r>
          </a:p>
          <a:p>
            <a:pPr algn="ctr"/>
            <a:r>
              <a:rPr lang="en-US" b="1" dirty="0" smtClean="0"/>
              <a:t>2014</a:t>
            </a:r>
            <a:endParaRPr lang="en-US" b="1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39552" y="1222758"/>
            <a:ext cx="36488" cy="4417632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2984" y="3842680"/>
            <a:ext cx="1414971" cy="17977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EGI-</a:t>
            </a:r>
            <a:r>
              <a:rPr lang="en-US" b="1" dirty="0" err="1" smtClean="0">
                <a:solidFill>
                  <a:schemeClr val="tx1"/>
                </a:solidFill>
              </a:rPr>
              <a:t>InSPIRE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Partner Contributions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76040" y="5626890"/>
            <a:ext cx="6804272" cy="135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941414" y="5217470"/>
            <a:ext cx="526116" cy="44377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/>
          </a:p>
        </p:txBody>
      </p:sp>
      <p:sp>
        <p:nvSpPr>
          <p:cNvPr id="36" name="TextBox 35"/>
          <p:cNvSpPr txBox="1"/>
          <p:nvPr/>
        </p:nvSpPr>
        <p:spPr>
          <a:xfrm>
            <a:off x="7378330" y="4582869"/>
            <a:ext cx="166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EGI Community</a:t>
            </a:r>
            <a:endParaRPr lang="en-US" b="1" dirty="0"/>
          </a:p>
          <a:p>
            <a:pPr algn="ctr"/>
            <a:r>
              <a:rPr lang="en-US" b="1" dirty="0" smtClean="0"/>
              <a:t>Funds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7899848" y="4065165"/>
            <a:ext cx="567682" cy="44395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20152" y="3417093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Other EC</a:t>
            </a:r>
          </a:p>
          <a:p>
            <a:pPr algn="ctr"/>
            <a:r>
              <a:rPr lang="en-US" b="1" dirty="0" smtClean="0"/>
              <a:t>Project Funds</a:t>
            </a:r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>
            <a:off x="2005113" y="2813524"/>
            <a:ext cx="1525105" cy="1871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EGI.eu fees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50816" y="4725144"/>
            <a:ext cx="3641464" cy="9034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Participant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Contributions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458211" y="4581128"/>
            <a:ext cx="3608427" cy="2041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EGI.eu fees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092280" y="1436700"/>
            <a:ext cx="0" cy="4181325"/>
          </a:xfrm>
          <a:prstGeom prst="line">
            <a:avLst/>
          </a:prstGeom>
          <a:ln w="571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1997955" y="3000648"/>
            <a:ext cx="1519326" cy="83762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EGI-</a:t>
            </a:r>
            <a:r>
              <a:rPr lang="en-US" b="1" dirty="0" err="1" smtClean="0">
                <a:solidFill>
                  <a:schemeClr val="tx1"/>
                </a:solidFill>
              </a:rPr>
              <a:t>InSPIRE</a:t>
            </a:r>
            <a:r>
              <a:rPr lang="en-US" b="1" dirty="0" smtClean="0">
                <a:solidFill>
                  <a:schemeClr val="tx1"/>
                </a:solidFill>
              </a:rPr>
              <a:t>: EC funds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005113" y="3838272"/>
            <a:ext cx="1512168" cy="18021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EGI-</a:t>
            </a:r>
            <a:r>
              <a:rPr lang="en-US" b="1" dirty="0" err="1" smtClean="0">
                <a:solidFill>
                  <a:schemeClr val="tx1"/>
                </a:solidFill>
              </a:rPr>
              <a:t>InSPIRE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Partner Contributions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632447" y="2924944"/>
            <a:ext cx="86754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/>
              <a:t>?</a:t>
            </a:r>
            <a:endParaRPr lang="en-US" sz="11500" b="1" dirty="0"/>
          </a:p>
        </p:txBody>
      </p:sp>
      <p:sp>
        <p:nvSpPr>
          <p:cNvPr id="45" name="Rectangle 44"/>
          <p:cNvSpPr/>
          <p:nvPr/>
        </p:nvSpPr>
        <p:spPr>
          <a:xfrm>
            <a:off x="2005113" y="4046069"/>
            <a:ext cx="2566887" cy="4021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EGI-</a:t>
            </a:r>
            <a:r>
              <a:rPr lang="en-US" b="1" dirty="0" err="1" smtClean="0">
                <a:solidFill>
                  <a:schemeClr val="tx1"/>
                </a:solidFill>
              </a:rPr>
              <a:t>InSPIRE</a:t>
            </a:r>
            <a:r>
              <a:rPr lang="en-US" b="1" dirty="0" smtClean="0">
                <a:solidFill>
                  <a:schemeClr val="tx1"/>
                </a:solidFill>
              </a:rPr>
              <a:t>: EC funds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997955" y="4439097"/>
            <a:ext cx="2574043" cy="12012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EGI-</a:t>
            </a:r>
            <a:r>
              <a:rPr lang="en-US" b="1" dirty="0" err="1" smtClean="0">
                <a:solidFill>
                  <a:schemeClr val="tx1"/>
                </a:solidFill>
              </a:rPr>
              <a:t>InSPIRE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Partner Contributions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997955" y="3837291"/>
            <a:ext cx="2574043" cy="2087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EGI.eu fees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33689" y="2793628"/>
            <a:ext cx="2476635" cy="1004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 month extension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3517281" y="4318496"/>
            <a:ext cx="3574999" cy="173732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Sustain EGI Services that are critical and prevent degradation</a:t>
            </a:r>
            <a:endParaRPr lang="en-US" b="1" dirty="0"/>
          </a:p>
        </p:txBody>
      </p:sp>
      <p:sp>
        <p:nvSpPr>
          <p:cNvPr id="52" name="Right Arrow 51"/>
          <p:cNvSpPr/>
          <p:nvPr/>
        </p:nvSpPr>
        <p:spPr>
          <a:xfrm>
            <a:off x="3530218" y="1945408"/>
            <a:ext cx="3562062" cy="2292349"/>
          </a:xfrm>
          <a:prstGeom prst="rightArrow">
            <a:avLst>
              <a:gd name="adj1" fmla="val 50000"/>
              <a:gd name="adj2" fmla="val 38898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Develop innovate new services and integrate into EGI to grow and diversify the supported research community</a:t>
            </a:r>
            <a:endParaRPr lang="en-US" b="1" dirty="0"/>
          </a:p>
        </p:txBody>
      </p:sp>
      <p:sp>
        <p:nvSpPr>
          <p:cNvPr id="58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0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6" grpId="0" animBg="1"/>
      <p:bldP spid="48" grpId="0" animBg="1"/>
      <p:bldP spid="49" grpId="0" animBg="1"/>
      <p:bldP spid="54" grpId="0" animBg="1"/>
      <p:bldP spid="55" grpId="0" animBg="1"/>
      <p:bldP spid="56" grpId="0"/>
      <p:bldP spid="45" grpId="0" animBg="1"/>
      <p:bldP spid="47" grpId="0" animBg="1"/>
      <p:bldP spid="53" grpId="0" animBg="1"/>
      <p:bldP spid="57" grpId="0" animBg="1"/>
      <p:bldP spid="50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within Horizon 2020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247746"/>
              </p:ext>
            </p:extLst>
          </p:nvPr>
        </p:nvGraphicFramePr>
        <p:xfrm>
          <a:off x="0" y="1124744"/>
          <a:ext cx="9144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9952"/>
                <a:gridCol w="1512168"/>
                <a:gridCol w="1584176"/>
                <a:gridCol w="19077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Project Concepts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Community</a:t>
                      </a:r>
                      <a:r>
                        <a:rPr lang="en-US" baseline="0" dirty="0" smtClean="0"/>
                        <a:t> &amp; Coordination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Operational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Virtual Research Environments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 a Federated Cloud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Innovation in EGI’s Operational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Collaborative Data Infrastructure 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Promoting Research Results from DRIs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Ensuring </a:t>
                      </a:r>
                      <a:r>
                        <a:rPr lang="en-US" dirty="0" smtClean="0"/>
                        <a:t>Cohesion across Europe in EGI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Worldwide</a:t>
                      </a:r>
                      <a:r>
                        <a:rPr lang="en-US" baseline="0" dirty="0" smtClean="0"/>
                        <a:t>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ERIC</a:t>
                      </a:r>
                      <a:r>
                        <a:rPr lang="en-US" baseline="0" dirty="0" smtClean="0"/>
                        <a:t> Design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ED35-21E2-42A0-8828-8086374E5878}" type="datetime1">
              <a:rPr lang="en-US" smtClean="0"/>
              <a:t>4/8/2013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4437112"/>
            <a:ext cx="8964488" cy="150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XXX: Primary focus within the project</a:t>
            </a:r>
          </a:p>
          <a:p>
            <a:r>
              <a:rPr lang="en-US" dirty="0" smtClean="0"/>
              <a:t>XX: Some focus within the project</a:t>
            </a:r>
          </a:p>
          <a:p>
            <a:r>
              <a:rPr lang="en-US" dirty="0" smtClean="0"/>
              <a:t>X: Minor focus within the project</a:t>
            </a:r>
            <a:endParaRPr lang="en-US" dirty="0"/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4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112" y="115888"/>
            <a:ext cx="7488832" cy="865187"/>
          </a:xfrm>
        </p:spPr>
        <p:txBody>
          <a:bodyPr/>
          <a:lstStyle/>
          <a:p>
            <a:r>
              <a:rPr lang="en-US" dirty="0" smtClean="0"/>
              <a:t>Building </a:t>
            </a:r>
            <a:r>
              <a:rPr lang="en-US" i="1" dirty="0" smtClean="0"/>
              <a:t>our</a:t>
            </a:r>
            <a:r>
              <a:rPr lang="en-US" b="1" dirty="0" smtClean="0"/>
              <a:t> </a:t>
            </a:r>
            <a:r>
              <a:rPr lang="en-US" dirty="0"/>
              <a:t>H</a:t>
            </a:r>
            <a:r>
              <a:rPr lang="en-US" dirty="0" smtClean="0"/>
              <a:t>uman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9073008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NGI Operations Coordination</a:t>
            </a:r>
          </a:p>
          <a:p>
            <a:pPr lvl="1"/>
            <a:r>
              <a:rPr lang="en-US" dirty="0" smtClean="0"/>
              <a:t>National operational infrastructures</a:t>
            </a:r>
          </a:p>
          <a:p>
            <a:pPr lvl="1"/>
            <a:r>
              <a:rPr lang="en-US" dirty="0" smtClean="0"/>
              <a:t>Existing user support activities</a:t>
            </a:r>
          </a:p>
          <a:p>
            <a:r>
              <a:rPr lang="en-US" dirty="0" smtClean="0"/>
              <a:t>EGI Champions</a:t>
            </a:r>
          </a:p>
          <a:p>
            <a:pPr lvl="1"/>
            <a:r>
              <a:rPr lang="en-US" dirty="0" smtClean="0"/>
              <a:t>Applied researchers using/developing on EGI</a:t>
            </a:r>
          </a:p>
          <a:p>
            <a:pPr lvl="1"/>
            <a:r>
              <a:rPr lang="en-US" dirty="0" smtClean="0"/>
              <a:t>Support their promotion of EGI in their community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3FC1-4845-4AA6-BAB7-04C72523F864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0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Champions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9" b="16268"/>
          <a:stretch/>
        </p:blipFill>
        <p:spPr>
          <a:xfrm>
            <a:off x="3131840" y="2933184"/>
            <a:ext cx="1404000" cy="15315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9"/>
          <a:stretch/>
        </p:blipFill>
        <p:spPr>
          <a:xfrm>
            <a:off x="3131840" y="1241423"/>
            <a:ext cx="1404000" cy="1404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6" b="7958"/>
          <a:stretch/>
        </p:blipFill>
        <p:spPr>
          <a:xfrm>
            <a:off x="143664" y="1241423"/>
            <a:ext cx="1404000" cy="14777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4" y="2996952"/>
            <a:ext cx="1404000" cy="1404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41423"/>
            <a:ext cx="1404000" cy="1404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21409"/>
            <a:ext cx="1404000" cy="14106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28096"/>
            <a:ext cx="1404000" cy="1404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6962"/>
            <a:ext cx="1404000" cy="1404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4" y="4657167"/>
            <a:ext cx="1404000" cy="136388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547664" y="1241653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Afonso</a:t>
            </a:r>
            <a:r>
              <a:rPr lang="en-US" sz="1400" b="1" dirty="0" smtClean="0"/>
              <a:t> Duarte</a:t>
            </a:r>
          </a:p>
          <a:p>
            <a:r>
              <a:rPr lang="en-US" sz="1400" dirty="0" smtClean="0"/>
              <a:t>Biophysics &amp; Structural biology</a:t>
            </a:r>
            <a:endParaRPr lang="en-GB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1547664" y="2996952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Ashiq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Anjum</a:t>
            </a:r>
            <a:endParaRPr lang="en-US" sz="1400" b="1" dirty="0" smtClean="0"/>
          </a:p>
          <a:p>
            <a:r>
              <a:rPr lang="en-US" sz="1400" dirty="0" smtClean="0"/>
              <a:t>Biomedical sciences &amp; Security</a:t>
            </a:r>
            <a:endParaRPr lang="en-GB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547664" y="4670229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Eleni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Katragkou</a:t>
            </a:r>
            <a:endParaRPr lang="en-US" sz="1400" b="1" dirty="0" smtClean="0"/>
          </a:p>
          <a:p>
            <a:r>
              <a:rPr lang="en-US" sz="1400" dirty="0" smtClean="0"/>
              <a:t>Climatology &amp; Climate science</a:t>
            </a:r>
            <a:endParaRPr lang="en-GB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4535840" y="126876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Fotis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Psomopoulos</a:t>
            </a:r>
            <a:endParaRPr lang="en-US" sz="1400" b="1" dirty="0" smtClean="0"/>
          </a:p>
          <a:p>
            <a:r>
              <a:rPr lang="en-GB" sz="1400" dirty="0" smtClean="0"/>
              <a:t>Bioinformatics </a:t>
            </a:r>
            <a:r>
              <a:rPr lang="en-GB" sz="1400" dirty="0"/>
              <a:t>&amp; Computer science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35840" y="297836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Joeri</a:t>
            </a:r>
            <a:r>
              <a:rPr lang="en-US" sz="1400" b="1" dirty="0" smtClean="0"/>
              <a:t> van </a:t>
            </a:r>
            <a:r>
              <a:rPr lang="en-US" sz="1400" b="1" dirty="0" err="1" smtClean="0"/>
              <a:t>Leeuwen</a:t>
            </a:r>
            <a:endParaRPr lang="en-US" sz="1400" b="1" dirty="0" smtClean="0"/>
          </a:p>
          <a:p>
            <a:r>
              <a:rPr lang="en-US" sz="1400" dirty="0" smtClean="0"/>
              <a:t>Astronomy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535840" y="4697336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Mark </a:t>
            </a:r>
            <a:r>
              <a:rPr lang="en-US" sz="1400" b="1" dirty="0" err="1" smtClean="0"/>
              <a:t>Santcroos</a:t>
            </a:r>
            <a:endParaRPr lang="en-US" sz="1400" b="1" dirty="0" smtClean="0"/>
          </a:p>
          <a:p>
            <a:r>
              <a:rPr lang="en-US" sz="1400" dirty="0" smtClean="0"/>
              <a:t>Biomedical sciences</a:t>
            </a:r>
            <a:endParaRPr lang="en-GB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7524328" y="126876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Silvio </a:t>
            </a:r>
            <a:r>
              <a:rPr lang="en-US" sz="1400" b="1" dirty="0" err="1" smtClean="0"/>
              <a:t>Pardi</a:t>
            </a:r>
            <a:endParaRPr lang="en-US" sz="1400" b="1" dirty="0" smtClean="0"/>
          </a:p>
          <a:p>
            <a:r>
              <a:rPr lang="en-GB" sz="1400" dirty="0" smtClean="0"/>
              <a:t>Mathematics &amp; Computer science</a:t>
            </a:r>
            <a:endParaRPr lang="en-GB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7524328" y="297836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Stella </a:t>
            </a:r>
            <a:r>
              <a:rPr lang="en-US" sz="1400" b="1" dirty="0" err="1" smtClean="0"/>
              <a:t>Arnaouti</a:t>
            </a:r>
            <a:endParaRPr lang="en-US" sz="1400" b="1" dirty="0" smtClean="0"/>
          </a:p>
          <a:p>
            <a:r>
              <a:rPr lang="en-US" sz="1400" dirty="0" smtClean="0"/>
              <a:t>Civil engineering</a:t>
            </a:r>
            <a:endParaRPr lang="en-GB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7524328" y="4697336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Tomáš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Kulhánek</a:t>
            </a:r>
            <a:endParaRPr lang="en-US" sz="1400" b="1" dirty="0" smtClean="0"/>
          </a:p>
          <a:p>
            <a:r>
              <a:rPr lang="en-GB" sz="1400" dirty="0"/>
              <a:t>Computational </a:t>
            </a:r>
            <a:r>
              <a:rPr lang="en-GB" sz="1400" dirty="0" smtClean="0"/>
              <a:t>physiology 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A559-8E36-45D3-8CCE-E4B7EE04AB7A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15816" y="200834"/>
            <a:ext cx="5286191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hlinkClick r:id="rId11"/>
              </a:rPr>
              <a:t>http</a:t>
            </a:r>
            <a:r>
              <a:rPr lang="en-US" sz="4000" dirty="0">
                <a:solidFill>
                  <a:srgbClr val="FF0000"/>
                </a:solidFill>
                <a:hlinkClick r:id="rId11"/>
              </a:rPr>
              <a:t>://</a:t>
            </a:r>
            <a:r>
              <a:rPr lang="en-US" sz="4000" dirty="0" smtClean="0">
                <a:solidFill>
                  <a:srgbClr val="FF0000"/>
                </a:solidFill>
                <a:hlinkClick r:id="rId11"/>
              </a:rPr>
              <a:t>go.egi.eu/champs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6165304"/>
            <a:ext cx="7120539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Keep the applications coming in!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BBC2-FD09-4741-A911-72148EC50A4B}" type="datetime1">
              <a:rPr lang="en-US" smtClean="0"/>
              <a:t>4/8/2013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1268760"/>
            <a:ext cx="9073008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NGI Operations Coordination</a:t>
            </a:r>
          </a:p>
          <a:p>
            <a:pPr lvl="1"/>
            <a:r>
              <a:rPr lang="en-US" smtClean="0"/>
              <a:t>National operational infrastructures</a:t>
            </a:r>
          </a:p>
          <a:p>
            <a:pPr lvl="1"/>
            <a:r>
              <a:rPr lang="en-US" smtClean="0"/>
              <a:t>Existing user support activities</a:t>
            </a:r>
          </a:p>
          <a:p>
            <a:r>
              <a:rPr lang="en-US" smtClean="0"/>
              <a:t>EGI Champions</a:t>
            </a:r>
          </a:p>
          <a:p>
            <a:pPr lvl="1"/>
            <a:r>
              <a:rPr lang="en-US" smtClean="0"/>
              <a:t>Applied researchers using/developing on EGI</a:t>
            </a:r>
          </a:p>
          <a:p>
            <a:pPr lvl="1"/>
            <a:r>
              <a:rPr lang="en-US" smtClean="0"/>
              <a:t>Support their promotion of EGI in their community</a:t>
            </a:r>
          </a:p>
          <a:p>
            <a:r>
              <a:rPr lang="en-US" smtClean="0"/>
              <a:t>NGI International Liaisons</a:t>
            </a:r>
          </a:p>
          <a:p>
            <a:pPr lvl="1"/>
            <a:r>
              <a:rPr lang="en-US" smtClean="0"/>
              <a:t>Human network of national contact points</a:t>
            </a:r>
          </a:p>
          <a:p>
            <a:pPr lvl="1"/>
            <a:r>
              <a:rPr lang="en-US" smtClean="0"/>
              <a:t>Virtual Team (VT) coordinators &amp; participants</a:t>
            </a:r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853112" y="116632"/>
            <a:ext cx="748883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Building </a:t>
            </a:r>
            <a:r>
              <a:rPr lang="en-US" i="1" dirty="0" smtClean="0"/>
              <a:t>our</a:t>
            </a:r>
            <a:r>
              <a:rPr lang="en-US" b="1" dirty="0" smtClean="0"/>
              <a:t> </a:t>
            </a:r>
            <a:r>
              <a:rPr lang="en-US" dirty="0" smtClean="0"/>
              <a:t>Human Network</a:t>
            </a:r>
            <a:endParaRPr lang="en-US" dirty="0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5888"/>
            <a:ext cx="7560493" cy="865187"/>
          </a:xfrm>
        </p:spPr>
        <p:txBody>
          <a:bodyPr/>
          <a:lstStyle/>
          <a:p>
            <a:r>
              <a:rPr lang="en-US" dirty="0" smtClean="0"/>
              <a:t>VTs: Bring Experts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</a:t>
            </a:r>
            <a:r>
              <a:rPr lang="en-US" dirty="0"/>
              <a:t>Gateway Primer</a:t>
            </a:r>
          </a:p>
          <a:p>
            <a:r>
              <a:rPr lang="en-US" dirty="0"/>
              <a:t>Scientific Publications Repository</a:t>
            </a:r>
          </a:p>
          <a:p>
            <a:r>
              <a:rPr lang="en-US" dirty="0"/>
              <a:t>GPGPU Requirements within EGI</a:t>
            </a:r>
          </a:p>
          <a:p>
            <a:r>
              <a:rPr lang="en-US" dirty="0"/>
              <a:t>Inter NGI Usage reporting</a:t>
            </a:r>
          </a:p>
          <a:p>
            <a:r>
              <a:rPr lang="en-US" dirty="0"/>
              <a:t>Scientific Discipline Classification</a:t>
            </a:r>
          </a:p>
          <a:p>
            <a:r>
              <a:rPr lang="en-US" dirty="0"/>
              <a:t>ELIXIR and </a:t>
            </a:r>
            <a:r>
              <a:rPr lang="en-US" dirty="0" smtClean="0"/>
              <a:t>EGI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0881-0E61-42FF-BD66-A99557624506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344469" cy="865187"/>
          </a:xfrm>
        </p:spPr>
        <p:txBody>
          <a:bodyPr/>
          <a:lstStyle/>
          <a:p>
            <a:r>
              <a:rPr lang="en-US" dirty="0" smtClean="0"/>
              <a:t>VTs: Funded Peer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268760"/>
            <a:ext cx="9217024" cy="518457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Virtual Research Environments</a:t>
            </a:r>
          </a:p>
          <a:p>
            <a:pPr lvl="1"/>
            <a:r>
              <a:rPr lang="en-US" dirty="0" smtClean="0"/>
              <a:t>Massive Open Online Course Development</a:t>
            </a:r>
          </a:p>
          <a:p>
            <a:pPr lvl="1"/>
            <a:r>
              <a:rPr lang="en-US" dirty="0" smtClean="0"/>
              <a:t>Evaluation of </a:t>
            </a:r>
            <a:r>
              <a:rPr lang="en-US" dirty="0" err="1" smtClean="0"/>
              <a:t>LifeRay</a:t>
            </a:r>
            <a:r>
              <a:rPr lang="en-US" dirty="0" smtClean="0"/>
              <a:t> Modules</a:t>
            </a:r>
          </a:p>
          <a:p>
            <a:pPr lvl="0"/>
            <a:r>
              <a:rPr lang="en-US" dirty="0" smtClean="0"/>
              <a:t>Building and Using Operational Cloud Infrastructure</a:t>
            </a:r>
          </a:p>
          <a:p>
            <a:pPr lvl="1"/>
            <a:r>
              <a:rPr lang="en-US" dirty="0" smtClean="0"/>
              <a:t>Providing OCCI support for arbitrary Cloud Management Frameworks</a:t>
            </a:r>
          </a:p>
          <a:p>
            <a:pPr lvl="1"/>
            <a:r>
              <a:rPr lang="en-US" dirty="0" smtClean="0"/>
              <a:t>CDMI Support in Cloud Management Frameworks</a:t>
            </a:r>
          </a:p>
          <a:p>
            <a:pPr lvl="1"/>
            <a:r>
              <a:rPr lang="en-US" dirty="0" smtClean="0"/>
              <a:t>Dynamic Deployment for OCCI Compliant Clouds </a:t>
            </a:r>
          </a:p>
          <a:p>
            <a:pPr lvl="1"/>
            <a:r>
              <a:rPr lang="en-US" dirty="0" smtClean="0"/>
              <a:t>Automatic Deployment and Execution of Applications Using Clouds</a:t>
            </a:r>
          </a:p>
          <a:p>
            <a:pPr lvl="1"/>
            <a:r>
              <a:rPr lang="en-US" dirty="0" smtClean="0"/>
              <a:t>Transforming Scientific Research Platforms to Exploit Cloud Capabilities</a:t>
            </a:r>
          </a:p>
          <a:p>
            <a:r>
              <a:rPr lang="en-US" dirty="0" smtClean="0"/>
              <a:t>Operational Tools</a:t>
            </a:r>
          </a:p>
          <a:p>
            <a:pPr lvl="1"/>
            <a:r>
              <a:rPr lang="en-US" dirty="0" smtClean="0"/>
              <a:t>VO Administration Portal</a:t>
            </a:r>
          </a:p>
          <a:p>
            <a:pPr lvl="1"/>
            <a:r>
              <a:rPr lang="en-US" dirty="0" smtClean="0"/>
              <a:t>A new approach to computing Availability and Reliability Reports</a:t>
            </a:r>
          </a:p>
          <a:p>
            <a:pPr lvl="1"/>
            <a:r>
              <a:rPr lang="en-US" dirty="0" smtClean="0"/>
              <a:t>GOCDB Scoping Extensions and Management Interface</a:t>
            </a:r>
          </a:p>
          <a:p>
            <a:pPr lvl="1"/>
            <a:r>
              <a:rPr lang="en-US" dirty="0" smtClean="0"/>
              <a:t>Tools for automating applying for and allocating federated resources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0881-0E61-42FF-BD66-A99557624506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3688" y="5661248"/>
            <a:ext cx="5976664" cy="64807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Small projects lasting 6-12 months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72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Platforms for H2020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691680" y="4869160"/>
            <a:ext cx="7200800" cy="1296144"/>
          </a:xfrm>
          <a:prstGeom prst="roundRect">
            <a:avLst/>
          </a:prstGeom>
          <a:ln w="57150" cmpd="sng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b="1" dirty="0"/>
              <a:t>EGI Core Infrastructure </a:t>
            </a:r>
            <a:r>
              <a:rPr lang="en-GB" sz="2400" b="1" dirty="0" smtClean="0"/>
              <a:t>Platform</a:t>
            </a:r>
            <a:endParaRPr lang="en-GB" sz="2400" i="1" dirty="0" smtClean="0"/>
          </a:p>
          <a:p>
            <a:pPr algn="ctr"/>
            <a:r>
              <a:rPr lang="en-GB" sz="2000" i="1" dirty="0" smtClean="0"/>
              <a:t>“Operational services necessary for the management of federated DCIs”</a:t>
            </a:r>
            <a:endParaRPr lang="en-GB" sz="2000" i="1" dirty="0"/>
          </a:p>
        </p:txBody>
      </p:sp>
      <p:sp>
        <p:nvSpPr>
          <p:cNvPr id="5" name="Rounded Rectangle 4"/>
          <p:cNvSpPr/>
          <p:nvPr/>
        </p:nvSpPr>
        <p:spPr>
          <a:xfrm>
            <a:off x="1691680" y="3429000"/>
            <a:ext cx="5184576" cy="1287760"/>
          </a:xfrm>
          <a:prstGeom prst="roundRect">
            <a:avLst/>
          </a:prstGeom>
          <a:ln w="57150" cmpd="sng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b="1" dirty="0"/>
              <a:t>EGI </a:t>
            </a:r>
            <a:r>
              <a:rPr lang="en-GB" sz="2400" b="1" dirty="0" smtClean="0"/>
              <a:t>Cloud Infrastructure Platform</a:t>
            </a:r>
            <a:endParaRPr lang="en-GB" sz="2400" i="1" dirty="0"/>
          </a:p>
          <a:p>
            <a:pPr algn="ctr"/>
            <a:r>
              <a:rPr lang="en-GB" sz="2000" i="1" dirty="0" smtClean="0"/>
              <a:t>“A federated </a:t>
            </a:r>
            <a:r>
              <a:rPr lang="en-GB" sz="2000" i="1" dirty="0" err="1" smtClean="0"/>
              <a:t>IaaS</a:t>
            </a:r>
            <a:r>
              <a:rPr lang="en-GB" sz="2000" i="1" dirty="0" smtClean="0"/>
              <a:t> Cloud infrastructure</a:t>
            </a:r>
            <a:r>
              <a:rPr lang="en-GB" i="1" dirty="0" smtClean="0"/>
              <a:t>”</a:t>
            </a:r>
            <a:endParaRPr lang="en-GB" i="1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1988840"/>
            <a:ext cx="1296144" cy="4176464"/>
          </a:xfrm>
          <a:prstGeom prst="roundRect">
            <a:avLst/>
          </a:prstGeom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ctr"/>
            <a:r>
              <a:rPr lang="en-GB" sz="2400" b="1" dirty="0"/>
              <a:t>EGI </a:t>
            </a:r>
            <a:r>
              <a:rPr lang="en-GB" sz="2400" b="1" dirty="0" smtClean="0"/>
              <a:t>Collaboration  Platform</a:t>
            </a:r>
            <a:endParaRPr lang="en-GB" sz="2400" i="1" dirty="0"/>
          </a:p>
          <a:p>
            <a:pPr algn="ctr"/>
            <a:r>
              <a:rPr lang="en-GB" sz="2000" i="1" dirty="0" smtClean="0"/>
              <a:t>“Tools &amp; Services enabling cross-community collaboration”</a:t>
            </a:r>
            <a:endParaRPr lang="en-GB" sz="2000" i="1" dirty="0"/>
          </a:p>
        </p:txBody>
      </p:sp>
      <p:sp>
        <p:nvSpPr>
          <p:cNvPr id="9" name="Rounded Rectangle 8"/>
          <p:cNvSpPr/>
          <p:nvPr/>
        </p:nvSpPr>
        <p:spPr>
          <a:xfrm>
            <a:off x="7020272" y="1988840"/>
            <a:ext cx="1872208" cy="2727920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b="1" dirty="0" smtClean="0"/>
              <a:t>Community</a:t>
            </a:r>
          </a:p>
          <a:p>
            <a:pPr algn="ctr"/>
            <a:r>
              <a:rPr lang="en-GB" sz="2400" b="1" i="1" dirty="0" smtClean="0"/>
              <a:t>Platform</a:t>
            </a:r>
          </a:p>
          <a:p>
            <a:pPr algn="ctr"/>
            <a:r>
              <a:rPr lang="en-GB" sz="2400" b="1" i="1" dirty="0" smtClean="0"/>
              <a:t>(VRE)</a:t>
            </a:r>
            <a:endParaRPr lang="en-GB" sz="2400" i="1" dirty="0"/>
          </a:p>
        </p:txBody>
      </p:sp>
      <p:sp>
        <p:nvSpPr>
          <p:cNvPr id="27" name="Rounded Rectangle 26"/>
          <p:cNvSpPr/>
          <p:nvPr/>
        </p:nvSpPr>
        <p:spPr>
          <a:xfrm>
            <a:off x="1691680" y="1988840"/>
            <a:ext cx="2448272" cy="1287760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b="1" dirty="0" smtClean="0"/>
              <a:t>Community</a:t>
            </a:r>
          </a:p>
          <a:p>
            <a:pPr algn="ctr"/>
            <a:r>
              <a:rPr lang="en-GB" sz="2400" b="1" i="1" dirty="0" smtClean="0"/>
              <a:t>Platform</a:t>
            </a:r>
          </a:p>
          <a:p>
            <a:pPr algn="ctr"/>
            <a:r>
              <a:rPr lang="en-GB" sz="2400" b="1" i="1" dirty="0" smtClean="0"/>
              <a:t>(VRE)</a:t>
            </a:r>
            <a:endParaRPr lang="en-GB" sz="2400" i="1" dirty="0"/>
          </a:p>
        </p:txBody>
      </p:sp>
      <p:sp>
        <p:nvSpPr>
          <p:cNvPr id="29" name="Rounded Rectangle 28"/>
          <p:cNvSpPr/>
          <p:nvPr/>
        </p:nvSpPr>
        <p:spPr>
          <a:xfrm>
            <a:off x="4283968" y="1988840"/>
            <a:ext cx="2520280" cy="1287760"/>
          </a:xfrm>
          <a:prstGeom prst="roundRect">
            <a:avLst/>
          </a:prstGeom>
          <a:ln w="57150" cmpd="sng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2400" b="1" dirty="0" smtClean="0"/>
              <a:t>Community</a:t>
            </a:r>
          </a:p>
          <a:p>
            <a:pPr algn="ctr"/>
            <a:r>
              <a:rPr lang="en-GB" sz="2400" b="1" i="1" dirty="0" smtClean="0"/>
              <a:t>Platform</a:t>
            </a:r>
          </a:p>
          <a:p>
            <a:pPr algn="ctr"/>
            <a:r>
              <a:rPr lang="en-GB" sz="2400" b="1" i="1" dirty="0" smtClean="0"/>
              <a:t>(VRE)</a:t>
            </a:r>
            <a:endParaRPr lang="en-GB" sz="2400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B4476-5B8B-4F63-ABC9-24362909B519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51520" y="1220898"/>
            <a:ext cx="8640960" cy="6512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200" b="1" dirty="0" smtClean="0"/>
              <a:t>ERA needs an open ecosystem of VREs &amp; services</a:t>
            </a:r>
            <a:endParaRPr lang="en-GB" sz="3200" b="1" dirty="0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27" grpId="0" animBg="1"/>
      <p:bldP spid="29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Core </a:t>
            </a:r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74892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The services that federate and integrate the functional services deployed in the </a:t>
            </a:r>
            <a:r>
              <a:rPr lang="en-GB" b="1" dirty="0" smtClean="0"/>
              <a:t>production infrastructure</a:t>
            </a:r>
            <a:endParaRPr lang="en-GB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971600" y="2996952"/>
            <a:ext cx="7128792" cy="2952328"/>
            <a:chOff x="899592" y="3284984"/>
            <a:chExt cx="7128792" cy="2952328"/>
          </a:xfrm>
        </p:grpSpPr>
        <p:sp>
          <p:nvSpPr>
            <p:cNvPr id="5" name="Rounded Rectangle 4"/>
            <p:cNvSpPr/>
            <p:nvPr/>
          </p:nvSpPr>
          <p:spPr>
            <a:xfrm>
              <a:off x="899592" y="3284984"/>
              <a:ext cx="7128792" cy="295232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GB" dirty="0"/>
                <a:t>EGI Core Infrastructure Platform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878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</a:rPr>
                <a:t>Federated AAI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15816" y="4797152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Service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Catalogue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(GOCDB)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7880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</a:rPr>
                <a:t>Monitoring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88224" y="3501008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</a:rPr>
                <a:t>Accounting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115616" y="4797152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Metrics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Visualisation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(</a:t>
              </a:r>
              <a:r>
                <a:rPr lang="en-GB" sz="1600" dirty="0" err="1" smtClean="0">
                  <a:solidFill>
                    <a:schemeClr val="tx1"/>
                  </a:solidFill>
                </a:rPr>
                <a:t>gstat</a:t>
              </a:r>
              <a:r>
                <a:rPr lang="en-GB" sz="1600" dirty="0" smtClean="0">
                  <a:solidFill>
                    <a:schemeClr val="tx1"/>
                  </a:solidFill>
                </a:rPr>
                <a:t>)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15616" y="3501008"/>
              <a:ext cx="1368152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Information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Discovery</a:t>
              </a:r>
            </a:p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(BDII)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88024" y="4797152"/>
              <a:ext cx="1224136" cy="79208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rgbClr val="000000"/>
                  </a:solidFill>
                </a:rPr>
                <a:t>Messaging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DCBFC-DA08-4990-9664-3D7B924BBE5D}" type="datetime1">
              <a:rPr lang="en-US" smtClean="0"/>
              <a:t>4/8/2013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60232" y="4509120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Operations Portal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1520" y="5783312"/>
            <a:ext cx="8712968" cy="88604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For e-Infrastructures, Research Infrastructures &amp; Community Platforms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02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</a:t>
            </a:r>
            <a:r>
              <a:rPr lang="en-US" sz="4000" smtClean="0"/>
              <a:t>hy does EGI </a:t>
            </a:r>
            <a:r>
              <a:rPr lang="en-US" sz="4000" dirty="0" smtClean="0"/>
              <a:t>need Cloud?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1309"/>
            <a:ext cx="9144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Our User </a:t>
            </a:r>
            <a:r>
              <a:rPr lang="en-US" dirty="0" smtClean="0"/>
              <a:t>Communities are implicitly asking for it</a:t>
            </a:r>
            <a:endParaRPr lang="en-US" dirty="0"/>
          </a:p>
          <a:p>
            <a:pPr lvl="1"/>
            <a:r>
              <a:rPr lang="en-US" dirty="0"/>
              <a:t>Each user community has different needs</a:t>
            </a:r>
          </a:p>
          <a:p>
            <a:pPr lvl="1"/>
            <a:r>
              <a:rPr lang="en-US" dirty="0" smtClean="0"/>
              <a:t>Every </a:t>
            </a:r>
            <a:r>
              <a:rPr lang="en-US" dirty="0"/>
              <a:t>user community </a:t>
            </a:r>
            <a:r>
              <a:rPr lang="en-US" dirty="0" smtClean="0"/>
              <a:t>uses a different VRE (i.e. software)</a:t>
            </a:r>
            <a:endParaRPr lang="en-US" dirty="0"/>
          </a:p>
          <a:p>
            <a:r>
              <a:rPr lang="en-US" dirty="0" smtClean="0"/>
              <a:t>Remove resource </a:t>
            </a:r>
            <a:r>
              <a:rPr lang="en-US" dirty="0" err="1" smtClean="0"/>
              <a:t>centres</a:t>
            </a:r>
            <a:r>
              <a:rPr lang="en-US" dirty="0" smtClean="0"/>
              <a:t> as deployment bottlenecks</a:t>
            </a:r>
          </a:p>
          <a:p>
            <a:pPr lvl="1"/>
            <a:r>
              <a:rPr lang="en-US" dirty="0" smtClean="0"/>
              <a:t>Resources </a:t>
            </a:r>
            <a:r>
              <a:rPr lang="en-US" dirty="0" err="1" smtClean="0"/>
              <a:t>centres</a:t>
            </a:r>
            <a:r>
              <a:rPr lang="en-US" dirty="0" smtClean="0"/>
              <a:t> choose to join EGI’s Federated Cloud</a:t>
            </a:r>
          </a:p>
          <a:p>
            <a:pPr lvl="1"/>
            <a:r>
              <a:rPr lang="en-US" dirty="0" smtClean="0"/>
              <a:t>Empowers </a:t>
            </a:r>
            <a:r>
              <a:rPr lang="en-US" dirty="0" smtClean="0"/>
              <a:t>others to deploy </a:t>
            </a:r>
            <a:r>
              <a:rPr lang="en-US" dirty="0" smtClean="0"/>
              <a:t>their VREs on their resources</a:t>
            </a:r>
            <a:endParaRPr lang="en-US" dirty="0" smtClean="0"/>
          </a:p>
          <a:p>
            <a:r>
              <a:rPr lang="en-US" dirty="0" smtClean="0"/>
              <a:t>Improve flexibility, efficiency and openness of EGI</a:t>
            </a:r>
            <a:endParaRPr lang="en-US" dirty="0" smtClean="0"/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the long-tail of </a:t>
            </a:r>
            <a:r>
              <a:rPr lang="en-US" dirty="0" smtClean="0"/>
              <a:t>researchers in new communities</a:t>
            </a:r>
            <a:endParaRPr lang="en-US" dirty="0" smtClean="0"/>
          </a:p>
          <a:p>
            <a:pPr lvl="1"/>
            <a:r>
              <a:rPr lang="en-GB" dirty="0" smtClean="0"/>
              <a:t>Attract more of ERA’s 1.8M</a:t>
            </a:r>
            <a:r>
              <a:rPr lang="en-GB" dirty="0"/>
              <a:t>+ publicly funded </a:t>
            </a:r>
            <a:r>
              <a:rPr lang="en-GB" dirty="0" smtClean="0"/>
              <a:t>researchers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295F-F7D2-4268-9071-35B9F0416F20}" type="datetime1">
              <a:rPr lang="en-US" smtClean="0"/>
              <a:t>4/8/2013</a:t>
            </a:fld>
            <a:endParaRPr lang="en-US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276600" y="6525344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nter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9"/>
          <a:stretch/>
        </p:blipFill>
        <p:spPr bwMode="auto">
          <a:xfrm>
            <a:off x="1588" y="1988840"/>
            <a:ext cx="9144000" cy="374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272807" cy="865187"/>
          </a:xfrm>
        </p:spPr>
        <p:txBody>
          <a:bodyPr/>
          <a:lstStyle/>
          <a:p>
            <a:r>
              <a:rPr lang="en-US" dirty="0" smtClean="0"/>
              <a:t>Where have we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36" y="1412776"/>
            <a:ext cx="8075612" cy="4525963"/>
          </a:xfrm>
        </p:spPr>
        <p:txBody>
          <a:bodyPr/>
          <a:lstStyle/>
          <a:p>
            <a:r>
              <a:rPr lang="en-US" dirty="0" smtClean="0"/>
              <a:t>1990: The Web: Information Sharing</a:t>
            </a:r>
          </a:p>
          <a:p>
            <a:r>
              <a:rPr lang="en-US" dirty="0" smtClean="0"/>
              <a:t>1998: The Grid: Resource Sharing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centralised</a:t>
            </a:r>
            <a:r>
              <a:rPr lang="en-US" dirty="0"/>
              <a:t> control</a:t>
            </a:r>
          </a:p>
          <a:p>
            <a:pPr lvl="1"/>
            <a:r>
              <a:rPr lang="en-US" dirty="0"/>
              <a:t>Open standards &amp; protocols</a:t>
            </a:r>
          </a:p>
          <a:p>
            <a:pPr lvl="1"/>
            <a:r>
              <a:rPr lang="en-US" dirty="0"/>
              <a:t>Non-trivial quantities of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2010: Establishment of EGI.eu &amp; EGI</a:t>
            </a:r>
          </a:p>
          <a:p>
            <a:r>
              <a:rPr lang="en-US" dirty="0" smtClean="0"/>
              <a:t>2012: Discover of a Higgs like particle</a:t>
            </a:r>
          </a:p>
          <a:p>
            <a:r>
              <a:rPr lang="en-US" dirty="0" smtClean="0"/>
              <a:t>2013+: What’s next?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68139-A547-4AB5-974F-53E14C029D02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2" descr="http://ecx.images-amazon.com/images/I/51XgaeWGWDL._BO2,204,203,200_PIsitb-sticker-arrow-click,TopRight,35,-76_AA300_SH20_OU01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20233" r="18690" b="3159"/>
          <a:stretch/>
        </p:blipFill>
        <p:spPr bwMode="auto">
          <a:xfrm>
            <a:off x="6300192" y="2561313"/>
            <a:ext cx="2855633" cy="31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evenNewhouse\Downloads\EGI-logo-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93" y="4725144"/>
            <a:ext cx="3547171" cy="146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88" y="1012899"/>
            <a:ext cx="9154237" cy="37842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iggs boson-like particle discovery is missing one more l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12899"/>
            <a:ext cx="6552728" cy="37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Cloud Infrastructure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483768" y="4788768"/>
            <a:ext cx="5976664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GB" dirty="0"/>
              <a:t>EGI Core Infrastructure Platform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9979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Federated AAI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995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Central Service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Registry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8011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Monitoring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20272" y="5004792"/>
            <a:ext cx="1224136" cy="79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rgbClr val="000000"/>
                </a:solidFill>
              </a:rPr>
              <a:t>Accounting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83768" y="1980456"/>
            <a:ext cx="5976664" cy="27363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dirty="0"/>
              <a:t>EGI Cloud Infrastructure Platform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99792" y="3708648"/>
            <a:ext cx="5544616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Cloud Management Stacks</a:t>
            </a:r>
          </a:p>
          <a:p>
            <a:pPr algn="ctr"/>
            <a:r>
              <a:rPr lang="en-GB" sz="1400" dirty="0" smtClean="0"/>
              <a:t>(</a:t>
            </a:r>
            <a:r>
              <a:rPr lang="en-GB" sz="1400" dirty="0" err="1" smtClean="0"/>
              <a:t>OpenStack</a:t>
            </a:r>
            <a:r>
              <a:rPr lang="en-GB" sz="1400" dirty="0" smtClean="0"/>
              <a:t>, </a:t>
            </a:r>
            <a:r>
              <a:rPr lang="en-GB" sz="1400" dirty="0" err="1" smtClean="0"/>
              <a:t>OpenNebula</a:t>
            </a:r>
            <a:r>
              <a:rPr lang="en-GB" sz="1400" dirty="0" smtClean="0"/>
              <a:t>, …)</a:t>
            </a:r>
            <a:endParaRPr lang="en-GB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347864" y="4500736"/>
            <a:ext cx="4248472" cy="504056"/>
            <a:chOff x="3347864" y="4500736"/>
            <a:chExt cx="4248472" cy="50405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347864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71601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15617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96336" y="4500736"/>
              <a:ext cx="0" cy="504056"/>
            </a:xfrm>
            <a:prstGeom prst="line">
              <a:avLst/>
            </a:prstGeom>
            <a:ln>
              <a:solidFill>
                <a:srgbClr val="0015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/>
          <p:cNvSpPr/>
          <p:nvPr/>
        </p:nvSpPr>
        <p:spPr>
          <a:xfrm>
            <a:off x="2699792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VM</a:t>
            </a:r>
          </a:p>
          <a:p>
            <a:pPr algn="ctr"/>
            <a:r>
              <a:rPr lang="en-GB" sz="1600" dirty="0" err="1" smtClean="0"/>
              <a:t>Mgmt</a:t>
            </a:r>
            <a:endParaRPr lang="en-GB" sz="11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347864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788024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Storage</a:t>
            </a:r>
            <a:endParaRPr lang="en-GB" sz="1600" dirty="0" smtClean="0"/>
          </a:p>
          <a:p>
            <a:pPr algn="ctr"/>
            <a:r>
              <a:rPr lang="en-GB" sz="1600" dirty="0" err="1" smtClean="0"/>
              <a:t>Mgmt</a:t>
            </a:r>
            <a:endParaRPr lang="en-GB" sz="1100" dirty="0"/>
          </a:p>
        </p:txBody>
      </p:sp>
      <p:sp>
        <p:nvSpPr>
          <p:cNvPr id="24" name="Rounded Rectangle 23"/>
          <p:cNvSpPr/>
          <p:nvPr/>
        </p:nvSpPr>
        <p:spPr>
          <a:xfrm>
            <a:off x="6948264" y="2628528"/>
            <a:ext cx="1296144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Information</a:t>
            </a:r>
            <a:endParaRPr lang="en-GB" sz="11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5436096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596336" y="3420616"/>
            <a:ext cx="0" cy="288032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827584" y="1980456"/>
            <a:ext cx="1575792" cy="42568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 anchorCtr="1"/>
          <a:lstStyle/>
          <a:p>
            <a:pPr algn="r"/>
            <a:r>
              <a:rPr lang="en-GB" dirty="0" smtClean="0"/>
              <a:t>EGI </a:t>
            </a:r>
            <a:r>
              <a:rPr lang="en-GB" dirty="0" smtClean="0"/>
              <a:t>Collaboration Platform</a:t>
            </a:r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899592" y="4788768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Image Metadata Marketplace</a:t>
            </a:r>
            <a:endParaRPr lang="en-GB" sz="11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95736" y="4140696"/>
            <a:ext cx="50405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23730" y="5292824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 rot="16200000">
            <a:off x="899592" y="2916560"/>
            <a:ext cx="172819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Image Repository</a:t>
            </a:r>
            <a:endParaRPr lang="en-GB" sz="11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95736" y="3420616"/>
            <a:ext cx="0" cy="1872208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23730" y="3420616"/>
            <a:ext cx="72006" cy="0"/>
          </a:xfrm>
          <a:prstGeom prst="line">
            <a:avLst/>
          </a:prstGeom>
          <a:ln>
            <a:solidFill>
              <a:srgbClr val="0015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27584" y="1220898"/>
            <a:ext cx="7632848" cy="65122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3200" b="1" dirty="0" smtClean="0"/>
              <a:t>Enable an open ecosystem of services</a:t>
            </a:r>
            <a:endParaRPr lang="en-GB" sz="3200" b="1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738417-102F-4A8C-ABC7-7CFD8C6C22F6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5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  <p:bldP spid="23" grpId="0" animBg="1"/>
      <p:bldP spid="24" grpId="0" animBg="1"/>
      <p:bldP spid="27" grpId="0" animBg="1"/>
      <p:bldP spid="28" grpId="0" animBg="1"/>
      <p:bldP spid="30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Scientific Use Cases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760"/>
            <a:ext cx="8075612" cy="45259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Aft>
                <a:spcPts val="400"/>
              </a:spcAft>
            </a:pPr>
            <a:r>
              <a:rPr lang="en-GB" sz="1600" b="1" dirty="0" smtClean="0">
                <a:solidFill>
                  <a:srgbClr val="C00000"/>
                </a:solidFill>
              </a:rPr>
              <a:t>Structural biology </a:t>
            </a:r>
            <a:r>
              <a:rPr lang="en-GB" sz="1600" dirty="0" smtClean="0"/>
              <a:t>–  We-NMR: </a:t>
            </a:r>
            <a:br>
              <a:rPr lang="en-GB" sz="1600" dirty="0" smtClean="0"/>
            </a:br>
            <a:r>
              <a:rPr lang="en-GB" sz="1600" dirty="0" err="1" smtClean="0"/>
              <a:t>Gromacs</a:t>
            </a:r>
            <a:r>
              <a:rPr lang="en-GB" sz="1600" dirty="0" smtClean="0"/>
              <a:t> training environments.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</a:pPr>
            <a:r>
              <a:rPr lang="en-GB" sz="1600" b="1" dirty="0">
                <a:solidFill>
                  <a:srgbClr val="C00000"/>
                </a:solidFill>
              </a:rPr>
              <a:t>Linguistics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/>
              <a:t>– CLARIN: </a:t>
            </a:r>
            <a:br>
              <a:rPr lang="en-GB" sz="1600" dirty="0"/>
            </a:br>
            <a:r>
              <a:rPr lang="en-GB" sz="1600" dirty="0"/>
              <a:t>scalable ‘British National Corpus’ service (</a:t>
            </a:r>
            <a:r>
              <a:rPr lang="en-GB" sz="1600" dirty="0" err="1"/>
              <a:t>BNCWeb</a:t>
            </a:r>
            <a:r>
              <a:rPr lang="en-GB" sz="1600" dirty="0"/>
              <a:t>).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</a:pPr>
            <a:r>
              <a:rPr lang="en-GB" sz="1600" b="1" dirty="0">
                <a:solidFill>
                  <a:srgbClr val="C00000"/>
                </a:solidFill>
              </a:rPr>
              <a:t>Ecology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/>
              <a:t>– </a:t>
            </a:r>
            <a:r>
              <a:rPr lang="en-GB" sz="1600" dirty="0" err="1"/>
              <a:t>BioVel</a:t>
            </a:r>
            <a:r>
              <a:rPr lang="en-GB" sz="1600" dirty="0"/>
              <a:t>: </a:t>
            </a:r>
            <a:br>
              <a:rPr lang="en-GB" sz="1600" dirty="0"/>
            </a:br>
            <a:r>
              <a:rPr lang="en-GB" sz="1600" dirty="0"/>
              <a:t>remote hosting of </a:t>
            </a:r>
            <a:r>
              <a:rPr lang="en-GB" sz="1600" dirty="0" err="1"/>
              <a:t>OpenModeller</a:t>
            </a:r>
            <a:r>
              <a:rPr lang="en-GB" sz="1600" dirty="0"/>
              <a:t> service.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</a:pPr>
            <a:r>
              <a:rPr lang="en-GB" sz="1600" b="1" dirty="0">
                <a:solidFill>
                  <a:srgbClr val="C00000"/>
                </a:solidFill>
              </a:rPr>
              <a:t>Software Engineering </a:t>
            </a:r>
            <a:r>
              <a:rPr lang="en-GB" sz="1600" dirty="0"/>
              <a:t>– SCI-BUS: </a:t>
            </a:r>
            <a:br>
              <a:rPr lang="en-GB" sz="1600" dirty="0"/>
            </a:br>
            <a:r>
              <a:rPr lang="en-GB" sz="1600" dirty="0"/>
              <a:t>simulated environments for portal testing.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</a:pPr>
            <a:r>
              <a:rPr lang="en-GB" sz="1600" b="1" dirty="0" smtClean="0">
                <a:solidFill>
                  <a:srgbClr val="C00000"/>
                </a:solidFill>
              </a:rPr>
              <a:t>Musicology</a:t>
            </a:r>
            <a:r>
              <a:rPr lang="en-GB" sz="1600" dirty="0" smtClean="0">
                <a:solidFill>
                  <a:srgbClr val="C00000"/>
                </a:solidFill>
              </a:rPr>
              <a:t> </a:t>
            </a:r>
            <a:r>
              <a:rPr lang="en-GB" sz="1600" dirty="0"/>
              <a:t>– </a:t>
            </a:r>
            <a:r>
              <a:rPr lang="en-GB" sz="1600" dirty="0" err="1"/>
              <a:t>Peachnote</a:t>
            </a:r>
            <a:r>
              <a:rPr lang="en-GB" sz="1600" dirty="0"/>
              <a:t> project: </a:t>
            </a:r>
            <a:br>
              <a:rPr lang="en-GB" sz="1600" dirty="0"/>
            </a:br>
            <a:r>
              <a:rPr lang="en-GB" sz="1600" dirty="0"/>
              <a:t>music score search engine and analysis platform.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</a:pPr>
            <a:r>
              <a:rPr lang="en-GB" sz="1600" b="1" dirty="0" smtClean="0">
                <a:solidFill>
                  <a:srgbClr val="C00000"/>
                </a:solidFill>
              </a:rPr>
              <a:t>Space </a:t>
            </a:r>
            <a:r>
              <a:rPr lang="en-GB" sz="1600" b="1" dirty="0">
                <a:solidFill>
                  <a:srgbClr val="C00000"/>
                </a:solidFill>
              </a:rPr>
              <a:t>science </a:t>
            </a:r>
            <a:r>
              <a:rPr lang="en-GB" sz="1600" dirty="0"/>
              <a:t>– ASTRA-GAIA: </a:t>
            </a:r>
            <a:br>
              <a:rPr lang="en-GB" sz="1600" dirty="0"/>
            </a:br>
            <a:r>
              <a:rPr lang="en-GB" sz="1600" dirty="0"/>
              <a:t>data integration with scalable workflows.</a:t>
            </a:r>
          </a:p>
          <a:p>
            <a:pPr marL="457200" indent="-457200">
              <a:lnSpc>
                <a:spcPct val="120000"/>
              </a:lnSpc>
              <a:spcAft>
                <a:spcPts val="400"/>
              </a:spcAft>
            </a:pPr>
            <a:r>
              <a:rPr lang="en-GB" sz="1600" b="1" dirty="0" smtClean="0">
                <a:solidFill>
                  <a:srgbClr val="C00000"/>
                </a:solidFill>
              </a:rPr>
              <a:t>Software </a:t>
            </a:r>
            <a:r>
              <a:rPr lang="en-GB" sz="1600" b="1" dirty="0">
                <a:solidFill>
                  <a:srgbClr val="C00000"/>
                </a:solidFill>
              </a:rPr>
              <a:t>Engineering </a:t>
            </a:r>
            <a:r>
              <a:rPr lang="en-GB" sz="1600" dirty="0"/>
              <a:t>– DIRAC: </a:t>
            </a:r>
            <a:br>
              <a:rPr lang="en-GB" sz="1600" dirty="0"/>
            </a:br>
            <a:r>
              <a:rPr lang="en-GB" sz="1600" dirty="0"/>
              <a:t>deploying ready-to-use distributed computing systems.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7272"/>
            <a:ext cx="2047435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C4D4-E7A8-41F1-B9BD-A40202FB04EF}" type="datetime1">
              <a:rPr lang="en-US" smtClean="0"/>
              <a:t>4/9/2013</a:t>
            </a:fld>
            <a:endParaRPr lang="en-US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9512" y="1224048"/>
            <a:ext cx="5848672" cy="2808312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376" y="115888"/>
            <a:ext cx="8064550" cy="865187"/>
          </a:xfrm>
        </p:spPr>
        <p:txBody>
          <a:bodyPr/>
          <a:lstStyle/>
          <a:p>
            <a:r>
              <a:rPr lang="en-GB" spc="-150" dirty="0" smtClean="0"/>
              <a:t>Virtual Research Environments</a:t>
            </a:r>
            <a:endParaRPr lang="en-GB" spc="-150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713340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VRE encompasses:</a:t>
            </a:r>
          </a:p>
          <a:p>
            <a:pPr lvl="1"/>
            <a:r>
              <a:rPr lang="en-US" dirty="0" smtClean="0"/>
              <a:t>Site services for a community or communities</a:t>
            </a:r>
          </a:p>
          <a:p>
            <a:pPr lvl="1"/>
            <a:r>
              <a:rPr lang="en-US" dirty="0" smtClean="0"/>
              <a:t>Services run for a single community</a:t>
            </a:r>
          </a:p>
          <a:p>
            <a:pPr lvl="1"/>
            <a:r>
              <a:rPr lang="en-US" dirty="0" smtClean="0"/>
              <a:t>Shared Services run for all communities</a:t>
            </a:r>
          </a:p>
          <a:p>
            <a:r>
              <a:rPr lang="en-US" dirty="0" smtClean="0"/>
              <a:t>More control &amp; responsibility to researchers</a:t>
            </a:r>
          </a:p>
          <a:p>
            <a:pPr lvl="1"/>
            <a:r>
              <a:rPr lang="en-US" dirty="0" smtClean="0"/>
              <a:t>On demand dynamic deployment of site services</a:t>
            </a:r>
          </a:p>
          <a:p>
            <a:pPr lvl="1"/>
            <a:r>
              <a:rPr lang="en-US" dirty="0" smtClean="0"/>
              <a:t>Through EGI’s Federated Cloud</a:t>
            </a:r>
          </a:p>
          <a:p>
            <a:r>
              <a:rPr lang="en-US" dirty="0" smtClean="0"/>
              <a:t>EGI Collaboration Platform: Shared services</a:t>
            </a:r>
          </a:p>
          <a:p>
            <a:pPr lvl="1"/>
            <a:r>
              <a:rPr lang="en-US" dirty="0" smtClean="0"/>
              <a:t>People/Social Services</a:t>
            </a:r>
          </a:p>
          <a:p>
            <a:pPr lvl="1"/>
            <a:r>
              <a:rPr lang="en-US" dirty="0" smtClean="0"/>
              <a:t>Technical/Infrastructure Services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1151-F23A-43DB-9572-191FA0AC2AF9}" type="datetime1">
              <a:rPr lang="en-US" smtClean="0"/>
              <a:t>4/8/2013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9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026" y="115541"/>
            <a:ext cx="7848526" cy="865187"/>
          </a:xfrm>
        </p:spPr>
        <p:txBody>
          <a:bodyPr/>
          <a:lstStyle/>
          <a:p>
            <a:r>
              <a:rPr lang="en-US" spc="-150" dirty="0" smtClean="0"/>
              <a:t>Digital Research Infrastructure</a:t>
            </a:r>
            <a:endParaRPr lang="en-US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51309"/>
            <a:ext cx="9361040" cy="4525963"/>
          </a:xfrm>
        </p:spPr>
        <p:txBody>
          <a:bodyPr/>
          <a:lstStyle/>
          <a:p>
            <a:r>
              <a:rPr lang="en-US" dirty="0"/>
              <a:t>For EU Researchers &amp; Research Infrastructures</a:t>
            </a:r>
          </a:p>
          <a:p>
            <a:pPr lvl="1"/>
            <a:r>
              <a:rPr lang="en-US" dirty="0"/>
              <a:t>The EGI’s Collaboration, Cloud and Core Platforms</a:t>
            </a:r>
          </a:p>
          <a:p>
            <a:r>
              <a:rPr lang="en-US" dirty="0" smtClean="0"/>
              <a:t>S</a:t>
            </a:r>
            <a:r>
              <a:rPr lang="en-US" dirty="0" smtClean="0"/>
              <a:t>table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sustainable</a:t>
            </a:r>
            <a:r>
              <a:rPr lang="en-US" dirty="0" smtClean="0"/>
              <a:t> EGI Platforms</a:t>
            </a:r>
            <a:endParaRPr lang="en-US" dirty="0" smtClean="0"/>
          </a:p>
          <a:p>
            <a:pPr lvl="1"/>
            <a:r>
              <a:rPr lang="en-US" dirty="0" smtClean="0"/>
              <a:t>Baseline activity supported by </a:t>
            </a:r>
            <a:r>
              <a:rPr lang="en-US" dirty="0" smtClean="0"/>
              <a:t>their consumers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roject based funding for new innovation</a:t>
            </a:r>
          </a:p>
          <a:p>
            <a:r>
              <a:rPr lang="en-US" dirty="0" smtClean="0"/>
              <a:t>Integrated e-Infrastructure Service Delivery</a:t>
            </a:r>
          </a:p>
          <a:p>
            <a:pPr lvl="1"/>
            <a:r>
              <a:rPr lang="en-US" dirty="0" smtClean="0"/>
              <a:t>Across networking, HPC, clouds, grids, …</a:t>
            </a:r>
          </a:p>
          <a:p>
            <a:pPr lvl="1"/>
            <a:r>
              <a:rPr lang="en-US" dirty="0" smtClean="0"/>
              <a:t>Driven by the needs of the researchers</a:t>
            </a:r>
          </a:p>
          <a:p>
            <a:pPr lvl="1"/>
            <a:r>
              <a:rPr lang="en-US" dirty="0" smtClean="0"/>
              <a:t>Public and private sector demand &amp; suppliers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F95DE-1582-406C-ABDD-D156D423534F}" type="datetime1">
              <a:rPr lang="en-US" smtClean="0"/>
              <a:t>4/9/2013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643E8-D56D-45C6-BDBE-DB296EBC22D1}" type="slidenum">
              <a:rPr lang="en-GB" smtClean="0"/>
              <a:t>23</a:t>
            </a:fld>
            <a:endParaRPr lang="en-GB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504" y="1988840"/>
            <a:ext cx="8820472" cy="345638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Prof </a:t>
            </a:r>
            <a:r>
              <a:rPr lang="en-US" sz="2400" b="1" dirty="0"/>
              <a:t>Stefan </a:t>
            </a:r>
            <a:r>
              <a:rPr lang="en-US" sz="2400" b="1" dirty="0" err="1" smtClean="0"/>
              <a:t>Soldner-Rembold</a:t>
            </a:r>
            <a:endParaRPr lang="en-US" sz="2400" b="1" dirty="0" smtClean="0"/>
          </a:p>
          <a:p>
            <a:pPr algn="ctr"/>
            <a:r>
              <a:rPr lang="en-US" sz="2400" dirty="0" smtClean="0"/>
              <a:t>Head </a:t>
            </a:r>
            <a:r>
              <a:rPr lang="en-US" sz="2400" dirty="0"/>
              <a:t>of the Particle Physics </a:t>
            </a:r>
            <a:r>
              <a:rPr lang="en-US" sz="2400" dirty="0" smtClean="0"/>
              <a:t>Group, University </a:t>
            </a:r>
            <a:r>
              <a:rPr lang="en-US" sz="2400" dirty="0"/>
              <a:t>of </a:t>
            </a:r>
            <a:r>
              <a:rPr lang="en-US" sz="2400" dirty="0" smtClean="0"/>
              <a:t>Manchester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err="1" smtClean="0"/>
              <a:t>Dr</a:t>
            </a:r>
            <a:r>
              <a:rPr lang="en-US" sz="2400" b="1" dirty="0" smtClean="0"/>
              <a:t> </a:t>
            </a:r>
            <a:r>
              <a:rPr lang="en-US" sz="2400" b="1" dirty="0"/>
              <a:t>John </a:t>
            </a:r>
            <a:r>
              <a:rPr lang="en-US" sz="2400" b="1" dirty="0" smtClean="0"/>
              <a:t>Brooke</a:t>
            </a:r>
          </a:p>
          <a:p>
            <a:pPr algn="ctr"/>
            <a:r>
              <a:rPr lang="en-US" sz="2400" dirty="0" smtClean="0"/>
              <a:t>Research Computing Services, University of Manchester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err="1" smtClean="0"/>
              <a:t>Dr</a:t>
            </a:r>
            <a:r>
              <a:rPr lang="en-US" sz="2400" b="1" dirty="0"/>
              <a:t> Claire </a:t>
            </a:r>
            <a:r>
              <a:rPr lang="en-US" sz="2400" b="1" dirty="0" smtClean="0"/>
              <a:t>Devereux</a:t>
            </a:r>
          </a:p>
          <a:p>
            <a:pPr algn="ctr"/>
            <a:r>
              <a:rPr lang="en-US" sz="2400" dirty="0" smtClean="0"/>
              <a:t>e-Science Department, STFC, RAL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445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Content Placeholder 3" descr="2013CF_Timetable_09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27" b="-3027"/>
          <a:stretch>
            <a:fillRect/>
          </a:stretch>
        </p:blipFill>
        <p:spPr bwMode="auto">
          <a:xfrm>
            <a:off x="1824038" y="2068513"/>
            <a:ext cx="3725862" cy="4221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Content Placeholder 3" descr="Screen shot 2013-03-12 at 2.46.07 PM.png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2" b="-742"/>
          <a:stretch>
            <a:fillRect/>
          </a:stretch>
        </p:blipFill>
        <p:spPr bwMode="auto">
          <a:xfrm>
            <a:off x="6307138" y="3989388"/>
            <a:ext cx="1906587" cy="215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25263" y="3820939"/>
            <a:ext cx="432048" cy="22322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37234" y="5085183"/>
            <a:ext cx="607963" cy="9680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189163"/>
            <a:ext cx="3725862" cy="397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Content Placeholder 3" descr="Screen shot 2013-03-12 at 2.46.07 PM.png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2" b="-742"/>
          <a:stretch>
            <a:fillRect/>
          </a:stretch>
        </p:blipFill>
        <p:spPr bwMode="auto">
          <a:xfrm>
            <a:off x="6307138" y="3989388"/>
            <a:ext cx="1906587" cy="215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553768" y="3140968"/>
            <a:ext cx="492910" cy="792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53255" y="4005604"/>
            <a:ext cx="492910" cy="18716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580112" y="2090324"/>
            <a:ext cx="3528392" cy="144668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Buses to the Gala Dinner</a:t>
            </a:r>
          </a:p>
          <a:p>
            <a:pPr algn="ctr"/>
            <a:r>
              <a:rPr lang="en-US" dirty="0" smtClean="0"/>
              <a:t>7pm from the Conference Hotels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Ibis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Portland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Macdonald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00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13" y="2189163"/>
            <a:ext cx="3725862" cy="397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Content Placeholder 3" descr="Screen shot 2013-03-12 at 2.46.07 PM.png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2" b="-742"/>
          <a:stretch>
            <a:fillRect/>
          </a:stretch>
        </p:blipFill>
        <p:spPr bwMode="auto">
          <a:xfrm>
            <a:off x="6265813" y="3989388"/>
            <a:ext cx="1906587" cy="215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770043" y="4077072"/>
            <a:ext cx="544607" cy="1800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72115" y="3208036"/>
            <a:ext cx="544607" cy="75608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8300135">
            <a:off x="2392046" y="3420283"/>
            <a:ext cx="1132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CANCELLED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78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384425"/>
            <a:ext cx="3725862" cy="2025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Content Placeholder 3" descr="Screen shot 2013-03-12 at 2.46.07 PM.png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2" b="-742"/>
          <a:stretch>
            <a:fillRect/>
          </a:stretch>
        </p:blipFill>
        <p:spPr bwMode="auto">
          <a:xfrm>
            <a:off x="6307138" y="3989388"/>
            <a:ext cx="1906587" cy="215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979712" y="2903678"/>
            <a:ext cx="352839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2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280285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From EDG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EGEEEGI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653DFB8-C8B9-43BE-841E-45739836F795}" type="datetime1">
              <a:rPr lang="en-US" sz="1200" smtClean="0">
                <a:solidFill>
                  <a:schemeClr val="bg1"/>
                </a:solidFill>
                <a:cs typeface="Arial" pitchFamily="34" charset="0"/>
              </a:rPr>
              <a:t>4/8/2013</a:t>
            </a:fld>
            <a:endParaRPr lang="en-US" sz="120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95536" y="1597248"/>
          <a:ext cx="66247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1" name="Picture 8" descr="EGI-LogoRef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054" y="1125488"/>
            <a:ext cx="16954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E6C3C2-923F-49B6-A5C6-3D9D0FF59C69}" type="slidenum">
              <a:rPr lang="en-US" sz="1200">
                <a:solidFill>
                  <a:schemeClr val="bg1"/>
                </a:solidFill>
              </a:rPr>
              <a:pPr eaLnBrk="1" hangingPunct="1"/>
              <a:t>3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7496108" cy="522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93134"/>
              </p:ext>
            </p:extLst>
          </p:nvPr>
        </p:nvGraphicFramePr>
        <p:xfrm>
          <a:off x="124126" y="1095600"/>
          <a:ext cx="1279522" cy="50851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972108"/>
                <a:gridCol w="307414"/>
              </a:tblGrid>
              <a:tr h="391376">
                <a:tc gridSpan="2">
                  <a:txBody>
                    <a:bodyPr/>
                    <a:lstStyle/>
                    <a:p>
                      <a:r>
                        <a:rPr lang="en-GB" sz="2000" dirty="0" smtClean="0"/>
                        <a:t> Sites 2004</a:t>
                      </a:r>
                      <a:endParaRPr lang="en-GB" sz="2000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6127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CERN</a:t>
                      </a:r>
                      <a:endParaRPr lang="en-GB" sz="1800" b="1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5340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NGI_NL</a:t>
                      </a:r>
                      <a:endParaRPr lang="en-GB" sz="1800" b="1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27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Sweden</a:t>
                      </a:r>
                      <a:endParaRPr lang="en-GB" sz="1800" b="1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27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NGI_BG</a:t>
                      </a:r>
                      <a:endParaRPr lang="en-GB" sz="1800" b="1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27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Canada</a:t>
                      </a:r>
                      <a:endParaRPr lang="en-GB" sz="1800" b="1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27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NGI_FR</a:t>
                      </a:r>
                      <a:endParaRPr lang="en-GB" sz="1800" b="1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146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NGI_DE</a:t>
                      </a:r>
                      <a:endParaRPr lang="en-GB" sz="1800" b="1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674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Russia</a:t>
                      </a:r>
                      <a:endParaRPr lang="en-GB" sz="1800" b="1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674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NGI_UK</a:t>
                      </a:r>
                      <a:endParaRPr lang="en-GB" sz="1800" b="1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271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NGI_GR</a:t>
                      </a:r>
                      <a:endParaRPr lang="en-GB" sz="1800" b="1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1095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NGI_FI</a:t>
                      </a:r>
                      <a:endParaRPr lang="en-GB" sz="1800" b="1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2113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Taiwan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28887"/>
              </p:ext>
            </p:extLst>
          </p:nvPr>
        </p:nvGraphicFramePr>
        <p:xfrm>
          <a:off x="0" y="1556792"/>
          <a:ext cx="7416824" cy="40821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1580634"/>
                <a:gridCol w="2811853"/>
                <a:gridCol w="3024337"/>
              </a:tblGrid>
              <a:tr h="332047">
                <a:tc gridSpan="2">
                  <a:txBody>
                    <a:bodyPr/>
                    <a:lstStyle/>
                    <a:p>
                      <a:r>
                        <a:rPr lang="en-GB" sz="2000" dirty="0" smtClean="0"/>
                        <a:t> Metrics March</a:t>
                      </a:r>
                      <a:r>
                        <a:rPr lang="en-GB" sz="2000" baseline="0" dirty="0" smtClean="0"/>
                        <a:t> 2013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</a:t>
                      </a:r>
                      <a:endParaRPr lang="en-GB" sz="1600" dirty="0"/>
                    </a:p>
                  </a:txBody>
                  <a:tcPr/>
                </a:tc>
              </a:tr>
              <a:tr h="1094857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Capacity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CPU</a:t>
                      </a:r>
                      <a:r>
                        <a:rPr lang="en-GB" sz="1600" baseline="0" dirty="0" smtClean="0"/>
                        <a:t> cores (EGI and integrated resource providers)</a:t>
                      </a:r>
                    </a:p>
                    <a:p>
                      <a:r>
                        <a:rPr lang="en-GB" sz="1600" baseline="0" dirty="0" smtClean="0"/>
                        <a:t>Disk/Tape (PB)</a:t>
                      </a:r>
                    </a:p>
                    <a:p>
                      <a:r>
                        <a:rPr lang="en-GB" sz="1600" baseline="0" dirty="0" smtClean="0"/>
                        <a:t>Countries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 smtClean="0"/>
                    </a:p>
                    <a:p>
                      <a:r>
                        <a:rPr lang="en-GB" sz="1600" dirty="0" smtClean="0"/>
                        <a:t>372,612 (315 resource centres)</a:t>
                      </a:r>
                    </a:p>
                    <a:p>
                      <a:r>
                        <a:rPr lang="en-GB" sz="1600" dirty="0" smtClean="0"/>
                        <a:t>180/167</a:t>
                      </a:r>
                    </a:p>
                    <a:p>
                      <a:r>
                        <a:rPr lang="en-GB" sz="1600" dirty="0" smtClean="0"/>
                        <a:t>56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85621">
                <a:tc>
                  <a:txBody>
                    <a:bodyPr/>
                    <a:lstStyle/>
                    <a:p>
                      <a:endParaRPr lang="en-GB" sz="1800" dirty="0" smtClean="0"/>
                    </a:p>
                    <a:p>
                      <a:r>
                        <a:rPr lang="en-GB" sz="1800" b="1" dirty="0" smtClean="0"/>
                        <a:t>Jobs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Average Job/day</a:t>
                      </a:r>
                      <a:r>
                        <a:rPr lang="en-GB" sz="1600" baseline="0" dirty="0" smtClean="0"/>
                        <a:t> (Million)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1.67</a:t>
                      </a:r>
                      <a:r>
                        <a:rPr lang="en-GB" sz="1600" baseline="0" dirty="0" smtClean="0"/>
                        <a:t> (2.25 including local computation)</a:t>
                      </a:r>
                      <a:endParaRPr lang="en-GB" sz="16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659">
                <a:tc rowSpan="4">
                  <a:txBody>
                    <a:bodyPr/>
                    <a:lstStyle/>
                    <a:p>
                      <a:r>
                        <a:rPr lang="en-GB" sz="1800" b="1" dirty="0" smtClean="0"/>
                        <a:t>% of total norm.</a:t>
                      </a:r>
                      <a:r>
                        <a:rPr lang="en-GB" sz="1800" b="1" baseline="0" dirty="0" smtClean="0"/>
                        <a:t> </a:t>
                      </a:r>
                      <a:r>
                        <a:rPr lang="en-GB" sz="1800" b="1" dirty="0" smtClean="0"/>
                        <a:t>CPU wall</a:t>
                      </a:r>
                      <a:r>
                        <a:rPr lang="en-GB" sz="1800" b="1" baseline="0" dirty="0" smtClean="0"/>
                        <a:t>  time consumed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High-Energy Physics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93.78%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876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Astronomy</a:t>
                      </a:r>
                      <a:r>
                        <a:rPr lang="en-GB" sz="1600" baseline="0" dirty="0" smtClean="0"/>
                        <a:t> and Astrophysics</a:t>
                      </a:r>
                      <a:endParaRPr lang="en-GB" sz="16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2.78 %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659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Life Sciences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1.31%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659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Remaining</a:t>
                      </a:r>
                      <a:r>
                        <a:rPr lang="en-GB" sz="1600" baseline="0" dirty="0" smtClean="0"/>
                        <a:t> disciplines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2.13%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GB" sz="1800" b="1" dirty="0" smtClean="0"/>
                        <a:t>CPU</a:t>
                      </a:r>
                      <a:r>
                        <a:rPr lang="en-GB" sz="1800" b="1" baseline="0" dirty="0" smtClean="0"/>
                        <a:t> wall time</a:t>
                      </a:r>
                      <a:endParaRPr lang="en-GB" sz="18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Integrated,</a:t>
                      </a:r>
                      <a:r>
                        <a:rPr lang="en-GB" sz="1600" baseline="0" dirty="0" smtClean="0"/>
                        <a:t> Billion hours</a:t>
                      </a:r>
                    </a:p>
                    <a:p>
                      <a:r>
                        <a:rPr lang="en-GB" sz="1600" baseline="0" dirty="0" smtClean="0"/>
                        <a:t>Jan 2004-Mar 2013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4.8 </a:t>
                      </a:r>
                    </a:p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36.8 (normalized HEP-SPC06)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604448" y="5373216"/>
            <a:ext cx="28872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408736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72532"/>
      </p:ext>
    </p:extLst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Enjoy Manchester!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8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66802" y="1124744"/>
            <a:ext cx="3754760" cy="4525963"/>
          </a:xfrm>
        </p:spPr>
        <p:txBody>
          <a:bodyPr/>
          <a:lstStyle/>
          <a:p>
            <a:pPr marL="0" indent="0" algn="r" eaLnBrk="1" hangingPunct="1">
              <a:buFontTx/>
              <a:buNone/>
              <a:defRPr/>
            </a:pPr>
            <a:r>
              <a:rPr lang="en-GB" sz="2400" dirty="0">
                <a:cs typeface="+mn-cs"/>
              </a:rPr>
              <a:t>To support the digital European Research Area through a pan-European research infrastructure based on an open federation of reliable services that provide uniform access to national computing, storage and data resources.</a:t>
            </a:r>
            <a:endParaRPr lang="en-US" sz="2400" dirty="0"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0789412"/>
              </p:ext>
            </p:extLst>
          </p:nvPr>
        </p:nvGraphicFramePr>
        <p:xfrm>
          <a:off x="0" y="2348880"/>
          <a:ext cx="7308927" cy="387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EGI’s Vision for 2020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801" y="1484784"/>
            <a:ext cx="3520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EGI 2020 Strategy: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http://go.egi.eu/EGI2020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365125"/>
          </a:xfrm>
        </p:spPr>
        <p:txBody>
          <a:bodyPr/>
          <a:lstStyle/>
          <a:p>
            <a:pPr>
              <a:defRPr/>
            </a:pPr>
            <a:fld id="{E6F76BD8-5D27-4300-AB38-308935E8B605}" type="datetime1">
              <a:rPr lang="en-US" smtClean="0"/>
              <a:t>4/8/2013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437B24-D33D-451D-AAD3-94035BD92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4CECC4-42F7-421B-8697-D09F51B67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86AE89-F289-460E-BF6B-239306192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 rev="1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9073008" cy="4525963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Who</a:t>
            </a:r>
            <a:r>
              <a:rPr lang="en-US" dirty="0" smtClean="0"/>
              <a:t> needs </a:t>
            </a:r>
            <a:r>
              <a:rPr lang="en-US" i="1" dirty="0" smtClean="0"/>
              <a:t>which</a:t>
            </a:r>
            <a:r>
              <a:rPr lang="en-US" dirty="0" smtClean="0"/>
              <a:t> services sustained?</a:t>
            </a:r>
          </a:p>
          <a:p>
            <a:pPr lvl="1"/>
            <a:r>
              <a:rPr lang="en-US" dirty="0" smtClean="0"/>
              <a:t>Who uses the current services?</a:t>
            </a:r>
          </a:p>
          <a:p>
            <a:pPr lvl="1"/>
            <a:r>
              <a:rPr lang="en-US" dirty="0" smtClean="0"/>
              <a:t>How long will this service be needed?</a:t>
            </a:r>
          </a:p>
          <a:p>
            <a:pPr lvl="1"/>
            <a:r>
              <a:rPr lang="en-US" dirty="0" smtClean="0"/>
              <a:t>How can/should the continued operation be funded?</a:t>
            </a:r>
          </a:p>
          <a:p>
            <a:r>
              <a:rPr lang="en-US" i="1" dirty="0" smtClean="0"/>
              <a:t>Who</a:t>
            </a:r>
            <a:r>
              <a:rPr lang="en-US" dirty="0" smtClean="0"/>
              <a:t> has new requirements for new services?</a:t>
            </a:r>
          </a:p>
          <a:p>
            <a:pPr lvl="1"/>
            <a:r>
              <a:rPr lang="en-US" dirty="0" smtClean="0"/>
              <a:t>What should the new/changed service do?</a:t>
            </a:r>
          </a:p>
          <a:p>
            <a:pPr lvl="1"/>
            <a:r>
              <a:rPr lang="en-US" dirty="0" smtClean="0"/>
              <a:t>Who will use this service?</a:t>
            </a:r>
          </a:p>
          <a:p>
            <a:pPr lvl="1"/>
            <a:r>
              <a:rPr lang="en-US" dirty="0" smtClean="0"/>
              <a:t>How can the innovation be developed?</a:t>
            </a:r>
          </a:p>
          <a:p>
            <a:pPr lvl="1"/>
            <a:r>
              <a:rPr lang="en-US" dirty="0" smtClean="0"/>
              <a:t>How will the innovation be brought into production?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A2656-6F5A-49E8-9248-AB6180FFD8AF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4" y="115888"/>
            <a:ext cx="7019925" cy="865187"/>
          </a:xfrm>
        </p:spPr>
        <p:txBody>
          <a:bodyPr/>
          <a:lstStyle/>
          <a:p>
            <a:r>
              <a:rPr lang="en-US" dirty="0" smtClean="0"/>
              <a:t>The EGI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12776"/>
            <a:ext cx="921702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Participants </a:t>
            </a:r>
            <a:r>
              <a:rPr lang="en-US" dirty="0"/>
              <a:t>&amp; Associated Participants of EGI.eu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hrough </a:t>
            </a:r>
            <a:r>
              <a:rPr lang="en-US" dirty="0"/>
              <a:t>the EGI </a:t>
            </a:r>
            <a:r>
              <a:rPr lang="en-US" dirty="0" smtClean="0"/>
              <a:t>Council and the services they fund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research communities &amp; </a:t>
            </a:r>
            <a:r>
              <a:rPr lang="en-US" dirty="0" smtClean="0"/>
              <a:t>researchers</a:t>
            </a:r>
          </a:p>
          <a:p>
            <a:pPr lvl="1"/>
            <a:r>
              <a:rPr lang="en-US" dirty="0" smtClean="0"/>
              <a:t>Feedback </a:t>
            </a:r>
            <a:r>
              <a:rPr lang="en-US" dirty="0" err="1" smtClean="0"/>
              <a:t>currrently</a:t>
            </a:r>
            <a:r>
              <a:rPr lang="en-US" dirty="0" smtClean="0"/>
              <a:t> through </a:t>
            </a:r>
            <a:r>
              <a:rPr lang="en-US" dirty="0" smtClean="0"/>
              <a:t>the EGI.eu participants</a:t>
            </a:r>
          </a:p>
          <a:p>
            <a:r>
              <a:rPr lang="en-US" dirty="0" smtClean="0"/>
              <a:t>The large and diverse EGI Community</a:t>
            </a:r>
          </a:p>
          <a:p>
            <a:pPr lvl="1"/>
            <a:r>
              <a:rPr lang="en-US" dirty="0" smtClean="0"/>
              <a:t>Technology Providers, Resource Providers, …</a:t>
            </a:r>
          </a:p>
          <a:p>
            <a:r>
              <a:rPr lang="en-US" dirty="0"/>
              <a:t>The European </a:t>
            </a:r>
            <a:r>
              <a:rPr lang="en-US" dirty="0" smtClean="0"/>
              <a:t>Commission &amp; Member States</a:t>
            </a:r>
            <a:endParaRPr lang="en-US" dirty="0"/>
          </a:p>
          <a:p>
            <a:pPr lvl="1"/>
            <a:r>
              <a:rPr lang="en-US" dirty="0"/>
              <a:t>Through the projects and </a:t>
            </a:r>
            <a:r>
              <a:rPr lang="en-US" dirty="0" smtClean="0"/>
              <a:t>activities </a:t>
            </a:r>
            <a:r>
              <a:rPr lang="en-US" dirty="0"/>
              <a:t>they </a:t>
            </a:r>
            <a:r>
              <a:rPr lang="en-US" dirty="0" smtClean="0"/>
              <a:t>fund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B2A8-4468-43CF-9A6D-E00854E47EBD}" type="datetime1">
              <a:rPr lang="en-US" smtClean="0"/>
              <a:t>4/8/2013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3F47-AF8A-4F05-8C53-5BEC113410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1ReviewMap_Overview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89121"/>
            <a:ext cx="3960440" cy="4076183"/>
          </a:xfrm>
          <a:prstGeom prst="rect">
            <a:avLst/>
          </a:prstGeom>
        </p:spPr>
      </p:pic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EGI-</a:t>
            </a:r>
            <a:r>
              <a:rPr lang="en-IE" dirty="0" err="1" smtClean="0"/>
              <a:t>InSPIRE</a:t>
            </a:r>
            <a:r>
              <a:rPr lang="en-IE" dirty="0" smtClean="0"/>
              <a:t> Project</a:t>
            </a:r>
            <a:endParaRPr lang="en-GB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467544" y="980728"/>
            <a:ext cx="8075612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3600" dirty="0" smtClean="0">
                <a:solidFill>
                  <a:srgbClr val="FF0000"/>
                </a:solidFill>
              </a:rPr>
              <a:t>   </a:t>
            </a:r>
            <a:r>
              <a:rPr lang="en-GB" sz="2800" dirty="0" smtClean="0">
                <a:solidFill>
                  <a:srgbClr val="FF0000"/>
                </a:solidFill>
              </a:rPr>
              <a:t>In</a:t>
            </a:r>
            <a:r>
              <a:rPr lang="en-GB" sz="2800" dirty="0" smtClean="0"/>
              <a:t>tegrated </a:t>
            </a:r>
            <a:r>
              <a:rPr lang="en-GB" sz="2800" dirty="0" smtClean="0">
                <a:solidFill>
                  <a:srgbClr val="FF0000"/>
                </a:solidFill>
              </a:rPr>
              <a:t>S</a:t>
            </a:r>
            <a:r>
              <a:rPr lang="en-GB" sz="2800" dirty="0" smtClean="0"/>
              <a:t>ustainable </a:t>
            </a:r>
            <a:r>
              <a:rPr lang="en-GB" sz="2800" dirty="0" smtClean="0">
                <a:solidFill>
                  <a:srgbClr val="FF0000"/>
                </a:solidFill>
              </a:rPr>
              <a:t>P</a:t>
            </a:r>
            <a:r>
              <a:rPr lang="en-GB" sz="2800" dirty="0" smtClean="0"/>
              <a:t>an-European </a:t>
            </a:r>
            <a:r>
              <a:rPr lang="en-GB" sz="2800" dirty="0" smtClean="0">
                <a:solidFill>
                  <a:srgbClr val="FF0000"/>
                </a:solidFill>
              </a:rPr>
              <a:t>I</a:t>
            </a:r>
            <a:r>
              <a:rPr lang="en-GB" sz="2800" dirty="0" smtClean="0"/>
              <a:t>nfrastructure for </a:t>
            </a:r>
            <a:r>
              <a:rPr lang="en-GB" sz="2800" dirty="0" smtClean="0">
                <a:solidFill>
                  <a:srgbClr val="FF0000"/>
                </a:solidFill>
              </a:rPr>
              <a:t>R</a:t>
            </a:r>
            <a:r>
              <a:rPr lang="en-GB" sz="2800" dirty="0" smtClean="0"/>
              <a:t>esearchers in </a:t>
            </a:r>
            <a:r>
              <a:rPr lang="en-GB" sz="2800" dirty="0" smtClean="0">
                <a:solidFill>
                  <a:srgbClr val="FF0000"/>
                </a:solidFill>
              </a:rPr>
              <a:t>E</a:t>
            </a:r>
            <a:r>
              <a:rPr lang="en-GB" sz="2800" dirty="0" smtClean="0"/>
              <a:t>urope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marL="0" indent="0" eaLnBrk="1" hangingPunct="1">
              <a:buNone/>
            </a:pPr>
            <a:r>
              <a:rPr lang="en-GB" sz="2800" dirty="0" smtClean="0"/>
              <a:t>A 4-year project with</a:t>
            </a:r>
          </a:p>
          <a:p>
            <a:pPr marL="0" indent="0" eaLnBrk="1" hangingPunct="1">
              <a:buNone/>
            </a:pPr>
            <a:r>
              <a:rPr lang="en-GB" sz="2800" dirty="0" smtClean="0"/>
              <a:t>€25M EC contribution</a:t>
            </a:r>
          </a:p>
          <a:p>
            <a:pPr lvl="1"/>
            <a:r>
              <a:rPr lang="en-GB" sz="2400" dirty="0" smtClean="0"/>
              <a:t>Project cost €72M</a:t>
            </a:r>
          </a:p>
          <a:p>
            <a:pPr lvl="1"/>
            <a:r>
              <a:rPr lang="en-GB" sz="2400" dirty="0" smtClean="0"/>
              <a:t>Total Effort ~€330M</a:t>
            </a:r>
          </a:p>
          <a:p>
            <a:pPr lvl="1"/>
            <a:r>
              <a:rPr lang="en-GB" sz="2400" dirty="0" smtClean="0"/>
              <a:t>Effort: 9261PMs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395536" y="5013176"/>
            <a:ext cx="4176464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solidFill>
                  <a:srgbClr val="333399"/>
                </a:solidFill>
                <a:latin typeface="Arial" charset="0"/>
              </a:rPr>
              <a:t>Project Partners </a:t>
            </a:r>
            <a:r>
              <a:rPr lang="en-GB" sz="2000" b="1" dirty="0" smtClean="0">
                <a:solidFill>
                  <a:srgbClr val="333399"/>
                </a:solidFill>
                <a:latin typeface="Arial" charset="0"/>
              </a:rPr>
              <a:t>(50)</a:t>
            </a:r>
            <a:endParaRPr lang="en-GB" sz="2000" b="1" dirty="0">
              <a:solidFill>
                <a:srgbClr val="333399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EGI.eu,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38 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NGIs, 2 EIROs</a:t>
            </a: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solidFill>
                  <a:srgbClr val="333399"/>
                </a:solidFill>
                <a:latin typeface="Arial" charset="0"/>
              </a:rPr>
              <a:t> Asia Pacific </a:t>
            </a:r>
            <a:r>
              <a:rPr lang="en-GB" sz="2000" dirty="0" smtClean="0">
                <a:solidFill>
                  <a:srgbClr val="333399"/>
                </a:solidFill>
                <a:latin typeface="Arial" charset="0"/>
              </a:rPr>
              <a:t>(9 unfunded partners</a:t>
            </a:r>
            <a:r>
              <a:rPr lang="en-GB" sz="2000" dirty="0">
                <a:solidFill>
                  <a:srgbClr val="333399"/>
                </a:solidFill>
                <a:latin typeface="Arial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98377-E93E-4F4D-B216-752D7869D54D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2B3047-8E36-420E-B3B9-D81AB1343009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dirty="0" smtClean="0">
                <a:solidFill>
                  <a:prstClr val="white"/>
                </a:solidFill>
              </a:rPr>
              <a:t>EGI: The Road Ahead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611188" y="1412875"/>
            <a:ext cx="8075612" cy="45259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876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CFEA68-FD37-48C7-9723-2F1585A072A7}" type="datetime1">
              <a:rPr lang="en-US" smtClean="0">
                <a:solidFill>
                  <a:prstClr val="white"/>
                </a:solidFill>
              </a:rPr>
              <a:t>4/8/2013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B1D86-62E4-4F4C-960F-8C00996AD783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2388" y="1196975"/>
            <a:ext cx="9091612" cy="936625"/>
          </a:xfrm>
        </p:spPr>
        <p:txBody>
          <a:bodyPr/>
          <a:lstStyle/>
          <a:p>
            <a:r>
              <a:rPr lang="en-US" smtClean="0"/>
              <a:t>Research Infrastructures in H2020:</a:t>
            </a:r>
            <a:br>
              <a:rPr lang="en-US" smtClean="0"/>
            </a:br>
            <a:r>
              <a:rPr lang="en-US" smtClean="0"/>
              <a:t>Delivering Excellence in Science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2388" y="2349500"/>
            <a:ext cx="2808287" cy="4103688"/>
          </a:xfrm>
          <a:prstGeom prst="roundRect">
            <a:avLst/>
          </a:prstGeom>
          <a:ln w="38100"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Developing new world class infrastructures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278563" y="2349500"/>
            <a:ext cx="2808287" cy="4103688"/>
          </a:xfrm>
          <a:prstGeom prst="roundRect">
            <a:avLst/>
          </a:prstGeom>
          <a:ln w="38100"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Development, deployment and operation of ICT based e-Infrastructures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955925" y="2349500"/>
            <a:ext cx="3240088" cy="4103688"/>
          </a:xfrm>
          <a:prstGeom prst="roundRect">
            <a:avLst/>
          </a:prstGeom>
          <a:ln w="38100"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Integrating and operating existing national RIs of pan-European interest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95250" y="4149725"/>
            <a:ext cx="8956675" cy="863600"/>
          </a:xfrm>
          <a:prstGeom prst="roundRect">
            <a:avLst/>
          </a:prstGeom>
          <a:ln w="38100"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Fostering the Innovation Potential or Research Infrastructures and their Human Capital</a:t>
            </a:r>
          </a:p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95250" y="5157788"/>
            <a:ext cx="8956675" cy="863600"/>
          </a:xfrm>
          <a:prstGeom prst="roundRect">
            <a:avLst/>
          </a:prstGeom>
          <a:ln w="38100"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1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Reinforcing the European Research Infrastructure Policy and International Cooperation </a:t>
            </a:r>
          </a:p>
        </p:txBody>
      </p:sp>
    </p:spTree>
    <p:extLst>
      <p:ext uri="{BB962C8B-B14F-4D97-AF65-F5344CB8AC3E}">
        <p14:creationId xmlns:p14="http://schemas.microsoft.com/office/powerpoint/2010/main" val="29695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I CF 2013">
  <a:themeElements>
    <a:clrScheme name="EGI">
      <a:dk1>
        <a:srgbClr val="000000"/>
      </a:dk1>
      <a:lt1>
        <a:srgbClr val="FFFFFF"/>
      </a:lt1>
      <a:dk2>
        <a:srgbClr val="0067B1"/>
      </a:dk2>
      <a:lt2>
        <a:srgbClr val="999999"/>
      </a:lt2>
      <a:accent1>
        <a:srgbClr val="0067B1"/>
      </a:accent1>
      <a:accent2>
        <a:srgbClr val="C87100"/>
      </a:accent2>
      <a:accent3>
        <a:srgbClr val="4C4C4C"/>
      </a:accent3>
      <a:accent4>
        <a:srgbClr val="808080"/>
      </a:accent4>
      <a:accent5>
        <a:srgbClr val="999999"/>
      </a:accent5>
      <a:accent6>
        <a:srgbClr val="B3B3B3"/>
      </a:accent6>
      <a:hlink>
        <a:srgbClr val="000000"/>
      </a:hlink>
      <a:folHlink>
        <a:srgbClr val="000000"/>
      </a:folHlink>
    </a:clrScheme>
    <a:fontScheme name="EGI Presentations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EGI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GI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EGI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EGITheme1</Template>
  <TotalTime>2171</TotalTime>
  <Words>1434</Words>
  <Application>Microsoft Office PowerPoint</Application>
  <PresentationFormat>On-screen Show (4:3)</PresentationFormat>
  <Paragraphs>415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EGITheme1</vt:lpstr>
      <vt:lpstr>EGI CF 2013</vt:lpstr>
      <vt:lpstr>1_EGITheme1</vt:lpstr>
      <vt:lpstr>Slide_Master</vt:lpstr>
      <vt:lpstr>2_EGITheme1</vt:lpstr>
      <vt:lpstr>3_EGITheme1</vt:lpstr>
      <vt:lpstr>EGI: The Road Ahead</vt:lpstr>
      <vt:lpstr>Where have we come from?</vt:lpstr>
      <vt:lpstr>From EDGEGEEEGI</vt:lpstr>
      <vt:lpstr>EGI’s Vision for 2020</vt:lpstr>
      <vt:lpstr>Sustainable Change</vt:lpstr>
      <vt:lpstr>The EGI Ecosystem</vt:lpstr>
      <vt:lpstr>EGI-InSPIRE Project</vt:lpstr>
      <vt:lpstr>PowerPoint Presentation</vt:lpstr>
      <vt:lpstr>Research Infrastructures in H2020: Delivering Excellence in Science</vt:lpstr>
      <vt:lpstr>Funding within EGI</vt:lpstr>
      <vt:lpstr>EGI within Horizon 2020</vt:lpstr>
      <vt:lpstr>Building our Human Network</vt:lpstr>
      <vt:lpstr>EGI Champions</vt:lpstr>
      <vt:lpstr>PowerPoint Presentation</vt:lpstr>
      <vt:lpstr>VTs: Bring Experts Together</vt:lpstr>
      <vt:lpstr>VTs: Funded Peer Reviewed</vt:lpstr>
      <vt:lpstr>EGI’s Platforms for H2020 </vt:lpstr>
      <vt:lpstr>EGI’s Core Infrastructure</vt:lpstr>
      <vt:lpstr>Why does EGI need Cloud?</vt:lpstr>
      <vt:lpstr>EGI’s Cloud Infrastructure</vt:lpstr>
      <vt:lpstr>Scientific Use Cases</vt:lpstr>
      <vt:lpstr>Virtual Research Environments</vt:lpstr>
      <vt:lpstr>Digital Research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Enjoy Manchester!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Strategy: EGI in 2020</dc:title>
  <dc:creator>StevenNewhouse</dc:creator>
  <cp:lastModifiedBy>StevenNewhouse</cp:lastModifiedBy>
  <cp:revision>597</cp:revision>
  <cp:lastPrinted>2012-06-07T12:31:51Z</cp:lastPrinted>
  <dcterms:created xsi:type="dcterms:W3CDTF">2012-06-02T14:07:39Z</dcterms:created>
  <dcterms:modified xsi:type="dcterms:W3CDTF">2013-04-09T06:39:08Z</dcterms:modified>
</cp:coreProperties>
</file>