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83" r:id="rId2"/>
  </p:sldMasterIdLst>
  <p:notesMasterIdLst>
    <p:notesMasterId r:id="rId12"/>
  </p:notesMasterIdLst>
  <p:handoutMasterIdLst>
    <p:handoutMasterId r:id="rId13"/>
  </p:handoutMasterIdLst>
  <p:sldIdLst>
    <p:sldId id="258" r:id="rId3"/>
    <p:sldId id="288" r:id="rId4"/>
    <p:sldId id="289" r:id="rId5"/>
    <p:sldId id="290" r:id="rId6"/>
    <p:sldId id="286" r:id="rId7"/>
    <p:sldId id="278" r:id="rId8"/>
    <p:sldId id="293" r:id="rId9"/>
    <p:sldId id="294" r:id="rId10"/>
    <p:sldId id="292" r:id="rId1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613" autoAdjust="0"/>
  </p:normalViewPr>
  <p:slideViewPr>
    <p:cSldViewPr>
      <p:cViewPr varScale="1">
        <p:scale>
          <a:sx n="72" d="100"/>
          <a:sy n="72" d="100"/>
        </p:scale>
        <p:origin x="-82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368" y="0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64E0B-B8FC-4450-97B8-BBBFF49DA559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368" y="9409113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22999-CE00-4465-AFA2-0EE2622D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368" y="0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714-06A7-4C3E-B282-1CB27244E958}" type="datetimeFigureOut">
              <a:rPr lang="en-US" smtClean="0"/>
              <a:pPr/>
              <a:t>7/15/2013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70" y="4705350"/>
            <a:ext cx="54349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368" y="9409113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08315-CB39-4237-8C9E-1377361A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4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acks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4343400"/>
            <a:ext cx="1676400" cy="914400"/>
          </a:xfrm>
          <a:prstGeom prst="rect">
            <a:avLst/>
          </a:prstGeom>
        </p:spPr>
      </p:pic>
      <p:pic>
        <p:nvPicPr>
          <p:cNvPr id="9" name="Picture 8" descr="accelerat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343400"/>
            <a:ext cx="152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1066800"/>
            <a:ext cx="6659880" cy="1470025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284" y="2590800"/>
            <a:ext cx="4122116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8" name="Picture 7" descr="HiggsInCM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4343400"/>
            <a:ext cx="1463040" cy="924025"/>
          </a:xfrm>
          <a:prstGeom prst="rect">
            <a:avLst/>
          </a:prstGeom>
        </p:spPr>
      </p:pic>
      <p:pic>
        <p:nvPicPr>
          <p:cNvPr id="10" name="Picture 9" descr="01 nyte - globe encounters.t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2920595" y="3773425"/>
            <a:ext cx="1463040" cy="1627890"/>
          </a:xfrm>
          <a:prstGeom prst="rect">
            <a:avLst/>
          </a:prstGeom>
        </p:spPr>
      </p:pic>
      <p:pic>
        <p:nvPicPr>
          <p:cNvPr id="11" name="Picture 10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4556760" y="4343400"/>
            <a:ext cx="1463040" cy="914400"/>
          </a:xfrm>
          <a:prstGeom prst="rect">
            <a:avLst/>
          </a:prstGeom>
        </p:spPr>
      </p:pic>
      <p:pic>
        <p:nvPicPr>
          <p:cNvPr id="12" name="Picture 11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6019800" y="4343400"/>
            <a:ext cx="1463040" cy="9144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17" name="Picture 16" descr="WLCG-TextOnly_black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6" name="Picture 15" descr="WLCG-logo.jp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228600"/>
            <a:ext cx="2438400" cy="457200"/>
          </a:xfrm>
        </p:spPr>
        <p:txBody>
          <a:bodyPr/>
          <a:lstStyle>
            <a:lvl1pPr algn="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WLCG Group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752600" y="3200400"/>
            <a:ext cx="4998720" cy="5334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5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9" name="Picture 18" descr="CERN_logo_400x400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610600" y="6324600"/>
            <a:ext cx="457200" cy="457200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Operations Management Board - 16th July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GB" smtClean="0"/>
              <a:t>EGI Operations Management Board - 16th July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GB" smtClean="0"/>
              <a:t>EGI Operations Management Board - 16th July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smtClean="0"/>
              <a:t>EGI Operations Management Board - 16th July 2013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8" name="Picture 7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9" name="Picture 8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smtClean="0"/>
              <a:t>EGI Operations Management Board - 16th July 2013</a:t>
            </a:r>
            <a:endParaRPr lang="en-US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76200" y="0"/>
            <a:ext cx="2057400" cy="548640"/>
            <a:chOff x="76200" y="6270345"/>
            <a:chExt cx="2057400" cy="548640"/>
          </a:xfrm>
        </p:grpSpPr>
        <p:pic>
          <p:nvPicPr>
            <p:cNvPr id="8" name="Picture 7" descr="WLCG-TextOnly_black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9" name="Picture 8" descr="WLCG-logo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6096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GB" smtClean="0"/>
              <a:t>EGI Operations Management Board - 16th July 2013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(EMEA)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GB" smtClean="0"/>
              <a:t>EGI Operations Management Board - 16th July 2013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(EMEA)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1430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7597" cy="684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GB" smtClean="0"/>
              <a:t>EGI Operations Management Board - 16th July 2013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1336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(USA)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EGI Operations Management Board - 16th July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8" r:id="rId3"/>
    <p:sldLayoutId id="2147483650" r:id="rId4"/>
    <p:sldLayoutId id="2147483680" r:id="rId5"/>
    <p:sldLayoutId id="2147483655" r:id="rId6"/>
    <p:sldLayoutId id="2147483681" r:id="rId7"/>
    <p:sldLayoutId id="2147483677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EGI Operations Management Board - 16th July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BF3F-C9BD-49B4-9F22-AB3D6D301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ridinfo.web.cern.ch/glue/glue-validator-guid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idmon.egi.eu/nagio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EGEE/ISproviders#GLUE_2_0_Validation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EGEE/GLUEMonitorin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EGEE/GLUEValidatorErrorCode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1066800"/>
            <a:ext cx="704088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Glue Validator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057400"/>
            <a:ext cx="5798516" cy="609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EGI Operations Management Board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133600" y="2514600"/>
            <a:ext cx="3733800" cy="5334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15th July 2013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glue-validator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Command line tool to validate published information against the GLUE schema</a:t>
            </a:r>
          </a:p>
          <a:p>
            <a:pPr lvl="1"/>
            <a:r>
              <a:rPr lang="en-GB" dirty="0" smtClean="0"/>
              <a:t>GLUE </a:t>
            </a:r>
            <a:r>
              <a:rPr lang="en-GB" dirty="0"/>
              <a:t>1: </a:t>
            </a:r>
            <a:r>
              <a:rPr lang="en-GB" sz="2400" dirty="0"/>
              <a:t>http://forge.gridforum.org/sf/go/doc14185</a:t>
            </a:r>
            <a:endParaRPr lang="en-GB" dirty="0" smtClean="0"/>
          </a:p>
          <a:p>
            <a:pPr lvl="1"/>
            <a:r>
              <a:rPr lang="en-GB" dirty="0" smtClean="0"/>
              <a:t>GLUE </a:t>
            </a:r>
            <a:r>
              <a:rPr lang="en-GB" dirty="0"/>
              <a:t>2: </a:t>
            </a:r>
            <a:r>
              <a:rPr lang="en-GB" sz="2400" dirty="0"/>
              <a:t>http://www.ogf.org/documents/GFD.147.pdf</a:t>
            </a:r>
            <a:endParaRPr lang="en-GB" dirty="0" smtClean="0"/>
          </a:p>
          <a:p>
            <a:pPr lvl="1"/>
            <a:r>
              <a:rPr lang="en-GB" dirty="0" smtClean="0"/>
              <a:t>EGI profile for GLUE 2: </a:t>
            </a:r>
            <a:r>
              <a:rPr lang="en-GB" sz="2400" dirty="0" smtClean="0"/>
              <a:t>http</a:t>
            </a:r>
            <a:r>
              <a:rPr lang="en-GB" sz="2400" dirty="0"/>
              <a:t>://go.egi.eu/glue2-profile</a:t>
            </a:r>
            <a:endParaRPr lang="en-GB" dirty="0" smtClean="0"/>
          </a:p>
          <a:p>
            <a:r>
              <a:rPr lang="en-GB" sz="2800" dirty="0" smtClean="0">
                <a:hlinkClick r:id="rId2"/>
              </a:rPr>
              <a:t>http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gridinfo.web.cern.ch/glue/glue-validator-guide</a:t>
            </a:r>
            <a:endParaRPr lang="en-GB" sz="2800" dirty="0" smtClean="0"/>
          </a:p>
          <a:p>
            <a:pPr lvl="1"/>
            <a:r>
              <a:rPr lang="en-GB" sz="2400" dirty="0" smtClean="0"/>
              <a:t>For each GLUE 2 attribute, one or more tests are executed</a:t>
            </a:r>
          </a:p>
          <a:p>
            <a:pPr lvl="2"/>
            <a:r>
              <a:rPr lang="en-GB" sz="2000" dirty="0" smtClean="0"/>
              <a:t>Correct type and syntax</a:t>
            </a:r>
          </a:p>
          <a:p>
            <a:pPr lvl="2"/>
            <a:r>
              <a:rPr lang="en-GB" sz="2000" dirty="0" smtClean="0"/>
              <a:t>Mandatory or not</a:t>
            </a:r>
          </a:p>
          <a:p>
            <a:pPr lvl="2"/>
            <a:r>
              <a:rPr lang="en-GB" sz="2000" dirty="0" smtClean="0"/>
              <a:t>Value within certain range</a:t>
            </a:r>
          </a:p>
          <a:p>
            <a:pPr lvl="2"/>
            <a:r>
              <a:rPr lang="en-GB" sz="2000" dirty="0" err="1" smtClean="0"/>
              <a:t>etc</a:t>
            </a:r>
            <a:endParaRPr lang="en-GB" sz="2000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r>
              <a:rPr lang="en-GB" dirty="0" smtClean="0"/>
              <a:t>EGI Operations Management Board - 16th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1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find glue-validator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Available in EPEL, EMI and UMD repositories</a:t>
            </a:r>
          </a:p>
          <a:p>
            <a:pPr lvl="1"/>
            <a:r>
              <a:rPr lang="en-GB" dirty="0" smtClean="0"/>
              <a:t>For validation against EGI profile for GLUE 2 &gt;= v. 2.0.17</a:t>
            </a:r>
          </a:p>
          <a:p>
            <a:pPr lvl="2"/>
            <a:r>
              <a:rPr lang="en-GB" dirty="0" smtClean="0"/>
              <a:t>Not yet in EPEL</a:t>
            </a:r>
          </a:p>
          <a:p>
            <a:pPr lvl="2"/>
            <a:r>
              <a:rPr lang="en-GB" dirty="0" smtClean="0"/>
              <a:t>Only available in EMI 3 and UMD 3</a:t>
            </a:r>
          </a:p>
          <a:p>
            <a:r>
              <a:rPr lang="en-GB" dirty="0" smtClean="0"/>
              <a:t>If you want to see the results per site</a:t>
            </a:r>
          </a:p>
          <a:p>
            <a:pPr lvl="1"/>
            <a:r>
              <a:rPr lang="en-GB" dirty="0">
                <a:hlinkClick r:id="rId2"/>
              </a:rPr>
              <a:t>https://midmon.egi.eu/nagios/</a:t>
            </a:r>
            <a:endParaRPr lang="en-GB" dirty="0" smtClean="0"/>
          </a:p>
          <a:p>
            <a:r>
              <a:rPr lang="en-GB" dirty="0" smtClean="0"/>
              <a:t>If you want to play with the </a:t>
            </a:r>
            <a:r>
              <a:rPr lang="en-GB" dirty="0" err="1" smtClean="0"/>
              <a:t>the</a:t>
            </a:r>
            <a:r>
              <a:rPr lang="en-GB" dirty="0" smtClean="0"/>
              <a:t> latest version</a:t>
            </a:r>
          </a:p>
          <a:p>
            <a:pPr lvl="1"/>
            <a:r>
              <a:rPr lang="en-GB" dirty="0" smtClean="0"/>
              <a:t>/</a:t>
            </a:r>
            <a:r>
              <a:rPr lang="en-GB" dirty="0" err="1" smtClean="0"/>
              <a:t>afs</a:t>
            </a:r>
            <a:r>
              <a:rPr lang="en-GB" dirty="0" smtClean="0"/>
              <a:t>/cern.ch/users/m/</a:t>
            </a:r>
            <a:r>
              <a:rPr lang="en-GB" dirty="0" err="1" smtClean="0"/>
              <a:t>malandes</a:t>
            </a:r>
            <a:r>
              <a:rPr lang="en-GB" dirty="0" smtClean="0"/>
              <a:t>/public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4800" cy="365125"/>
          </a:xfrm>
        </p:spPr>
        <p:txBody>
          <a:bodyPr/>
          <a:lstStyle/>
          <a:p>
            <a:r>
              <a:rPr lang="en-GB" dirty="0" smtClean="0"/>
              <a:t>EGI Operations Management Board - 16th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2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Tuning glue-validator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r>
              <a:rPr lang="en-GB" dirty="0" smtClean="0"/>
              <a:t>EGI Operations Management Board - 16th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2743200"/>
            <a:ext cx="1676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Tuning</a:t>
            </a:r>
          </a:p>
          <a:p>
            <a:pPr algn="ctr"/>
            <a:r>
              <a:rPr lang="en-GB" dirty="0" smtClean="0"/>
              <a:t>glue-validator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172200" y="1905000"/>
            <a:ext cx="1524000" cy="121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WLCG sites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172200" y="3733800"/>
            <a:ext cx="1524000" cy="1295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Middleware information providers</a:t>
            </a:r>
            <a:endParaRPr lang="en-GB" dirty="0"/>
          </a:p>
        </p:txBody>
      </p:sp>
      <p:cxnSp>
        <p:nvCxnSpPr>
          <p:cNvPr id="12" name="Elbow Connector 11"/>
          <p:cNvCxnSpPr>
            <a:stCxn id="7" idx="3"/>
            <a:endCxn id="9" idx="1"/>
          </p:cNvCxnSpPr>
          <p:nvPr/>
        </p:nvCxnSpPr>
        <p:spPr>
          <a:xfrm flipV="1">
            <a:off x="4191000" y="2514600"/>
            <a:ext cx="1981200" cy="990600"/>
          </a:xfrm>
          <a:prstGeom prst="bentConnector3">
            <a:avLst>
              <a:gd name="adj1" fmla="val 285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7" idx="3"/>
            <a:endCxn id="10" idx="1"/>
          </p:cNvCxnSpPr>
          <p:nvPr/>
        </p:nvCxnSpPr>
        <p:spPr>
          <a:xfrm>
            <a:off x="4191000" y="3505200"/>
            <a:ext cx="1981200" cy="876300"/>
          </a:xfrm>
          <a:prstGeom prst="bentConnector3">
            <a:avLst>
              <a:gd name="adj1" fmla="val 285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alandes\AppData\Local\Microsoft\Windows\Temporary Internet Files\Content.IE5\66Z4K0R3\MC90043152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67" y="3733799"/>
            <a:ext cx="710475" cy="71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Elbow Connector 18"/>
          <p:cNvCxnSpPr>
            <a:stCxn id="9" idx="0"/>
            <a:endCxn id="7" idx="0"/>
          </p:cNvCxnSpPr>
          <p:nvPr/>
        </p:nvCxnSpPr>
        <p:spPr>
          <a:xfrm rot="16200000" flipH="1" flipV="1">
            <a:off x="4724400" y="533400"/>
            <a:ext cx="838200" cy="3581400"/>
          </a:xfrm>
          <a:prstGeom prst="bentConnector3">
            <a:avLst>
              <a:gd name="adj1" fmla="val -27273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2"/>
            <a:endCxn id="1026" idx="2"/>
          </p:cNvCxnSpPr>
          <p:nvPr/>
        </p:nvCxnSpPr>
        <p:spPr>
          <a:xfrm rot="5400000" flipH="1">
            <a:off x="4838190" y="2933190"/>
            <a:ext cx="584926" cy="3607095"/>
          </a:xfrm>
          <a:prstGeom prst="bentConnector3">
            <a:avLst>
              <a:gd name="adj1" fmla="val -39082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76800" y="3992232"/>
            <a:ext cx="109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validates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495800" y="13716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490484" y="49530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pic>
        <p:nvPicPr>
          <p:cNvPr id="1027" name="Picture 3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44673"/>
            <a:ext cx="1824228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>
            <a:stCxn id="7" idx="1"/>
            <a:endCxn id="1027" idx="3"/>
          </p:cNvCxnSpPr>
          <p:nvPr/>
        </p:nvCxnSpPr>
        <p:spPr>
          <a:xfrm flipH="1">
            <a:off x="2281428" y="3505200"/>
            <a:ext cx="2331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5914" y="41968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midmon</a:t>
            </a:r>
            <a:endParaRPr lang="en-GB" dirty="0"/>
          </a:p>
        </p:txBody>
      </p:sp>
      <p:sp>
        <p:nvSpPr>
          <p:cNvPr id="30" name="Vertical Scroll 29"/>
          <p:cNvSpPr/>
          <p:nvPr/>
        </p:nvSpPr>
        <p:spPr>
          <a:xfrm>
            <a:off x="7848600" y="4114800"/>
            <a:ext cx="990600" cy="108430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tx1"/>
                </a:solidFill>
              </a:rPr>
              <a:t>GLUE2 templates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33" name="Vertical Scroll 32"/>
          <p:cNvSpPr/>
          <p:nvPr/>
        </p:nvSpPr>
        <p:spPr>
          <a:xfrm>
            <a:off x="7848600" y="1817132"/>
            <a:ext cx="990600" cy="1078468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Monthly reports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2" name="Elbow Connector 31"/>
          <p:cNvCxnSpPr>
            <a:stCxn id="9" idx="2"/>
            <a:endCxn id="33" idx="2"/>
          </p:cNvCxnSpPr>
          <p:nvPr/>
        </p:nvCxnSpPr>
        <p:spPr>
          <a:xfrm rot="5400000" flipH="1" flipV="1">
            <a:off x="7524750" y="2305050"/>
            <a:ext cx="228600" cy="1409700"/>
          </a:xfrm>
          <a:prstGeom prst="bentConnector3">
            <a:avLst>
              <a:gd name="adj1" fmla="val -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0"/>
            <a:endCxn id="30" idx="0"/>
          </p:cNvCxnSpPr>
          <p:nvPr/>
        </p:nvCxnSpPr>
        <p:spPr>
          <a:xfrm rot="16200000" flipH="1">
            <a:off x="7448550" y="3219450"/>
            <a:ext cx="381000" cy="1409700"/>
          </a:xfrm>
          <a:prstGeom prst="bentConnector3">
            <a:avLst>
              <a:gd name="adj1" fmla="val -6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027" idx="0"/>
            <a:endCxn id="7" idx="0"/>
          </p:cNvCxnSpPr>
          <p:nvPr/>
        </p:nvCxnSpPr>
        <p:spPr>
          <a:xfrm rot="5400000" flipH="1" flipV="1">
            <a:off x="2260321" y="1852194"/>
            <a:ext cx="201473" cy="1983486"/>
          </a:xfrm>
          <a:prstGeom prst="bentConnector3">
            <a:avLst>
              <a:gd name="adj1" fmla="val 213464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79677" y="2168822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4928191" y="2139433"/>
            <a:ext cx="109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monitors</a:t>
            </a:r>
            <a:endParaRPr lang="en-GB" dirty="0"/>
          </a:p>
        </p:txBody>
      </p:sp>
      <p:sp>
        <p:nvSpPr>
          <p:cNvPr id="42" name="Right Brace 41"/>
          <p:cNvSpPr/>
          <p:nvPr/>
        </p:nvSpPr>
        <p:spPr>
          <a:xfrm rot="5400000">
            <a:off x="4444039" y="1241726"/>
            <a:ext cx="380998" cy="83546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2667000" y="5750890"/>
            <a:ext cx="3657600" cy="3340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Glue-validator error </a:t>
            </a:r>
            <a:r>
              <a:rPr lang="en-GB" dirty="0" err="1" smtClean="0"/>
              <a:t>twiki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04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Tuning glue-validator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</p:spPr>
        <p:txBody>
          <a:bodyPr/>
          <a:lstStyle/>
          <a:p>
            <a:r>
              <a:rPr lang="en-GB" dirty="0" smtClean="0"/>
              <a:t>EGI Operations Management Board - 16th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GLUE 2 Info provider validation:</a:t>
            </a:r>
          </a:p>
          <a:p>
            <a:pPr lvl="1"/>
            <a:r>
              <a:rPr lang="en-GB" dirty="0" smtClean="0"/>
              <a:t>Middleware services have been validated against the EGI profile for GLUE 2</a:t>
            </a:r>
          </a:p>
          <a:p>
            <a:pPr lvl="2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twiki.cern.ch/twiki/bin/view/EGEE/ISproviders#GLUE_2_0_Validation</a:t>
            </a:r>
            <a:endParaRPr lang="en-GB" dirty="0" smtClean="0"/>
          </a:p>
          <a:p>
            <a:pPr lvl="1"/>
            <a:r>
              <a:rPr lang="en-GB" dirty="0" smtClean="0"/>
              <a:t>Activity still on going</a:t>
            </a:r>
          </a:p>
          <a:p>
            <a:pPr lvl="2"/>
            <a:r>
              <a:rPr lang="en-GB" dirty="0" smtClean="0"/>
              <a:t>Bugs identified or still under discussion</a:t>
            </a:r>
          </a:p>
          <a:p>
            <a:pPr lvl="3"/>
            <a:r>
              <a:rPr lang="en-GB" dirty="0" smtClean="0"/>
              <a:t>i.e. Capacity totals for Storage Services</a:t>
            </a:r>
          </a:p>
          <a:p>
            <a:pPr lvl="2"/>
            <a:r>
              <a:rPr lang="en-GB" dirty="0" smtClean="0"/>
              <a:t>Fixes planned for upcoming releases of the middleware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97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Tuning glue-validator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GLUE 2 WLCG site monitoring</a:t>
            </a:r>
          </a:p>
          <a:p>
            <a:pPr lvl="1"/>
            <a:r>
              <a:rPr lang="en-GB" dirty="0" smtClean="0"/>
              <a:t>Monthly reports available in:</a:t>
            </a:r>
          </a:p>
          <a:p>
            <a:pPr lvl="2"/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twiki.cern.ch/twiki/bin/view/EGEE/GLUEMonitoring</a:t>
            </a:r>
            <a:endParaRPr lang="en-GB" sz="1600" dirty="0" smtClean="0"/>
          </a:p>
          <a:p>
            <a:pPr lvl="1"/>
            <a:r>
              <a:rPr lang="en-GB" dirty="0" smtClean="0"/>
              <a:t>Reports distributed internally among IS experts and LHC VO representatives</a:t>
            </a:r>
          </a:p>
          <a:p>
            <a:pPr lvl="2"/>
            <a:r>
              <a:rPr lang="en-GB" dirty="0" smtClean="0"/>
              <a:t>Outstanding issues are followed up with GGUS tickets</a:t>
            </a:r>
          </a:p>
          <a:p>
            <a:pPr lvl="1"/>
            <a:r>
              <a:rPr lang="en-GB" dirty="0" smtClean="0"/>
              <a:t>Unfortunately no progress can still be tracked</a:t>
            </a:r>
          </a:p>
          <a:p>
            <a:pPr lvl="2"/>
            <a:r>
              <a:rPr lang="en-GB" dirty="0" smtClean="0"/>
              <a:t>Due to a bug in glue-validator not logging all errors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2400" cy="365125"/>
          </a:xfrm>
        </p:spPr>
        <p:txBody>
          <a:bodyPr/>
          <a:lstStyle/>
          <a:p>
            <a:r>
              <a:rPr lang="en-GB" dirty="0" smtClean="0"/>
              <a:t>EGI Operations Management Board - 16th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92472"/>
              </p:ext>
            </p:extLst>
          </p:nvPr>
        </p:nvGraphicFramePr>
        <p:xfrm>
          <a:off x="3124201" y="5067300"/>
          <a:ext cx="2209800" cy="110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783"/>
                <a:gridCol w="599803"/>
                <a:gridCol w="789214"/>
              </a:tblGrid>
              <a:tr h="21336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May-13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Jun-13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ERROR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89965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108102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WARNING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85479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2215051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INFO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18205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49653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08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glue-validator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Glue-validator raises </a:t>
            </a:r>
            <a:r>
              <a:rPr lang="en-GB" dirty="0" smtClean="0"/>
              <a:t>3 different messages: Error, Warnings and Info</a:t>
            </a:r>
          </a:p>
          <a:p>
            <a:r>
              <a:rPr lang="en-GB" dirty="0" smtClean="0"/>
              <a:t>All messages are documented here:</a:t>
            </a:r>
            <a:endParaRPr lang="en-GB" dirty="0" smtClean="0"/>
          </a:p>
          <a:p>
            <a:pPr lvl="1"/>
            <a:r>
              <a:rPr lang="en-GB" dirty="0">
                <a:hlinkClick r:id="rId2"/>
              </a:rPr>
              <a:t>https://twiki.cern.ch/twiki/bin/view/EGEE/GLUEValidatorErrorCodes</a:t>
            </a:r>
            <a:r>
              <a:rPr lang="en-GB" dirty="0"/>
              <a:t> </a:t>
            </a:r>
            <a:endParaRPr lang="en-GB" dirty="0"/>
          </a:p>
          <a:p>
            <a:r>
              <a:rPr lang="en-GB" dirty="0" smtClean="0"/>
              <a:t>Most </a:t>
            </a:r>
            <a:r>
              <a:rPr lang="en-GB" dirty="0" smtClean="0"/>
              <a:t>common errors are right now due to</a:t>
            </a:r>
          </a:p>
          <a:p>
            <a:pPr lvl="1"/>
            <a:r>
              <a:rPr lang="en-GB" dirty="0" smtClean="0"/>
              <a:t>BDII bugs -&gt; GLUE 2 delete bug</a:t>
            </a:r>
          </a:p>
          <a:p>
            <a:pPr lvl="2"/>
            <a:r>
              <a:rPr lang="en-GB" dirty="0" smtClean="0"/>
              <a:t>Fix released in UMD 3</a:t>
            </a:r>
          </a:p>
          <a:p>
            <a:pPr lvl="1"/>
            <a:r>
              <a:rPr lang="en-GB" dirty="0" smtClean="0"/>
              <a:t>Information provider bugs</a:t>
            </a:r>
          </a:p>
          <a:p>
            <a:pPr lvl="2"/>
            <a:r>
              <a:rPr lang="en-GB" dirty="0" smtClean="0"/>
              <a:t>Tickets have been opened</a:t>
            </a:r>
          </a:p>
          <a:p>
            <a:pPr lvl="1"/>
            <a:r>
              <a:rPr lang="en-GB" dirty="0" smtClean="0"/>
              <a:t>Information provider inaccuracies</a:t>
            </a:r>
          </a:p>
          <a:p>
            <a:pPr lvl="2"/>
            <a:r>
              <a:rPr lang="en-GB" dirty="0" smtClean="0"/>
              <a:t>Tolerances will be added to avoid raising </a:t>
            </a:r>
            <a:r>
              <a:rPr lang="en-GB" dirty="0" smtClean="0"/>
              <a:t>errors</a:t>
            </a:r>
          </a:p>
          <a:p>
            <a:pPr lvl="1"/>
            <a:r>
              <a:rPr lang="en-GB" dirty="0" smtClean="0"/>
              <a:t>The tests raising these errors will be temporarily removed from the glue-validator or tolerances will be added</a:t>
            </a:r>
            <a:endParaRPr lang="en-GB" dirty="0" smtClean="0"/>
          </a:p>
          <a:p>
            <a:r>
              <a:rPr lang="en-GB" dirty="0" smtClean="0"/>
              <a:t>In general sites are in good shape!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86200" cy="365125"/>
          </a:xfrm>
        </p:spPr>
        <p:txBody>
          <a:bodyPr/>
          <a:lstStyle/>
          <a:p>
            <a:r>
              <a:rPr lang="en-GB" dirty="0" smtClean="0"/>
              <a:t>EGI Operations Management Board - 16th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4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Rolling glue-validator into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glue-validator </a:t>
            </a:r>
            <a:r>
              <a:rPr lang="en-GB" dirty="0" smtClean="0"/>
              <a:t>is currently deployed as a </a:t>
            </a:r>
            <a:r>
              <a:rPr lang="en-GB" dirty="0" err="1"/>
              <a:t>nagios</a:t>
            </a:r>
            <a:r>
              <a:rPr lang="en-GB" dirty="0"/>
              <a:t> probe </a:t>
            </a:r>
            <a:r>
              <a:rPr lang="en-GB" dirty="0" smtClean="0"/>
              <a:t>in “</a:t>
            </a:r>
            <a:r>
              <a:rPr lang="en-GB" dirty="0" err="1" smtClean="0"/>
              <a:t>midmon</a:t>
            </a:r>
            <a:r>
              <a:rPr lang="en-GB" dirty="0" smtClean="0"/>
              <a:t>” </a:t>
            </a:r>
          </a:p>
          <a:p>
            <a:pPr lvl="1"/>
            <a:r>
              <a:rPr lang="en-GB" dirty="0" smtClean="0"/>
              <a:t>After the glue-validation tuning, a newer version will be installed</a:t>
            </a:r>
          </a:p>
          <a:p>
            <a:pPr lvl="1"/>
            <a:r>
              <a:rPr lang="en-GB" dirty="0" smtClean="0"/>
              <a:t>Glue-validation training will be provided</a:t>
            </a:r>
          </a:p>
          <a:p>
            <a:pPr lvl="1"/>
            <a:r>
              <a:rPr lang="en-GB" dirty="0" smtClean="0"/>
              <a:t>ROD will validate the probe</a:t>
            </a:r>
            <a:endParaRPr lang="en-GB" dirty="0"/>
          </a:p>
          <a:p>
            <a:r>
              <a:rPr lang="en-GB" dirty="0" smtClean="0"/>
              <a:t>glue-validator errors </a:t>
            </a:r>
            <a:r>
              <a:rPr lang="en-GB" dirty="0"/>
              <a:t>will generate alarms in the operations </a:t>
            </a:r>
            <a:r>
              <a:rPr lang="en-GB" dirty="0" smtClean="0"/>
              <a:t>dashboard</a:t>
            </a:r>
          </a:p>
          <a:p>
            <a:pPr lvl="1"/>
            <a:r>
              <a:rPr lang="en-GB" dirty="0" smtClean="0"/>
              <a:t>ROD </a:t>
            </a:r>
            <a:r>
              <a:rPr lang="en-GB" dirty="0"/>
              <a:t>support to sites through GGUS </a:t>
            </a:r>
            <a:r>
              <a:rPr lang="en-GB" dirty="0" smtClean="0"/>
              <a:t>tickets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2400" cy="365125"/>
          </a:xfrm>
        </p:spPr>
        <p:txBody>
          <a:bodyPr/>
          <a:lstStyle/>
          <a:p>
            <a:r>
              <a:rPr lang="en-GB" dirty="0" smtClean="0"/>
              <a:t>EGI Operations Management Board - 16th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4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July</a:t>
            </a:r>
          </a:p>
          <a:p>
            <a:pPr lvl="1"/>
            <a:r>
              <a:rPr lang="en-GB" dirty="0" smtClean="0"/>
              <a:t>Finish info provider validation</a:t>
            </a:r>
          </a:p>
          <a:p>
            <a:pPr lvl="1"/>
            <a:r>
              <a:rPr lang="en-GB" dirty="0" smtClean="0"/>
              <a:t>Identify glue-validator tests failing due to info provider bugs</a:t>
            </a:r>
          </a:p>
          <a:p>
            <a:pPr lvl="1"/>
            <a:r>
              <a:rPr lang="en-GB" dirty="0" smtClean="0"/>
              <a:t>Define what to do with those tests</a:t>
            </a:r>
          </a:p>
          <a:p>
            <a:pPr lvl="2"/>
            <a:r>
              <a:rPr lang="en-GB" dirty="0" smtClean="0"/>
              <a:t>Remove from glue-validator until fix available</a:t>
            </a:r>
          </a:p>
          <a:p>
            <a:pPr lvl="2"/>
            <a:r>
              <a:rPr lang="en-GB" dirty="0" smtClean="0"/>
              <a:t>Add tolerances</a:t>
            </a:r>
          </a:p>
          <a:p>
            <a:r>
              <a:rPr lang="en-GB" dirty="0" smtClean="0"/>
              <a:t>August</a:t>
            </a:r>
          </a:p>
          <a:p>
            <a:pPr lvl="1"/>
            <a:r>
              <a:rPr lang="en-GB" dirty="0" smtClean="0"/>
              <a:t>New version of glue-validator</a:t>
            </a:r>
          </a:p>
          <a:p>
            <a:pPr lvl="1"/>
            <a:r>
              <a:rPr lang="en-GB" dirty="0" smtClean="0"/>
              <a:t>Deploy new version in </a:t>
            </a:r>
            <a:r>
              <a:rPr lang="en-GB" dirty="0" err="1" smtClean="0"/>
              <a:t>Midmon</a:t>
            </a:r>
            <a:endParaRPr lang="en-GB" dirty="0" smtClean="0"/>
          </a:p>
          <a:p>
            <a:pPr lvl="1"/>
            <a:r>
              <a:rPr lang="en-GB" dirty="0" smtClean="0"/>
              <a:t>Identify most common errors (due to site misconfiguration at this point)</a:t>
            </a:r>
          </a:p>
          <a:p>
            <a:pPr lvl="1"/>
            <a:r>
              <a:rPr lang="en-GB" dirty="0" smtClean="0"/>
              <a:t>Update error </a:t>
            </a:r>
            <a:r>
              <a:rPr lang="en-GB" dirty="0" err="1" smtClean="0"/>
              <a:t>twiki</a:t>
            </a:r>
            <a:endParaRPr lang="en-GB" dirty="0" smtClean="0"/>
          </a:p>
          <a:p>
            <a:r>
              <a:rPr lang="en-GB" dirty="0" smtClean="0"/>
              <a:t>September	</a:t>
            </a:r>
          </a:p>
          <a:p>
            <a:pPr lvl="1"/>
            <a:r>
              <a:rPr lang="en-GB" dirty="0" smtClean="0"/>
              <a:t>Prepare training for EGI TF</a:t>
            </a:r>
          </a:p>
          <a:p>
            <a:pPr lvl="2"/>
            <a:r>
              <a:rPr lang="en-GB" dirty="0" smtClean="0"/>
              <a:t>How to run glue-validator</a:t>
            </a:r>
          </a:p>
          <a:p>
            <a:pPr lvl="2"/>
            <a:r>
              <a:rPr lang="en-GB" dirty="0" smtClean="0"/>
              <a:t>Output of glue-validator</a:t>
            </a:r>
          </a:p>
          <a:p>
            <a:pPr lvl="2"/>
            <a:r>
              <a:rPr lang="en-GB" dirty="0" smtClean="0"/>
              <a:t>Guidelines on how to fix </a:t>
            </a:r>
            <a:r>
              <a:rPr lang="en-GB" dirty="0" smtClean="0"/>
              <a:t>errors</a:t>
            </a:r>
          </a:p>
          <a:p>
            <a:pPr lvl="1"/>
            <a:r>
              <a:rPr lang="en-GB" dirty="0" smtClean="0"/>
              <a:t>Validation of glue-validator by ROD</a:t>
            </a:r>
            <a:endParaRPr lang="en-GB" dirty="0" smtClean="0"/>
          </a:p>
          <a:p>
            <a:r>
              <a:rPr lang="en-GB" dirty="0" smtClean="0"/>
              <a:t>October/November</a:t>
            </a:r>
            <a:endParaRPr lang="en-GB" dirty="0" smtClean="0"/>
          </a:p>
          <a:p>
            <a:pPr lvl="1"/>
            <a:r>
              <a:rPr lang="en-GB" dirty="0" smtClean="0"/>
              <a:t>Start using </a:t>
            </a:r>
            <a:r>
              <a:rPr lang="en-GB" dirty="0" smtClean="0"/>
              <a:t>glue-validator in production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91000" cy="365125"/>
          </a:xfrm>
        </p:spPr>
        <p:txBody>
          <a:bodyPr/>
          <a:lstStyle/>
          <a:p>
            <a:r>
              <a:rPr lang="en-GB" dirty="0" smtClean="0"/>
              <a:t>EGI Operations Management Board - 16th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47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13880</TotalTime>
  <Words>531</Words>
  <Application>Microsoft Office PowerPoint</Application>
  <PresentationFormat>On-screen Show (4:3)</PresentationFormat>
  <Paragraphs>122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Glue Validator Status</vt:lpstr>
      <vt:lpstr>What is glue-validator</vt:lpstr>
      <vt:lpstr>Where to find glue-validator</vt:lpstr>
      <vt:lpstr>Tuning glue-validator</vt:lpstr>
      <vt:lpstr>Tuning glue-validator</vt:lpstr>
      <vt:lpstr>Tuning glue-validator</vt:lpstr>
      <vt:lpstr>glue-validator messages</vt:lpstr>
      <vt:lpstr>Rolling glue-validator into production</vt:lpstr>
      <vt:lpstr>Planning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Noble</dc:creator>
  <cp:lastModifiedBy>Maria Alandes Pradillo</cp:lastModifiedBy>
  <cp:revision>584</cp:revision>
  <cp:lastPrinted>2012-06-12T13:53:19Z</cp:lastPrinted>
  <dcterms:created xsi:type="dcterms:W3CDTF">2009-11-20T09:29:17Z</dcterms:created>
  <dcterms:modified xsi:type="dcterms:W3CDTF">2013-07-15T13:52:15Z</dcterms:modified>
</cp:coreProperties>
</file>