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9" autoAdjust="0"/>
    <p:restoredTop sz="94660"/>
  </p:normalViewPr>
  <p:slideViewPr>
    <p:cSldViewPr>
      <p:cViewPr>
        <p:scale>
          <a:sx n="70" d="100"/>
          <a:sy n="70" d="100"/>
        </p:scale>
        <p:origin x="-2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8/27/2013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8/27/2013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IPv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Core_EGI_Activiti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VT_Resource_Allocation_Tools" TargetMode="External"/><Relationship Id="rId2" Type="http://schemas.openxmlformats.org/officeDocument/2006/relationships/hyperlink" Target="https://wiki.egi.eu/wiki/Resource_Allocation_Task_For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public/RetrieveFile?docid=1514&amp;version=14&amp;filename=VT-SciDiscClass-Report_vfinal.pdf" TargetMode="External"/><Relationship Id="rId2" Type="http://schemas.openxmlformats.org/officeDocument/2006/relationships/hyperlink" Target="https://wiki.egi.eu/wiki/VT_Scientific_Discipline_Classification_Classifica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T. Ferrari/EGI.eu</a:t>
            </a:r>
          </a:p>
          <a:p>
            <a:r>
              <a:rPr lang="en-GB" dirty="0" smtClean="0"/>
              <a:t>OMB, 27 August 2013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8/27/2013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News about TF13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4824536"/>
          </a:xfrm>
        </p:spPr>
        <p:txBody>
          <a:bodyPr/>
          <a:lstStyle/>
          <a:p>
            <a:r>
              <a:rPr lang="en-GB" sz="2800" dirty="0" smtClean="0"/>
              <a:t>Various training sessions will have a separate dedicated registration pages</a:t>
            </a:r>
          </a:p>
          <a:p>
            <a:pPr lvl="1"/>
            <a:r>
              <a:rPr lang="en-GB" sz="2400" dirty="0" smtClean="0"/>
              <a:t>Will send a summary to the OMB so that people who plan to attend can register</a:t>
            </a:r>
          </a:p>
          <a:p>
            <a:r>
              <a:rPr lang="en-GB" sz="2800" dirty="0" smtClean="0"/>
              <a:t>TF13 offers the opportunity to meet the Technology Providers (ARC, </a:t>
            </a:r>
            <a:r>
              <a:rPr lang="en-GB" sz="2800" dirty="0" err="1" smtClean="0"/>
              <a:t>dCache</a:t>
            </a:r>
            <a:r>
              <a:rPr lang="en-GB" sz="2800" dirty="0" smtClean="0"/>
              <a:t>, Globus, QCG) on Mon 16/09 at 15:30 </a:t>
            </a:r>
            <a:r>
              <a:rPr lang="en-GB" sz="2800" dirty="0"/>
              <a:t>at session “Services and platforms for </a:t>
            </a:r>
            <a:r>
              <a:rPr lang="en-GB" sz="2800" dirty="0" smtClean="0"/>
              <a:t>VREs” (II session)</a:t>
            </a:r>
          </a:p>
          <a:p>
            <a:pPr lvl="1"/>
            <a:r>
              <a:rPr lang="en-GB" sz="2400" dirty="0" smtClean="0"/>
              <a:t>Latest technical developments and </a:t>
            </a:r>
            <a:r>
              <a:rPr lang="en-GB" sz="2400" smtClean="0"/>
              <a:t>future plans</a:t>
            </a:r>
            <a:endParaRPr lang="en-GB" sz="2400" dirty="0"/>
          </a:p>
          <a:p>
            <a:pPr lvl="1"/>
            <a:r>
              <a:rPr lang="en-GB" sz="2400" dirty="0" smtClean="0"/>
              <a:t>https</a:t>
            </a:r>
            <a:r>
              <a:rPr lang="en-GB" sz="2400" dirty="0"/>
              <a:t>://indico.egi.eu/indico/sessionDisplay.py?sessionId=2&amp;confId=1417#20130916</a:t>
            </a:r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10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Call for coordination </a:t>
            </a:r>
            <a:br>
              <a:rPr lang="en-US" sz="3600" dirty="0" smtClean="0"/>
            </a:br>
            <a:r>
              <a:rPr lang="en-US" sz="3600" dirty="0" smtClean="0"/>
              <a:t>of IPv6 testing </a:t>
            </a:r>
            <a:endParaRPr lang="en-US" sz="3600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669979"/>
          </a:xfrm>
        </p:spPr>
        <p:txBody>
          <a:bodyPr/>
          <a:lstStyle/>
          <a:p>
            <a:r>
              <a:rPr lang="en-US" dirty="0" smtClean="0"/>
              <a:t>Joint EGI/WLCG effort </a:t>
            </a:r>
          </a:p>
          <a:p>
            <a:pPr lvl="1"/>
            <a:r>
              <a:rPr lang="en-US" dirty="0" smtClean="0"/>
              <a:t>Purpose: test the readiness of UMD middleware, concentrating on job execution services</a:t>
            </a:r>
          </a:p>
          <a:p>
            <a:pPr lvl="1"/>
            <a:r>
              <a:rPr lang="en-US" dirty="0" smtClean="0"/>
              <a:t>Activity currently on hold, was coordinated by M. </a:t>
            </a:r>
            <a:r>
              <a:rPr lang="en-US" dirty="0" err="1" smtClean="0"/>
              <a:t>Reale</a:t>
            </a:r>
            <a:r>
              <a:rPr lang="en-US" dirty="0" smtClean="0"/>
              <a:t>/GARR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wiki.egi.eu/wiki/IPv6</a:t>
            </a: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We are looking for a new partner willing to coordinate this effort, please contact the OMB if interested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8/27/2013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tasks re-bidding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40560"/>
          </a:xfrm>
        </p:spPr>
        <p:txBody>
          <a:bodyPr/>
          <a:lstStyle/>
          <a:p>
            <a:r>
              <a:rPr lang="en-GB" sz="2000" dirty="0" smtClean="0"/>
              <a:t>Various global tasks (operations and software provisioning) open for bidding in July 2013</a:t>
            </a:r>
          </a:p>
          <a:p>
            <a:pPr lvl="1"/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wiki.egi.eu/wiki/Core_EGI_Activities</a:t>
            </a:r>
            <a:endParaRPr lang="en-GB" sz="1800" dirty="0" smtClean="0"/>
          </a:p>
          <a:p>
            <a:r>
              <a:rPr lang="en-GB" sz="2000" dirty="0" smtClean="0"/>
              <a:t>Expressions of interests and effort reviewed in August and being evaluated by the EGI executive board, EGI Council decision in Sep</a:t>
            </a:r>
          </a:p>
          <a:p>
            <a:r>
              <a:rPr lang="en-GB" sz="2000" dirty="0" smtClean="0"/>
              <a:t>Good participation </a:t>
            </a:r>
            <a:r>
              <a:rPr lang="en-GB" sz="2000" dirty="0" smtClean="0">
                <a:sym typeface="Wingdings" pitchFamily="2" charset="2"/>
              </a:rPr>
              <a:t> thanks for the high quality bids submitted!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Handover to a new partners for several tasks  preparation of transition at the end of 2013/beginning of 2014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No bid from CERN for the running of the central SAM central infrastructure  SAM </a:t>
            </a:r>
            <a:r>
              <a:rPr lang="en-GB" sz="1800" dirty="0" smtClean="0">
                <a:solidFill>
                  <a:schemeClr val="accent1"/>
                </a:solidFill>
                <a:sym typeface="Wingdings" pitchFamily="2" charset="2"/>
              </a:rPr>
              <a:t>central</a:t>
            </a:r>
            <a:r>
              <a:rPr lang="en-GB" sz="1800" dirty="0" smtClean="0">
                <a:sym typeface="Wingdings" pitchFamily="2" charset="2"/>
              </a:rPr>
              <a:t> services will have to be migrated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2</a:t>
            </a:r>
            <a:r>
              <a:rPr lang="en-GB" sz="1800" baseline="30000" dirty="0" smtClean="0">
                <a:sym typeface="Wingdings" pitchFamily="2" charset="2"/>
              </a:rPr>
              <a:t>nd</a:t>
            </a:r>
            <a:r>
              <a:rPr lang="en-GB" sz="1800" dirty="0" smtClean="0">
                <a:sym typeface="Wingdings" pitchFamily="2" charset="2"/>
              </a:rPr>
              <a:t> level support  some software support areas (VOMS, BDII etc.) missing a bid, institutes participating to the bidding will be contacted to ensure full coverage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0536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EGI-InSPIRE PY3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597971"/>
          </a:xfrm>
        </p:spPr>
        <p:txBody>
          <a:bodyPr/>
          <a:lstStyle/>
          <a:p>
            <a:r>
              <a:rPr lang="en-GB" dirty="0"/>
              <a:t>Overall rating: </a:t>
            </a:r>
            <a:r>
              <a:rPr lang="en-GB" dirty="0">
                <a:solidFill>
                  <a:schemeClr val="accent1"/>
                </a:solidFill>
              </a:rPr>
              <a:t>Good </a:t>
            </a:r>
            <a:r>
              <a:rPr lang="en-GB" dirty="0" smtClean="0">
                <a:solidFill>
                  <a:schemeClr val="accent1"/>
                </a:solidFill>
              </a:rPr>
              <a:t>progress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Main comments</a:t>
            </a:r>
            <a:endParaRPr lang="en-GB" dirty="0" smtClean="0"/>
          </a:p>
          <a:p>
            <a:pPr lvl="1"/>
            <a:r>
              <a:rPr lang="en-GB" dirty="0" smtClean="0"/>
              <a:t>operations </a:t>
            </a:r>
            <a:r>
              <a:rPr lang="en-GB" dirty="0"/>
              <a:t>and tool </a:t>
            </a:r>
            <a:r>
              <a:rPr lang="en-GB" dirty="0" smtClean="0"/>
              <a:t>development: </a:t>
            </a:r>
            <a:r>
              <a:rPr lang="en-GB" dirty="0" smtClean="0">
                <a:solidFill>
                  <a:schemeClr val="accent1"/>
                </a:solidFill>
              </a:rPr>
              <a:t>NGI sustainability</a:t>
            </a:r>
          </a:p>
          <a:p>
            <a:pPr lvl="2"/>
            <a:r>
              <a:rPr lang="en-GB" dirty="0" smtClean="0"/>
              <a:t>Medium term during the EGI-InSPIRE min 6 month extension to bridge the gap with Horizon 2020 (funding of global tasks only)</a:t>
            </a:r>
          </a:p>
          <a:p>
            <a:pPr lvl="2"/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see following presentation on federation of services</a:t>
            </a:r>
          </a:p>
          <a:p>
            <a:pPr lvl="1"/>
            <a:r>
              <a:rPr lang="en-GB" dirty="0" smtClean="0"/>
              <a:t>General: strengthen outreach, new business models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58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Call for contribution to the </a:t>
            </a:r>
            <a:br>
              <a:rPr lang="en-GB" sz="3600" dirty="0" smtClean="0"/>
            </a:br>
            <a:r>
              <a:rPr lang="en-GB" sz="3600" dirty="0" smtClean="0"/>
              <a:t>EGI Resource pool 1/2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669979"/>
          </a:xfrm>
        </p:spPr>
        <p:txBody>
          <a:bodyPr/>
          <a:lstStyle/>
          <a:p>
            <a:r>
              <a:rPr lang="en-GB" sz="2800" dirty="0" smtClean="0"/>
              <a:t>EGI </a:t>
            </a:r>
            <a:r>
              <a:rPr lang="en-GB" sz="2800" dirty="0"/>
              <a:t>Council approved </a:t>
            </a:r>
            <a:r>
              <a:rPr lang="en-GB" sz="2800" dirty="0" smtClean="0"/>
              <a:t>the </a:t>
            </a:r>
            <a:r>
              <a:rPr lang="en-GB" sz="2800" dirty="0"/>
              <a:t>implementation of </a:t>
            </a:r>
            <a:r>
              <a:rPr lang="en-GB" sz="2800" dirty="0" smtClean="0"/>
              <a:t>a </a:t>
            </a:r>
            <a:r>
              <a:rPr lang="en-GB" sz="2800" dirty="0" smtClean="0">
                <a:solidFill>
                  <a:schemeClr val="accent1"/>
                </a:solidFill>
              </a:rPr>
              <a:t>EGI Resource </a:t>
            </a:r>
            <a:r>
              <a:rPr lang="en-GB" sz="2800" dirty="0">
                <a:solidFill>
                  <a:schemeClr val="accent1"/>
                </a:solidFill>
              </a:rPr>
              <a:t>Allocation </a:t>
            </a:r>
            <a:r>
              <a:rPr lang="en-GB" sz="2800" dirty="0" smtClean="0">
                <a:solidFill>
                  <a:schemeClr val="accent1"/>
                </a:solidFill>
              </a:rPr>
              <a:t>Pool </a:t>
            </a:r>
            <a:r>
              <a:rPr lang="en-GB" sz="2800" dirty="0" smtClean="0"/>
              <a:t>to support demands that is </a:t>
            </a:r>
            <a:r>
              <a:rPr lang="en-GB" sz="2800" dirty="0" smtClean="0">
                <a:solidFill>
                  <a:schemeClr val="accent1"/>
                </a:solidFill>
              </a:rPr>
              <a:t>scientifically peer reviewed</a:t>
            </a:r>
          </a:p>
          <a:p>
            <a:pPr lvl="1"/>
            <a:r>
              <a:rPr lang="en-GB" sz="2400" dirty="0" smtClean="0"/>
              <a:t>Resource requests are reviewed by a Scientific Review Committee according to </a:t>
            </a:r>
            <a:r>
              <a:rPr lang="en-GB" sz="2400" dirty="0" smtClean="0">
                <a:solidFill>
                  <a:schemeClr val="accent1"/>
                </a:solidFill>
              </a:rPr>
              <a:t>policies to be defined</a:t>
            </a:r>
          </a:p>
          <a:p>
            <a:pPr lvl="1"/>
            <a:r>
              <a:rPr lang="en-GB" sz="2400" dirty="0" smtClean="0"/>
              <a:t>EGI.eu is responsible of matchmaking demand and available resources from RCs and NGIs </a:t>
            </a:r>
            <a:r>
              <a:rPr lang="en-GB" sz="2400" dirty="0" smtClean="0">
                <a:sym typeface="Wingdings" pitchFamily="2" charset="2"/>
              </a:rPr>
              <a:t> resource owners local policies have priority, providers can withdraw their resources if selected to support a given community</a:t>
            </a:r>
            <a:endParaRPr lang="en-GB" sz="2400" dirty="0">
              <a:sym typeface="Wingdings" pitchFamily="2" charset="2"/>
            </a:endParaRPr>
          </a:p>
          <a:p>
            <a:pPr lvl="2"/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9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Call for contribution to the </a:t>
            </a:r>
            <a:br>
              <a:rPr lang="en-GB" sz="3600" dirty="0"/>
            </a:br>
            <a:r>
              <a:rPr lang="en-GB" sz="3600" dirty="0"/>
              <a:t>EGI Resource pool </a:t>
            </a:r>
            <a:r>
              <a:rPr lang="en-GB" sz="3600" dirty="0" smtClean="0"/>
              <a:t>2/2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4813995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  <a:sym typeface="Wingdings" pitchFamily="2" charset="2"/>
              </a:rPr>
              <a:t>Resource allocation task force </a:t>
            </a:r>
            <a:r>
              <a:rPr lang="en-GB" sz="2800" dirty="0">
                <a:sym typeface="Wingdings" pitchFamily="2" charset="2"/>
              </a:rPr>
              <a:t>is responsible of defining the resource allocation procedures</a:t>
            </a:r>
          </a:p>
          <a:p>
            <a:pPr lvl="1"/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wiki.egi.eu/wiki/Resource_Allocation_Task_Force</a:t>
            </a:r>
            <a:r>
              <a:rPr lang="en-GB" sz="2400" dirty="0" smtClean="0"/>
              <a:t>, please join in if interested!</a:t>
            </a:r>
            <a:endParaRPr lang="en-GB" sz="2400" dirty="0"/>
          </a:p>
          <a:p>
            <a:pPr lvl="1"/>
            <a:r>
              <a:rPr lang="en-GB" sz="2400" dirty="0"/>
              <a:t>Mini project supporting the automation of these (</a:t>
            </a:r>
            <a:r>
              <a:rPr lang="en-GB" sz="2400" dirty="0">
                <a:hlinkClick r:id="rId3"/>
              </a:rPr>
              <a:t>https://wiki.egi.eu/wiki/VT_Resource_Allocation_Tools</a:t>
            </a:r>
            <a:r>
              <a:rPr lang="en-GB" sz="2400" dirty="0" smtClean="0"/>
              <a:t>), tool flexible enough to meet the NGI policies, e.g. allocation with or without SR, national and international </a:t>
            </a:r>
            <a:r>
              <a:rPr lang="en-GB" sz="2400" dirty="0" err="1" smtClean="0"/>
              <a:t>Vos</a:t>
            </a:r>
            <a:endParaRPr lang="en-GB" sz="2400" dirty="0" smtClean="0"/>
          </a:p>
          <a:p>
            <a:r>
              <a:rPr lang="en-GB" sz="2800" dirty="0" smtClean="0"/>
              <a:t>Deadline of first call: </a:t>
            </a:r>
            <a:r>
              <a:rPr lang="en-GB" sz="2800" dirty="0" smtClean="0">
                <a:solidFill>
                  <a:schemeClr val="accent1"/>
                </a:solidFill>
              </a:rPr>
              <a:t>Friday 13 September</a:t>
            </a:r>
          </a:p>
          <a:p>
            <a:pPr lvl="1"/>
            <a:r>
              <a:rPr lang="en-GB" sz="2400" dirty="0" smtClean="0"/>
              <a:t>A template for you will be prepared shortly</a:t>
            </a:r>
          </a:p>
          <a:p>
            <a:pPr lvl="1"/>
            <a:r>
              <a:rPr lang="en-GB" sz="2400" dirty="0" smtClean="0"/>
              <a:t>Mail to: operations at egi.eu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1331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New discipline categorization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669979"/>
          </a:xfrm>
        </p:spPr>
        <p:txBody>
          <a:bodyPr/>
          <a:lstStyle/>
          <a:p>
            <a:r>
              <a:rPr lang="en-GB" sz="2800" dirty="0" smtClean="0"/>
              <a:t>EGI Council approved a new scientific discipline classification</a:t>
            </a:r>
          </a:p>
          <a:p>
            <a:pPr lvl="1"/>
            <a:r>
              <a:rPr lang="en-GB" sz="2400" dirty="0" smtClean="0"/>
              <a:t>New proposal: </a:t>
            </a:r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wiki.egi.eu/wiki/VT_Scientific_Discipline_Classification_Classification</a:t>
            </a:r>
            <a:endParaRPr lang="en-GB" sz="2400" dirty="0"/>
          </a:p>
          <a:p>
            <a:pPr lvl="2"/>
            <a:r>
              <a:rPr lang="en-GB" sz="2000" dirty="0" smtClean="0"/>
              <a:t>Recommendations: </a:t>
            </a:r>
            <a:r>
              <a:rPr lang="en-GB" sz="2000" dirty="0">
                <a:hlinkClick r:id="rId3"/>
              </a:rPr>
              <a:t>https://documents.egi.eu/public/RetrieveFile?docid=1514&amp;version=14&amp;filename=VT-SciDiscClass-Report_vfinal.pdf</a:t>
            </a:r>
            <a:r>
              <a:rPr lang="en-GB" sz="2000" dirty="0"/>
              <a:t> </a:t>
            </a:r>
            <a:endParaRPr lang="en-GB" sz="2000" dirty="0" smtClean="0"/>
          </a:p>
          <a:p>
            <a:pPr lvl="1"/>
            <a:r>
              <a:rPr lang="en-GB" sz="2400" dirty="0" smtClean="0"/>
              <a:t>Overcomes the limitations of the current legacy</a:t>
            </a:r>
          </a:p>
          <a:p>
            <a:pPr lvl="1"/>
            <a:r>
              <a:rPr lang="en-GB" sz="2400" dirty="0" smtClean="0"/>
              <a:t>Several affected tools: accounting portal, operations portal (beginning of 2014)</a:t>
            </a:r>
          </a:p>
          <a:p>
            <a:pPr lvl="2"/>
            <a:r>
              <a:rPr lang="en-GB" sz="2000" dirty="0" smtClean="0"/>
              <a:t>VO managers will be contacted to define the new applicable discipline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46295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Coordination of Accounting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597971"/>
          </a:xfrm>
        </p:spPr>
        <p:txBody>
          <a:bodyPr/>
          <a:lstStyle/>
          <a:p>
            <a:r>
              <a:rPr lang="en-GB" dirty="0" smtClean="0"/>
              <a:t>Thanks to Alison Packer/STFC for coordinating the efforts of APEL accounting until now</a:t>
            </a:r>
          </a:p>
          <a:p>
            <a:r>
              <a:rPr lang="en-GB" dirty="0"/>
              <a:t>Welcome to </a:t>
            </a:r>
            <a:r>
              <a:rPr lang="en-GB" dirty="0" smtClean="0"/>
              <a:t>Stuart </a:t>
            </a:r>
            <a:r>
              <a:rPr lang="en-GB" dirty="0" err="1" smtClean="0"/>
              <a:t>Pullinger</a:t>
            </a:r>
            <a:r>
              <a:rPr lang="en-GB" dirty="0" smtClean="0"/>
              <a:t>/STFC who will be in charge in the future!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80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CVMFS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525963"/>
          </a:xfrm>
        </p:spPr>
        <p:txBody>
          <a:bodyPr/>
          <a:lstStyle/>
          <a:p>
            <a:r>
              <a:rPr lang="en-GB" dirty="0" smtClean="0"/>
              <a:t>CVMFS task force coordinated </a:t>
            </a:r>
            <a:r>
              <a:rPr lang="en-GB" dirty="0"/>
              <a:t>by </a:t>
            </a:r>
            <a:r>
              <a:rPr lang="en-GB" dirty="0" err="1" smtClean="0"/>
              <a:t>Catalin</a:t>
            </a:r>
            <a:r>
              <a:rPr lang="en-GB" dirty="0" smtClean="0"/>
              <a:t> </a:t>
            </a:r>
            <a:r>
              <a:rPr lang="en-GB" dirty="0" err="1" smtClean="0"/>
              <a:t>Condurache</a:t>
            </a:r>
            <a:r>
              <a:rPr lang="en-GB" dirty="0" smtClean="0"/>
              <a:t>/STFC</a:t>
            </a:r>
          </a:p>
          <a:p>
            <a:r>
              <a:rPr lang="en-GB" dirty="0" smtClean="0"/>
              <a:t>Webinar on CVMFS on the 5</a:t>
            </a:r>
            <a:r>
              <a:rPr lang="en-GB" baseline="30000" dirty="0" smtClean="0"/>
              <a:t>th</a:t>
            </a:r>
            <a:r>
              <a:rPr lang="en-GB" dirty="0" smtClean="0"/>
              <a:t> of September starting at 11:00 CEST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37245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207</TotalTime>
  <Words>579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EGI-InSPIRE-Slide-Template_v4</vt:lpstr>
      <vt:lpstr>Introduction</vt:lpstr>
      <vt:lpstr>Call for coordination  of IPv6 testing </vt:lpstr>
      <vt:lpstr>Global tasks re-bidding</vt:lpstr>
      <vt:lpstr>EGI-InSPIRE PY3 review</vt:lpstr>
      <vt:lpstr>Call for contribution to the  EGI Resource pool 1/2</vt:lpstr>
      <vt:lpstr>Call for contribution to the  EGI Resource pool 2/2</vt:lpstr>
      <vt:lpstr>New discipline categorization</vt:lpstr>
      <vt:lpstr>Coordination of Accounting</vt:lpstr>
      <vt:lpstr>CVMFS</vt:lpstr>
      <vt:lpstr>News about TF13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Tiziana Ferrari</dc:creator>
  <cp:lastModifiedBy>Tiziana Ferrari</cp:lastModifiedBy>
  <cp:revision>18</cp:revision>
  <dcterms:created xsi:type="dcterms:W3CDTF">2013-08-27T04:25:50Z</dcterms:created>
  <dcterms:modified xsi:type="dcterms:W3CDTF">2013-08-27T07:53:19Z</dcterms:modified>
</cp:coreProperties>
</file>