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sldIdLst>
    <p:sldId id="256" r:id="rId2"/>
    <p:sldId id="263" r:id="rId3"/>
    <p:sldId id="260" r:id="rId4"/>
    <p:sldId id="268" r:id="rId5"/>
    <p:sldId id="257" r:id="rId6"/>
    <p:sldId id="258" r:id="rId7"/>
    <p:sldId id="259" r:id="rId8"/>
    <p:sldId id="269" r:id="rId9"/>
    <p:sldId id="262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8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9/27/2013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gridinfo.web.cern.ch/sys-admins/known-issu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GOCDB/Release4/Development/v5" TargetMode="External"/><Relationship Id="rId2" Type="http://schemas.openxmlformats.org/officeDocument/2006/relationships/hyperlink" Target="https://gocdb-test.esc.rl.ac.uk/v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Resource_Pool" TargetMode="External"/><Relationship Id="rId2" Type="http://schemas.openxmlformats.org/officeDocument/2006/relationships/hyperlink" Target="https://www.surveymonkey.com/s/2GPHMT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Core_EGI_Activiti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PROC1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Securit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OMB, 27 September 2013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T. Ferrari/EGI.eu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9/27/2013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op-BDII </a:t>
            </a:r>
            <a:r>
              <a:rPr lang="en-GB" dirty="0" smtClean="0"/>
              <a:t>bug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4669979"/>
          </a:xfrm>
        </p:spPr>
        <p:txBody>
          <a:bodyPr/>
          <a:lstStyle/>
          <a:p>
            <a:r>
              <a:rPr lang="en-GB" sz="2800" dirty="0"/>
              <a:t>Top-BDII v.1.1.1 (released in UMD 3.2.0) and any more recent Top-BDII releases with </a:t>
            </a:r>
            <a:r>
              <a:rPr lang="en-GB" sz="2800" dirty="0" smtClean="0"/>
              <a:t>package </a:t>
            </a:r>
            <a:r>
              <a:rPr lang="en-GB" sz="2800" dirty="0" err="1"/>
              <a:t>glite</a:t>
            </a:r>
            <a:r>
              <a:rPr lang="en-GB" sz="2800" dirty="0"/>
              <a:t>-info-provider-</a:t>
            </a:r>
            <a:r>
              <a:rPr lang="en-GB" sz="2800" dirty="0" err="1"/>
              <a:t>ldap</a:t>
            </a:r>
            <a:r>
              <a:rPr lang="en-GB" sz="2800" dirty="0"/>
              <a:t> of version &gt;= </a:t>
            </a:r>
            <a:r>
              <a:rPr lang="en-GB" sz="2800" dirty="0" smtClean="0"/>
              <a:t>1.4.5-1</a:t>
            </a:r>
          </a:p>
          <a:p>
            <a:pPr lvl="1"/>
            <a:r>
              <a:rPr lang="en-GB" sz="2400" dirty="0"/>
              <a:t>sites disappearing from the Top-BDII, and the problem can be intermittent, depending on the performances of the hosting </a:t>
            </a:r>
            <a:r>
              <a:rPr lang="en-GB" sz="2400" dirty="0" smtClean="0"/>
              <a:t>machine.</a:t>
            </a:r>
          </a:p>
          <a:p>
            <a:pPr lvl="1"/>
            <a:r>
              <a:rPr lang="en-GB" sz="2400" dirty="0" smtClean="0"/>
              <a:t>Workaround possible: increase </a:t>
            </a:r>
            <a:r>
              <a:rPr lang="en-GB" sz="2400" dirty="0"/>
              <a:t>the cache </a:t>
            </a:r>
            <a:r>
              <a:rPr lang="en-GB" sz="2400" dirty="0" smtClean="0"/>
              <a:t>validity (</a:t>
            </a:r>
            <a:r>
              <a:rPr lang="en-GB" sz="2400" dirty="0" smtClean="0">
                <a:hlinkClick r:id="rId2"/>
              </a:rPr>
              <a:t>http</a:t>
            </a:r>
            <a:r>
              <a:rPr lang="en-GB" sz="2400" dirty="0">
                <a:hlinkClick r:id="rId2"/>
              </a:rPr>
              <a:t>://</a:t>
            </a:r>
            <a:r>
              <a:rPr lang="en-GB" sz="2400" dirty="0" smtClean="0">
                <a:hlinkClick r:id="rId2"/>
              </a:rPr>
              <a:t>gridinfo.web.cern.ch/sys-admins/known-issues</a:t>
            </a:r>
            <a:r>
              <a:rPr lang="en-GB" sz="2400" dirty="0" smtClean="0"/>
              <a:t>)</a:t>
            </a:r>
          </a:p>
          <a:p>
            <a:pPr lvl="1"/>
            <a:r>
              <a:rPr lang="en-GB" sz="2400" dirty="0"/>
              <a:t>NGIs affected: http://gridinfo.web.cern.ch/sys-admins/known-issues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53410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GOCDB </a:t>
            </a:r>
            <a:r>
              <a:rPr lang="en-GB" smtClean="0"/>
              <a:t>v5 release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669979"/>
          </a:xfrm>
        </p:spPr>
        <p:txBody>
          <a:bodyPr/>
          <a:lstStyle/>
          <a:p>
            <a:r>
              <a:rPr lang="en-GB" dirty="0" smtClean="0"/>
              <a:t>Expected release on 02 October 2013</a:t>
            </a:r>
          </a:p>
          <a:p>
            <a:r>
              <a:rPr lang="en-GB" dirty="0" smtClean="0"/>
              <a:t>Please test the service</a:t>
            </a:r>
          </a:p>
          <a:p>
            <a:pPr lvl="1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gocdb-test.esc.rl.ac.uk/v5</a:t>
            </a:r>
            <a:endParaRPr lang="en-GB" dirty="0" smtClean="0"/>
          </a:p>
          <a:p>
            <a:pPr lvl="1"/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wiki.egi.eu/wiki/GOCDB/Release4/Development/v5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354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EGI innovation towards H2020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4896544"/>
          </a:xfrm>
        </p:spPr>
        <p:txBody>
          <a:bodyPr/>
          <a:lstStyle/>
          <a:p>
            <a:r>
              <a:rPr lang="en-GB" sz="2800" dirty="0" smtClean="0"/>
              <a:t>NGI innovation plans</a:t>
            </a:r>
          </a:p>
          <a:p>
            <a:pPr lvl="1"/>
            <a:r>
              <a:rPr lang="en-GB" sz="2000" dirty="0" smtClean="0"/>
              <a:t>New services</a:t>
            </a:r>
            <a:r>
              <a:rPr lang="en-GB" sz="2000" dirty="0"/>
              <a:t> </a:t>
            </a:r>
            <a:r>
              <a:rPr lang="en-GB" sz="2000" dirty="0" smtClean="0"/>
              <a:t>and types of resource (HPC, GPGPU, ..)?</a:t>
            </a:r>
          </a:p>
          <a:p>
            <a:pPr lvl="1"/>
            <a:r>
              <a:rPr lang="en-GB" sz="2000" dirty="0" smtClean="0"/>
              <a:t>New user communities and virtual research environments?</a:t>
            </a:r>
          </a:p>
          <a:p>
            <a:pPr lvl="1"/>
            <a:r>
              <a:rPr lang="en-GB" sz="2000" dirty="0" smtClean="0"/>
              <a:t>Increased capacity and capabilities?</a:t>
            </a:r>
          </a:p>
          <a:p>
            <a:pPr lvl="2"/>
            <a:r>
              <a:rPr lang="en-GB" sz="1800" dirty="0" smtClean="0"/>
              <a:t>Resource pay per use, federated cloud, storage offering for persistent data, EUDAT/PRACE integration, etc.</a:t>
            </a:r>
          </a:p>
          <a:p>
            <a:pPr lvl="1"/>
            <a:r>
              <a:rPr lang="en-GB" sz="2000" dirty="0" smtClean="0"/>
              <a:t>NGI centre of excellence? Application porting, user support, training, technology consultancy</a:t>
            </a:r>
          </a:p>
          <a:p>
            <a:r>
              <a:rPr lang="en-GB" sz="2800" dirty="0" smtClean="0">
                <a:solidFill>
                  <a:schemeClr val="accent1"/>
                </a:solidFill>
              </a:rPr>
              <a:t>Workshop</a:t>
            </a:r>
            <a:r>
              <a:rPr lang="en-GB" sz="2800" dirty="0" smtClean="0"/>
              <a:t> to drive innovation in preparation to H2020 </a:t>
            </a:r>
          </a:p>
          <a:p>
            <a:pPr lvl="1"/>
            <a:r>
              <a:rPr lang="en-GB" sz="2400" dirty="0" smtClean="0"/>
              <a:t>User communities/RIs, NGIs and RCs, technology providers</a:t>
            </a:r>
          </a:p>
          <a:p>
            <a:pPr lvl="1"/>
            <a:r>
              <a:rPr lang="en-GB" sz="2400" dirty="0">
                <a:solidFill>
                  <a:schemeClr val="accent1"/>
                </a:solidFill>
              </a:rPr>
              <a:t>Tentative dates: 26-27-28 Nov</a:t>
            </a:r>
            <a:endParaRPr lang="en-GB" sz="2400" dirty="0" smtClean="0">
              <a:solidFill>
                <a:schemeClr val="accent1"/>
              </a:solidFill>
            </a:endParaRPr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4186941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EGI-</a:t>
            </a:r>
            <a:r>
              <a:rPr lang="en-GB" dirty="0" smtClean="0"/>
              <a:t>InSPIRE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669979"/>
          </a:xfrm>
        </p:spPr>
        <p:txBody>
          <a:bodyPr/>
          <a:lstStyle/>
          <a:p>
            <a:r>
              <a:rPr lang="en-GB" sz="2400" dirty="0" smtClean="0">
                <a:solidFill>
                  <a:schemeClr val="accent1"/>
                </a:solidFill>
              </a:rPr>
              <a:t>Extension</a:t>
            </a:r>
            <a:r>
              <a:rPr lang="en-GB" sz="2400" dirty="0" smtClean="0"/>
              <a:t>. EC reviewers recommended a EGI-InSPIRE extension by 6 months of more to bridge gaps due to the delay in the opening of the H2020 calls</a:t>
            </a:r>
          </a:p>
          <a:p>
            <a:pPr lvl="1"/>
            <a:r>
              <a:rPr lang="en-GB" sz="2400" dirty="0" smtClean="0"/>
              <a:t>PMB recommends a 6 month extension, final agreement after finalization of a new </a:t>
            </a:r>
            <a:r>
              <a:rPr lang="en-GB" sz="2400" dirty="0" err="1" smtClean="0"/>
              <a:t>DoW</a:t>
            </a:r>
            <a:endParaRPr lang="en-GB" sz="2400" dirty="0" smtClean="0"/>
          </a:p>
          <a:p>
            <a:r>
              <a:rPr lang="en-GB" sz="2400" dirty="0" smtClean="0">
                <a:solidFill>
                  <a:schemeClr val="accent1"/>
                </a:solidFill>
              </a:rPr>
              <a:t>Handover of project direction </a:t>
            </a:r>
            <a:r>
              <a:rPr lang="en-GB" sz="2400" dirty="0" smtClean="0"/>
              <a:t>from S. </a:t>
            </a:r>
            <a:r>
              <a:rPr lang="en-GB" sz="2400" dirty="0" smtClean="0"/>
              <a:t>Newhouse to T. Ferrari at the beginning of October</a:t>
            </a:r>
          </a:p>
          <a:p>
            <a:pPr lvl="1"/>
            <a:r>
              <a:rPr lang="en-GB" sz="2400" dirty="0" smtClean="0"/>
              <a:t>Appointment of Interim Chief Operations Officer and new SA1 Activity Manager being discussed</a:t>
            </a:r>
          </a:p>
          <a:p>
            <a:pPr lvl="1"/>
            <a:r>
              <a:rPr lang="en-GB" sz="2400" dirty="0" smtClean="0"/>
              <a:t>Future OMB meetings will be chaired by P. Solagna</a:t>
            </a:r>
          </a:p>
          <a:p>
            <a:pPr lvl="1"/>
            <a:r>
              <a:rPr lang="en-GB" sz="2400" dirty="0" smtClean="0"/>
              <a:t>New full time operations position to be opened at EGI.eu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25560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Resource Provider </a:t>
            </a:r>
            <a:r>
              <a:rPr lang="en-GB" sz="3600" dirty="0" smtClean="0"/>
              <a:t>integration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4824536"/>
          </a:xfrm>
        </p:spPr>
        <p:txBody>
          <a:bodyPr/>
          <a:lstStyle/>
          <a:p>
            <a:r>
              <a:rPr lang="en-GB" sz="2800" dirty="0" smtClean="0"/>
              <a:t>South </a:t>
            </a:r>
            <a:r>
              <a:rPr lang="en-GB" sz="2800" dirty="0" smtClean="0"/>
              <a:t>Africa Operations Centre certified in September</a:t>
            </a:r>
          </a:p>
          <a:p>
            <a:pPr lvl="1"/>
            <a:r>
              <a:rPr lang="en-GB" sz="2400" dirty="0" smtClean="0"/>
              <a:t>Production sites will be moved to EGI scope </a:t>
            </a:r>
            <a:endParaRPr lang="en-GB" sz="2400" dirty="0" smtClean="0"/>
          </a:p>
          <a:p>
            <a:pPr lvl="1"/>
            <a:r>
              <a:rPr lang="en-GB" sz="2400" dirty="0" smtClean="0"/>
              <a:t>South Africa OC will evolve into a federated Africa-Asia </a:t>
            </a:r>
            <a:r>
              <a:rPr lang="en-GB" sz="2400" dirty="0" smtClean="0"/>
              <a:t>federated </a:t>
            </a:r>
            <a:r>
              <a:rPr lang="en-GB" sz="2400" dirty="0" smtClean="0"/>
              <a:t>OC (new </a:t>
            </a:r>
            <a:r>
              <a:rPr lang="en-GB" sz="2400" dirty="0" err="1" smtClean="0"/>
              <a:t>MoU</a:t>
            </a:r>
            <a:r>
              <a:rPr lang="en-GB" sz="2400" dirty="0" smtClean="0"/>
              <a:t> being defined)</a:t>
            </a:r>
          </a:p>
          <a:p>
            <a:r>
              <a:rPr lang="en-GB" sz="2800" dirty="0" err="1" smtClean="0"/>
              <a:t>MoU</a:t>
            </a:r>
            <a:r>
              <a:rPr lang="en-GB" sz="2800" dirty="0" smtClean="0"/>
              <a:t> with Latin America being discussed</a:t>
            </a:r>
          </a:p>
          <a:p>
            <a:r>
              <a:rPr lang="en-GB" sz="2800" dirty="0" smtClean="0"/>
              <a:t>XSEDE integration discussions at TF13 to support </a:t>
            </a:r>
            <a:r>
              <a:rPr lang="en-GB" sz="2800" dirty="0" err="1" smtClean="0"/>
              <a:t>compchem</a:t>
            </a:r>
            <a:r>
              <a:rPr lang="en-GB" sz="2800" dirty="0" smtClean="0"/>
              <a:t> and </a:t>
            </a:r>
            <a:r>
              <a:rPr lang="en-GB" sz="2800" dirty="0" err="1" smtClean="0"/>
              <a:t>WeNMR</a:t>
            </a:r>
            <a:endParaRPr lang="en-GB" sz="2800" dirty="0" smtClean="0"/>
          </a:p>
          <a:p>
            <a:r>
              <a:rPr lang="en-GB" sz="2800" dirty="0" smtClean="0"/>
              <a:t>Desktop Grid infrastructure (currently affiliated to NGI_HU) will be likely become an independent OC in GOCDB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64690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IPv6 testing coordination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597971"/>
          </a:xfrm>
        </p:spPr>
        <p:txBody>
          <a:bodyPr/>
          <a:lstStyle/>
          <a:p>
            <a:r>
              <a:rPr lang="en-GB" dirty="0" smtClean="0"/>
              <a:t>No reply to call of interest for coordination of IPv6 testing activities</a:t>
            </a:r>
          </a:p>
          <a:p>
            <a:pPr lvl="1"/>
            <a:r>
              <a:rPr lang="en-GB" dirty="0" smtClean="0"/>
              <a:t>The activity will be stopped</a:t>
            </a:r>
          </a:p>
          <a:p>
            <a:pPr lvl="1"/>
            <a:r>
              <a:rPr lang="en-GB" dirty="0" smtClean="0"/>
              <a:t>Some basic IPv6 checks to be added to the UMD verification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69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Resource Pool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824536"/>
          </a:xfrm>
        </p:spPr>
        <p:txBody>
          <a:bodyPr/>
          <a:lstStyle/>
          <a:p>
            <a:r>
              <a:rPr lang="en-US" sz="2800" dirty="0" smtClean="0"/>
              <a:t>Call for resources open</a:t>
            </a:r>
          </a:p>
          <a:p>
            <a:pPr lvl="1"/>
            <a:r>
              <a:rPr lang="en-US" sz="2000" dirty="0"/>
              <a:t>Participate: </a:t>
            </a: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www.surveymonkey.com/s/2GPHMTK</a:t>
            </a:r>
            <a:endParaRPr lang="en-US" sz="1600" dirty="0" smtClean="0"/>
          </a:p>
          <a:p>
            <a:pPr lvl="1"/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wiki.egi.eu/wiki/Resource_Pool</a:t>
            </a:r>
            <a:endParaRPr lang="en-US" sz="2000" dirty="0" smtClean="0"/>
          </a:p>
          <a:p>
            <a:pPr lvl="1"/>
            <a:r>
              <a:rPr lang="en-US" sz="2000" dirty="0" smtClean="0"/>
              <a:t>Deadline: 30 Sep</a:t>
            </a:r>
          </a:p>
          <a:p>
            <a:r>
              <a:rPr lang="en-US" sz="2800" dirty="0" smtClean="0"/>
              <a:t>Resources can be offered with different levels of guarantees (opportunistic offer is possible), resources can be withdrawn any time if not allocated</a:t>
            </a:r>
          </a:p>
          <a:p>
            <a:r>
              <a:rPr lang="en-US" sz="2800" dirty="0" smtClean="0"/>
              <a:t>Central pool will be used to try a pay per use </a:t>
            </a:r>
            <a:r>
              <a:rPr lang="en-US" sz="2800" dirty="0" err="1" smtClean="0"/>
              <a:t>PoC</a:t>
            </a:r>
            <a:r>
              <a:rPr lang="en-US" sz="2800" dirty="0" smtClean="0"/>
              <a:t> for NGIs and Resource </a:t>
            </a:r>
            <a:r>
              <a:rPr lang="en-US" sz="2800" dirty="0" err="1" smtClean="0"/>
              <a:t>Centres</a:t>
            </a:r>
            <a:endParaRPr lang="en-US" sz="2800" dirty="0" smtClean="0"/>
          </a:p>
          <a:p>
            <a:pPr lvl="1"/>
            <a:r>
              <a:rPr lang="en-US" sz="2000" dirty="0" smtClean="0"/>
              <a:t>Opportunity of funding in new EGI-InSPIRE </a:t>
            </a:r>
            <a:r>
              <a:rPr lang="en-US" sz="2000" dirty="0" err="1" smtClean="0"/>
              <a:t>DoW</a:t>
            </a:r>
            <a:r>
              <a:rPr lang="en-US" sz="2000" dirty="0" smtClean="0"/>
              <a:t> and H2020 for interested NGIs/RCs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9/27/2013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Global tasks bidding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4896544"/>
          </a:xfrm>
        </p:spPr>
        <p:txBody>
          <a:bodyPr/>
          <a:lstStyle/>
          <a:p>
            <a:r>
              <a:rPr lang="en-GB" sz="2800" dirty="0" smtClean="0"/>
              <a:t>Tasks: </a:t>
            </a:r>
            <a:r>
              <a:rPr lang="en-GB" sz="2400" dirty="0" smtClean="0">
                <a:hlinkClick r:id="rId2"/>
              </a:rPr>
              <a:t>https</a:t>
            </a:r>
            <a:r>
              <a:rPr lang="en-GB" sz="2400" dirty="0">
                <a:hlinkClick r:id="rId2"/>
              </a:rPr>
              <a:t>://</a:t>
            </a:r>
            <a:r>
              <a:rPr lang="en-GB" sz="2400" dirty="0" smtClean="0">
                <a:hlinkClick r:id="rId2"/>
              </a:rPr>
              <a:t>wiki.egi.eu/wiki/Core_EGI_Activities</a:t>
            </a:r>
            <a:endParaRPr lang="en-GB" sz="2400" dirty="0" smtClean="0"/>
          </a:p>
          <a:p>
            <a:pPr lvl="1"/>
            <a:r>
              <a:rPr lang="en-GB" sz="2000" dirty="0" smtClean="0"/>
              <a:t>From PY5 of EGI-InSPIRE: NGI fees 50%, NGI own funding 50%, out of EGI-</a:t>
            </a:r>
            <a:r>
              <a:rPr lang="en-GB" sz="2000" dirty="0" err="1" smtClean="0"/>
              <a:t>inSPIRE</a:t>
            </a:r>
            <a:r>
              <a:rPr lang="en-GB" sz="2000" dirty="0" smtClean="0"/>
              <a:t> </a:t>
            </a:r>
            <a:r>
              <a:rPr lang="en-GB" sz="2000" dirty="0" err="1" smtClean="0"/>
              <a:t>DoW</a:t>
            </a:r>
            <a:r>
              <a:rPr lang="en-GB" sz="2000" dirty="0" smtClean="0"/>
              <a:t> budget</a:t>
            </a:r>
          </a:p>
          <a:p>
            <a:r>
              <a:rPr lang="en-GB" sz="2800" dirty="0" smtClean="0"/>
              <a:t>CERN did not participate to the bidding for the hosting of central SAM services and SAM maintenance</a:t>
            </a:r>
          </a:p>
          <a:p>
            <a:pPr lvl="1"/>
            <a:r>
              <a:rPr lang="en-GB" sz="2000" dirty="0" smtClean="0"/>
              <a:t>from CERN to a new consortium (GRNET, CNRS, SRCE) </a:t>
            </a:r>
          </a:p>
          <a:p>
            <a:pPr lvl="1"/>
            <a:r>
              <a:rPr lang="en-GB" sz="2000" dirty="0" smtClean="0"/>
              <a:t>Start of migration of SAM central components being discussed (Jan 2014)</a:t>
            </a:r>
          </a:p>
          <a:p>
            <a:pPr lvl="1"/>
            <a:r>
              <a:rPr lang="en-GB" sz="2000" dirty="0" smtClean="0"/>
              <a:t>SAM project maintenance by the current partners ends in April 2014, product considered to be stable after Update 22</a:t>
            </a:r>
          </a:p>
          <a:p>
            <a:pPr lvl="1"/>
            <a:r>
              <a:rPr lang="en-GB" sz="2000" dirty="0" smtClean="0">
                <a:solidFill>
                  <a:schemeClr val="accent1"/>
                </a:solidFill>
              </a:rPr>
              <a:t>NGI pending requirements </a:t>
            </a:r>
            <a:r>
              <a:rPr lang="en-GB" sz="2000" dirty="0"/>
              <a:t>e</a:t>
            </a:r>
            <a:r>
              <a:rPr lang="en-GB" sz="2000" dirty="0" smtClean="0"/>
              <a:t>.g. porting to sl6? ACTION (NGIs)</a:t>
            </a:r>
          </a:p>
        </p:txBody>
      </p:sp>
    </p:spTree>
    <p:extLst>
      <p:ext uri="{BB962C8B-B14F-4D97-AF65-F5344CB8AC3E}">
        <p14:creationId xmlns:p14="http://schemas.microsoft.com/office/powerpoint/2010/main" val="3219847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SHA-2 migration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669979"/>
          </a:xfrm>
        </p:spPr>
        <p:txBody>
          <a:bodyPr/>
          <a:lstStyle/>
          <a:p>
            <a:r>
              <a:rPr lang="en-GB" sz="2800" dirty="0" err="1"/>
              <a:t>EUGridPMA</a:t>
            </a:r>
            <a:r>
              <a:rPr lang="en-GB" sz="2800" dirty="0"/>
              <a:t> deferral of the default release of SHA-2 end entity certificates to </a:t>
            </a:r>
            <a:r>
              <a:rPr lang="en-GB" sz="2800" dirty="0" smtClean="0"/>
              <a:t>01-12-2013</a:t>
            </a:r>
          </a:p>
          <a:p>
            <a:pPr lvl="1"/>
            <a:r>
              <a:rPr lang="en-GB" sz="2400" dirty="0" err="1" smtClean="0"/>
              <a:t>dCache</a:t>
            </a:r>
            <a:r>
              <a:rPr lang="en-GB" sz="2400" dirty="0" smtClean="0"/>
              <a:t> 2.6.5 released in UMD 3.2.0 (13 Sep)</a:t>
            </a:r>
          </a:p>
          <a:p>
            <a:pPr lvl="2"/>
            <a:r>
              <a:rPr lang="en-GB" sz="2000" dirty="0" smtClean="0"/>
              <a:t>Test still under development</a:t>
            </a:r>
            <a:endParaRPr lang="en-GB" sz="2000" dirty="0" smtClean="0"/>
          </a:p>
          <a:p>
            <a:pPr lvl="1"/>
            <a:r>
              <a:rPr lang="en-GB" sz="2400" dirty="0" err="1" smtClean="0"/>
              <a:t>StoRM</a:t>
            </a:r>
            <a:r>
              <a:rPr lang="en-GB" sz="2400" dirty="0" smtClean="0"/>
              <a:t> </a:t>
            </a:r>
            <a:r>
              <a:rPr lang="en-GB" sz="2400" dirty="0"/>
              <a:t>1.11.2 still not released </a:t>
            </a:r>
            <a:endParaRPr lang="en-GB" sz="2400" dirty="0" smtClean="0"/>
          </a:p>
          <a:p>
            <a:pPr lvl="2"/>
            <a:r>
              <a:rPr lang="en-GB" sz="2000" dirty="0" smtClean="0"/>
              <a:t>issue found and now fixed </a:t>
            </a:r>
            <a:r>
              <a:rPr lang="en-GB" sz="2000" dirty="0"/>
              <a:t>during the testing and the fix is currently under testing (within days if everything goes well</a:t>
            </a:r>
            <a:r>
              <a:rPr lang="en-GB" sz="2000" dirty="0" smtClean="0"/>
              <a:t>)</a:t>
            </a:r>
          </a:p>
          <a:p>
            <a:r>
              <a:rPr lang="en-GB" dirty="0" smtClean="0"/>
              <a:t>Proposal</a:t>
            </a:r>
          </a:p>
          <a:p>
            <a:pPr lvl="1"/>
            <a:r>
              <a:rPr lang="en-GB" dirty="0" smtClean="0"/>
              <a:t>Decommissioning of non SHA-2 compliant services by </a:t>
            </a:r>
            <a:r>
              <a:rPr lang="en-GB" dirty="0" smtClean="0">
                <a:solidFill>
                  <a:schemeClr val="accent1"/>
                </a:solidFill>
              </a:rPr>
              <a:t>30-11-2013</a:t>
            </a:r>
          </a:p>
          <a:p>
            <a:pPr lvl="1"/>
            <a:r>
              <a:rPr lang="en-GB" dirty="0" smtClean="0"/>
              <a:t>Retirement requested from 01-11-2013</a:t>
            </a:r>
            <a:endParaRPr lang="en-GB" dirty="0"/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29091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cloud site certified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 smtClean="0">
                <a:solidFill>
                  <a:schemeClr val="accent1"/>
                </a:solidFill>
              </a:rPr>
              <a:t>23.09.2013</a:t>
            </a:r>
            <a:r>
              <a:rPr lang="pl-PL" sz="2400" dirty="0" smtClean="0"/>
              <a:t> </a:t>
            </a:r>
            <a:r>
              <a:rPr lang="pl-PL" dirty="0" smtClean="0"/>
              <a:t>First cloud site 100IT has been certified </a:t>
            </a:r>
            <a:r>
              <a:rPr lang="en-GB" dirty="0" smtClean="0"/>
              <a:t>in </a:t>
            </a:r>
            <a:r>
              <a:rPr lang="pl-PL" dirty="0" smtClean="0"/>
              <a:t>NGI</a:t>
            </a:r>
            <a:r>
              <a:rPr lang="en-GB" dirty="0" smtClean="0"/>
              <a:t>_</a:t>
            </a:r>
            <a:r>
              <a:rPr lang="pl-PL" dirty="0" smtClean="0"/>
              <a:t>UK</a:t>
            </a:r>
            <a:endParaRPr lang="pl-PL" dirty="0" smtClean="0"/>
          </a:p>
          <a:p>
            <a:pPr lvl="1"/>
            <a:r>
              <a:rPr lang="pl-PL" dirty="0" smtClean="0"/>
              <a:t>Private company</a:t>
            </a:r>
            <a:r>
              <a:rPr lang="pl-PL" dirty="0"/>
              <a:t> </a:t>
            </a:r>
            <a:r>
              <a:rPr lang="pl-PL" dirty="0" smtClean="0"/>
              <a:t>100%IT</a:t>
            </a:r>
            <a:endParaRPr lang="pl-PL" dirty="0" smtClean="0"/>
          </a:p>
          <a:p>
            <a:r>
              <a:rPr lang="pl-PL" sz="2800" dirty="0" err="1" smtClean="0"/>
              <a:t>Outcome</a:t>
            </a:r>
            <a:r>
              <a:rPr lang="pl-PL" sz="2800" dirty="0" smtClean="0"/>
              <a:t>: „</a:t>
            </a:r>
            <a:r>
              <a:rPr lang="en-GB" sz="2800" dirty="0" smtClean="0"/>
              <a:t>Temporary </a:t>
            </a:r>
            <a:r>
              <a:rPr lang="en-GB" sz="2800" dirty="0"/>
              <a:t>Cloud Resource Centre Registration and </a:t>
            </a:r>
            <a:r>
              <a:rPr lang="en-GB" sz="2800" dirty="0" smtClean="0"/>
              <a:t>Certification</a:t>
            </a:r>
            <a:r>
              <a:rPr lang="pl-PL" sz="2800" dirty="0" smtClean="0"/>
              <a:t>”</a:t>
            </a:r>
          </a:p>
          <a:p>
            <a:pPr lvl="1"/>
            <a:r>
              <a:rPr lang="pl-PL" sz="2400" dirty="0">
                <a:hlinkClick r:id="rId2"/>
              </a:rPr>
              <a:t>https://</a:t>
            </a:r>
            <a:r>
              <a:rPr lang="pl-PL" sz="2400" dirty="0" smtClean="0">
                <a:hlinkClick r:id="rId2"/>
              </a:rPr>
              <a:t>wiki.egi.eu/wiki/PROC18</a:t>
            </a:r>
            <a:r>
              <a:rPr lang="pl-PL" sz="2400" dirty="0" smtClean="0"/>
              <a:t> </a:t>
            </a:r>
          </a:p>
          <a:p>
            <a:pPr lvl="1"/>
            <a:r>
              <a:rPr lang="pl-PL" sz="2400" dirty="0" smtClean="0"/>
              <a:t>IMPORTANT: Every site wanting to </a:t>
            </a:r>
            <a:r>
              <a:rPr lang="pl-PL" sz="2400" dirty="0" smtClean="0"/>
              <a:t>introduce</a:t>
            </a:r>
            <a:r>
              <a:rPr lang="en-GB" sz="2400" dirty="0" smtClean="0"/>
              <a:t> a</a:t>
            </a:r>
            <a:r>
              <a:rPr lang="pl-PL" sz="2400" dirty="0" smtClean="0"/>
              <a:t> </a:t>
            </a:r>
            <a:r>
              <a:rPr lang="en-GB" sz="2400" dirty="0" smtClean="0">
                <a:solidFill>
                  <a:schemeClr val="accent1"/>
                </a:solidFill>
              </a:rPr>
              <a:t>c</a:t>
            </a:r>
            <a:r>
              <a:rPr lang="pl-PL" sz="2400" dirty="0" smtClean="0">
                <a:solidFill>
                  <a:schemeClr val="accent1"/>
                </a:solidFill>
              </a:rPr>
              <a:t>loud </a:t>
            </a:r>
            <a:r>
              <a:rPr lang="pl-PL" sz="2400" dirty="0" smtClean="0">
                <a:solidFill>
                  <a:schemeClr val="accent1"/>
                </a:solidFill>
              </a:rPr>
              <a:t>service </a:t>
            </a:r>
            <a:r>
              <a:rPr lang="en-GB" sz="2400" dirty="0" smtClean="0">
                <a:solidFill>
                  <a:schemeClr val="accent1"/>
                </a:solidFill>
              </a:rPr>
              <a:t>end-point</a:t>
            </a:r>
            <a:r>
              <a:rPr lang="en-GB" sz="2400" dirty="0" smtClean="0"/>
              <a:t> </a:t>
            </a:r>
            <a:r>
              <a:rPr lang="pl-PL" sz="2400" dirty="0" smtClean="0"/>
              <a:t>into </a:t>
            </a:r>
            <a:r>
              <a:rPr lang="pl-PL" sz="2400" dirty="0" smtClean="0"/>
              <a:t>production should contact CSIRT for security </a:t>
            </a:r>
            <a:r>
              <a:rPr lang="pl-PL" sz="2400" dirty="0" smtClean="0"/>
              <a:t>check</a:t>
            </a:r>
            <a:r>
              <a:rPr lang="en-GB" sz="2400" dirty="0" smtClean="0"/>
              <a:t>s</a:t>
            </a:r>
            <a:endParaRPr lang="pl-PL" sz="2400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517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Security contact information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EGI CSIRT</a:t>
            </a:r>
          </a:p>
          <a:p>
            <a:pPr lvl="1"/>
            <a:r>
              <a:rPr lang="en-GB" dirty="0" smtClean="0"/>
              <a:t>To contact all </a:t>
            </a:r>
            <a:r>
              <a:rPr lang="en-GB" dirty="0"/>
              <a:t>people directly involved in all CSIRT </a:t>
            </a:r>
            <a:r>
              <a:rPr lang="en-GB" dirty="0" smtClean="0"/>
              <a:t>activities </a:t>
            </a:r>
          </a:p>
          <a:p>
            <a:pPr lvl="1"/>
            <a:r>
              <a:rPr lang="en-GB" dirty="0" err="1" smtClean="0"/>
              <a:t>csirt</a:t>
            </a:r>
            <a:r>
              <a:rPr lang="en-GB" dirty="0" smtClean="0"/>
              <a:t> (at) egi.eu</a:t>
            </a:r>
          </a:p>
          <a:p>
            <a:r>
              <a:rPr lang="en-GB" dirty="0" smtClean="0"/>
              <a:t>To report incidents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buse (at) egi.eu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wiki.egi.eu/wiki/Security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582719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1300</TotalTime>
  <Words>707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EGI-InSPIRE-Slide-Template_v4</vt:lpstr>
      <vt:lpstr>OMB, 27 September 2013</vt:lpstr>
      <vt:lpstr>EGI-InSPIRE</vt:lpstr>
      <vt:lpstr>Resource Provider integration</vt:lpstr>
      <vt:lpstr>IPv6 testing coordination</vt:lpstr>
      <vt:lpstr>EGI Resource Pool</vt:lpstr>
      <vt:lpstr>Global tasks bidding</vt:lpstr>
      <vt:lpstr>SHA-2 migration plans</vt:lpstr>
      <vt:lpstr>First cloud site certified</vt:lpstr>
      <vt:lpstr>Security contact information</vt:lpstr>
      <vt:lpstr>Top-BDII bug</vt:lpstr>
      <vt:lpstr>GOCDB v5 release</vt:lpstr>
      <vt:lpstr>EGI innovation towards H2020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Tiziana Ferrari</dc:creator>
  <cp:lastModifiedBy>Tiziana Ferrari</cp:lastModifiedBy>
  <cp:revision>26</cp:revision>
  <dcterms:created xsi:type="dcterms:W3CDTF">2013-09-23T16:04:29Z</dcterms:created>
  <dcterms:modified xsi:type="dcterms:W3CDTF">2013-09-27T00:00:35Z</dcterms:modified>
</cp:coreProperties>
</file>