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304" r:id="rId4"/>
    <p:sldId id="262" r:id="rId5"/>
    <p:sldId id="307" r:id="rId6"/>
    <p:sldId id="297" r:id="rId7"/>
    <p:sldId id="296" r:id="rId8"/>
    <p:sldId id="306" r:id="rId9"/>
    <p:sldId id="300" r:id="rId10"/>
    <p:sldId id="298" r:id="rId11"/>
    <p:sldId id="299" r:id="rId12"/>
    <p:sldId id="308" r:id="rId13"/>
    <p:sldId id="309" r:id="rId14"/>
    <p:sldId id="310" r:id="rId15"/>
    <p:sldId id="311" r:id="rId16"/>
    <p:sldId id="312" r:id="rId17"/>
  </p:sldIdLst>
  <p:sldSz cx="9144000" cy="6858000" type="screen4x3"/>
  <p:notesSz cx="6858000" cy="9144000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8A38"/>
    <a:srgbClr val="10266A"/>
    <a:srgbClr val="3A8737"/>
    <a:srgbClr val="DDEFF7"/>
    <a:srgbClr val="4090C8"/>
    <a:srgbClr val="121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22" autoAdjust="0"/>
    <p:restoredTop sz="92380" autoAdjust="0"/>
  </p:normalViewPr>
  <p:slideViewPr>
    <p:cSldViewPr snapToGrid="0" snapToObjects="1">
      <p:cViewPr varScale="1">
        <p:scale>
          <a:sx n="85" d="100"/>
          <a:sy n="85" d="100"/>
        </p:scale>
        <p:origin x="-1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-340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814A1-A0A5-9F4E-80C4-AA5048882013}" type="datetimeFigureOut">
              <a:rPr lang="es-ES_tradnl" smtClean="0"/>
              <a:pPr/>
              <a:t>9/18/13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4FDDA-FBB6-6D49-AF7B-FFA42787F3A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98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Reduce text -&gt;</a:t>
            </a:r>
            <a:r>
              <a:rPr lang="en-GB" baseline="0" dirty="0" smtClean="0"/>
              <a:t> enlarge font 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F40E3-0E64-4AA1-A8A1-FD1B3A6BAC7D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CRIA: Coordinator, application provider - </a:t>
            </a:r>
            <a:r>
              <a:rPr lang="en-GB" dirty="0" err="1" smtClean="0"/>
              <a:t>openmodeller</a:t>
            </a:r>
            <a:endParaRPr lang="en-GB" dirty="0" smtClean="0"/>
          </a:p>
          <a:p>
            <a:r>
              <a:rPr lang="en-GB" dirty="0" smtClean="0"/>
              <a:t>UFF</a:t>
            </a:r>
            <a:r>
              <a:rPr lang="en-GB" baseline="0" dirty="0" smtClean="0"/>
              <a:t> – technology provider – </a:t>
            </a:r>
            <a:r>
              <a:rPr lang="en-GB" baseline="0" dirty="0" err="1" smtClean="0"/>
              <a:t>easygrid</a:t>
            </a:r>
            <a:r>
              <a:rPr lang="en-GB" baseline="0" dirty="0" smtClean="0"/>
              <a:t>, condor, infrastructure provider</a:t>
            </a:r>
          </a:p>
          <a:p>
            <a:r>
              <a:rPr lang="en-GB" baseline="0" dirty="0" smtClean="0"/>
              <a:t>CESAR: technology provider </a:t>
            </a:r>
          </a:p>
          <a:p>
            <a:r>
              <a:rPr lang="en-GB" baseline="0" dirty="0" smtClean="0"/>
              <a:t>RNP: infrastructure provider</a:t>
            </a:r>
          </a:p>
          <a:p>
            <a:endParaRPr lang="en-GB" baseline="0" dirty="0" smtClean="0"/>
          </a:p>
          <a:p>
            <a:r>
              <a:rPr lang="en-GB" baseline="0" dirty="0" smtClean="0"/>
              <a:t>BSC – Coordinator, technology provider, infrastructure provider</a:t>
            </a:r>
          </a:p>
          <a:p>
            <a:r>
              <a:rPr lang="en-GB" baseline="0" dirty="0" smtClean="0"/>
              <a:t>CNR – technology provider, infrastructure provider</a:t>
            </a:r>
          </a:p>
          <a:p>
            <a:r>
              <a:rPr lang="en-GB" baseline="0" dirty="0" smtClean="0"/>
              <a:t>UPVLC – technology provider, use cases coordinator</a:t>
            </a:r>
          </a:p>
          <a:p>
            <a:r>
              <a:rPr lang="en-GB" baseline="0" dirty="0" smtClean="0"/>
              <a:t>Species 2000 – application provider</a:t>
            </a:r>
          </a:p>
          <a:p>
            <a:r>
              <a:rPr lang="en-GB" baseline="0" dirty="0" smtClean="0"/>
              <a:t>Trust-it – communication, policy oriented activities </a:t>
            </a: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FDDA-FBB6-6D49-AF7B-FFA42787F3A5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FDDA-FBB6-6D49-AF7B-FFA42787F3A5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FDDA-FBB6-6D49-AF7B-FFA42787F3A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439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FDDA-FBB6-6D49-AF7B-FFA42787F3A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853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F40E3-0E64-4AA1-A8A1-FD1B3A6BAC7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877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700722"/>
            <a:ext cx="7772400" cy="1214896"/>
          </a:xfrm>
        </p:spPr>
        <p:txBody>
          <a:bodyPr/>
          <a:lstStyle>
            <a:lvl1pPr>
              <a:defRPr>
                <a:solidFill>
                  <a:srgbClr val="3A8737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481018"/>
            <a:ext cx="6400800" cy="1448431"/>
          </a:xfrm>
        </p:spPr>
        <p:txBody>
          <a:bodyPr/>
          <a:lstStyle>
            <a:lvl1pPr marL="0" indent="0" algn="ctr">
              <a:buNone/>
              <a:defRPr>
                <a:solidFill>
                  <a:srgbClr val="102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pt-BR" smtClean="0"/>
              <a:t>Rome, September 2013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EUBrazilOpenBio Workshop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1EB0F-7813-472A-98F4-D83CD8CC6C78}" type="slidenum">
              <a:rPr lang="it-IT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pt-BR" smtClean="0"/>
              <a:t>Rome, September 2013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EUBrazilOpenBio Workshop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0CABA-A711-4AD5-A529-51B8C607B40E}" type="slidenum">
              <a:rPr lang="it-IT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C8A38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0266A"/>
                </a:solidFill>
              </a:defRPr>
            </a:lvl1pPr>
            <a:lvl2pPr>
              <a:defRPr>
                <a:solidFill>
                  <a:srgbClr val="10266A"/>
                </a:solidFill>
              </a:defRPr>
            </a:lvl2pPr>
            <a:lvl3pPr>
              <a:defRPr>
                <a:solidFill>
                  <a:srgbClr val="10266A"/>
                </a:solidFill>
              </a:defRPr>
            </a:lvl3pPr>
            <a:lvl4pPr>
              <a:defRPr>
                <a:solidFill>
                  <a:srgbClr val="10266A"/>
                </a:solidFill>
              </a:defRPr>
            </a:lvl4pPr>
            <a:lvl5pPr>
              <a:defRPr>
                <a:solidFill>
                  <a:srgbClr val="10266A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pt-BR" smtClean="0"/>
              <a:t>Rome, September 2013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EUBrazilOpenBio Workshop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498F5-DA29-4BAF-85ED-9816AD436035}" type="slidenum">
              <a:rPr lang="it-IT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pt-BR" smtClean="0"/>
              <a:t>Rome, September 2013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EUBrazilOpenBio Workshop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0ED1B-B5E1-4FA8-849D-FD9FAE47F419}" type="slidenum">
              <a:rPr lang="it-IT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pt-BR" smtClean="0"/>
              <a:t>Rome, September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EUBrazilOpenBio Workshop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D9529-F596-470C-BE68-8EA5BD633480}" type="slidenum">
              <a:rPr lang="it-IT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pt-BR" smtClean="0"/>
              <a:t>Rome, September 2013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EUBrazilOpenBio Workshop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75878-5320-442A-A35D-545B72C6BDC8}" type="slidenum">
              <a:rPr lang="it-IT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pt-BR" smtClean="0"/>
              <a:t>Rome, September 2013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EUBrazilOpenBio Workshop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C89DF-6E66-4EC8-880D-C5D2572BB7B2}" type="slidenum">
              <a:rPr lang="it-IT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pt-BR" smtClean="0"/>
              <a:t>Rome, September 2013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EUBrazilOpenBio Workshop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FEFF35-1C15-45DD-96C5-68D9D28A181B}" type="slidenum">
              <a:rPr lang="it-IT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pt-BR" smtClean="0"/>
              <a:t>Rome, September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EUBrazilOpenBio Workshop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388A8-7683-4E4B-BC41-437206FF9BAE}" type="slidenum">
              <a:rPr lang="it-IT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pt-BR" smtClean="0"/>
              <a:t>Rome, September 2013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EUBrazilOpenBio Workshop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4F62C-D12D-4F8F-BC7A-ADA0BB9403E6}" type="slidenum">
              <a:rPr lang="it-IT"/>
              <a:pPr/>
              <a:t>‹Nr.›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538913"/>
            <a:ext cx="28956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DDEFF7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 smtClean="0"/>
              <a:t>EUBrazilOpenBio Workshop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538913"/>
            <a:ext cx="2133600" cy="3016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DDEFF7"/>
                </a:solidFill>
              </a:defRPr>
            </a:lvl1pPr>
          </a:lstStyle>
          <a:p>
            <a:fld id="{9890A6FE-45C2-45B5-BA29-05ED832BB609}" type="slidenum">
              <a:rPr lang="it-IT"/>
              <a:pPr/>
              <a:t>‹Nr.›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3C8A38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C8A38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C8A38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C8A38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3C8A38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10266A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10266A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10266A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10266A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10266A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emf"/><Relationship Id="rId11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brazilopenbio.org/" TargetMode="External"/><Relationship Id="rId4" Type="http://schemas.openxmlformats.org/officeDocument/2006/relationships/hyperlink" Target="http://wiki.eubrazilopenbio.eu/" TargetMode="External"/><Relationship Id="rId5" Type="http://schemas.openxmlformats.org/officeDocument/2006/relationships/hyperlink" Target="mailto:contact@eubrazilopenbio.eu" TargetMode="External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eg"/><Relationship Id="rId12" Type="http://schemas.openxmlformats.org/officeDocument/2006/relationships/image" Target="../media/image16.jpeg"/><Relationship Id="rId13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jpe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olo 1"/>
          <p:cNvSpPr>
            <a:spLocks noGrp="1"/>
          </p:cNvSpPr>
          <p:nvPr>
            <p:ph type="ctrTitle"/>
          </p:nvPr>
        </p:nvSpPr>
        <p:spPr>
          <a:xfrm>
            <a:off x="685800" y="3080449"/>
            <a:ext cx="7772400" cy="1216025"/>
          </a:xfrm>
        </p:spPr>
        <p:txBody>
          <a:bodyPr/>
          <a:lstStyle/>
          <a:p>
            <a:r>
              <a:rPr lang="en-GB" sz="3200" b="1" dirty="0" smtClean="0"/>
              <a:t>Brief </a:t>
            </a:r>
            <a:r>
              <a:rPr lang="en-GB" sz="3200" b="1" dirty="0"/>
              <a:t>introduction </a:t>
            </a:r>
            <a:r>
              <a:rPr lang="en-GB" sz="3200" b="1" dirty="0" smtClean="0"/>
              <a:t>to the project</a:t>
            </a:r>
            <a:endParaRPr lang="it-IT" sz="3200" dirty="0" smtClean="0"/>
          </a:p>
        </p:txBody>
      </p:sp>
      <p:sp>
        <p:nvSpPr>
          <p:cNvPr id="12290" name="Sottotitolo 2"/>
          <p:cNvSpPr>
            <a:spLocks noGrp="1"/>
          </p:cNvSpPr>
          <p:nvPr>
            <p:ph type="subTitle" idx="1"/>
          </p:nvPr>
        </p:nvSpPr>
        <p:spPr>
          <a:xfrm>
            <a:off x="0" y="4481513"/>
            <a:ext cx="9143999" cy="686232"/>
          </a:xfrm>
        </p:spPr>
        <p:txBody>
          <a:bodyPr/>
          <a:lstStyle/>
          <a:p>
            <a:r>
              <a:rPr lang="it-IT" dirty="0" smtClean="0"/>
              <a:t>Rosa M. </a:t>
            </a:r>
            <a:r>
              <a:rPr lang="it-IT" dirty="0" smtClean="0"/>
              <a:t>Badia</a:t>
            </a:r>
            <a:endParaRPr lang="it-IT" dirty="0" smtClean="0"/>
          </a:p>
        </p:txBody>
      </p:sp>
      <p:sp>
        <p:nvSpPr>
          <p:cNvPr id="4" name="Retângulo 3"/>
          <p:cNvSpPr/>
          <p:nvPr/>
        </p:nvSpPr>
        <p:spPr>
          <a:xfrm>
            <a:off x="0" y="5292440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10266A"/>
                </a:solidFill>
                <a:latin typeface="+mn-lt"/>
                <a:cs typeface="ＭＳ Ｐゴシック" charset="0"/>
              </a:rPr>
              <a:t>             Barcelona Supercomputing Center | </a:t>
            </a:r>
            <a:r>
              <a:rPr lang="fr-FR" dirty="0" smtClean="0">
                <a:solidFill>
                  <a:srgbClr val="10266A"/>
                </a:solidFill>
                <a:latin typeface="+mn-lt"/>
                <a:cs typeface="ＭＳ Ｐゴシック" charset="0"/>
              </a:rPr>
              <a:t>Reference Center on Environmental Information</a:t>
            </a:r>
            <a:endParaRPr lang="it-IT" dirty="0" smtClean="0">
              <a:solidFill>
                <a:srgbClr val="10266A"/>
              </a:solidFill>
              <a:latin typeface="+mn-lt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40898"/>
            <a:ext cx="9144000" cy="1143000"/>
          </a:xfrm>
        </p:spPr>
        <p:txBody>
          <a:bodyPr/>
          <a:lstStyle/>
          <a:p>
            <a:r>
              <a:rPr lang="es-ES" sz="3200" dirty="0" smtClean="0"/>
              <a:t>Use Case I</a:t>
            </a:r>
            <a:br>
              <a:rPr lang="es-ES" sz="3200" dirty="0" smtClean="0"/>
            </a:br>
            <a:r>
              <a:rPr lang="es-ES" sz="3200" dirty="0" err="1" smtClean="0"/>
              <a:t>Integration</a:t>
            </a:r>
            <a:r>
              <a:rPr lang="es-ES" sz="3200" dirty="0" smtClean="0"/>
              <a:t> </a:t>
            </a:r>
            <a:r>
              <a:rPr lang="es-ES" sz="3200" dirty="0" err="1"/>
              <a:t>between</a:t>
            </a:r>
            <a:r>
              <a:rPr lang="es-ES" sz="3200" dirty="0"/>
              <a:t> </a:t>
            </a:r>
            <a:r>
              <a:rPr lang="es-ES" sz="3200" dirty="0" smtClean="0"/>
              <a:t>Regional &amp; </a:t>
            </a:r>
            <a:r>
              <a:rPr lang="es-ES" sz="3200" dirty="0"/>
              <a:t>Global </a:t>
            </a:r>
            <a:r>
              <a:rPr lang="es-ES" sz="3200" dirty="0" err="1"/>
              <a:t>Taxonomies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683330"/>
            <a:ext cx="9143999" cy="4549877"/>
          </a:xfrm>
        </p:spPr>
        <p:txBody>
          <a:bodyPr/>
          <a:lstStyle/>
          <a:p>
            <a:r>
              <a:rPr lang="es-ES" sz="2400" dirty="0" smtClean="0"/>
              <a:t>Access </a:t>
            </a:r>
            <a:r>
              <a:rPr lang="es-ES" sz="2400" dirty="0" err="1" smtClean="0"/>
              <a:t>to</a:t>
            </a:r>
            <a:r>
              <a:rPr lang="es-ES" sz="2400" dirty="0" smtClean="0"/>
              <a:t> </a:t>
            </a:r>
            <a:r>
              <a:rPr lang="es-ES" sz="2400" dirty="0" err="1" smtClean="0"/>
              <a:t>reliable</a:t>
            </a:r>
            <a:r>
              <a:rPr lang="es-ES" sz="2400" dirty="0" smtClean="0"/>
              <a:t> </a:t>
            </a:r>
            <a:r>
              <a:rPr lang="es-ES" sz="2400" dirty="0" err="1" smtClean="0"/>
              <a:t>taxonomic</a:t>
            </a:r>
            <a:r>
              <a:rPr lang="es-ES" sz="2400" dirty="0" smtClean="0"/>
              <a:t> data </a:t>
            </a:r>
            <a:r>
              <a:rPr lang="es-ES" sz="2400" dirty="0" err="1" smtClean="0"/>
              <a:t>is</a:t>
            </a:r>
            <a:r>
              <a:rPr lang="es-ES" sz="2400" dirty="0" smtClean="0"/>
              <a:t> </a:t>
            </a:r>
            <a:r>
              <a:rPr lang="es-ES" sz="2400" dirty="0" err="1" smtClean="0"/>
              <a:t>essential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environmental</a:t>
            </a:r>
            <a:r>
              <a:rPr lang="es-ES" sz="2400" dirty="0" smtClean="0"/>
              <a:t> and </a:t>
            </a:r>
            <a:r>
              <a:rPr lang="es-ES" sz="2400" dirty="0" err="1" smtClean="0"/>
              <a:t>biodiversity</a:t>
            </a:r>
            <a:r>
              <a:rPr lang="es-ES" sz="2400" dirty="0" smtClean="0"/>
              <a:t> </a:t>
            </a:r>
            <a:r>
              <a:rPr lang="es-ES" sz="2400" dirty="0" err="1" smtClean="0"/>
              <a:t>science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Gap </a:t>
            </a:r>
            <a:r>
              <a:rPr lang="es-ES" sz="2400" dirty="0" err="1" smtClean="0"/>
              <a:t>analysis</a:t>
            </a:r>
            <a:r>
              <a:rPr lang="es-ES" sz="2400" dirty="0" smtClean="0"/>
              <a:t> of regional and global </a:t>
            </a:r>
            <a:r>
              <a:rPr lang="es-ES" sz="2400" dirty="0" err="1" smtClean="0"/>
              <a:t>checklists</a:t>
            </a:r>
            <a:r>
              <a:rPr lang="es-ES" sz="2400" dirty="0" smtClean="0"/>
              <a:t> and catalogues.</a:t>
            </a:r>
          </a:p>
          <a:p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cross-mapping</a:t>
            </a:r>
            <a:r>
              <a:rPr lang="es-ES" sz="2400" dirty="0"/>
              <a:t> </a:t>
            </a:r>
            <a:r>
              <a:rPr lang="es-ES" sz="2400" dirty="0" err="1"/>
              <a:t>tool</a:t>
            </a:r>
            <a:r>
              <a:rPr lang="es-ES" sz="2400" dirty="0"/>
              <a:t> </a:t>
            </a:r>
            <a:r>
              <a:rPr lang="es-ES" sz="2400" dirty="0" err="1"/>
              <a:t>enables</a:t>
            </a:r>
            <a:r>
              <a:rPr lang="es-ES" sz="2400" dirty="0"/>
              <a:t> </a:t>
            </a:r>
            <a:r>
              <a:rPr lang="es-ES" sz="2400" dirty="0" err="1" smtClean="0"/>
              <a:t>taxonomists</a:t>
            </a:r>
            <a:r>
              <a:rPr lang="es-ES" sz="2400" dirty="0"/>
              <a:t> </a:t>
            </a:r>
            <a:r>
              <a:rPr lang="es-ES" sz="2400" dirty="0" smtClean="0"/>
              <a:t>and </a:t>
            </a:r>
            <a:r>
              <a:rPr lang="es-ES" sz="2400" dirty="0"/>
              <a:t>data </a:t>
            </a:r>
            <a:r>
              <a:rPr lang="es-ES" sz="2400" dirty="0" err="1"/>
              <a:t>curators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find</a:t>
            </a:r>
            <a:r>
              <a:rPr lang="es-ES" sz="2400" dirty="0"/>
              <a:t> </a:t>
            </a:r>
            <a:r>
              <a:rPr lang="es-ES" sz="2400" dirty="0" err="1" smtClean="0"/>
              <a:t>relationships</a:t>
            </a:r>
            <a:r>
              <a:rPr lang="es-ES" sz="2400" dirty="0"/>
              <a:t> </a:t>
            </a:r>
            <a:r>
              <a:rPr lang="es-ES" sz="2400" dirty="0" err="1" smtClean="0"/>
              <a:t>between</a:t>
            </a:r>
            <a:r>
              <a:rPr lang="es-ES" sz="2400" dirty="0" smtClean="0"/>
              <a:t> </a:t>
            </a:r>
            <a:r>
              <a:rPr lang="es-ES" sz="2400" dirty="0" err="1"/>
              <a:t>lists</a:t>
            </a:r>
            <a:r>
              <a:rPr lang="es-ES" sz="2400" dirty="0"/>
              <a:t> of </a:t>
            </a:r>
            <a:r>
              <a:rPr lang="es-ES" sz="2400" dirty="0" err="1"/>
              <a:t>species</a:t>
            </a:r>
            <a:r>
              <a:rPr lang="es-ES" sz="2400" dirty="0"/>
              <a:t> and </a:t>
            </a:r>
            <a:r>
              <a:rPr lang="es-ES" sz="2400" dirty="0" err="1"/>
              <a:t>higher</a:t>
            </a:r>
            <a:r>
              <a:rPr lang="es-ES" sz="2400" dirty="0"/>
              <a:t> </a:t>
            </a:r>
            <a:r>
              <a:rPr lang="es-ES" sz="2400" dirty="0" err="1"/>
              <a:t>taxa</a:t>
            </a:r>
            <a:r>
              <a:rPr lang="es-ES" sz="2400" dirty="0"/>
              <a:t> </a:t>
            </a:r>
            <a:r>
              <a:rPr lang="es-ES" sz="2400" dirty="0" smtClean="0"/>
              <a:t>in </a:t>
            </a:r>
            <a:r>
              <a:rPr lang="es-ES" sz="2400" dirty="0" err="1" smtClean="0"/>
              <a:t>two</a:t>
            </a:r>
            <a:r>
              <a:rPr lang="es-ES" sz="2400" dirty="0" smtClean="0"/>
              <a:t> </a:t>
            </a:r>
            <a:r>
              <a:rPr lang="es-ES" sz="2400" dirty="0" err="1"/>
              <a:t>different</a:t>
            </a:r>
            <a:r>
              <a:rPr lang="es-ES" sz="2400" dirty="0"/>
              <a:t> </a:t>
            </a:r>
            <a:r>
              <a:rPr lang="es-ES" sz="2400" dirty="0" err="1"/>
              <a:t>species</a:t>
            </a:r>
            <a:r>
              <a:rPr lang="es-ES" sz="2400" dirty="0"/>
              <a:t> </a:t>
            </a:r>
            <a:r>
              <a:rPr lang="es-ES" sz="2400" dirty="0" err="1"/>
              <a:t>information</a:t>
            </a:r>
            <a:r>
              <a:rPr lang="es-ES" sz="2400" dirty="0"/>
              <a:t> </a:t>
            </a:r>
            <a:r>
              <a:rPr lang="es-ES" sz="2400" dirty="0" err="1"/>
              <a:t>systems</a:t>
            </a:r>
            <a:r>
              <a:rPr lang="es-ES" sz="2400" dirty="0"/>
              <a:t>.</a:t>
            </a:r>
            <a:endParaRPr lang="es-ES" sz="240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98F5-DA29-4BAF-85ED-9816AD436035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EUBrazilOpenBio Workshop</a:t>
            </a:r>
            <a:endParaRPr lang="it-IT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0829" y="4184373"/>
            <a:ext cx="3686175" cy="206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443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745340"/>
            <a:ext cx="9144000" cy="4579374"/>
          </a:xfrm>
        </p:spPr>
        <p:txBody>
          <a:bodyPr/>
          <a:lstStyle/>
          <a:p>
            <a:r>
              <a:rPr lang="en-GB" sz="2400" dirty="0" smtClean="0"/>
              <a:t>ENM has intensive computational requirements when models need to be generated for a large number of species using complex modelling strategies involving several algorithms and high-resolution environmental data</a:t>
            </a:r>
          </a:p>
          <a:p>
            <a:r>
              <a:rPr lang="en-GB" sz="2400" dirty="0" smtClean="0"/>
              <a:t>Exploitation of different computational resources available to the project.</a:t>
            </a:r>
          </a:p>
          <a:p>
            <a:r>
              <a:rPr lang="en-GB" sz="2400" dirty="0" smtClean="0"/>
              <a:t>Seamless access to different species and specimen data networks, such as GBIF, </a:t>
            </a:r>
            <a:r>
              <a:rPr lang="en-GB" sz="2400" i="1" dirty="0" err="1" smtClean="0"/>
              <a:t>species</a:t>
            </a:r>
            <a:r>
              <a:rPr lang="en-GB" sz="2400" dirty="0" err="1" smtClean="0"/>
              <a:t>Link</a:t>
            </a:r>
            <a:r>
              <a:rPr lang="en-GB" sz="2400" dirty="0" smtClean="0"/>
              <a:t> and the Brazilian Virtual Herbarium.</a:t>
            </a:r>
          </a:p>
          <a:p>
            <a:endParaRPr lang="en-GB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98F5-DA29-4BAF-85ED-9816AD436035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EUBrazilOpenBio Workshop</a:t>
            </a:r>
            <a:endParaRPr lang="it-IT" dirty="0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0" y="44089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8A38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0"/>
              </a:rPr>
              <a:t>Use Case II</a:t>
            </a:r>
            <a:b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8A38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0"/>
              </a:rPr>
            </a:br>
            <a:r>
              <a:rPr lang="en-US" sz="3200" dirty="0" smtClean="0">
                <a:solidFill>
                  <a:srgbClr val="3C8A38"/>
                </a:solidFill>
                <a:latin typeface="+mj-lt"/>
                <a:cs typeface="ＭＳ Ｐゴシック" charset="0"/>
              </a:rPr>
              <a:t>Data usability and use of ecological niche modelling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3C8A38"/>
              </a:solidFill>
              <a:effectLst/>
              <a:uLnTx/>
              <a:uFillTx/>
              <a:latin typeface="+mj-lt"/>
              <a:ea typeface="MS PGothic" pitchFamily="34" charset="-128"/>
              <a:cs typeface="ＭＳ Ｐゴシック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45127" t="61073" r="22876" b="21513"/>
          <a:stretch>
            <a:fillRect/>
          </a:stretch>
        </p:blipFill>
        <p:spPr bwMode="auto">
          <a:xfrm>
            <a:off x="2008911" y="4993236"/>
            <a:ext cx="5029200" cy="12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7120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>
                <a:solidFill>
                  <a:srgbClr val="004990"/>
                </a:solidFill>
              </a:rPr>
              <a:t>Use Case 2: </a:t>
            </a:r>
            <a:r>
              <a:rPr lang="es-ES" sz="3600" b="1" dirty="0" err="1">
                <a:solidFill>
                  <a:srgbClr val="004990"/>
                </a:solidFill>
              </a:rPr>
              <a:t>Ecological</a:t>
            </a:r>
            <a:r>
              <a:rPr lang="es-ES" sz="3600" b="1" dirty="0">
                <a:solidFill>
                  <a:srgbClr val="004990"/>
                </a:solidFill>
              </a:rPr>
              <a:t> </a:t>
            </a:r>
            <a:r>
              <a:rPr lang="es-ES" sz="3600" b="1" dirty="0" smtClean="0">
                <a:solidFill>
                  <a:srgbClr val="004990"/>
                </a:solidFill>
              </a:rPr>
              <a:t/>
            </a:r>
            <a:br>
              <a:rPr lang="es-ES" sz="3600" b="1" dirty="0" smtClean="0">
                <a:solidFill>
                  <a:srgbClr val="004990"/>
                </a:solidFill>
              </a:rPr>
            </a:br>
            <a:r>
              <a:rPr lang="es-ES" sz="3600" b="1" dirty="0" smtClean="0">
                <a:solidFill>
                  <a:srgbClr val="004990"/>
                </a:solidFill>
              </a:rPr>
              <a:t>Niche </a:t>
            </a:r>
            <a:r>
              <a:rPr lang="es-ES" sz="3600" b="1" dirty="0" err="1" smtClean="0">
                <a:solidFill>
                  <a:srgbClr val="004990"/>
                </a:solidFill>
              </a:rPr>
              <a:t>Modelling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566737"/>
            <a:ext cx="8229600" cy="3559426"/>
          </a:xfrm>
        </p:spPr>
        <p:txBody>
          <a:bodyPr/>
          <a:lstStyle/>
          <a:p>
            <a:r>
              <a:rPr lang="en-GB" sz="1800" dirty="0" smtClean="0">
                <a:latin typeface="Arial" charset="0"/>
              </a:rPr>
              <a:t>31 </a:t>
            </a:r>
            <a:r>
              <a:rPr lang="en-GB" sz="1800" dirty="0">
                <a:latin typeface="Arial" charset="0"/>
              </a:rPr>
              <a:t>718 angiosperms (flowering plants)</a:t>
            </a:r>
          </a:p>
          <a:p>
            <a:pPr>
              <a:spcBef>
                <a:spcPts val="25"/>
              </a:spcBef>
            </a:pPr>
            <a:r>
              <a:rPr lang="en-GB" sz="1800" dirty="0">
                <a:latin typeface="Arial" charset="0"/>
              </a:rPr>
              <a:t>Assuming that 30% will have enough points to generate models (~9 000 species):</a:t>
            </a:r>
          </a:p>
          <a:p>
            <a:pPr lvl="1"/>
            <a:r>
              <a:rPr lang="en-GB" sz="1800" dirty="0">
                <a:latin typeface="Arial" charset="0"/>
              </a:rPr>
              <a:t>495k models, 540k tests, 90k projections</a:t>
            </a:r>
          </a:p>
          <a:p>
            <a:r>
              <a:rPr lang="en-GB" sz="1800" dirty="0">
                <a:latin typeface="Arial" charset="0"/>
              </a:rPr>
              <a:t>10 months to generate all models!</a:t>
            </a:r>
          </a:p>
          <a:p>
            <a:pPr>
              <a:spcBef>
                <a:spcPts val="25"/>
              </a:spcBef>
            </a:pPr>
            <a:r>
              <a:rPr lang="en-GB" sz="1800" dirty="0">
                <a:latin typeface="Arial" charset="0"/>
              </a:rPr>
              <a:t>But what if we want to generate models for</a:t>
            </a:r>
          </a:p>
          <a:p>
            <a:pPr lvl="1"/>
            <a:r>
              <a:rPr lang="en-GB" sz="1800" dirty="0">
                <a:latin typeface="Arial" charset="0"/>
              </a:rPr>
              <a:t>All ~43 thousand plant species from Brazil?</a:t>
            </a:r>
          </a:p>
          <a:p>
            <a:pPr lvl="1"/>
            <a:r>
              <a:rPr lang="en-GB" sz="1800" dirty="0">
                <a:latin typeface="Arial" charset="0"/>
              </a:rPr>
              <a:t>Using more than one spatial resolution?</a:t>
            </a:r>
          </a:p>
          <a:p>
            <a:pPr lvl="1"/>
            <a:r>
              <a:rPr lang="en-GB" sz="1800" dirty="0">
                <a:latin typeface="Arial" charset="0"/>
              </a:rPr>
              <a:t>Projecting into different environmental climatic scenarios? </a:t>
            </a:r>
          </a:p>
          <a:p>
            <a:pPr lvl="1"/>
            <a:r>
              <a:rPr lang="en-GB" sz="1800" dirty="0">
                <a:latin typeface="Arial" charset="0"/>
              </a:rPr>
              <a:t>With global coverage?</a:t>
            </a:r>
          </a:p>
          <a:p>
            <a:pPr>
              <a:spcBef>
                <a:spcPts val="25"/>
              </a:spcBef>
            </a:pPr>
            <a:r>
              <a:rPr lang="en-GB" sz="1800" dirty="0">
                <a:latin typeface="Arial" charset="0"/>
              </a:rPr>
              <a:t>Note: models may be regenerated every time new data is available for each species...</a:t>
            </a:r>
          </a:p>
          <a:p>
            <a:endParaRPr lang="en-GB" sz="1800" dirty="0">
              <a:latin typeface="Arial" charset="0"/>
            </a:endParaRPr>
          </a:p>
          <a:p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EUBrazilOpenBio Workshop</a:t>
            </a:r>
            <a:endParaRPr lang="it-I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98F5-DA29-4BAF-85ED-9816AD436035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6" name="Picture 2" descr="http://floradobrasil.jbrj.gov.br/2010/imgs/logo_fdb_201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193" y="1700213"/>
            <a:ext cx="3019425" cy="6556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upo 29"/>
          <p:cNvGrpSpPr>
            <a:grpSpLocks/>
          </p:cNvGrpSpPr>
          <p:nvPr/>
        </p:nvGrpSpPr>
        <p:grpSpPr bwMode="auto">
          <a:xfrm>
            <a:off x="7654925" y="752475"/>
            <a:ext cx="1741488" cy="947738"/>
            <a:chOff x="7118350" y="2164184"/>
            <a:chExt cx="1741113" cy="947850"/>
          </a:xfrm>
        </p:grpSpPr>
        <p:pic>
          <p:nvPicPr>
            <p:cNvPr id="8" name="Imagem 26" descr="Imagem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8350" y="2478102"/>
              <a:ext cx="1651880" cy="63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m 27" descr="Imagem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246" y="2275091"/>
              <a:ext cx="1737217" cy="700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m 28" descr="Imagem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000" y="2164184"/>
              <a:ext cx="1200813" cy="627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uadroTexto 10"/>
          <p:cNvSpPr txBox="1"/>
          <p:nvPr/>
        </p:nvSpPr>
        <p:spPr>
          <a:xfrm>
            <a:off x="3850106" y="1749623"/>
            <a:ext cx="453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ea typeface="MS PGothic"/>
                <a:cs typeface="MS PGothic"/>
              </a:rPr>
              <a:t>43203 species (18 Sept. 2012</a:t>
            </a:r>
            <a:r>
              <a:rPr lang="en-GB" sz="2800" dirty="0" smtClean="0">
                <a:ea typeface="MS PGothic"/>
                <a:cs typeface="MS PGothic"/>
              </a:rPr>
              <a:t>)</a:t>
            </a:r>
            <a:endParaRPr lang="en-GB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9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rgbClr val="004990"/>
                </a:solidFill>
              </a:rPr>
              <a:t>Use Case 2: </a:t>
            </a:r>
            <a:r>
              <a:rPr lang="es-ES" b="1" dirty="0" err="1">
                <a:solidFill>
                  <a:srgbClr val="004990"/>
                </a:solidFill>
              </a:rPr>
              <a:t>Ecological</a:t>
            </a:r>
            <a:r>
              <a:rPr lang="es-ES" b="1" dirty="0">
                <a:solidFill>
                  <a:srgbClr val="004990"/>
                </a:solidFill>
              </a:rPr>
              <a:t> </a:t>
            </a:r>
            <a:r>
              <a:rPr lang="es-ES" b="1" dirty="0" smtClean="0">
                <a:solidFill>
                  <a:srgbClr val="004990"/>
                </a:solidFill>
              </a:rPr>
              <a:t/>
            </a:r>
            <a:br>
              <a:rPr lang="es-ES" b="1" dirty="0" smtClean="0">
                <a:solidFill>
                  <a:srgbClr val="004990"/>
                </a:solidFill>
              </a:rPr>
            </a:br>
            <a:r>
              <a:rPr lang="es-ES" b="1" dirty="0" smtClean="0">
                <a:solidFill>
                  <a:srgbClr val="004990"/>
                </a:solidFill>
              </a:rPr>
              <a:t>Niche </a:t>
            </a:r>
            <a:r>
              <a:rPr lang="es-ES" b="1" dirty="0" err="1" smtClean="0">
                <a:solidFill>
                  <a:srgbClr val="004990"/>
                </a:solidFill>
              </a:rPr>
              <a:t>Modelling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3446379" cy="4525963"/>
          </a:xfrm>
        </p:spPr>
        <p:txBody>
          <a:bodyPr/>
          <a:lstStyle/>
          <a:p>
            <a:pPr>
              <a:buBlip>
                <a:blip r:embed="rId2"/>
              </a:buBlip>
            </a:pPr>
            <a:r>
              <a:rPr lang="en-US" sz="2000" dirty="0">
                <a:solidFill>
                  <a:srgbClr val="004990"/>
                </a:solidFill>
              </a:rPr>
              <a:t>Multi-staging and </a:t>
            </a:r>
            <a:r>
              <a:rPr lang="en-US" sz="2000" dirty="0" err="1">
                <a:solidFill>
                  <a:srgbClr val="004990"/>
                </a:solidFill>
              </a:rPr>
              <a:t>multiparametric</a:t>
            </a:r>
            <a:r>
              <a:rPr lang="en-US" sz="2000" dirty="0">
                <a:solidFill>
                  <a:srgbClr val="004990"/>
                </a:solidFill>
              </a:rPr>
              <a:t> experiments implemented through COMPSs and the </a:t>
            </a:r>
            <a:r>
              <a:rPr lang="en-US" sz="2000" dirty="0" err="1">
                <a:solidFill>
                  <a:srgbClr val="004990"/>
                </a:solidFill>
              </a:rPr>
              <a:t>openModeller</a:t>
            </a:r>
            <a:r>
              <a:rPr lang="en-US" sz="2000" dirty="0">
                <a:solidFill>
                  <a:srgbClr val="004990"/>
                </a:solidFill>
              </a:rPr>
              <a:t> software and managed through a Virtual Research Environment (VRE) portal</a:t>
            </a:r>
          </a:p>
          <a:p>
            <a:pPr>
              <a:buBlip>
                <a:blip r:embed="rId2"/>
              </a:buBlip>
            </a:pPr>
            <a:r>
              <a:rPr lang="es-ES" sz="2000" dirty="0" err="1">
                <a:solidFill>
                  <a:srgbClr val="004990"/>
                </a:solidFill>
              </a:rPr>
              <a:t>COMPSs</a:t>
            </a:r>
            <a:r>
              <a:rPr lang="es-ES" sz="2000" dirty="0">
                <a:solidFill>
                  <a:srgbClr val="004990"/>
                </a:solidFill>
              </a:rPr>
              <a:t> and </a:t>
            </a:r>
            <a:r>
              <a:rPr lang="es-ES" sz="2000" dirty="0" err="1">
                <a:solidFill>
                  <a:srgbClr val="004990"/>
                </a:solidFill>
              </a:rPr>
              <a:t>the</a:t>
            </a:r>
            <a:r>
              <a:rPr lang="es-ES" sz="2000" dirty="0">
                <a:solidFill>
                  <a:srgbClr val="004990"/>
                </a:solidFill>
              </a:rPr>
              <a:t> VENUS-C middleware </a:t>
            </a:r>
            <a:r>
              <a:rPr lang="en-US" sz="2000" dirty="0">
                <a:solidFill>
                  <a:srgbClr val="004990"/>
                </a:solidFill>
              </a:rPr>
              <a:t>middleware used to instantiate the workflows on cloud resources from different providers dynamically deployed by COMPSs</a:t>
            </a:r>
          </a:p>
          <a:p>
            <a:pPr marL="0" indent="0">
              <a:buNone/>
            </a:pPr>
            <a:endParaRPr lang="es-ES" sz="20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EUBrazilOpenBio Workshop</a:t>
            </a:r>
            <a:endParaRPr lang="it-I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98F5-DA29-4BAF-85ED-9816AD436035}" type="slidenum">
              <a:rPr lang="it-IT" smtClean="0"/>
              <a:pPr/>
              <a:t>13</a:t>
            </a:fld>
            <a:endParaRPr lang="it-IT"/>
          </a:p>
        </p:txBody>
      </p:sp>
      <p:grpSp>
        <p:nvGrpSpPr>
          <p:cNvPr id="6" name="Grupo 29"/>
          <p:cNvGrpSpPr>
            <a:grpSpLocks/>
          </p:cNvGrpSpPr>
          <p:nvPr/>
        </p:nvGrpSpPr>
        <p:grpSpPr bwMode="auto">
          <a:xfrm>
            <a:off x="7654925" y="752475"/>
            <a:ext cx="1741488" cy="947738"/>
            <a:chOff x="7118350" y="2164184"/>
            <a:chExt cx="1741113" cy="947850"/>
          </a:xfrm>
        </p:grpSpPr>
        <p:pic>
          <p:nvPicPr>
            <p:cNvPr id="7" name="Imagem 26" descr="Imagem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8350" y="2478102"/>
              <a:ext cx="1651880" cy="63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m 27" descr="Imagem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246" y="2275091"/>
              <a:ext cx="1737217" cy="700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m 28" descr="Imagem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000" y="2164184"/>
              <a:ext cx="1200813" cy="627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85938"/>
            <a:ext cx="5688013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78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err="1">
                <a:solidFill>
                  <a:srgbClr val="004990"/>
                </a:solidFill>
              </a:rPr>
              <a:t>Support</a:t>
            </a:r>
            <a:r>
              <a:rPr lang="es-ES" sz="3600" b="1" dirty="0">
                <a:solidFill>
                  <a:srgbClr val="004990"/>
                </a:solidFill>
              </a:rPr>
              <a:t> </a:t>
            </a:r>
            <a:r>
              <a:rPr lang="es-ES" sz="3600" b="1" dirty="0" err="1">
                <a:solidFill>
                  <a:srgbClr val="004990"/>
                </a:solidFill>
              </a:rPr>
              <a:t>to</a:t>
            </a:r>
            <a:r>
              <a:rPr lang="es-ES" sz="3600" b="1" dirty="0">
                <a:solidFill>
                  <a:srgbClr val="004990"/>
                </a:solidFill>
              </a:rPr>
              <a:t> </a:t>
            </a:r>
            <a:r>
              <a:rPr lang="es-ES" sz="3600" b="1" dirty="0" err="1">
                <a:solidFill>
                  <a:srgbClr val="004990"/>
                </a:solidFill>
              </a:rPr>
              <a:t>biodiversity</a:t>
            </a:r>
            <a:r>
              <a:rPr lang="es-ES" sz="3600" b="1" dirty="0">
                <a:solidFill>
                  <a:srgbClr val="004990"/>
                </a:solidFill>
              </a:rPr>
              <a:t> </a:t>
            </a:r>
            <a:r>
              <a:rPr lang="es-ES" sz="3600" b="1" dirty="0" err="1" smtClean="0">
                <a:solidFill>
                  <a:srgbClr val="004990"/>
                </a:solidFill>
              </a:rPr>
              <a:t>communities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56463" y="1622926"/>
            <a:ext cx="3593432" cy="4525963"/>
          </a:xfrm>
        </p:spPr>
        <p:txBody>
          <a:bodyPr/>
          <a:lstStyle/>
          <a:p>
            <a:pPr eaLnBrk="0" hangingPunct="0">
              <a:buBlip>
                <a:blip r:embed="rId2"/>
              </a:buBlip>
              <a:defRPr/>
            </a:pPr>
            <a:r>
              <a:rPr lang="en-US" sz="1600" b="1" dirty="0">
                <a:solidFill>
                  <a:srgbClr val="004990"/>
                </a:solidFill>
              </a:rPr>
              <a:t>Integration</a:t>
            </a:r>
            <a:r>
              <a:rPr lang="en-US" sz="1600" dirty="0">
                <a:solidFill>
                  <a:srgbClr val="004990"/>
                </a:solidFill>
              </a:rPr>
              <a:t> of the </a:t>
            </a:r>
            <a:r>
              <a:rPr lang="en-US" sz="1600" dirty="0" err="1">
                <a:solidFill>
                  <a:srgbClr val="004990"/>
                </a:solidFill>
              </a:rPr>
              <a:t>EUBrazilOpenBio</a:t>
            </a:r>
            <a:r>
              <a:rPr lang="en-US" sz="1600" dirty="0">
                <a:solidFill>
                  <a:srgbClr val="004990"/>
                </a:solidFill>
              </a:rPr>
              <a:t> solution in the </a:t>
            </a:r>
            <a:r>
              <a:rPr lang="en-US" sz="1600" b="1" dirty="0">
                <a:solidFill>
                  <a:srgbClr val="004990"/>
                </a:solidFill>
              </a:rPr>
              <a:t>EGI Federated Cloud  </a:t>
            </a:r>
          </a:p>
          <a:p>
            <a:pPr eaLnBrk="0" hangingPunct="0">
              <a:buBlip>
                <a:blip r:embed="rId2"/>
              </a:buBlip>
              <a:defRPr/>
            </a:pPr>
            <a:r>
              <a:rPr lang="en-US" sz="1600" b="1" dirty="0">
                <a:solidFill>
                  <a:srgbClr val="004990"/>
                </a:solidFill>
              </a:rPr>
              <a:t>Shared requirements </a:t>
            </a:r>
            <a:r>
              <a:rPr lang="en-US" sz="1600" dirty="0">
                <a:solidFill>
                  <a:srgbClr val="004990"/>
                </a:solidFill>
              </a:rPr>
              <a:t>between </a:t>
            </a:r>
            <a:r>
              <a:rPr lang="en-US" sz="1600" dirty="0" err="1">
                <a:solidFill>
                  <a:srgbClr val="004990"/>
                </a:solidFill>
              </a:rPr>
              <a:t>EUBrazilOpenBio</a:t>
            </a:r>
            <a:r>
              <a:rPr lang="en-US" sz="1600" dirty="0">
                <a:solidFill>
                  <a:srgbClr val="004990"/>
                </a:solidFill>
              </a:rPr>
              <a:t>  and </a:t>
            </a:r>
            <a:r>
              <a:rPr lang="en-US" sz="1600" b="1" dirty="0" err="1">
                <a:solidFill>
                  <a:srgbClr val="004990"/>
                </a:solidFill>
              </a:rPr>
              <a:t>BioVeL</a:t>
            </a:r>
            <a:endParaRPr lang="en-US" sz="1600" b="1" dirty="0">
              <a:solidFill>
                <a:srgbClr val="004990"/>
              </a:solidFill>
            </a:endParaRPr>
          </a:p>
          <a:p>
            <a:pPr eaLnBrk="0" hangingPunct="0">
              <a:buBlip>
                <a:blip r:embed="rId2"/>
              </a:buBlip>
              <a:defRPr/>
            </a:pPr>
            <a:r>
              <a:rPr lang="en-US" sz="1600" dirty="0">
                <a:solidFill>
                  <a:srgbClr val="004990"/>
                </a:solidFill>
              </a:rPr>
              <a:t>The </a:t>
            </a:r>
            <a:r>
              <a:rPr lang="en-US" sz="1600" b="1" dirty="0" err="1">
                <a:solidFill>
                  <a:srgbClr val="004990"/>
                </a:solidFill>
              </a:rPr>
              <a:t>EUBrazilOpenBio</a:t>
            </a:r>
            <a:r>
              <a:rPr lang="en-US" sz="1600" b="1" dirty="0">
                <a:solidFill>
                  <a:srgbClr val="004990"/>
                </a:solidFill>
              </a:rPr>
              <a:t> ENM service </a:t>
            </a:r>
            <a:r>
              <a:rPr lang="en-US" sz="1600" dirty="0">
                <a:solidFill>
                  <a:srgbClr val="004990"/>
                </a:solidFill>
              </a:rPr>
              <a:t>is exposed through an extended </a:t>
            </a:r>
            <a:r>
              <a:rPr lang="en-US" sz="1600" dirty="0" err="1">
                <a:solidFill>
                  <a:srgbClr val="004990"/>
                </a:solidFill>
              </a:rPr>
              <a:t>openModeller</a:t>
            </a:r>
            <a:r>
              <a:rPr lang="en-US" sz="1600" dirty="0">
                <a:solidFill>
                  <a:srgbClr val="004990"/>
                </a:solidFill>
              </a:rPr>
              <a:t> Web Service interface (</a:t>
            </a:r>
            <a:r>
              <a:rPr lang="en-US" sz="1600" b="1" dirty="0">
                <a:solidFill>
                  <a:srgbClr val="004990"/>
                </a:solidFill>
              </a:rPr>
              <a:t>OMWS2</a:t>
            </a:r>
            <a:r>
              <a:rPr lang="en-US" sz="1600" dirty="0">
                <a:solidFill>
                  <a:srgbClr val="004990"/>
                </a:solidFill>
              </a:rPr>
              <a:t> in the picture). </a:t>
            </a:r>
          </a:p>
          <a:p>
            <a:pPr eaLnBrk="0" hangingPunct="0">
              <a:buBlip>
                <a:blip r:embed="rId2"/>
              </a:buBlip>
              <a:defRPr/>
            </a:pPr>
            <a:r>
              <a:rPr lang="en-US" sz="1600" dirty="0">
                <a:solidFill>
                  <a:srgbClr val="004990"/>
                </a:solidFill>
              </a:rPr>
              <a:t>The OMWS extensions are backwards compatible with the original specification, allowing existing clients, as the </a:t>
            </a:r>
            <a:r>
              <a:rPr lang="en-US" sz="1600" dirty="0" err="1">
                <a:solidFill>
                  <a:srgbClr val="004990"/>
                </a:solidFill>
              </a:rPr>
              <a:t>Taverna</a:t>
            </a:r>
            <a:r>
              <a:rPr lang="en-US" sz="1600" dirty="0">
                <a:solidFill>
                  <a:srgbClr val="004990"/>
                </a:solidFill>
              </a:rPr>
              <a:t> Workflow Management System in </a:t>
            </a:r>
            <a:r>
              <a:rPr lang="en-US" sz="1600" dirty="0" err="1">
                <a:solidFill>
                  <a:srgbClr val="004990"/>
                </a:solidFill>
              </a:rPr>
              <a:t>BioVeL</a:t>
            </a:r>
            <a:r>
              <a:rPr lang="en-US" sz="1600" dirty="0">
                <a:solidFill>
                  <a:srgbClr val="004990"/>
                </a:solidFill>
              </a:rPr>
              <a:t>, to be fully supported in the new implementation</a:t>
            </a:r>
          </a:p>
          <a:p>
            <a:pPr eaLnBrk="0" hangingPunct="0">
              <a:buBlip>
                <a:blip r:embed="rId2"/>
              </a:buBlip>
              <a:defRPr/>
            </a:pPr>
            <a:r>
              <a:rPr lang="en-US" sz="1600" dirty="0">
                <a:solidFill>
                  <a:srgbClr val="004990"/>
                </a:solidFill>
              </a:rPr>
              <a:t>The </a:t>
            </a:r>
            <a:r>
              <a:rPr lang="en-US" sz="1600" dirty="0" err="1">
                <a:solidFill>
                  <a:srgbClr val="004990"/>
                </a:solidFill>
              </a:rPr>
              <a:t>EUBrazilOpenBio</a:t>
            </a:r>
            <a:r>
              <a:rPr lang="en-US" sz="1600" dirty="0">
                <a:solidFill>
                  <a:srgbClr val="004990"/>
                </a:solidFill>
              </a:rPr>
              <a:t> ENM Service is published in the </a:t>
            </a:r>
            <a:r>
              <a:rPr lang="es-ES" sz="1600" b="1" dirty="0" err="1" smtClean="0">
                <a:solidFill>
                  <a:srgbClr val="004990"/>
                </a:solidFill>
              </a:rPr>
              <a:t>BiodiversityCatalogue</a:t>
            </a:r>
            <a:endParaRPr lang="es-ES" sz="1600" dirty="0">
              <a:solidFill>
                <a:srgbClr val="00499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EUBrazilOpenBio Workshop</a:t>
            </a:r>
            <a:endParaRPr lang="it-I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98F5-DA29-4BAF-85ED-9816AD436035}" type="slidenum">
              <a:rPr lang="it-IT" smtClean="0"/>
              <a:pPr/>
              <a:t>14</a:t>
            </a:fld>
            <a:endParaRPr lang="it-IT"/>
          </a:p>
        </p:txBody>
      </p:sp>
      <p:grpSp>
        <p:nvGrpSpPr>
          <p:cNvPr id="41" name="Agrupar 6"/>
          <p:cNvGrpSpPr>
            <a:grpSpLocks/>
          </p:cNvGrpSpPr>
          <p:nvPr/>
        </p:nvGrpSpPr>
        <p:grpSpPr bwMode="auto">
          <a:xfrm>
            <a:off x="250825" y="1196975"/>
            <a:ext cx="3889375" cy="5100638"/>
            <a:chOff x="587767" y="1306334"/>
            <a:chExt cx="3890161" cy="5100558"/>
          </a:xfrm>
        </p:grpSpPr>
        <p:sp>
          <p:nvSpPr>
            <p:cNvPr id="42" name="Rectángulo redondeado 41"/>
            <p:cNvSpPr/>
            <p:nvPr/>
          </p:nvSpPr>
          <p:spPr>
            <a:xfrm>
              <a:off x="803711" y="3609761"/>
              <a:ext cx="3310607" cy="204784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8064A2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2087563" indent="-1630363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4175125" indent="-326072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6264275" indent="-489267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8351838" indent="-6523038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u="none" kern="0" dirty="0" smtClean="0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ENM </a:t>
              </a:r>
              <a:r>
                <a:rPr lang="es-ES" sz="1200" u="none" kern="0" dirty="0" err="1" smtClean="0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Service</a:t>
              </a:r>
              <a:r>
                <a:rPr lang="es-ES" sz="1200" u="none" kern="0" dirty="0" smtClean="0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 (OMWS2)</a:t>
              </a:r>
              <a:endParaRPr lang="es-ES" sz="1200" u="none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43" name="Rectángulo redondeado 42"/>
            <p:cNvSpPr/>
            <p:nvPr/>
          </p:nvSpPr>
          <p:spPr>
            <a:xfrm>
              <a:off x="830704" y="3932018"/>
              <a:ext cx="3309019" cy="1162032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660066"/>
              </a:solidFill>
              <a:prstDash val="solid"/>
            </a:ln>
            <a:effectLst/>
          </p:spPr>
          <p:txBody>
            <a:bodyPr/>
            <a:lstStyle>
              <a:defPPr>
                <a:defRPr lang="en-US"/>
              </a:defPPr>
              <a:lvl1pPr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2087563" indent="-1630363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4175125" indent="-326072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6264275" indent="-489267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8351838" indent="-6523038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u="none" kern="0" dirty="0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VENUS-C Cloud Middleware</a:t>
              </a:r>
            </a:p>
          </p:txBody>
        </p:sp>
        <p:sp>
          <p:nvSpPr>
            <p:cNvPr id="44" name="Rectángulo redondeado 43"/>
            <p:cNvSpPr/>
            <p:nvPr/>
          </p:nvSpPr>
          <p:spPr>
            <a:xfrm>
              <a:off x="1859612" y="4289200"/>
              <a:ext cx="1727549" cy="728651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solidFill>
                <a:srgbClr val="8064A2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/>
            <a:lstStyle>
              <a:defPPr>
                <a:defRPr lang="en-US"/>
              </a:defPPr>
              <a:lvl1pPr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2087563" indent="-1630363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4175125" indent="-326072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6264275" indent="-489267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8351838" indent="-6523038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u="none" kern="0" dirty="0" err="1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COMPSs</a:t>
              </a:r>
              <a:r>
                <a:rPr lang="es-ES" sz="1200" u="none" kern="0" dirty="0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 </a:t>
              </a:r>
              <a:r>
                <a:rPr lang="es-ES" sz="1200" u="none" kern="0" dirty="0" err="1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Workflow</a:t>
              </a:r>
              <a:r>
                <a:rPr lang="es-ES" sz="1200" u="none" kern="0" dirty="0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 </a:t>
              </a:r>
              <a:r>
                <a:rPr lang="es-ES" sz="1200" u="none" kern="0" dirty="0" err="1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Orchestrator</a:t>
              </a:r>
              <a:endParaRPr lang="es-ES" sz="1200" u="none" kern="0" dirty="0">
                <a:solidFill>
                  <a:srgbClr val="000000"/>
                </a:solidFill>
                <a:latin typeface="Gill Sans"/>
                <a:ea typeface="+mn-ea"/>
                <a:cs typeface="Gill Sans"/>
              </a:endParaRPr>
            </a:p>
          </p:txBody>
        </p:sp>
        <p:sp>
          <p:nvSpPr>
            <p:cNvPr id="45" name="Rectángulo redondeado 44"/>
            <p:cNvSpPr/>
            <p:nvPr/>
          </p:nvSpPr>
          <p:spPr>
            <a:xfrm>
              <a:off x="2153358" y="4755918"/>
              <a:ext cx="595433" cy="215897"/>
            </a:xfrm>
            <a:prstGeom prst="roundRect">
              <a:avLst/>
            </a:prstGeom>
            <a:solidFill>
              <a:srgbClr val="EEECE1"/>
            </a:solidFill>
            <a:ln w="9525" cap="flat" cmpd="sng" algn="ctr">
              <a:solidFill>
                <a:srgbClr val="8064A2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2087563" indent="-1630363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4175125" indent="-326072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6264275" indent="-489267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8351838" indent="-6523038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u="none" kern="0" dirty="0">
                  <a:solidFill>
                    <a:sysClr val="windowText" lastClr="000000"/>
                  </a:solidFill>
                  <a:latin typeface="Gill Sans"/>
                  <a:ea typeface="+mn-ea"/>
                  <a:cs typeface="Gill Sans"/>
                </a:rPr>
                <a:t>OCCI</a:t>
              </a:r>
            </a:p>
          </p:txBody>
        </p:sp>
        <p:sp>
          <p:nvSpPr>
            <p:cNvPr id="46" name="Rectángulo redondeado 45"/>
            <p:cNvSpPr/>
            <p:nvPr/>
          </p:nvSpPr>
          <p:spPr>
            <a:xfrm>
              <a:off x="2813892" y="4755918"/>
              <a:ext cx="547799" cy="215897"/>
            </a:xfrm>
            <a:prstGeom prst="roundRect">
              <a:avLst/>
            </a:prstGeom>
            <a:solidFill>
              <a:srgbClr val="EEECE1"/>
            </a:solidFill>
            <a:ln w="9525" cap="flat" cmpd="sng" algn="ctr">
              <a:solidFill>
                <a:srgbClr val="8064A2">
                  <a:lumMod val="50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>
              <a:defPPr>
                <a:defRPr lang="en-US"/>
              </a:defPPr>
              <a:lvl1pPr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2087563" indent="-1630363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4175125" indent="-326072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6264275" indent="-489267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8351838" indent="-6523038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000" u="none" kern="0" dirty="0">
                  <a:solidFill>
                    <a:sysClr val="windowText" lastClr="000000"/>
                  </a:solidFill>
                  <a:latin typeface="Gill Sans"/>
                  <a:ea typeface="+mn-ea"/>
                  <a:cs typeface="Gill Sans"/>
                </a:rPr>
                <a:t>CDMI</a:t>
              </a:r>
            </a:p>
          </p:txBody>
        </p:sp>
        <p:sp>
          <p:nvSpPr>
            <p:cNvPr id="47" name="Rectángulo redondeado 46"/>
            <p:cNvSpPr/>
            <p:nvPr/>
          </p:nvSpPr>
          <p:spPr>
            <a:xfrm>
              <a:off x="830704" y="5159137"/>
              <a:ext cx="3309019" cy="1247755"/>
            </a:xfrm>
            <a:prstGeom prst="roundRect">
              <a:avLst/>
            </a:prstGeom>
            <a:solidFill>
              <a:srgbClr val="728B87"/>
            </a:solidFill>
            <a:ln w="95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  <a:effectLst/>
          </p:spPr>
          <p:txBody>
            <a:bodyPr anchor="b"/>
            <a:lstStyle>
              <a:defPPr>
                <a:defRPr lang="en-US"/>
              </a:defPPr>
              <a:lvl1pPr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2087563" indent="-1630363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4175125" indent="-326072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6264275" indent="-4892675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8351838" indent="-6523038" algn="l" defTabSz="2087563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200" u="none" kern="0" dirty="0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EGI </a:t>
              </a:r>
              <a:r>
                <a:rPr lang="es-ES" sz="1200" u="none" kern="0" dirty="0" err="1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Federated</a:t>
              </a:r>
              <a:r>
                <a:rPr lang="es-ES" sz="1200" u="none" kern="0" dirty="0">
                  <a:solidFill>
                    <a:srgbClr val="000000"/>
                  </a:solidFill>
                  <a:latin typeface="Gill Sans"/>
                  <a:ea typeface="+mn-ea"/>
                  <a:cs typeface="Gill Sans"/>
                </a:rPr>
                <a:t> Cloud</a:t>
              </a:r>
            </a:p>
          </p:txBody>
        </p:sp>
        <p:pic>
          <p:nvPicPr>
            <p:cNvPr id="48" name="Imagen 15" descr="Venus-C logo_colour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484" y="4701001"/>
              <a:ext cx="639179" cy="28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9" name="Agrupar 16"/>
            <p:cNvGrpSpPr>
              <a:grpSpLocks/>
            </p:cNvGrpSpPr>
            <p:nvPr/>
          </p:nvGrpSpPr>
          <p:grpSpPr bwMode="auto">
            <a:xfrm>
              <a:off x="792323" y="5270537"/>
              <a:ext cx="1286109" cy="889941"/>
              <a:chOff x="21385667" y="30829610"/>
              <a:chExt cx="4722373" cy="2825390"/>
            </a:xfrm>
          </p:grpSpPr>
          <p:pic>
            <p:nvPicPr>
              <p:cNvPr id="64" name="Imagen 31" descr="nube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85667" y="30829610"/>
                <a:ext cx="4722373" cy="2825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5" name="Agrupar 32"/>
              <p:cNvGrpSpPr>
                <a:grpSpLocks/>
              </p:cNvGrpSpPr>
              <p:nvPr/>
            </p:nvGrpSpPr>
            <p:grpSpPr bwMode="auto">
              <a:xfrm>
                <a:off x="22843757" y="32148557"/>
                <a:ext cx="2285654" cy="711197"/>
                <a:chOff x="16508668" y="23394227"/>
                <a:chExt cx="2285654" cy="711197"/>
              </a:xfrm>
            </p:grpSpPr>
            <p:sp>
              <p:nvSpPr>
                <p:cNvPr id="72" name="Rectángulo 71"/>
                <p:cNvSpPr/>
                <p:nvPr/>
              </p:nvSpPr>
              <p:spPr>
                <a:xfrm>
                  <a:off x="16509134" y="23394862"/>
                  <a:ext cx="2285441" cy="710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087563" indent="-1630363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175125" indent="-3260725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264275" indent="-4892675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351838" indent="-6523038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1200"/>
                </a:p>
              </p:txBody>
            </p:sp>
            <p:pic>
              <p:nvPicPr>
                <p:cNvPr id="73" name="Imagen 40" descr="om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636128" y="23495000"/>
                  <a:ext cx="2022444" cy="498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6" name="Agrupar 33"/>
              <p:cNvGrpSpPr>
                <a:grpSpLocks/>
              </p:cNvGrpSpPr>
              <p:nvPr/>
            </p:nvGrpSpPr>
            <p:grpSpPr bwMode="auto">
              <a:xfrm>
                <a:off x="22997010" y="32299416"/>
                <a:ext cx="2285654" cy="711197"/>
                <a:chOff x="16509521" y="23392686"/>
                <a:chExt cx="2285654" cy="711197"/>
              </a:xfrm>
            </p:grpSpPr>
            <p:sp>
              <p:nvSpPr>
                <p:cNvPr id="70" name="Rectángulo 69"/>
                <p:cNvSpPr/>
                <p:nvPr/>
              </p:nvSpPr>
              <p:spPr>
                <a:xfrm>
                  <a:off x="16508316" y="23393657"/>
                  <a:ext cx="2285441" cy="710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087563" indent="-1630363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175125" indent="-3260725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264275" indent="-4892675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351838" indent="-6523038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1200"/>
                </a:p>
              </p:txBody>
            </p:sp>
            <p:pic>
              <p:nvPicPr>
                <p:cNvPr id="71" name="Imagen 38" descr="om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636128" y="23495000"/>
                  <a:ext cx="2022444" cy="498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7" name="Agrupar 34"/>
              <p:cNvGrpSpPr>
                <a:grpSpLocks/>
              </p:cNvGrpSpPr>
              <p:nvPr/>
            </p:nvGrpSpPr>
            <p:grpSpPr bwMode="auto">
              <a:xfrm>
                <a:off x="23148073" y="32452431"/>
                <a:ext cx="2287842" cy="711197"/>
                <a:chOff x="16508184" y="23393301"/>
                <a:chExt cx="2287842" cy="711197"/>
              </a:xfrm>
            </p:grpSpPr>
            <p:sp>
              <p:nvSpPr>
                <p:cNvPr id="68" name="Rectángulo 67"/>
                <p:cNvSpPr/>
                <p:nvPr/>
              </p:nvSpPr>
              <p:spPr>
                <a:xfrm>
                  <a:off x="16507505" y="23392457"/>
                  <a:ext cx="2291269" cy="710629"/>
                </a:xfrm>
                <a:prstGeom prst="rect">
                  <a:avLst/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087563" indent="-1630363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175125" indent="-3260725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264275" indent="-4892675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351838" indent="-6523038" algn="l" defTabSz="2087563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s-ES" sz="1200"/>
                </a:p>
              </p:txBody>
            </p:sp>
            <p:pic>
              <p:nvPicPr>
                <p:cNvPr id="69" name="Imagen 36" descr="om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636128" y="23495000"/>
                  <a:ext cx="2022444" cy="498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50" name="Imagen 17" descr="nub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0817" y="5267142"/>
              <a:ext cx="1286705" cy="889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" name="Agrupar 18"/>
            <p:cNvGrpSpPr>
              <a:grpSpLocks/>
            </p:cNvGrpSpPr>
            <p:nvPr/>
          </p:nvGrpSpPr>
          <p:grpSpPr bwMode="auto">
            <a:xfrm>
              <a:off x="2478516" y="5682583"/>
              <a:ext cx="622484" cy="224013"/>
              <a:chOff x="16510181" y="23394225"/>
              <a:chExt cx="2284595" cy="711196"/>
            </a:xfrm>
          </p:grpSpPr>
          <p:sp>
            <p:nvSpPr>
              <p:cNvPr id="62" name="Rectángulo 61"/>
              <p:cNvSpPr/>
              <p:nvPr/>
            </p:nvSpPr>
            <p:spPr>
              <a:xfrm>
                <a:off x="16511451" y="23395558"/>
                <a:ext cx="2284382" cy="71062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s-ES" sz="1200"/>
              </a:p>
            </p:txBody>
          </p:sp>
          <p:pic>
            <p:nvPicPr>
              <p:cNvPr id="63" name="Imagen 30" descr="o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2" name="Agrupar 19"/>
            <p:cNvGrpSpPr>
              <a:grpSpLocks/>
            </p:cNvGrpSpPr>
            <p:nvPr/>
          </p:nvGrpSpPr>
          <p:grpSpPr bwMode="auto">
            <a:xfrm>
              <a:off x="2519656" y="5730101"/>
              <a:ext cx="623080" cy="224013"/>
              <a:chOff x="16508775" y="23392686"/>
              <a:chExt cx="2286783" cy="711196"/>
            </a:xfrm>
          </p:grpSpPr>
          <p:sp>
            <p:nvSpPr>
              <p:cNvPr id="60" name="Rectángulo 59"/>
              <p:cNvSpPr/>
              <p:nvPr/>
            </p:nvSpPr>
            <p:spPr>
              <a:xfrm>
                <a:off x="16510570" y="23394359"/>
                <a:ext cx="2284382" cy="71062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s-ES" sz="1200"/>
              </a:p>
            </p:txBody>
          </p:sp>
          <p:pic>
            <p:nvPicPr>
              <p:cNvPr id="61" name="Imagen 28" descr="o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3" name="Agrupar 20"/>
            <p:cNvGrpSpPr>
              <a:grpSpLocks/>
            </p:cNvGrpSpPr>
            <p:nvPr/>
          </p:nvGrpSpPr>
          <p:grpSpPr bwMode="auto">
            <a:xfrm>
              <a:off x="2561394" y="5778298"/>
              <a:ext cx="622484" cy="224013"/>
              <a:chOff x="16509556" y="23393301"/>
              <a:chExt cx="2284595" cy="711196"/>
            </a:xfrm>
          </p:grpSpPr>
          <p:sp>
            <p:nvSpPr>
              <p:cNvPr id="58" name="Rectángulo 57"/>
              <p:cNvSpPr/>
              <p:nvPr/>
            </p:nvSpPr>
            <p:spPr>
              <a:xfrm>
                <a:off x="16509684" y="23393155"/>
                <a:ext cx="2284382" cy="71062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2087563" indent="-1630363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4175125" indent="-326072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6264275" indent="-4892675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8351838" indent="-6523038" algn="l" defTabSz="2087563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s-ES" sz="1200"/>
              </a:p>
            </p:txBody>
          </p:sp>
          <p:pic>
            <p:nvPicPr>
              <p:cNvPr id="59" name="Imagen 26" descr="om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6128" y="23495000"/>
                <a:ext cx="2022444" cy="498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4" name="Imagen 21" descr="grap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8578" y="4868671"/>
              <a:ext cx="688071" cy="95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Imagen 22" descr="EUBrazilOpenBio ENM GUI Screenshot.tif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767" y="1657919"/>
              <a:ext cx="2225424" cy="152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Imagen 23" descr="Captura de pantalla 2013-03-21 a la(s) 11.44.05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3296" y="1306334"/>
              <a:ext cx="1584632" cy="1832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2" descr="C:\Documents and Settings\Renato\Desktop\Taverna-wheel-logo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711" y="2452728"/>
              <a:ext cx="285046" cy="300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4" name="Imagen 40" descr="Logo-BioVeL-vectoPRINT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052513"/>
            <a:ext cx="5762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Imagen 41" descr="EUBrazilOpenBio-Logo_final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" y="1196975"/>
            <a:ext cx="13128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575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Project </a:t>
            </a:r>
            <a:r>
              <a:rPr lang="es-ES" dirty="0" err="1" smtClean="0"/>
              <a:t>finishes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month</a:t>
            </a:r>
            <a:r>
              <a:rPr lang="es-ES" dirty="0" smtClean="0"/>
              <a:t>…</a:t>
            </a:r>
          </a:p>
          <a:p>
            <a:r>
              <a:rPr lang="es-ES" dirty="0" smtClean="0"/>
              <a:t>…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expect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continue</a:t>
            </a:r>
            <a:r>
              <a:rPr lang="es-ES" dirty="0" smtClean="0"/>
              <a:t> </a:t>
            </a:r>
            <a:r>
              <a:rPr lang="es-ES" dirty="0" err="1" smtClean="0"/>
              <a:t>our</a:t>
            </a:r>
            <a:r>
              <a:rPr lang="es-ES" dirty="0" smtClean="0"/>
              <a:t> </a:t>
            </a:r>
            <a:r>
              <a:rPr lang="es-ES" dirty="0" err="1" smtClean="0"/>
              <a:t>activities</a:t>
            </a:r>
            <a:r>
              <a:rPr lang="es-ES" dirty="0" smtClean="0"/>
              <a:t> </a:t>
            </a:r>
            <a:r>
              <a:rPr lang="es-ES" dirty="0" err="1" smtClean="0"/>
              <a:t>through</a:t>
            </a:r>
            <a:r>
              <a:rPr lang="es-ES" dirty="0" smtClean="0"/>
              <a:t> </a:t>
            </a:r>
            <a:r>
              <a:rPr lang="es-ES" dirty="0" err="1" smtClean="0"/>
              <a:t>other</a:t>
            </a:r>
            <a:r>
              <a:rPr lang="es-ES" dirty="0" smtClean="0"/>
              <a:t> </a:t>
            </a:r>
            <a:r>
              <a:rPr lang="es-ES" dirty="0" err="1" smtClean="0"/>
              <a:t>projects</a:t>
            </a:r>
            <a:r>
              <a:rPr lang="es-ES" dirty="0" smtClean="0"/>
              <a:t>, i.e. </a:t>
            </a:r>
            <a:r>
              <a:rPr lang="es-ES" dirty="0" err="1" smtClean="0"/>
              <a:t>EuBrazil</a:t>
            </a:r>
            <a:r>
              <a:rPr lang="es-ES" dirty="0" smtClean="0"/>
              <a:t> Cloud </a:t>
            </a:r>
            <a:r>
              <a:rPr lang="es-ES" dirty="0" err="1" smtClean="0"/>
              <a:t>Connect</a:t>
            </a:r>
            <a:r>
              <a:rPr lang="es-ES" dirty="0" smtClean="0"/>
              <a:t> </a:t>
            </a:r>
          </a:p>
          <a:p>
            <a:pPr lvl="1"/>
            <a:r>
              <a:rPr lang="es-ES" dirty="0" err="1" smtClean="0"/>
              <a:t>Continue</a:t>
            </a:r>
            <a:r>
              <a:rPr lang="es-ES" dirty="0" smtClean="0"/>
              <a:t> </a:t>
            </a:r>
            <a:r>
              <a:rPr lang="es-ES" dirty="0" err="1" smtClean="0"/>
              <a:t>support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biodiversity</a:t>
            </a:r>
            <a:r>
              <a:rPr lang="es-ES" dirty="0" smtClean="0"/>
              <a:t> </a:t>
            </a:r>
            <a:r>
              <a:rPr lang="es-ES" dirty="0" err="1" smtClean="0"/>
              <a:t>projects</a:t>
            </a:r>
            <a:r>
              <a:rPr lang="es-ES" dirty="0" smtClean="0"/>
              <a:t>, i.e. BIOVEL</a:t>
            </a:r>
          </a:p>
          <a:p>
            <a:pPr lvl="1"/>
            <a:r>
              <a:rPr lang="es-ES" dirty="0" smtClean="0"/>
              <a:t>Transfer </a:t>
            </a:r>
            <a:r>
              <a:rPr lang="es-ES" dirty="0" err="1" smtClean="0"/>
              <a:t>technology</a:t>
            </a:r>
            <a:r>
              <a:rPr lang="es-ES" dirty="0" smtClean="0"/>
              <a:t> and </a:t>
            </a:r>
            <a:r>
              <a:rPr lang="es-ES" dirty="0" err="1" smtClean="0"/>
              <a:t>further</a:t>
            </a:r>
            <a:r>
              <a:rPr lang="es-ES" dirty="0" smtClean="0"/>
              <a:t> </a:t>
            </a:r>
            <a:r>
              <a:rPr lang="es-ES" dirty="0" err="1" smtClean="0"/>
              <a:t>develop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in </a:t>
            </a:r>
            <a:r>
              <a:rPr lang="es-ES" dirty="0" err="1" smtClean="0"/>
              <a:t>LifeWatch</a:t>
            </a:r>
            <a:r>
              <a:rPr lang="es-ES" dirty="0" smtClean="0"/>
              <a:t> </a:t>
            </a:r>
          </a:p>
          <a:p>
            <a:pPr lvl="1"/>
            <a:r>
              <a:rPr lang="es-ES" dirty="0" err="1" smtClean="0"/>
              <a:t>Continue</a:t>
            </a:r>
            <a:r>
              <a:rPr lang="es-ES" dirty="0" smtClean="0"/>
              <a:t> </a:t>
            </a:r>
            <a:r>
              <a:rPr lang="es-ES" dirty="0" err="1"/>
              <a:t>collaboration</a:t>
            </a:r>
            <a:r>
              <a:rPr lang="es-ES" dirty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infrastructure</a:t>
            </a:r>
            <a:r>
              <a:rPr lang="es-ES" dirty="0" smtClean="0"/>
              <a:t> </a:t>
            </a:r>
            <a:r>
              <a:rPr lang="es-ES" dirty="0" err="1" smtClean="0"/>
              <a:t>projects</a:t>
            </a:r>
            <a:r>
              <a:rPr lang="es-ES" dirty="0" smtClean="0"/>
              <a:t>, i.e. EGI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EUBrazilOpenBio Workshop</a:t>
            </a:r>
            <a:endParaRPr lang="it-I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98F5-DA29-4BAF-85ED-9816AD436035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18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170"/>
            <a:ext cx="8229600" cy="1143000"/>
          </a:xfrm>
        </p:spPr>
        <p:txBody>
          <a:bodyPr/>
          <a:lstStyle/>
          <a:p>
            <a:r>
              <a:rPr lang="en-GB" sz="3600" b="1" dirty="0" smtClean="0"/>
              <a:t>Further Information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742"/>
            <a:ext cx="5624623" cy="4525963"/>
          </a:xfrm>
        </p:spPr>
        <p:txBody>
          <a:bodyPr/>
          <a:lstStyle/>
          <a:p>
            <a:r>
              <a:rPr lang="en-GB" sz="2400" dirty="0"/>
              <a:t>Website </a:t>
            </a:r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www.eubrazilopenbio.org</a:t>
            </a:r>
            <a:r>
              <a:rPr lang="en-GB" sz="2400" dirty="0" smtClean="0"/>
              <a:t>     </a:t>
            </a:r>
            <a:endParaRPr lang="en-GB" sz="2400" dirty="0"/>
          </a:p>
          <a:p>
            <a:r>
              <a:rPr lang="en-GB" sz="2400" dirty="0" smtClean="0"/>
              <a:t>Wiki </a:t>
            </a:r>
            <a:r>
              <a:rPr lang="en-GB" sz="2400" dirty="0" smtClean="0">
                <a:hlinkClick r:id="rId4"/>
              </a:rPr>
              <a:t>http://wiki.eubrazilopenbio.eu</a:t>
            </a:r>
            <a:r>
              <a:rPr lang="en-GB" sz="2400" dirty="0" smtClean="0"/>
              <a:t> </a:t>
            </a:r>
          </a:p>
          <a:p>
            <a:r>
              <a:rPr lang="en-GB" sz="2400" dirty="0" smtClean="0"/>
              <a:t>Coordinators:</a:t>
            </a:r>
            <a:endParaRPr lang="en-GB" sz="2400" dirty="0"/>
          </a:p>
          <a:p>
            <a:pPr lvl="1"/>
            <a:r>
              <a:rPr lang="en-GB" sz="2000" dirty="0" smtClean="0"/>
              <a:t>Rosa </a:t>
            </a:r>
            <a:r>
              <a:rPr lang="en-GB" sz="2000" dirty="0" err="1" smtClean="0"/>
              <a:t>Badia</a:t>
            </a:r>
            <a:r>
              <a:rPr lang="en-GB" sz="2000" dirty="0" smtClean="0"/>
              <a:t> (BSC) </a:t>
            </a:r>
          </a:p>
          <a:p>
            <a:pPr lvl="1"/>
            <a:r>
              <a:rPr lang="en-GB" sz="2000" dirty="0" err="1" smtClean="0"/>
              <a:t>Vanderlei</a:t>
            </a:r>
            <a:r>
              <a:rPr lang="en-GB" sz="2000" dirty="0" smtClean="0"/>
              <a:t> </a:t>
            </a:r>
            <a:r>
              <a:rPr lang="en-GB" sz="2000" dirty="0" err="1"/>
              <a:t>Canhos</a:t>
            </a:r>
            <a:r>
              <a:rPr lang="en-GB" sz="2000" dirty="0"/>
              <a:t> (CRIA</a:t>
            </a:r>
            <a:r>
              <a:rPr lang="en-GB" sz="2000" dirty="0" smtClean="0"/>
              <a:t>) </a:t>
            </a:r>
          </a:p>
          <a:p>
            <a:r>
              <a:rPr lang="en-GB" sz="2400" dirty="0" smtClean="0"/>
              <a:t>Scientific Directors</a:t>
            </a:r>
          </a:p>
          <a:p>
            <a:pPr lvl="1"/>
            <a:r>
              <a:rPr lang="en-GB" sz="2000" dirty="0" smtClean="0"/>
              <a:t>Donatella </a:t>
            </a:r>
            <a:r>
              <a:rPr lang="en-GB" sz="2000" dirty="0" err="1" smtClean="0"/>
              <a:t>Castelli</a:t>
            </a:r>
            <a:r>
              <a:rPr lang="en-GB" sz="2000" dirty="0" smtClean="0"/>
              <a:t> (ISTI-CNR)</a:t>
            </a:r>
          </a:p>
          <a:p>
            <a:pPr lvl="1"/>
            <a:r>
              <a:rPr lang="en-GB" sz="2000" dirty="0" err="1" smtClean="0"/>
              <a:t>Vinod</a:t>
            </a:r>
            <a:r>
              <a:rPr lang="en-GB" sz="2000" dirty="0" smtClean="0"/>
              <a:t> </a:t>
            </a:r>
            <a:r>
              <a:rPr lang="en-GB" sz="2000" dirty="0" err="1" smtClean="0"/>
              <a:t>Rebello</a:t>
            </a:r>
            <a:r>
              <a:rPr lang="en-GB" sz="2000" dirty="0" smtClean="0"/>
              <a:t> (UFF) </a:t>
            </a:r>
          </a:p>
          <a:p>
            <a:r>
              <a:rPr lang="en-GB" sz="2400" dirty="0" smtClean="0"/>
              <a:t>Contact Information</a:t>
            </a:r>
          </a:p>
          <a:p>
            <a:pPr lvl="1"/>
            <a:r>
              <a:rPr lang="en-GB" sz="2000" dirty="0" smtClean="0">
                <a:hlinkClick r:id="rId5"/>
              </a:rPr>
              <a:t>contact@eubrazilopenbio.eu</a:t>
            </a:r>
            <a:endParaRPr lang="en-GB" sz="2000" dirty="0"/>
          </a:p>
          <a:p>
            <a:pPr marL="5715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98F5-DA29-4BAF-85ED-9816AD436035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251" y="1306775"/>
            <a:ext cx="2977122" cy="5277626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84894"/>
            <a:ext cx="2895600" cy="3016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EUBrazilOpenBio Workshop</a:t>
            </a:r>
            <a:endParaRPr lang="it-IT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50163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Rome, September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93254"/>
      </p:ext>
    </p:extLst>
  </p:cSld>
  <p:clrMapOvr>
    <a:masterClrMapping/>
  </p:clrMapOvr>
  <p:transition xmlns:p14="http://schemas.microsoft.com/office/powerpoint/2010/main" spd="slow">
    <p:pull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0"/>
          <p:cNvGrpSpPr/>
          <p:nvPr/>
        </p:nvGrpSpPr>
        <p:grpSpPr>
          <a:xfrm>
            <a:off x="1045014" y="4732176"/>
            <a:ext cx="3570848" cy="1371189"/>
            <a:chOff x="1045014" y="4732176"/>
            <a:chExt cx="3570848" cy="1371189"/>
          </a:xfrm>
        </p:grpSpPr>
        <p:sp>
          <p:nvSpPr>
            <p:cNvPr id="38" name="Freccia a destra 37"/>
            <p:cNvSpPr/>
            <p:nvPr/>
          </p:nvSpPr>
          <p:spPr>
            <a:xfrm rot="5400000">
              <a:off x="2144843" y="3632347"/>
              <a:ext cx="1371189" cy="3570848"/>
            </a:xfrm>
            <a:prstGeom prst="rightArrow">
              <a:avLst>
                <a:gd name="adj1" fmla="val 88470"/>
                <a:gd name="adj2" fmla="val 31639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1667973" y="4903336"/>
              <a:ext cx="259098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GB" sz="1600" dirty="0" smtClean="0"/>
                <a:t>Further </a:t>
              </a:r>
              <a:r>
                <a:rPr lang="en-GB" sz="1600" b="1" dirty="0" smtClean="0"/>
                <a:t>EU-Brazil collaboration </a:t>
              </a:r>
              <a:r>
                <a:rPr lang="en-GB" sz="1600" dirty="0" smtClean="0"/>
                <a:t>in support of the </a:t>
              </a:r>
              <a:r>
                <a:rPr lang="en-GB" sz="1600" b="1" dirty="0" smtClean="0"/>
                <a:t>biodiversity area &amp; infrastructures</a:t>
              </a:r>
              <a:endParaRPr lang="en-GB" sz="1600" dirty="0"/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31139" y="5011365"/>
              <a:ext cx="525488" cy="525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uppo 21"/>
          <p:cNvGrpSpPr/>
          <p:nvPr/>
        </p:nvGrpSpPr>
        <p:grpSpPr>
          <a:xfrm>
            <a:off x="665134" y="4109175"/>
            <a:ext cx="4281769" cy="812480"/>
            <a:chOff x="665134" y="4109175"/>
            <a:chExt cx="4281769" cy="812480"/>
          </a:xfrm>
        </p:grpSpPr>
        <p:sp>
          <p:nvSpPr>
            <p:cNvPr id="35" name="Freccia a destra 34"/>
            <p:cNvSpPr/>
            <p:nvPr/>
          </p:nvSpPr>
          <p:spPr>
            <a:xfrm rot="5400000">
              <a:off x="2400919" y="2375671"/>
              <a:ext cx="810199" cy="4281769"/>
            </a:xfrm>
            <a:prstGeom prst="rightArrow">
              <a:avLst>
                <a:gd name="adj1" fmla="val 88470"/>
                <a:gd name="adj2" fmla="val 31639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30487" y="4262702"/>
              <a:ext cx="680273" cy="39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Segnaposto contenuto 2"/>
            <p:cNvSpPr txBox="1">
              <a:spLocks/>
            </p:cNvSpPr>
            <p:nvPr/>
          </p:nvSpPr>
          <p:spPr bwMode="auto">
            <a:xfrm>
              <a:off x="1582334" y="4109175"/>
              <a:ext cx="3070104" cy="658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eaLnBrk="1" latinLnBrk="0" hangingPunct="1">
                <a:lnSpc>
                  <a:spcPct val="100000"/>
                </a:lnSpc>
                <a:buClrTx/>
                <a:buSzTx/>
                <a:tabLst/>
                <a:defRPr/>
              </a:pPr>
              <a:r>
                <a:rPr lang="en-GB" sz="2200" b="1" dirty="0" smtClean="0"/>
                <a:t>Computing resources </a:t>
              </a:r>
              <a:br>
                <a:rPr lang="en-GB" sz="2200" b="1" dirty="0" smtClean="0"/>
              </a:br>
              <a:r>
                <a:rPr lang="en-GB" sz="2200" b="1" dirty="0" smtClean="0"/>
                <a:t>&amp; SW platforms</a:t>
              </a:r>
              <a:endParaRPr lang="en-GB" sz="2200" b="1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76374" y="141514"/>
            <a:ext cx="7345662" cy="1143000"/>
          </a:xfrm>
        </p:spPr>
        <p:txBody>
          <a:bodyPr/>
          <a:lstStyle/>
          <a:p>
            <a:r>
              <a:rPr lang="en-GB" sz="3600" b="1" dirty="0" smtClean="0"/>
              <a:t>EU-Brazil </a:t>
            </a:r>
            <a:r>
              <a:rPr lang="en-GB" sz="3600" b="1" dirty="0" err="1" smtClean="0"/>
              <a:t>OpenBio</a:t>
            </a:r>
            <a:endParaRPr lang="en-GB" sz="1200" b="1" dirty="0" smtClean="0">
              <a:latin typeface="+mn-lt"/>
            </a:endParaRPr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4946904" y="4722223"/>
            <a:ext cx="4122452" cy="1786091"/>
          </a:xfrm>
        </p:spPr>
        <p:txBody>
          <a:bodyPr/>
          <a:lstStyle/>
          <a:p>
            <a:pPr>
              <a:spcBef>
                <a:spcPts val="0"/>
              </a:spcBef>
              <a:buBlip>
                <a:blip r:embed="rId5"/>
              </a:buBlip>
            </a:pPr>
            <a:r>
              <a:rPr lang="it-IT" sz="1800" b="1" dirty="0" smtClean="0"/>
              <a:t>EU &amp; Brazilian biodiversity scientific communities</a:t>
            </a:r>
          </a:p>
          <a:p>
            <a:pPr>
              <a:spcBef>
                <a:spcPts val="0"/>
              </a:spcBef>
              <a:buBlip>
                <a:blip r:embed="rId5"/>
              </a:buBlip>
            </a:pPr>
            <a:r>
              <a:rPr lang="it-IT" sz="1800" b="1" dirty="0" smtClean="0"/>
              <a:t>Data and resource managers &amp; Open Access community</a:t>
            </a:r>
          </a:p>
          <a:p>
            <a:pPr>
              <a:spcBef>
                <a:spcPts val="0"/>
              </a:spcBef>
              <a:buBlip>
                <a:blip r:embed="rId5"/>
              </a:buBlip>
            </a:pPr>
            <a:r>
              <a:rPr lang="it-IT" sz="1800" b="1" dirty="0" smtClean="0"/>
              <a:t>European &amp; Brazilian policy and funding bodies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6237876" y="3961174"/>
            <a:ext cx="2790237" cy="76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8A38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0"/>
              </a:rPr>
              <a:t>Who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8A38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0"/>
              </a:rPr>
              <a:t> </a:t>
            </a:r>
            <a:r>
              <a:rPr kumimoji="0" lang="it-IT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8A38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0"/>
              </a:rPr>
              <a:t>will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8A38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0"/>
              </a:rPr>
              <a:t> benefit </a:t>
            </a:r>
            <a:r>
              <a:rPr kumimoji="0" lang="it-IT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8A38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0"/>
              </a:rPr>
              <a:t>from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8A38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0"/>
              </a:rPr>
              <a:t> </a:t>
            </a:r>
            <a:b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8A38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0"/>
              </a:rPr>
            </a:br>
            <a:r>
              <a:rPr kumimoji="0" lang="it-IT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8A38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0"/>
              </a:rPr>
              <a:t>EUBrazilOpenBio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8A38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0"/>
              </a:rPr>
              <a:t>?</a:t>
            </a:r>
          </a:p>
        </p:txBody>
      </p:sp>
      <p:sp>
        <p:nvSpPr>
          <p:cNvPr id="19" name="Segnaposto contenuto 2"/>
          <p:cNvSpPr txBox="1">
            <a:spLocks/>
          </p:cNvSpPr>
          <p:nvPr/>
        </p:nvSpPr>
        <p:spPr bwMode="auto">
          <a:xfrm>
            <a:off x="-37343" y="1655065"/>
            <a:ext cx="7707094" cy="102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266A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    Combining </a:t>
            </a:r>
            <a:r>
              <a:rPr kumimoji="0" lang="en-GB" sz="2000" b="1" i="1" u="none" strike="noStrike" kern="1200" cap="none" spc="0" normalizeH="0" noProof="0" dirty="0" smtClean="0">
                <a:ln>
                  <a:noFill/>
                </a:ln>
                <a:solidFill>
                  <a:srgbClr val="10266A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Biodiversity Science 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rgbClr val="10266A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and the</a:t>
            </a:r>
            <a:r>
              <a:rPr lang="en-GB" sz="2000" dirty="0" smtClean="0">
                <a:solidFill>
                  <a:srgbClr val="10266A"/>
                </a:solidFill>
                <a:latin typeface="+mn-lt"/>
                <a:cs typeface="ＭＳ Ｐゴシック" charset="0"/>
              </a:rPr>
              <a:t> </a:t>
            </a:r>
            <a:r>
              <a:rPr lang="en-GB" sz="2000" b="1" i="1" dirty="0" smtClean="0">
                <a:solidFill>
                  <a:srgbClr val="10266A"/>
                </a:solidFill>
                <a:latin typeface="+mn-lt"/>
                <a:cs typeface="ＭＳ Ｐゴシック" charset="0"/>
              </a:rPr>
              <a:t>Open Access Movement to deploy </a:t>
            </a:r>
            <a:r>
              <a:rPr lang="en-GB" sz="2000" b="1" i="1" dirty="0" smtClean="0">
                <a:solidFill>
                  <a:srgbClr val="3C8A38"/>
                </a:solidFill>
                <a:latin typeface="+mn-lt"/>
                <a:cs typeface="ＭＳ Ｐゴシック" charset="0"/>
              </a:rPr>
              <a:t>a joint European and Brazilian e-Infrastructure </a:t>
            </a:r>
            <a:r>
              <a:rPr lang="en-GB" sz="2000" dirty="0" smtClean="0">
                <a:solidFill>
                  <a:srgbClr val="3C8A38"/>
                </a:solidFill>
                <a:latin typeface="+mn-lt"/>
                <a:cs typeface="ＭＳ Ｐゴシック" charset="0"/>
              </a:rPr>
              <a:t>of </a:t>
            </a:r>
            <a:r>
              <a:rPr lang="en-GB" sz="2000" b="1" i="1" dirty="0" smtClean="0">
                <a:solidFill>
                  <a:srgbClr val="3C8A38"/>
                </a:solidFill>
                <a:latin typeface="+mn-lt"/>
                <a:cs typeface="ＭＳ Ｐゴシック" charset="0"/>
              </a:rPr>
              <a:t>open access resources</a:t>
            </a:r>
            <a:r>
              <a:rPr lang="en-GB" sz="2000" dirty="0" smtClean="0">
                <a:solidFill>
                  <a:srgbClr val="3C8A38"/>
                </a:solidFill>
                <a:latin typeface="+mn-lt"/>
                <a:cs typeface="ＭＳ Ｐゴシック" charset="0"/>
              </a:rPr>
              <a:t> </a:t>
            </a:r>
            <a:r>
              <a:rPr lang="en-GB" sz="2000" dirty="0" smtClean="0">
                <a:solidFill>
                  <a:srgbClr val="10266A"/>
                </a:solidFill>
                <a:latin typeface="+mn-lt"/>
                <a:cs typeface="ＭＳ Ｐゴシック" charset="0"/>
              </a:rPr>
              <a:t>supporting </a:t>
            </a:r>
            <a:r>
              <a:rPr lang="en-GB" sz="2000" b="1" i="1" dirty="0" smtClean="0">
                <a:solidFill>
                  <a:srgbClr val="10266A"/>
                </a:solidFill>
                <a:latin typeface="+mn-lt"/>
                <a:cs typeface="ＭＳ Ｐゴシック" charset="0"/>
              </a:rPr>
              <a:t>the needs of the </a:t>
            </a:r>
          </a:p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000" b="1" i="1" dirty="0" smtClean="0">
                <a:solidFill>
                  <a:srgbClr val="10266A"/>
                </a:solidFill>
                <a:latin typeface="+mn-lt"/>
                <a:cs typeface="ＭＳ Ｐゴシック" charset="0"/>
              </a:rPr>
              <a:t>biodiversity scientific community</a:t>
            </a:r>
            <a:r>
              <a:rPr lang="en-GB" sz="2000" dirty="0" smtClean="0">
                <a:solidFill>
                  <a:srgbClr val="10266A"/>
                </a:solidFill>
                <a:latin typeface="+mn-lt"/>
                <a:cs typeface="ＭＳ Ｐゴシック" charset="0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0266A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</p:txBody>
      </p:sp>
      <p:pic>
        <p:nvPicPr>
          <p:cNvPr id="20" name="Picture 2" descr="C:\Users\Sara\AppData\Local\Temp\OpenBIO-Map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277136">
            <a:off x="5671834" y="1940100"/>
            <a:ext cx="3133651" cy="1796626"/>
          </a:xfrm>
          <a:prstGeom prst="rect">
            <a:avLst/>
          </a:prstGeom>
          <a:noFill/>
        </p:spPr>
      </p:pic>
      <p:grpSp>
        <p:nvGrpSpPr>
          <p:cNvPr id="7" name="Gruppo 22"/>
          <p:cNvGrpSpPr/>
          <p:nvPr/>
        </p:nvGrpSpPr>
        <p:grpSpPr>
          <a:xfrm>
            <a:off x="468066" y="3181503"/>
            <a:ext cx="4753157" cy="1077684"/>
            <a:chOff x="468066" y="3181503"/>
            <a:chExt cx="4753157" cy="1077684"/>
          </a:xfrm>
        </p:grpSpPr>
        <p:sp>
          <p:nvSpPr>
            <p:cNvPr id="25" name="Freccia a destra 24"/>
            <p:cNvSpPr/>
            <p:nvPr/>
          </p:nvSpPr>
          <p:spPr>
            <a:xfrm rot="5400000">
              <a:off x="2305803" y="1343766"/>
              <a:ext cx="1077684" cy="4753157"/>
            </a:xfrm>
            <a:prstGeom prst="rightArrow">
              <a:avLst>
                <a:gd name="adj1" fmla="val 88470"/>
                <a:gd name="adj2" fmla="val 31639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00896" y="3203275"/>
              <a:ext cx="781438" cy="747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Segnaposto contenuto 2"/>
            <p:cNvSpPr txBox="1">
              <a:spLocks/>
            </p:cNvSpPr>
            <p:nvPr/>
          </p:nvSpPr>
          <p:spPr bwMode="auto">
            <a:xfrm>
              <a:off x="1316074" y="3265875"/>
              <a:ext cx="3816221" cy="580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2400" b="1" dirty="0" smtClean="0"/>
                <a:t>Two biodiversity use cases</a:t>
              </a:r>
              <a:endParaRPr lang="en-US" sz="2400" dirty="0"/>
            </a:p>
          </p:txBody>
        </p:sp>
      </p:grpSp>
      <p:sp>
        <p:nvSpPr>
          <p:cNvPr id="57" name="Titolo 1"/>
          <p:cNvSpPr txBox="1">
            <a:spLocks/>
          </p:cNvSpPr>
          <p:nvPr/>
        </p:nvSpPr>
        <p:spPr bwMode="auto">
          <a:xfrm>
            <a:off x="1723693" y="713014"/>
            <a:ext cx="73456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1" u="none" strike="noStrike" kern="1200" cap="none" spc="0" normalizeH="0" baseline="0" noProof="0" dirty="0" smtClean="0">
                <a:ln>
                  <a:noFill/>
                </a:ln>
                <a:solidFill>
                  <a:srgbClr val="3C8A38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0"/>
              </a:rPr>
              <a:t>EU-Brazil</a:t>
            </a:r>
            <a:r>
              <a:rPr kumimoji="0" lang="en-GB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3C8A38"/>
                </a:solidFill>
                <a:effectLst/>
                <a:uLnTx/>
                <a:uFillTx/>
                <a:latin typeface="+mj-lt"/>
                <a:ea typeface="MS PGothic" pitchFamily="34" charset="-128"/>
                <a:cs typeface="ＭＳ Ｐゴシック" charset="0"/>
              </a:rPr>
              <a:t> </a:t>
            </a:r>
            <a:r>
              <a:rPr kumimoji="0" lang="en-GB" b="1" i="1" u="none" strike="noStrike" kern="1200" cap="none" spc="0" normalizeH="0" baseline="0" noProof="0" dirty="0" smtClean="0">
                <a:ln>
                  <a:noFill/>
                </a:ln>
                <a:solidFill>
                  <a:srgbClr val="3C8A38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Open Data and Cloud Computing e-Infrastructure for Biodiversity</a:t>
            </a:r>
            <a:endParaRPr kumimoji="0" lang="en-GB" sz="1100" b="1" i="1" u="none" strike="noStrike" kern="1200" cap="none" spc="0" normalizeH="0" baseline="0" noProof="0" dirty="0" smtClean="0">
              <a:ln>
                <a:noFill/>
              </a:ln>
              <a:solidFill>
                <a:srgbClr val="3C8A38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98F5-DA29-4BAF-85ED-9816AD436035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24" name="Espaço Reservado para Rodapé 31"/>
          <p:cNvSpPr>
            <a:spLocks noGrp="1"/>
          </p:cNvSpPr>
          <p:nvPr>
            <p:ph type="ftr" sz="quarter" idx="11"/>
          </p:nvPr>
        </p:nvSpPr>
        <p:spPr>
          <a:xfrm>
            <a:off x="3124200" y="6538913"/>
            <a:ext cx="2895600" cy="301625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EUBrazilOpenBio Workshop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195" y="141514"/>
            <a:ext cx="6498770" cy="1143000"/>
          </a:xfrm>
        </p:spPr>
        <p:txBody>
          <a:bodyPr/>
          <a:lstStyle/>
          <a:p>
            <a:r>
              <a:rPr lang="en-GB" sz="3600" b="1" dirty="0" smtClean="0"/>
              <a:t>The Partnership</a:t>
            </a:r>
            <a:endParaRPr lang="en-GB" sz="3600" b="1" dirty="0"/>
          </a:p>
        </p:txBody>
      </p:sp>
      <p:pic>
        <p:nvPicPr>
          <p:cNvPr id="4" name="Picture 2" descr="C:\Users\Sara\AppData\Local\Temp\OpenBIO-Ma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998278"/>
            <a:ext cx="8572500" cy="4914900"/>
          </a:xfrm>
          <a:prstGeom prst="rect">
            <a:avLst/>
          </a:prstGeom>
          <a:noFill/>
        </p:spPr>
      </p:pic>
      <p:sp>
        <p:nvSpPr>
          <p:cNvPr id="6" name="Rettangolo arrotondato 5"/>
          <p:cNvSpPr/>
          <p:nvPr/>
        </p:nvSpPr>
        <p:spPr>
          <a:xfrm>
            <a:off x="6670250" y="2041114"/>
            <a:ext cx="2286000" cy="594000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r" defTabSz="266700">
              <a:lnSpc>
                <a:spcPct val="90000"/>
              </a:lnSpc>
              <a:spcAft>
                <a:spcPct val="35000"/>
              </a:spcAft>
            </a:pPr>
            <a:r>
              <a:rPr lang="it-IT" sz="1600" dirty="0" smtClean="0">
                <a:solidFill>
                  <a:srgbClr val="306D99"/>
                </a:solidFill>
              </a:rPr>
              <a:t>					BSC,</a:t>
            </a:r>
            <a:br>
              <a:rPr lang="it-IT" sz="1600" dirty="0" smtClean="0">
                <a:solidFill>
                  <a:srgbClr val="306D99"/>
                </a:solidFill>
              </a:rPr>
            </a:br>
            <a:r>
              <a:rPr lang="it-IT" sz="1600" dirty="0" smtClean="0">
                <a:solidFill>
                  <a:srgbClr val="306D99"/>
                </a:solidFill>
              </a:rPr>
              <a:t>					</a:t>
            </a:r>
            <a:r>
              <a:rPr lang="it-IT" sz="1600" dirty="0" err="1" smtClean="0">
                <a:solidFill>
                  <a:srgbClr val="306D99"/>
                </a:solidFill>
              </a:rPr>
              <a:t>Spain</a:t>
            </a:r>
            <a:endParaRPr lang="it-IT" sz="1600" dirty="0" smtClean="0">
              <a:solidFill>
                <a:srgbClr val="306D99"/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446244" y="2548625"/>
            <a:ext cx="2286000" cy="594000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r"/>
            <a:r>
              <a:rPr lang="it-IT" sz="1600" dirty="0" smtClean="0"/>
              <a:t>		CRIA, SP</a:t>
            </a:r>
            <a:endParaRPr lang="it-IT" sz="1600" dirty="0"/>
          </a:p>
        </p:txBody>
      </p:sp>
      <p:sp>
        <p:nvSpPr>
          <p:cNvPr id="9" name="Rettangolo arrotondato 8"/>
          <p:cNvSpPr/>
          <p:nvPr/>
        </p:nvSpPr>
        <p:spPr>
          <a:xfrm>
            <a:off x="5682342" y="3000003"/>
            <a:ext cx="2286000" cy="594000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it-IT" sz="1600" dirty="0" smtClean="0">
                <a:solidFill>
                  <a:srgbClr val="306D99">
                    <a:hueOff val="0"/>
                    <a:satOff val="0"/>
                    <a:lumOff val="0"/>
                    <a:alphaOff val="0"/>
                  </a:srgbClr>
                </a:solidFill>
              </a:rPr>
              <a:t>              CNR-ISTI, Italy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1455646" y="3225575"/>
            <a:ext cx="2286000" cy="594000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it-IT" sz="1600" dirty="0" smtClean="0">
                <a:solidFill>
                  <a:srgbClr val="306D99">
                    <a:hueOff val="0"/>
                    <a:satOff val="0"/>
                    <a:lumOff val="0"/>
                    <a:alphaOff val="0"/>
                  </a:srgbClr>
                </a:solidFill>
              </a:rPr>
              <a:t>                UFF, RJ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6825342" y="5319178"/>
            <a:ext cx="2286000" cy="594000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it-IT" sz="1600" dirty="0" smtClean="0">
                <a:solidFill>
                  <a:srgbClr val="306D99">
                    <a:hueOff val="0"/>
                    <a:satOff val="0"/>
                    <a:lumOff val="0"/>
                    <a:alphaOff val="0"/>
                  </a:srgbClr>
                </a:solidFill>
              </a:rPr>
              <a:t>	</a:t>
            </a:r>
            <a:r>
              <a:rPr lang="it-IT" sz="1600" dirty="0" err="1" smtClean="0">
                <a:solidFill>
                  <a:srgbClr val="306D99">
                    <a:hueOff val="0"/>
                    <a:satOff val="0"/>
                    <a:lumOff val="0"/>
                    <a:alphaOff val="0"/>
                  </a:srgbClr>
                </a:solidFill>
              </a:rPr>
              <a:t>Trust-IT</a:t>
            </a:r>
            <a:r>
              <a:rPr lang="it-IT" sz="1600" dirty="0" smtClean="0">
                <a:solidFill>
                  <a:srgbClr val="306D99">
                    <a:hueOff val="0"/>
                    <a:satOff val="0"/>
                    <a:lumOff val="0"/>
                    <a:alphaOff val="0"/>
                  </a:srgbClr>
                </a:solidFill>
              </a:rPr>
              <a:t>, UK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6825342" y="3819575"/>
            <a:ext cx="2286000" cy="594000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lvl="0" algn="ctr" defTabSz="914400" fontAlgn="auto">
              <a:spcAft>
                <a:spcPts val="0"/>
              </a:spcAft>
              <a:defRPr/>
            </a:pPr>
            <a:r>
              <a:rPr lang="it-IT" sz="1600" dirty="0" smtClean="0">
                <a:solidFill>
                  <a:srgbClr val="306D99">
                    <a:hueOff val="0"/>
                    <a:satOff val="0"/>
                    <a:lumOff val="0"/>
                    <a:alphaOff val="0"/>
                  </a:srgbClr>
                </a:solidFill>
              </a:rPr>
              <a:t>               UPVLC, Spain</a:t>
            </a:r>
            <a:endParaRPr lang="it-IT" sz="2000" dirty="0"/>
          </a:p>
        </p:txBody>
      </p:sp>
      <p:sp>
        <p:nvSpPr>
          <p:cNvPr id="14" name="Rettangolo arrotondato 13"/>
          <p:cNvSpPr/>
          <p:nvPr/>
        </p:nvSpPr>
        <p:spPr>
          <a:xfrm>
            <a:off x="5682342" y="4606030"/>
            <a:ext cx="2286000" cy="594000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lvl="0" algn="r" defTabSz="914400" fontAlgn="auto">
              <a:spcAft>
                <a:spcPts val="0"/>
              </a:spcAft>
              <a:defRPr/>
            </a:pPr>
            <a:r>
              <a:rPr lang="it-IT" sz="1600" dirty="0" smtClean="0">
                <a:solidFill>
                  <a:srgbClr val="306D99">
                    <a:hueOff val="0"/>
                    <a:satOff val="0"/>
                    <a:lumOff val="0"/>
                    <a:alphaOff val="0"/>
                  </a:srgbClr>
                </a:solidFill>
              </a:rPr>
              <a:t>	SP2000, UK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312646" y="4012030"/>
            <a:ext cx="2286000" cy="594000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r"/>
            <a:r>
              <a:rPr lang="it-IT" sz="1600" dirty="0" smtClean="0">
                <a:solidFill>
                  <a:srgbClr val="306D99">
                    <a:hueOff val="0"/>
                    <a:satOff val="0"/>
                    <a:lumOff val="0"/>
                    <a:alphaOff val="0"/>
                  </a:srgbClr>
                </a:solidFill>
              </a:rPr>
              <a:t>		CESAR, PE</a:t>
            </a:r>
          </a:p>
        </p:txBody>
      </p:sp>
      <p:sp>
        <p:nvSpPr>
          <p:cNvPr id="16" name="Rettangolo arrotondato 15"/>
          <p:cNvSpPr/>
          <p:nvPr/>
        </p:nvSpPr>
        <p:spPr>
          <a:xfrm>
            <a:off x="1589244" y="4781642"/>
            <a:ext cx="2286000" cy="594000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lvl="0" algn="r" defTabSz="914400" fontAlgn="auto">
              <a:spcAft>
                <a:spcPts val="0"/>
              </a:spcAft>
              <a:defRPr/>
            </a:pPr>
            <a:r>
              <a:rPr lang="it-IT" sz="1600" dirty="0" smtClean="0">
                <a:solidFill>
                  <a:srgbClr val="306D99">
                    <a:hueOff val="0"/>
                    <a:satOff val="0"/>
                    <a:lumOff val="0"/>
                    <a:alphaOff val="0"/>
                  </a:srgbClr>
                </a:solidFill>
              </a:rPr>
              <a:t>	RNP, RJ</a:t>
            </a:r>
          </a:p>
        </p:txBody>
      </p:sp>
      <p:pic>
        <p:nvPicPr>
          <p:cNvPr id="21" name="Picture 2" descr="C:\Users\Sara\Documents\EU-Brazil OpenBio\logos\correct_size\CR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574" y="2635114"/>
            <a:ext cx="900072" cy="378780"/>
          </a:xfrm>
          <a:prstGeom prst="rect">
            <a:avLst/>
          </a:prstGeom>
          <a:noFill/>
        </p:spPr>
      </p:pic>
      <p:pic>
        <p:nvPicPr>
          <p:cNvPr id="22" name="Picture 3" descr="C:\Users\Sara\Documents\EU-Brazil OpenBio\logos\correct_size\UF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18836" y="3268493"/>
            <a:ext cx="514527" cy="522566"/>
          </a:xfrm>
          <a:prstGeom prst="rect">
            <a:avLst/>
          </a:prstGeom>
          <a:noFill/>
        </p:spPr>
      </p:pic>
      <p:pic>
        <p:nvPicPr>
          <p:cNvPr id="23" name="Picture 4" descr="C:\Users\Sara\Documents\EU-Brazil OpenBio\logos\correct_size\assoc_cesa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5730" y="4026126"/>
            <a:ext cx="738319" cy="550542"/>
          </a:xfrm>
          <a:prstGeom prst="rect">
            <a:avLst/>
          </a:prstGeom>
          <a:noFill/>
        </p:spPr>
      </p:pic>
      <p:pic>
        <p:nvPicPr>
          <p:cNvPr id="24" name="Picture 5" descr="C:\Users\Sara\Documents\EU-Brazil OpenBio\logos\correct_size\RN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73827" y="4869474"/>
            <a:ext cx="804945" cy="429596"/>
          </a:xfrm>
          <a:prstGeom prst="rect">
            <a:avLst/>
          </a:prstGeom>
          <a:noFill/>
        </p:spPr>
      </p:pic>
      <p:pic>
        <p:nvPicPr>
          <p:cNvPr id="25" name="Picture 6" descr="C:\Users\Sara\Documents\EU-Brazil OpenBio\logos\correct_size\BSC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2027" y="2142914"/>
            <a:ext cx="1300044" cy="351465"/>
          </a:xfrm>
          <a:prstGeom prst="rect">
            <a:avLst/>
          </a:prstGeom>
          <a:noFill/>
        </p:spPr>
      </p:pic>
      <p:pic>
        <p:nvPicPr>
          <p:cNvPr id="26" name="Picture 7" descr="C:\Users\Sara\Documents\EU-Brazil OpenBio\logos\correct_size\CNR_IST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38586" y="3099947"/>
            <a:ext cx="558716" cy="421507"/>
          </a:xfrm>
          <a:prstGeom prst="rect">
            <a:avLst/>
          </a:prstGeom>
          <a:noFill/>
        </p:spPr>
      </p:pic>
      <p:pic>
        <p:nvPicPr>
          <p:cNvPr id="27" name="Picture 8" descr="C:\Users\Sara\Documents\EU-Brazil OpenBio\logos\correct_size\UPVLC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18222" y="3836235"/>
            <a:ext cx="467932" cy="540000"/>
          </a:xfrm>
          <a:prstGeom prst="rect">
            <a:avLst/>
          </a:prstGeom>
          <a:noFill/>
        </p:spPr>
      </p:pic>
      <p:pic>
        <p:nvPicPr>
          <p:cNvPr id="28" name="Picture 9" descr="C:\Users\Sara\Documents\EU-Brazil OpenBio\logos\correct_size\SP200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51522" y="4727418"/>
            <a:ext cx="818728" cy="369629"/>
          </a:xfrm>
          <a:prstGeom prst="rect">
            <a:avLst/>
          </a:prstGeom>
          <a:noFill/>
        </p:spPr>
      </p:pic>
      <p:pic>
        <p:nvPicPr>
          <p:cNvPr id="29" name="Picture 10" descr="C:\Users\Sara\Documents\EU-Brazil OpenBio\logos\correct_size\Trust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34588" y="5376943"/>
            <a:ext cx="456703" cy="468000"/>
          </a:xfrm>
          <a:prstGeom prst="rect">
            <a:avLst/>
          </a:prstGeom>
          <a:noFill/>
        </p:spPr>
      </p:pic>
      <p:sp>
        <p:nvSpPr>
          <p:cNvPr id="30" name="Segnaposto contenuto 2"/>
          <p:cNvSpPr txBox="1">
            <a:spLocks/>
          </p:cNvSpPr>
          <p:nvPr/>
        </p:nvSpPr>
        <p:spPr bwMode="auto">
          <a:xfrm>
            <a:off x="1869641" y="1417638"/>
            <a:ext cx="4800609" cy="102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0266A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    A well-balanced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solidFill>
                  <a:srgbClr val="10266A"/>
                </a:solidFill>
                <a:effectLst/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 effort of </a:t>
            </a:r>
          </a:p>
          <a:p>
            <a:pPr marL="342900" marR="0" lvl="0" indent="-34290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000" b="1" i="1" dirty="0" smtClean="0">
                <a:solidFill>
                  <a:srgbClr val="3C8A38"/>
                </a:solidFill>
                <a:latin typeface="+mn-lt"/>
                <a:cs typeface="ＭＳ Ｐゴシック" charset="0"/>
              </a:rPr>
              <a:t>European and Brazilian organisations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0266A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8836" y="2244003"/>
            <a:ext cx="5557362" cy="2700000"/>
          </a:xfrm>
          <a:prstGeom prst="rect">
            <a:avLst/>
          </a:prstGeom>
        </p:spPr>
      </p:pic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98F5-DA29-4BAF-85ED-9816AD436035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32" name="Espaço Reservado para Rodapé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/>
              <a:t>EUBrazilOpenBio Workshop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658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61457" y="35146"/>
            <a:ext cx="7108378" cy="1143000"/>
          </a:xfrm>
        </p:spPr>
        <p:txBody>
          <a:bodyPr/>
          <a:lstStyle/>
          <a:p>
            <a:r>
              <a:rPr lang="en-GB" sz="3600" dirty="0" err="1">
                <a:solidFill>
                  <a:srgbClr val="10266A"/>
                </a:solidFill>
              </a:rPr>
              <a:t>EUBrazi</a:t>
            </a:r>
            <a:r>
              <a:rPr lang="en-GB" sz="3600" dirty="0" err="1" smtClean="0">
                <a:solidFill>
                  <a:srgbClr val="10266A"/>
                </a:solidFill>
              </a:rPr>
              <a:t>lOpenBio</a:t>
            </a:r>
            <a:r>
              <a:rPr lang="en-GB" sz="3600" dirty="0" smtClean="0">
                <a:solidFill>
                  <a:srgbClr val="10266A"/>
                </a:solidFill>
              </a:rPr>
              <a:t> </a:t>
            </a:r>
            <a:r>
              <a:rPr lang="en-GB" sz="3600" dirty="0">
                <a:solidFill>
                  <a:srgbClr val="10266A"/>
                </a:solidFill>
              </a:rPr>
              <a:t>e-Infrastructure </a:t>
            </a:r>
            <a:endParaRPr lang="en-GB" sz="3600" b="1" dirty="0"/>
          </a:p>
        </p:txBody>
      </p:sp>
      <p:pic>
        <p:nvPicPr>
          <p:cNvPr id="13" name="Picture 4" descr="C:\Users\Sara\Pictures\channels\VENUS-C_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723" y="2931923"/>
            <a:ext cx="1273045" cy="493305"/>
          </a:xfrm>
          <a:prstGeom prst="rect">
            <a:avLst/>
          </a:prstGeom>
          <a:noFill/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543" y="2383178"/>
            <a:ext cx="752213" cy="38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354" y="2998805"/>
            <a:ext cx="1150534" cy="35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52170" y="5145640"/>
            <a:ext cx="584813" cy="55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98371" y="5780673"/>
            <a:ext cx="799423" cy="32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2692" y="5267897"/>
            <a:ext cx="1307922" cy="435974"/>
          </a:xfrm>
          <a:prstGeom prst="rect">
            <a:avLst/>
          </a:prstGeom>
        </p:spPr>
      </p:pic>
      <p:sp>
        <p:nvSpPr>
          <p:cNvPr id="47" name="Segnaposto contenuto 2"/>
          <p:cNvSpPr txBox="1">
            <a:spLocks/>
          </p:cNvSpPr>
          <p:nvPr/>
        </p:nvSpPr>
        <p:spPr bwMode="auto">
          <a:xfrm>
            <a:off x="90213" y="1012588"/>
            <a:ext cx="8825192" cy="121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GB" sz="2400" dirty="0" smtClean="0">
                <a:solidFill>
                  <a:srgbClr val="10266A"/>
                </a:solidFill>
                <a:latin typeface="+mn-lt"/>
                <a:cs typeface="ＭＳ Ｐゴシック" charset="0"/>
              </a:rPr>
              <a:t>The project puts together results from </a:t>
            </a:r>
            <a:r>
              <a:rPr lang="en-GB" sz="2400" b="1" dirty="0" smtClean="0">
                <a:solidFill>
                  <a:srgbClr val="10266A"/>
                </a:solidFill>
                <a:latin typeface="+mn-lt"/>
                <a:cs typeface="ＭＳ Ｐゴシック" charset="0"/>
              </a:rPr>
              <a:t>the federation and integration of existing</a:t>
            </a:r>
            <a:r>
              <a:rPr lang="en-GB" sz="2400" dirty="0" smtClean="0">
                <a:solidFill>
                  <a:srgbClr val="10266A"/>
                </a:solidFill>
                <a:latin typeface="+mn-lt"/>
                <a:cs typeface="ＭＳ Ｐゴシック" charset="0"/>
              </a:rPr>
              <a:t> </a:t>
            </a:r>
            <a:r>
              <a:rPr lang="en-GB" sz="2400" b="1" dirty="0" smtClean="0">
                <a:solidFill>
                  <a:srgbClr val="3C8A38"/>
                </a:solidFill>
                <a:latin typeface="+mn-lt"/>
                <a:cs typeface="ＭＳ Ｐゴシック" charset="0"/>
              </a:rPr>
              <a:t>EU and Brazilian</a:t>
            </a:r>
            <a:r>
              <a:rPr lang="en-GB" sz="2400" dirty="0" smtClean="0">
                <a:solidFill>
                  <a:srgbClr val="10266A"/>
                </a:solidFill>
                <a:latin typeface="+mn-lt"/>
                <a:cs typeface="ＭＳ Ｐゴシック" charset="0"/>
              </a:rPr>
              <a:t> </a:t>
            </a:r>
            <a:r>
              <a:rPr lang="en-GB" sz="2400" b="1" dirty="0" smtClean="0">
                <a:solidFill>
                  <a:srgbClr val="10266A"/>
                </a:solidFill>
                <a:latin typeface="+mn-lt"/>
                <a:cs typeface="ＭＳ Ｐゴシック" charset="0"/>
              </a:rPr>
              <a:t>infrastructures and resources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0266A"/>
              </a:solidFill>
              <a:effectLst/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</p:txBody>
      </p:sp>
      <p:pic>
        <p:nvPicPr>
          <p:cNvPr id="5" name="Imagen 4" descr="logo_comps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23" y="2082657"/>
            <a:ext cx="746277" cy="746277"/>
          </a:xfrm>
          <a:prstGeom prst="rect">
            <a:avLst/>
          </a:prstGeom>
        </p:spPr>
      </p:pic>
      <p:sp>
        <p:nvSpPr>
          <p:cNvPr id="48" name="Segnaposto contenuto 2"/>
          <p:cNvSpPr txBox="1">
            <a:spLocks/>
          </p:cNvSpPr>
          <p:nvPr/>
        </p:nvSpPr>
        <p:spPr bwMode="auto">
          <a:xfrm>
            <a:off x="400563" y="4503976"/>
            <a:ext cx="5901859" cy="121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 err="1">
                <a:solidFill>
                  <a:srgbClr val="10266A"/>
                </a:solidFill>
                <a:latin typeface="+mn-lt"/>
                <a:cs typeface="ＭＳ Ｐゴシック" charset="0"/>
              </a:rPr>
              <a:t>EUBrazilOpenBIo</a:t>
            </a:r>
            <a:r>
              <a:rPr lang="en-GB" sz="2000" dirty="0">
                <a:solidFill>
                  <a:srgbClr val="10266A"/>
                </a:solidFill>
                <a:latin typeface="+mn-lt"/>
                <a:cs typeface="ＭＳ Ｐゴシック" charset="0"/>
              </a:rPr>
              <a:t> leverages on existing European, Brazilian and global data sources ranging from species data - species names, synonyms, taxonomical classifications - to literature, occurrence maps and images</a:t>
            </a:r>
          </a:p>
        </p:txBody>
      </p:sp>
      <p:sp>
        <p:nvSpPr>
          <p:cNvPr id="49" name="Segnaposto contenuto 2"/>
          <p:cNvSpPr txBox="1">
            <a:spLocks/>
          </p:cNvSpPr>
          <p:nvPr/>
        </p:nvSpPr>
        <p:spPr bwMode="auto">
          <a:xfrm>
            <a:off x="3149545" y="2221510"/>
            <a:ext cx="5901859" cy="146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000" dirty="0" err="1">
                <a:solidFill>
                  <a:srgbClr val="10266A"/>
                </a:solidFill>
                <a:latin typeface="+mn-lt"/>
                <a:cs typeface="ＭＳ Ｐゴシック" charset="0"/>
              </a:rPr>
              <a:t>EUBrazilOpenBio</a:t>
            </a:r>
            <a:r>
              <a:rPr lang="en-GB" sz="2000" dirty="0">
                <a:solidFill>
                  <a:srgbClr val="10266A"/>
                </a:solidFill>
                <a:latin typeface="+mn-lt"/>
                <a:cs typeface="ＭＳ Ｐゴシック" charset="0"/>
              </a:rPr>
              <a:t> integrates different technologies to make a large variety of services available 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GB" dirty="0">
                <a:solidFill>
                  <a:srgbClr val="10266A"/>
                </a:solidFill>
                <a:latin typeface="+mn-lt"/>
              </a:rPr>
              <a:t>for managing, manipulating and processing data and metadata within an autonomously-managed </a:t>
            </a:r>
            <a:r>
              <a:rPr lang="en-GB" dirty="0" smtClean="0">
                <a:solidFill>
                  <a:srgbClr val="10266A"/>
                </a:solidFill>
                <a:latin typeface="+mn-lt"/>
              </a:rPr>
              <a:t>infrastructure</a:t>
            </a:r>
          </a:p>
        </p:txBody>
      </p:sp>
      <p:pic>
        <p:nvPicPr>
          <p:cNvPr id="3" name="Imagen 2" descr="ustore_logo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69" y="3522927"/>
            <a:ext cx="1116000" cy="432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43858" y="3498223"/>
            <a:ext cx="1186819" cy="361835"/>
          </a:xfrm>
          <a:prstGeom prst="rect">
            <a:avLst/>
          </a:prstGeom>
        </p:spPr>
      </p:pic>
      <p:grpSp>
        <p:nvGrpSpPr>
          <p:cNvPr id="18" name="Grupo 12"/>
          <p:cNvGrpSpPr>
            <a:grpSpLocks/>
          </p:cNvGrpSpPr>
          <p:nvPr/>
        </p:nvGrpSpPr>
        <p:grpSpPr bwMode="auto">
          <a:xfrm>
            <a:off x="7060989" y="4398079"/>
            <a:ext cx="809625" cy="663575"/>
            <a:chOff x="7544701" y="3990764"/>
            <a:chExt cx="1314366" cy="1077863"/>
          </a:xfrm>
        </p:grpSpPr>
        <p:pic>
          <p:nvPicPr>
            <p:cNvPr id="19" name="Picture 2" descr="http://uripreview.eubrazilopenbio.eu/ba7f7172-6ebb-4deb-b7d3-48f420dec360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195"/>
            <a:stretch>
              <a:fillRect/>
            </a:stretch>
          </p:blipFill>
          <p:spPr bwMode="auto">
            <a:xfrm>
              <a:off x="7684394" y="3990764"/>
              <a:ext cx="1034980" cy="695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http://uripreview.eubrazilopenbio.eu/ba7f7172-6ebb-4deb-b7d3-48f420dec360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84" t="33562" r="5026" b="5962"/>
            <a:stretch>
              <a:fillRect/>
            </a:stretch>
          </p:blipFill>
          <p:spPr bwMode="auto">
            <a:xfrm>
              <a:off x="7544701" y="4648030"/>
              <a:ext cx="1314366" cy="420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5912" y="5773856"/>
            <a:ext cx="1699200" cy="36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25112" y="4289966"/>
            <a:ext cx="683670" cy="720000"/>
          </a:xfrm>
          <a:prstGeom prst="rect">
            <a:avLst/>
          </a:prstGeom>
        </p:spPr>
      </p:pic>
      <p:sp>
        <p:nvSpPr>
          <p:cNvPr id="22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98F5-DA29-4BAF-85ED-9816AD436035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EUBrazilOpenBio Workshop</a:t>
            </a:r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4990"/>
                </a:solidFill>
              </a:rPr>
              <a:t>An Hybrid </a:t>
            </a:r>
            <a:r>
              <a:rPr lang="en-GB" b="1" dirty="0" smtClean="0">
                <a:solidFill>
                  <a:srgbClr val="004990"/>
                </a:solidFill>
              </a:rPr>
              <a:t>Infrastructure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26632" y="1600200"/>
            <a:ext cx="6160168" cy="4525963"/>
          </a:xfrm>
        </p:spPr>
        <p:txBody>
          <a:bodyPr/>
          <a:lstStyle/>
          <a:p>
            <a:r>
              <a:rPr lang="en-US" sz="2000" dirty="0">
                <a:solidFill>
                  <a:srgbClr val="004990"/>
                </a:solidFill>
              </a:rPr>
              <a:t>Integrating different technologies to make a large variety of services available for managing, manipulating and processing data and metadata within an autonomously-managed infrastructure: </a:t>
            </a:r>
            <a:r>
              <a:rPr lang="it-IT" sz="2000" b="1" dirty="0" err="1">
                <a:solidFill>
                  <a:srgbClr val="004990"/>
                </a:solidFill>
              </a:rPr>
              <a:t>gCube</a:t>
            </a:r>
            <a:r>
              <a:rPr lang="it-IT" sz="2000" b="1" dirty="0">
                <a:solidFill>
                  <a:srgbClr val="004990"/>
                </a:solidFill>
              </a:rPr>
              <a:t> </a:t>
            </a:r>
            <a:r>
              <a:rPr lang="it-IT" sz="2000" b="1" dirty="0" err="1">
                <a:solidFill>
                  <a:srgbClr val="004990"/>
                </a:solidFill>
              </a:rPr>
              <a:t>system</a:t>
            </a:r>
            <a:r>
              <a:rPr lang="it-IT" sz="2000" b="1" dirty="0">
                <a:solidFill>
                  <a:srgbClr val="004990"/>
                </a:solidFill>
              </a:rPr>
              <a:t>, </a:t>
            </a:r>
            <a:r>
              <a:rPr lang="it-IT" sz="2000" b="1" dirty="0" err="1">
                <a:solidFill>
                  <a:srgbClr val="004990"/>
                </a:solidFill>
              </a:rPr>
              <a:t>openModeller</a:t>
            </a:r>
            <a:r>
              <a:rPr lang="it-IT" sz="2000" b="1" dirty="0">
                <a:solidFill>
                  <a:srgbClr val="004990"/>
                </a:solidFill>
              </a:rPr>
              <a:t>, </a:t>
            </a:r>
            <a:r>
              <a:rPr lang="it-IT" sz="2000" b="1" dirty="0" err="1">
                <a:solidFill>
                  <a:srgbClr val="004990"/>
                </a:solidFill>
              </a:rPr>
              <a:t>COMPSs</a:t>
            </a:r>
            <a:r>
              <a:rPr lang="it-IT" sz="2000" b="1" dirty="0">
                <a:solidFill>
                  <a:srgbClr val="004990"/>
                </a:solidFill>
              </a:rPr>
              <a:t>, </a:t>
            </a:r>
            <a:r>
              <a:rPr lang="it-IT" sz="2000" b="1" dirty="0" err="1">
                <a:solidFill>
                  <a:srgbClr val="004990"/>
                </a:solidFill>
              </a:rPr>
              <a:t>EasyGrid</a:t>
            </a:r>
            <a:r>
              <a:rPr lang="it-IT" sz="2000" b="1" dirty="0">
                <a:solidFill>
                  <a:srgbClr val="004990"/>
                </a:solidFill>
              </a:rPr>
              <a:t> AMS, VENUS-C, </a:t>
            </a:r>
            <a:r>
              <a:rPr lang="it-IT" sz="2000" b="1" dirty="0" err="1">
                <a:solidFill>
                  <a:srgbClr val="004990"/>
                </a:solidFill>
              </a:rPr>
              <a:t>HTCondor</a:t>
            </a:r>
            <a:r>
              <a:rPr lang="it-IT" sz="2000" b="1" dirty="0">
                <a:solidFill>
                  <a:srgbClr val="004990"/>
                </a:solidFill>
              </a:rPr>
              <a:t>, </a:t>
            </a:r>
            <a:r>
              <a:rPr lang="it-IT" sz="2000" b="1" dirty="0" err="1">
                <a:solidFill>
                  <a:srgbClr val="004990"/>
                </a:solidFill>
              </a:rPr>
              <a:t>u.store</a:t>
            </a:r>
            <a:endParaRPr lang="it-IT" sz="2000" b="1" dirty="0">
              <a:solidFill>
                <a:srgbClr val="004990"/>
              </a:solidFill>
            </a:endParaRPr>
          </a:p>
          <a:p>
            <a:r>
              <a:rPr lang="it-IT" sz="2000" kern="0" dirty="0" err="1">
                <a:solidFill>
                  <a:srgbClr val="004990"/>
                </a:solidFill>
              </a:rPr>
              <a:t>Leveraging</a:t>
            </a:r>
            <a:r>
              <a:rPr lang="it-IT" sz="2000" kern="0" dirty="0">
                <a:solidFill>
                  <a:srgbClr val="004990"/>
                </a:solidFill>
              </a:rPr>
              <a:t> on </a:t>
            </a:r>
            <a:r>
              <a:rPr lang="it-IT" sz="2000" kern="0" dirty="0" err="1">
                <a:solidFill>
                  <a:srgbClr val="004990"/>
                </a:solidFill>
              </a:rPr>
              <a:t>existing</a:t>
            </a:r>
            <a:r>
              <a:rPr lang="it-IT" sz="2000" kern="0" dirty="0">
                <a:solidFill>
                  <a:srgbClr val="004990"/>
                </a:solidFill>
              </a:rPr>
              <a:t> </a:t>
            </a:r>
            <a:r>
              <a:rPr lang="it-IT" sz="2000" kern="0" dirty="0" err="1">
                <a:solidFill>
                  <a:srgbClr val="004990"/>
                </a:solidFill>
              </a:rPr>
              <a:t>European</a:t>
            </a:r>
            <a:r>
              <a:rPr lang="it-IT" sz="2000" kern="0" dirty="0">
                <a:solidFill>
                  <a:srgbClr val="004990"/>
                </a:solidFill>
              </a:rPr>
              <a:t>, </a:t>
            </a:r>
            <a:r>
              <a:rPr lang="it-IT" sz="2000" kern="0" dirty="0" err="1">
                <a:solidFill>
                  <a:srgbClr val="004990"/>
                </a:solidFill>
              </a:rPr>
              <a:t>Brazilian</a:t>
            </a:r>
            <a:r>
              <a:rPr lang="it-IT" sz="2000" kern="0" dirty="0">
                <a:solidFill>
                  <a:srgbClr val="004990"/>
                </a:solidFill>
              </a:rPr>
              <a:t> and global data </a:t>
            </a:r>
            <a:r>
              <a:rPr lang="it-IT" sz="2000" kern="0" dirty="0" err="1">
                <a:solidFill>
                  <a:srgbClr val="004990"/>
                </a:solidFill>
              </a:rPr>
              <a:t>sources</a:t>
            </a:r>
            <a:r>
              <a:rPr lang="it-IT" sz="2000" kern="0" dirty="0">
                <a:solidFill>
                  <a:srgbClr val="004990"/>
                </a:solidFill>
              </a:rPr>
              <a:t> </a:t>
            </a:r>
            <a:r>
              <a:rPr lang="it-IT" sz="2000" kern="0" dirty="0" err="1">
                <a:solidFill>
                  <a:srgbClr val="004990"/>
                </a:solidFill>
              </a:rPr>
              <a:t>ranging</a:t>
            </a:r>
            <a:r>
              <a:rPr lang="it-IT" sz="2000" kern="0" dirty="0">
                <a:solidFill>
                  <a:srgbClr val="004990"/>
                </a:solidFill>
              </a:rPr>
              <a:t> from </a:t>
            </a:r>
            <a:r>
              <a:rPr lang="it-IT" sz="2000" kern="0" dirty="0" err="1">
                <a:solidFill>
                  <a:srgbClr val="004990"/>
                </a:solidFill>
              </a:rPr>
              <a:t>species</a:t>
            </a:r>
            <a:r>
              <a:rPr lang="it-IT" sz="2000" kern="0" dirty="0">
                <a:solidFill>
                  <a:srgbClr val="004990"/>
                </a:solidFill>
              </a:rPr>
              <a:t> data - </a:t>
            </a:r>
            <a:r>
              <a:rPr lang="it-IT" sz="2000" kern="0" dirty="0" err="1">
                <a:solidFill>
                  <a:srgbClr val="004990"/>
                </a:solidFill>
              </a:rPr>
              <a:t>species</a:t>
            </a:r>
            <a:r>
              <a:rPr lang="it-IT" sz="2000" kern="0" dirty="0">
                <a:solidFill>
                  <a:srgbClr val="004990"/>
                </a:solidFill>
              </a:rPr>
              <a:t> </a:t>
            </a:r>
            <a:r>
              <a:rPr lang="it-IT" sz="2000" kern="0" dirty="0" err="1">
                <a:solidFill>
                  <a:srgbClr val="004990"/>
                </a:solidFill>
              </a:rPr>
              <a:t>names</a:t>
            </a:r>
            <a:r>
              <a:rPr lang="it-IT" sz="2000" kern="0" dirty="0">
                <a:solidFill>
                  <a:srgbClr val="004990"/>
                </a:solidFill>
              </a:rPr>
              <a:t>, </a:t>
            </a:r>
            <a:r>
              <a:rPr lang="it-IT" sz="2000" kern="0" dirty="0" err="1">
                <a:solidFill>
                  <a:srgbClr val="004990"/>
                </a:solidFill>
              </a:rPr>
              <a:t>synonyms</a:t>
            </a:r>
            <a:r>
              <a:rPr lang="it-IT" sz="2000" kern="0" dirty="0">
                <a:solidFill>
                  <a:srgbClr val="004990"/>
                </a:solidFill>
              </a:rPr>
              <a:t>, </a:t>
            </a:r>
            <a:r>
              <a:rPr lang="it-IT" sz="2000" kern="0" dirty="0" err="1">
                <a:solidFill>
                  <a:srgbClr val="004990"/>
                </a:solidFill>
              </a:rPr>
              <a:t>taxonomical</a:t>
            </a:r>
            <a:r>
              <a:rPr lang="it-IT" sz="2000" kern="0" dirty="0">
                <a:solidFill>
                  <a:srgbClr val="004990"/>
                </a:solidFill>
              </a:rPr>
              <a:t> </a:t>
            </a:r>
            <a:r>
              <a:rPr lang="it-IT" sz="2000" kern="0" dirty="0" err="1">
                <a:solidFill>
                  <a:srgbClr val="004990"/>
                </a:solidFill>
              </a:rPr>
              <a:t>classifications</a:t>
            </a:r>
            <a:r>
              <a:rPr lang="it-IT" sz="2000" kern="0" dirty="0">
                <a:solidFill>
                  <a:srgbClr val="004990"/>
                </a:solidFill>
              </a:rPr>
              <a:t> - to </a:t>
            </a:r>
            <a:r>
              <a:rPr lang="it-IT" sz="2000" kern="0" dirty="0" err="1">
                <a:solidFill>
                  <a:srgbClr val="004990"/>
                </a:solidFill>
              </a:rPr>
              <a:t>literature</a:t>
            </a:r>
            <a:r>
              <a:rPr lang="it-IT" sz="2000" kern="0" dirty="0">
                <a:solidFill>
                  <a:srgbClr val="004990"/>
                </a:solidFill>
              </a:rPr>
              <a:t>, </a:t>
            </a:r>
            <a:r>
              <a:rPr lang="it-IT" sz="2000" kern="0" dirty="0" err="1">
                <a:solidFill>
                  <a:srgbClr val="004990"/>
                </a:solidFill>
              </a:rPr>
              <a:t>occurrence</a:t>
            </a:r>
            <a:r>
              <a:rPr lang="it-IT" sz="2000" kern="0" dirty="0">
                <a:solidFill>
                  <a:srgbClr val="004990"/>
                </a:solidFill>
              </a:rPr>
              <a:t> </a:t>
            </a:r>
            <a:r>
              <a:rPr lang="it-IT" sz="2000" kern="0" dirty="0" err="1">
                <a:solidFill>
                  <a:srgbClr val="004990"/>
                </a:solidFill>
              </a:rPr>
              <a:t>maps</a:t>
            </a:r>
            <a:r>
              <a:rPr lang="it-IT" sz="2000" kern="0" dirty="0">
                <a:solidFill>
                  <a:srgbClr val="004990"/>
                </a:solidFill>
              </a:rPr>
              <a:t> and images: </a:t>
            </a:r>
            <a:r>
              <a:rPr lang="en-US" sz="2000" b="1" kern="0" dirty="0">
                <a:solidFill>
                  <a:srgbClr val="004990"/>
                </a:solidFill>
              </a:rPr>
              <a:t>Catalogue of Life, List of Species of the Brazilian Flora, </a:t>
            </a:r>
            <a:r>
              <a:rPr lang="en-US" sz="2000" b="1" kern="0" dirty="0" err="1">
                <a:solidFill>
                  <a:srgbClr val="004990"/>
                </a:solidFill>
              </a:rPr>
              <a:t>speciesLink</a:t>
            </a:r>
            <a:r>
              <a:rPr lang="en-US" sz="2000" b="1" kern="0" dirty="0">
                <a:solidFill>
                  <a:srgbClr val="004990"/>
                </a:solidFill>
              </a:rPr>
              <a:t>, Biodiversity Heritage Library, </a:t>
            </a:r>
            <a:r>
              <a:rPr lang="en-US" sz="2000" b="1" kern="0" dirty="0" err="1">
                <a:solidFill>
                  <a:srgbClr val="004990"/>
                </a:solidFill>
              </a:rPr>
              <a:t>Bioline</a:t>
            </a:r>
            <a:r>
              <a:rPr lang="en-US" sz="2000" b="1" kern="0" dirty="0">
                <a:solidFill>
                  <a:srgbClr val="004990"/>
                </a:solidFill>
              </a:rPr>
              <a:t> International, Global Biodiversity Information Facility (GBIF)</a:t>
            </a:r>
            <a:r>
              <a:rPr lang="en-US" sz="2000" b="1" kern="0" dirty="0" smtClean="0">
                <a:solidFill>
                  <a:srgbClr val="004990"/>
                </a:solidFill>
              </a:rPr>
              <a:t>.</a:t>
            </a:r>
          </a:p>
          <a:p>
            <a:r>
              <a:rPr lang="it-IT" sz="2000" kern="0" dirty="0" err="1">
                <a:solidFill>
                  <a:srgbClr val="004990"/>
                </a:solidFill>
              </a:rPr>
              <a:t>Two</a:t>
            </a:r>
            <a:r>
              <a:rPr lang="it-IT" sz="2000" kern="0" dirty="0">
                <a:solidFill>
                  <a:srgbClr val="004990"/>
                </a:solidFill>
              </a:rPr>
              <a:t> use </a:t>
            </a:r>
            <a:r>
              <a:rPr lang="it-IT" sz="2000" kern="0" dirty="0" err="1">
                <a:solidFill>
                  <a:srgbClr val="004990"/>
                </a:solidFill>
              </a:rPr>
              <a:t>cases</a:t>
            </a:r>
            <a:r>
              <a:rPr lang="it-IT" sz="2000" kern="0" dirty="0">
                <a:solidFill>
                  <a:srgbClr val="004990"/>
                </a:solidFill>
              </a:rPr>
              <a:t>: </a:t>
            </a:r>
            <a:r>
              <a:rPr lang="it-IT" sz="2000" b="1" kern="0" dirty="0" err="1">
                <a:solidFill>
                  <a:srgbClr val="004990"/>
                </a:solidFill>
              </a:rPr>
              <a:t>Taxonomy</a:t>
            </a:r>
            <a:r>
              <a:rPr lang="it-IT" sz="2000" b="1" kern="0" dirty="0">
                <a:solidFill>
                  <a:srgbClr val="004990"/>
                </a:solidFill>
              </a:rPr>
              <a:t> Management and </a:t>
            </a:r>
            <a:r>
              <a:rPr lang="it-IT" sz="2000" b="1" kern="0" dirty="0" err="1">
                <a:solidFill>
                  <a:srgbClr val="004990"/>
                </a:solidFill>
              </a:rPr>
              <a:t>Ecological</a:t>
            </a:r>
            <a:r>
              <a:rPr lang="it-IT" sz="2000" b="1" kern="0" dirty="0">
                <a:solidFill>
                  <a:srgbClr val="004990"/>
                </a:solidFill>
              </a:rPr>
              <a:t> </a:t>
            </a:r>
            <a:r>
              <a:rPr lang="it-IT" sz="2000" b="1" kern="0" dirty="0" err="1">
                <a:solidFill>
                  <a:srgbClr val="004990"/>
                </a:solidFill>
              </a:rPr>
              <a:t>Niche</a:t>
            </a:r>
            <a:r>
              <a:rPr lang="it-IT" sz="2000" b="1" kern="0" dirty="0">
                <a:solidFill>
                  <a:srgbClr val="004990"/>
                </a:solidFill>
              </a:rPr>
              <a:t> </a:t>
            </a:r>
            <a:r>
              <a:rPr lang="it-IT" sz="2000" b="1" kern="0" dirty="0" err="1">
                <a:solidFill>
                  <a:srgbClr val="004990"/>
                </a:solidFill>
              </a:rPr>
              <a:t>Modelling</a:t>
            </a:r>
            <a:endParaRPr lang="it-IT" sz="2000" b="1" kern="0" dirty="0">
              <a:solidFill>
                <a:srgbClr val="004990"/>
              </a:solidFill>
            </a:endParaRPr>
          </a:p>
          <a:p>
            <a:pPr marL="0" indent="0">
              <a:buNone/>
            </a:pPr>
            <a:endParaRPr lang="it-IT" sz="2000" b="1" kern="0" dirty="0">
              <a:solidFill>
                <a:srgbClr val="004990"/>
              </a:solidFill>
            </a:endParaRPr>
          </a:p>
          <a:p>
            <a:endParaRPr lang="es-ES" sz="2000" dirty="0" smtClean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EUBrazilOpenBio Workshop</a:t>
            </a:r>
            <a:endParaRPr lang="it-I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98F5-DA29-4BAF-85ED-9816AD436035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6" name="CuadroTexto 5"/>
          <p:cNvSpPr txBox="1"/>
          <p:nvPr/>
        </p:nvSpPr>
        <p:spPr>
          <a:xfrm>
            <a:off x="2171700" y="3482975"/>
            <a:ext cx="1841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u="none" kern="0" dirty="0">
              <a:solidFill>
                <a:sysClr val="windowText" lastClr="000000"/>
              </a:solidFill>
            </a:endParaRPr>
          </a:p>
        </p:txBody>
      </p:sp>
      <p:pic>
        <p:nvPicPr>
          <p:cNvPr id="7" name="Imagen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3794125"/>
            <a:ext cx="210978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643063"/>
            <a:ext cx="2033588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21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Infrastructure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8048"/>
          </a:xfrm>
        </p:spPr>
        <p:txBody>
          <a:bodyPr/>
          <a:lstStyle/>
          <a:p>
            <a:r>
              <a:rPr lang="es-ES" sz="2000" dirty="0" err="1"/>
              <a:t>EUBrazilOpenBio</a:t>
            </a:r>
            <a:r>
              <a:rPr lang="es-ES" sz="2000" dirty="0"/>
              <a:t> </a:t>
            </a:r>
            <a:r>
              <a:rPr lang="es-ES" sz="2000" dirty="0" err="1"/>
              <a:t>operates</a:t>
            </a:r>
            <a:r>
              <a:rPr lang="es-ES" sz="2000" dirty="0"/>
              <a:t> a </a:t>
            </a:r>
            <a:r>
              <a:rPr lang="es-ES" sz="2000" dirty="0" err="1"/>
              <a:t>Hybrid</a:t>
            </a:r>
            <a:r>
              <a:rPr lang="es-ES" sz="2000" dirty="0"/>
              <a:t> Data </a:t>
            </a:r>
            <a:r>
              <a:rPr lang="es-ES" sz="2000" dirty="0" err="1" smtClean="0"/>
              <a:t>Infrastructure</a:t>
            </a:r>
            <a:endParaRPr lang="es-ES" sz="2000" dirty="0" smtClean="0"/>
          </a:p>
          <a:p>
            <a:r>
              <a:rPr lang="es-ES" sz="2000" dirty="0" err="1" smtClean="0"/>
              <a:t>Nicely</a:t>
            </a:r>
            <a:r>
              <a:rPr lang="es-ES" sz="2000" dirty="0" smtClean="0"/>
              <a:t> </a:t>
            </a:r>
            <a:r>
              <a:rPr lang="es-ES" sz="2000" dirty="0" err="1"/>
              <a:t>integrates</a:t>
            </a:r>
            <a:r>
              <a:rPr lang="es-ES" sz="2000" dirty="0"/>
              <a:t> </a:t>
            </a:r>
            <a:r>
              <a:rPr lang="es-ES" sz="2000" dirty="0" err="1"/>
              <a:t>several</a:t>
            </a:r>
            <a:r>
              <a:rPr lang="es-ES" sz="2000" dirty="0"/>
              <a:t> </a:t>
            </a:r>
            <a:r>
              <a:rPr lang="es-ES" sz="2000" dirty="0" err="1"/>
              <a:t>technologies</a:t>
            </a:r>
            <a:r>
              <a:rPr lang="es-ES" sz="2000" dirty="0"/>
              <a:t>, </a:t>
            </a:r>
            <a:r>
              <a:rPr lang="es-ES" sz="2000" dirty="0" err="1"/>
              <a:t>infrastructures</a:t>
            </a:r>
            <a:r>
              <a:rPr lang="es-ES" sz="2000" dirty="0"/>
              <a:t> </a:t>
            </a:r>
            <a:r>
              <a:rPr lang="es-ES" sz="2000" dirty="0" smtClean="0"/>
              <a:t>and </a:t>
            </a:r>
            <a:r>
              <a:rPr lang="es-ES" sz="2000" dirty="0" err="1" smtClean="0"/>
              <a:t>information</a:t>
            </a:r>
            <a:r>
              <a:rPr lang="es-ES" sz="2000" dirty="0" smtClean="0"/>
              <a:t> </a:t>
            </a:r>
            <a:r>
              <a:rPr lang="es-ES" sz="2000" dirty="0" err="1"/>
              <a:t>systems</a:t>
            </a:r>
            <a:r>
              <a:rPr lang="es-ES" sz="2000" dirty="0"/>
              <a:t> </a:t>
            </a:r>
            <a:r>
              <a:rPr lang="es-ES" sz="2000" dirty="0" err="1"/>
              <a:t>to</a:t>
            </a:r>
            <a:r>
              <a:rPr lang="es-ES" sz="2000" dirty="0"/>
              <a:t> </a:t>
            </a:r>
            <a:r>
              <a:rPr lang="es-ES" sz="2000" dirty="0" err="1"/>
              <a:t>enable</a:t>
            </a:r>
            <a:r>
              <a:rPr lang="es-ES" sz="2000" dirty="0"/>
              <a:t> a data-</a:t>
            </a:r>
            <a:r>
              <a:rPr lang="es-ES" sz="2000" dirty="0" err="1"/>
              <a:t>management</a:t>
            </a:r>
            <a:r>
              <a:rPr lang="es-ES" sz="2000" dirty="0"/>
              <a:t>-</a:t>
            </a:r>
            <a:r>
              <a:rPr lang="es-ES" sz="2000" dirty="0" err="1" smtClean="0"/>
              <a:t>capability</a:t>
            </a:r>
            <a:r>
              <a:rPr lang="es-ES" sz="2000" dirty="0" smtClean="0"/>
              <a:t> </a:t>
            </a:r>
            <a:r>
              <a:rPr lang="es-ES" sz="2000" dirty="0" err="1" smtClean="0"/>
              <a:t>delivery</a:t>
            </a:r>
            <a:r>
              <a:rPr lang="es-ES" sz="2000" dirty="0" smtClean="0"/>
              <a:t> </a:t>
            </a:r>
            <a:r>
              <a:rPr lang="es-ES" sz="2000" dirty="0" err="1"/>
              <a:t>model</a:t>
            </a:r>
            <a:r>
              <a:rPr lang="es-ES" sz="2000" dirty="0"/>
              <a:t> in </a:t>
            </a:r>
            <a:r>
              <a:rPr lang="es-ES" sz="2000" dirty="0" err="1"/>
              <a:t>which</a:t>
            </a:r>
            <a:r>
              <a:rPr lang="es-ES" sz="2000" dirty="0"/>
              <a:t> </a:t>
            </a:r>
            <a:r>
              <a:rPr lang="es-ES" sz="2000" dirty="0" err="1"/>
              <a:t>computing</a:t>
            </a:r>
            <a:r>
              <a:rPr lang="es-ES" sz="2000" dirty="0"/>
              <a:t>, </a:t>
            </a:r>
            <a:r>
              <a:rPr lang="es-ES" sz="2000" dirty="0" err="1"/>
              <a:t>storage</a:t>
            </a:r>
            <a:r>
              <a:rPr lang="es-ES" sz="2000" dirty="0"/>
              <a:t>, </a:t>
            </a:r>
            <a:r>
              <a:rPr lang="es-ES" sz="2000" dirty="0" smtClean="0"/>
              <a:t>data and </a:t>
            </a:r>
            <a:r>
              <a:rPr lang="es-ES" sz="2000" dirty="0"/>
              <a:t>software are </a:t>
            </a:r>
            <a:r>
              <a:rPr lang="es-ES" sz="2000" dirty="0" err="1"/>
              <a:t>made</a:t>
            </a:r>
            <a:r>
              <a:rPr lang="es-ES" sz="2000" dirty="0"/>
              <a:t> </a:t>
            </a:r>
            <a:r>
              <a:rPr lang="es-ES" sz="2000" dirty="0" err="1"/>
              <a:t>available</a:t>
            </a:r>
            <a:r>
              <a:rPr lang="es-ES" sz="2000" dirty="0"/>
              <a:t> </a:t>
            </a:r>
            <a:r>
              <a:rPr lang="es-ES" sz="2000" dirty="0" err="1"/>
              <a:t>by</a:t>
            </a:r>
            <a:r>
              <a:rPr lang="es-ES" sz="2000" dirty="0"/>
              <a:t>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 smtClean="0"/>
              <a:t>Infrastructure</a:t>
            </a:r>
            <a:r>
              <a:rPr lang="es-ES" sz="2000" dirty="0" smtClean="0"/>
              <a:t> as</a:t>
            </a:r>
            <a:r>
              <a:rPr lang="es-ES" sz="2000" dirty="0"/>
              <a:t>-a-</a:t>
            </a:r>
            <a:r>
              <a:rPr lang="es-ES" sz="2000" dirty="0" err="1"/>
              <a:t>Service</a:t>
            </a:r>
            <a:r>
              <a:rPr lang="es-ES" sz="2000" dirty="0"/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189" y="3303576"/>
            <a:ext cx="5418621" cy="3240000"/>
          </a:xfrm>
          <a:prstGeom prst="rect">
            <a:avLst/>
          </a:prstGeom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98F5-DA29-4BAF-85ED-9816AD436035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EUBrazilOpenBio Workshop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23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EUBrazilOpenBio</a:t>
            </a:r>
            <a:r>
              <a:rPr lang="es-ES" dirty="0"/>
              <a:t> Gateway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94968"/>
          </a:xfrm>
        </p:spPr>
        <p:txBody>
          <a:bodyPr/>
          <a:lstStyle/>
          <a:p>
            <a:r>
              <a:rPr lang="en-GB" sz="2000" dirty="0" smtClean="0"/>
              <a:t>Access point to a number of resources operated by the </a:t>
            </a:r>
            <a:r>
              <a:rPr lang="en-GB" sz="2000" dirty="0" err="1" smtClean="0"/>
              <a:t>EUBrazilOpenBio</a:t>
            </a:r>
            <a:r>
              <a:rPr lang="en-GB" sz="2000" dirty="0" smtClean="0"/>
              <a:t> infrastructure. </a:t>
            </a:r>
          </a:p>
          <a:p>
            <a:r>
              <a:rPr lang="en-GB" sz="2000" dirty="0" smtClean="0"/>
              <a:t>It serves the needs of biodiversity scientists and information specialists </a:t>
            </a:r>
          </a:p>
          <a:p>
            <a:r>
              <a:rPr lang="en-GB" sz="2000" dirty="0" smtClean="0"/>
              <a:t>The gateway provides applications  enhanced with seamless access to species, specimen, and complementary relevant data from multiple providers.</a:t>
            </a:r>
            <a:endParaRPr lang="en-GB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315" y="3703651"/>
            <a:ext cx="6316105" cy="2638155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98F5-DA29-4BAF-85ED-9816AD436035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EUBrazilOpenBio Workshop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92666"/>
            <a:ext cx="8229600" cy="824971"/>
          </a:xfrm>
        </p:spPr>
        <p:txBody>
          <a:bodyPr/>
          <a:lstStyle/>
          <a:p>
            <a:r>
              <a:rPr lang="en-GB" noProof="0" dirty="0" smtClean="0"/>
              <a:t>The training programme</a:t>
            </a:r>
            <a:endParaRPr lang="en-GB" noProof="0" dirty="0">
              <a:solidFill>
                <a:srgbClr val="FF0000"/>
              </a:solidFill>
            </a:endParaRPr>
          </a:p>
        </p:txBody>
      </p:sp>
      <p:sp>
        <p:nvSpPr>
          <p:cNvPr id="4" name="3 Proceso"/>
          <p:cNvSpPr/>
          <p:nvPr/>
        </p:nvSpPr>
        <p:spPr>
          <a:xfrm>
            <a:off x="-3331924" y="24870"/>
            <a:ext cx="3117838" cy="2785533"/>
          </a:xfrm>
          <a:prstGeom prst="flowChartProcess">
            <a:avLst/>
          </a:prstGeom>
          <a:solidFill>
            <a:srgbClr val="FFFF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 defTabSz="457200" fontAlgn="base">
              <a:spcBef>
                <a:spcPts val="3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GB" sz="1200" i="1" dirty="0">
                <a:solidFill>
                  <a:srgbClr val="000000"/>
                </a:solidFill>
              </a:rPr>
              <a:t>Objective: guide users on the modules that should follow according to their profile and interests.</a:t>
            </a:r>
            <a:endParaRPr lang="en-GB" sz="1200" dirty="0">
              <a:solidFill>
                <a:srgbClr val="000000"/>
              </a:solidFill>
            </a:endParaRPr>
          </a:p>
          <a:p>
            <a:pPr marL="171450" indent="-171450" algn="just" defTabSz="457200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Describe units, timeline and targets.</a:t>
            </a:r>
          </a:p>
          <a:p>
            <a:pPr marL="171450" indent="-171450" algn="just" defTabSz="457200" fontAlgn="base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Use links and nice drawings.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99575" y="1497738"/>
            <a:ext cx="12120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1300" dirty="0">
                <a:solidFill>
                  <a:srgbClr val="306D99"/>
                </a:solidFill>
                <a:ea typeface="MS PGothic" pitchFamily="34" charset="-128"/>
              </a:rPr>
              <a:t>General </a:t>
            </a:r>
            <a:r>
              <a:rPr lang="es-ES" sz="1300" dirty="0" err="1">
                <a:solidFill>
                  <a:srgbClr val="306D99"/>
                </a:solidFill>
                <a:ea typeface="MS PGothic" pitchFamily="34" charset="-128"/>
              </a:rPr>
              <a:t>Public</a:t>
            </a:r>
            <a:endParaRPr lang="es-ES" sz="1300" dirty="0">
              <a:solidFill>
                <a:srgbClr val="306D99"/>
              </a:solidFill>
              <a:ea typeface="MS PGothic" pitchFamily="34" charset="-128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25681" y="1566606"/>
            <a:ext cx="12120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ES" sz="1300" dirty="0" err="1">
                <a:solidFill>
                  <a:srgbClr val="306D99"/>
                </a:solidFill>
                <a:ea typeface="MS PGothic" pitchFamily="34" charset="-128"/>
              </a:rPr>
              <a:t>Biologists</a:t>
            </a:r>
            <a:endParaRPr lang="es-ES" sz="1300" dirty="0">
              <a:solidFill>
                <a:srgbClr val="306D99"/>
              </a:solidFill>
              <a:ea typeface="MS PGothic" pitchFamily="34" charset="-128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266889" y="2109472"/>
            <a:ext cx="1110953" cy="0"/>
          </a:xfrm>
          <a:prstGeom prst="line">
            <a:avLst/>
          </a:prstGeom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1464196" y="2109472"/>
            <a:ext cx="3528517" cy="0"/>
          </a:xfrm>
          <a:prstGeom prst="line">
            <a:avLst/>
          </a:prstGeom>
          <a:ln w="762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6402772" y="1497738"/>
            <a:ext cx="10250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306D99"/>
                </a:solidFill>
                <a:ea typeface="MS PGothic" pitchFamily="34" charset="-128"/>
              </a:rPr>
              <a:t>Application developers </a:t>
            </a:r>
            <a:endParaRPr lang="es-ES" sz="1300" dirty="0">
              <a:solidFill>
                <a:srgbClr val="306D99"/>
              </a:solidFill>
              <a:ea typeface="MS PGothic" pitchFamily="34" charset="-128"/>
            </a:endParaRPr>
          </a:p>
        </p:txBody>
      </p:sp>
      <p:cxnSp>
        <p:nvCxnSpPr>
          <p:cNvPr id="13" name="12 Conector recto"/>
          <p:cNvCxnSpPr/>
          <p:nvPr/>
        </p:nvCxnSpPr>
        <p:spPr>
          <a:xfrm>
            <a:off x="5056117" y="2109472"/>
            <a:ext cx="2341550" cy="0"/>
          </a:xfrm>
          <a:prstGeom prst="line">
            <a:avLst/>
          </a:prstGeom>
          <a:ln w="76200"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7391564" y="1497735"/>
            <a:ext cx="12155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306D99"/>
                </a:solidFill>
                <a:ea typeface="MS PGothic" pitchFamily="34" charset="-128"/>
              </a:rPr>
              <a:t>Infrastructure providers </a:t>
            </a:r>
            <a:endParaRPr lang="es-ES" sz="1300" dirty="0">
              <a:solidFill>
                <a:srgbClr val="306D99"/>
              </a:solidFill>
              <a:ea typeface="MS PGothic" pitchFamily="34" charset="-128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7459278" y="2109469"/>
            <a:ext cx="1110953" cy="0"/>
          </a:xfrm>
          <a:prstGeom prst="line">
            <a:avLst/>
          </a:prstGeom>
          <a:ln w="762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16 Cheurón"/>
          <p:cNvSpPr/>
          <p:nvPr/>
        </p:nvSpPr>
        <p:spPr>
          <a:xfrm>
            <a:off x="266889" y="2220833"/>
            <a:ext cx="1197307" cy="1325495"/>
          </a:xfrm>
          <a:prstGeom prst="chevron">
            <a:avLst>
              <a:gd name="adj" fmla="val 1177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 defTabSz="457200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1200" b="1" dirty="0" err="1">
                <a:solidFill>
                  <a:prstClr val="white"/>
                </a:solidFill>
              </a:rPr>
              <a:t>OpenBio</a:t>
            </a:r>
            <a:r>
              <a:rPr lang="en-GB" sz="1200" b="1" dirty="0">
                <a:solidFill>
                  <a:prstClr val="white"/>
                </a:solidFill>
              </a:rPr>
              <a:t> e-Infrastructure essentials</a:t>
            </a:r>
            <a:endParaRPr lang="en-GB" sz="1200" b="1" dirty="0">
              <a:solidFill>
                <a:prstClr val="white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8" name="17 Cheurón"/>
          <p:cNvSpPr/>
          <p:nvPr/>
        </p:nvSpPr>
        <p:spPr>
          <a:xfrm>
            <a:off x="1464196" y="2220833"/>
            <a:ext cx="1197307" cy="1325495"/>
          </a:xfrm>
          <a:prstGeom prst="chevron">
            <a:avLst>
              <a:gd name="adj" fmla="val 1177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 defTabSz="457200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1200" b="1">
                <a:solidFill>
                  <a:prstClr val="white"/>
                </a:solidFill>
              </a:rPr>
              <a:t>Biodiversity maps with the Ecological Niche Modelling in OpenBio</a:t>
            </a:r>
            <a:endParaRPr lang="en-GB" sz="1200" b="1">
              <a:solidFill>
                <a:prstClr val="white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9" name="18 Cheurón"/>
          <p:cNvSpPr/>
          <p:nvPr/>
        </p:nvSpPr>
        <p:spPr>
          <a:xfrm>
            <a:off x="2661503" y="2220832"/>
            <a:ext cx="1197307" cy="1325495"/>
          </a:xfrm>
          <a:prstGeom prst="chevron">
            <a:avLst>
              <a:gd name="adj" fmla="val 1177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 defTabSz="457200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1200" b="1" dirty="0">
                <a:solidFill>
                  <a:prstClr val="white"/>
                </a:solidFill>
              </a:rPr>
              <a:t>Biodiversity maps with </a:t>
            </a:r>
            <a:r>
              <a:rPr lang="en-GB" sz="1100" b="1" dirty="0" err="1">
                <a:solidFill>
                  <a:prstClr val="white"/>
                </a:solidFill>
              </a:rPr>
              <a:t>openModeller</a:t>
            </a:r>
            <a:r>
              <a:rPr lang="en-GB" sz="1200" b="1" dirty="0">
                <a:solidFill>
                  <a:prstClr val="white"/>
                </a:solidFill>
              </a:rPr>
              <a:t> in </a:t>
            </a:r>
            <a:r>
              <a:rPr lang="en-GB" sz="1200" b="1" dirty="0" err="1">
                <a:solidFill>
                  <a:prstClr val="white"/>
                </a:solidFill>
              </a:rPr>
              <a:t>OpenBio</a:t>
            </a:r>
            <a:endParaRPr lang="en-GB" sz="1200" b="1" dirty="0">
              <a:solidFill>
                <a:prstClr val="white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0" name="19 Cheurón"/>
          <p:cNvSpPr/>
          <p:nvPr/>
        </p:nvSpPr>
        <p:spPr>
          <a:xfrm>
            <a:off x="3858810" y="2238633"/>
            <a:ext cx="1197307" cy="1325495"/>
          </a:xfrm>
          <a:prstGeom prst="chevron">
            <a:avLst>
              <a:gd name="adj" fmla="val 1177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 defTabSz="457200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1200" b="1">
                <a:solidFill>
                  <a:prstClr val="white"/>
                </a:solidFill>
              </a:rPr>
              <a:t>Accessing data from taxonomic checklists in OpenBio</a:t>
            </a:r>
            <a:endParaRPr lang="en-GB" sz="1200" b="1">
              <a:solidFill>
                <a:prstClr val="white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1" name="20 Cheurón"/>
          <p:cNvSpPr/>
          <p:nvPr/>
        </p:nvSpPr>
        <p:spPr>
          <a:xfrm>
            <a:off x="5056117" y="2220831"/>
            <a:ext cx="1197307" cy="1325495"/>
          </a:xfrm>
          <a:prstGeom prst="chevron">
            <a:avLst>
              <a:gd name="adj" fmla="val 1177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 defTabSz="457200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1200" b="1" dirty="0">
                <a:solidFill>
                  <a:prstClr val="white"/>
                </a:solidFill>
              </a:rPr>
              <a:t>Adapting applications to the </a:t>
            </a:r>
            <a:r>
              <a:rPr lang="en-GB" sz="1200" b="1" dirty="0" err="1">
                <a:solidFill>
                  <a:prstClr val="white"/>
                </a:solidFill>
              </a:rPr>
              <a:t>OpenBio</a:t>
            </a:r>
            <a:r>
              <a:rPr lang="en-GB" sz="1200" b="1" dirty="0">
                <a:solidFill>
                  <a:prstClr val="white"/>
                </a:solidFill>
              </a:rPr>
              <a:t> –data</a:t>
            </a:r>
            <a:endParaRPr lang="en-GB" sz="1200" b="1" dirty="0">
              <a:solidFill>
                <a:prstClr val="white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2" name="21 Cheurón"/>
          <p:cNvSpPr/>
          <p:nvPr/>
        </p:nvSpPr>
        <p:spPr>
          <a:xfrm>
            <a:off x="6253424" y="2238633"/>
            <a:ext cx="1197307" cy="1325495"/>
          </a:xfrm>
          <a:prstGeom prst="chevron">
            <a:avLst>
              <a:gd name="adj" fmla="val 1177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 defTabSz="457200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1200" b="1" dirty="0">
                <a:solidFill>
                  <a:prstClr val="white"/>
                </a:solidFill>
              </a:rPr>
              <a:t>Adapting applications to the </a:t>
            </a:r>
            <a:r>
              <a:rPr lang="en-GB" sz="1200" b="1" dirty="0" err="1">
                <a:solidFill>
                  <a:prstClr val="white"/>
                </a:solidFill>
              </a:rPr>
              <a:t>OpenBio</a:t>
            </a:r>
            <a:r>
              <a:rPr lang="en-GB" sz="1200" b="1" dirty="0">
                <a:solidFill>
                  <a:prstClr val="white"/>
                </a:solidFill>
              </a:rPr>
              <a:t> -  processes</a:t>
            </a:r>
            <a:endParaRPr lang="en-GB" sz="1200" b="1" dirty="0">
              <a:solidFill>
                <a:prstClr val="white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3" name="22 Cheurón"/>
          <p:cNvSpPr/>
          <p:nvPr/>
        </p:nvSpPr>
        <p:spPr>
          <a:xfrm>
            <a:off x="7450731" y="2238633"/>
            <a:ext cx="1197307" cy="1325495"/>
          </a:xfrm>
          <a:prstGeom prst="chevron">
            <a:avLst>
              <a:gd name="adj" fmla="val 11774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 defTabSz="457200" fontAlgn="base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1200" b="1">
                <a:solidFill>
                  <a:prstClr val="white"/>
                </a:solidFill>
              </a:rPr>
              <a:t>Deploying an OpenBio node</a:t>
            </a:r>
            <a:endParaRPr lang="en-GB" sz="1200" b="1">
              <a:solidFill>
                <a:prstClr val="white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8" name="Marcador de contenido 2"/>
          <p:cNvSpPr>
            <a:spLocks noGrp="1"/>
          </p:cNvSpPr>
          <p:nvPr>
            <p:ph idx="1"/>
          </p:nvPr>
        </p:nvSpPr>
        <p:spPr>
          <a:xfrm>
            <a:off x="457200" y="3809790"/>
            <a:ext cx="8229600" cy="2316373"/>
          </a:xfrm>
        </p:spPr>
        <p:txBody>
          <a:bodyPr/>
          <a:lstStyle/>
          <a:p>
            <a:pPr lvl="1"/>
            <a:endParaRPr lang="es-ES" dirty="0" smtClean="0"/>
          </a:p>
        </p:txBody>
      </p:sp>
      <p:sp>
        <p:nvSpPr>
          <p:cNvPr id="24" name="Espaço Reservado para Número de Slide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98F5-DA29-4BAF-85ED-9816AD436035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25" name="Espaço Reservado para Rodapé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EUBrazilOpenBio Workshop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3032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2330"/>
            <a:ext cx="8229600" cy="1143000"/>
          </a:xfrm>
        </p:spPr>
        <p:txBody>
          <a:bodyPr/>
          <a:lstStyle/>
          <a:p>
            <a:r>
              <a:rPr lang="es-ES" sz="3600" dirty="0" smtClean="0"/>
              <a:t>e-</a:t>
            </a:r>
            <a:r>
              <a:rPr lang="es-ES" sz="3600" dirty="0" err="1" smtClean="0"/>
              <a:t>infrastructures</a:t>
            </a:r>
            <a:r>
              <a:rPr lang="es-ES" sz="3600" dirty="0" smtClean="0"/>
              <a:t> </a:t>
            </a:r>
            <a:r>
              <a:rPr lang="es-ES" sz="3600" dirty="0" err="1" smtClean="0"/>
              <a:t>for</a:t>
            </a:r>
            <a:r>
              <a:rPr lang="es-ES" sz="3600" dirty="0" smtClean="0"/>
              <a:t> </a:t>
            </a:r>
            <a:r>
              <a:rPr lang="es-ES" sz="3600" dirty="0" err="1" smtClean="0"/>
              <a:t>biodiversity</a:t>
            </a:r>
            <a:r>
              <a:rPr lang="es-ES" sz="3600" dirty="0" smtClean="0"/>
              <a:t> </a:t>
            </a:r>
            <a:r>
              <a:rPr lang="es-ES" sz="3600" dirty="0" err="1" smtClean="0"/>
              <a:t>analysis</a:t>
            </a:r>
            <a:r>
              <a:rPr lang="es-ES" sz="3600" dirty="0" smtClean="0"/>
              <a:t> 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799742"/>
            <a:ext cx="9144000" cy="4090886"/>
          </a:xfrm>
        </p:spPr>
        <p:txBody>
          <a:bodyPr/>
          <a:lstStyle/>
          <a:p>
            <a:r>
              <a:rPr lang="es-ES" dirty="0" err="1" smtClean="0"/>
              <a:t>Biodiversity</a:t>
            </a:r>
            <a:r>
              <a:rPr lang="es-ES" dirty="0" smtClean="0"/>
              <a:t> crisis: </a:t>
            </a:r>
            <a:r>
              <a:rPr lang="es-ES" sz="2800" dirty="0" smtClean="0"/>
              <a:t>at local and global </a:t>
            </a:r>
            <a:r>
              <a:rPr lang="es-ES" sz="2800" dirty="0" err="1" smtClean="0"/>
              <a:t>levels</a:t>
            </a:r>
            <a:r>
              <a:rPr lang="es-ES" sz="2800" dirty="0" smtClean="0"/>
              <a:t>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need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open </a:t>
            </a:r>
            <a:r>
              <a:rPr lang="es-ES" dirty="0" err="1" smtClean="0"/>
              <a:t>access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data, </a:t>
            </a:r>
            <a:r>
              <a:rPr lang="es-ES" dirty="0" err="1" smtClean="0"/>
              <a:t>tools</a:t>
            </a:r>
            <a:r>
              <a:rPr lang="es-ES" dirty="0" smtClean="0"/>
              <a:t> &amp; </a:t>
            </a:r>
            <a:r>
              <a:rPr lang="es-ES" dirty="0" err="1" smtClean="0"/>
              <a:t>services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6" name="Picture 13" descr="Conversao_tot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8" r="25194"/>
          <a:stretch>
            <a:fillRect/>
          </a:stretch>
        </p:blipFill>
        <p:spPr bwMode="auto">
          <a:xfrm>
            <a:off x="4627392" y="2347023"/>
            <a:ext cx="2736565" cy="28072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32506" y="2521522"/>
            <a:ext cx="417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Land use changes of Brazilian biomes are impacting the climate</a:t>
            </a:r>
          </a:p>
        </p:txBody>
      </p:sp>
      <p:graphicFrame>
        <p:nvGraphicFramePr>
          <p:cNvPr id="8" name="Table 5"/>
          <p:cNvGraphicFramePr>
            <a:graphicFrameLocks noGrp="1"/>
          </p:cNvGraphicFramePr>
          <p:nvPr/>
        </p:nvGraphicFramePr>
        <p:xfrm>
          <a:off x="928256" y="3414091"/>
          <a:ext cx="3502900" cy="1712505"/>
        </p:xfrm>
        <a:graphic>
          <a:graphicData uri="http://schemas.openxmlformats.org/drawingml/2006/table">
            <a:tbl>
              <a:tblPr/>
              <a:tblGrid>
                <a:gridCol w="1926274"/>
                <a:gridCol w="1576626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Original area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(km</a:t>
                      </a:r>
                      <a:r>
                        <a:rPr kumimoji="0" lang="en-GB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2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) - IBGE</a:t>
                      </a: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3" marR="91443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8.570.112</a:t>
                      </a:r>
                    </a:p>
                  </a:txBody>
                  <a:tcPr marL="12700" marR="12700" marT="1269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15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Converted area (km</a:t>
                      </a:r>
                      <a:r>
                        <a:rPr kumimoji="0" lang="en-GB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2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) </a:t>
                      </a:r>
                      <a:endParaRPr kumimoji="0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43" marR="91443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3.030.460</a:t>
                      </a:r>
                    </a:p>
                  </a:txBody>
                  <a:tcPr marL="12700" marR="12700" marT="1269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6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SimSun" pitchFamily="2" charset="-122"/>
                        </a:rPr>
                        <a:t>Converted area (%) </a:t>
                      </a:r>
                      <a:endParaRPr kumimoji="0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1443" marR="91443" marT="45713" marB="4571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35%</a:t>
                      </a:r>
                    </a:p>
                  </a:txBody>
                  <a:tcPr marL="12700" marR="12700" marT="12698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498F5-DA29-4BAF-85ED-9816AD436035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EUBrazilOpenBio Workshop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127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penBio_PPTTemplate">
  <a:themeElements>
    <a:clrScheme name="Impostazioni personalizzate 10">
      <a:dk1>
        <a:srgbClr val="306D9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68744"/>
      </a:hlink>
      <a:folHlink>
        <a:srgbClr val="CE4F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OpenBio_PPTTemplate</Template>
  <TotalTime>5506</TotalTime>
  <Words>1167</Words>
  <Application>Microsoft Macintosh PowerPoint</Application>
  <PresentationFormat>Presentación en pantalla (4:3)</PresentationFormat>
  <Paragraphs>173</Paragraphs>
  <Slides>16</Slides>
  <Notes>6</Notes>
  <HiddenSlides>3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OpenBio_PPTTemplate</vt:lpstr>
      <vt:lpstr>Brief introduction to the project</vt:lpstr>
      <vt:lpstr>EU-Brazil OpenBio</vt:lpstr>
      <vt:lpstr>The Partnership</vt:lpstr>
      <vt:lpstr>EUBrazilOpenBio e-Infrastructure </vt:lpstr>
      <vt:lpstr>An Hybrid Infrastructure</vt:lpstr>
      <vt:lpstr>Infrastructure</vt:lpstr>
      <vt:lpstr>EUBrazilOpenBio Gateway</vt:lpstr>
      <vt:lpstr>The training programme</vt:lpstr>
      <vt:lpstr>e-infrastructures for biodiversity analysis </vt:lpstr>
      <vt:lpstr>Use Case I Integration between Regional &amp; Global Taxonomies</vt:lpstr>
      <vt:lpstr>Presentación de PowerPoint</vt:lpstr>
      <vt:lpstr>Use Case 2: Ecological  Niche Modelling</vt:lpstr>
      <vt:lpstr>Use Case 2: Ecological  Niche Modelling</vt:lpstr>
      <vt:lpstr>Support to biodiversity communities</vt:lpstr>
      <vt:lpstr>Conclusions</vt:lpstr>
      <vt:lpstr>Further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Sara Pittonet Gaiarin</dc:creator>
  <cp:lastModifiedBy>Rosa M. Badia</cp:lastModifiedBy>
  <cp:revision>110</cp:revision>
  <dcterms:created xsi:type="dcterms:W3CDTF">2012-11-20T10:52:32Z</dcterms:created>
  <dcterms:modified xsi:type="dcterms:W3CDTF">2013-09-19T09:26:52Z</dcterms:modified>
</cp:coreProperties>
</file>