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1" r:id="rId2"/>
    <p:sldId id="272" r:id="rId3"/>
    <p:sldId id="349" r:id="rId4"/>
    <p:sldId id="275" r:id="rId5"/>
    <p:sldId id="279" r:id="rId6"/>
    <p:sldId id="311" r:id="rId7"/>
    <p:sldId id="312" r:id="rId8"/>
    <p:sldId id="342" r:id="rId9"/>
    <p:sldId id="345" r:id="rId10"/>
    <p:sldId id="346" r:id="rId11"/>
    <p:sldId id="350" r:id="rId12"/>
    <p:sldId id="351" r:id="rId13"/>
    <p:sldId id="354" r:id="rId14"/>
    <p:sldId id="355" r:id="rId15"/>
    <p:sldId id="357" r:id="rId16"/>
    <p:sldId id="358" r:id="rId17"/>
    <p:sldId id="334" r:id="rId18"/>
    <p:sldId id="319" r:id="rId19"/>
    <p:sldId id="335" r:id="rId20"/>
    <p:sldId id="359" r:id="rId21"/>
    <p:sldId id="347" r:id="rId2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7745"/>
    <a:srgbClr val="8F4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87" autoAdjust="0"/>
  </p:normalViewPr>
  <p:slideViewPr>
    <p:cSldViewPr>
      <p:cViewPr varScale="1">
        <p:scale>
          <a:sx n="79" d="100"/>
          <a:sy n="79" d="100"/>
        </p:scale>
        <p:origin x="-154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B33F804-E78E-40FD-9AFF-EB1FC400BD2E}" type="datetimeFigureOut">
              <a:rPr lang="fr-FR"/>
              <a:pPr>
                <a:defRPr/>
              </a:pPr>
              <a:t>19/09/2013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8AB1B9C-083A-46A2-8BB9-9B8D1E14DCEB}" type="slidenum">
              <a:rPr lang="fr-FR"/>
              <a:pPr>
                <a:defRPr/>
              </a:pPr>
              <a:t>‹#›</a:t>
            </a:fld>
            <a:endParaRPr lang="fr-FR"/>
          </a:p>
        </p:txBody>
      </p:sp>
    </p:spTree>
    <p:extLst>
      <p:ext uri="{BB962C8B-B14F-4D97-AF65-F5344CB8AC3E}">
        <p14:creationId xmlns:p14="http://schemas.microsoft.com/office/powerpoint/2010/main" val="3574394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IPBES: Intergovernmental Platform on Biodiversity</a:t>
            </a:r>
            <a:r>
              <a:rPr lang="en-GB" baseline="0" dirty="0" smtClean="0"/>
              <a:t> &amp; Ecosystems Services</a:t>
            </a:r>
          </a:p>
        </p:txBody>
      </p:sp>
      <p:sp>
        <p:nvSpPr>
          <p:cNvPr id="4" name="Slide Number Placeholder 3"/>
          <p:cNvSpPr>
            <a:spLocks noGrp="1"/>
          </p:cNvSpPr>
          <p:nvPr>
            <p:ph type="sldNum" sz="quarter" idx="10"/>
          </p:nvPr>
        </p:nvSpPr>
        <p:spPr/>
        <p:txBody>
          <a:bodyPr/>
          <a:lstStyle/>
          <a:p>
            <a:pPr>
              <a:defRPr/>
            </a:pPr>
            <a:fld id="{B8AB1B9C-083A-46A2-8BB9-9B8D1E14DCEB}" type="slidenum">
              <a:rPr lang="fr-FR" smtClean="0"/>
              <a:pPr>
                <a:defRPr/>
              </a:pPr>
              <a:t>2</a:t>
            </a:fld>
            <a:endParaRPr lang="fr-FR"/>
          </a:p>
        </p:txBody>
      </p:sp>
    </p:spTree>
    <p:extLst>
      <p:ext uri="{BB962C8B-B14F-4D97-AF65-F5344CB8AC3E}">
        <p14:creationId xmlns:p14="http://schemas.microsoft.com/office/powerpoint/2010/main" val="245708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it-IT">
              <a:latin typeface="Calibri" charset="0"/>
            </a:endParaRPr>
          </a:p>
        </p:txBody>
      </p:sp>
      <p:sp>
        <p:nvSpPr>
          <p:cNvPr id="112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FC9E5FD-D513-2F41-B4AF-521C66D2CDB1}" type="slidenum">
              <a:rPr lang="fr-FR"/>
              <a:pPr eaLnBrk="1" hangingPunct="1"/>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atin typeface="Calibri"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60E6AD0-C731-D445-AF97-190C43D49CB4}" type="slidenum">
              <a:rPr lang="fr-FR"/>
              <a:pPr eaLnBrk="1" hangingPunct="1"/>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8AB1B9C-083A-46A2-8BB9-9B8D1E14DCEB}" type="slidenum">
              <a:rPr lang="fr-FR" smtClean="0"/>
              <a:pPr>
                <a:defRPr/>
              </a:pPr>
              <a:t>8</a:t>
            </a:fld>
            <a:endParaRPr lang="fr-FR"/>
          </a:p>
        </p:txBody>
      </p:sp>
    </p:spTree>
    <p:extLst>
      <p:ext uri="{BB962C8B-B14F-4D97-AF65-F5344CB8AC3E}">
        <p14:creationId xmlns:p14="http://schemas.microsoft.com/office/powerpoint/2010/main" val="242184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it-IT">
              <a:latin typeface="Calibri" charset="0"/>
            </a:endParaRPr>
          </a:p>
        </p:txBody>
      </p:sp>
      <p:sp>
        <p:nvSpPr>
          <p:cNvPr id="102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06BAEEA-E63A-9142-8F0B-32510FB9567A}" type="slidenum">
              <a:rPr lang="fr-FR"/>
              <a:pPr eaLnBrk="1" hangingPunct="1"/>
              <a:t>11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it-IT">
              <a:latin typeface="Calibri" charset="0"/>
            </a:endParaRPr>
          </a:p>
        </p:txBody>
      </p:sp>
      <p:sp>
        <p:nvSpPr>
          <p:cNvPr id="112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FC9E5FD-D513-2F41-B4AF-521C66D2CDB1}" type="slidenum">
              <a:rPr lang="fr-FR"/>
              <a:pPr eaLnBrk="1" hangingPunct="1"/>
              <a:t>17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8AB1B9C-083A-46A2-8BB9-9B8D1E14DCEB}" type="slidenum">
              <a:rPr lang="fr-FR" smtClean="0"/>
              <a:pPr>
                <a:defRPr/>
              </a:pPr>
              <a:t>18</a:t>
            </a:fld>
            <a:endParaRPr lang="fr-FR"/>
          </a:p>
        </p:txBody>
      </p:sp>
    </p:spTree>
    <p:extLst>
      <p:ext uri="{BB962C8B-B14F-4D97-AF65-F5344CB8AC3E}">
        <p14:creationId xmlns:p14="http://schemas.microsoft.com/office/powerpoint/2010/main" val="3954909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636912"/>
            <a:ext cx="8784976" cy="1470025"/>
          </a:xfrm>
        </p:spPr>
        <p:txBody>
          <a:bodyPr>
            <a:normAutofit/>
          </a:bodyPr>
          <a:lstStyle>
            <a:lvl1pPr algn="ctr">
              <a:defRPr sz="4000">
                <a:solidFill>
                  <a:srgbClr val="8F4519"/>
                </a:solidFill>
                <a:latin typeface="Rockwell" pitchFamily="18" charset="0"/>
              </a:defRPr>
            </a:lvl1pPr>
          </a:lstStyle>
          <a:p>
            <a:r>
              <a:rPr lang="en-US" smtClean="0"/>
              <a:t>Click to edit Master title style</a:t>
            </a:r>
            <a:endParaRPr lang="fr-FR" dirty="0"/>
          </a:p>
        </p:txBody>
      </p:sp>
      <p:sp>
        <p:nvSpPr>
          <p:cNvPr id="3" name="Sous-titre 2"/>
          <p:cNvSpPr>
            <a:spLocks noGrp="1"/>
          </p:cNvSpPr>
          <p:nvPr>
            <p:ph type="subTitle" idx="1"/>
          </p:nvPr>
        </p:nvSpPr>
        <p:spPr>
          <a:xfrm>
            <a:off x="1371600" y="4365104"/>
            <a:ext cx="6400800" cy="1752600"/>
          </a:xfrm>
        </p:spPr>
        <p:txBody>
          <a:bodyPr/>
          <a:lstStyle>
            <a:lvl1pPr marL="0" indent="0" algn="ctr">
              <a:buNone/>
              <a:defRPr>
                <a:solidFill>
                  <a:schemeClr val="tx1">
                    <a:tint val="75000"/>
                  </a:schemeClr>
                </a:solidFill>
                <a:latin typeface="Rockwell"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a:xfrm>
            <a:off x="179388" y="6486525"/>
            <a:ext cx="1152525" cy="365125"/>
          </a:xfrm>
        </p:spPr>
        <p:txBody>
          <a:bodyPr/>
          <a:lstStyle>
            <a:lvl1pPr>
              <a:defRPr i="1">
                <a:latin typeface="Arial" pitchFamily="34" charset="0"/>
                <a:cs typeface="Arial" pitchFamily="34" charset="0"/>
              </a:defRPr>
            </a:lvl1pPr>
          </a:lstStyle>
          <a:p>
            <a:pPr>
              <a:defRPr/>
            </a:pPr>
            <a:fld id="{87182F2E-FC21-476E-9E6F-906FFFCC00B8}" type="datetime1">
              <a:rPr lang="fr-FR"/>
              <a:pPr>
                <a:defRPr/>
              </a:pPr>
              <a:t>19/09/2013</a:t>
            </a:fld>
            <a:endParaRPr lang="fr-FR" dirty="0"/>
          </a:p>
        </p:txBody>
      </p:sp>
      <p:sp>
        <p:nvSpPr>
          <p:cNvPr id="5" name="Espace réservé du pied de page 4"/>
          <p:cNvSpPr>
            <a:spLocks noGrp="1"/>
          </p:cNvSpPr>
          <p:nvPr>
            <p:ph type="ftr" sz="quarter" idx="11"/>
          </p:nvPr>
        </p:nvSpPr>
        <p:spPr>
          <a:xfrm>
            <a:off x="1322388" y="6486525"/>
            <a:ext cx="2895600" cy="365125"/>
          </a:xfrm>
        </p:spPr>
        <p:txBody>
          <a:bodyPr/>
          <a:lstStyle>
            <a:lvl1pPr>
              <a:defRPr i="1" dirty="0">
                <a:latin typeface="Arial" pitchFamily="34" charset="0"/>
                <a:cs typeface="Arial" pitchFamily="34" charset="0"/>
              </a:defRPr>
            </a:lvl1pPr>
          </a:lstStyle>
          <a:p>
            <a:pPr>
              <a:defRPr/>
            </a:pPr>
            <a:r>
              <a:rPr lang="en-US" dirty="0" smtClean="0"/>
              <a:t>www.creative-b.eu</a:t>
            </a:r>
            <a:endParaRPr lang="fr-FR" dirty="0"/>
          </a:p>
        </p:txBody>
      </p:sp>
      <p:sp>
        <p:nvSpPr>
          <p:cNvPr id="6" name="Espace réservé du numéro de diapositive 5"/>
          <p:cNvSpPr>
            <a:spLocks noGrp="1"/>
          </p:cNvSpPr>
          <p:nvPr>
            <p:ph type="sldNum" sz="quarter" idx="12"/>
          </p:nvPr>
        </p:nvSpPr>
        <p:spPr>
          <a:xfrm>
            <a:off x="7667625" y="6486525"/>
            <a:ext cx="1296988" cy="365125"/>
          </a:xfrm>
        </p:spPr>
        <p:txBody>
          <a:bodyPr/>
          <a:lstStyle>
            <a:lvl1pPr>
              <a:defRPr i="1">
                <a:latin typeface="Arial" pitchFamily="34" charset="0"/>
                <a:cs typeface="Arial" pitchFamily="34" charset="0"/>
              </a:defRPr>
            </a:lvl1pPr>
          </a:lstStyle>
          <a:p>
            <a:pPr>
              <a:defRPr/>
            </a:pPr>
            <a:fld id="{CD6865AB-DCCF-483E-B904-A651FC384E42}"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0C97491B-B010-4217-A2CB-D9BD514F0A5E}" type="datetime1">
              <a:rPr lang="fr-FR"/>
              <a:pPr>
                <a:defRPr/>
              </a:pPr>
              <a:t>19/09/2013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dirty="0" smtClean="0"/>
              <a:t>www.creative-b.eu</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A46A2DD8-D998-47B3-8644-FE3C52338DFC}"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07088" y="1340768"/>
            <a:ext cx="2057400" cy="4896544"/>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179512" y="1340768"/>
            <a:ext cx="6552728" cy="48965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77E9CAE1-D175-4F99-94E6-15CF2C5B27BE}" type="datetime1">
              <a:rPr lang="fr-FR"/>
              <a:pPr>
                <a:defRPr/>
              </a:pPr>
              <a:t>19/09/2013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dirty="0" smtClean="0"/>
              <a:t>www.creative-b.eu</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911B6928-E9BD-407E-9B74-FA136EBE67F2}"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490AD5CF-8E27-41A4-8412-D178E997C9CB}" type="datetime1">
              <a:rPr lang="fr-FR"/>
              <a:pPr>
                <a:defRPr/>
              </a:pPr>
              <a:t>19/09/2013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dirty="0" smtClean="0"/>
              <a:t>www.creative-b.eu</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D65F0DB-959D-4197-9850-2991B35126E5}"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066925"/>
            <a:ext cx="7772400" cy="1362075"/>
          </a:xfrm>
        </p:spPr>
        <p:txBody>
          <a:bodyPr anchor="t"/>
          <a:lstStyle>
            <a:lvl1pPr algn="ctr">
              <a:defRPr sz="4000" b="1" cap="all"/>
            </a:lvl1pPr>
          </a:lstStyle>
          <a:p>
            <a:r>
              <a:rPr lang="en-US" smtClean="0"/>
              <a:t>Click to edit Master title style</a:t>
            </a:r>
            <a:endParaRPr lang="fr-FR" dirty="0"/>
          </a:p>
        </p:txBody>
      </p:sp>
      <p:sp>
        <p:nvSpPr>
          <p:cNvPr id="3" name="Espace réservé du texte 2"/>
          <p:cNvSpPr>
            <a:spLocks noGrp="1"/>
          </p:cNvSpPr>
          <p:nvPr>
            <p:ph type="body" idx="1"/>
          </p:nvPr>
        </p:nvSpPr>
        <p:spPr>
          <a:xfrm>
            <a:off x="722313" y="3645024"/>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F86D66E-52DE-44B9-B767-E2D723C06CA9}" type="datetime1">
              <a:rPr lang="fr-FR"/>
              <a:pPr>
                <a:defRPr/>
              </a:pPr>
              <a:t>19/09/2013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dirty="0" smtClean="0"/>
              <a:t>www.creative-b.eu</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7C510164-F619-49DC-8EAF-D0A9020C1E23}"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179512" y="1340768"/>
            <a:ext cx="4316288" cy="489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340768"/>
            <a:ext cx="4316288" cy="4896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D2622082-4F1F-4821-A0D3-1745889F4FFD}" type="datetime1">
              <a:rPr lang="fr-FR"/>
              <a:pPr>
                <a:defRPr/>
              </a:pPr>
              <a:t>19/09/2013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dirty="0" smtClean="0"/>
              <a:t>www.creative-b.eu</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5272E489-4CDB-454A-9572-8D21CEC684B1}"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179621" y="1421086"/>
            <a:ext cx="4248363" cy="639762"/>
          </a:xfrm>
        </p:spPr>
        <p:txBody>
          <a:bodyPr anchor="b"/>
          <a:lstStyle>
            <a:lvl1pPr marL="0" indent="0">
              <a:buNone/>
              <a:defRPr sz="2400" b="1">
                <a:solidFill>
                  <a:srgbClr val="9C774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179621" y="2174875"/>
            <a:ext cx="42483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716017" y="1421086"/>
            <a:ext cx="4248472" cy="639762"/>
          </a:xfrm>
        </p:spPr>
        <p:txBody>
          <a:bodyPr anchor="b"/>
          <a:lstStyle>
            <a:lvl1pPr marL="0" indent="0">
              <a:buNone/>
              <a:defRPr sz="2400" b="1">
                <a:solidFill>
                  <a:srgbClr val="9C774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716015" y="2174875"/>
            <a:ext cx="42484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0CB74AC2-7ECB-455F-8629-604215B01A85}" type="datetime1">
              <a:rPr lang="fr-FR"/>
              <a:pPr>
                <a:defRPr/>
              </a:pPr>
              <a:t>19/09/2013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dirty="0" smtClean="0"/>
              <a:t>www.creative-b.eu</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02D8BEFB-9F24-4C01-AF54-C693E0618088}"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FFECF8CB-4F42-462F-9FE1-0C56AE6EDB1A}" type="datetime1">
              <a:rPr lang="fr-FR"/>
              <a:pPr>
                <a:defRPr/>
              </a:pPr>
              <a:t>19/09/2013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dirty="0" smtClean="0"/>
              <a:t>www.creative-b.eu</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5CC8140E-87A3-4A47-B73C-76929504F17A}"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31223B2-3FCC-4FBA-B1E0-F095DB3C3BBC}" type="datetime1">
              <a:rPr lang="fr-FR"/>
              <a:pPr>
                <a:defRPr/>
              </a:pPr>
              <a:t>19/09/2013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dirty="0" smtClean="0"/>
              <a:t>www.creative-b.eu</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8F8AE9A3-F52F-4F5F-B590-0CE6FB500BE5}"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512" y="1340768"/>
            <a:ext cx="3286001"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635896" y="1340768"/>
            <a:ext cx="5328592" cy="48965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179512" y="2564904"/>
            <a:ext cx="3286001" cy="36724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38218457-4F35-4E32-9184-888693636EE7}" type="datetime1">
              <a:rPr lang="fr-FR"/>
              <a:pPr>
                <a:defRPr/>
              </a:pPr>
              <a:t>19/09/2013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dirty="0" smtClean="0"/>
              <a:t>www.creative-b.eu</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1194D3D1-96C8-479A-B119-488F26446573}"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7504" y="5382542"/>
            <a:ext cx="8856984" cy="566738"/>
          </a:xfrm>
        </p:spPr>
        <p:txBody>
          <a:bodyPr anchor="b"/>
          <a:lstStyle>
            <a:lvl1pPr algn="ctr">
              <a:defRPr sz="2000" b="1"/>
            </a:lvl1pPr>
          </a:lstStyle>
          <a:p>
            <a:r>
              <a:rPr lang="en-US" smtClean="0"/>
              <a:t>Click to edit Master title style</a:t>
            </a:r>
            <a:endParaRPr lang="fr-FR" dirty="0"/>
          </a:p>
        </p:txBody>
      </p:sp>
      <p:sp>
        <p:nvSpPr>
          <p:cNvPr id="3" name="Espace réservé pour une image  2"/>
          <p:cNvSpPr>
            <a:spLocks noGrp="1"/>
          </p:cNvSpPr>
          <p:nvPr>
            <p:ph type="pic" idx="1"/>
          </p:nvPr>
        </p:nvSpPr>
        <p:spPr>
          <a:xfrm>
            <a:off x="1821904" y="126876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06488" y="5949280"/>
            <a:ext cx="8858000" cy="294928"/>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050D3C1-FAD1-49DD-B624-40DD4656D24B}" type="datetime1">
              <a:rPr lang="fr-FR"/>
              <a:pPr>
                <a:defRPr/>
              </a:pPr>
              <a:t>19/09/2013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dirty="0" smtClean="0"/>
              <a:t>www.creative-b.eu</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65759708-6057-41E8-8254-8EE5436671FA}"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187450" y="-26988"/>
            <a:ext cx="7777163"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179388" y="1312863"/>
            <a:ext cx="8785225" cy="496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Espace réservé de la date 3"/>
          <p:cNvSpPr>
            <a:spLocks noGrp="1"/>
          </p:cNvSpPr>
          <p:nvPr>
            <p:ph type="dt" sz="half" idx="2"/>
          </p:nvPr>
        </p:nvSpPr>
        <p:spPr>
          <a:xfrm>
            <a:off x="179388" y="6491288"/>
            <a:ext cx="1008062" cy="365125"/>
          </a:xfrm>
          <a:prstGeom prst="rect">
            <a:avLst/>
          </a:prstGeom>
        </p:spPr>
        <p:txBody>
          <a:bodyPr vert="horz" lIns="91440" tIns="45720" rIns="91440" bIns="45720" rtlCol="0" anchor="ctr"/>
          <a:lstStyle>
            <a:lvl1pPr algn="l" fontAlgn="auto">
              <a:spcBef>
                <a:spcPts val="0"/>
              </a:spcBef>
              <a:spcAft>
                <a:spcPts val="0"/>
              </a:spcAft>
              <a:defRPr sz="1200" i="1">
                <a:solidFill>
                  <a:schemeClr val="tx1">
                    <a:tint val="75000"/>
                  </a:schemeClr>
                </a:solidFill>
                <a:latin typeface="Arial" pitchFamily="34" charset="0"/>
                <a:cs typeface="Arial" pitchFamily="34" charset="0"/>
              </a:defRPr>
            </a:lvl1pPr>
          </a:lstStyle>
          <a:p>
            <a:pPr>
              <a:defRPr/>
            </a:pPr>
            <a:fld id="{35464B28-64A7-4B59-BFE0-EC40F04C93B9}" type="datetime1">
              <a:rPr lang="fr-FR"/>
              <a:pPr>
                <a:defRPr/>
              </a:pPr>
              <a:t>19/09/2013</a:t>
            </a:fld>
            <a:endParaRPr lang="fr-FR"/>
          </a:p>
        </p:txBody>
      </p:sp>
      <p:sp>
        <p:nvSpPr>
          <p:cNvPr id="5" name="Espace réservé du pied de page 4"/>
          <p:cNvSpPr>
            <a:spLocks noGrp="1"/>
          </p:cNvSpPr>
          <p:nvPr>
            <p:ph type="ftr" sz="quarter" idx="3"/>
          </p:nvPr>
        </p:nvSpPr>
        <p:spPr>
          <a:xfrm>
            <a:off x="1316038" y="6491288"/>
            <a:ext cx="2895600" cy="365125"/>
          </a:xfrm>
          <a:prstGeom prst="rect">
            <a:avLst/>
          </a:prstGeom>
        </p:spPr>
        <p:txBody>
          <a:bodyPr vert="horz" lIns="91440" tIns="45720" rIns="91440" bIns="45720" rtlCol="0" anchor="ctr"/>
          <a:lstStyle>
            <a:lvl1pPr algn="r" fontAlgn="auto">
              <a:spcBef>
                <a:spcPts val="0"/>
              </a:spcBef>
              <a:spcAft>
                <a:spcPts val="0"/>
              </a:spcAft>
              <a:defRPr sz="1200" i="1" dirty="0">
                <a:solidFill>
                  <a:schemeClr val="tx1">
                    <a:tint val="75000"/>
                  </a:schemeClr>
                </a:solidFill>
                <a:latin typeface="Arial" pitchFamily="34" charset="0"/>
                <a:cs typeface="Arial" pitchFamily="34" charset="0"/>
              </a:defRPr>
            </a:lvl1pPr>
          </a:lstStyle>
          <a:p>
            <a:pPr>
              <a:defRPr/>
            </a:pPr>
            <a:r>
              <a:rPr lang="en-US" dirty="0" smtClean="0"/>
              <a:t>www.creative-b.eu</a:t>
            </a:r>
            <a:endParaRPr lang="fr-FR" dirty="0"/>
          </a:p>
        </p:txBody>
      </p:sp>
      <p:sp>
        <p:nvSpPr>
          <p:cNvPr id="6" name="Espace réservé du numéro de diapositive 5"/>
          <p:cNvSpPr>
            <a:spLocks noGrp="1"/>
          </p:cNvSpPr>
          <p:nvPr>
            <p:ph type="sldNum" sz="quarter" idx="4"/>
          </p:nvPr>
        </p:nvSpPr>
        <p:spPr>
          <a:xfrm>
            <a:off x="8172450" y="6491288"/>
            <a:ext cx="792163" cy="365125"/>
          </a:xfrm>
          <a:prstGeom prst="rect">
            <a:avLst/>
          </a:prstGeom>
        </p:spPr>
        <p:txBody>
          <a:bodyPr vert="horz" lIns="91440" tIns="45720" rIns="91440" bIns="45720" rtlCol="0" anchor="ctr"/>
          <a:lstStyle>
            <a:lvl1pPr algn="r" fontAlgn="auto">
              <a:spcBef>
                <a:spcPts val="0"/>
              </a:spcBef>
              <a:spcAft>
                <a:spcPts val="0"/>
              </a:spcAft>
              <a:defRPr sz="1200" i="1">
                <a:solidFill>
                  <a:schemeClr val="tx1">
                    <a:tint val="75000"/>
                  </a:schemeClr>
                </a:solidFill>
                <a:latin typeface="Arial" pitchFamily="34" charset="0"/>
                <a:cs typeface="Arial" pitchFamily="34" charset="0"/>
              </a:defRPr>
            </a:lvl1pPr>
          </a:lstStyle>
          <a:p>
            <a:pPr>
              <a:defRPr/>
            </a:pPr>
            <a:fld id="{B2ED805C-AC05-4ED4-923E-913DBDFE9806}" type="slidenum">
              <a:rPr lang="fr-FR"/>
              <a:pPr>
                <a:defRPr/>
              </a:pPr>
              <a:t>‹#›</a:t>
            </a:fld>
            <a:endParaRPr lang="fr-FR" dirty="0"/>
          </a:p>
        </p:txBody>
      </p:sp>
      <p:sp>
        <p:nvSpPr>
          <p:cNvPr id="7" name="ZoneTexte 6"/>
          <p:cNvSpPr txBox="1"/>
          <p:nvPr/>
        </p:nvSpPr>
        <p:spPr>
          <a:xfrm>
            <a:off x="4859338" y="6534150"/>
            <a:ext cx="3313112" cy="276225"/>
          </a:xfrm>
          <a:prstGeom prst="rect">
            <a:avLst/>
          </a:prstGeom>
          <a:noFill/>
        </p:spPr>
        <p:txBody>
          <a:bodyPr>
            <a:spAutoFit/>
          </a:bodyPr>
          <a:lstStyle/>
          <a:p>
            <a:pPr>
              <a:defRPr/>
            </a:pPr>
            <a:r>
              <a:rPr lang="fr-FR" sz="1200" i="1" dirty="0">
                <a:solidFill>
                  <a:schemeClr val="bg1">
                    <a:lumMod val="50000"/>
                  </a:schemeClr>
                </a:solidFill>
                <a:latin typeface="Arial" pitchFamily="34" charset="0"/>
                <a:cs typeface="Arial" pitchFamily="34" charset="0"/>
              </a:rPr>
              <a:t>Project </a:t>
            </a:r>
            <a:r>
              <a:rPr lang="fr-FR" sz="1200" i="1" dirty="0" err="1" smtClean="0">
                <a:solidFill>
                  <a:schemeClr val="bg1">
                    <a:lumMod val="50000"/>
                  </a:schemeClr>
                </a:solidFill>
                <a:latin typeface="Arial" pitchFamily="34" charset="0"/>
                <a:cs typeface="Arial" pitchFamily="34" charset="0"/>
              </a:rPr>
              <a:t>Number</a:t>
            </a:r>
            <a:r>
              <a:rPr lang="fr-FR" sz="1200" i="1" dirty="0" smtClean="0">
                <a:solidFill>
                  <a:schemeClr val="bg1">
                    <a:lumMod val="50000"/>
                  </a:schemeClr>
                </a:solidFill>
                <a:latin typeface="Arial" pitchFamily="34" charset="0"/>
                <a:cs typeface="Arial" pitchFamily="34" charset="0"/>
              </a:rPr>
              <a:t>:</a:t>
            </a:r>
            <a:r>
              <a:rPr lang="fr-FR" sz="1200" i="1" baseline="0" dirty="0" smtClean="0">
                <a:solidFill>
                  <a:schemeClr val="bg1">
                    <a:lumMod val="50000"/>
                  </a:schemeClr>
                </a:solidFill>
                <a:latin typeface="Arial" pitchFamily="34" charset="0"/>
                <a:cs typeface="Arial" pitchFamily="34" charset="0"/>
              </a:rPr>
              <a:t> </a:t>
            </a:r>
            <a:r>
              <a:rPr lang="fr-FR" sz="1200" i="1" dirty="0" smtClean="0">
                <a:solidFill>
                  <a:schemeClr val="bg1">
                    <a:lumMod val="50000"/>
                  </a:schemeClr>
                </a:solidFill>
                <a:latin typeface="Arial" pitchFamily="34" charset="0"/>
                <a:cs typeface="Arial" pitchFamily="34" charset="0"/>
              </a:rPr>
              <a:t>284441</a:t>
            </a:r>
            <a:endParaRPr lang="fr-FR" sz="1200" i="1" dirty="0">
              <a:solidFill>
                <a:schemeClr val="bg1">
                  <a:lumMod val="50000"/>
                </a:schemeClr>
              </a:solidFill>
              <a:latin typeface="Arial" pitchFamily="34" charset="0"/>
              <a:cs typeface="Arial" pitchFamily="34" charset="0"/>
            </a:endParaRPr>
          </a:p>
        </p:txBody>
      </p:sp>
      <p:pic>
        <p:nvPicPr>
          <p:cNvPr id="1032" name="Picture 8" descr="D:\CREA\LOGOTHEQUE\fp7-logos_en\FP7-General\colour\FP7-gen-RGB.gif"/>
          <p:cNvPicPr>
            <a:picLocks noChangeAspect="1" noChangeArrowheads="1"/>
          </p:cNvPicPr>
          <p:nvPr/>
        </p:nvPicPr>
        <p:blipFill>
          <a:blip r:embed="rId14" cstate="print"/>
          <a:srcRect/>
          <a:stretch>
            <a:fillRect/>
          </a:stretch>
        </p:blipFill>
        <p:spPr bwMode="auto">
          <a:xfrm>
            <a:off x="4257675" y="6308725"/>
            <a:ext cx="601663" cy="490538"/>
          </a:xfrm>
          <a:prstGeom prst="rect">
            <a:avLst/>
          </a:prstGeom>
          <a:noFill/>
          <a:ln w="19050">
            <a:solidFill>
              <a:srgbClr val="9C7745"/>
            </a:solid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p:txStyles>
    <p:titleStyle>
      <a:lvl1pPr algn="l" rtl="0" eaLnBrk="1" fontAlgn="base" hangingPunct="1">
        <a:spcBef>
          <a:spcPct val="0"/>
        </a:spcBef>
        <a:spcAft>
          <a:spcPct val="0"/>
        </a:spcAft>
        <a:defRPr sz="3600" kern="1200">
          <a:solidFill>
            <a:srgbClr val="9C7745"/>
          </a:solidFill>
          <a:latin typeface="Rockwell" pitchFamily="18" charset="0"/>
          <a:ea typeface="+mj-ea"/>
          <a:cs typeface="+mj-cs"/>
        </a:defRPr>
      </a:lvl1pPr>
      <a:lvl2pPr algn="l" rtl="0" eaLnBrk="1" fontAlgn="base" hangingPunct="1">
        <a:spcBef>
          <a:spcPct val="0"/>
        </a:spcBef>
        <a:spcAft>
          <a:spcPct val="0"/>
        </a:spcAft>
        <a:defRPr sz="3600">
          <a:solidFill>
            <a:srgbClr val="9C7745"/>
          </a:solidFill>
          <a:latin typeface="Rockwell" pitchFamily="18" charset="0"/>
        </a:defRPr>
      </a:lvl2pPr>
      <a:lvl3pPr algn="l" rtl="0" eaLnBrk="1" fontAlgn="base" hangingPunct="1">
        <a:spcBef>
          <a:spcPct val="0"/>
        </a:spcBef>
        <a:spcAft>
          <a:spcPct val="0"/>
        </a:spcAft>
        <a:defRPr sz="3600">
          <a:solidFill>
            <a:srgbClr val="9C7745"/>
          </a:solidFill>
          <a:latin typeface="Rockwell" pitchFamily="18" charset="0"/>
        </a:defRPr>
      </a:lvl3pPr>
      <a:lvl4pPr algn="l" rtl="0" eaLnBrk="1" fontAlgn="base" hangingPunct="1">
        <a:spcBef>
          <a:spcPct val="0"/>
        </a:spcBef>
        <a:spcAft>
          <a:spcPct val="0"/>
        </a:spcAft>
        <a:defRPr sz="3600">
          <a:solidFill>
            <a:srgbClr val="9C7745"/>
          </a:solidFill>
          <a:latin typeface="Rockwell" pitchFamily="18" charset="0"/>
        </a:defRPr>
      </a:lvl4pPr>
      <a:lvl5pPr algn="l" rtl="0" eaLnBrk="1" fontAlgn="base" hangingPunct="1">
        <a:spcBef>
          <a:spcPct val="0"/>
        </a:spcBef>
        <a:spcAft>
          <a:spcPct val="0"/>
        </a:spcAft>
        <a:defRPr sz="3600">
          <a:solidFill>
            <a:srgbClr val="9C7745"/>
          </a:solidFill>
          <a:latin typeface="Rockwell" pitchFamily="18" charset="0"/>
        </a:defRPr>
      </a:lvl5pPr>
      <a:lvl6pPr marL="457200" algn="l" rtl="0" eaLnBrk="1" fontAlgn="base" hangingPunct="1">
        <a:spcBef>
          <a:spcPct val="0"/>
        </a:spcBef>
        <a:spcAft>
          <a:spcPct val="0"/>
        </a:spcAft>
        <a:defRPr sz="3600">
          <a:solidFill>
            <a:srgbClr val="9C7745"/>
          </a:solidFill>
          <a:latin typeface="Rockwell" pitchFamily="18" charset="0"/>
        </a:defRPr>
      </a:lvl6pPr>
      <a:lvl7pPr marL="914400" algn="l" rtl="0" eaLnBrk="1" fontAlgn="base" hangingPunct="1">
        <a:spcBef>
          <a:spcPct val="0"/>
        </a:spcBef>
        <a:spcAft>
          <a:spcPct val="0"/>
        </a:spcAft>
        <a:defRPr sz="3600">
          <a:solidFill>
            <a:srgbClr val="9C7745"/>
          </a:solidFill>
          <a:latin typeface="Rockwell" pitchFamily="18" charset="0"/>
        </a:defRPr>
      </a:lvl7pPr>
      <a:lvl8pPr marL="1371600" algn="l" rtl="0" eaLnBrk="1" fontAlgn="base" hangingPunct="1">
        <a:spcBef>
          <a:spcPct val="0"/>
        </a:spcBef>
        <a:spcAft>
          <a:spcPct val="0"/>
        </a:spcAft>
        <a:defRPr sz="3600">
          <a:solidFill>
            <a:srgbClr val="9C7745"/>
          </a:solidFill>
          <a:latin typeface="Rockwell" pitchFamily="18" charset="0"/>
        </a:defRPr>
      </a:lvl8pPr>
      <a:lvl9pPr marL="1828800" algn="l" rtl="0" eaLnBrk="1" fontAlgn="base" hangingPunct="1">
        <a:spcBef>
          <a:spcPct val="0"/>
        </a:spcBef>
        <a:spcAft>
          <a:spcPct val="0"/>
        </a:spcAft>
        <a:defRPr sz="3600">
          <a:solidFill>
            <a:srgbClr val="9C7745"/>
          </a:solidFill>
          <a:latin typeface="Rockwell" pitchFamily="18" charset="0"/>
        </a:defRPr>
      </a:lvl9pPr>
    </p:titleStyle>
    <p:bodyStyle>
      <a:lvl1pPr marL="342900" indent="-342900" algn="l" rtl="0" eaLnBrk="1" fontAlgn="base" hangingPunct="1">
        <a:spcBef>
          <a:spcPct val="20000"/>
        </a:spcBef>
        <a:spcAft>
          <a:spcPct val="0"/>
        </a:spcAft>
        <a:buClr>
          <a:srgbClr val="8F4519"/>
        </a:buClr>
        <a:buSzPct val="70000"/>
        <a:buFont typeface="Arial" charset="0"/>
        <a:buChar char="►"/>
        <a:defRPr sz="3200" kern="1200">
          <a:solidFill>
            <a:srgbClr val="8F4519"/>
          </a:solidFill>
          <a:latin typeface="Arial" pitchFamily="34" charset="0"/>
          <a:ea typeface="+mn-ea"/>
          <a:cs typeface="Arial" pitchFamily="34" charset="0"/>
        </a:defRPr>
      </a:lvl1pPr>
      <a:lvl2pPr marL="742950" indent="-285750" algn="l" rtl="0" eaLnBrk="1" fontAlgn="base" hangingPunct="1">
        <a:spcBef>
          <a:spcPct val="20000"/>
        </a:spcBef>
        <a:spcAft>
          <a:spcPct val="0"/>
        </a:spcAft>
        <a:buSzPct val="60000"/>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9C7745"/>
        </a:buClr>
        <a:buSzPct val="50000"/>
        <a:buFont typeface="Arial" charset="0"/>
        <a:buChar char="►"/>
        <a:defRPr sz="2400" kern="1200">
          <a:solidFill>
            <a:srgbClr val="9C7745"/>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8F4519"/>
        </a:buClr>
        <a:buSzPct val="45000"/>
        <a:buFont typeface="Arial" charset="0"/>
        <a:buChar char="►"/>
        <a:defRPr sz="2000" kern="1200">
          <a:solidFill>
            <a:srgbClr val="8F4519"/>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40000"/>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3200" b="1" dirty="0"/>
              <a:t>C</a:t>
            </a:r>
            <a:r>
              <a:rPr lang="en-GB" sz="3200" dirty="0"/>
              <a:t>oordination of </a:t>
            </a:r>
            <a:r>
              <a:rPr lang="en-GB" sz="3200" b="1" dirty="0"/>
              <a:t>R</a:t>
            </a:r>
            <a:r>
              <a:rPr lang="en-GB" sz="3200" dirty="0"/>
              <a:t>esearch </a:t>
            </a:r>
            <a:r>
              <a:rPr lang="en-GB" sz="3200" b="1" dirty="0">
                <a:solidFill>
                  <a:srgbClr val="00B0F0"/>
                </a:solidFill>
              </a:rPr>
              <a:t>e</a:t>
            </a:r>
            <a:r>
              <a:rPr lang="en-GB" sz="3200" dirty="0"/>
              <a:t>-Infrastructure </a:t>
            </a:r>
            <a:r>
              <a:rPr lang="en-GB" sz="3200" b="1" dirty="0"/>
              <a:t>A</a:t>
            </a:r>
            <a:r>
              <a:rPr lang="en-GB" sz="3200" dirty="0"/>
              <a:t>ctivities </a:t>
            </a:r>
            <a:r>
              <a:rPr lang="en-GB" sz="3200" b="1" dirty="0"/>
              <a:t>T</a:t>
            </a:r>
            <a:r>
              <a:rPr lang="en-GB" sz="3200" dirty="0"/>
              <a:t>oward an </a:t>
            </a:r>
            <a:r>
              <a:rPr lang="en-GB" sz="3200" b="1" dirty="0"/>
              <a:t>I</a:t>
            </a:r>
            <a:r>
              <a:rPr lang="en-GB" sz="3200" dirty="0"/>
              <a:t>nternational </a:t>
            </a:r>
            <a:r>
              <a:rPr lang="en-GB" sz="3200" b="1" dirty="0"/>
              <a:t>V</a:t>
            </a:r>
            <a:r>
              <a:rPr lang="en-GB" sz="3200" dirty="0"/>
              <a:t>irtual </a:t>
            </a:r>
            <a:r>
              <a:rPr lang="en-GB" sz="3200" b="1" dirty="0"/>
              <a:t>E</a:t>
            </a:r>
            <a:r>
              <a:rPr lang="en-GB" sz="3200" dirty="0"/>
              <a:t>nvironment for </a:t>
            </a:r>
            <a:r>
              <a:rPr lang="en-GB" sz="3200" b="1" dirty="0">
                <a:solidFill>
                  <a:srgbClr val="00B0F0"/>
                </a:solidFill>
              </a:rPr>
              <a:t>B</a:t>
            </a:r>
            <a:r>
              <a:rPr lang="en-GB" sz="3200" dirty="0"/>
              <a:t>iodiversity: </a:t>
            </a:r>
            <a:r>
              <a:rPr lang="en-GB" sz="3200" dirty="0" smtClean="0"/>
              <a:t/>
            </a:r>
            <a:br>
              <a:rPr lang="en-GB" sz="3200" dirty="0" smtClean="0"/>
            </a:br>
            <a:r>
              <a:rPr lang="en-GB" sz="3200" dirty="0" smtClean="0"/>
              <a:t>the </a:t>
            </a:r>
            <a:r>
              <a:rPr lang="en-GB" sz="3200" b="1" dirty="0" err="1"/>
              <a:t>CR</a:t>
            </a:r>
            <a:r>
              <a:rPr lang="en-GB" sz="3200" b="1" dirty="0" err="1">
                <a:solidFill>
                  <a:srgbClr val="00B0F0"/>
                </a:solidFill>
              </a:rPr>
              <a:t>e</a:t>
            </a:r>
            <a:r>
              <a:rPr lang="en-GB" sz="3200" b="1" dirty="0" err="1"/>
              <a:t>ATIVE</a:t>
            </a:r>
            <a:r>
              <a:rPr lang="en-GB" sz="3200" b="1" dirty="0"/>
              <a:t>-</a:t>
            </a:r>
            <a:r>
              <a:rPr lang="en-GB" sz="3200" b="1" dirty="0">
                <a:solidFill>
                  <a:srgbClr val="00B0F0"/>
                </a:solidFill>
              </a:rPr>
              <a:t>B</a:t>
            </a:r>
            <a:r>
              <a:rPr lang="en-GB" sz="3200" b="1" dirty="0"/>
              <a:t> </a:t>
            </a:r>
            <a:r>
              <a:rPr lang="en-GB" sz="3200" dirty="0"/>
              <a:t>project</a:t>
            </a:r>
            <a:endParaRPr lang="en-US" sz="3200" dirty="0"/>
          </a:p>
        </p:txBody>
      </p:sp>
      <p:sp>
        <p:nvSpPr>
          <p:cNvPr id="5" name="Subtitle 4"/>
          <p:cNvSpPr>
            <a:spLocks noGrp="1"/>
          </p:cNvSpPr>
          <p:nvPr>
            <p:ph type="subTitle" idx="1"/>
          </p:nvPr>
        </p:nvSpPr>
        <p:spPr>
          <a:xfrm>
            <a:off x="1371600" y="4797152"/>
            <a:ext cx="6400800" cy="1320552"/>
          </a:xfrm>
        </p:spPr>
        <p:txBody>
          <a:bodyPr/>
          <a:lstStyle/>
          <a:p>
            <a:r>
              <a:rPr lang="en-US" sz="2000" dirty="0" smtClean="0"/>
              <a:t>Yannick Legré (CNRS-</a:t>
            </a:r>
            <a:r>
              <a:rPr lang="en-US" sz="2000" dirty="0" err="1" smtClean="0"/>
              <a:t>IdGC</a:t>
            </a:r>
            <a:r>
              <a:rPr lang="en-US" sz="2000" dirty="0" smtClean="0"/>
              <a:t>)</a:t>
            </a:r>
          </a:p>
          <a:p>
            <a:r>
              <a:rPr lang="en-US" sz="1800" dirty="0" smtClean="0"/>
              <a:t>yannick.legre@idgrilles.fr</a:t>
            </a:r>
          </a:p>
        </p:txBody>
      </p:sp>
    </p:spTree>
    <p:extLst>
      <p:ext uri="{BB962C8B-B14F-4D97-AF65-F5344CB8AC3E}">
        <p14:creationId xmlns:p14="http://schemas.microsoft.com/office/powerpoint/2010/main" val="352481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Complete presentation </a:t>
            </a:r>
            <a:r>
              <a:rPr lang="en-GB" dirty="0"/>
              <a:t>and details on http://</a:t>
            </a:r>
            <a:r>
              <a:rPr lang="en-GB" dirty="0" smtClean="0"/>
              <a:t>prezi.com/19r6j0e2qopy</a:t>
            </a:r>
          </a:p>
          <a:p>
            <a:endParaRPr lang="en-GB" dirty="0" smtClean="0"/>
          </a:p>
          <a:p>
            <a:r>
              <a:rPr lang="en-GB" dirty="0" smtClean="0"/>
              <a:t>Slides credit: D. </a:t>
            </a:r>
            <a:r>
              <a:rPr lang="en-GB" dirty="0" err="1" smtClean="0"/>
              <a:t>Manset</a:t>
            </a:r>
            <a:r>
              <a:rPr lang="en-GB" dirty="0" smtClean="0"/>
              <a:t> (</a:t>
            </a:r>
            <a:r>
              <a:rPr lang="en-GB" dirty="0" err="1" smtClean="0"/>
              <a:t>gnúbila</a:t>
            </a:r>
            <a:r>
              <a:rPr lang="en-GB" dirty="0" smtClean="0"/>
              <a:t> France)</a:t>
            </a:r>
            <a:endParaRPr lang="en-GB" dirty="0"/>
          </a:p>
        </p:txBody>
      </p:sp>
      <p:sp>
        <p:nvSpPr>
          <p:cNvPr id="4" name="Date Placeholder 3"/>
          <p:cNvSpPr>
            <a:spLocks noGrp="1"/>
          </p:cNvSpPr>
          <p:nvPr>
            <p:ph type="dt" sz="half" idx="10"/>
          </p:nvPr>
        </p:nvSpPr>
        <p:spPr/>
        <p:txBody>
          <a:bodyPr/>
          <a:lstStyle/>
          <a:p>
            <a:pPr>
              <a:defRPr/>
            </a:pPr>
            <a:fld id="{490AD5CF-8E27-41A4-8412-D178E997C9CB}" type="datetime1">
              <a:rPr lang="fr-FR" smtClean="0"/>
              <a:pPr>
                <a:defRPr/>
              </a:pPr>
              <a:t>19/09/2013</a:t>
            </a:fld>
            <a:endParaRPr lang="fr-FR"/>
          </a:p>
        </p:txBody>
      </p:sp>
      <p:sp>
        <p:nvSpPr>
          <p:cNvPr id="5" name="Footer Placeholder 4"/>
          <p:cNvSpPr>
            <a:spLocks noGrp="1"/>
          </p:cNvSpPr>
          <p:nvPr>
            <p:ph type="ftr" sz="quarter" idx="11"/>
          </p:nvPr>
        </p:nvSpPr>
        <p:spPr/>
        <p:txBody>
          <a:bodyPr/>
          <a:lstStyle/>
          <a:p>
            <a:pPr>
              <a:defRPr/>
            </a:pPr>
            <a:r>
              <a:rPr lang="en-US" smtClean="0"/>
              <a:t>www.creative-b.eu</a:t>
            </a:r>
            <a:endParaRPr lang="fr-FR" dirty="0"/>
          </a:p>
        </p:txBody>
      </p:sp>
      <p:sp>
        <p:nvSpPr>
          <p:cNvPr id="6" name="Slide Number Placeholder 5"/>
          <p:cNvSpPr>
            <a:spLocks noGrp="1"/>
          </p:cNvSpPr>
          <p:nvPr>
            <p:ph type="sldNum" sz="quarter" idx="12"/>
          </p:nvPr>
        </p:nvSpPr>
        <p:spPr/>
        <p:txBody>
          <a:bodyPr/>
          <a:lstStyle/>
          <a:p>
            <a:pPr>
              <a:defRPr/>
            </a:pPr>
            <a:fld id="{8D65F0DB-959D-4197-9850-2991B35126E5}" type="slidenum">
              <a:rPr lang="fr-FR" smtClean="0"/>
              <a:pPr>
                <a:defRPr/>
              </a:pPr>
              <a:t>10</a:t>
            </a:fld>
            <a:endParaRPr lang="fr-FR" dirty="0"/>
          </a:p>
        </p:txBody>
      </p:sp>
    </p:spTree>
    <p:extLst>
      <p:ext uri="{BB962C8B-B14F-4D97-AF65-F5344CB8AC3E}">
        <p14:creationId xmlns:p14="http://schemas.microsoft.com/office/powerpoint/2010/main" val="3588552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ctrTitle"/>
          </p:nvPr>
        </p:nvSpPr>
        <p:spPr>
          <a:xfrm>
            <a:off x="179388" y="2636838"/>
            <a:ext cx="8785225" cy="1470025"/>
          </a:xfrm>
        </p:spPr>
        <p:txBody>
          <a:bodyPr/>
          <a:lstStyle/>
          <a:p>
            <a:pPr eaLnBrk="1" hangingPunct="1"/>
            <a:r>
              <a:rPr lang="en-US" sz="2400" b="1">
                <a:latin typeface="Rockwell" charset="0"/>
              </a:rPr>
              <a:t>Community engagement</a:t>
            </a:r>
            <a:endParaRPr lang="fr-FR" sz="1800">
              <a:latin typeface="Rockwell" charset="0"/>
            </a:endParaRPr>
          </a:p>
        </p:txBody>
      </p:sp>
      <p:sp>
        <p:nvSpPr>
          <p:cNvPr id="3075" name="Sous-titre 2"/>
          <p:cNvSpPr>
            <a:spLocks noGrp="1"/>
          </p:cNvSpPr>
          <p:nvPr>
            <p:ph type="subTitle" idx="1"/>
          </p:nvPr>
        </p:nvSpPr>
        <p:spPr>
          <a:xfrm>
            <a:off x="1258888" y="4149725"/>
            <a:ext cx="6400800" cy="1752600"/>
          </a:xfrm>
        </p:spPr>
        <p:txBody>
          <a:bodyPr/>
          <a:lstStyle/>
          <a:p>
            <a:pPr eaLnBrk="1" hangingPunct="1"/>
            <a:r>
              <a:rPr lang="it-IT" sz="2000" dirty="0" smtClean="0">
                <a:solidFill>
                  <a:srgbClr val="898989"/>
                </a:solidFill>
                <a:latin typeface="Rockwell" charset="0"/>
                <a:cs typeface="Arial" charset="0"/>
              </a:rPr>
              <a:t>Oliviero Spinelli</a:t>
            </a:r>
          </a:p>
          <a:p>
            <a:pPr eaLnBrk="1" hangingPunct="1"/>
            <a:r>
              <a:rPr lang="it-IT" sz="2000" dirty="0" smtClean="0">
                <a:solidFill>
                  <a:srgbClr val="898989"/>
                </a:solidFill>
                <a:latin typeface="Rockwell" charset="0"/>
                <a:cs typeface="Arial" charset="0"/>
              </a:rPr>
              <a:t>Saverio Vicario</a:t>
            </a:r>
            <a:endParaRPr lang="it-IT" sz="2000" dirty="0">
              <a:solidFill>
                <a:srgbClr val="898989"/>
              </a:solidFill>
              <a:latin typeface="Rockwell" charset="0"/>
              <a:cs typeface="Arial" charset="0"/>
            </a:endParaRPr>
          </a:p>
        </p:txBody>
      </p:sp>
      <p:sp>
        <p:nvSpPr>
          <p:cNvPr id="3076"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EC1FC24-C756-1D45-BFA0-37E2B9CE7946}" type="datetime1">
              <a:rPr lang="fr-FR">
                <a:solidFill>
                  <a:srgbClr val="898989"/>
                </a:solidFill>
              </a:rPr>
              <a:pPr eaLnBrk="1" hangingPunct="1"/>
              <a:t>19/09/2013</a:t>
            </a:fld>
            <a:endParaRPr lang="fr-FR">
              <a:solidFill>
                <a:srgbClr val="898989"/>
              </a:solidFill>
            </a:endParaRPr>
          </a:p>
        </p:txBody>
      </p:sp>
      <p:sp>
        <p:nvSpPr>
          <p:cNvPr id="307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097858F-E0C1-FF4F-A654-2708D704F444}" type="slidenum">
              <a:rPr lang="fr-FR">
                <a:solidFill>
                  <a:srgbClr val="898989"/>
                </a:solidFill>
              </a:rPr>
              <a:pPr eaLnBrk="1" hangingPunct="1"/>
              <a:t>11</a:t>
            </a:fld>
            <a:endParaRPr lang="fr-FR">
              <a:solidFill>
                <a:srgbClr val="898989"/>
              </a:solidFill>
            </a:endParaRPr>
          </a:p>
        </p:txBody>
      </p:sp>
      <p:sp>
        <p:nvSpPr>
          <p:cNvPr id="3078" name="Espace réservé du pied de page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898989"/>
                </a:solidFill>
              </a:rPr>
              <a:t>www.creative-b.eu</a:t>
            </a:r>
            <a:endParaRPr lang="fr-FR">
              <a:solidFill>
                <a:srgbClr val="898989"/>
              </a:solidFill>
            </a:endParaRPr>
          </a:p>
        </p:txBody>
      </p:sp>
    </p:spTree>
    <p:extLst>
      <p:ext uri="{BB962C8B-B14F-4D97-AF65-F5344CB8AC3E}">
        <p14:creationId xmlns:p14="http://schemas.microsoft.com/office/powerpoint/2010/main" val="424474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it-IT" dirty="0" smtClean="0">
                <a:ea typeface="ＭＳ Ｐゴシック" pitchFamily="34" charset="-128"/>
              </a:rPr>
              <a:t>Objectives, actions, products</a:t>
            </a:r>
          </a:p>
        </p:txBody>
      </p:sp>
      <p:sp>
        <p:nvSpPr>
          <p:cNvPr id="34819" name="Rectangle 3"/>
          <p:cNvSpPr>
            <a:spLocks noGrp="1"/>
          </p:cNvSpPr>
          <p:nvPr>
            <p:ph type="body" idx="1"/>
          </p:nvPr>
        </p:nvSpPr>
        <p:spPr>
          <a:xfrm>
            <a:off x="0" y="1412776"/>
            <a:ext cx="9144000" cy="4651375"/>
          </a:xfrm>
        </p:spPr>
        <p:txBody>
          <a:bodyPr/>
          <a:lstStyle/>
          <a:p>
            <a:pPr lvl="1">
              <a:lnSpc>
                <a:spcPct val="80000"/>
              </a:lnSpc>
            </a:pPr>
            <a:r>
              <a:rPr lang="en-GB" sz="2400" dirty="0">
                <a:solidFill>
                  <a:srgbClr val="8F4519"/>
                </a:solidFill>
              </a:rPr>
              <a:t>is focusing on engaging the scientific community worldwide to increase knowledge </a:t>
            </a:r>
            <a:r>
              <a:rPr lang="en-GB" sz="2400" dirty="0" smtClean="0">
                <a:solidFill>
                  <a:srgbClr val="8F4519"/>
                </a:solidFill>
              </a:rPr>
              <a:t>sharing and </a:t>
            </a:r>
            <a:r>
              <a:rPr lang="en-GB" sz="2400" dirty="0">
                <a:solidFill>
                  <a:srgbClr val="8F4519"/>
                </a:solidFill>
              </a:rPr>
              <a:t>develop practical links between communities </a:t>
            </a:r>
            <a:r>
              <a:rPr lang="en-GB" sz="2400" dirty="0" smtClean="0">
                <a:solidFill>
                  <a:srgbClr val="8F4519"/>
                </a:solidFill>
              </a:rPr>
              <a:t>of </a:t>
            </a:r>
            <a:r>
              <a:rPr lang="en-GB" sz="2400" dirty="0">
                <a:solidFill>
                  <a:srgbClr val="8F4519"/>
                </a:solidFill>
              </a:rPr>
              <a:t>the various RI's involved.</a:t>
            </a:r>
          </a:p>
          <a:p>
            <a:pPr lvl="1">
              <a:lnSpc>
                <a:spcPct val="80000"/>
              </a:lnSpc>
            </a:pPr>
            <a:endParaRPr lang="en-GB" sz="2400" dirty="0">
              <a:solidFill>
                <a:srgbClr val="8F4519"/>
              </a:solidFill>
            </a:endParaRPr>
          </a:p>
          <a:p>
            <a:pPr lvl="1">
              <a:lnSpc>
                <a:spcPct val="80000"/>
              </a:lnSpc>
            </a:pPr>
            <a:r>
              <a:rPr lang="en-GB" sz="2400" dirty="0">
                <a:solidFill>
                  <a:srgbClr val="8F4519"/>
                </a:solidFill>
              </a:rPr>
              <a:t>A</a:t>
            </a:r>
            <a:r>
              <a:rPr lang="en-GB" sz="2400" dirty="0" smtClean="0">
                <a:solidFill>
                  <a:srgbClr val="8F4519"/>
                </a:solidFill>
              </a:rPr>
              <a:t>ctivities</a:t>
            </a:r>
            <a:r>
              <a:rPr lang="en-GB" sz="2400" dirty="0">
                <a:solidFill>
                  <a:srgbClr val="8F4519"/>
                </a:solidFill>
              </a:rPr>
              <a:t>: </a:t>
            </a:r>
            <a:endParaRPr lang="en-GB" sz="2400" dirty="0" smtClean="0">
              <a:solidFill>
                <a:srgbClr val="8F4519"/>
              </a:solidFill>
            </a:endParaRPr>
          </a:p>
          <a:p>
            <a:pPr lvl="2">
              <a:lnSpc>
                <a:spcPct val="80000"/>
              </a:lnSpc>
            </a:pPr>
            <a:r>
              <a:rPr lang="en-GB" sz="2000" dirty="0">
                <a:solidFill>
                  <a:srgbClr val="8F4519"/>
                </a:solidFill>
              </a:rPr>
              <a:t>S</a:t>
            </a:r>
            <a:r>
              <a:rPr lang="en-GB" sz="2000" dirty="0" smtClean="0">
                <a:solidFill>
                  <a:srgbClr val="8F4519"/>
                </a:solidFill>
              </a:rPr>
              <a:t>urvey/mapping of </a:t>
            </a:r>
            <a:r>
              <a:rPr lang="en-GB" sz="2000" dirty="0">
                <a:solidFill>
                  <a:srgbClr val="8F4519"/>
                </a:solidFill>
              </a:rPr>
              <a:t>the initiatives, </a:t>
            </a:r>
            <a:endParaRPr lang="en-GB" sz="2000" dirty="0" smtClean="0">
              <a:solidFill>
                <a:srgbClr val="8F4519"/>
              </a:solidFill>
            </a:endParaRPr>
          </a:p>
          <a:p>
            <a:pPr lvl="2">
              <a:lnSpc>
                <a:spcPct val="80000"/>
              </a:lnSpc>
            </a:pPr>
            <a:r>
              <a:rPr lang="en-GB" sz="2000" dirty="0" smtClean="0">
                <a:solidFill>
                  <a:srgbClr val="8F4519"/>
                </a:solidFill>
              </a:rPr>
              <a:t>comparing </a:t>
            </a:r>
            <a:r>
              <a:rPr lang="en-GB" sz="2000" dirty="0">
                <a:solidFill>
                  <a:srgbClr val="8F4519"/>
                </a:solidFill>
              </a:rPr>
              <a:t>the infrastructures, initiatives </a:t>
            </a:r>
            <a:r>
              <a:rPr lang="en-GB" sz="2000" dirty="0" smtClean="0">
                <a:solidFill>
                  <a:srgbClr val="8F4519"/>
                </a:solidFill>
              </a:rPr>
              <a:t>and networks </a:t>
            </a:r>
            <a:r>
              <a:rPr lang="en-GB" sz="2000" dirty="0">
                <a:solidFill>
                  <a:srgbClr val="8F4519"/>
                </a:solidFill>
              </a:rPr>
              <a:t>and </a:t>
            </a:r>
            <a:endParaRPr lang="en-GB" sz="2000" dirty="0" smtClean="0">
              <a:solidFill>
                <a:srgbClr val="8F4519"/>
              </a:solidFill>
            </a:endParaRPr>
          </a:p>
          <a:p>
            <a:pPr lvl="2">
              <a:lnSpc>
                <a:spcPct val="80000"/>
              </a:lnSpc>
            </a:pPr>
            <a:r>
              <a:rPr lang="en-GB" sz="2000" dirty="0" smtClean="0">
                <a:solidFill>
                  <a:srgbClr val="8F4519"/>
                </a:solidFill>
              </a:rPr>
              <a:t>checking </a:t>
            </a:r>
            <a:r>
              <a:rPr lang="en-GB" sz="2000" dirty="0">
                <a:solidFill>
                  <a:srgbClr val="8F4519"/>
                </a:solidFill>
              </a:rPr>
              <a:t>the potential </a:t>
            </a:r>
            <a:r>
              <a:rPr lang="en-GB" sz="2000" dirty="0" smtClean="0">
                <a:solidFill>
                  <a:srgbClr val="8F4519"/>
                </a:solidFill>
              </a:rPr>
              <a:t>interoperability and </a:t>
            </a:r>
            <a:r>
              <a:rPr lang="en-GB" sz="2000" dirty="0">
                <a:solidFill>
                  <a:srgbClr val="8F4519"/>
                </a:solidFill>
              </a:rPr>
              <a:t>interactions between these infrastructures.</a:t>
            </a:r>
          </a:p>
          <a:p>
            <a:pPr lvl="1">
              <a:lnSpc>
                <a:spcPct val="80000"/>
              </a:lnSpc>
            </a:pPr>
            <a:endParaRPr lang="en-GB" sz="2400" dirty="0">
              <a:solidFill>
                <a:srgbClr val="8F4519"/>
              </a:solidFill>
            </a:endParaRPr>
          </a:p>
          <a:p>
            <a:pPr lvl="1">
              <a:lnSpc>
                <a:spcPct val="80000"/>
              </a:lnSpc>
            </a:pPr>
            <a:r>
              <a:rPr lang="en-GB" sz="2400" dirty="0">
                <a:solidFill>
                  <a:srgbClr val="8F4519"/>
                </a:solidFill>
              </a:rPr>
              <a:t>Main product: Shared roadmap on </a:t>
            </a:r>
            <a:r>
              <a:rPr lang="en-GB" sz="2400" dirty="0" smtClean="0">
                <a:solidFill>
                  <a:srgbClr val="8F4519"/>
                </a:solidFill>
              </a:rPr>
              <a:t>scientific community </a:t>
            </a:r>
            <a:r>
              <a:rPr lang="en-GB" sz="2400" dirty="0">
                <a:solidFill>
                  <a:srgbClr val="8F4519"/>
                </a:solidFill>
              </a:rPr>
              <a:t>engagement</a:t>
            </a:r>
            <a:endParaRPr lang="it-IT" sz="2400" dirty="0">
              <a:solidFill>
                <a:srgbClr val="8F4519"/>
              </a:solidFill>
            </a:endParaRPr>
          </a:p>
        </p:txBody>
      </p:sp>
      <p:sp>
        <p:nvSpPr>
          <p:cNvPr id="4" name="Espace réservé du numéro de diapositive 5"/>
          <p:cNvSpPr>
            <a:spLocks noGrp="1"/>
          </p:cNvSpPr>
          <p:nvPr>
            <p:ph type="sldNum" sz="quarter" idx="12"/>
          </p:nvPr>
        </p:nvSpPr>
        <p:spPr bwMode="auto">
          <a:xfrm>
            <a:off x="8172450" y="6491288"/>
            <a:ext cx="7921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83100B-D600-4BAF-AA8C-EECA4C491723}" type="slidenum">
              <a:rPr lang="fr-FR" sz="1200">
                <a:solidFill>
                  <a:srgbClr val="898989"/>
                </a:solidFill>
              </a:rPr>
              <a:pPr eaLnBrk="1" hangingPunct="1"/>
              <a:t>12</a:t>
            </a:fld>
            <a:endParaRPr lang="fr-FR" sz="1200">
              <a:solidFill>
                <a:srgbClr val="898989"/>
              </a:solidFill>
            </a:endParaRPr>
          </a:p>
        </p:txBody>
      </p:sp>
      <p:sp>
        <p:nvSpPr>
          <p:cNvPr id="5" name="Espace réservé du pied de page 5"/>
          <p:cNvSpPr>
            <a:spLocks noGrp="1"/>
          </p:cNvSpPr>
          <p:nvPr>
            <p:ph type="ftr" sz="quarter" idx="11"/>
          </p:nvPr>
        </p:nvSpPr>
        <p:spPr bwMode="auto">
          <a:xfrm>
            <a:off x="1322388" y="64865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898989"/>
                </a:solidFill>
              </a:rPr>
              <a:t>www.creative-b.eu</a:t>
            </a:r>
            <a:endParaRPr lang="fr-FR">
              <a:solidFill>
                <a:srgbClr val="898989"/>
              </a:solidFill>
            </a:endParaRPr>
          </a:p>
        </p:txBody>
      </p:sp>
    </p:spTree>
    <p:extLst>
      <p:ext uri="{BB962C8B-B14F-4D97-AF65-F5344CB8AC3E}">
        <p14:creationId xmlns:p14="http://schemas.microsoft.com/office/powerpoint/2010/main" val="1217488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p:cNvSpPr>
          <p:nvPr>
            <p:ph type="body" idx="1"/>
          </p:nvPr>
        </p:nvSpPr>
        <p:spPr>
          <a:xfrm>
            <a:off x="179388" y="1484784"/>
            <a:ext cx="8785225" cy="4795366"/>
          </a:xfrm>
        </p:spPr>
        <p:txBody>
          <a:bodyPr/>
          <a:lstStyle/>
          <a:p>
            <a:pPr algn="just">
              <a:lnSpc>
                <a:spcPct val="90000"/>
              </a:lnSpc>
            </a:pPr>
            <a:r>
              <a:rPr lang="en-GB" altLang="ja-JP" sz="2000" b="1" dirty="0" smtClean="0">
                <a:latin typeface="Times New Roman" pitchFamily="18" charset="0"/>
                <a:ea typeface="ＭＳ Ｐゴシック" pitchFamily="34" charset="-128"/>
              </a:rPr>
              <a:t>The main barrier for public administrations and citizens to utilizing e-infrastructures on biodiversity and ecosystem services is related to the lack of knowledge and/or in the poor perception of biodiversity.</a:t>
            </a:r>
          </a:p>
          <a:p>
            <a:pPr algn="just">
              <a:lnSpc>
                <a:spcPct val="90000"/>
              </a:lnSpc>
            </a:pPr>
            <a:endParaRPr lang="it-IT" altLang="ja-JP" sz="2000" b="1" dirty="0" smtClean="0">
              <a:latin typeface="Times New Roman" pitchFamily="18" charset="0"/>
              <a:ea typeface="ＭＳ Ｐゴシック" pitchFamily="34" charset="-128"/>
            </a:endParaRPr>
          </a:p>
          <a:p>
            <a:pPr algn="just">
              <a:lnSpc>
                <a:spcPct val="90000"/>
              </a:lnSpc>
            </a:pPr>
            <a:r>
              <a:rPr lang="en-GB" altLang="ja-JP" sz="2000" b="1" dirty="0" smtClean="0">
                <a:latin typeface="Times New Roman" pitchFamily="18" charset="0"/>
                <a:ea typeface="ＭＳ Ｐゴシック" pitchFamily="34" charset="-128"/>
              </a:rPr>
              <a:t>RIs seem to agree that developing policy-relevant research requires the interactive involvement of both scientists and decision makers in framing the appropriate research questions.</a:t>
            </a:r>
          </a:p>
          <a:p>
            <a:pPr algn="just">
              <a:lnSpc>
                <a:spcPct val="90000"/>
              </a:lnSpc>
            </a:pPr>
            <a:endParaRPr lang="it-IT" altLang="ja-JP" sz="2000" b="1" dirty="0" smtClean="0">
              <a:latin typeface="Times New Roman" pitchFamily="18" charset="0"/>
              <a:ea typeface="ＭＳ Ｐゴシック" pitchFamily="34" charset="-128"/>
            </a:endParaRPr>
          </a:p>
          <a:p>
            <a:pPr algn="just">
              <a:lnSpc>
                <a:spcPct val="90000"/>
              </a:lnSpc>
            </a:pPr>
            <a:r>
              <a:rPr lang="en-GB" altLang="ja-JP" sz="2000" b="1" dirty="0" smtClean="0">
                <a:latin typeface="Times New Roman" pitchFamily="18" charset="0"/>
                <a:ea typeface="ＭＳ Ｐゴシック" pitchFamily="34" charset="-128"/>
              </a:rPr>
              <a:t>All the RIs partners of the </a:t>
            </a:r>
            <a:r>
              <a:rPr lang="en-GB" altLang="ja-JP" sz="2000" b="1" dirty="0" err="1" smtClean="0">
                <a:latin typeface="Times New Roman" pitchFamily="18" charset="0"/>
                <a:ea typeface="ＭＳ Ｐゴシック" pitchFamily="34" charset="-128"/>
              </a:rPr>
              <a:t>CReATIVE</a:t>
            </a:r>
            <a:r>
              <a:rPr lang="en-GB" altLang="ja-JP" sz="2000" b="1" dirty="0" smtClean="0">
                <a:latin typeface="Times New Roman" pitchFamily="18" charset="0"/>
                <a:ea typeface="ＭＳ Ｐゴシック" pitchFamily="34" charset="-128"/>
              </a:rPr>
              <a:t>-B project consider citizen science as important for both monitoring and research activities.</a:t>
            </a:r>
            <a:r>
              <a:rPr lang="en-GB" altLang="ja-JP" sz="2400" b="1" dirty="0" smtClean="0">
                <a:latin typeface="Times New Roman" pitchFamily="18" charset="0"/>
                <a:ea typeface="ＭＳ Ｐゴシック" pitchFamily="34" charset="-128"/>
              </a:rPr>
              <a:t> </a:t>
            </a:r>
            <a:endParaRPr lang="it-IT" altLang="ja-JP" sz="2400" b="1" dirty="0" smtClean="0">
              <a:latin typeface="Times New Roman" pitchFamily="18" charset="0"/>
              <a:ea typeface="ＭＳ Ｐゴシック" pitchFamily="34" charset="-128"/>
            </a:endParaRPr>
          </a:p>
          <a:p>
            <a:pPr>
              <a:lnSpc>
                <a:spcPct val="90000"/>
              </a:lnSpc>
            </a:pPr>
            <a:endParaRPr lang="it-IT" sz="2400" b="1" dirty="0" smtClean="0">
              <a:latin typeface="Times New Roman" pitchFamily="18" charset="0"/>
              <a:ea typeface="ＭＳ Ｐゴシック" pitchFamily="34" charset="-128"/>
            </a:endParaRPr>
          </a:p>
        </p:txBody>
      </p:sp>
      <p:sp>
        <p:nvSpPr>
          <p:cNvPr id="5" name="Rectangle 2"/>
          <p:cNvSpPr>
            <a:spLocks noGrp="1"/>
          </p:cNvSpPr>
          <p:nvPr>
            <p:ph type="title"/>
          </p:nvPr>
        </p:nvSpPr>
        <p:spPr>
          <a:xfrm>
            <a:off x="1187450" y="116632"/>
            <a:ext cx="7956550" cy="999381"/>
          </a:xfrm>
        </p:spPr>
        <p:txBody>
          <a:bodyPr/>
          <a:lstStyle/>
          <a:p>
            <a:r>
              <a:rPr lang="it-IT" dirty="0">
                <a:ea typeface="ＭＳ Ｐゴシック" pitchFamily="34" charset="-128"/>
              </a:rPr>
              <a:t>R</a:t>
            </a:r>
            <a:r>
              <a:rPr lang="it-IT" dirty="0" smtClean="0">
                <a:ea typeface="ＭＳ Ｐゴシック" pitchFamily="34" charset="-128"/>
              </a:rPr>
              <a:t>esults of survey</a:t>
            </a:r>
            <a:br>
              <a:rPr lang="it-IT" dirty="0" smtClean="0">
                <a:ea typeface="ＭＳ Ｐゴシック" pitchFamily="34" charset="-128"/>
              </a:rPr>
            </a:br>
            <a:endParaRPr lang="it-IT" dirty="0" smtClean="0">
              <a:ea typeface="ＭＳ Ｐゴシック" pitchFamily="34" charset="-128"/>
            </a:endParaRPr>
          </a:p>
        </p:txBody>
      </p:sp>
      <p:sp>
        <p:nvSpPr>
          <p:cNvPr id="4" name="Espace réservé du pied de page 4"/>
          <p:cNvSpPr>
            <a:spLocks noGrp="1"/>
          </p:cNvSpPr>
          <p:nvPr>
            <p:ph type="ftr" sz="quarter" idx="11"/>
          </p:nvPr>
        </p:nvSpPr>
        <p:spPr>
          <a:xfrm>
            <a:off x="1322388" y="6486525"/>
            <a:ext cx="2895600" cy="365125"/>
          </a:xfrm>
        </p:spPr>
        <p:txBody>
          <a:bodyPr/>
          <a:lstStyle>
            <a:lvl1pPr>
              <a:defRPr i="1" dirty="0">
                <a:latin typeface="Arial" pitchFamily="34" charset="0"/>
                <a:cs typeface="Arial" pitchFamily="34" charset="0"/>
              </a:defRPr>
            </a:lvl1pPr>
          </a:lstStyle>
          <a:p>
            <a:pPr>
              <a:defRPr/>
            </a:pPr>
            <a:r>
              <a:rPr lang="en-US" dirty="0" smtClean="0"/>
              <a:t>www.creative-b.eu</a:t>
            </a:r>
            <a:endParaRPr lang="fr-FR" dirty="0"/>
          </a:p>
        </p:txBody>
      </p:sp>
      <p:sp>
        <p:nvSpPr>
          <p:cNvPr id="6" name="Espace réservé du numéro de diapositive 5"/>
          <p:cNvSpPr>
            <a:spLocks noGrp="1"/>
          </p:cNvSpPr>
          <p:nvPr>
            <p:ph type="sldNum" sz="quarter" idx="12"/>
          </p:nvPr>
        </p:nvSpPr>
        <p:spPr bwMode="auto">
          <a:xfrm>
            <a:off x="8172450" y="6491288"/>
            <a:ext cx="7921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83100B-D600-4BAF-AA8C-EECA4C491723}" type="slidenum">
              <a:rPr lang="fr-FR" sz="1200">
                <a:solidFill>
                  <a:srgbClr val="898989"/>
                </a:solidFill>
              </a:rPr>
              <a:pPr eaLnBrk="1" hangingPunct="1"/>
              <a:t>13</a:t>
            </a:fld>
            <a:endParaRPr lang="fr-FR" sz="1200">
              <a:solidFill>
                <a:srgbClr val="898989"/>
              </a:solidFill>
            </a:endParaRPr>
          </a:p>
        </p:txBody>
      </p:sp>
    </p:spTree>
    <p:extLst>
      <p:ext uri="{BB962C8B-B14F-4D97-AF65-F5344CB8AC3E}">
        <p14:creationId xmlns:p14="http://schemas.microsoft.com/office/powerpoint/2010/main" val="3031747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Main</a:t>
            </a:r>
            <a:r>
              <a:rPr lang="it-IT" dirty="0" smtClean="0"/>
              <a:t> </a:t>
            </a:r>
            <a:r>
              <a:rPr lang="it-IT" dirty="0" err="1" smtClean="0"/>
              <a:t>recommendations</a:t>
            </a:r>
            <a:endParaRPr lang="it-IT" dirty="0"/>
          </a:p>
        </p:txBody>
      </p:sp>
      <p:sp>
        <p:nvSpPr>
          <p:cNvPr id="3" name="Sottotitolo 2"/>
          <p:cNvSpPr>
            <a:spLocks noGrp="1"/>
          </p:cNvSpPr>
          <p:nvPr>
            <p:ph idx="1"/>
          </p:nvPr>
        </p:nvSpPr>
        <p:spPr/>
        <p:txBody>
          <a:bodyPr/>
          <a:lstStyle/>
          <a:p>
            <a:pPr algn="l">
              <a:buFont typeface="Wingdings" pitchFamily="2" charset="2"/>
              <a:buChar char="Ø"/>
            </a:pPr>
            <a:r>
              <a:rPr lang="en-GB" i="1" dirty="0">
                <a:solidFill>
                  <a:schemeClr val="tx1"/>
                </a:solidFill>
              </a:rPr>
              <a:t>Raising awareness</a:t>
            </a:r>
            <a:endParaRPr lang="it-IT" dirty="0">
              <a:solidFill>
                <a:schemeClr val="tx1"/>
              </a:solidFill>
            </a:endParaRPr>
          </a:p>
          <a:p>
            <a:pPr algn="l">
              <a:buFont typeface="Wingdings" pitchFamily="2" charset="2"/>
              <a:buChar char="Ø"/>
            </a:pPr>
            <a:r>
              <a:rPr lang="en-GB" i="1" dirty="0">
                <a:solidFill>
                  <a:schemeClr val="tx1"/>
                </a:solidFill>
              </a:rPr>
              <a:t>Data quality</a:t>
            </a:r>
            <a:endParaRPr lang="it-IT" dirty="0">
              <a:solidFill>
                <a:schemeClr val="tx1"/>
              </a:solidFill>
            </a:endParaRPr>
          </a:p>
          <a:p>
            <a:pPr algn="l">
              <a:buFont typeface="Wingdings" pitchFamily="2" charset="2"/>
              <a:buChar char="Ø"/>
            </a:pPr>
            <a:r>
              <a:rPr lang="en-GB" i="1" dirty="0">
                <a:solidFill>
                  <a:schemeClr val="tx1"/>
                </a:solidFill>
              </a:rPr>
              <a:t>Integration of data sets</a:t>
            </a:r>
            <a:endParaRPr lang="it-IT" dirty="0">
              <a:solidFill>
                <a:schemeClr val="tx1"/>
              </a:solidFill>
            </a:endParaRPr>
          </a:p>
          <a:p>
            <a:pPr algn="l">
              <a:buFont typeface="Wingdings" pitchFamily="2" charset="2"/>
              <a:buChar char="Ø"/>
            </a:pPr>
            <a:r>
              <a:rPr lang="en-GB" i="1" dirty="0">
                <a:solidFill>
                  <a:schemeClr val="tx1"/>
                </a:solidFill>
              </a:rPr>
              <a:t>Common legal and financial implications</a:t>
            </a:r>
            <a:endParaRPr lang="it-IT" dirty="0">
              <a:solidFill>
                <a:schemeClr val="tx1"/>
              </a:solidFill>
            </a:endParaRPr>
          </a:p>
          <a:p>
            <a:pPr algn="l">
              <a:buFont typeface="Wingdings" pitchFamily="2" charset="2"/>
              <a:buChar char="Ø"/>
            </a:pPr>
            <a:r>
              <a:rPr lang="en-GB" i="1" dirty="0">
                <a:solidFill>
                  <a:schemeClr val="tx1"/>
                </a:solidFill>
              </a:rPr>
              <a:t>Commercial use</a:t>
            </a:r>
            <a:endParaRPr lang="it-IT" dirty="0">
              <a:solidFill>
                <a:schemeClr val="tx1"/>
              </a:solidFill>
            </a:endParaRPr>
          </a:p>
          <a:p>
            <a:pPr algn="l">
              <a:buFont typeface="Wingdings" pitchFamily="2" charset="2"/>
              <a:buChar char="Ø"/>
            </a:pPr>
            <a:r>
              <a:rPr lang="en-GB" i="1" dirty="0">
                <a:solidFill>
                  <a:schemeClr val="tx1"/>
                </a:solidFill>
              </a:rPr>
              <a:t>Citizen science</a:t>
            </a:r>
            <a:endParaRPr lang="it-IT" dirty="0">
              <a:solidFill>
                <a:schemeClr val="tx1"/>
              </a:solidFill>
            </a:endParaRPr>
          </a:p>
          <a:p>
            <a:endParaRPr lang="it-IT" dirty="0"/>
          </a:p>
        </p:txBody>
      </p:sp>
    </p:spTree>
    <p:extLst>
      <p:ext uri="{BB962C8B-B14F-4D97-AF65-F5344CB8AC3E}">
        <p14:creationId xmlns:p14="http://schemas.microsoft.com/office/powerpoint/2010/main" val="3156587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i="1" dirty="0" smtClean="0"/>
              <a:t>Interoperability opportunities: the "Low hanging fruits“ (1/2)</a:t>
            </a:r>
            <a:endParaRPr lang="it-IT" dirty="0"/>
          </a:p>
        </p:txBody>
      </p:sp>
      <p:sp>
        <p:nvSpPr>
          <p:cNvPr id="3" name="Segnaposto contenuto 2"/>
          <p:cNvSpPr>
            <a:spLocks noGrp="1"/>
          </p:cNvSpPr>
          <p:nvPr>
            <p:ph idx="1"/>
          </p:nvPr>
        </p:nvSpPr>
        <p:spPr>
          <a:xfrm>
            <a:off x="457200" y="1091877"/>
            <a:ext cx="8229600" cy="4785395"/>
          </a:xfrm>
        </p:spPr>
        <p:txBody>
          <a:bodyPr>
            <a:noAutofit/>
          </a:bodyPr>
          <a:lstStyle/>
          <a:p>
            <a:pPr>
              <a:buNone/>
            </a:pPr>
            <a:endParaRPr lang="it-IT" sz="1400" dirty="0"/>
          </a:p>
          <a:p>
            <a:pPr>
              <a:buNone/>
            </a:pPr>
            <a:r>
              <a:rPr lang="en-GB" sz="1800" u="sng" dirty="0" smtClean="0"/>
              <a:t>ALA</a:t>
            </a:r>
            <a:r>
              <a:rPr lang="en-GB" sz="1800" dirty="0"/>
              <a:t>: interaction with data </a:t>
            </a:r>
            <a:r>
              <a:rPr lang="en-GB" sz="1800" dirty="0" smtClean="0"/>
              <a:t>providers; </a:t>
            </a:r>
            <a:r>
              <a:rPr lang="en-GB" sz="1800" dirty="0"/>
              <a:t>Data quality rules (50-60 rules</a:t>
            </a:r>
            <a:r>
              <a:rPr lang="en-GB" sz="1800" dirty="0" smtClean="0"/>
              <a:t>); </a:t>
            </a:r>
            <a:r>
              <a:rPr lang="en-GB" sz="1800" dirty="0"/>
              <a:t>Criteria for including analytical techniques for inclusion in </a:t>
            </a:r>
            <a:r>
              <a:rPr lang="en-GB" sz="1800" dirty="0" err="1" smtClean="0"/>
              <a:t>Ris</a:t>
            </a:r>
            <a:r>
              <a:rPr lang="en-GB" sz="1800" dirty="0" smtClean="0"/>
              <a:t>; </a:t>
            </a:r>
            <a:r>
              <a:rPr lang="en-GB" sz="1800" dirty="0"/>
              <a:t>Document with motivation on data </a:t>
            </a:r>
            <a:r>
              <a:rPr lang="en-GB" sz="1800" dirty="0" smtClean="0"/>
              <a:t>sharing</a:t>
            </a:r>
          </a:p>
          <a:p>
            <a:pPr>
              <a:buNone/>
            </a:pPr>
            <a:endParaRPr lang="it-IT" sz="1600" dirty="0"/>
          </a:p>
          <a:p>
            <a:pPr>
              <a:buNone/>
            </a:pPr>
            <a:r>
              <a:rPr lang="en-US" sz="1800" u="sng" dirty="0"/>
              <a:t>Data One</a:t>
            </a:r>
            <a:r>
              <a:rPr lang="en-US" sz="1800" dirty="0"/>
              <a:t>: </a:t>
            </a:r>
            <a:r>
              <a:rPr lang="en-US" sz="1800" dirty="0" smtClean="0"/>
              <a:t>world-wide </a:t>
            </a:r>
            <a:r>
              <a:rPr lang="en-US" sz="1800" dirty="0"/>
              <a:t>indexing of </a:t>
            </a:r>
            <a:r>
              <a:rPr lang="en-US" sz="1800" dirty="0" smtClean="0"/>
              <a:t>metadata; </a:t>
            </a:r>
            <a:r>
              <a:rPr lang="en-US" sz="1800" dirty="0"/>
              <a:t>User Forums. </a:t>
            </a:r>
            <a:endParaRPr lang="en-US" sz="1800" dirty="0" smtClean="0"/>
          </a:p>
          <a:p>
            <a:pPr>
              <a:buNone/>
            </a:pPr>
            <a:endParaRPr lang="it-IT" sz="1600" dirty="0"/>
          </a:p>
          <a:p>
            <a:pPr>
              <a:buNone/>
            </a:pPr>
            <a:r>
              <a:rPr lang="en-GB" sz="1800" u="sng" dirty="0"/>
              <a:t>GBIF</a:t>
            </a:r>
            <a:r>
              <a:rPr lang="en-GB" sz="1800" dirty="0"/>
              <a:t>: Provision of software components for data integration. Data interpretation </a:t>
            </a:r>
            <a:r>
              <a:rPr lang="en-GB" sz="1800" dirty="0" smtClean="0"/>
              <a:t>services</a:t>
            </a:r>
          </a:p>
          <a:p>
            <a:pPr>
              <a:buNone/>
            </a:pPr>
            <a:endParaRPr lang="it-IT" sz="1600" dirty="0"/>
          </a:p>
          <a:p>
            <a:pPr>
              <a:buNone/>
            </a:pPr>
            <a:r>
              <a:rPr lang="en-US" sz="1800" u="sng" dirty="0"/>
              <a:t>LifeWatch</a:t>
            </a:r>
            <a:r>
              <a:rPr lang="en-US" sz="1800" dirty="0"/>
              <a:t>: D</a:t>
            </a:r>
            <a:r>
              <a:rPr lang="en-US" sz="1800" dirty="0" smtClean="0"/>
              <a:t>ata </a:t>
            </a:r>
            <a:r>
              <a:rPr lang="en-US" sz="1800" dirty="0"/>
              <a:t>discovery, processing, testing models, semantic annotation and training. </a:t>
            </a:r>
            <a:endParaRPr lang="en-US" sz="1800" dirty="0" smtClean="0"/>
          </a:p>
          <a:p>
            <a:pPr>
              <a:buNone/>
            </a:pPr>
            <a:endParaRPr lang="it-IT" sz="1600" dirty="0"/>
          </a:p>
          <a:p>
            <a:pPr>
              <a:buNone/>
            </a:pPr>
            <a:r>
              <a:rPr lang="en-US" sz="1800" u="sng" dirty="0" err="1"/>
              <a:t>Sanbi</a:t>
            </a:r>
            <a:r>
              <a:rPr lang="en-US" sz="1800" dirty="0"/>
              <a:t>: Experience with linking the data with policy related issues (strategy plans, yearly plans, biodiversity serving other policies). Show evidence that data on biodiversity are relevant for policy on climate change and job creation</a:t>
            </a:r>
            <a:r>
              <a:rPr lang="en-US" sz="1800" dirty="0" smtClean="0"/>
              <a:t>.</a:t>
            </a:r>
          </a:p>
        </p:txBody>
      </p:sp>
    </p:spTree>
    <p:extLst>
      <p:ext uri="{BB962C8B-B14F-4D97-AF65-F5344CB8AC3E}">
        <p14:creationId xmlns:p14="http://schemas.microsoft.com/office/powerpoint/2010/main" val="1718140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91877"/>
            <a:ext cx="8229600" cy="4785395"/>
          </a:xfrm>
        </p:spPr>
        <p:txBody>
          <a:bodyPr>
            <a:noAutofit/>
          </a:bodyPr>
          <a:lstStyle/>
          <a:p>
            <a:pPr>
              <a:buNone/>
            </a:pPr>
            <a:endParaRPr lang="it-IT" sz="1400" dirty="0"/>
          </a:p>
          <a:p>
            <a:pPr>
              <a:buNone/>
            </a:pPr>
            <a:r>
              <a:rPr lang="en-US" sz="1800" u="sng" dirty="0" smtClean="0"/>
              <a:t>GEOBON</a:t>
            </a:r>
            <a:r>
              <a:rPr lang="en-US" sz="1800" dirty="0"/>
              <a:t>: Collection of templates, observation guidelines, software etc. to get regional BONs started. It would be interesting to develop an "RI in a box" (on the basis of the example of "BON in a Box"). </a:t>
            </a:r>
            <a:endParaRPr lang="en-US" sz="1800" dirty="0" smtClean="0"/>
          </a:p>
          <a:p>
            <a:pPr>
              <a:buNone/>
            </a:pPr>
            <a:endParaRPr lang="it-IT" sz="1600" dirty="0" smtClean="0"/>
          </a:p>
          <a:p>
            <a:pPr>
              <a:buNone/>
            </a:pPr>
            <a:endParaRPr lang="it-IT" sz="1600" dirty="0"/>
          </a:p>
          <a:p>
            <a:pPr>
              <a:buNone/>
            </a:pPr>
            <a:r>
              <a:rPr lang="en-US" sz="1800" u="sng" dirty="0"/>
              <a:t>CRIA</a:t>
            </a:r>
            <a:r>
              <a:rPr lang="en-US" sz="1800" dirty="0"/>
              <a:t>: Open Modeler Platform by a Cloud Implementation in </a:t>
            </a:r>
            <a:r>
              <a:rPr lang="en-US" sz="1800" dirty="0" err="1"/>
              <a:t>OpenBio</a:t>
            </a:r>
            <a:r>
              <a:rPr lang="en-US" sz="1800" dirty="0"/>
              <a:t>. </a:t>
            </a:r>
            <a:endParaRPr lang="en-US" sz="1800" dirty="0" smtClean="0"/>
          </a:p>
          <a:p>
            <a:pPr>
              <a:buNone/>
            </a:pPr>
            <a:endParaRPr lang="it-IT" sz="1400" dirty="0" smtClean="0"/>
          </a:p>
          <a:p>
            <a:pPr>
              <a:buNone/>
            </a:pPr>
            <a:endParaRPr lang="it-IT" sz="1400" dirty="0"/>
          </a:p>
          <a:p>
            <a:pPr>
              <a:buNone/>
            </a:pPr>
            <a:r>
              <a:rPr lang="en-US" sz="1800" u="sng" dirty="0"/>
              <a:t>CAS</a:t>
            </a:r>
            <a:r>
              <a:rPr lang="en-US" sz="1800" dirty="0"/>
              <a:t>: Species distribution models. </a:t>
            </a:r>
            <a:r>
              <a:rPr lang="en-GB" sz="1800" dirty="0"/>
              <a:t>IT platform managing data entries (for instance </a:t>
            </a:r>
            <a:r>
              <a:rPr lang="en-GB" sz="1800" dirty="0" smtClean="0"/>
              <a:t>colour photos</a:t>
            </a:r>
            <a:r>
              <a:rPr lang="en-GB" sz="1800" dirty="0"/>
              <a:t>). A ready to use package. Reference system for data providers to see data usage and publications connected to it.</a:t>
            </a:r>
            <a:endParaRPr lang="it-IT" sz="1800" dirty="0"/>
          </a:p>
        </p:txBody>
      </p:sp>
      <p:sp>
        <p:nvSpPr>
          <p:cNvPr id="6" name="Titolo 1"/>
          <p:cNvSpPr>
            <a:spLocks noGrp="1"/>
          </p:cNvSpPr>
          <p:nvPr>
            <p:ph type="title"/>
          </p:nvPr>
        </p:nvSpPr>
        <p:spPr>
          <a:xfrm>
            <a:off x="1187450" y="-26988"/>
            <a:ext cx="7777163" cy="1143001"/>
          </a:xfrm>
        </p:spPr>
        <p:txBody>
          <a:bodyPr>
            <a:normAutofit fontScale="90000"/>
          </a:bodyPr>
          <a:lstStyle/>
          <a:p>
            <a:r>
              <a:rPr lang="en-US" i="1" dirty="0" smtClean="0"/>
              <a:t>Interoperability opportunities: the "Low hanging fruits“ (2/2)</a:t>
            </a:r>
            <a:endParaRPr lang="it-IT" dirty="0"/>
          </a:p>
        </p:txBody>
      </p:sp>
    </p:spTree>
    <p:extLst>
      <p:ext uri="{BB962C8B-B14F-4D97-AF65-F5344CB8AC3E}">
        <p14:creationId xmlns:p14="http://schemas.microsoft.com/office/powerpoint/2010/main" val="843220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ctrTitle"/>
          </p:nvPr>
        </p:nvSpPr>
        <p:spPr>
          <a:xfrm>
            <a:off x="179388" y="2636838"/>
            <a:ext cx="8785225" cy="1470025"/>
          </a:xfrm>
        </p:spPr>
        <p:txBody>
          <a:bodyPr/>
          <a:lstStyle/>
          <a:p>
            <a:pPr eaLnBrk="1" hangingPunct="1"/>
            <a:r>
              <a:rPr lang="en-US" sz="2400" b="1" dirty="0" smtClean="0">
                <a:latin typeface="Rockwell" charset="0"/>
              </a:rPr>
              <a:t>Policy, Governance and Management</a:t>
            </a:r>
            <a:endParaRPr lang="fr-FR" sz="1800" dirty="0">
              <a:latin typeface="Rockwell" charset="0"/>
            </a:endParaRPr>
          </a:p>
        </p:txBody>
      </p:sp>
      <p:sp>
        <p:nvSpPr>
          <p:cNvPr id="6147" name="Sous-titre 2"/>
          <p:cNvSpPr>
            <a:spLocks noGrp="1"/>
          </p:cNvSpPr>
          <p:nvPr>
            <p:ph type="subTitle" idx="1"/>
          </p:nvPr>
        </p:nvSpPr>
        <p:spPr>
          <a:xfrm>
            <a:off x="1115616" y="4149725"/>
            <a:ext cx="7201544" cy="1752600"/>
          </a:xfrm>
        </p:spPr>
        <p:txBody>
          <a:bodyPr/>
          <a:lstStyle/>
          <a:p>
            <a:r>
              <a:rPr lang="it-IT" sz="2000" dirty="0" smtClean="0">
                <a:solidFill>
                  <a:srgbClr val="898989"/>
                </a:solidFill>
                <a:latin typeface="Rockwell" charset="0"/>
                <a:cs typeface="Arial" charset="0"/>
              </a:rPr>
              <a:t>Work Package Leader: </a:t>
            </a:r>
            <a:r>
              <a:rPr lang="en-GB" sz="2000" dirty="0"/>
              <a:t>Enrique Alonso </a:t>
            </a:r>
            <a:r>
              <a:rPr lang="it-IT" sz="2000" dirty="0" smtClean="0">
                <a:solidFill>
                  <a:srgbClr val="898989"/>
                </a:solidFill>
                <a:latin typeface="Rockwell" charset="0"/>
                <a:cs typeface="Arial" charset="0"/>
              </a:rPr>
              <a:t>(</a:t>
            </a:r>
            <a:r>
              <a:rPr lang="en-GB" sz="2000" dirty="0"/>
              <a:t>The Franklin Institute of the University of </a:t>
            </a:r>
            <a:r>
              <a:rPr lang="en-GB" sz="2000" dirty="0" err="1"/>
              <a:t>Alcalá</a:t>
            </a:r>
            <a:r>
              <a:rPr lang="it-IT" sz="2000" dirty="0" smtClean="0">
                <a:solidFill>
                  <a:srgbClr val="898989"/>
                </a:solidFill>
                <a:latin typeface="Rockwell" charset="0"/>
                <a:cs typeface="Arial" charset="0"/>
              </a:rPr>
              <a:t>)</a:t>
            </a:r>
            <a:endParaRPr lang="it-IT" sz="2000" dirty="0">
              <a:solidFill>
                <a:srgbClr val="898989"/>
              </a:solidFill>
              <a:latin typeface="Rockwell" charset="0"/>
              <a:cs typeface="Arial" charset="0"/>
            </a:endParaRPr>
          </a:p>
          <a:p>
            <a:pPr eaLnBrk="1" hangingPunct="1"/>
            <a:endParaRPr lang="it-IT" sz="2000" dirty="0">
              <a:solidFill>
                <a:srgbClr val="898989"/>
              </a:solidFill>
              <a:latin typeface="Rockwell" charset="0"/>
              <a:cs typeface="Arial" charset="0"/>
            </a:endParaRPr>
          </a:p>
        </p:txBody>
      </p:sp>
      <p:sp>
        <p:nvSpPr>
          <p:cNvPr id="6148"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892CED-179E-914C-BF29-D709F2312081}" type="datetime1">
              <a:rPr lang="fr-FR">
                <a:solidFill>
                  <a:srgbClr val="898989"/>
                </a:solidFill>
              </a:rPr>
              <a:pPr eaLnBrk="1" hangingPunct="1"/>
              <a:t>19/09/2013</a:t>
            </a:fld>
            <a:endParaRPr lang="fr-FR">
              <a:solidFill>
                <a:srgbClr val="898989"/>
              </a:solidFill>
            </a:endParaRPr>
          </a:p>
        </p:txBody>
      </p:sp>
      <p:sp>
        <p:nvSpPr>
          <p:cNvPr id="614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6313B8B-4143-D440-A6EA-7EB55FE0026F}" type="slidenum">
              <a:rPr lang="fr-FR">
                <a:solidFill>
                  <a:srgbClr val="898989"/>
                </a:solidFill>
              </a:rPr>
              <a:pPr eaLnBrk="1" hangingPunct="1"/>
              <a:t>17</a:t>
            </a:fld>
            <a:endParaRPr lang="fr-FR">
              <a:solidFill>
                <a:srgbClr val="898989"/>
              </a:solidFill>
            </a:endParaRPr>
          </a:p>
        </p:txBody>
      </p:sp>
      <p:sp>
        <p:nvSpPr>
          <p:cNvPr id="6150" name="Espace réservé du pied de page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898989"/>
                </a:solidFill>
              </a:rPr>
              <a:t>www.creative-b.eu</a:t>
            </a:r>
            <a:endParaRPr lang="fr-FR">
              <a:solidFill>
                <a:srgbClr val="898989"/>
              </a:solidFill>
            </a:endParaRPr>
          </a:p>
        </p:txBody>
      </p:sp>
    </p:spTree>
    <p:extLst>
      <p:ext uri="{BB962C8B-B14F-4D97-AF65-F5344CB8AC3E}">
        <p14:creationId xmlns:p14="http://schemas.microsoft.com/office/powerpoint/2010/main" val="925936458"/>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texto"/>
          <p:cNvSpPr txBox="1">
            <a:spLocks/>
          </p:cNvSpPr>
          <p:nvPr/>
        </p:nvSpPr>
        <p:spPr>
          <a:xfrm>
            <a:off x="-1" y="1412776"/>
            <a:ext cx="8964613" cy="4752528"/>
          </a:xfrm>
          <a:prstGeom prst="rect">
            <a:avLst/>
          </a:prstGeom>
        </p:spPr>
        <p:txBody>
          <a:bodyPr/>
          <a:lstStyle>
            <a:lvl1pPr marL="88900" indent="-88900">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Char char="•"/>
            </a:pPr>
            <a:r>
              <a:rPr lang="en-GB" sz="1600" b="1" dirty="0"/>
              <a:t>Objective one</a:t>
            </a:r>
            <a:r>
              <a:rPr lang="en-GB" sz="1600" dirty="0"/>
              <a:t>.  </a:t>
            </a:r>
            <a:r>
              <a:rPr lang="en-GB" sz="1600" b="1" dirty="0"/>
              <a:t>Evaluate the legal, financial, management and governance implications of interoperability </a:t>
            </a:r>
            <a:r>
              <a:rPr lang="en-GB" sz="1600" dirty="0"/>
              <a:t>plans of the cooperating biodiversity research infrastructures to meet the required services for users, resulting in recommendations for legal and other actions. </a:t>
            </a:r>
            <a:endParaRPr lang="es-ES" sz="1600" dirty="0"/>
          </a:p>
          <a:p>
            <a:pPr>
              <a:spcBef>
                <a:spcPct val="20000"/>
              </a:spcBef>
            </a:pPr>
            <a:r>
              <a:rPr lang="en-GB" sz="1600" dirty="0"/>
              <a:t> </a:t>
            </a:r>
            <a:endParaRPr lang="es-ES" sz="1600" dirty="0"/>
          </a:p>
          <a:p>
            <a:pPr>
              <a:spcBef>
                <a:spcPct val="20000"/>
              </a:spcBef>
              <a:buFont typeface="Arial" charset="0"/>
              <a:buChar char="•"/>
            </a:pPr>
            <a:r>
              <a:rPr lang="en-GB" sz="1600" b="1" dirty="0"/>
              <a:t>Objective two</a:t>
            </a:r>
            <a:r>
              <a:rPr lang="en-GB" sz="1600" dirty="0"/>
              <a:t>. Analyse how the cooperating research infrastructures are financially and legally structured and advise on legal and financial structures enabling global cooperation</a:t>
            </a:r>
            <a:r>
              <a:rPr lang="en-GB" sz="1600" b="1" dirty="0"/>
              <a:t>. Identify obstacles for common interoperability in the legal principles underlying the financial mechanisms, governance models, data management rules and IT structures. Recommend how these can be tackled with or removed via changes in the law or its practice</a:t>
            </a:r>
            <a:r>
              <a:rPr lang="en-GB" sz="1600" dirty="0"/>
              <a:t>. </a:t>
            </a:r>
            <a:endParaRPr lang="es-ES" sz="1600" dirty="0"/>
          </a:p>
          <a:p>
            <a:pPr>
              <a:spcBef>
                <a:spcPct val="20000"/>
              </a:spcBef>
              <a:buFont typeface="Arial" charset="0"/>
              <a:buChar char="•"/>
            </a:pPr>
            <a:endParaRPr lang="es-ES" sz="1600" dirty="0"/>
          </a:p>
          <a:p>
            <a:pPr>
              <a:spcBef>
                <a:spcPct val="20000"/>
              </a:spcBef>
              <a:buFont typeface="Arial" charset="0"/>
              <a:buChar char="•"/>
            </a:pPr>
            <a:r>
              <a:rPr lang="en-GB" sz="1600" b="1" dirty="0"/>
              <a:t>Objective three</a:t>
            </a:r>
            <a:r>
              <a:rPr lang="en-GB" sz="1600" dirty="0"/>
              <a:t>. Propose a </a:t>
            </a:r>
            <a:r>
              <a:rPr lang="en-GB" sz="1600" b="1" dirty="0"/>
              <a:t>roadmap for national authorities and other stakeholders to promote more coordination and synchronization of governance for collaborations among biodiversity research infrastructures worldwide</a:t>
            </a:r>
            <a:r>
              <a:rPr lang="en-GB" sz="1600" dirty="0"/>
              <a:t>. </a:t>
            </a:r>
            <a:endParaRPr lang="es-ES" sz="1600" dirty="0"/>
          </a:p>
          <a:p>
            <a:pPr>
              <a:spcBef>
                <a:spcPct val="20000"/>
              </a:spcBef>
            </a:pPr>
            <a:endParaRPr lang="es-ES" sz="1600" dirty="0"/>
          </a:p>
          <a:p>
            <a:pPr>
              <a:spcBef>
                <a:spcPct val="20000"/>
              </a:spcBef>
              <a:buFont typeface="Arial" charset="0"/>
              <a:buChar char="•"/>
            </a:pPr>
            <a:r>
              <a:rPr lang="en-GB" sz="1600" b="1" dirty="0"/>
              <a:t>Objective four</a:t>
            </a:r>
            <a:r>
              <a:rPr lang="en-GB" sz="1600" dirty="0"/>
              <a:t>.  </a:t>
            </a:r>
            <a:r>
              <a:rPr lang="en-GB" sz="1600" b="1" dirty="0"/>
              <a:t>Establishment of a High Level Stakeholders Group (HLSG), </a:t>
            </a:r>
            <a:r>
              <a:rPr lang="en-GB" sz="1600" dirty="0"/>
              <a:t>consisting of leading representatives of all interested related large-scale / global initiatives around the world. The HLSG acts as an advisory board for the project and serves as a policy liaison for the other work packages in their efforts to achieve their objectives.</a:t>
            </a:r>
            <a:endParaRPr lang="es-ES" sz="1600" dirty="0"/>
          </a:p>
          <a:p>
            <a:pPr>
              <a:spcBef>
                <a:spcPct val="20000"/>
              </a:spcBef>
              <a:buFont typeface="Arial" charset="0"/>
              <a:buChar char="•"/>
            </a:pPr>
            <a:endParaRPr lang="es-ES" dirty="0"/>
          </a:p>
        </p:txBody>
      </p:sp>
      <p:sp>
        <p:nvSpPr>
          <p:cNvPr id="9" name="Titre 1"/>
          <p:cNvSpPr txBox="1">
            <a:spLocks/>
          </p:cNvSpPr>
          <p:nvPr/>
        </p:nvSpPr>
        <p:spPr>
          <a:xfrm>
            <a:off x="1187450" y="332656"/>
            <a:ext cx="7777163" cy="783357"/>
          </a:xfrm>
          <a:prstGeom prst="rect">
            <a:avLst/>
          </a:prstGeom>
        </p:spPr>
        <p:txBody>
          <a:bodyPr/>
          <a:lstStyle>
            <a:lvl1pPr algn="l" rtl="0" eaLnBrk="1" fontAlgn="base" hangingPunct="1">
              <a:spcBef>
                <a:spcPct val="0"/>
              </a:spcBef>
              <a:spcAft>
                <a:spcPct val="0"/>
              </a:spcAft>
              <a:defRPr sz="3600" kern="1200">
                <a:solidFill>
                  <a:srgbClr val="9C7745"/>
                </a:solidFill>
                <a:latin typeface="Rockwell" pitchFamily="18" charset="0"/>
                <a:ea typeface="+mj-ea"/>
                <a:cs typeface="+mj-cs"/>
              </a:defRPr>
            </a:lvl1pPr>
            <a:lvl2pPr algn="l" rtl="0" eaLnBrk="1" fontAlgn="base" hangingPunct="1">
              <a:spcBef>
                <a:spcPct val="0"/>
              </a:spcBef>
              <a:spcAft>
                <a:spcPct val="0"/>
              </a:spcAft>
              <a:defRPr sz="3600">
                <a:solidFill>
                  <a:srgbClr val="9C7745"/>
                </a:solidFill>
                <a:latin typeface="Rockwell" pitchFamily="18" charset="0"/>
              </a:defRPr>
            </a:lvl2pPr>
            <a:lvl3pPr algn="l" rtl="0" eaLnBrk="1" fontAlgn="base" hangingPunct="1">
              <a:spcBef>
                <a:spcPct val="0"/>
              </a:spcBef>
              <a:spcAft>
                <a:spcPct val="0"/>
              </a:spcAft>
              <a:defRPr sz="3600">
                <a:solidFill>
                  <a:srgbClr val="9C7745"/>
                </a:solidFill>
                <a:latin typeface="Rockwell" pitchFamily="18" charset="0"/>
              </a:defRPr>
            </a:lvl3pPr>
            <a:lvl4pPr algn="l" rtl="0" eaLnBrk="1" fontAlgn="base" hangingPunct="1">
              <a:spcBef>
                <a:spcPct val="0"/>
              </a:spcBef>
              <a:spcAft>
                <a:spcPct val="0"/>
              </a:spcAft>
              <a:defRPr sz="3600">
                <a:solidFill>
                  <a:srgbClr val="9C7745"/>
                </a:solidFill>
                <a:latin typeface="Rockwell" pitchFamily="18" charset="0"/>
              </a:defRPr>
            </a:lvl4pPr>
            <a:lvl5pPr algn="l" rtl="0" eaLnBrk="1" fontAlgn="base" hangingPunct="1">
              <a:spcBef>
                <a:spcPct val="0"/>
              </a:spcBef>
              <a:spcAft>
                <a:spcPct val="0"/>
              </a:spcAft>
              <a:defRPr sz="3600">
                <a:solidFill>
                  <a:srgbClr val="9C7745"/>
                </a:solidFill>
                <a:latin typeface="Rockwell" pitchFamily="18" charset="0"/>
              </a:defRPr>
            </a:lvl5pPr>
            <a:lvl6pPr marL="457200" algn="l" rtl="0" eaLnBrk="1" fontAlgn="base" hangingPunct="1">
              <a:spcBef>
                <a:spcPct val="0"/>
              </a:spcBef>
              <a:spcAft>
                <a:spcPct val="0"/>
              </a:spcAft>
              <a:defRPr sz="3600">
                <a:solidFill>
                  <a:srgbClr val="9C7745"/>
                </a:solidFill>
                <a:latin typeface="Rockwell" pitchFamily="18" charset="0"/>
              </a:defRPr>
            </a:lvl6pPr>
            <a:lvl7pPr marL="914400" algn="l" rtl="0" eaLnBrk="1" fontAlgn="base" hangingPunct="1">
              <a:spcBef>
                <a:spcPct val="0"/>
              </a:spcBef>
              <a:spcAft>
                <a:spcPct val="0"/>
              </a:spcAft>
              <a:defRPr sz="3600">
                <a:solidFill>
                  <a:srgbClr val="9C7745"/>
                </a:solidFill>
                <a:latin typeface="Rockwell" pitchFamily="18" charset="0"/>
              </a:defRPr>
            </a:lvl7pPr>
            <a:lvl8pPr marL="1371600" algn="l" rtl="0" eaLnBrk="1" fontAlgn="base" hangingPunct="1">
              <a:spcBef>
                <a:spcPct val="0"/>
              </a:spcBef>
              <a:spcAft>
                <a:spcPct val="0"/>
              </a:spcAft>
              <a:defRPr sz="3600">
                <a:solidFill>
                  <a:srgbClr val="9C7745"/>
                </a:solidFill>
                <a:latin typeface="Rockwell" pitchFamily="18" charset="0"/>
              </a:defRPr>
            </a:lvl8pPr>
            <a:lvl9pPr marL="1828800" algn="l" rtl="0" eaLnBrk="1" fontAlgn="base" hangingPunct="1">
              <a:spcBef>
                <a:spcPct val="0"/>
              </a:spcBef>
              <a:spcAft>
                <a:spcPct val="0"/>
              </a:spcAft>
              <a:defRPr sz="3600">
                <a:solidFill>
                  <a:srgbClr val="9C7745"/>
                </a:solidFill>
                <a:latin typeface="Rockwell" pitchFamily="18" charset="0"/>
              </a:defRPr>
            </a:lvl9pPr>
          </a:lstStyle>
          <a:p>
            <a:r>
              <a:rPr lang="en-US" dirty="0" smtClean="0">
                <a:latin typeface="Rockwell" charset="0"/>
              </a:rPr>
              <a:t>Objectives</a:t>
            </a:r>
            <a:endParaRPr lang="fr-FR" dirty="0">
              <a:latin typeface="Rockwell" charset="0"/>
            </a:endParaRPr>
          </a:p>
        </p:txBody>
      </p:sp>
      <p:sp>
        <p:nvSpPr>
          <p:cNvPr id="10" name="Espace réservé du numéro de diapositive 5"/>
          <p:cNvSpPr>
            <a:spLocks noGrp="1"/>
          </p:cNvSpPr>
          <p:nvPr>
            <p:ph type="sldNum" sz="quarter" idx="12"/>
          </p:nvPr>
        </p:nvSpPr>
        <p:spPr bwMode="auto">
          <a:xfrm>
            <a:off x="8172450" y="6491288"/>
            <a:ext cx="7921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83100B-D600-4BAF-AA8C-EECA4C491723}" type="slidenum">
              <a:rPr lang="fr-FR" sz="1200">
                <a:solidFill>
                  <a:srgbClr val="898989"/>
                </a:solidFill>
              </a:rPr>
              <a:pPr eaLnBrk="1" hangingPunct="1"/>
              <a:t>18</a:t>
            </a:fld>
            <a:endParaRPr lang="fr-FR" sz="1200">
              <a:solidFill>
                <a:srgbClr val="898989"/>
              </a:solidFill>
            </a:endParaRPr>
          </a:p>
        </p:txBody>
      </p:sp>
      <p:sp>
        <p:nvSpPr>
          <p:cNvPr id="11" name="Espace réservé du pied de page 5"/>
          <p:cNvSpPr>
            <a:spLocks noGrp="1"/>
          </p:cNvSpPr>
          <p:nvPr>
            <p:ph type="ftr" sz="quarter" idx="11"/>
          </p:nvPr>
        </p:nvSpPr>
        <p:spPr bwMode="auto">
          <a:xfrm>
            <a:off x="1322388" y="64865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898989"/>
                </a:solidFill>
              </a:rPr>
              <a:t>www.creative-b.eu</a:t>
            </a:r>
            <a:endParaRPr lang="fr-FR">
              <a:solidFill>
                <a:srgbClr val="898989"/>
              </a:solidFill>
            </a:endParaRPr>
          </a:p>
        </p:txBody>
      </p:sp>
    </p:spTree>
    <p:extLst>
      <p:ext uri="{BB962C8B-B14F-4D97-AF65-F5344CB8AC3E}">
        <p14:creationId xmlns:p14="http://schemas.microsoft.com/office/powerpoint/2010/main" val="2232491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2 Marcador de texto"/>
          <p:cNvSpPr txBox="1">
            <a:spLocks/>
          </p:cNvSpPr>
          <p:nvPr/>
        </p:nvSpPr>
        <p:spPr bwMode="auto">
          <a:xfrm>
            <a:off x="179513" y="1340768"/>
            <a:ext cx="8964488" cy="518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pPr>
            <a:r>
              <a:rPr lang="en-GB" sz="2000" b="1" dirty="0"/>
              <a:t>1.- Legal technological </a:t>
            </a:r>
            <a:r>
              <a:rPr lang="en-GB" sz="2000" b="1" dirty="0" smtClean="0"/>
              <a:t>standards</a:t>
            </a:r>
          </a:p>
          <a:p>
            <a:pPr>
              <a:spcBef>
                <a:spcPct val="20000"/>
              </a:spcBef>
            </a:pPr>
            <a:endParaRPr lang="es-ES" sz="2000" dirty="0"/>
          </a:p>
          <a:p>
            <a:pPr>
              <a:spcBef>
                <a:spcPct val="20000"/>
              </a:spcBef>
            </a:pPr>
            <a:r>
              <a:rPr lang="en-GB" sz="2000" b="1" dirty="0"/>
              <a:t>2.- Governance Models </a:t>
            </a:r>
            <a:r>
              <a:rPr lang="en-GB" sz="2000" dirty="0"/>
              <a:t>(in order to </a:t>
            </a:r>
            <a:r>
              <a:rPr lang="en-GB" sz="2000" b="1" dirty="0"/>
              <a:t>recommend the most appropriate governance model for global interoperability).</a:t>
            </a:r>
            <a:endParaRPr lang="es-ES" sz="2000" dirty="0"/>
          </a:p>
          <a:p>
            <a:pPr>
              <a:spcBef>
                <a:spcPct val="20000"/>
              </a:spcBef>
            </a:pPr>
            <a:endParaRPr lang="es-ES" sz="2000" dirty="0"/>
          </a:p>
          <a:p>
            <a:pPr>
              <a:spcBef>
                <a:spcPct val="20000"/>
              </a:spcBef>
            </a:pPr>
            <a:r>
              <a:rPr lang="en-GB" sz="2000" b="1" dirty="0"/>
              <a:t>3.- Laws governing open/free access and IPRs of biodiversity data exchange</a:t>
            </a:r>
            <a:r>
              <a:rPr lang="en-GB" sz="2000" dirty="0"/>
              <a:t>.</a:t>
            </a:r>
            <a:endParaRPr lang="es-ES" sz="2000" dirty="0"/>
          </a:p>
          <a:p>
            <a:pPr>
              <a:spcBef>
                <a:spcPct val="20000"/>
              </a:spcBef>
            </a:pPr>
            <a:endParaRPr lang="es-ES" sz="2000" dirty="0"/>
          </a:p>
          <a:p>
            <a:pPr>
              <a:spcBef>
                <a:spcPct val="20000"/>
              </a:spcBef>
            </a:pPr>
            <a:r>
              <a:rPr lang="en-GB" sz="2000" b="1" dirty="0"/>
              <a:t>4.- Financial Structures</a:t>
            </a:r>
            <a:r>
              <a:rPr lang="en-GB" sz="2000" dirty="0"/>
              <a:t> with the final goal of ensuring a common ground for the financing of interoperability and global (generic) access to basic services.. </a:t>
            </a:r>
            <a:endParaRPr lang="es-ES" sz="2000" dirty="0"/>
          </a:p>
        </p:txBody>
      </p:sp>
      <p:sp>
        <p:nvSpPr>
          <p:cNvPr id="8" name="Titre 1"/>
          <p:cNvSpPr txBox="1">
            <a:spLocks/>
          </p:cNvSpPr>
          <p:nvPr/>
        </p:nvSpPr>
        <p:spPr>
          <a:xfrm>
            <a:off x="1187450" y="332656"/>
            <a:ext cx="7777163" cy="783357"/>
          </a:xfrm>
          <a:prstGeom prst="rect">
            <a:avLst/>
          </a:prstGeom>
        </p:spPr>
        <p:txBody>
          <a:bodyPr/>
          <a:lstStyle>
            <a:lvl1pPr algn="l" rtl="0" eaLnBrk="1" fontAlgn="base" hangingPunct="1">
              <a:spcBef>
                <a:spcPct val="0"/>
              </a:spcBef>
              <a:spcAft>
                <a:spcPct val="0"/>
              </a:spcAft>
              <a:defRPr sz="3600" kern="1200">
                <a:solidFill>
                  <a:srgbClr val="9C7745"/>
                </a:solidFill>
                <a:latin typeface="Rockwell" pitchFamily="18" charset="0"/>
                <a:ea typeface="+mj-ea"/>
                <a:cs typeface="+mj-cs"/>
              </a:defRPr>
            </a:lvl1pPr>
            <a:lvl2pPr algn="l" rtl="0" eaLnBrk="1" fontAlgn="base" hangingPunct="1">
              <a:spcBef>
                <a:spcPct val="0"/>
              </a:spcBef>
              <a:spcAft>
                <a:spcPct val="0"/>
              </a:spcAft>
              <a:defRPr sz="3600">
                <a:solidFill>
                  <a:srgbClr val="9C7745"/>
                </a:solidFill>
                <a:latin typeface="Rockwell" pitchFamily="18" charset="0"/>
              </a:defRPr>
            </a:lvl2pPr>
            <a:lvl3pPr algn="l" rtl="0" eaLnBrk="1" fontAlgn="base" hangingPunct="1">
              <a:spcBef>
                <a:spcPct val="0"/>
              </a:spcBef>
              <a:spcAft>
                <a:spcPct val="0"/>
              </a:spcAft>
              <a:defRPr sz="3600">
                <a:solidFill>
                  <a:srgbClr val="9C7745"/>
                </a:solidFill>
                <a:latin typeface="Rockwell" pitchFamily="18" charset="0"/>
              </a:defRPr>
            </a:lvl3pPr>
            <a:lvl4pPr algn="l" rtl="0" eaLnBrk="1" fontAlgn="base" hangingPunct="1">
              <a:spcBef>
                <a:spcPct val="0"/>
              </a:spcBef>
              <a:spcAft>
                <a:spcPct val="0"/>
              </a:spcAft>
              <a:defRPr sz="3600">
                <a:solidFill>
                  <a:srgbClr val="9C7745"/>
                </a:solidFill>
                <a:latin typeface="Rockwell" pitchFamily="18" charset="0"/>
              </a:defRPr>
            </a:lvl4pPr>
            <a:lvl5pPr algn="l" rtl="0" eaLnBrk="1" fontAlgn="base" hangingPunct="1">
              <a:spcBef>
                <a:spcPct val="0"/>
              </a:spcBef>
              <a:spcAft>
                <a:spcPct val="0"/>
              </a:spcAft>
              <a:defRPr sz="3600">
                <a:solidFill>
                  <a:srgbClr val="9C7745"/>
                </a:solidFill>
                <a:latin typeface="Rockwell" pitchFamily="18" charset="0"/>
              </a:defRPr>
            </a:lvl5pPr>
            <a:lvl6pPr marL="457200" algn="l" rtl="0" eaLnBrk="1" fontAlgn="base" hangingPunct="1">
              <a:spcBef>
                <a:spcPct val="0"/>
              </a:spcBef>
              <a:spcAft>
                <a:spcPct val="0"/>
              </a:spcAft>
              <a:defRPr sz="3600">
                <a:solidFill>
                  <a:srgbClr val="9C7745"/>
                </a:solidFill>
                <a:latin typeface="Rockwell" pitchFamily="18" charset="0"/>
              </a:defRPr>
            </a:lvl6pPr>
            <a:lvl7pPr marL="914400" algn="l" rtl="0" eaLnBrk="1" fontAlgn="base" hangingPunct="1">
              <a:spcBef>
                <a:spcPct val="0"/>
              </a:spcBef>
              <a:spcAft>
                <a:spcPct val="0"/>
              </a:spcAft>
              <a:defRPr sz="3600">
                <a:solidFill>
                  <a:srgbClr val="9C7745"/>
                </a:solidFill>
                <a:latin typeface="Rockwell" pitchFamily="18" charset="0"/>
              </a:defRPr>
            </a:lvl7pPr>
            <a:lvl8pPr marL="1371600" algn="l" rtl="0" eaLnBrk="1" fontAlgn="base" hangingPunct="1">
              <a:spcBef>
                <a:spcPct val="0"/>
              </a:spcBef>
              <a:spcAft>
                <a:spcPct val="0"/>
              </a:spcAft>
              <a:defRPr sz="3600">
                <a:solidFill>
                  <a:srgbClr val="9C7745"/>
                </a:solidFill>
                <a:latin typeface="Rockwell" pitchFamily="18" charset="0"/>
              </a:defRPr>
            </a:lvl8pPr>
            <a:lvl9pPr marL="1828800" algn="l" rtl="0" eaLnBrk="1" fontAlgn="base" hangingPunct="1">
              <a:spcBef>
                <a:spcPct val="0"/>
              </a:spcBef>
              <a:spcAft>
                <a:spcPct val="0"/>
              </a:spcAft>
              <a:defRPr sz="3600">
                <a:solidFill>
                  <a:srgbClr val="9C7745"/>
                </a:solidFill>
                <a:latin typeface="Rockwell" pitchFamily="18" charset="0"/>
              </a:defRPr>
            </a:lvl9pPr>
          </a:lstStyle>
          <a:p>
            <a:r>
              <a:rPr lang="en-US" dirty="0" smtClean="0">
                <a:latin typeface="Rockwell" charset="0"/>
              </a:rPr>
              <a:t>Issue areas</a:t>
            </a:r>
            <a:endParaRPr lang="fr-FR" dirty="0">
              <a:latin typeface="Rockwell" charset="0"/>
            </a:endParaRPr>
          </a:p>
        </p:txBody>
      </p:sp>
      <p:sp>
        <p:nvSpPr>
          <p:cNvPr id="9" name="Espace réservé du numéro de diapositive 5"/>
          <p:cNvSpPr>
            <a:spLocks noGrp="1"/>
          </p:cNvSpPr>
          <p:nvPr>
            <p:ph type="sldNum" sz="quarter" idx="12"/>
          </p:nvPr>
        </p:nvSpPr>
        <p:spPr bwMode="auto">
          <a:xfrm>
            <a:off x="8172450" y="6491288"/>
            <a:ext cx="7921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83100B-D600-4BAF-AA8C-EECA4C491723}" type="slidenum">
              <a:rPr lang="fr-FR" sz="1200">
                <a:solidFill>
                  <a:srgbClr val="898989"/>
                </a:solidFill>
              </a:rPr>
              <a:pPr eaLnBrk="1" hangingPunct="1"/>
              <a:t>19</a:t>
            </a:fld>
            <a:endParaRPr lang="fr-FR" sz="1200">
              <a:solidFill>
                <a:srgbClr val="898989"/>
              </a:solidFill>
            </a:endParaRPr>
          </a:p>
        </p:txBody>
      </p:sp>
      <p:sp>
        <p:nvSpPr>
          <p:cNvPr id="10" name="Espace réservé du pied de page 5"/>
          <p:cNvSpPr>
            <a:spLocks noGrp="1"/>
          </p:cNvSpPr>
          <p:nvPr>
            <p:ph type="ftr" sz="quarter" idx="11"/>
          </p:nvPr>
        </p:nvSpPr>
        <p:spPr bwMode="auto">
          <a:xfrm>
            <a:off x="1322388" y="64865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898989"/>
                </a:solidFill>
              </a:rPr>
              <a:t>www.creative-b.eu</a:t>
            </a:r>
            <a:endParaRPr lang="fr-FR">
              <a:solidFill>
                <a:srgbClr val="898989"/>
              </a:solidFill>
            </a:endParaRPr>
          </a:p>
        </p:txBody>
      </p:sp>
    </p:spTree>
    <p:extLst>
      <p:ext uri="{BB962C8B-B14F-4D97-AF65-F5344CB8AC3E}">
        <p14:creationId xmlns:p14="http://schemas.microsoft.com/office/powerpoint/2010/main" val="3033027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00808"/>
            <a:ext cx="8229600" cy="4840162"/>
          </a:xfrm>
        </p:spPr>
        <p:txBody>
          <a:bodyPr>
            <a:normAutofit/>
          </a:bodyPr>
          <a:lstStyle/>
          <a:p>
            <a:pPr>
              <a:spcBef>
                <a:spcPts val="2280"/>
              </a:spcBef>
            </a:pPr>
            <a:r>
              <a:rPr lang="en-US" sz="2000" dirty="0" smtClean="0"/>
              <a:t>Creative-B is an initiative of the </a:t>
            </a:r>
            <a:r>
              <a:rPr lang="en-US" sz="2000" dirty="0" err="1" smtClean="0"/>
              <a:t>LifeWatch</a:t>
            </a:r>
            <a:r>
              <a:rPr lang="en-US" sz="2000" dirty="0" smtClean="0"/>
              <a:t> infrastructure (www.lifewatch.eu) for Biodiversity and Ecosystem Research.</a:t>
            </a:r>
          </a:p>
          <a:p>
            <a:pPr marL="0" indent="0">
              <a:spcBef>
                <a:spcPts val="2280"/>
              </a:spcBef>
              <a:buNone/>
            </a:pPr>
            <a:endParaRPr lang="en-US" sz="2000" dirty="0" smtClean="0"/>
          </a:p>
          <a:p>
            <a:pPr>
              <a:spcBef>
                <a:spcPts val="2280"/>
              </a:spcBef>
            </a:pPr>
            <a:r>
              <a:rPr lang="en-US" sz="2000" dirty="0" smtClean="0"/>
              <a:t>Infrastructures like </a:t>
            </a:r>
            <a:r>
              <a:rPr lang="en-US" sz="2000" dirty="0" err="1" smtClean="0"/>
              <a:t>LifeWatch</a:t>
            </a:r>
            <a:r>
              <a:rPr lang="en-US" sz="2000" dirty="0" smtClean="0"/>
              <a:t> require access to global data sets and the integration of diverse data.</a:t>
            </a:r>
          </a:p>
          <a:p>
            <a:pPr>
              <a:spcBef>
                <a:spcPts val="2280"/>
              </a:spcBef>
            </a:pPr>
            <a:r>
              <a:rPr lang="en-US" sz="2000" dirty="0" smtClean="0"/>
              <a:t>Cooperation with related initiatives is imperative in order to enhance the operations and services of each infrastructure, but also collectively.</a:t>
            </a:r>
          </a:p>
          <a:p>
            <a:pPr>
              <a:spcBef>
                <a:spcPts val="2280"/>
              </a:spcBef>
            </a:pPr>
            <a:r>
              <a:rPr lang="en-US" sz="2000" dirty="0" smtClean="0"/>
              <a:t>This is also expected by GEOSS / GEO BON, IPBES, G8, etc.</a:t>
            </a:r>
            <a:endParaRPr lang="en-US" sz="2000" dirty="0"/>
          </a:p>
        </p:txBody>
      </p:sp>
      <p:pic>
        <p:nvPicPr>
          <p:cNvPr id="3073" name="Picture 1" descr="Snapshot 2008-06-04 15-38-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420888"/>
            <a:ext cx="2159000" cy="51752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5"/>
          <p:cNvSpPr>
            <a:spLocks noGrp="1"/>
          </p:cNvSpPr>
          <p:nvPr>
            <p:ph type="sldNum" sz="quarter" idx="12"/>
          </p:nvPr>
        </p:nvSpPr>
        <p:spPr bwMode="auto">
          <a:xfrm>
            <a:off x="8172450" y="6491288"/>
            <a:ext cx="7921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83100B-D600-4BAF-AA8C-EECA4C491723}" type="slidenum">
              <a:rPr lang="fr-FR" sz="1200">
                <a:solidFill>
                  <a:srgbClr val="898989"/>
                </a:solidFill>
              </a:rPr>
              <a:pPr eaLnBrk="1" hangingPunct="1"/>
              <a:t>2</a:t>
            </a:fld>
            <a:endParaRPr lang="fr-FR" sz="1200">
              <a:solidFill>
                <a:srgbClr val="898989"/>
              </a:solidFill>
            </a:endParaRPr>
          </a:p>
        </p:txBody>
      </p:sp>
      <p:sp>
        <p:nvSpPr>
          <p:cNvPr id="6" name="Espace réservé du pied de page 5"/>
          <p:cNvSpPr>
            <a:spLocks noGrp="1"/>
          </p:cNvSpPr>
          <p:nvPr>
            <p:ph type="ftr" sz="quarter" idx="11"/>
          </p:nvPr>
        </p:nvSpPr>
        <p:spPr bwMode="auto">
          <a:xfrm>
            <a:off x="1322388" y="64865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898989"/>
                </a:solidFill>
              </a:rPr>
              <a:t>www.creative-b.eu</a:t>
            </a:r>
            <a:endParaRPr lang="fr-FR">
              <a:solidFill>
                <a:srgbClr val="898989"/>
              </a:solidFill>
            </a:endParaRPr>
          </a:p>
        </p:txBody>
      </p:sp>
    </p:spTree>
    <p:extLst>
      <p:ext uri="{BB962C8B-B14F-4D97-AF65-F5344CB8AC3E}">
        <p14:creationId xmlns:p14="http://schemas.microsoft.com/office/powerpoint/2010/main" val="247723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31223B2-3FCC-4FBA-B1E0-F095DB3C3BBC}" type="datetime1">
              <a:rPr lang="fr-FR" smtClean="0"/>
              <a:pPr>
                <a:defRPr/>
              </a:pPr>
              <a:t>19/09/2013</a:t>
            </a:fld>
            <a:endParaRPr lang="fr-FR"/>
          </a:p>
        </p:txBody>
      </p:sp>
      <p:sp>
        <p:nvSpPr>
          <p:cNvPr id="3" name="Footer Placeholder 2"/>
          <p:cNvSpPr>
            <a:spLocks noGrp="1"/>
          </p:cNvSpPr>
          <p:nvPr>
            <p:ph type="ftr" sz="quarter" idx="11"/>
          </p:nvPr>
        </p:nvSpPr>
        <p:spPr/>
        <p:txBody>
          <a:bodyPr/>
          <a:lstStyle/>
          <a:p>
            <a:pPr>
              <a:defRPr/>
            </a:pPr>
            <a:r>
              <a:rPr lang="en-US" smtClean="0"/>
              <a:t>www.creative-b.eu</a:t>
            </a:r>
            <a:endParaRPr lang="fr-FR" dirty="0"/>
          </a:p>
        </p:txBody>
      </p:sp>
      <p:sp>
        <p:nvSpPr>
          <p:cNvPr id="4" name="Slide Number Placeholder 3"/>
          <p:cNvSpPr>
            <a:spLocks noGrp="1"/>
          </p:cNvSpPr>
          <p:nvPr>
            <p:ph type="sldNum" sz="quarter" idx="12"/>
          </p:nvPr>
        </p:nvSpPr>
        <p:spPr/>
        <p:txBody>
          <a:bodyPr/>
          <a:lstStyle/>
          <a:p>
            <a:pPr>
              <a:defRPr/>
            </a:pPr>
            <a:fld id="{8F8AE9A3-F52F-4F5F-B590-0CE6FB500BE5}" type="slidenum">
              <a:rPr lang="fr-FR" smtClean="0"/>
              <a:pPr>
                <a:defRPr/>
              </a:pPr>
              <a:t>20</a:t>
            </a:fld>
            <a:endParaRPr lang="fr-FR" dirty="0"/>
          </a:p>
        </p:txBody>
      </p:sp>
      <p:sp>
        <p:nvSpPr>
          <p:cNvPr id="5" name="Titre 1"/>
          <p:cNvSpPr txBox="1">
            <a:spLocks/>
          </p:cNvSpPr>
          <p:nvPr/>
        </p:nvSpPr>
        <p:spPr>
          <a:xfrm>
            <a:off x="1187450" y="332656"/>
            <a:ext cx="7956550" cy="783357"/>
          </a:xfrm>
          <a:prstGeom prst="rect">
            <a:avLst/>
          </a:prstGeom>
        </p:spPr>
        <p:txBody>
          <a:bodyPr/>
          <a:lstStyle>
            <a:lvl1pPr algn="l" rtl="0" eaLnBrk="1" fontAlgn="base" hangingPunct="1">
              <a:spcBef>
                <a:spcPct val="0"/>
              </a:spcBef>
              <a:spcAft>
                <a:spcPct val="0"/>
              </a:spcAft>
              <a:defRPr sz="3600" kern="1200">
                <a:solidFill>
                  <a:srgbClr val="9C7745"/>
                </a:solidFill>
                <a:latin typeface="Rockwell" pitchFamily="18" charset="0"/>
                <a:ea typeface="+mj-ea"/>
                <a:cs typeface="+mj-cs"/>
              </a:defRPr>
            </a:lvl1pPr>
            <a:lvl2pPr algn="l" rtl="0" eaLnBrk="1" fontAlgn="base" hangingPunct="1">
              <a:spcBef>
                <a:spcPct val="0"/>
              </a:spcBef>
              <a:spcAft>
                <a:spcPct val="0"/>
              </a:spcAft>
              <a:defRPr sz="3600">
                <a:solidFill>
                  <a:srgbClr val="9C7745"/>
                </a:solidFill>
                <a:latin typeface="Rockwell" pitchFamily="18" charset="0"/>
              </a:defRPr>
            </a:lvl2pPr>
            <a:lvl3pPr algn="l" rtl="0" eaLnBrk="1" fontAlgn="base" hangingPunct="1">
              <a:spcBef>
                <a:spcPct val="0"/>
              </a:spcBef>
              <a:spcAft>
                <a:spcPct val="0"/>
              </a:spcAft>
              <a:defRPr sz="3600">
                <a:solidFill>
                  <a:srgbClr val="9C7745"/>
                </a:solidFill>
                <a:latin typeface="Rockwell" pitchFamily="18" charset="0"/>
              </a:defRPr>
            </a:lvl3pPr>
            <a:lvl4pPr algn="l" rtl="0" eaLnBrk="1" fontAlgn="base" hangingPunct="1">
              <a:spcBef>
                <a:spcPct val="0"/>
              </a:spcBef>
              <a:spcAft>
                <a:spcPct val="0"/>
              </a:spcAft>
              <a:defRPr sz="3600">
                <a:solidFill>
                  <a:srgbClr val="9C7745"/>
                </a:solidFill>
                <a:latin typeface="Rockwell" pitchFamily="18" charset="0"/>
              </a:defRPr>
            </a:lvl4pPr>
            <a:lvl5pPr algn="l" rtl="0" eaLnBrk="1" fontAlgn="base" hangingPunct="1">
              <a:spcBef>
                <a:spcPct val="0"/>
              </a:spcBef>
              <a:spcAft>
                <a:spcPct val="0"/>
              </a:spcAft>
              <a:defRPr sz="3600">
                <a:solidFill>
                  <a:srgbClr val="9C7745"/>
                </a:solidFill>
                <a:latin typeface="Rockwell" pitchFamily="18" charset="0"/>
              </a:defRPr>
            </a:lvl5pPr>
            <a:lvl6pPr marL="457200" algn="l" rtl="0" eaLnBrk="1" fontAlgn="base" hangingPunct="1">
              <a:spcBef>
                <a:spcPct val="0"/>
              </a:spcBef>
              <a:spcAft>
                <a:spcPct val="0"/>
              </a:spcAft>
              <a:defRPr sz="3600">
                <a:solidFill>
                  <a:srgbClr val="9C7745"/>
                </a:solidFill>
                <a:latin typeface="Rockwell" pitchFamily="18" charset="0"/>
              </a:defRPr>
            </a:lvl6pPr>
            <a:lvl7pPr marL="914400" algn="l" rtl="0" eaLnBrk="1" fontAlgn="base" hangingPunct="1">
              <a:spcBef>
                <a:spcPct val="0"/>
              </a:spcBef>
              <a:spcAft>
                <a:spcPct val="0"/>
              </a:spcAft>
              <a:defRPr sz="3600">
                <a:solidFill>
                  <a:srgbClr val="9C7745"/>
                </a:solidFill>
                <a:latin typeface="Rockwell" pitchFamily="18" charset="0"/>
              </a:defRPr>
            </a:lvl7pPr>
            <a:lvl8pPr marL="1371600" algn="l" rtl="0" eaLnBrk="1" fontAlgn="base" hangingPunct="1">
              <a:spcBef>
                <a:spcPct val="0"/>
              </a:spcBef>
              <a:spcAft>
                <a:spcPct val="0"/>
              </a:spcAft>
              <a:defRPr sz="3600">
                <a:solidFill>
                  <a:srgbClr val="9C7745"/>
                </a:solidFill>
                <a:latin typeface="Rockwell" pitchFamily="18" charset="0"/>
              </a:defRPr>
            </a:lvl8pPr>
            <a:lvl9pPr marL="1828800" algn="l" rtl="0" eaLnBrk="1" fontAlgn="base" hangingPunct="1">
              <a:spcBef>
                <a:spcPct val="0"/>
              </a:spcBef>
              <a:spcAft>
                <a:spcPct val="0"/>
              </a:spcAft>
              <a:defRPr sz="3600">
                <a:solidFill>
                  <a:srgbClr val="9C7745"/>
                </a:solidFill>
                <a:latin typeface="Rockwell" pitchFamily="18" charset="0"/>
              </a:defRPr>
            </a:lvl9pPr>
          </a:lstStyle>
          <a:p>
            <a:r>
              <a:rPr lang="en-US" dirty="0" smtClean="0">
                <a:latin typeface="Rockwell" charset="0"/>
              </a:rPr>
              <a:t>Next Workshop</a:t>
            </a:r>
            <a:endParaRPr lang="fr-FR" dirty="0">
              <a:latin typeface="Rockwell" charset="0"/>
            </a:endParaRPr>
          </a:p>
        </p:txBody>
      </p:sp>
      <p:sp>
        <p:nvSpPr>
          <p:cNvPr id="8" name="Espace réservé du contenu 2"/>
          <p:cNvSpPr txBox="1">
            <a:spLocks/>
          </p:cNvSpPr>
          <p:nvPr/>
        </p:nvSpPr>
        <p:spPr>
          <a:xfrm>
            <a:off x="179388" y="1312863"/>
            <a:ext cx="8785225" cy="4967287"/>
          </a:xfrm>
          <a:prstGeom prst="rect">
            <a:avLst/>
          </a:prstGeom>
        </p:spPr>
        <p:txBody>
          <a:bodyPr/>
          <a:lstStyle>
            <a:lvl1pPr marL="342900" indent="-342900" algn="l" rtl="0" eaLnBrk="1" fontAlgn="base" hangingPunct="1">
              <a:spcBef>
                <a:spcPct val="20000"/>
              </a:spcBef>
              <a:spcAft>
                <a:spcPct val="0"/>
              </a:spcAft>
              <a:buClr>
                <a:srgbClr val="8F4519"/>
              </a:buClr>
              <a:buSzPct val="70000"/>
              <a:buFont typeface="Arial" charset="0"/>
              <a:buChar char="►"/>
              <a:defRPr sz="3200" kern="1200">
                <a:solidFill>
                  <a:srgbClr val="8F4519"/>
                </a:solidFill>
                <a:latin typeface="Arial" pitchFamily="34" charset="0"/>
                <a:ea typeface="+mn-ea"/>
                <a:cs typeface="Arial" pitchFamily="34" charset="0"/>
              </a:defRPr>
            </a:lvl1pPr>
            <a:lvl2pPr marL="742950" indent="-285750" algn="l" rtl="0" eaLnBrk="1" fontAlgn="base" hangingPunct="1">
              <a:spcBef>
                <a:spcPct val="20000"/>
              </a:spcBef>
              <a:spcAft>
                <a:spcPct val="0"/>
              </a:spcAft>
              <a:buSzPct val="60000"/>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9C7745"/>
              </a:buClr>
              <a:buSzPct val="50000"/>
              <a:buFont typeface="Arial" charset="0"/>
              <a:buChar char="►"/>
              <a:defRPr sz="2400" kern="1200">
                <a:solidFill>
                  <a:srgbClr val="9C7745"/>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8F4519"/>
              </a:buClr>
              <a:buSzPct val="45000"/>
              <a:buFont typeface="Arial" charset="0"/>
              <a:buChar char="►"/>
              <a:defRPr sz="2000" kern="1200">
                <a:solidFill>
                  <a:srgbClr val="8F4519"/>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40000"/>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Santa Fe, NM (USA)</a:t>
            </a:r>
            <a:endParaRPr lang="en-US" dirty="0"/>
          </a:p>
          <a:p>
            <a:r>
              <a:rPr lang="en-US" dirty="0" smtClean="0"/>
              <a:t>October 28</a:t>
            </a:r>
            <a:r>
              <a:rPr lang="en-US" baseline="30000" dirty="0" smtClean="0"/>
              <a:t>th</a:t>
            </a:r>
            <a:r>
              <a:rPr lang="en-US" dirty="0" smtClean="0"/>
              <a:t> – 30</a:t>
            </a:r>
            <a:r>
              <a:rPr lang="en-US" baseline="30000" dirty="0" smtClean="0"/>
              <a:t>th</a:t>
            </a:r>
            <a:r>
              <a:rPr lang="en-US" dirty="0" smtClean="0"/>
              <a:t> </a:t>
            </a:r>
          </a:p>
          <a:p>
            <a:r>
              <a:rPr lang="en-US" dirty="0" smtClean="0"/>
              <a:t>Focusing mainly on:</a:t>
            </a:r>
          </a:p>
          <a:p>
            <a:pPr lvl="1"/>
            <a:r>
              <a:rPr lang="en-US" dirty="0" smtClean="0"/>
              <a:t>Legal</a:t>
            </a:r>
          </a:p>
          <a:p>
            <a:pPr lvl="1"/>
            <a:r>
              <a:rPr lang="en-US" dirty="0" smtClean="0"/>
              <a:t>Policy</a:t>
            </a:r>
          </a:p>
          <a:p>
            <a:pPr lvl="1"/>
            <a:r>
              <a:rPr lang="en-US" dirty="0" smtClean="0"/>
              <a:t>Governance</a:t>
            </a:r>
          </a:p>
          <a:p>
            <a:r>
              <a:rPr lang="en-US" dirty="0" smtClean="0"/>
              <a:t>Participation of US COOPEUS member </a:t>
            </a:r>
            <a:r>
              <a:rPr lang="en-US" smtClean="0"/>
              <a:t>is being </a:t>
            </a:r>
            <a:r>
              <a:rPr lang="en-US" dirty="0" smtClean="0"/>
              <a:t>checked with the host</a:t>
            </a:r>
            <a:endParaRPr lang="en-US" dirty="0" smtClean="0"/>
          </a:p>
        </p:txBody>
      </p:sp>
    </p:spTree>
    <p:extLst>
      <p:ext uri="{BB962C8B-B14F-4D97-AF65-F5344CB8AC3E}">
        <p14:creationId xmlns:p14="http://schemas.microsoft.com/office/powerpoint/2010/main" val="2586111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Thank you!</a:t>
            </a:r>
            <a:endParaRPr lang="en-GB" dirty="0"/>
          </a:p>
        </p:txBody>
      </p:sp>
      <p:sp>
        <p:nvSpPr>
          <p:cNvPr id="8" name="Subtitle 7"/>
          <p:cNvSpPr>
            <a:spLocks noGrp="1"/>
          </p:cNvSpPr>
          <p:nvPr>
            <p:ph type="subTitle" idx="1"/>
          </p:nvPr>
        </p:nvSpPr>
        <p:spPr/>
        <p:txBody>
          <a:bodyPr/>
          <a:lstStyle/>
          <a:p>
            <a:r>
              <a:rPr lang="en-GB" dirty="0" smtClean="0"/>
              <a:t>www.creative-b.eu</a:t>
            </a:r>
            <a:endParaRPr lang="en-GB" dirty="0"/>
          </a:p>
        </p:txBody>
      </p:sp>
      <p:sp>
        <p:nvSpPr>
          <p:cNvPr id="4" name="Date Placeholder 3"/>
          <p:cNvSpPr>
            <a:spLocks noGrp="1"/>
          </p:cNvSpPr>
          <p:nvPr>
            <p:ph type="dt" sz="half" idx="10"/>
          </p:nvPr>
        </p:nvSpPr>
        <p:spPr/>
        <p:txBody>
          <a:bodyPr/>
          <a:lstStyle/>
          <a:p>
            <a:pPr>
              <a:defRPr/>
            </a:pPr>
            <a:fld id="{490AD5CF-8E27-41A4-8412-D178E997C9CB}" type="datetime1">
              <a:rPr lang="fr-FR" smtClean="0"/>
              <a:pPr>
                <a:defRPr/>
              </a:pPr>
              <a:t>19/09/2013</a:t>
            </a:fld>
            <a:endParaRPr lang="fr-FR"/>
          </a:p>
        </p:txBody>
      </p:sp>
      <p:sp>
        <p:nvSpPr>
          <p:cNvPr id="5" name="Footer Placeholder 4"/>
          <p:cNvSpPr>
            <a:spLocks noGrp="1"/>
          </p:cNvSpPr>
          <p:nvPr>
            <p:ph type="ftr" sz="quarter" idx="11"/>
          </p:nvPr>
        </p:nvSpPr>
        <p:spPr/>
        <p:txBody>
          <a:bodyPr/>
          <a:lstStyle/>
          <a:p>
            <a:pPr>
              <a:defRPr/>
            </a:pPr>
            <a:r>
              <a:rPr lang="en-US" smtClean="0"/>
              <a:t>www.creative-b.eu</a:t>
            </a:r>
            <a:endParaRPr lang="fr-FR" dirty="0"/>
          </a:p>
        </p:txBody>
      </p:sp>
      <p:sp>
        <p:nvSpPr>
          <p:cNvPr id="6" name="Slide Number Placeholder 5"/>
          <p:cNvSpPr>
            <a:spLocks noGrp="1"/>
          </p:cNvSpPr>
          <p:nvPr>
            <p:ph type="sldNum" sz="quarter" idx="12"/>
          </p:nvPr>
        </p:nvSpPr>
        <p:spPr/>
        <p:txBody>
          <a:bodyPr/>
          <a:lstStyle/>
          <a:p>
            <a:pPr>
              <a:defRPr/>
            </a:pPr>
            <a:fld id="{8D65F0DB-959D-4197-9850-2991B35126E5}" type="slidenum">
              <a:rPr lang="fr-FR" smtClean="0"/>
              <a:pPr>
                <a:defRPr/>
              </a:pPr>
              <a:t>21</a:t>
            </a:fld>
            <a:endParaRPr lang="fr-FR" dirty="0"/>
          </a:p>
        </p:txBody>
      </p:sp>
    </p:spTree>
    <p:extLst>
      <p:ext uri="{BB962C8B-B14F-4D97-AF65-F5344CB8AC3E}">
        <p14:creationId xmlns:p14="http://schemas.microsoft.com/office/powerpoint/2010/main" val="176845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A5549DEE-9FCD-445D-AD46-478FA929D87C}" type="datetime1">
              <a:rPr lang="fr-FR" smtClean="0"/>
              <a:pPr>
                <a:defRPr/>
              </a:pPr>
              <a:t>19/09/2013</a:t>
            </a:fld>
            <a:endParaRPr lang="fr-FR"/>
          </a:p>
        </p:txBody>
      </p:sp>
      <p:sp>
        <p:nvSpPr>
          <p:cNvPr id="5" name="Espace réservé du pied de page 4"/>
          <p:cNvSpPr>
            <a:spLocks noGrp="1"/>
          </p:cNvSpPr>
          <p:nvPr>
            <p:ph type="ftr" sz="quarter" idx="11"/>
          </p:nvPr>
        </p:nvSpPr>
        <p:spPr/>
        <p:txBody>
          <a:bodyPr/>
          <a:lstStyle/>
          <a:p>
            <a:pPr>
              <a:defRPr/>
            </a:pPr>
            <a:r>
              <a:rPr lang="en-US" dirty="0" smtClean="0"/>
              <a:t>www.creative-b.eu</a:t>
            </a:r>
            <a:endParaRPr lang="fr-FR" dirty="0"/>
          </a:p>
        </p:txBody>
      </p:sp>
      <p:sp>
        <p:nvSpPr>
          <p:cNvPr id="6" name="Espace réservé du numéro de diapositive 5"/>
          <p:cNvSpPr>
            <a:spLocks noGrp="1"/>
          </p:cNvSpPr>
          <p:nvPr>
            <p:ph type="sldNum" sz="quarter" idx="12"/>
          </p:nvPr>
        </p:nvSpPr>
        <p:spPr/>
        <p:txBody>
          <a:bodyPr/>
          <a:lstStyle/>
          <a:p>
            <a:pPr>
              <a:defRPr/>
            </a:pPr>
            <a:fld id="{2754AE9B-2A1E-4EF7-90E5-5E053E1C6D8A}" type="slidenum">
              <a:rPr lang="fr-FR" smtClean="0"/>
              <a:pPr>
                <a:defRPr/>
              </a:pPr>
              <a:t>3</a:t>
            </a:fld>
            <a:endParaRPr lang="fr-FR"/>
          </a:p>
        </p:txBody>
      </p:sp>
      <p:pic>
        <p:nvPicPr>
          <p:cNvPr id="9"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26280" y="2132856"/>
            <a:ext cx="8851538" cy="3312368"/>
          </a:xfrm>
          <a:prstGeom prst="rect">
            <a:avLst/>
          </a:prstGeom>
          <a:noFill/>
          <a:ln w="9525">
            <a:noFill/>
            <a:miter lim="800000"/>
            <a:headEnd/>
            <a:tailEnd/>
          </a:ln>
        </p:spPr>
      </p:pic>
      <p:sp>
        <p:nvSpPr>
          <p:cNvPr id="10" name="Title 9"/>
          <p:cNvSpPr>
            <a:spLocks noGrp="1"/>
          </p:cNvSpPr>
          <p:nvPr>
            <p:ph type="title"/>
          </p:nvPr>
        </p:nvSpPr>
        <p:spPr/>
        <p:txBody>
          <a:bodyPr/>
          <a:lstStyle/>
          <a:p>
            <a:endParaRPr lang="en-GB"/>
          </a:p>
        </p:txBody>
      </p:sp>
    </p:spTree>
    <p:extLst>
      <p:ext uri="{BB962C8B-B14F-4D97-AF65-F5344CB8AC3E}">
        <p14:creationId xmlns:p14="http://schemas.microsoft.com/office/powerpoint/2010/main" val="2302098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412776"/>
            <a:ext cx="8229600" cy="4525963"/>
          </a:xfrm>
        </p:spPr>
        <p:txBody>
          <a:bodyPr>
            <a:normAutofit/>
          </a:bodyPr>
          <a:lstStyle/>
          <a:p>
            <a:pPr lvl="0">
              <a:spcBef>
                <a:spcPts val="2256"/>
              </a:spcBef>
            </a:pPr>
            <a:r>
              <a:rPr lang="en-GB" sz="1900" dirty="0"/>
              <a:t>Cooperation of the Global Scientific Communities dealing with the construction, operation and use of large infrastructures and facilities for Biodiversity and Ecosystems research.</a:t>
            </a:r>
            <a:endParaRPr lang="en-US" sz="1900" dirty="0"/>
          </a:p>
          <a:p>
            <a:pPr lvl="0">
              <a:spcBef>
                <a:spcPts val="2400"/>
              </a:spcBef>
            </a:pPr>
            <a:r>
              <a:rPr lang="en-GB" sz="1900" dirty="0"/>
              <a:t>Exchange of expertise on technological construction and operation technologies, with a focus on interoperability by mapping common reference models.</a:t>
            </a:r>
            <a:endParaRPr lang="en-US" sz="1900" dirty="0"/>
          </a:p>
          <a:p>
            <a:pPr lvl="0">
              <a:spcBef>
                <a:spcPts val="2400"/>
              </a:spcBef>
            </a:pPr>
            <a:r>
              <a:rPr lang="en-GB" sz="1900" dirty="0"/>
              <a:t>Development of a common view and the implications for coordination actions with respect to the governance and management aspects of large-scale distributed biodiversity research infrastructures </a:t>
            </a:r>
            <a:r>
              <a:rPr lang="en-GB" sz="1900" dirty="0" smtClean="0"/>
              <a:t>and </a:t>
            </a:r>
            <a:r>
              <a:rPr lang="en-GB" sz="1900" dirty="0"/>
              <a:t>facilities. </a:t>
            </a:r>
            <a:endParaRPr lang="en-US" sz="1900" dirty="0"/>
          </a:p>
          <a:p>
            <a:pPr lvl="0">
              <a:spcBef>
                <a:spcPts val="2400"/>
              </a:spcBef>
            </a:pPr>
            <a:r>
              <a:rPr lang="en-GB" sz="1900" dirty="0"/>
              <a:t>Organisation of six workshops with the cooperating initiatives, and contribution to a new international Biodiversity Informatics Conference.</a:t>
            </a:r>
            <a:endParaRPr lang="en-US" sz="1900" dirty="0"/>
          </a:p>
          <a:p>
            <a:pPr marL="457200" indent="-457200">
              <a:buFont typeface="+mj-lt"/>
              <a:buAutoNum type="alphaLcPeriod"/>
            </a:pPr>
            <a:endParaRPr lang="en-US" dirty="0"/>
          </a:p>
        </p:txBody>
      </p:sp>
      <p:sp>
        <p:nvSpPr>
          <p:cNvPr id="4" name="Espace réservé du numéro de diapositive 5"/>
          <p:cNvSpPr>
            <a:spLocks noGrp="1"/>
          </p:cNvSpPr>
          <p:nvPr>
            <p:ph type="sldNum" sz="quarter" idx="12"/>
          </p:nvPr>
        </p:nvSpPr>
        <p:spPr bwMode="auto">
          <a:xfrm>
            <a:off x="8172450" y="6491288"/>
            <a:ext cx="7921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83100B-D600-4BAF-AA8C-EECA4C491723}" type="slidenum">
              <a:rPr lang="fr-FR" sz="1200">
                <a:solidFill>
                  <a:srgbClr val="898989"/>
                </a:solidFill>
              </a:rPr>
              <a:pPr eaLnBrk="1" hangingPunct="1"/>
              <a:t>4</a:t>
            </a:fld>
            <a:endParaRPr lang="fr-FR" sz="1200">
              <a:solidFill>
                <a:srgbClr val="898989"/>
              </a:solidFill>
            </a:endParaRPr>
          </a:p>
        </p:txBody>
      </p:sp>
      <p:sp>
        <p:nvSpPr>
          <p:cNvPr id="5" name="Espace réservé du pied de page 5"/>
          <p:cNvSpPr>
            <a:spLocks noGrp="1"/>
          </p:cNvSpPr>
          <p:nvPr>
            <p:ph type="ftr" sz="quarter" idx="11"/>
          </p:nvPr>
        </p:nvSpPr>
        <p:spPr bwMode="auto">
          <a:xfrm>
            <a:off x="1322388" y="64865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898989"/>
                </a:solidFill>
              </a:rPr>
              <a:t>www.creative-b.eu</a:t>
            </a:r>
            <a:endParaRPr lang="fr-FR">
              <a:solidFill>
                <a:srgbClr val="898989"/>
              </a:solidFill>
            </a:endParaRPr>
          </a:p>
        </p:txBody>
      </p:sp>
    </p:spTree>
    <p:extLst>
      <p:ext uri="{BB962C8B-B14F-4D97-AF65-F5344CB8AC3E}">
        <p14:creationId xmlns:p14="http://schemas.microsoft.com/office/powerpoint/2010/main" val="85222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318320"/>
              </p:ext>
            </p:extLst>
          </p:nvPr>
        </p:nvGraphicFramePr>
        <p:xfrm>
          <a:off x="457200" y="1844824"/>
          <a:ext cx="8229600" cy="4006882"/>
        </p:xfrm>
        <a:graphic>
          <a:graphicData uri="http://schemas.openxmlformats.org/drawingml/2006/table">
            <a:tbl>
              <a:tblPr firstRow="1" bandRow="1">
                <a:tableStyleId>{21E4AEA4-8DFA-4A89-87EB-49C32662AFE0}</a:tableStyleId>
              </a:tblPr>
              <a:tblGrid>
                <a:gridCol w="514400"/>
                <a:gridCol w="3816424"/>
                <a:gridCol w="1656184"/>
                <a:gridCol w="2242592"/>
              </a:tblGrid>
              <a:tr h="370840">
                <a:tc>
                  <a:txBody>
                    <a:bodyPr/>
                    <a:lstStyle/>
                    <a:p>
                      <a:endParaRPr lang="en-US" dirty="0"/>
                    </a:p>
                  </a:txBody>
                  <a:tcPr/>
                </a:tc>
                <a:tc>
                  <a:txBody>
                    <a:bodyPr/>
                    <a:lstStyle/>
                    <a:p>
                      <a:pPr algn="ctr"/>
                      <a:r>
                        <a:rPr lang="en-US" dirty="0" smtClean="0"/>
                        <a:t>Workshop (main themes)</a:t>
                      </a:r>
                      <a:endParaRPr lang="en-US" dirty="0"/>
                    </a:p>
                  </a:txBody>
                  <a:tcPr/>
                </a:tc>
                <a:tc>
                  <a:txBody>
                    <a:bodyPr/>
                    <a:lstStyle/>
                    <a:p>
                      <a:pPr algn="ctr"/>
                      <a:r>
                        <a:rPr lang="en-US" dirty="0" smtClean="0"/>
                        <a:t>Date</a:t>
                      </a:r>
                      <a:endParaRPr lang="en-US" dirty="0"/>
                    </a:p>
                  </a:txBody>
                  <a:tcPr/>
                </a:tc>
                <a:tc>
                  <a:txBody>
                    <a:bodyPr/>
                    <a:lstStyle/>
                    <a:p>
                      <a:pPr algn="ctr"/>
                      <a:r>
                        <a:rPr lang="en-US" dirty="0" smtClean="0"/>
                        <a:t>Location</a:t>
                      </a:r>
                      <a:endParaRPr lang="en-US" dirty="0"/>
                    </a:p>
                  </a:txBody>
                  <a:tcPr/>
                </a:tc>
              </a:tr>
              <a:tr h="500345">
                <a:tc>
                  <a:txBody>
                    <a:bodyPr/>
                    <a:lstStyle/>
                    <a:p>
                      <a:r>
                        <a:rPr lang="en-US" dirty="0" smtClean="0"/>
                        <a:t>1</a:t>
                      </a:r>
                      <a:endParaRPr lang="en-US" dirty="0"/>
                    </a:p>
                  </a:txBody>
                  <a:tcPr/>
                </a:tc>
                <a:tc>
                  <a:txBody>
                    <a:bodyPr/>
                    <a:lstStyle/>
                    <a:p>
                      <a:r>
                        <a:rPr lang="en-US" sz="1600" dirty="0" smtClean="0"/>
                        <a:t>Scoping</a:t>
                      </a:r>
                      <a:endParaRPr lang="en-US" sz="1600" dirty="0"/>
                    </a:p>
                  </a:txBody>
                  <a:tcPr/>
                </a:tc>
                <a:tc>
                  <a:txBody>
                    <a:bodyPr/>
                    <a:lstStyle/>
                    <a:p>
                      <a:r>
                        <a:rPr lang="en-US" sz="1600" dirty="0" smtClean="0"/>
                        <a:t>27-29 Feb 2012</a:t>
                      </a:r>
                      <a:endParaRPr lang="en-US" sz="1600" dirty="0"/>
                    </a:p>
                  </a:txBody>
                  <a:tcPr/>
                </a:tc>
                <a:tc>
                  <a:txBody>
                    <a:bodyPr/>
                    <a:lstStyle/>
                    <a:p>
                      <a:r>
                        <a:rPr lang="en-US" sz="1600" dirty="0" smtClean="0"/>
                        <a:t>Rio de Janeiro (Brazil)</a:t>
                      </a:r>
                      <a:endParaRPr lang="en-US" sz="1600" dirty="0"/>
                    </a:p>
                  </a:txBody>
                  <a:tcPr/>
                </a:tc>
              </a:tr>
              <a:tr h="740792">
                <a:tc>
                  <a:txBody>
                    <a:bodyPr/>
                    <a:lstStyle/>
                    <a:p>
                      <a:r>
                        <a:rPr lang="en-US" dirty="0" smtClean="0"/>
                        <a:t>2</a:t>
                      </a:r>
                      <a:endParaRPr lang="en-US" dirty="0"/>
                    </a:p>
                  </a:txBody>
                  <a:tcPr/>
                </a:tc>
                <a:tc>
                  <a:txBody>
                    <a:bodyPr/>
                    <a:lstStyle/>
                    <a:p>
                      <a:r>
                        <a:rPr lang="en-US" sz="1600" dirty="0" smtClean="0"/>
                        <a:t>Global Biodiversity Informatics Conference</a:t>
                      </a:r>
                    </a:p>
                    <a:p>
                      <a:r>
                        <a:rPr lang="en-US" sz="1600" dirty="0" smtClean="0"/>
                        <a:t>Workshop</a:t>
                      </a:r>
                      <a:r>
                        <a:rPr lang="en-US" sz="1600" baseline="0" dirty="0" smtClean="0"/>
                        <a:t> technical interoperability</a:t>
                      </a:r>
                      <a:endParaRPr lang="en-US" sz="1600" dirty="0"/>
                    </a:p>
                  </a:txBody>
                  <a:tcPr/>
                </a:tc>
                <a:tc>
                  <a:txBody>
                    <a:bodyPr/>
                    <a:lstStyle/>
                    <a:p>
                      <a:r>
                        <a:rPr lang="en-US" sz="1600" dirty="0" smtClean="0"/>
                        <a:t>2-4 July 2012</a:t>
                      </a:r>
                      <a:endParaRPr lang="en-US" sz="1600" dirty="0"/>
                    </a:p>
                  </a:txBody>
                  <a:tcPr/>
                </a:tc>
                <a:tc>
                  <a:txBody>
                    <a:bodyPr/>
                    <a:lstStyle/>
                    <a:p>
                      <a:r>
                        <a:rPr lang="en-US" sz="1600" dirty="0" smtClean="0"/>
                        <a:t>Copenhagen (Denmark)</a:t>
                      </a:r>
                      <a:endParaRPr lang="en-US" sz="1600" dirty="0"/>
                    </a:p>
                  </a:txBody>
                  <a:tcPr/>
                </a:tc>
              </a:tr>
              <a:tr h="551371">
                <a:tc>
                  <a:txBody>
                    <a:bodyPr/>
                    <a:lstStyle/>
                    <a:p>
                      <a:r>
                        <a:rPr lang="en-US" dirty="0" smtClean="0"/>
                        <a:t>3</a:t>
                      </a:r>
                      <a:endParaRPr lang="en-US" dirty="0"/>
                    </a:p>
                  </a:txBody>
                  <a:tcPr/>
                </a:tc>
                <a:tc>
                  <a:txBody>
                    <a:bodyPr/>
                    <a:lstStyle/>
                    <a:p>
                      <a:r>
                        <a:rPr lang="en-US" sz="1600" dirty="0" smtClean="0"/>
                        <a:t>Community priorities</a:t>
                      </a:r>
                      <a:endParaRPr lang="en-US" sz="1600" dirty="0"/>
                    </a:p>
                  </a:txBody>
                  <a:tcPr/>
                </a:tc>
                <a:tc>
                  <a:txBody>
                    <a:bodyPr/>
                    <a:lstStyle/>
                    <a:p>
                      <a:r>
                        <a:rPr lang="en-US" sz="1600" dirty="0" smtClean="0"/>
                        <a:t>8-10 April 2013</a:t>
                      </a:r>
                      <a:endParaRPr lang="en-US" sz="1600" dirty="0"/>
                    </a:p>
                  </a:txBody>
                  <a:tcPr/>
                </a:tc>
                <a:tc>
                  <a:txBody>
                    <a:bodyPr/>
                    <a:lstStyle/>
                    <a:p>
                      <a:r>
                        <a:rPr lang="en-US" sz="1600" dirty="0" smtClean="0"/>
                        <a:t>Kunming (PRC)</a:t>
                      </a:r>
                      <a:endParaRPr lang="en-US" sz="1600" dirty="0"/>
                    </a:p>
                  </a:txBody>
                  <a:tcPr/>
                </a:tc>
              </a:tr>
              <a:tr h="695438">
                <a:tc>
                  <a:txBody>
                    <a:bodyPr/>
                    <a:lstStyle/>
                    <a:p>
                      <a:r>
                        <a:rPr lang="en-US" dirty="0" smtClean="0"/>
                        <a:t>4</a:t>
                      </a:r>
                      <a:endParaRPr lang="en-US" dirty="0"/>
                    </a:p>
                  </a:txBody>
                  <a:tcPr/>
                </a:tc>
                <a:tc>
                  <a:txBody>
                    <a:bodyPr/>
                    <a:lstStyle/>
                    <a:p>
                      <a:r>
                        <a:rPr lang="en-US" sz="1600" dirty="0" smtClean="0"/>
                        <a:t>Legal &amp; governance aspects of infrastructure interoperability</a:t>
                      </a:r>
                      <a:endParaRPr lang="en-US" sz="1600" dirty="0"/>
                    </a:p>
                  </a:txBody>
                  <a:tcPr/>
                </a:tc>
                <a:tc>
                  <a:txBody>
                    <a:bodyPr/>
                    <a:lstStyle/>
                    <a:p>
                      <a:r>
                        <a:rPr lang="en-US" sz="1600" dirty="0" smtClean="0"/>
                        <a:t>28-30 Oct.2013</a:t>
                      </a:r>
                      <a:endParaRPr lang="en-US" sz="1600" dirty="0"/>
                    </a:p>
                  </a:txBody>
                  <a:tcPr/>
                </a:tc>
                <a:tc>
                  <a:txBody>
                    <a:bodyPr/>
                    <a:lstStyle/>
                    <a:p>
                      <a:r>
                        <a:rPr lang="en-US" sz="1600" dirty="0" smtClean="0"/>
                        <a:t>Santa Fe (USA)</a:t>
                      </a:r>
                      <a:endParaRPr lang="en-US" sz="1600" dirty="0"/>
                    </a:p>
                  </a:txBody>
                  <a:tcPr/>
                </a:tc>
              </a:tr>
              <a:tr h="566489">
                <a:tc>
                  <a:txBody>
                    <a:bodyPr/>
                    <a:lstStyle/>
                    <a:p>
                      <a:r>
                        <a:rPr lang="en-US" dirty="0" smtClean="0"/>
                        <a:t>5</a:t>
                      </a:r>
                      <a:endParaRPr lang="en-US" dirty="0"/>
                    </a:p>
                  </a:txBody>
                  <a:tcPr/>
                </a:tc>
                <a:tc>
                  <a:txBody>
                    <a:bodyPr/>
                    <a:lstStyle/>
                    <a:p>
                      <a:r>
                        <a:rPr lang="en-US" sz="1600" dirty="0" smtClean="0"/>
                        <a:t>Integration +</a:t>
                      </a:r>
                      <a:r>
                        <a:rPr lang="en-US" sz="1600" baseline="0" dirty="0" smtClean="0"/>
                        <a:t> roadmap development</a:t>
                      </a:r>
                      <a:endParaRPr lang="en-US" sz="1600" dirty="0"/>
                    </a:p>
                  </a:txBody>
                  <a:tcPr/>
                </a:tc>
                <a:tc>
                  <a:txBody>
                    <a:bodyPr/>
                    <a:lstStyle/>
                    <a:p>
                      <a:r>
                        <a:rPr lang="en-US" sz="1600" dirty="0" smtClean="0"/>
                        <a:t>Early spring 2014</a:t>
                      </a:r>
                      <a:endParaRPr lang="en-US" sz="1600" dirty="0"/>
                    </a:p>
                  </a:txBody>
                  <a:tcPr/>
                </a:tc>
                <a:tc>
                  <a:txBody>
                    <a:bodyPr/>
                    <a:lstStyle/>
                    <a:p>
                      <a:r>
                        <a:rPr lang="en-US" sz="1600" dirty="0" smtClean="0"/>
                        <a:t>Italy</a:t>
                      </a:r>
                      <a:endParaRPr lang="en-US" sz="1600" dirty="0"/>
                    </a:p>
                  </a:txBody>
                  <a:tcPr/>
                </a:tc>
              </a:tr>
              <a:tr h="581607">
                <a:tc>
                  <a:txBody>
                    <a:bodyPr/>
                    <a:lstStyle/>
                    <a:p>
                      <a:r>
                        <a:rPr lang="en-US" dirty="0" smtClean="0"/>
                        <a:t>6</a:t>
                      </a:r>
                      <a:endParaRPr lang="en-US" dirty="0"/>
                    </a:p>
                  </a:txBody>
                  <a:tcPr/>
                </a:tc>
                <a:tc>
                  <a:txBody>
                    <a:bodyPr/>
                    <a:lstStyle/>
                    <a:p>
                      <a:r>
                        <a:rPr lang="en-US" sz="1600" dirty="0" smtClean="0"/>
                        <a:t>Publicity &amp; dissemination</a:t>
                      </a:r>
                      <a:endParaRPr lang="en-US" sz="1600" dirty="0"/>
                    </a:p>
                  </a:txBody>
                  <a:tcPr/>
                </a:tc>
                <a:tc>
                  <a:txBody>
                    <a:bodyPr/>
                    <a:lstStyle/>
                    <a:p>
                      <a:r>
                        <a:rPr lang="en-US" sz="1600" dirty="0" smtClean="0"/>
                        <a:t>September 2014</a:t>
                      </a:r>
                      <a:endParaRPr lang="en-US" sz="1600" dirty="0"/>
                    </a:p>
                  </a:txBody>
                  <a:tcPr/>
                </a:tc>
                <a:tc>
                  <a:txBody>
                    <a:bodyPr/>
                    <a:lstStyle/>
                    <a:p>
                      <a:r>
                        <a:rPr lang="en-US" sz="1600" dirty="0" smtClean="0"/>
                        <a:t>Brussels (Belgium)</a:t>
                      </a:r>
                      <a:endParaRPr lang="en-US" sz="1600" dirty="0"/>
                    </a:p>
                  </a:txBody>
                  <a:tcPr/>
                </a:tc>
              </a:tr>
            </a:tbl>
          </a:graphicData>
        </a:graphic>
      </p:graphicFrame>
      <p:sp>
        <p:nvSpPr>
          <p:cNvPr id="3" name="Espace réservé du numéro de diapositive 5"/>
          <p:cNvSpPr>
            <a:spLocks noGrp="1"/>
          </p:cNvSpPr>
          <p:nvPr>
            <p:ph type="sldNum" sz="quarter" idx="12"/>
          </p:nvPr>
        </p:nvSpPr>
        <p:spPr bwMode="auto">
          <a:xfrm>
            <a:off x="8172450" y="6491288"/>
            <a:ext cx="7921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83100B-D600-4BAF-AA8C-EECA4C491723}" type="slidenum">
              <a:rPr lang="fr-FR" sz="1200">
                <a:solidFill>
                  <a:srgbClr val="898989"/>
                </a:solidFill>
              </a:rPr>
              <a:pPr eaLnBrk="1" hangingPunct="1"/>
              <a:t>5</a:t>
            </a:fld>
            <a:endParaRPr lang="fr-FR" sz="1200">
              <a:solidFill>
                <a:srgbClr val="898989"/>
              </a:solidFill>
            </a:endParaRPr>
          </a:p>
        </p:txBody>
      </p:sp>
      <p:sp>
        <p:nvSpPr>
          <p:cNvPr id="5" name="Espace réservé du pied de page 5"/>
          <p:cNvSpPr>
            <a:spLocks noGrp="1"/>
          </p:cNvSpPr>
          <p:nvPr>
            <p:ph type="ftr" sz="quarter" idx="11"/>
          </p:nvPr>
        </p:nvSpPr>
        <p:spPr bwMode="auto">
          <a:xfrm>
            <a:off x="1322388" y="64865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898989"/>
                </a:solidFill>
              </a:rPr>
              <a:t>www.creative-b.eu</a:t>
            </a:r>
            <a:endParaRPr lang="fr-FR">
              <a:solidFill>
                <a:srgbClr val="898989"/>
              </a:solidFill>
            </a:endParaRPr>
          </a:p>
        </p:txBody>
      </p:sp>
    </p:spTree>
    <p:extLst>
      <p:ext uri="{BB962C8B-B14F-4D97-AF65-F5344CB8AC3E}">
        <p14:creationId xmlns:p14="http://schemas.microsoft.com/office/powerpoint/2010/main" val="3226969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ctrTitle"/>
          </p:nvPr>
        </p:nvSpPr>
        <p:spPr>
          <a:xfrm>
            <a:off x="179388" y="2636838"/>
            <a:ext cx="8785225" cy="1470025"/>
          </a:xfrm>
        </p:spPr>
        <p:txBody>
          <a:bodyPr/>
          <a:lstStyle/>
          <a:p>
            <a:pPr eaLnBrk="1" hangingPunct="1"/>
            <a:r>
              <a:rPr lang="en-US" sz="2400" b="1">
                <a:latin typeface="Rockwell" charset="0"/>
              </a:rPr>
              <a:t>Technology and interoperability</a:t>
            </a:r>
            <a:endParaRPr lang="fr-FR" sz="1800">
              <a:latin typeface="Rockwell" charset="0"/>
            </a:endParaRPr>
          </a:p>
        </p:txBody>
      </p:sp>
      <p:sp>
        <p:nvSpPr>
          <p:cNvPr id="6147" name="Sous-titre 2"/>
          <p:cNvSpPr>
            <a:spLocks noGrp="1"/>
          </p:cNvSpPr>
          <p:nvPr>
            <p:ph type="subTitle" idx="1"/>
          </p:nvPr>
        </p:nvSpPr>
        <p:spPr>
          <a:xfrm>
            <a:off x="1115616" y="4149725"/>
            <a:ext cx="7201544" cy="1752600"/>
          </a:xfrm>
        </p:spPr>
        <p:txBody>
          <a:bodyPr/>
          <a:lstStyle/>
          <a:p>
            <a:pPr eaLnBrk="1" hangingPunct="1"/>
            <a:r>
              <a:rPr lang="it-IT" sz="2000" dirty="0" smtClean="0">
                <a:solidFill>
                  <a:srgbClr val="898989"/>
                </a:solidFill>
                <a:latin typeface="Rockwell" charset="0"/>
                <a:cs typeface="Arial" charset="0"/>
              </a:rPr>
              <a:t>Work Package Leader: Alex Hardisty (Cardiff University)</a:t>
            </a:r>
            <a:endParaRPr lang="it-IT" sz="2000" dirty="0">
              <a:solidFill>
                <a:srgbClr val="898989"/>
              </a:solidFill>
              <a:latin typeface="Rockwell" charset="0"/>
              <a:cs typeface="Arial" charset="0"/>
            </a:endParaRPr>
          </a:p>
          <a:p>
            <a:pPr eaLnBrk="1" hangingPunct="1"/>
            <a:endParaRPr lang="it-IT" sz="2000" dirty="0">
              <a:solidFill>
                <a:srgbClr val="898989"/>
              </a:solidFill>
              <a:latin typeface="Rockwell" charset="0"/>
              <a:cs typeface="Arial" charset="0"/>
            </a:endParaRPr>
          </a:p>
        </p:txBody>
      </p:sp>
      <p:sp>
        <p:nvSpPr>
          <p:cNvPr id="6148" name="Espace réservé de la date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892CED-179E-914C-BF29-D709F2312081}" type="datetime1">
              <a:rPr lang="fr-FR">
                <a:solidFill>
                  <a:srgbClr val="898989"/>
                </a:solidFill>
              </a:rPr>
              <a:pPr eaLnBrk="1" hangingPunct="1"/>
              <a:t>19/09/2013</a:t>
            </a:fld>
            <a:endParaRPr lang="fr-FR">
              <a:solidFill>
                <a:srgbClr val="898989"/>
              </a:solidFill>
            </a:endParaRPr>
          </a:p>
        </p:txBody>
      </p:sp>
      <p:sp>
        <p:nvSpPr>
          <p:cNvPr id="614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6313B8B-4143-D440-A6EA-7EB55FE0026F}" type="slidenum">
              <a:rPr lang="fr-FR">
                <a:solidFill>
                  <a:srgbClr val="898989"/>
                </a:solidFill>
              </a:rPr>
              <a:pPr eaLnBrk="1" hangingPunct="1"/>
              <a:t>6</a:t>
            </a:fld>
            <a:endParaRPr lang="fr-FR">
              <a:solidFill>
                <a:srgbClr val="898989"/>
              </a:solidFill>
            </a:endParaRPr>
          </a:p>
        </p:txBody>
      </p:sp>
      <p:sp>
        <p:nvSpPr>
          <p:cNvPr id="6150" name="Espace réservé du pied de page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898989"/>
                </a:solidFill>
              </a:rPr>
              <a:t>www.creative-b.eu</a:t>
            </a:r>
            <a:endParaRPr lang="fr-FR">
              <a:solidFill>
                <a:srgbClr val="898989"/>
              </a:solidFill>
            </a:endParaRPr>
          </a:p>
        </p:txBody>
      </p:sp>
    </p:spTree>
    <p:extLst>
      <p:ext uri="{BB962C8B-B14F-4D97-AF65-F5344CB8AC3E}">
        <p14:creationId xmlns:p14="http://schemas.microsoft.com/office/powerpoint/2010/main" val="1212277260"/>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p:cNvSpPr>
          <p:nvPr>
            <p:ph type="title"/>
          </p:nvPr>
        </p:nvSpPr>
        <p:spPr>
          <a:xfrm>
            <a:off x="1187450" y="-26988"/>
            <a:ext cx="7956550" cy="1143001"/>
          </a:xfrm>
        </p:spPr>
        <p:txBody>
          <a:bodyPr/>
          <a:lstStyle/>
          <a:p>
            <a:pPr eaLnBrk="1" hangingPunct="1"/>
            <a:r>
              <a:rPr lang="it-IT" dirty="0" smtClean="0">
                <a:latin typeface="Rockwell" charset="0"/>
              </a:rPr>
              <a:t>Technology </a:t>
            </a:r>
            <a:r>
              <a:rPr lang="it-IT" dirty="0">
                <a:latin typeface="Rockwell" charset="0"/>
              </a:rPr>
              <a:t>&amp; interoperability</a:t>
            </a:r>
          </a:p>
        </p:txBody>
      </p:sp>
      <p:sp>
        <p:nvSpPr>
          <p:cNvPr id="7171" name="Rectangle 1027"/>
          <p:cNvSpPr>
            <a:spLocks noGrp="1"/>
          </p:cNvSpPr>
          <p:nvPr>
            <p:ph type="body" idx="1"/>
          </p:nvPr>
        </p:nvSpPr>
        <p:spPr/>
        <p:txBody>
          <a:bodyPr/>
          <a:lstStyle/>
          <a:p>
            <a:pPr eaLnBrk="1" hangingPunct="1">
              <a:lnSpc>
                <a:spcPct val="90000"/>
              </a:lnSpc>
            </a:pPr>
            <a:r>
              <a:rPr lang="en-GB" sz="2400" dirty="0">
                <a:latin typeface="Arial" charset="0"/>
                <a:cs typeface="Arial" charset="0"/>
              </a:rPr>
              <a:t>To compare the various technological approaches of the biodiversity and ecosystem research infrastructures worldwide through compatibility of reference models and a common standards </a:t>
            </a:r>
            <a:r>
              <a:rPr lang="en-GB" sz="2400" dirty="0" smtClean="0">
                <a:latin typeface="Arial" charset="0"/>
                <a:cs typeface="Arial" charset="0"/>
              </a:rPr>
              <a:t>basis</a:t>
            </a:r>
          </a:p>
          <a:p>
            <a:pPr lvl="2">
              <a:lnSpc>
                <a:spcPct val="90000"/>
              </a:lnSpc>
            </a:pPr>
            <a:endParaRPr lang="en-GB" sz="1600" dirty="0">
              <a:latin typeface="Arial" charset="0"/>
              <a:cs typeface="Arial" charset="0"/>
            </a:endParaRPr>
          </a:p>
          <a:p>
            <a:pPr eaLnBrk="1" hangingPunct="1">
              <a:lnSpc>
                <a:spcPct val="90000"/>
              </a:lnSpc>
            </a:pPr>
            <a:r>
              <a:rPr lang="en-GB" sz="2400" dirty="0">
                <a:latin typeface="Arial" charset="0"/>
                <a:cs typeface="Arial" charset="0"/>
              </a:rPr>
              <a:t>To identify obstacles to </a:t>
            </a:r>
            <a:r>
              <a:rPr lang="en-GB" sz="2400" dirty="0" smtClean="0">
                <a:latin typeface="Arial" charset="0"/>
                <a:cs typeface="Arial" charset="0"/>
              </a:rPr>
              <a:t>interoperability</a:t>
            </a:r>
          </a:p>
          <a:p>
            <a:pPr lvl="2">
              <a:lnSpc>
                <a:spcPct val="90000"/>
              </a:lnSpc>
            </a:pPr>
            <a:endParaRPr lang="en-GB" sz="1600" dirty="0">
              <a:latin typeface="Arial" charset="0"/>
              <a:cs typeface="Arial" charset="0"/>
            </a:endParaRPr>
          </a:p>
          <a:p>
            <a:pPr eaLnBrk="1" hangingPunct="1">
              <a:lnSpc>
                <a:spcPct val="90000"/>
              </a:lnSpc>
            </a:pPr>
            <a:r>
              <a:rPr lang="en-GB" sz="2400" dirty="0">
                <a:latin typeface="Arial" charset="0"/>
                <a:cs typeface="Arial" charset="0"/>
              </a:rPr>
              <a:t>To document guidelines and recommendations for convergence towards interoperability at the global level</a:t>
            </a:r>
          </a:p>
          <a:p>
            <a:pPr eaLnBrk="1" hangingPunct="1">
              <a:lnSpc>
                <a:spcPct val="90000"/>
              </a:lnSpc>
            </a:pPr>
            <a:endParaRPr lang="en-GB" sz="2400" dirty="0">
              <a:latin typeface="Arial" charset="0"/>
              <a:cs typeface="Arial" charset="0"/>
            </a:endParaRPr>
          </a:p>
          <a:p>
            <a:pPr lvl="1" eaLnBrk="1" hangingPunct="1">
              <a:lnSpc>
                <a:spcPct val="90000"/>
              </a:lnSpc>
            </a:pPr>
            <a:r>
              <a:rPr lang="it-IT" sz="2000" dirty="0">
                <a:latin typeface="Arial" charset="0"/>
                <a:cs typeface="Arial" charset="0"/>
              </a:rPr>
              <a:t>Interoperability analysis</a:t>
            </a:r>
          </a:p>
          <a:p>
            <a:pPr lvl="1" eaLnBrk="1" hangingPunct="1">
              <a:lnSpc>
                <a:spcPct val="90000"/>
              </a:lnSpc>
            </a:pPr>
            <a:r>
              <a:rPr lang="it-IT" sz="2000" dirty="0">
                <a:latin typeface="Arial" charset="0"/>
                <a:cs typeface="Arial" charset="0"/>
              </a:rPr>
              <a:t>Interoperability </a:t>
            </a:r>
            <a:r>
              <a:rPr lang="it-IT" sz="2000" dirty="0" smtClean="0">
                <a:latin typeface="Arial" charset="0"/>
                <a:cs typeface="Arial" charset="0"/>
              </a:rPr>
              <a:t>scenarii</a:t>
            </a:r>
            <a:endParaRPr lang="it-IT" sz="2000" dirty="0">
              <a:latin typeface="Arial" charset="0"/>
              <a:cs typeface="Arial" charset="0"/>
            </a:endParaRPr>
          </a:p>
          <a:p>
            <a:pPr lvl="1" eaLnBrk="1" hangingPunct="1">
              <a:lnSpc>
                <a:spcPct val="90000"/>
              </a:lnSpc>
            </a:pPr>
            <a:r>
              <a:rPr lang="it-IT" sz="2000" dirty="0">
                <a:latin typeface="Arial" charset="0"/>
                <a:cs typeface="Arial" charset="0"/>
              </a:rPr>
              <a:t>Interoperability guidelines</a:t>
            </a:r>
          </a:p>
          <a:p>
            <a:pPr lvl="1" eaLnBrk="1" hangingPunct="1">
              <a:lnSpc>
                <a:spcPct val="90000"/>
              </a:lnSpc>
            </a:pPr>
            <a:r>
              <a:rPr lang="it-IT" sz="2000" dirty="0">
                <a:latin typeface="Arial" charset="0"/>
                <a:cs typeface="Arial" charset="0"/>
              </a:rPr>
              <a:t>Interoperability roadmap</a:t>
            </a:r>
          </a:p>
        </p:txBody>
      </p:sp>
      <p:sp>
        <p:nvSpPr>
          <p:cNvPr id="7172" name="Rectangle 1029"/>
          <p:cNvSpPr>
            <a:spLocks noChangeArrowheads="1"/>
          </p:cNvSpPr>
          <p:nvPr/>
        </p:nvSpPr>
        <p:spPr bwMode="auto">
          <a:xfrm>
            <a:off x="6588125" y="5084763"/>
            <a:ext cx="1728788" cy="792162"/>
          </a:xfrm>
          <a:prstGeom prst="rect">
            <a:avLst/>
          </a:prstGeom>
          <a:solidFill>
            <a:schemeClr val="accent1"/>
          </a:solidFill>
          <a:ln w="9525">
            <a:solidFill>
              <a:schemeClr val="tx1"/>
            </a:solidFill>
            <a:miter lim="800000"/>
            <a:headEnd/>
            <a:tailEnd/>
          </a:ln>
        </p:spPr>
        <p:txBody>
          <a:bodyPr wrap="none" anchor="ctr"/>
          <a:lstStyle/>
          <a:p>
            <a:pPr algn="ctr"/>
            <a:r>
              <a:rPr lang="it-IT" b="1"/>
              <a:t>Roadmap</a:t>
            </a:r>
          </a:p>
        </p:txBody>
      </p:sp>
      <p:sp>
        <p:nvSpPr>
          <p:cNvPr id="7173" name="AutoShape 1028"/>
          <p:cNvSpPr>
            <a:spLocks noChangeArrowheads="1"/>
          </p:cNvSpPr>
          <p:nvPr/>
        </p:nvSpPr>
        <p:spPr bwMode="auto">
          <a:xfrm rot="1500000">
            <a:off x="5508625" y="4581525"/>
            <a:ext cx="863600" cy="503238"/>
          </a:xfrm>
          <a:prstGeom prst="rightArrow">
            <a:avLst>
              <a:gd name="adj1" fmla="val 50000"/>
              <a:gd name="adj2" fmla="val 42902"/>
            </a:avLst>
          </a:prstGeom>
          <a:solidFill>
            <a:schemeClr val="accent1"/>
          </a:solidFill>
          <a:ln w="9525">
            <a:solidFill>
              <a:schemeClr val="tx1"/>
            </a:solidFill>
            <a:miter lim="800000"/>
            <a:headEnd/>
            <a:tailEnd/>
          </a:ln>
        </p:spPr>
        <p:txBody>
          <a:bodyPr wrap="none" anchor="ctr"/>
          <a:lstStyle/>
          <a:p>
            <a:endParaRPr lang="en-US"/>
          </a:p>
        </p:txBody>
      </p:sp>
      <p:sp>
        <p:nvSpPr>
          <p:cNvPr id="6" name="Espace réservé du numéro de diapositive 5"/>
          <p:cNvSpPr>
            <a:spLocks noGrp="1"/>
          </p:cNvSpPr>
          <p:nvPr>
            <p:ph type="sldNum" sz="quarter" idx="12"/>
          </p:nvPr>
        </p:nvSpPr>
        <p:spPr bwMode="auto">
          <a:xfrm>
            <a:off x="8172450" y="6491288"/>
            <a:ext cx="7921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83100B-D600-4BAF-AA8C-EECA4C491723}" type="slidenum">
              <a:rPr lang="fr-FR" sz="1200">
                <a:solidFill>
                  <a:srgbClr val="898989"/>
                </a:solidFill>
              </a:rPr>
              <a:pPr eaLnBrk="1" hangingPunct="1"/>
              <a:t>7</a:t>
            </a:fld>
            <a:endParaRPr lang="fr-FR" sz="1200">
              <a:solidFill>
                <a:srgbClr val="898989"/>
              </a:solidFill>
            </a:endParaRPr>
          </a:p>
        </p:txBody>
      </p:sp>
      <p:sp>
        <p:nvSpPr>
          <p:cNvPr id="7" name="Espace réservé du pied de page 5"/>
          <p:cNvSpPr>
            <a:spLocks noGrp="1"/>
          </p:cNvSpPr>
          <p:nvPr>
            <p:ph type="ftr" sz="quarter" idx="11"/>
          </p:nvPr>
        </p:nvSpPr>
        <p:spPr bwMode="auto">
          <a:xfrm>
            <a:off x="1322388" y="64865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898989"/>
                </a:solidFill>
              </a:rPr>
              <a:t>www.creative-b.eu</a:t>
            </a:r>
            <a:endParaRPr lang="fr-FR">
              <a:solidFill>
                <a:srgbClr val="898989"/>
              </a:solidFill>
            </a:endParaRPr>
          </a:p>
        </p:txBody>
      </p:sp>
    </p:spTree>
    <p:extLst>
      <p:ext uri="{BB962C8B-B14F-4D97-AF65-F5344CB8AC3E}">
        <p14:creationId xmlns:p14="http://schemas.microsoft.com/office/powerpoint/2010/main" val="2572569796"/>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Interoperability</a:t>
            </a:r>
            <a:r>
              <a:rPr lang="fr-FR" dirty="0" smtClean="0"/>
              <a:t> </a:t>
            </a:r>
            <a:r>
              <a:rPr lang="fr-FR" dirty="0" err="1" smtClean="0"/>
              <a:t>Methodology</a:t>
            </a:r>
            <a:endParaRPr lang="en-GB" dirty="0"/>
          </a:p>
        </p:txBody>
      </p:sp>
      <p:sp>
        <p:nvSpPr>
          <p:cNvPr id="4" name="Date Placeholder 3"/>
          <p:cNvSpPr>
            <a:spLocks noGrp="1"/>
          </p:cNvSpPr>
          <p:nvPr>
            <p:ph type="dt" sz="half" idx="10"/>
          </p:nvPr>
        </p:nvSpPr>
        <p:spPr/>
        <p:txBody>
          <a:bodyPr/>
          <a:lstStyle/>
          <a:p>
            <a:pPr>
              <a:defRPr/>
            </a:pPr>
            <a:fld id="{490AD5CF-8E27-41A4-8412-D178E997C9CB}" type="datetime1">
              <a:rPr lang="fr-FR" smtClean="0"/>
              <a:pPr>
                <a:defRPr/>
              </a:pPr>
              <a:t>19/09/2013</a:t>
            </a:fld>
            <a:endParaRPr lang="fr-FR"/>
          </a:p>
        </p:txBody>
      </p:sp>
      <p:sp>
        <p:nvSpPr>
          <p:cNvPr id="5" name="Footer Placeholder 4"/>
          <p:cNvSpPr>
            <a:spLocks noGrp="1"/>
          </p:cNvSpPr>
          <p:nvPr>
            <p:ph type="ftr" sz="quarter" idx="11"/>
          </p:nvPr>
        </p:nvSpPr>
        <p:spPr/>
        <p:txBody>
          <a:bodyPr/>
          <a:lstStyle/>
          <a:p>
            <a:pPr>
              <a:defRPr/>
            </a:pPr>
            <a:r>
              <a:rPr lang="en-US" smtClean="0"/>
              <a:t>www.creative-b.eu</a:t>
            </a:r>
            <a:endParaRPr lang="fr-FR" dirty="0"/>
          </a:p>
        </p:txBody>
      </p:sp>
      <p:sp>
        <p:nvSpPr>
          <p:cNvPr id="6" name="Slide Number Placeholder 5"/>
          <p:cNvSpPr>
            <a:spLocks noGrp="1"/>
          </p:cNvSpPr>
          <p:nvPr>
            <p:ph type="sldNum" sz="quarter" idx="12"/>
          </p:nvPr>
        </p:nvSpPr>
        <p:spPr/>
        <p:txBody>
          <a:bodyPr/>
          <a:lstStyle/>
          <a:p>
            <a:pPr>
              <a:defRPr/>
            </a:pPr>
            <a:fld id="{8D65F0DB-959D-4197-9850-2991B35126E5}" type="slidenum">
              <a:rPr lang="fr-FR" smtClean="0"/>
              <a:pPr>
                <a:defRPr/>
              </a:pPr>
              <a:t>8</a:t>
            </a:fld>
            <a:endParaRPr lang="fr-FR"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632" y="1312863"/>
            <a:ext cx="6618737" cy="4967287"/>
          </a:xfrm>
        </p:spPr>
      </p:pic>
    </p:spTree>
    <p:extLst>
      <p:ext uri="{BB962C8B-B14F-4D97-AF65-F5344CB8AC3E}">
        <p14:creationId xmlns:p14="http://schemas.microsoft.com/office/powerpoint/2010/main" val="1478461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Interoperability Analysis</a:t>
            </a:r>
            <a:endParaRPr lang="en-GB" dirty="0"/>
          </a:p>
        </p:txBody>
      </p:sp>
      <p:sp>
        <p:nvSpPr>
          <p:cNvPr id="4" name="Date Placeholder 3"/>
          <p:cNvSpPr>
            <a:spLocks noGrp="1"/>
          </p:cNvSpPr>
          <p:nvPr>
            <p:ph type="dt" sz="half" idx="10"/>
          </p:nvPr>
        </p:nvSpPr>
        <p:spPr/>
        <p:txBody>
          <a:bodyPr/>
          <a:lstStyle/>
          <a:p>
            <a:pPr>
              <a:defRPr/>
            </a:pPr>
            <a:fld id="{490AD5CF-8E27-41A4-8412-D178E997C9CB}" type="datetime1">
              <a:rPr lang="fr-FR" smtClean="0"/>
              <a:pPr>
                <a:defRPr/>
              </a:pPr>
              <a:t>19/09/2013</a:t>
            </a:fld>
            <a:endParaRPr lang="fr-FR"/>
          </a:p>
        </p:txBody>
      </p:sp>
      <p:sp>
        <p:nvSpPr>
          <p:cNvPr id="5" name="Footer Placeholder 4"/>
          <p:cNvSpPr>
            <a:spLocks noGrp="1"/>
          </p:cNvSpPr>
          <p:nvPr>
            <p:ph type="ftr" sz="quarter" idx="11"/>
          </p:nvPr>
        </p:nvSpPr>
        <p:spPr/>
        <p:txBody>
          <a:bodyPr/>
          <a:lstStyle/>
          <a:p>
            <a:pPr>
              <a:defRPr/>
            </a:pPr>
            <a:r>
              <a:rPr lang="en-US" smtClean="0"/>
              <a:t>www.creative-b.eu</a:t>
            </a:r>
            <a:endParaRPr lang="fr-FR" dirty="0"/>
          </a:p>
        </p:txBody>
      </p:sp>
      <p:sp>
        <p:nvSpPr>
          <p:cNvPr id="6" name="Slide Number Placeholder 5"/>
          <p:cNvSpPr>
            <a:spLocks noGrp="1"/>
          </p:cNvSpPr>
          <p:nvPr>
            <p:ph type="sldNum" sz="quarter" idx="12"/>
          </p:nvPr>
        </p:nvSpPr>
        <p:spPr/>
        <p:txBody>
          <a:bodyPr/>
          <a:lstStyle/>
          <a:p>
            <a:pPr>
              <a:defRPr/>
            </a:pPr>
            <a:fld id="{8D65F0DB-959D-4197-9850-2991B35126E5}" type="slidenum">
              <a:rPr lang="fr-FR" smtClean="0"/>
              <a:pPr>
                <a:defRPr/>
              </a:pPr>
              <a:t>9</a:t>
            </a:fld>
            <a:endParaRPr lang="fr-FR"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0476" y="1312863"/>
            <a:ext cx="6623049" cy="4967287"/>
          </a:xfrm>
        </p:spPr>
      </p:pic>
    </p:spTree>
    <p:extLst>
      <p:ext uri="{BB962C8B-B14F-4D97-AF65-F5344CB8AC3E}">
        <p14:creationId xmlns:p14="http://schemas.microsoft.com/office/powerpoint/2010/main" val="3218111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eATIVE-B_template_2012012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CReATIVE-B_template_20120126</Template>
  <TotalTime>2239</TotalTime>
  <Words>966</Words>
  <Application>Microsoft Office PowerPoint</Application>
  <PresentationFormat>On-screen Show (4:3)</PresentationFormat>
  <Paragraphs>184</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CReATIVE-B_template_20120126</vt:lpstr>
      <vt:lpstr>Coordination of Research e-Infrastructure Activities Toward an International Virtual Environment for Biodiversity:  the CReATIVE-B project</vt:lpstr>
      <vt:lpstr>PowerPoint Presentation</vt:lpstr>
      <vt:lpstr>PowerPoint Presentation</vt:lpstr>
      <vt:lpstr>Objectives</vt:lpstr>
      <vt:lpstr>PowerPoint Presentation</vt:lpstr>
      <vt:lpstr>Technology and interoperability</vt:lpstr>
      <vt:lpstr>Technology &amp; interoperability</vt:lpstr>
      <vt:lpstr>Interoperability Methodology</vt:lpstr>
      <vt:lpstr>Interoperability Analysis</vt:lpstr>
      <vt:lpstr>PowerPoint Presentation</vt:lpstr>
      <vt:lpstr>Community engagement</vt:lpstr>
      <vt:lpstr>Objectives, actions, products</vt:lpstr>
      <vt:lpstr>Results of survey </vt:lpstr>
      <vt:lpstr>Main recommendations</vt:lpstr>
      <vt:lpstr>Interoperability opportunities: the "Low hanging fruits“ (1/2)</vt:lpstr>
      <vt:lpstr>Interoperability opportunities: the "Low hanging fruits“ (2/2)</vt:lpstr>
      <vt:lpstr>Policy, Governance and Management</vt:lpstr>
      <vt:lpstr>PowerPoint Presentation</vt:lpstr>
      <vt:lpstr>PowerPoint Presentation</vt:lpstr>
      <vt:lpstr>PowerPoint Presentation</vt:lpstr>
      <vt:lpstr>Thank you!</vt:lpstr>
    </vt:vector>
  </TitlesOfParts>
  <Company>Universiteit van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High-Level Stakeholder Group Terms of Reference</dc:title>
  <dc:creator>Wissel, Silvia</dc:creator>
  <cp:lastModifiedBy>Yannick</cp:lastModifiedBy>
  <cp:revision>81</cp:revision>
  <dcterms:created xsi:type="dcterms:W3CDTF">2012-02-23T13:18:21Z</dcterms:created>
  <dcterms:modified xsi:type="dcterms:W3CDTF">2013-09-19T13:05:03Z</dcterms:modified>
</cp:coreProperties>
</file>