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56" r:id="rId2"/>
    <p:sldId id="310" r:id="rId3"/>
    <p:sldId id="356" r:id="rId4"/>
    <p:sldId id="313" r:id="rId5"/>
    <p:sldId id="341" r:id="rId6"/>
    <p:sldId id="312" r:id="rId7"/>
    <p:sldId id="320" r:id="rId8"/>
    <p:sldId id="322" r:id="rId9"/>
    <p:sldId id="290" r:id="rId10"/>
    <p:sldId id="285" r:id="rId11"/>
    <p:sldId id="324" r:id="rId12"/>
    <p:sldId id="284" r:id="rId13"/>
    <p:sldId id="334" r:id="rId14"/>
    <p:sldId id="351" r:id="rId15"/>
    <p:sldId id="352" r:id="rId16"/>
    <p:sldId id="346" r:id="rId17"/>
    <p:sldId id="355" r:id="rId18"/>
    <p:sldId id="347" r:id="rId19"/>
    <p:sldId id="348" r:id="rId20"/>
    <p:sldId id="349" r:id="rId21"/>
    <p:sldId id="335" r:id="rId22"/>
    <p:sldId id="304" r:id="rId23"/>
    <p:sldId id="305" r:id="rId24"/>
    <p:sldId id="354" r:id="rId25"/>
    <p:sldId id="337" r:id="rId26"/>
    <p:sldId id="353" r:id="rId27"/>
    <p:sldId id="357" r:id="rId28"/>
    <p:sldId id="321" r:id="rId29"/>
    <p:sldId id="342" r:id="rId30"/>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bg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bg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bg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bg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80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89212" autoAdjust="0"/>
  </p:normalViewPr>
  <p:slideViewPr>
    <p:cSldViewPr>
      <p:cViewPr>
        <p:scale>
          <a:sx n="100" d="100"/>
          <a:sy n="100" d="100"/>
        </p:scale>
        <p:origin x="-1632" y="664"/>
      </p:cViewPr>
      <p:guideLst>
        <p:guide orient="horz" pos="2160"/>
        <p:guide pos="2880"/>
      </p:guideLst>
    </p:cSldViewPr>
  </p:slideViewPr>
  <p:outlineViewPr>
    <p:cViewPr varScale="1">
      <p:scale>
        <a:sx n="170" d="200"/>
        <a:sy n="170" d="200"/>
      </p:scale>
      <p:origin x="0" y="1156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099"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0"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1"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2"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3"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4"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5"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6" name="AutoShape 9"/>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7" name="AutoShape 10"/>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8" name="AutoShape 1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9" name="Text Box 12"/>
          <p:cNvSpPr txBox="1">
            <a:spLocks noChangeArrowheads="1"/>
          </p:cNvSpPr>
          <p:nvPr/>
        </p:nvSpPr>
        <p:spPr bwMode="auto">
          <a:xfrm>
            <a:off x="0" y="0"/>
            <a:ext cx="2971800" cy="457200"/>
          </a:xfrm>
          <a:prstGeom prst="rect">
            <a:avLst/>
          </a:prstGeom>
          <a:noFill/>
          <a:ln w="9525">
            <a:noFill/>
            <a:round/>
            <a:headEnd/>
            <a:tailEnd/>
          </a:ln>
        </p:spPr>
        <p:txBody>
          <a:bodyPr wrap="none" anchor="ctr"/>
          <a:lstStyle/>
          <a:p>
            <a:pPr>
              <a:defRPr/>
            </a:pPr>
            <a:endParaRPr lang="it-IT"/>
          </a:p>
        </p:txBody>
      </p:sp>
      <p:sp>
        <p:nvSpPr>
          <p:cNvPr id="4110" name="Text Box 13"/>
          <p:cNvSpPr txBox="1">
            <a:spLocks noChangeArrowheads="1"/>
          </p:cNvSpPr>
          <p:nvPr/>
        </p:nvSpPr>
        <p:spPr bwMode="auto">
          <a:xfrm>
            <a:off x="3884613" y="0"/>
            <a:ext cx="2971800" cy="457200"/>
          </a:xfrm>
          <a:prstGeom prst="rect">
            <a:avLst/>
          </a:prstGeom>
          <a:noFill/>
          <a:ln w="9525">
            <a:noFill/>
            <a:round/>
            <a:headEnd/>
            <a:tailEnd/>
          </a:ln>
        </p:spPr>
        <p:txBody>
          <a:bodyPr wrap="none" anchor="ctr"/>
          <a:lstStyle/>
          <a:p>
            <a:pPr>
              <a:defRPr/>
            </a:pPr>
            <a:endParaRPr lang="it-IT"/>
          </a:p>
        </p:txBody>
      </p:sp>
      <p:sp>
        <p:nvSpPr>
          <p:cNvPr id="36879" name="Rectangle 14"/>
          <p:cNvSpPr>
            <a:spLocks noGrp="1" noRot="1" noChangeAspect="1" noChangeArrowheads="1"/>
          </p:cNvSpPr>
          <p:nvPr>
            <p:ph type="sldImg"/>
          </p:nvPr>
        </p:nvSpPr>
        <p:spPr bwMode="auto">
          <a:xfrm>
            <a:off x="1143000" y="685800"/>
            <a:ext cx="4554538" cy="3411538"/>
          </a:xfrm>
          <a:prstGeom prst="rect">
            <a:avLst/>
          </a:prstGeom>
          <a:noFill/>
          <a:ln w="9360">
            <a:solidFill>
              <a:srgbClr val="000000"/>
            </a:solidFill>
            <a:miter lim="800000"/>
            <a:headEnd/>
            <a:tailEnd/>
          </a:ln>
        </p:spPr>
      </p:sp>
      <p:sp>
        <p:nvSpPr>
          <p:cNvPr id="2063" name="Rectangle 15"/>
          <p:cNvSpPr>
            <a:spLocks noGrp="1" noChangeArrowheads="1"/>
          </p:cNvSpPr>
          <p:nvPr>
            <p:ph type="body"/>
          </p:nvPr>
        </p:nvSpPr>
        <p:spPr bwMode="auto">
          <a:xfrm>
            <a:off x="685800" y="4343400"/>
            <a:ext cx="5468938" cy="40973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smtClean="0"/>
          </a:p>
        </p:txBody>
      </p:sp>
      <p:sp>
        <p:nvSpPr>
          <p:cNvPr id="4113" name="Text Box 16"/>
          <p:cNvSpPr txBox="1">
            <a:spLocks noChangeArrowheads="1"/>
          </p:cNvSpPr>
          <p:nvPr/>
        </p:nvSpPr>
        <p:spPr bwMode="auto">
          <a:xfrm>
            <a:off x="0" y="8685213"/>
            <a:ext cx="2971800" cy="457200"/>
          </a:xfrm>
          <a:prstGeom prst="rect">
            <a:avLst/>
          </a:prstGeom>
          <a:noFill/>
          <a:ln w="9525">
            <a:noFill/>
            <a:round/>
            <a:headEnd/>
            <a:tailEnd/>
          </a:ln>
        </p:spPr>
        <p:txBody>
          <a:bodyPr wrap="none" anchor="ctr"/>
          <a:lstStyle/>
          <a:p>
            <a:pPr>
              <a:defRPr/>
            </a:pPr>
            <a:endParaRPr lang="it-IT"/>
          </a:p>
        </p:txBody>
      </p:sp>
      <p:sp>
        <p:nvSpPr>
          <p:cNvPr id="2065" name="Rectangle 17"/>
          <p:cNvSpPr>
            <a:spLocks noGrp="1" noChangeArrowheads="1"/>
          </p:cNvSpPr>
          <p:nvPr>
            <p:ph type="sldNum"/>
          </p:nvPr>
        </p:nvSpPr>
        <p:spPr bwMode="auto">
          <a:xfrm>
            <a:off x="3884613" y="8685213"/>
            <a:ext cx="2954337" cy="4397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itchFamily="34" charset="0"/>
              </a:defRPr>
            </a:lvl1pPr>
          </a:lstStyle>
          <a:p>
            <a:pPr>
              <a:defRPr/>
            </a:pPr>
            <a:fld id="{84C44A1E-C6CE-490D-9996-496E8285BFB6}" type="slidenum">
              <a:rPr lang="en-US"/>
              <a:pPr>
                <a:defRPr/>
              </a:pPr>
              <a:t>‹#›</a:t>
            </a:fld>
            <a:endParaRPr lang="en-US"/>
          </a:p>
        </p:txBody>
      </p:sp>
    </p:spTree>
    <p:extLst>
      <p:ext uri="{BB962C8B-B14F-4D97-AF65-F5344CB8AC3E}">
        <p14:creationId xmlns:p14="http://schemas.microsoft.com/office/powerpoint/2010/main" val="6508918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7"/>
          <p:cNvSpPr>
            <a:spLocks noGrp="1" noChangeArrowheads="1"/>
          </p:cNvSpPr>
          <p:nvPr>
            <p:ph type="sldNum" sz="quarter"/>
          </p:nvPr>
        </p:nvSpPr>
        <p:spPr>
          <a:noFill/>
        </p:spPr>
        <p:txBody>
          <a:bodyPr/>
          <a:lstStyle/>
          <a:p>
            <a:fld id="{9888F628-8AF5-4F5B-AA9C-AF764DBED5FE}" type="slidenum">
              <a:rPr lang="en-US" smtClean="0">
                <a:latin typeface="Arial" charset="0"/>
              </a:rPr>
              <a:pPr/>
              <a:t>1</a:t>
            </a:fld>
            <a:endParaRPr lang="en-US" smtClean="0">
              <a:latin typeface="Arial" charset="0"/>
            </a:endParaRPr>
          </a:p>
        </p:txBody>
      </p:sp>
      <p:sp>
        <p:nvSpPr>
          <p:cNvPr id="37891"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12F32FB-6EF2-4F7D-A149-6191C3A48F08}"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Arial" charset="0"/>
            </a:endParaRPr>
          </a:p>
        </p:txBody>
      </p:sp>
      <p:sp>
        <p:nvSpPr>
          <p:cNvPr id="37892"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FB8191D-B7AA-40E6-9593-825B0F1CF3DF}"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Arial" charset="0"/>
            </a:endParaRPr>
          </a:p>
        </p:txBody>
      </p:sp>
      <p:sp>
        <p:nvSpPr>
          <p:cNvPr id="37893" name="Text Box 3"/>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1197D90-328E-4FE0-80B8-1DE2E71FED7B}"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Arial" charset="0"/>
            </a:endParaRPr>
          </a:p>
        </p:txBody>
      </p:sp>
      <p:sp>
        <p:nvSpPr>
          <p:cNvPr id="37894" name="Text Box 4"/>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13D3AA5-F8A1-44F0-B18C-06814A07001D}"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Arial" charset="0"/>
            </a:endParaRPr>
          </a:p>
        </p:txBody>
      </p:sp>
      <p:sp>
        <p:nvSpPr>
          <p:cNvPr id="37895" name="Rectangle 5"/>
          <p:cNvSpPr>
            <a:spLocks noGrp="1" noRot="1" noChangeAspect="1" noChangeArrowheads="1" noTextEdit="1"/>
          </p:cNvSpPr>
          <p:nvPr>
            <p:ph type="sldImg"/>
          </p:nvPr>
        </p:nvSpPr>
        <p:spPr>
          <a:xfrm>
            <a:off x="1143000" y="685800"/>
            <a:ext cx="4572000" cy="3429000"/>
          </a:xfrm>
          <a:solidFill>
            <a:srgbClr val="FFFFFF"/>
          </a:solidFill>
          <a:ln/>
        </p:spPr>
      </p:sp>
      <p:sp>
        <p:nvSpPr>
          <p:cNvPr id="37896" name="Rectangle 6"/>
          <p:cNvSpPr>
            <a:spLocks noGrp="1" noChangeArrowheads="1"/>
          </p:cNvSpPr>
          <p:nvPr>
            <p:ph type="body" idx="1"/>
          </p:nvPr>
        </p:nvSpPr>
        <p:spPr>
          <a:xfrm>
            <a:off x="685800" y="4343400"/>
            <a:ext cx="5486400" cy="4114800"/>
          </a:xfrm>
          <a:noFill/>
          <a:ln/>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it-IT"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143000" y="685800"/>
            <a:ext cx="4572000" cy="3429000"/>
          </a:xfrm>
          <a:ln/>
        </p:spPr>
      </p:sp>
      <p:sp>
        <p:nvSpPr>
          <p:cNvPr id="40963" name="Rectangle 3"/>
          <p:cNvSpPr>
            <a:spLocks noGrp="1"/>
          </p:cNvSpPr>
          <p:nvPr>
            <p:ph type="body" idx="1"/>
          </p:nvPr>
        </p:nvSpPr>
        <p:spPr>
          <a:xfrm>
            <a:off x="685800" y="4343400"/>
            <a:ext cx="5486400" cy="4114800"/>
          </a:xfrm>
          <a:noFill/>
          <a:ln/>
        </p:spPr>
        <p:txBody>
          <a:bodyPr lIns="91440" tIns="45720" rIns="91440" bIns="45720"/>
          <a:lstStyle/>
          <a:p>
            <a:pPr marL="457200" indent="-457200" defTabSz="914400">
              <a:buClrTx/>
              <a:buSzTx/>
              <a:buFontTx/>
              <a:buNone/>
            </a:pPr>
            <a:r>
              <a:rPr lang="en-US" sz="1200" dirty="0" smtClean="0">
                <a:solidFill>
                  <a:schemeClr val="tx1"/>
                </a:solidFill>
                <a:latin typeface="Calibri" pitchFamily="34" charset="0"/>
              </a:rPr>
              <a:t>The usage records collected and stored by the grid accounting services have the VOMS group information and allow the aggregate usage of each application to be measured and shown through the accounting visualization tools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a:xfrm>
            <a:off x="1143000" y="685800"/>
            <a:ext cx="4572000" cy="3429000"/>
          </a:xfrm>
          <a:ln/>
        </p:spPr>
      </p:sp>
      <p:sp>
        <p:nvSpPr>
          <p:cNvPr id="49155" name="Rectangle 3"/>
          <p:cNvSpPr>
            <a:spLocks noGrp="1"/>
          </p:cNvSpPr>
          <p:nvPr>
            <p:ph type="body" idx="1"/>
          </p:nvPr>
        </p:nvSpPr>
        <p:spPr>
          <a:xfrm>
            <a:off x="685800" y="4343400"/>
            <a:ext cx="5486400" cy="4114800"/>
          </a:xfrm>
          <a:noFill/>
          <a:ln/>
        </p:spPr>
        <p:txBody>
          <a:bodyPr lIns="91440" tIns="45720" rIns="91440" bIns="45720"/>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42291F6-71A1-40D7-B9C1-EA3B665ECEC2}"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z="1200">
              <a:solidFill>
                <a:srgbClr val="000000"/>
              </a:solidFill>
              <a:latin typeface="Arial" charset="0"/>
            </a:endParaRPr>
          </a:p>
        </p:txBody>
      </p:sp>
      <p:sp>
        <p:nvSpPr>
          <p:cNvPr id="65539"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79EE770-EC6A-4F52-B896-2C27CDE05D05}"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z="1200">
              <a:solidFill>
                <a:srgbClr val="000000"/>
              </a:solidFill>
              <a:latin typeface="Arial" charset="0"/>
            </a:endParaRPr>
          </a:p>
        </p:txBody>
      </p:sp>
      <p:sp>
        <p:nvSpPr>
          <p:cNvPr id="65540"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1E25D0B-92A6-45D8-8BAC-80D9B2EF5AC4}"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z="1200">
              <a:solidFill>
                <a:srgbClr val="000000"/>
              </a:solidFill>
              <a:latin typeface="Arial" charset="0"/>
            </a:endParaRPr>
          </a:p>
        </p:txBody>
      </p:sp>
      <p:sp>
        <p:nvSpPr>
          <p:cNvPr id="65541"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65542"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42291F6-71A1-40D7-B9C1-EA3B665ECEC2}"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z="1200">
              <a:solidFill>
                <a:srgbClr val="000000"/>
              </a:solidFill>
              <a:latin typeface="Arial" charset="0"/>
            </a:endParaRPr>
          </a:p>
        </p:txBody>
      </p:sp>
      <p:sp>
        <p:nvSpPr>
          <p:cNvPr id="65539"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79EE770-EC6A-4F52-B896-2C27CDE05D05}"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z="1200">
              <a:solidFill>
                <a:srgbClr val="000000"/>
              </a:solidFill>
              <a:latin typeface="Arial" charset="0"/>
            </a:endParaRPr>
          </a:p>
        </p:txBody>
      </p:sp>
      <p:sp>
        <p:nvSpPr>
          <p:cNvPr id="65540"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1E25D0B-92A6-45D8-8BAC-80D9B2EF5AC4}"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z="1200">
              <a:solidFill>
                <a:srgbClr val="000000"/>
              </a:solidFill>
              <a:latin typeface="Arial" charset="0"/>
            </a:endParaRPr>
          </a:p>
        </p:txBody>
      </p:sp>
      <p:sp>
        <p:nvSpPr>
          <p:cNvPr id="65541"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65542"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90A43D1-FD82-4D84-B31A-49ED871B87A9}"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z="1200">
              <a:solidFill>
                <a:srgbClr val="000000"/>
              </a:solidFill>
              <a:latin typeface="Arial" charset="0"/>
            </a:endParaRPr>
          </a:p>
        </p:txBody>
      </p:sp>
      <p:sp>
        <p:nvSpPr>
          <p:cNvPr id="52227"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E29F1B6-DF07-41BE-AE2F-FC1BA4CD0D0D}"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z="1200">
              <a:solidFill>
                <a:srgbClr val="000000"/>
              </a:solidFill>
              <a:latin typeface="Arial" charset="0"/>
            </a:endParaRPr>
          </a:p>
        </p:txBody>
      </p:sp>
      <p:sp>
        <p:nvSpPr>
          <p:cNvPr id="52228"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1C8BE24-ABE2-4055-8C2A-9DA5FDF5003D}"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z="1200">
              <a:solidFill>
                <a:srgbClr val="000000"/>
              </a:solidFill>
              <a:latin typeface="Arial" charset="0"/>
            </a:endParaRPr>
          </a:p>
        </p:txBody>
      </p:sp>
      <p:sp>
        <p:nvSpPr>
          <p:cNvPr id="52229" name="Text Box 3"/>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126CB94-005F-4A13-AC11-14695B8120A7}"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z="1200">
              <a:solidFill>
                <a:srgbClr val="000000"/>
              </a:solidFill>
              <a:latin typeface="Arial" charset="0"/>
            </a:endParaRPr>
          </a:p>
        </p:txBody>
      </p:sp>
      <p:sp>
        <p:nvSpPr>
          <p:cNvPr id="52230" name="Rectangle 4"/>
          <p:cNvSpPr>
            <a:spLocks noGrp="1" noRot="1" noChangeAspect="1" noChangeArrowheads="1" noTextEdit="1"/>
          </p:cNvSpPr>
          <p:nvPr>
            <p:ph type="sldImg"/>
          </p:nvPr>
        </p:nvSpPr>
        <p:spPr>
          <a:xfrm>
            <a:off x="1143000" y="685800"/>
            <a:ext cx="4572000" cy="3429000"/>
          </a:xfrm>
          <a:solidFill>
            <a:srgbClr val="FFFFFF"/>
          </a:solidFill>
          <a:ln/>
        </p:spPr>
      </p:sp>
      <p:sp>
        <p:nvSpPr>
          <p:cNvPr id="52231" name="Rectangle 5"/>
          <p:cNvSpPr>
            <a:spLocks noGrp="1" noChangeArrowheads="1"/>
          </p:cNvSpPr>
          <p:nvPr>
            <p:ph type="body" idx="1"/>
          </p:nvPr>
        </p:nvSpPr>
        <p:spPr>
          <a:xfrm>
            <a:off x="685800" y="4343400"/>
            <a:ext cx="5486400"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90A43D1-FD82-4D84-B31A-49ED871B87A9}"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sz="1200">
              <a:solidFill>
                <a:srgbClr val="000000"/>
              </a:solidFill>
              <a:latin typeface="Arial" charset="0"/>
            </a:endParaRPr>
          </a:p>
        </p:txBody>
      </p:sp>
      <p:sp>
        <p:nvSpPr>
          <p:cNvPr id="52227"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E29F1B6-DF07-41BE-AE2F-FC1BA4CD0D0D}"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sz="1200">
              <a:solidFill>
                <a:srgbClr val="000000"/>
              </a:solidFill>
              <a:latin typeface="Arial" charset="0"/>
            </a:endParaRPr>
          </a:p>
        </p:txBody>
      </p:sp>
      <p:sp>
        <p:nvSpPr>
          <p:cNvPr id="52228"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1C8BE24-ABE2-4055-8C2A-9DA5FDF5003D}"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sz="1200">
              <a:solidFill>
                <a:srgbClr val="000000"/>
              </a:solidFill>
              <a:latin typeface="Arial" charset="0"/>
            </a:endParaRPr>
          </a:p>
        </p:txBody>
      </p:sp>
      <p:sp>
        <p:nvSpPr>
          <p:cNvPr id="52229" name="Text Box 3"/>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126CB94-005F-4A13-AC11-14695B8120A7}"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sz="1200">
              <a:solidFill>
                <a:srgbClr val="000000"/>
              </a:solidFill>
              <a:latin typeface="Arial" charset="0"/>
            </a:endParaRPr>
          </a:p>
        </p:txBody>
      </p:sp>
      <p:sp>
        <p:nvSpPr>
          <p:cNvPr id="52230" name="Rectangle 4"/>
          <p:cNvSpPr>
            <a:spLocks noGrp="1" noRot="1" noChangeAspect="1" noChangeArrowheads="1" noTextEdit="1"/>
          </p:cNvSpPr>
          <p:nvPr>
            <p:ph type="sldImg"/>
          </p:nvPr>
        </p:nvSpPr>
        <p:spPr>
          <a:xfrm>
            <a:off x="1143000" y="685800"/>
            <a:ext cx="4572000" cy="3429000"/>
          </a:xfrm>
          <a:solidFill>
            <a:srgbClr val="FFFFFF"/>
          </a:solidFill>
          <a:ln/>
        </p:spPr>
      </p:sp>
      <p:sp>
        <p:nvSpPr>
          <p:cNvPr id="52231" name="Rectangle 5"/>
          <p:cNvSpPr>
            <a:spLocks noGrp="1" noChangeArrowheads="1"/>
          </p:cNvSpPr>
          <p:nvPr>
            <p:ph type="body" idx="1"/>
          </p:nvPr>
        </p:nvSpPr>
        <p:spPr>
          <a:xfrm>
            <a:off x="685800" y="4343400"/>
            <a:ext cx="5486400" cy="4114800"/>
          </a:xfrm>
          <a:noFill/>
          <a:ln/>
        </p:spPr>
        <p:txBody>
          <a:bodyPr wrap="none" anchor="ctr"/>
          <a:lstStyle/>
          <a:p>
            <a:r>
              <a:rPr lang="en-US" sz="1200" b="0" i="0" kern="1200" dirty="0" smtClean="0">
                <a:solidFill>
                  <a:srgbClr val="000000"/>
                </a:solidFill>
                <a:latin typeface="Times New Roman" pitchFamily="16" charset="0"/>
                <a:ea typeface="MS PGothic" pitchFamily="34" charset="-128"/>
                <a:cs typeface="+mn-cs"/>
              </a:rPr>
              <a:t>The SSOXS (Single Sign-On for </a:t>
            </a:r>
            <a:r>
              <a:rPr lang="en-US" sz="1200" b="0" i="0" kern="1200" dirty="0" err="1" smtClean="0">
                <a:solidFill>
                  <a:srgbClr val="000000"/>
                </a:solidFill>
                <a:latin typeface="Times New Roman" pitchFamily="16" charset="0"/>
                <a:ea typeface="MS PGothic" pitchFamily="34" charset="-128"/>
                <a:cs typeface="+mn-cs"/>
              </a:rPr>
              <a:t>eXternal</a:t>
            </a:r>
            <a:r>
              <a:rPr lang="en-US" sz="1200" b="0" i="0" kern="1200" dirty="0" smtClean="0">
                <a:solidFill>
                  <a:srgbClr val="000000"/>
                </a:solidFill>
                <a:latin typeface="Times New Roman" pitchFamily="16" charset="0"/>
                <a:ea typeface="MS PGothic" pitchFamily="34" charset="-128"/>
                <a:cs typeface="+mn-cs"/>
              </a:rPr>
              <a:t> Services) </a:t>
            </a:r>
            <a:r>
              <a:rPr lang="en-US" sz="1200" b="0" i="0" kern="1200" dirty="0" err="1" smtClean="0">
                <a:solidFill>
                  <a:srgbClr val="000000"/>
                </a:solidFill>
                <a:latin typeface="Times New Roman" pitchFamily="16" charset="0"/>
                <a:ea typeface="MS PGothic" pitchFamily="34" charset="-128"/>
                <a:cs typeface="+mn-cs"/>
              </a:rPr>
              <a:t>Drupal</a:t>
            </a:r>
            <a:r>
              <a:rPr lang="en-US" sz="1200" b="0" i="0" kern="1200" dirty="0" smtClean="0">
                <a:solidFill>
                  <a:srgbClr val="000000"/>
                </a:solidFill>
                <a:latin typeface="Times New Roman" pitchFamily="16" charset="0"/>
                <a:ea typeface="MS PGothic" pitchFamily="34" charset="-128"/>
                <a:cs typeface="+mn-cs"/>
              </a:rPr>
              <a:t> module allows for a transparent, subscription based, use of external services by users of the </a:t>
            </a:r>
            <a:r>
              <a:rPr lang="en-US" sz="1200" b="0" i="0" kern="1200" dirty="0" err="1" smtClean="0">
                <a:solidFill>
                  <a:srgbClr val="000000"/>
                </a:solidFill>
                <a:latin typeface="Times New Roman" pitchFamily="16" charset="0"/>
                <a:ea typeface="MS PGothic" pitchFamily="34" charset="-128"/>
                <a:cs typeface="+mn-cs"/>
              </a:rPr>
              <a:t>WeNMR</a:t>
            </a:r>
            <a:r>
              <a:rPr lang="en-US" sz="1200" b="0" i="0" kern="1200" dirty="0" smtClean="0">
                <a:solidFill>
                  <a:srgbClr val="000000"/>
                </a:solidFill>
                <a:latin typeface="Times New Roman" pitchFamily="16" charset="0"/>
                <a:ea typeface="MS PGothic" pitchFamily="34" charset="-128"/>
                <a:cs typeface="+mn-cs"/>
              </a:rPr>
              <a:t> VRC.</a:t>
            </a:r>
          </a:p>
          <a:p>
            <a:r>
              <a:rPr lang="en-US" sz="1200" b="0" i="0" kern="1200" dirty="0" smtClean="0">
                <a:solidFill>
                  <a:srgbClr val="000000"/>
                </a:solidFill>
                <a:latin typeface="Times New Roman" pitchFamily="16" charset="0"/>
                <a:ea typeface="MS PGothic" pitchFamily="34" charset="-128"/>
                <a:cs typeface="+mn-cs"/>
              </a:rPr>
              <a:t>From the user perspective this solution provides access to all services after authenticating once. </a:t>
            </a:r>
          </a:p>
          <a:p>
            <a:r>
              <a:rPr lang="en-US" sz="1200" b="0" i="0" kern="1200" dirty="0" smtClean="0">
                <a:solidFill>
                  <a:srgbClr val="000000"/>
                </a:solidFill>
                <a:latin typeface="Times New Roman" pitchFamily="16" charset="0"/>
                <a:ea typeface="MS PGothic" pitchFamily="34" charset="-128"/>
                <a:cs typeface="+mn-cs"/>
              </a:rPr>
              <a:t>From the service perspective the solution provides a straight </a:t>
            </a:r>
            <a:r>
              <a:rPr lang="en-US" sz="1200" b="0" i="0" kern="1200" dirty="0" err="1" smtClean="0">
                <a:solidFill>
                  <a:srgbClr val="000000"/>
                </a:solidFill>
                <a:latin typeface="Times New Roman" pitchFamily="16" charset="0"/>
                <a:ea typeface="MS PGothic" pitchFamily="34" charset="-128"/>
                <a:cs typeface="+mn-cs"/>
              </a:rPr>
              <a:t>foreward</a:t>
            </a:r>
            <a:r>
              <a:rPr lang="en-US" sz="1200" b="0" i="0" kern="1200" baseline="0" dirty="0" smtClean="0">
                <a:solidFill>
                  <a:srgbClr val="000000"/>
                </a:solidFill>
                <a:latin typeface="Times New Roman" pitchFamily="16" charset="0"/>
                <a:ea typeface="MS PGothic" pitchFamily="34" charset="-128"/>
                <a:cs typeface="+mn-cs"/>
              </a:rPr>
              <a:t> </a:t>
            </a:r>
            <a:r>
              <a:rPr lang="en-US" sz="1200" b="0" i="0" kern="1200" dirty="0" smtClean="0">
                <a:solidFill>
                  <a:srgbClr val="000000"/>
                </a:solidFill>
                <a:latin typeface="Times New Roman" pitchFamily="16" charset="0"/>
                <a:ea typeface="MS PGothic" pitchFamily="34" charset="-128"/>
                <a:cs typeface="+mn-cs"/>
              </a:rPr>
              <a:t>way of linking the service to the VRC enabling at once, user authentication, authorization and management as well as a rich accounting platform.</a:t>
            </a:r>
          </a:p>
          <a:p>
            <a:endParaRPr lang="it-IT"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5800"/>
            <a:ext cx="4548188" cy="3411538"/>
          </a:xfrm>
        </p:spPr>
      </p:sp>
      <p:sp>
        <p:nvSpPr>
          <p:cNvPr id="3" name="Notes Placeholder 2"/>
          <p:cNvSpPr>
            <a:spLocks noGrp="1"/>
          </p:cNvSpPr>
          <p:nvPr>
            <p:ph type="body" idx="1"/>
          </p:nvPr>
        </p:nvSpPr>
        <p:spPr/>
        <p:txBody>
          <a:bodyPr>
            <a:normAutofit/>
          </a:bodyPr>
          <a:lstStyle/>
          <a:p>
            <a:endParaRPr lang="en-US" sz="1200" b="0" i="0" kern="1200" dirty="0">
              <a:solidFill>
                <a:srgbClr val="000000"/>
              </a:solidFill>
              <a:latin typeface="Times New Roman" pitchFamily="16" charset="0"/>
              <a:ea typeface="MS PGothic" pitchFamily="34" charset="-128"/>
              <a:cs typeface="+mn-cs"/>
            </a:endParaRPr>
          </a:p>
        </p:txBody>
      </p:sp>
      <p:sp>
        <p:nvSpPr>
          <p:cNvPr id="4" name="Slide Number Placeholder 3"/>
          <p:cNvSpPr>
            <a:spLocks noGrp="1"/>
          </p:cNvSpPr>
          <p:nvPr>
            <p:ph type="sldNum" idx="10"/>
          </p:nvPr>
        </p:nvSpPr>
        <p:spPr/>
        <p:txBody>
          <a:bodyPr/>
          <a:lstStyle/>
          <a:p>
            <a:pPr>
              <a:defRPr/>
            </a:pPr>
            <a:fld id="{84C44A1E-C6CE-490D-9996-496E8285BFB6}"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a:xfrm>
            <a:off x="1143000" y="685800"/>
            <a:ext cx="4572000" cy="3429000"/>
          </a:xfrm>
          <a:ln/>
        </p:spPr>
      </p:sp>
      <p:sp>
        <p:nvSpPr>
          <p:cNvPr id="49155" name="Rectangle 3"/>
          <p:cNvSpPr>
            <a:spLocks noGrp="1"/>
          </p:cNvSpPr>
          <p:nvPr>
            <p:ph type="body" idx="1"/>
          </p:nvPr>
        </p:nvSpPr>
        <p:spPr>
          <a:xfrm>
            <a:off x="685800" y="4343400"/>
            <a:ext cx="5486400" cy="4114800"/>
          </a:xfrm>
          <a:noFill/>
          <a:ln/>
        </p:spPr>
        <p:txBody>
          <a:bodyPr lIns="91440" tIns="45720" rIns="91440" bIns="45720"/>
          <a:lstStyle/>
          <a:p>
            <a:endParaRPr lang="it-IT"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42291F6-71A1-40D7-B9C1-EA3B665ECEC2}"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US" sz="1200">
              <a:solidFill>
                <a:srgbClr val="000000"/>
              </a:solidFill>
              <a:latin typeface="Arial" charset="0"/>
            </a:endParaRPr>
          </a:p>
        </p:txBody>
      </p:sp>
      <p:sp>
        <p:nvSpPr>
          <p:cNvPr id="65539"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79EE770-EC6A-4F52-B896-2C27CDE05D05}"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US" sz="1200">
              <a:solidFill>
                <a:srgbClr val="000000"/>
              </a:solidFill>
              <a:latin typeface="Arial" charset="0"/>
            </a:endParaRPr>
          </a:p>
        </p:txBody>
      </p:sp>
      <p:sp>
        <p:nvSpPr>
          <p:cNvPr id="65540"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1E25D0B-92A6-45D8-8BAC-80D9B2EF5AC4}"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US" sz="1200">
              <a:solidFill>
                <a:srgbClr val="000000"/>
              </a:solidFill>
              <a:latin typeface="Arial" charset="0"/>
            </a:endParaRPr>
          </a:p>
        </p:txBody>
      </p:sp>
      <p:sp>
        <p:nvSpPr>
          <p:cNvPr id="65541"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65542"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7FE21DF-CCE6-41AE-866B-DB4F67F3E9C8}"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sz="1200">
              <a:solidFill>
                <a:srgbClr val="000000"/>
              </a:solidFill>
              <a:latin typeface="Arial" charset="0"/>
            </a:endParaRPr>
          </a:p>
        </p:txBody>
      </p:sp>
      <p:sp>
        <p:nvSpPr>
          <p:cNvPr id="61443"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983FB46-C153-4CCC-99E8-285CDE697B3A}"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sz="1200">
              <a:solidFill>
                <a:srgbClr val="000000"/>
              </a:solidFill>
              <a:latin typeface="Arial" charset="0"/>
            </a:endParaRPr>
          </a:p>
        </p:txBody>
      </p:sp>
      <p:sp>
        <p:nvSpPr>
          <p:cNvPr id="61444"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9312265-9B4C-455F-BAE0-01FD6CE79A87}"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sz="1200">
              <a:solidFill>
                <a:srgbClr val="000000"/>
              </a:solidFill>
              <a:latin typeface="Arial" charset="0"/>
            </a:endParaRPr>
          </a:p>
        </p:txBody>
      </p:sp>
      <p:sp>
        <p:nvSpPr>
          <p:cNvPr id="61445"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61446"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7"/>
          <p:cNvSpPr>
            <a:spLocks noGrp="1" noChangeArrowheads="1"/>
          </p:cNvSpPr>
          <p:nvPr>
            <p:ph type="sldNum" sz="quarter"/>
          </p:nvPr>
        </p:nvSpPr>
        <p:spPr>
          <a:noFill/>
        </p:spPr>
        <p:txBody>
          <a:bodyPr/>
          <a:lstStyle/>
          <a:p>
            <a:fld id="{262CDC92-A867-44B6-8CE6-313B521E1212}" type="slidenum">
              <a:rPr lang="en-US" smtClean="0">
                <a:latin typeface="Arial" charset="0"/>
              </a:rPr>
              <a:pPr/>
              <a:t>2</a:t>
            </a:fld>
            <a:endParaRPr lang="en-US" smtClean="0">
              <a:latin typeface="Arial" charset="0"/>
            </a:endParaRPr>
          </a:p>
        </p:txBody>
      </p:sp>
      <p:sp>
        <p:nvSpPr>
          <p:cNvPr id="38915"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38C6E27-CA51-4DC8-82B4-74C196AB2CA8}"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US" sz="1200">
              <a:solidFill>
                <a:srgbClr val="000000"/>
              </a:solidFill>
              <a:latin typeface="Arial" charset="0"/>
            </a:endParaRPr>
          </a:p>
        </p:txBody>
      </p:sp>
      <p:sp>
        <p:nvSpPr>
          <p:cNvPr id="38916"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5573B03-21AD-4C2E-89A5-0C436BC07FCD}"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US" sz="1200">
              <a:solidFill>
                <a:srgbClr val="000000"/>
              </a:solidFill>
              <a:latin typeface="Arial" charset="0"/>
            </a:endParaRPr>
          </a:p>
        </p:txBody>
      </p:sp>
      <p:sp>
        <p:nvSpPr>
          <p:cNvPr id="38917"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38918"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5CC4D5C-B522-42BD-94CD-93FB2EF929F5}"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200">
              <a:solidFill>
                <a:srgbClr val="000000"/>
              </a:solidFill>
              <a:latin typeface="Arial" charset="0"/>
            </a:endParaRPr>
          </a:p>
        </p:txBody>
      </p:sp>
      <p:sp>
        <p:nvSpPr>
          <p:cNvPr id="62467"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F5572A2-A496-4E0A-9985-8F1733CB65F9}"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200">
              <a:solidFill>
                <a:srgbClr val="000000"/>
              </a:solidFill>
              <a:latin typeface="Arial" charset="0"/>
            </a:endParaRPr>
          </a:p>
        </p:txBody>
      </p:sp>
      <p:sp>
        <p:nvSpPr>
          <p:cNvPr id="62468"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638D078-7836-4F3E-AF69-ECF60EB13451}"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200">
              <a:solidFill>
                <a:srgbClr val="000000"/>
              </a:solidFill>
              <a:latin typeface="Arial" charset="0"/>
            </a:endParaRPr>
          </a:p>
        </p:txBody>
      </p:sp>
      <p:sp>
        <p:nvSpPr>
          <p:cNvPr id="62469"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62470"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42291F6-71A1-40D7-B9C1-EA3B665ECEC2}"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sz="1200">
              <a:solidFill>
                <a:srgbClr val="000000"/>
              </a:solidFill>
              <a:latin typeface="Arial" charset="0"/>
            </a:endParaRPr>
          </a:p>
        </p:txBody>
      </p:sp>
      <p:sp>
        <p:nvSpPr>
          <p:cNvPr id="65539"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79EE770-EC6A-4F52-B896-2C27CDE05D05}"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sz="1200">
              <a:solidFill>
                <a:srgbClr val="000000"/>
              </a:solidFill>
              <a:latin typeface="Arial" charset="0"/>
            </a:endParaRPr>
          </a:p>
        </p:txBody>
      </p:sp>
      <p:sp>
        <p:nvSpPr>
          <p:cNvPr id="65540"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1E25D0B-92A6-45D8-8BAC-80D9B2EF5AC4}"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sz="1200">
              <a:solidFill>
                <a:srgbClr val="000000"/>
              </a:solidFill>
              <a:latin typeface="Arial" charset="0"/>
            </a:endParaRPr>
          </a:p>
        </p:txBody>
      </p:sp>
      <p:sp>
        <p:nvSpPr>
          <p:cNvPr id="65541"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65542"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42291F6-71A1-40D7-B9C1-EA3B665ECEC2}"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US" sz="1200">
              <a:solidFill>
                <a:srgbClr val="000000"/>
              </a:solidFill>
              <a:latin typeface="Arial" charset="0"/>
            </a:endParaRPr>
          </a:p>
        </p:txBody>
      </p:sp>
      <p:sp>
        <p:nvSpPr>
          <p:cNvPr id="65539"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79EE770-EC6A-4F52-B896-2C27CDE05D05}"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US" sz="1200">
              <a:solidFill>
                <a:srgbClr val="000000"/>
              </a:solidFill>
              <a:latin typeface="Arial" charset="0"/>
            </a:endParaRPr>
          </a:p>
        </p:txBody>
      </p:sp>
      <p:sp>
        <p:nvSpPr>
          <p:cNvPr id="65540"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1E25D0B-92A6-45D8-8BAC-80D9B2EF5AC4}"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US" sz="1200">
              <a:solidFill>
                <a:srgbClr val="000000"/>
              </a:solidFill>
              <a:latin typeface="Arial" charset="0"/>
            </a:endParaRPr>
          </a:p>
        </p:txBody>
      </p:sp>
      <p:sp>
        <p:nvSpPr>
          <p:cNvPr id="65541"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65542" name="Rectangle 4"/>
          <p:cNvSpPr>
            <a:spLocks noGrp="1" noChangeArrowheads="1"/>
          </p:cNvSpPr>
          <p:nvPr>
            <p:ph type="body" idx="1"/>
          </p:nvPr>
        </p:nvSpPr>
        <p:spPr>
          <a:xfrm>
            <a:off x="685800" y="4343400"/>
            <a:ext cx="5483225" cy="4111625"/>
          </a:xfrm>
          <a:noFill/>
          <a:ln/>
        </p:spPr>
        <p:txBody>
          <a:bodyPr wrap="none" anchor="ctr"/>
          <a:lstStyle/>
          <a:p>
            <a:r>
              <a:rPr lang="en-US" sz="1200" kern="1200" dirty="0" smtClean="0">
                <a:solidFill>
                  <a:srgbClr val="404040"/>
                </a:solidFill>
                <a:latin typeface="Times New Roman" pitchFamily="16" charset="0"/>
                <a:ea typeface="MS PGothic" pitchFamily="34" charset="-128"/>
                <a:cs typeface="Verdana"/>
              </a:rPr>
              <a:t>Maintaining the hardware will continue since NMR has always been associated with computing and running large facilities and laboratories will always require local computation resources (that were not funded by </a:t>
            </a:r>
            <a:r>
              <a:rPr lang="en-US" sz="1200" kern="1200" dirty="0" err="1" smtClean="0">
                <a:solidFill>
                  <a:srgbClr val="404040"/>
                </a:solidFill>
                <a:latin typeface="Times New Roman" pitchFamily="16" charset="0"/>
                <a:ea typeface="MS PGothic" pitchFamily="34" charset="-128"/>
                <a:cs typeface="Verdana"/>
              </a:rPr>
              <a:t>WeNMR</a:t>
            </a:r>
            <a:r>
              <a:rPr lang="en-US" sz="1200" kern="1200" dirty="0" smtClean="0">
                <a:solidFill>
                  <a:srgbClr val="404040"/>
                </a:solidFill>
                <a:latin typeface="Times New Roman" pitchFamily="16" charset="0"/>
                <a:ea typeface="MS PGothic" pitchFamily="34" charset="-128"/>
                <a:cs typeface="Verdana"/>
              </a:rPr>
              <a:t>)</a:t>
            </a: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kern="1200" dirty="0" smtClean="0">
                <a:solidFill>
                  <a:srgbClr val="404040"/>
                </a:solidFill>
                <a:latin typeface="Times New Roman" pitchFamily="16" charset="0"/>
                <a:ea typeface="MS PGothic" pitchFamily="34" charset="-128"/>
                <a:cs typeface="Verdana"/>
              </a:rPr>
              <a:t>To maintain a grid infrastructure requires quite some expertise and man power</a:t>
            </a: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kern="1200" dirty="0" smtClean="0">
                <a:solidFill>
                  <a:srgbClr val="404040"/>
                </a:solidFill>
                <a:latin typeface="Times New Roman" pitchFamily="16" charset="0"/>
                <a:ea typeface="MS PGothic" pitchFamily="34" charset="-128"/>
                <a:cs typeface="Verdana"/>
              </a:rPr>
              <a:t>We’ll rely on EGI/NGIs for most of the grid services</a:t>
            </a: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kern="1200" dirty="0" smtClean="0">
                <a:solidFill>
                  <a:srgbClr val="404040"/>
                </a:solidFill>
                <a:latin typeface="Times New Roman" pitchFamily="16" charset="0"/>
                <a:ea typeface="MS PGothic" pitchFamily="34" charset="-128"/>
                <a:cs typeface="Verdana"/>
              </a:rPr>
              <a:t>Only service required at a partner sites in order to keep our web portals active is a User Interface (UI), in combination with robot certificates.</a:t>
            </a: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kern="1200" dirty="0" smtClean="0">
                <a:solidFill>
                  <a:srgbClr val="404040"/>
                </a:solidFill>
                <a:latin typeface="Times New Roman" pitchFamily="16" charset="0"/>
                <a:ea typeface="MS PGothic" pitchFamily="34" charset="-128"/>
                <a:cs typeface="Verdana"/>
              </a:rPr>
              <a:t>We will however strive to keep all our grid services active after the end of the project, to bridge the gap until hopefully a follow-up project under the 2020 EU </a:t>
            </a:r>
            <a:r>
              <a:rPr lang="en-US" sz="1400" kern="1200" dirty="0" err="1" smtClean="0">
                <a:solidFill>
                  <a:srgbClr val="404040"/>
                </a:solidFill>
                <a:latin typeface="Times New Roman" pitchFamily="16" charset="0"/>
                <a:ea typeface="MS PGothic" pitchFamily="34" charset="-128"/>
                <a:cs typeface="Verdana"/>
              </a:rPr>
              <a:t>programme</a:t>
            </a:r>
            <a:endParaRPr lang="en-US" sz="1400" kern="1200" dirty="0" smtClean="0">
              <a:solidFill>
                <a:srgbClr val="404040"/>
              </a:solidFill>
              <a:latin typeface="Times New Roman" pitchFamily="16" charset="0"/>
              <a:ea typeface="MS PGothic" pitchFamily="34" charset="-128"/>
              <a:cs typeface="Verdana"/>
            </a:endParaRP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kern="1200" dirty="0" smtClean="0">
                <a:solidFill>
                  <a:srgbClr val="404040"/>
                </a:solidFill>
                <a:latin typeface="Times New Roman" pitchFamily="16" charset="0"/>
                <a:ea typeface="MS PGothic" pitchFamily="34" charset="-128"/>
                <a:cs typeface="Verdana"/>
              </a:rPr>
              <a:t>Software is expected to be kept updated, as the software which is developed at the partner sites will be updated and further developed through National or European research funding obtained by these partners</a:t>
            </a: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kern="1200" dirty="0" smtClean="0">
                <a:solidFill>
                  <a:srgbClr val="404040"/>
                </a:solidFill>
                <a:latin typeface="Times New Roman" pitchFamily="16" charset="0"/>
                <a:ea typeface="MS PGothic" pitchFamily="34" charset="-128"/>
                <a:cs typeface="Verdana"/>
              </a:rPr>
              <a:t>New services might be added on the request of external developers and such portals will be offered for the time they are being used or supported by the developer</a:t>
            </a: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kern="1200" dirty="0" smtClean="0">
                <a:solidFill>
                  <a:srgbClr val="404040"/>
                </a:solidFill>
                <a:latin typeface="Times New Roman" pitchFamily="16" charset="0"/>
                <a:ea typeface="MS PGothic" pitchFamily="34" charset="-128"/>
                <a:cs typeface="Verdana"/>
              </a:rPr>
              <a:t>The VRC and </a:t>
            </a:r>
            <a:r>
              <a:rPr lang="en-US" sz="1400" kern="1200" dirty="0" err="1" smtClean="0">
                <a:solidFill>
                  <a:srgbClr val="404040"/>
                </a:solidFill>
                <a:latin typeface="Times New Roman" pitchFamily="16" charset="0"/>
                <a:ea typeface="MS PGothic" pitchFamily="34" charset="-128"/>
                <a:cs typeface="Verdana"/>
              </a:rPr>
              <a:t>WeNMR</a:t>
            </a:r>
            <a:r>
              <a:rPr lang="en-US" sz="1400" kern="1200" dirty="0" smtClean="0">
                <a:solidFill>
                  <a:srgbClr val="404040"/>
                </a:solidFill>
                <a:latin typeface="Times New Roman" pitchFamily="16" charset="0"/>
                <a:ea typeface="MS PGothic" pitchFamily="34" charset="-128"/>
                <a:cs typeface="Verdana"/>
              </a:rPr>
              <a:t> website will keep operating, provided that users, developers and ourselves keep using it by adding contents and answering requests</a:t>
            </a: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kern="1200" dirty="0" smtClean="0">
                <a:solidFill>
                  <a:srgbClr val="404040"/>
                </a:solidFill>
                <a:latin typeface="Times New Roman" pitchFamily="16" charset="0"/>
                <a:ea typeface="MS PGothic" pitchFamily="34" charset="-128"/>
                <a:cs typeface="Verdana"/>
              </a:rPr>
              <a:t>This is a standard task of software developers in general and the VRC site and its help center should facilitate this task</a:t>
            </a: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kern="1200" dirty="0" smtClean="0">
                <a:solidFill>
                  <a:srgbClr val="404040"/>
                </a:solidFill>
                <a:latin typeface="Times New Roman" pitchFamily="16" charset="0"/>
                <a:ea typeface="MS PGothic" pitchFamily="34" charset="-128"/>
                <a:cs typeface="Verdana"/>
              </a:rPr>
              <a:t>Costs for its operation and maintenance (i.e. mainly adding new features and dealing with Drupal issues) could be covered by including advertisements on the website or through the NMR marketplace that was introduced</a:t>
            </a: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kern="1200" dirty="0" smtClean="0">
                <a:solidFill>
                  <a:srgbClr val="404040"/>
                </a:solidFill>
                <a:latin typeface="Times New Roman" pitchFamily="16" charset="0"/>
                <a:ea typeface="MS PGothic" pitchFamily="34" charset="-128"/>
                <a:cs typeface="Verdana"/>
              </a:rPr>
              <a:t>Since most portals have a developer linked to the </a:t>
            </a:r>
            <a:r>
              <a:rPr lang="en-US" sz="1400" kern="1200" dirty="0" err="1" smtClean="0">
                <a:solidFill>
                  <a:srgbClr val="404040"/>
                </a:solidFill>
                <a:latin typeface="Times New Roman" pitchFamily="16" charset="0"/>
                <a:ea typeface="MS PGothic" pitchFamily="34" charset="-128"/>
                <a:cs typeface="Verdana"/>
              </a:rPr>
              <a:t>WeNMR</a:t>
            </a:r>
            <a:r>
              <a:rPr lang="en-US" sz="1400" kern="1200" dirty="0" smtClean="0">
                <a:solidFill>
                  <a:srgbClr val="404040"/>
                </a:solidFill>
                <a:latin typeface="Times New Roman" pitchFamily="16" charset="0"/>
                <a:ea typeface="MS PGothic" pitchFamily="34" charset="-128"/>
                <a:cs typeface="Verdana"/>
              </a:rPr>
              <a:t> help center, we expect that support will still be provided by the developers</a:t>
            </a: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kern="1200" dirty="0" smtClean="0">
                <a:solidFill>
                  <a:srgbClr val="404040"/>
                </a:solidFill>
                <a:latin typeface="Times New Roman" pitchFamily="16" charset="0"/>
                <a:ea typeface="MS PGothic" pitchFamily="34" charset="-128"/>
                <a:cs typeface="Verdana"/>
              </a:rPr>
              <a:t>Furthermore, with a "single sign on mechanism", we will be able to allow users without certificates to use our services in the future. This facilitation should lower the hesitation barrier for potential new users to using our services</a:t>
            </a: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dirty="0" smtClean="0">
                <a:solidFill>
                  <a:srgbClr val="404040"/>
                </a:solidFill>
                <a:cs typeface="Verdana"/>
              </a:rPr>
              <a:t>Future workshops on the tools offered are expected to be either (semi-) commercially, or in joint efforts with other projects and organizations</a:t>
            </a:r>
          </a:p>
          <a:p>
            <a:pPr marL="1468438" lvl="2" indent="-325438">
              <a:spcBef>
                <a:spcPts val="60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dirty="0" smtClean="0">
                <a:solidFill>
                  <a:srgbClr val="404040"/>
                </a:solidFill>
                <a:cs typeface="Verdana"/>
              </a:rPr>
              <a:t>We intend to ensure the user community keeps growing as usage is the key to sustainability. To reach that goal, we intend to keep participating in conferences and workshops to promote the services offered by </a:t>
            </a:r>
            <a:r>
              <a:rPr lang="en-US" sz="1400" dirty="0" err="1" smtClean="0">
                <a:solidFill>
                  <a:srgbClr val="404040"/>
                </a:solidFill>
                <a:cs typeface="Verdana"/>
              </a:rPr>
              <a:t>WeNMR</a:t>
            </a:r>
            <a:r>
              <a:rPr lang="en-US" sz="1400" dirty="0" smtClean="0">
                <a:solidFill>
                  <a:srgbClr val="404040"/>
                </a:solidFill>
                <a:cs typeface="Verdana"/>
              </a:rPr>
              <a:t>.</a:t>
            </a:r>
          </a:p>
          <a:p>
            <a:endParaRPr lang="en-US" sz="1200" kern="1200" dirty="0" smtClean="0">
              <a:solidFill>
                <a:srgbClr val="404040"/>
              </a:solidFill>
              <a:latin typeface="Times New Roman" pitchFamily="16" charset="0"/>
              <a:ea typeface="MS PGothic" pitchFamily="34" charset="-128"/>
              <a:cs typeface="Verdana"/>
            </a:endParaRPr>
          </a:p>
          <a:p>
            <a:endParaRPr lang="en-US" sz="1200" kern="1200" dirty="0" smtClean="0">
              <a:solidFill>
                <a:srgbClr val="404040"/>
              </a:solidFill>
              <a:latin typeface="Times New Roman" pitchFamily="16" charset="0"/>
              <a:ea typeface="MS PGothic" pitchFamily="34" charset="-128"/>
              <a:cs typeface="Verdana"/>
            </a:endParaRPr>
          </a:p>
          <a:p>
            <a:endParaRPr lang="it-IT"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6"/>
          <p:cNvSpPr>
            <a:spLocks noGrp="1" noChangeArrowheads="1"/>
          </p:cNvSpPr>
          <p:nvPr>
            <p:ph type="sldNum"/>
          </p:nvPr>
        </p:nvSpPr>
        <p:spPr>
          <a:ln/>
        </p:spPr>
        <p:txBody>
          <a:bodyPr/>
          <a:lstStyle/>
          <a:p>
            <a:fld id="{E969E34C-22D0-455A-8349-EBA48A6A9AA6}" type="slidenum">
              <a:rPr lang="en-US"/>
              <a:pPr/>
              <a:t>5</a:t>
            </a:fld>
            <a:endParaRPr lang="en-US"/>
          </a:p>
        </p:txBody>
      </p:sp>
      <p:sp>
        <p:nvSpPr>
          <p:cNvPr id="50177" name="Text Box 1"/>
          <p:cNvSpPr txBox="1">
            <a:spLocks noChangeArrowheads="1"/>
          </p:cNvSpPr>
          <p:nvPr/>
        </p:nvSpPr>
        <p:spPr bwMode="auto">
          <a:xfrm>
            <a:off x="3884613" y="8685213"/>
            <a:ext cx="2962275" cy="447675"/>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D700EDF-1585-4C17-B8DA-304F3455B5B6}"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sz="1200">
              <a:solidFill>
                <a:srgbClr val="000000"/>
              </a:solidFill>
              <a:latin typeface="Arial" charset="0"/>
              <a:ea typeface="Lucida Sans Unicode" pitchFamily="32" charset="0"/>
              <a:cs typeface="Lucida Sans Unicode" pitchFamily="32" charset="0"/>
            </a:endParaRPr>
          </a:p>
        </p:txBody>
      </p:sp>
      <p:sp>
        <p:nvSpPr>
          <p:cNvPr id="50178" name="Text Box 2"/>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89D2119-76E9-4DC1-9D1C-9E708CAAD210}"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sz="1200">
              <a:solidFill>
                <a:srgbClr val="000000"/>
              </a:solidFill>
              <a:latin typeface="Arial" charset="0"/>
              <a:ea typeface="Lucida Sans Unicode" pitchFamily="32" charset="0"/>
              <a:cs typeface="Lucida Sans Unicode" pitchFamily="32" charset="0"/>
            </a:endParaRPr>
          </a:p>
        </p:txBody>
      </p:sp>
      <p:sp>
        <p:nvSpPr>
          <p:cNvPr id="50179" name="Rectangle 3"/>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80" name="Rectangle 4"/>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7"/>
          <p:cNvSpPr>
            <a:spLocks noGrp="1" noChangeArrowheads="1"/>
          </p:cNvSpPr>
          <p:nvPr>
            <p:ph type="sldNum" sz="quarter"/>
          </p:nvPr>
        </p:nvSpPr>
        <p:spPr>
          <a:noFill/>
        </p:spPr>
        <p:txBody>
          <a:bodyPr/>
          <a:lstStyle/>
          <a:p>
            <a:fld id="{E23495A5-82B6-4E69-9747-5214FE5B965C}" type="slidenum">
              <a:rPr lang="en-US" smtClean="0">
                <a:latin typeface="Arial" charset="0"/>
              </a:rPr>
              <a:pPr/>
              <a:t>6</a:t>
            </a:fld>
            <a:endParaRPr lang="en-US" smtClean="0">
              <a:latin typeface="Arial" charset="0"/>
            </a:endParaRPr>
          </a:p>
        </p:txBody>
      </p:sp>
      <p:sp>
        <p:nvSpPr>
          <p:cNvPr id="39939" name="Rectangle 1"/>
          <p:cNvSpPr>
            <a:spLocks noGrp="1" noRot="1" noChangeAspect="1" noChangeArrowheads="1" noTextEdit="1"/>
          </p:cNvSpPr>
          <p:nvPr>
            <p:ph type="sldImg"/>
          </p:nvPr>
        </p:nvSpPr>
        <p:spPr>
          <a:xfrm>
            <a:off x="1146175" y="685800"/>
            <a:ext cx="4549775" cy="3413125"/>
          </a:xfrm>
          <a:solidFill>
            <a:srgbClr val="FFFFFF"/>
          </a:solidFill>
          <a:ln/>
        </p:spPr>
      </p:sp>
      <p:sp>
        <p:nvSpPr>
          <p:cNvPr id="39940" name="Rectangle 2"/>
          <p:cNvSpPr>
            <a:spLocks noGrp="1" noChangeArrowheads="1"/>
          </p:cNvSpPr>
          <p:nvPr>
            <p:ph type="body" idx="1"/>
          </p:nvPr>
        </p:nvSpPr>
        <p:spPr>
          <a:xfrm>
            <a:off x="685800" y="4343400"/>
            <a:ext cx="5470525" cy="4098925"/>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6175" y="685800"/>
            <a:ext cx="4548188" cy="3411538"/>
          </a:xfrm>
        </p:spPr>
      </p:sp>
      <p:sp>
        <p:nvSpPr>
          <p:cNvPr id="3" name="Segnaposto note 2"/>
          <p:cNvSpPr>
            <a:spLocks noGrp="1"/>
          </p:cNvSpPr>
          <p:nvPr>
            <p:ph type="body" idx="1"/>
          </p:nvPr>
        </p:nvSpPr>
        <p:spPr/>
        <p:txBody>
          <a:bodyPr>
            <a:normAutofit/>
          </a:bodyPr>
          <a:lstStyle/>
          <a:p>
            <a:r>
              <a:rPr lang="en-US" dirty="0" smtClean="0"/>
              <a:t>Marketplace:</a:t>
            </a:r>
            <a:r>
              <a:rPr lang="en-US" baseline="0" dirty="0" smtClean="0"/>
              <a:t> community specific non-intrusive advertisement</a:t>
            </a:r>
          </a:p>
          <a:p>
            <a:r>
              <a:rPr lang="en-GB" sz="1200" kern="1200" dirty="0" smtClean="0">
                <a:solidFill>
                  <a:srgbClr val="000000"/>
                </a:solidFill>
                <a:latin typeface="Times New Roman" pitchFamily="16" charset="0"/>
                <a:ea typeface="MS PGothic" pitchFamily="34" charset="-128"/>
                <a:cs typeface="+mn-cs"/>
              </a:rPr>
              <a:t>The marketplace allows the members of the worldwide NMR community to list, advertise and search information about Events, Jobs, Products, Services and Training</a:t>
            </a:r>
            <a:endParaRPr lang="en-US" baseline="0" dirty="0" smtClean="0"/>
          </a:p>
          <a:p>
            <a:r>
              <a:rPr lang="en-US" baseline="0" dirty="0" smtClean="0"/>
              <a:t>Disperse and aggregates news; blogs, events.. Often picked up by </a:t>
            </a:r>
            <a:r>
              <a:rPr lang="en-US" baseline="0" dirty="0" err="1" smtClean="0"/>
              <a:t>eScience</a:t>
            </a:r>
            <a:r>
              <a:rPr lang="en-US" baseline="0" dirty="0" smtClean="0"/>
              <a:t> Talk and </a:t>
            </a:r>
            <a:r>
              <a:rPr lang="en-US" baseline="0" dirty="0" err="1" smtClean="0"/>
              <a:t>GridCast</a:t>
            </a:r>
            <a:endParaRPr lang="it-IT" dirty="0" smtClean="0"/>
          </a:p>
          <a:p>
            <a:endParaRPr lang="it-IT" dirty="0"/>
          </a:p>
        </p:txBody>
      </p:sp>
      <p:sp>
        <p:nvSpPr>
          <p:cNvPr id="4" name="Segnaposto numero diapositiva 3"/>
          <p:cNvSpPr>
            <a:spLocks noGrp="1"/>
          </p:cNvSpPr>
          <p:nvPr>
            <p:ph type="sldNum" idx="10"/>
          </p:nvPr>
        </p:nvSpPr>
        <p:spPr/>
        <p:txBody>
          <a:bodyPr/>
          <a:lstStyle/>
          <a:p>
            <a:pPr>
              <a:defRPr/>
            </a:pPr>
            <a:fld id="{84C44A1E-C6CE-490D-9996-496E8285BFB6}"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D4FB0D4-B5E1-4FCE-958B-8F6B2AFEBC82}"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US" sz="1200">
              <a:solidFill>
                <a:srgbClr val="000000"/>
              </a:solidFill>
              <a:latin typeface="Arial" charset="0"/>
            </a:endParaRPr>
          </a:p>
        </p:txBody>
      </p:sp>
      <p:sp>
        <p:nvSpPr>
          <p:cNvPr id="56323"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F0F05A7-32C1-463F-9D74-176203C777CB}"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US" sz="1200">
              <a:solidFill>
                <a:srgbClr val="000000"/>
              </a:solidFill>
              <a:latin typeface="Arial" charset="0"/>
            </a:endParaRPr>
          </a:p>
        </p:txBody>
      </p:sp>
      <p:sp>
        <p:nvSpPr>
          <p:cNvPr id="56324"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00105B4-B01D-4D04-A63D-1327809A5F88}"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US" sz="1200">
              <a:solidFill>
                <a:srgbClr val="000000"/>
              </a:solidFill>
              <a:latin typeface="Arial" charset="0"/>
            </a:endParaRPr>
          </a:p>
        </p:txBody>
      </p:sp>
      <p:sp>
        <p:nvSpPr>
          <p:cNvPr id="56325" name="Rectangle 3"/>
          <p:cNvSpPr>
            <a:spLocks noGrp="1" noRot="1" noChangeAspect="1" noChangeArrowheads="1" noTextEdit="1"/>
          </p:cNvSpPr>
          <p:nvPr>
            <p:ph type="sldImg"/>
          </p:nvPr>
        </p:nvSpPr>
        <p:spPr>
          <a:xfrm>
            <a:off x="1143000" y="685800"/>
            <a:ext cx="4572000" cy="3429000"/>
          </a:xfrm>
          <a:solidFill>
            <a:srgbClr val="FFFFFF"/>
          </a:solidFill>
          <a:ln/>
        </p:spPr>
      </p:sp>
      <p:sp>
        <p:nvSpPr>
          <p:cNvPr id="56326" name="Rectangle 4"/>
          <p:cNvSpPr>
            <a:spLocks noGrp="1" noChangeArrowheads="1"/>
          </p:cNvSpPr>
          <p:nvPr>
            <p:ph type="body" idx="1"/>
          </p:nvPr>
        </p:nvSpPr>
        <p:spPr>
          <a:xfrm>
            <a:off x="685800" y="4343400"/>
            <a:ext cx="5486400"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a:xfrm>
            <a:off x="1143000" y="685800"/>
            <a:ext cx="4572000" cy="3429000"/>
          </a:xfrm>
          <a:ln/>
        </p:spPr>
      </p:sp>
      <p:sp>
        <p:nvSpPr>
          <p:cNvPr id="47107" name="Rectangle 3"/>
          <p:cNvSpPr>
            <a:spLocks noGrp="1"/>
          </p:cNvSpPr>
          <p:nvPr>
            <p:ph type="body" idx="1"/>
          </p:nvPr>
        </p:nvSpPr>
        <p:spPr>
          <a:xfrm>
            <a:off x="685800" y="4343400"/>
            <a:ext cx="5486400" cy="4114800"/>
          </a:xfrm>
          <a:noFill/>
          <a:ln/>
        </p:spPr>
        <p:txBody>
          <a:bodyPr lIns="91440" tIns="45720" rIns="91440" bIns="45720"/>
          <a:lstStyle/>
          <a:p>
            <a:endParaRPr lang="it-I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a:xfrm>
            <a:off x="1143000" y="685800"/>
            <a:ext cx="4572000" cy="3429000"/>
          </a:xfrm>
          <a:ln/>
        </p:spPr>
      </p:sp>
      <p:sp>
        <p:nvSpPr>
          <p:cNvPr id="41987" name="Rectangle 3"/>
          <p:cNvSpPr>
            <a:spLocks noGrp="1"/>
          </p:cNvSpPr>
          <p:nvPr>
            <p:ph type="body" idx="1"/>
          </p:nvPr>
        </p:nvSpPr>
        <p:spPr>
          <a:xfrm>
            <a:off x="685800" y="4343400"/>
            <a:ext cx="5486400" cy="4114800"/>
          </a:xfrm>
          <a:noFill/>
          <a:ln/>
        </p:spPr>
        <p:txBody>
          <a:bodyPr lIns="91440" tIns="45720" rIns="91440" bIns="45720"/>
          <a:lstStyle/>
          <a:p>
            <a:endParaRPr lang="it-I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a:xfrm>
            <a:off x="1143000" y="685800"/>
            <a:ext cx="4572000" cy="3429000"/>
          </a:xfrm>
          <a:ln/>
        </p:spPr>
      </p:sp>
      <p:sp>
        <p:nvSpPr>
          <p:cNvPr id="41987" name="Rectangle 3"/>
          <p:cNvSpPr>
            <a:spLocks noGrp="1"/>
          </p:cNvSpPr>
          <p:nvPr>
            <p:ph type="body" idx="1"/>
          </p:nvPr>
        </p:nvSpPr>
        <p:spPr>
          <a:xfrm>
            <a:off x="685800" y="4343400"/>
            <a:ext cx="5486400" cy="4114800"/>
          </a:xfrm>
          <a:noFill/>
          <a:ln/>
        </p:spPr>
        <p:txBody>
          <a:bodyPr lIns="91440" tIns="45720" rIns="91440" bIns="45720"/>
          <a:lstStyle/>
          <a:p>
            <a:r>
              <a:rPr lang="en-US" dirty="0" smtClean="0">
                <a:latin typeface="Times New Roman" pitchFamily="18" charset="0"/>
              </a:rPr>
              <a:t>30,000 Euro/month cost</a:t>
            </a:r>
            <a:r>
              <a:rPr lang="en-US" baseline="0" dirty="0" smtClean="0">
                <a:latin typeface="Times New Roman" pitchFamily="18" charset="0"/>
              </a:rPr>
              <a:t> of WP4+WP6 (estimated cost for maintaining </a:t>
            </a:r>
            <a:r>
              <a:rPr lang="en-US" baseline="0" dirty="0" err="1" smtClean="0">
                <a:latin typeface="Times New Roman" pitchFamily="18" charset="0"/>
              </a:rPr>
              <a:t>WeNMR</a:t>
            </a:r>
            <a:r>
              <a:rPr lang="en-US" baseline="0" dirty="0" smtClean="0">
                <a:latin typeface="Times New Roman" pitchFamily="18" charset="0"/>
              </a:rPr>
              <a:t> grid + portal operations) </a:t>
            </a:r>
            <a:r>
              <a:rPr lang="en-US" baseline="0" dirty="0" smtClean="0">
                <a:latin typeface="Times New Roman" pitchFamily="18" charset="0"/>
                <a:sym typeface="Wingdings" pitchFamily="2" charset="2"/>
              </a:rPr>
              <a:t> 8.5 eurocent/</a:t>
            </a:r>
            <a:r>
              <a:rPr lang="en-US" baseline="0" dirty="0" err="1" smtClean="0">
                <a:latin typeface="Times New Roman" pitchFamily="18" charset="0"/>
                <a:sym typeface="Wingdings" pitchFamily="2" charset="2"/>
              </a:rPr>
              <a:t>CPU.hour</a:t>
            </a:r>
            <a:endParaRPr lang="en-US" baseline="0" dirty="0" smtClean="0">
              <a:latin typeface="Times New Roman" pitchFamily="18" charset="0"/>
              <a:sym typeface="Wingdings" pitchFamily="2" charset="2"/>
            </a:endParaRPr>
          </a:p>
          <a:p>
            <a:r>
              <a:rPr lang="en-US" baseline="0" dirty="0" smtClean="0">
                <a:latin typeface="Times New Roman" pitchFamily="18" charset="0"/>
                <a:sym typeface="Wingdings" pitchFamily="2" charset="2"/>
              </a:rPr>
              <a:t>19,200 Euro/month cost of 353,000 </a:t>
            </a:r>
            <a:r>
              <a:rPr lang="en-US" baseline="0" dirty="0" err="1" smtClean="0">
                <a:latin typeface="Times New Roman" pitchFamily="18" charset="0"/>
                <a:sym typeface="Wingdings" pitchFamily="2" charset="2"/>
              </a:rPr>
              <a:t>CPU.hours</a:t>
            </a:r>
            <a:r>
              <a:rPr lang="en-US" baseline="0" dirty="0" smtClean="0">
                <a:latin typeface="Times New Roman" pitchFamily="18" charset="0"/>
                <a:sym typeface="Wingdings" pitchFamily="2" charset="2"/>
              </a:rPr>
              <a:t> with Amazon calculator  5.5 Eurocent/</a:t>
            </a:r>
            <a:r>
              <a:rPr lang="en-US" baseline="0" dirty="0" err="1" smtClean="0">
                <a:latin typeface="Times New Roman" pitchFamily="18" charset="0"/>
                <a:sym typeface="Wingdings" pitchFamily="2" charset="2"/>
              </a:rPr>
              <a:t>CPU.hour</a:t>
            </a:r>
            <a:endParaRPr lang="it-IT"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pic>
        <p:nvPicPr>
          <p:cNvPr id="4" name="Picture 5"/>
          <p:cNvPicPr>
            <a:picLocks noChangeAspect="1" noChangeArrowheads="1"/>
          </p:cNvPicPr>
          <p:nvPr userDrawn="1"/>
        </p:nvPicPr>
        <p:blipFill>
          <a:blip r:embed="rId2" cstate="print"/>
          <a:srcRect/>
          <a:stretch>
            <a:fillRect/>
          </a:stretch>
        </p:blipFill>
        <p:spPr bwMode="auto">
          <a:xfrm>
            <a:off x="34925" y="6432550"/>
            <a:ext cx="936625" cy="381000"/>
          </a:xfrm>
          <a:prstGeom prst="rect">
            <a:avLst/>
          </a:prstGeom>
          <a:noFill/>
          <a:ln w="9525">
            <a:noFill/>
            <a:miter lim="800000"/>
            <a:headEnd/>
            <a:tailEnd/>
          </a:ln>
        </p:spPr>
      </p:pic>
      <p:pic>
        <p:nvPicPr>
          <p:cNvPr id="5" name="Picture 6"/>
          <p:cNvPicPr>
            <a:picLocks noChangeAspect="1" noChangeArrowheads="1"/>
          </p:cNvPicPr>
          <p:nvPr userDrawn="1"/>
        </p:nvPicPr>
        <p:blipFill>
          <a:blip r:embed="rId3" cstate="print"/>
          <a:srcRect/>
          <a:stretch>
            <a:fillRect/>
          </a:stretch>
        </p:blipFill>
        <p:spPr bwMode="auto">
          <a:xfrm>
            <a:off x="8569325" y="6381750"/>
            <a:ext cx="539750" cy="434975"/>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00813" y="146050"/>
            <a:ext cx="1938337" cy="57864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4213" y="146050"/>
            <a:ext cx="5664200" cy="57864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pic>
        <p:nvPicPr>
          <p:cNvPr id="4" name="Picture 5"/>
          <p:cNvPicPr>
            <a:picLocks noChangeAspect="1" noChangeArrowheads="1"/>
          </p:cNvPicPr>
          <p:nvPr userDrawn="1"/>
        </p:nvPicPr>
        <p:blipFill>
          <a:blip r:embed="rId2" cstate="print"/>
          <a:srcRect/>
          <a:stretch>
            <a:fillRect/>
          </a:stretch>
        </p:blipFill>
        <p:spPr bwMode="auto">
          <a:xfrm>
            <a:off x="34925" y="6432550"/>
            <a:ext cx="936625" cy="381000"/>
          </a:xfrm>
          <a:prstGeom prst="rect">
            <a:avLst/>
          </a:prstGeom>
          <a:noFill/>
          <a:ln w="9525">
            <a:noFill/>
            <a:miter lim="800000"/>
            <a:headEnd/>
            <a:tailEnd/>
          </a:ln>
        </p:spPr>
      </p:pic>
      <p:pic>
        <p:nvPicPr>
          <p:cNvPr id="5" name="Picture 6"/>
          <p:cNvPicPr>
            <a:picLocks noChangeAspect="1" noChangeArrowheads="1"/>
          </p:cNvPicPr>
          <p:nvPr userDrawn="1"/>
        </p:nvPicPr>
        <p:blipFill>
          <a:blip r:embed="rId3" cstate="print"/>
          <a:srcRect/>
          <a:stretch>
            <a:fillRect/>
          </a:stretch>
        </p:blipFill>
        <p:spPr bwMode="auto">
          <a:xfrm>
            <a:off x="8569325" y="6381750"/>
            <a:ext cx="539750" cy="4349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xfrm>
            <a:off x="7046913" y="6553200"/>
            <a:ext cx="2116137" cy="458788"/>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E9FA3C7-2E35-4A69-8C14-66B297AAFF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4213" y="1341438"/>
            <a:ext cx="3800475" cy="459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7088" y="1341438"/>
            <a:ext cx="3802062" cy="459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cstate="print"/>
          <a:srcRect/>
          <a:stretch>
            <a:fillRect/>
          </a:stretch>
        </p:blipFill>
        <p:spPr bwMode="auto">
          <a:xfrm>
            <a:off x="34925" y="6432550"/>
            <a:ext cx="936625" cy="381000"/>
          </a:xfrm>
          <a:prstGeom prst="rect">
            <a:avLst/>
          </a:prstGeom>
          <a:noFill/>
          <a:ln w="9525">
            <a:noFill/>
            <a:miter lim="800000"/>
            <a:headEnd/>
            <a:tailEnd/>
          </a:ln>
        </p:spPr>
      </p:pic>
      <p:pic>
        <p:nvPicPr>
          <p:cNvPr id="3" name="Picture 6"/>
          <p:cNvPicPr>
            <a:picLocks noChangeAspect="1" noChangeArrowheads="1"/>
          </p:cNvPicPr>
          <p:nvPr userDrawn="1"/>
        </p:nvPicPr>
        <p:blipFill>
          <a:blip r:embed="rId3" cstate="print"/>
          <a:srcRect/>
          <a:stretch>
            <a:fillRect/>
          </a:stretch>
        </p:blipFill>
        <p:spPr bwMode="auto">
          <a:xfrm>
            <a:off x="8569325" y="6381750"/>
            <a:ext cx="539750" cy="43497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pic>
        <p:nvPicPr>
          <p:cNvPr id="5" name="Picture 5"/>
          <p:cNvPicPr>
            <a:picLocks noChangeAspect="1" noChangeArrowheads="1"/>
          </p:cNvPicPr>
          <p:nvPr userDrawn="1"/>
        </p:nvPicPr>
        <p:blipFill>
          <a:blip r:embed="rId2" cstate="print"/>
          <a:srcRect/>
          <a:stretch>
            <a:fillRect/>
          </a:stretch>
        </p:blipFill>
        <p:spPr bwMode="auto">
          <a:xfrm>
            <a:off x="34925" y="6432550"/>
            <a:ext cx="936625" cy="381000"/>
          </a:xfrm>
          <a:prstGeom prst="rect">
            <a:avLst/>
          </a:prstGeom>
          <a:noFill/>
          <a:ln w="9525">
            <a:noFill/>
            <a:miter lim="800000"/>
            <a:headEnd/>
            <a:tailEnd/>
          </a:ln>
        </p:spPr>
      </p:pic>
      <p:pic>
        <p:nvPicPr>
          <p:cNvPr id="6" name="Picture 6"/>
          <p:cNvPicPr>
            <a:picLocks noChangeAspect="1" noChangeArrowheads="1"/>
          </p:cNvPicPr>
          <p:nvPr userDrawn="1"/>
        </p:nvPicPr>
        <p:blipFill>
          <a:blip r:embed="rId3" cstate="print"/>
          <a:srcRect/>
          <a:stretch>
            <a:fillRect/>
          </a:stretch>
        </p:blipFill>
        <p:spPr bwMode="auto">
          <a:xfrm>
            <a:off x="8569325" y="6381750"/>
            <a:ext cx="539750" cy="43497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pic>
        <p:nvPicPr>
          <p:cNvPr id="5" name="Picture 5"/>
          <p:cNvPicPr>
            <a:picLocks noChangeAspect="1" noChangeArrowheads="1"/>
          </p:cNvPicPr>
          <p:nvPr userDrawn="1"/>
        </p:nvPicPr>
        <p:blipFill>
          <a:blip r:embed="rId2" cstate="print"/>
          <a:srcRect/>
          <a:stretch>
            <a:fillRect/>
          </a:stretch>
        </p:blipFill>
        <p:spPr bwMode="auto">
          <a:xfrm>
            <a:off x="34925" y="6432550"/>
            <a:ext cx="936625" cy="381000"/>
          </a:xfrm>
          <a:prstGeom prst="rect">
            <a:avLst/>
          </a:prstGeom>
          <a:noFill/>
          <a:ln w="9525">
            <a:noFill/>
            <a:miter lim="800000"/>
            <a:headEnd/>
            <a:tailEnd/>
          </a:ln>
        </p:spPr>
      </p:pic>
      <p:pic>
        <p:nvPicPr>
          <p:cNvPr id="6" name="Picture 6"/>
          <p:cNvPicPr>
            <a:picLocks noChangeAspect="1" noChangeArrowheads="1"/>
          </p:cNvPicPr>
          <p:nvPr userDrawn="1"/>
        </p:nvPicPr>
        <p:blipFill>
          <a:blip r:embed="rId3" cstate="print"/>
          <a:srcRect/>
          <a:stretch>
            <a:fillRect/>
          </a:stretch>
        </p:blipFill>
        <p:spPr bwMode="auto">
          <a:xfrm>
            <a:off x="8569325" y="6381750"/>
            <a:ext cx="539750" cy="43497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763713" y="146050"/>
            <a:ext cx="6103937" cy="93186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123" name="Rectangle 2"/>
          <p:cNvSpPr>
            <a:spLocks noGrp="1" noChangeArrowheads="1"/>
          </p:cNvSpPr>
          <p:nvPr>
            <p:ph type="body" idx="1"/>
          </p:nvPr>
        </p:nvSpPr>
        <p:spPr bwMode="auto">
          <a:xfrm>
            <a:off x="684213" y="1341438"/>
            <a:ext cx="7754937" cy="45910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5124" name="Picture 6"/>
          <p:cNvPicPr>
            <a:picLocks noChangeAspect="1" noChangeArrowheads="1"/>
          </p:cNvPicPr>
          <p:nvPr userDrawn="1"/>
        </p:nvPicPr>
        <p:blipFill>
          <a:blip r:embed="rId13" cstate="print"/>
          <a:srcRect/>
          <a:stretch>
            <a:fillRect/>
          </a:stretch>
        </p:blipFill>
        <p:spPr bwMode="auto">
          <a:xfrm>
            <a:off x="-33338" y="44450"/>
            <a:ext cx="428626" cy="958850"/>
          </a:xfrm>
          <a:prstGeom prst="rect">
            <a:avLst/>
          </a:prstGeom>
          <a:noFill/>
          <a:ln w="9525">
            <a:noFill/>
            <a:round/>
            <a:headEnd/>
            <a:tailEnd/>
          </a:ln>
        </p:spPr>
      </p:pic>
      <p:pic>
        <p:nvPicPr>
          <p:cNvPr id="5" name="Picture 5"/>
          <p:cNvPicPr>
            <a:picLocks noChangeAspect="1" noChangeArrowheads="1"/>
          </p:cNvPicPr>
          <p:nvPr userDrawn="1"/>
        </p:nvPicPr>
        <p:blipFill>
          <a:blip r:embed="rId14" cstate="print"/>
          <a:srcRect/>
          <a:stretch>
            <a:fillRect/>
          </a:stretch>
        </p:blipFill>
        <p:spPr bwMode="auto">
          <a:xfrm>
            <a:off x="34925" y="6432550"/>
            <a:ext cx="936625" cy="381000"/>
          </a:xfrm>
          <a:prstGeom prst="rect">
            <a:avLst/>
          </a:prstGeom>
          <a:noFill/>
          <a:ln w="9525">
            <a:noFill/>
            <a:miter lim="800000"/>
            <a:headEnd/>
            <a:tailEnd/>
          </a:ln>
        </p:spPr>
      </p:pic>
      <p:pic>
        <p:nvPicPr>
          <p:cNvPr id="6" name="Picture 6"/>
          <p:cNvPicPr>
            <a:picLocks noChangeAspect="1" noChangeArrowheads="1"/>
          </p:cNvPicPr>
          <p:nvPr userDrawn="1"/>
        </p:nvPicPr>
        <p:blipFill>
          <a:blip r:embed="rId15" cstate="print"/>
          <a:srcRect/>
          <a:stretch>
            <a:fillRect/>
          </a:stretch>
        </p:blipFill>
        <p:spPr bwMode="auto">
          <a:xfrm>
            <a:off x="8569325" y="6381750"/>
            <a:ext cx="539750" cy="434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9" r:id="rId3"/>
    <p:sldLayoutId id="2147483742" r:id="rId4"/>
    <p:sldLayoutId id="2147483743" r:id="rId5"/>
    <p:sldLayoutId id="2147483744" r:id="rId6"/>
    <p:sldLayoutId id="2147483750" r:id="rId7"/>
    <p:sldLayoutId id="2147483745" r:id="rId8"/>
    <p:sldLayoutId id="2147483746" r:id="rId9"/>
    <p:sldLayoutId id="2147483747" r:id="rId10"/>
    <p:sldLayoutId id="2147483748"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2800" b="1">
          <a:solidFill>
            <a:srgbClr val="4D4D4D"/>
          </a:solidFill>
          <a:latin typeface="+mj-lt"/>
          <a:ea typeface="MS PGothic" pitchFamily="34" charset="-128"/>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b="1">
          <a:solidFill>
            <a:srgbClr val="4D4D4D"/>
          </a:solidFill>
          <a:latin typeface="Calibri" pitchFamily="32" charset="0"/>
          <a:ea typeface="MS PGothic" pitchFamily="34" charset="-128"/>
          <a:cs typeface="Lucida Sans Unicode" pitchFamily="32"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b="1">
          <a:solidFill>
            <a:srgbClr val="4D4D4D"/>
          </a:solidFill>
          <a:latin typeface="Calibri" pitchFamily="32" charset="0"/>
          <a:ea typeface="MS PGothic" pitchFamily="34" charset="-128"/>
          <a:cs typeface="Lucida Sans Unicode" pitchFamily="32"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b="1">
          <a:solidFill>
            <a:srgbClr val="4D4D4D"/>
          </a:solidFill>
          <a:latin typeface="Calibri" pitchFamily="32" charset="0"/>
          <a:ea typeface="MS PGothic" pitchFamily="34" charset="-128"/>
          <a:cs typeface="Lucida Sans Unicode" pitchFamily="32"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b="1">
          <a:solidFill>
            <a:srgbClr val="4D4D4D"/>
          </a:solidFill>
          <a:latin typeface="Calibri" pitchFamily="32" charset="0"/>
          <a:ea typeface="MS PGothic" pitchFamily="34" charset="-128"/>
          <a:cs typeface="Lucida Sans Unicode" pitchFamily="32"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2800" b="1">
          <a:solidFill>
            <a:srgbClr val="4D4D4D"/>
          </a:solidFill>
          <a:latin typeface="Tahoma" pitchFamily="32" charset="0"/>
          <a:ea typeface="Lucida Sans Unicode" pitchFamily="32" charset="0"/>
          <a:cs typeface="Lucida Sans Unicode" pitchFamily="32"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2800" b="1">
          <a:solidFill>
            <a:srgbClr val="4D4D4D"/>
          </a:solidFill>
          <a:latin typeface="Tahoma" pitchFamily="32" charset="0"/>
          <a:ea typeface="Lucida Sans Unicode" pitchFamily="32" charset="0"/>
          <a:cs typeface="Lucida Sans Unicode" pitchFamily="32"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2800" b="1">
          <a:solidFill>
            <a:srgbClr val="4D4D4D"/>
          </a:solidFill>
          <a:latin typeface="Tahoma" pitchFamily="32" charset="0"/>
          <a:ea typeface="Lucida Sans Unicode" pitchFamily="32" charset="0"/>
          <a:cs typeface="Lucida Sans Unicode" pitchFamily="32"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2800" b="1">
          <a:solidFill>
            <a:srgbClr val="4D4D4D"/>
          </a:solidFill>
          <a:latin typeface="Tahoma" pitchFamily="32" charset="0"/>
          <a:ea typeface="Lucida Sans Unicode" pitchFamily="32" charset="0"/>
          <a:cs typeface="Lucida Sans Unicode" pitchFamily="32"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3333CC"/>
          </a:solidFill>
          <a:latin typeface="+mn-lt"/>
          <a:ea typeface="MS PGothic" pitchFamily="34" charset="-128"/>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3333CC"/>
          </a:solidFill>
          <a:latin typeface="+mn-lt"/>
          <a:ea typeface="MS PGothic" pitchFamily="34" charset="-128"/>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3333CC"/>
          </a:solidFill>
          <a:latin typeface="+mn-lt"/>
          <a:ea typeface="MS PGothic" pitchFamily="34" charset="-128"/>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3333CC"/>
          </a:solidFill>
          <a:latin typeface="+mn-lt"/>
          <a:ea typeface="MS PGothic" pitchFamily="34" charset="-128"/>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3333CC"/>
          </a:solidFill>
          <a:latin typeface="+mn-lt"/>
          <a:ea typeface="MS PGothic" pitchFamily="34" charset="-128"/>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3333CC"/>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3333CC"/>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3333CC"/>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3333CC"/>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hyperlink" Target="https://documents.egi.eu/public/ShowDocument?docid=1593" TargetMode="Externa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 Id="rId3"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hyperlink" Target="https://www.gridpp.ac.uk/wiki/RALnonLHCCVMFS" TargetMode="External"/><Relationship Id="rId4"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6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png"/><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72.png"/><Relationship Id="rId10" Type="http://schemas.openxmlformats.org/officeDocument/2006/relationships/image" Target="../media/image73.emf"/><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oleObject" Target="../embeddings/Microsoft_Excel_97_-_2004_Worksheet1.xls"/><Relationship Id="rId7" Type="http://schemas.openxmlformats.org/officeDocument/2006/relationships/image" Target="../media/image43.emf"/><Relationship Id="rId8" Type="http://schemas.openxmlformats.org/officeDocument/2006/relationships/image" Target="../media/image44.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01700" y="2473325"/>
            <a:ext cx="7580313" cy="1143000"/>
          </a:xfrm>
          <a:prstGeom prst="rect">
            <a:avLst/>
          </a:prstGeom>
          <a:noFill/>
          <a:ln>
            <a:noFill/>
          </a:ln>
          <a:effectLst>
            <a:outerShdw blurRad="63500" dist="38100" dir="2700000" algn="br" rotWithShape="0">
              <a:srgbClr val="000000">
                <a:alpha val="42999"/>
              </a:srgbClr>
            </a:outerShdw>
          </a:effectLst>
          <a:extLst/>
        </p:spPr>
        <p:txBody>
          <a:bodyPr/>
          <a:lstStyle/>
          <a:p>
            <a:pPr algn="ctr">
              <a:spcAft>
                <a:spcPts val="2400"/>
              </a:spcAft>
              <a:buFont typeface="Times New Roman" pitchFamily="16" charset="0"/>
              <a:buNone/>
              <a:defRPr/>
            </a:pPr>
            <a:r>
              <a:rPr lang="en-US" sz="2800" b="1" kern="0" dirty="0">
                <a:solidFill>
                  <a:srgbClr val="953735"/>
                </a:solidFill>
                <a:latin typeface="Calibri" charset="0"/>
                <a:ea typeface="ＭＳ Ｐゴシック" charset="0"/>
                <a:cs typeface="ＭＳ Ｐゴシック" charset="0"/>
              </a:rPr>
              <a:t>The </a:t>
            </a:r>
            <a:r>
              <a:rPr lang="en-US" sz="2800" b="1" kern="0" dirty="0" err="1">
                <a:solidFill>
                  <a:srgbClr val="953735"/>
                </a:solidFill>
                <a:latin typeface="Calibri" charset="0"/>
                <a:ea typeface="ＭＳ Ｐゴシック" charset="0"/>
                <a:cs typeface="ＭＳ Ｐゴシック" charset="0"/>
              </a:rPr>
              <a:t>WeNMR</a:t>
            </a:r>
            <a:r>
              <a:rPr lang="en-US" sz="2800" b="1" kern="0" dirty="0">
                <a:solidFill>
                  <a:srgbClr val="953735"/>
                </a:solidFill>
                <a:latin typeface="Calibri" charset="0"/>
                <a:ea typeface="ＭＳ Ｐゴシック" charset="0"/>
                <a:cs typeface="ＭＳ Ｐゴシック" charset="0"/>
              </a:rPr>
              <a:t> </a:t>
            </a:r>
            <a:r>
              <a:rPr lang="en-US" sz="2800" b="1" kern="0" dirty="0" smtClean="0">
                <a:solidFill>
                  <a:srgbClr val="953735"/>
                </a:solidFill>
                <a:latin typeface="Calibri" charset="0"/>
                <a:ea typeface="ＭＳ Ｐゴシック" charset="0"/>
                <a:cs typeface="ＭＳ Ｐゴシック" charset="0"/>
              </a:rPr>
              <a:t>VRC: </a:t>
            </a:r>
            <a:r>
              <a:rPr lang="en-US" sz="2800" b="1" kern="0" dirty="0">
                <a:solidFill>
                  <a:srgbClr val="953735"/>
                </a:solidFill>
                <a:latin typeface="Calibri" charset="0"/>
                <a:ea typeface="ＭＳ Ｐゴシック" charset="0"/>
                <a:cs typeface="ＭＳ Ｐゴシック" charset="0"/>
              </a:rPr>
              <a:t>operating a </a:t>
            </a:r>
            <a:r>
              <a:rPr lang="en-US" sz="2800" b="1" kern="0" dirty="0" smtClean="0">
                <a:solidFill>
                  <a:srgbClr val="953735"/>
                </a:solidFill>
                <a:latin typeface="Calibri" charset="0"/>
                <a:ea typeface="ＭＳ Ｐゴシック" charset="0"/>
                <a:cs typeface="ＭＳ Ｐゴシック" charset="0"/>
              </a:rPr>
              <a:t>worldwide             e-Infrastructure </a:t>
            </a:r>
            <a:r>
              <a:rPr lang="en-US" sz="2800" b="1" kern="0" dirty="0">
                <a:solidFill>
                  <a:srgbClr val="953735"/>
                </a:solidFill>
                <a:latin typeface="Calibri" charset="0"/>
                <a:ea typeface="ＭＳ Ｐゴシック" charset="0"/>
                <a:cs typeface="ＭＳ Ｐゴシック" charset="0"/>
              </a:rPr>
              <a:t>for structural biology</a:t>
            </a:r>
          </a:p>
        </p:txBody>
      </p:sp>
      <p:pic>
        <p:nvPicPr>
          <p:cNvPr id="8195" name="Picture 5"/>
          <p:cNvPicPr>
            <a:picLocks noChangeAspect="1" noChangeArrowheads="1"/>
          </p:cNvPicPr>
          <p:nvPr/>
        </p:nvPicPr>
        <p:blipFill>
          <a:blip r:embed="rId3" cstate="print"/>
          <a:srcRect/>
          <a:stretch>
            <a:fillRect/>
          </a:stretch>
        </p:blipFill>
        <p:spPr bwMode="auto">
          <a:xfrm>
            <a:off x="34925" y="44450"/>
            <a:ext cx="2479675" cy="1008063"/>
          </a:xfrm>
          <a:prstGeom prst="rect">
            <a:avLst/>
          </a:prstGeom>
          <a:noFill/>
          <a:ln w="9525">
            <a:noFill/>
            <a:miter lim="800000"/>
            <a:headEnd/>
            <a:tailEnd/>
          </a:ln>
        </p:spPr>
      </p:pic>
      <p:pic>
        <p:nvPicPr>
          <p:cNvPr id="8196" name="Picture 6"/>
          <p:cNvPicPr>
            <a:picLocks noChangeAspect="1" noChangeArrowheads="1"/>
          </p:cNvPicPr>
          <p:nvPr/>
        </p:nvPicPr>
        <p:blipFill>
          <a:blip r:embed="rId4" cstate="print"/>
          <a:srcRect/>
          <a:stretch>
            <a:fillRect/>
          </a:stretch>
        </p:blipFill>
        <p:spPr bwMode="auto">
          <a:xfrm>
            <a:off x="7740650" y="125413"/>
            <a:ext cx="1295400" cy="1046162"/>
          </a:xfrm>
          <a:prstGeom prst="rect">
            <a:avLst/>
          </a:prstGeom>
          <a:noFill/>
          <a:ln w="9525">
            <a:noFill/>
            <a:miter lim="800000"/>
            <a:headEnd/>
            <a:tailEnd/>
          </a:ln>
        </p:spPr>
      </p:pic>
      <p:sp>
        <p:nvSpPr>
          <p:cNvPr id="8197" name="Rectangle 9"/>
          <p:cNvSpPr>
            <a:spLocks noChangeArrowheads="1"/>
          </p:cNvSpPr>
          <p:nvPr/>
        </p:nvSpPr>
        <p:spPr bwMode="auto">
          <a:xfrm>
            <a:off x="944563" y="3740150"/>
            <a:ext cx="7537450" cy="71438"/>
          </a:xfrm>
          <a:prstGeom prst="rect">
            <a:avLst/>
          </a:prstGeom>
          <a:gradFill rotWithShape="1">
            <a:gsLst>
              <a:gs pos="0">
                <a:srgbClr val="4D4D4D"/>
              </a:gs>
              <a:gs pos="100000">
                <a:srgbClr val="F6F7F9"/>
              </a:gs>
            </a:gsLst>
            <a:lin ang="0" scaled="1"/>
          </a:gradFill>
          <a:ln w="9525">
            <a:noFill/>
            <a:miter lim="800000"/>
            <a:headEnd/>
            <a:tailEnd/>
          </a:ln>
        </p:spPr>
        <p:txBody>
          <a:bodyPr wrap="none" anchor="ctr"/>
          <a:lstStyle/>
          <a:p>
            <a:endParaRPr lang="en-US"/>
          </a:p>
        </p:txBody>
      </p:sp>
      <p:pic>
        <p:nvPicPr>
          <p:cNvPr id="8198" name="Picture 7" descr="WeNMR.png"/>
          <p:cNvPicPr>
            <a:picLocks noChangeAspect="1"/>
          </p:cNvPicPr>
          <p:nvPr/>
        </p:nvPicPr>
        <p:blipFill>
          <a:blip r:embed="rId5" cstate="print"/>
          <a:srcRect/>
          <a:stretch>
            <a:fillRect/>
          </a:stretch>
        </p:blipFill>
        <p:spPr bwMode="auto">
          <a:xfrm>
            <a:off x="2722563" y="619125"/>
            <a:ext cx="3683000" cy="1651000"/>
          </a:xfrm>
          <a:prstGeom prst="rect">
            <a:avLst/>
          </a:prstGeom>
          <a:noFill/>
          <a:ln w="9525">
            <a:noFill/>
            <a:miter lim="800000"/>
            <a:headEnd/>
            <a:tailEnd/>
          </a:ln>
        </p:spPr>
      </p:pic>
      <p:sp>
        <p:nvSpPr>
          <p:cNvPr id="8199" name="Rectangle 11"/>
          <p:cNvSpPr>
            <a:spLocks noChangeArrowheads="1"/>
          </p:cNvSpPr>
          <p:nvPr/>
        </p:nvSpPr>
        <p:spPr bwMode="auto">
          <a:xfrm>
            <a:off x="3763963" y="4881563"/>
            <a:ext cx="4192587" cy="1354137"/>
          </a:xfrm>
          <a:prstGeom prst="rect">
            <a:avLst/>
          </a:prstGeom>
          <a:noFill/>
          <a:ln w="9525">
            <a:noFill/>
            <a:miter lim="800000"/>
            <a:headEnd/>
            <a:tailEnd/>
          </a:ln>
        </p:spPr>
        <p:txBody>
          <a:bodyPr>
            <a:spAutoFit/>
          </a:bodyPr>
          <a:lstStyle/>
          <a:p>
            <a:pPr eaLnBrk="0" hangingPunct="0">
              <a:spcAft>
                <a:spcPts val="600"/>
              </a:spcAft>
            </a:pPr>
            <a:r>
              <a:rPr lang="en-US" sz="1400" b="1">
                <a:solidFill>
                  <a:srgbClr val="404040"/>
                </a:solidFill>
                <a:latin typeface="Verdana" pitchFamily="34" charset="0"/>
              </a:rPr>
              <a:t>Marco Verlato</a:t>
            </a:r>
            <a:endParaRPr lang="en-US" sz="1200" b="1">
              <a:solidFill>
                <a:srgbClr val="404040"/>
              </a:solidFill>
              <a:latin typeface="Verdana" pitchFamily="34" charset="0"/>
            </a:endParaRPr>
          </a:p>
          <a:p>
            <a:pPr eaLnBrk="0" hangingPunct="0">
              <a:spcAft>
                <a:spcPts val="600"/>
              </a:spcAft>
            </a:pPr>
            <a:r>
              <a:rPr lang="en-US" sz="1200" b="1">
                <a:solidFill>
                  <a:srgbClr val="404040"/>
                </a:solidFill>
                <a:latin typeface="Verdana" pitchFamily="34" charset="0"/>
              </a:rPr>
              <a:t>INFN (National Institute of Nuclear Physics)</a:t>
            </a:r>
          </a:p>
          <a:p>
            <a:pPr eaLnBrk="0" hangingPunct="0">
              <a:spcAft>
                <a:spcPts val="600"/>
              </a:spcAft>
            </a:pPr>
            <a:r>
              <a:rPr lang="en-US" sz="1200" b="1">
                <a:solidFill>
                  <a:srgbClr val="404040"/>
                </a:solidFill>
                <a:latin typeface="Verdana" pitchFamily="34" charset="0"/>
              </a:rPr>
              <a:t>Division of Padova</a:t>
            </a:r>
          </a:p>
          <a:p>
            <a:pPr eaLnBrk="0" hangingPunct="0">
              <a:spcAft>
                <a:spcPts val="600"/>
              </a:spcAft>
            </a:pPr>
            <a:r>
              <a:rPr lang="en-US" sz="1200" b="1">
                <a:solidFill>
                  <a:srgbClr val="404040"/>
                </a:solidFill>
                <a:latin typeface="Verdana" pitchFamily="34" charset="0"/>
              </a:rPr>
              <a:t>Italy</a:t>
            </a:r>
          </a:p>
          <a:p>
            <a:pPr eaLnBrk="0" hangingPunct="0">
              <a:spcAft>
                <a:spcPts val="600"/>
              </a:spcAft>
            </a:pPr>
            <a:r>
              <a:rPr lang="en-US" sz="1200" b="1">
                <a:solidFill>
                  <a:srgbClr val="000090"/>
                </a:solidFill>
                <a:latin typeface="Verdana" pitchFamily="34" charset="0"/>
              </a:rPr>
              <a:t>marco.verlato@pd.infn.it</a:t>
            </a:r>
          </a:p>
        </p:txBody>
      </p:sp>
      <p:sp>
        <p:nvSpPr>
          <p:cNvPr id="8200" name="TextBox 1"/>
          <p:cNvSpPr txBox="1">
            <a:spLocks noChangeArrowheads="1"/>
          </p:cNvSpPr>
          <p:nvPr/>
        </p:nvSpPr>
        <p:spPr bwMode="auto">
          <a:xfrm>
            <a:off x="2890045" y="4005263"/>
            <a:ext cx="3795719" cy="646331"/>
          </a:xfrm>
          <a:prstGeom prst="rect">
            <a:avLst/>
          </a:prstGeom>
          <a:noFill/>
          <a:ln w="9525">
            <a:noFill/>
            <a:miter lim="800000"/>
            <a:headEnd/>
            <a:tailEnd/>
          </a:ln>
        </p:spPr>
        <p:txBody>
          <a:bodyPr wrap="none">
            <a:spAutoFit/>
          </a:bodyPr>
          <a:lstStyle/>
          <a:p>
            <a:pPr algn="ctr" defTabSz="914400">
              <a:buClrTx/>
              <a:buSzTx/>
              <a:buFontTx/>
              <a:buNone/>
            </a:pPr>
            <a:r>
              <a:rPr lang="en-US" sz="1800" b="1" dirty="0" smtClean="0">
                <a:solidFill>
                  <a:srgbClr val="1F497D"/>
                </a:solidFill>
                <a:latin typeface="Calibri" pitchFamily="34" charset="0"/>
              </a:rPr>
              <a:t>EGI Technical Forum 2013</a:t>
            </a:r>
            <a:endParaRPr lang="en-US" sz="1800" b="1" dirty="0">
              <a:solidFill>
                <a:srgbClr val="1F497D"/>
              </a:solidFill>
              <a:latin typeface="Calibri" pitchFamily="34" charset="0"/>
            </a:endParaRPr>
          </a:p>
          <a:p>
            <a:pPr algn="ctr" defTabSz="914400">
              <a:buClrTx/>
              <a:buSzTx/>
            </a:pPr>
            <a:r>
              <a:rPr lang="en-US" sz="1800" b="1" dirty="0" smtClean="0">
                <a:solidFill>
                  <a:srgbClr val="1F497D"/>
                </a:solidFill>
                <a:latin typeface="Calibri" pitchFamily="34" charset="0"/>
              </a:rPr>
              <a:t>Madrid, Spain, 16-20 September </a:t>
            </a:r>
            <a:r>
              <a:rPr lang="en-US" sz="1800" b="1" dirty="0">
                <a:solidFill>
                  <a:srgbClr val="1F497D"/>
                </a:solidFill>
                <a:latin typeface="Calibri" pitchFamily="34" charset="0"/>
              </a:rPr>
              <a:t>2013</a:t>
            </a:r>
          </a:p>
        </p:txBody>
      </p:sp>
      <p:pic>
        <p:nvPicPr>
          <p:cNvPr id="8201" name="Picture 4"/>
          <p:cNvPicPr>
            <a:picLocks noChangeAspect="1" noChangeArrowheads="1"/>
          </p:cNvPicPr>
          <p:nvPr/>
        </p:nvPicPr>
        <p:blipFill>
          <a:blip r:embed="rId6" cstate="print"/>
          <a:srcRect/>
          <a:stretch>
            <a:fillRect/>
          </a:stretch>
        </p:blipFill>
        <p:spPr bwMode="auto">
          <a:xfrm>
            <a:off x="1835150" y="5013325"/>
            <a:ext cx="1809750" cy="1154113"/>
          </a:xfrm>
          <a:prstGeom prst="rect">
            <a:avLst/>
          </a:prstGeom>
          <a:noFill/>
          <a:ln w="9525">
            <a:noFill/>
            <a:round/>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4796098" y="2924944"/>
            <a:ext cx="3736342" cy="3933056"/>
          </a:xfrm>
          <a:prstGeom prst="rect">
            <a:avLst/>
          </a:prstGeom>
          <a:noFill/>
          <a:ln w="9525">
            <a:noFill/>
            <a:miter lim="800000"/>
            <a:headEnd/>
            <a:tailEnd/>
          </a:ln>
        </p:spPr>
      </p:pic>
      <p:pic>
        <p:nvPicPr>
          <p:cNvPr id="14338" name="Picture 5"/>
          <p:cNvPicPr>
            <a:picLocks noChangeAspect="1" noChangeArrowheads="1"/>
          </p:cNvPicPr>
          <p:nvPr/>
        </p:nvPicPr>
        <p:blipFill>
          <a:blip r:embed="rId4" cstate="print"/>
          <a:srcRect/>
          <a:stretch>
            <a:fillRect/>
          </a:stretch>
        </p:blipFill>
        <p:spPr bwMode="auto">
          <a:xfrm>
            <a:off x="92075" y="6402388"/>
            <a:ext cx="1009650" cy="409575"/>
          </a:xfrm>
          <a:prstGeom prst="rect">
            <a:avLst/>
          </a:prstGeom>
          <a:noFill/>
          <a:ln w="9525">
            <a:noFill/>
            <a:miter lim="800000"/>
            <a:headEnd/>
            <a:tailEnd/>
          </a:ln>
        </p:spPr>
      </p:pic>
      <p:pic>
        <p:nvPicPr>
          <p:cNvPr id="14339" name="Picture 6"/>
          <p:cNvPicPr>
            <a:picLocks noChangeAspect="1" noChangeArrowheads="1"/>
          </p:cNvPicPr>
          <p:nvPr/>
        </p:nvPicPr>
        <p:blipFill>
          <a:blip r:embed="rId5" cstate="print"/>
          <a:srcRect/>
          <a:stretch>
            <a:fillRect/>
          </a:stretch>
        </p:blipFill>
        <p:spPr bwMode="auto">
          <a:xfrm>
            <a:off x="8577263" y="6378575"/>
            <a:ext cx="536575" cy="433388"/>
          </a:xfrm>
          <a:prstGeom prst="rect">
            <a:avLst/>
          </a:prstGeom>
          <a:noFill/>
          <a:ln w="9525">
            <a:noFill/>
            <a:miter lim="800000"/>
            <a:headEnd/>
            <a:tailEnd/>
          </a:ln>
        </p:spPr>
      </p:pic>
      <p:sp>
        <p:nvSpPr>
          <p:cNvPr id="43012" name="Text Box 4"/>
          <p:cNvSpPr txBox="1">
            <a:spLocks noChangeArrowheads="1"/>
          </p:cNvSpPr>
          <p:nvPr/>
        </p:nvSpPr>
        <p:spPr bwMode="auto">
          <a:xfrm>
            <a:off x="611188" y="44624"/>
            <a:ext cx="8280400" cy="719137"/>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200" b="1" dirty="0">
                <a:solidFill>
                  <a:srgbClr val="953735"/>
                </a:solidFill>
                <a:effectLst>
                  <a:outerShdw blurRad="38100" dist="38100" dir="2700000" algn="tl">
                    <a:srgbClr val="C0C0C0"/>
                  </a:outerShdw>
                </a:effectLst>
                <a:latin typeface="Calibri" pitchFamily="34" charset="0"/>
              </a:rPr>
              <a:t>Distribution and usage of resources</a:t>
            </a:r>
          </a:p>
        </p:txBody>
      </p:sp>
      <p:sp>
        <p:nvSpPr>
          <p:cNvPr id="10" name="Rectangle 2"/>
          <p:cNvSpPr>
            <a:spLocks/>
          </p:cNvSpPr>
          <p:nvPr/>
        </p:nvSpPr>
        <p:spPr bwMode="auto">
          <a:xfrm>
            <a:off x="624532" y="980554"/>
            <a:ext cx="8195940" cy="1800374"/>
          </a:xfrm>
          <a:prstGeom prst="rect">
            <a:avLst/>
          </a:prstGeom>
          <a:noFill/>
          <a:ln w="12700" cap="flat">
            <a:noFill/>
            <a:miter lim="800000"/>
            <a:headEnd type="none" w="med" len="med"/>
            <a:tailEnd type="none" w="med" len="med"/>
          </a:ln>
        </p:spPr>
        <p:txBody>
          <a:bodyPr lIns="0" tIns="0" rIns="0" bIns="0" anchor="ctr"/>
          <a:lstStyle/>
          <a:p>
            <a:pPr marL="267881" indent="-267881">
              <a:spcBef>
                <a:spcPts val="0"/>
              </a:spcBef>
              <a:buSzPct val="125000"/>
              <a:buFont typeface="Arial" pitchFamily="34" charset="0"/>
              <a:buChar char="•"/>
            </a:pPr>
            <a:r>
              <a:rPr lang="en-US" sz="1800" b="1" dirty="0" smtClean="0">
                <a:solidFill>
                  <a:schemeClr val="tx1"/>
                </a:solidFill>
                <a:latin typeface="+mn-lt"/>
                <a:ea typeface="Gill Sans" charset="0"/>
                <a:cs typeface="Gill Sans" charset="0"/>
                <a:sym typeface="Gill Sans" charset="0"/>
              </a:rPr>
              <a:t>Support  from 8 European National Grid Initiatives: </a:t>
            </a:r>
          </a:p>
          <a:p>
            <a:pPr marL="1010831" lvl="1" indent="-267881">
              <a:spcBef>
                <a:spcPts val="0"/>
              </a:spcBef>
              <a:buSzPct val="125000"/>
              <a:buFont typeface="Wingdings" pitchFamily="2" charset="2"/>
              <a:buChar char="ü"/>
            </a:pPr>
            <a:r>
              <a:rPr lang="en-US" sz="1600" dirty="0" smtClean="0">
                <a:solidFill>
                  <a:schemeClr val="tx1"/>
                </a:solidFill>
                <a:latin typeface="+mn-lt"/>
                <a:ea typeface="Gill Sans" charset="0"/>
                <a:cs typeface="Gill Sans" charset="0"/>
                <a:sym typeface="Gill Sans" charset="0"/>
              </a:rPr>
              <a:t>France, Germany, Italy, Poland, Netherlands, Portugal, Spain, UK</a:t>
            </a:r>
            <a:endParaRPr lang="en-US" sz="1600" dirty="0">
              <a:solidFill>
                <a:schemeClr val="tx1"/>
              </a:solidFill>
              <a:latin typeface="+mn-lt"/>
              <a:ea typeface="Gill Sans" charset="0"/>
              <a:cs typeface="Gill Sans" charset="0"/>
              <a:sym typeface="Gill Sans" charset="0"/>
            </a:endParaRPr>
          </a:p>
          <a:p>
            <a:pPr marL="267881" indent="-267881">
              <a:lnSpc>
                <a:spcPct val="150000"/>
              </a:lnSpc>
              <a:spcBef>
                <a:spcPts val="0"/>
              </a:spcBef>
              <a:buSzPct val="125000"/>
              <a:buFont typeface="Gill Sans" charset="0"/>
              <a:buChar char="•"/>
            </a:pPr>
            <a:r>
              <a:rPr lang="en-US" sz="1800" b="1" dirty="0" smtClean="0">
                <a:solidFill>
                  <a:schemeClr val="tx1"/>
                </a:solidFill>
                <a:latin typeface="+mn-lt"/>
                <a:ea typeface="Gill Sans" charset="0"/>
                <a:cs typeface="Gill Sans" charset="0"/>
                <a:sym typeface="Gill Sans" charset="0"/>
              </a:rPr>
              <a:t>Support from Africa, Asia and Latin America:</a:t>
            </a:r>
          </a:p>
          <a:p>
            <a:pPr marL="1010831" lvl="1" indent="-267881">
              <a:spcBef>
                <a:spcPts val="0"/>
              </a:spcBef>
              <a:buSzPct val="125000"/>
              <a:buFont typeface="Wingdings" pitchFamily="2" charset="2"/>
              <a:buChar char="ü"/>
            </a:pPr>
            <a:r>
              <a:rPr lang="en-US" sz="1600" dirty="0" smtClean="0">
                <a:solidFill>
                  <a:schemeClr val="tx1"/>
                </a:solidFill>
                <a:latin typeface="+mn-lt"/>
                <a:ea typeface="Gill Sans" charset="0"/>
                <a:cs typeface="Gill Sans" charset="0"/>
                <a:sym typeface="Gill Sans" charset="0"/>
              </a:rPr>
              <a:t>South Africa (</a:t>
            </a:r>
            <a:r>
              <a:rPr lang="en-US" sz="1600" dirty="0" err="1" smtClean="0">
                <a:solidFill>
                  <a:schemeClr val="tx1"/>
                </a:solidFill>
                <a:latin typeface="+mn-lt"/>
                <a:ea typeface="Gill Sans" charset="0"/>
                <a:cs typeface="Gill Sans" charset="0"/>
                <a:sym typeface="Gill Sans" charset="0"/>
              </a:rPr>
              <a:t>SAGrid</a:t>
            </a:r>
            <a:r>
              <a:rPr lang="en-US" sz="1600" dirty="0" smtClean="0">
                <a:solidFill>
                  <a:schemeClr val="tx1"/>
                </a:solidFill>
                <a:latin typeface="+mn-lt"/>
                <a:ea typeface="Gill Sans" charset="0"/>
                <a:cs typeface="Gill Sans" charset="0"/>
                <a:sym typeface="Gill Sans" charset="0"/>
              </a:rPr>
              <a:t>), Taiwan (</a:t>
            </a:r>
            <a:r>
              <a:rPr lang="en-US" sz="1600" dirty="0" err="1" smtClean="0">
                <a:solidFill>
                  <a:schemeClr val="tx1"/>
                </a:solidFill>
                <a:latin typeface="+mn-lt"/>
                <a:ea typeface="Gill Sans" charset="0"/>
                <a:cs typeface="Gill Sans" charset="0"/>
                <a:sym typeface="Gill Sans" charset="0"/>
              </a:rPr>
              <a:t>TWGrid</a:t>
            </a:r>
            <a:r>
              <a:rPr lang="en-US" sz="1600" dirty="0" smtClean="0">
                <a:solidFill>
                  <a:schemeClr val="tx1"/>
                </a:solidFill>
                <a:latin typeface="+mn-lt"/>
                <a:ea typeface="Gill Sans" charset="0"/>
                <a:cs typeface="Gill Sans" charset="0"/>
                <a:sym typeface="Gill Sans" charset="0"/>
              </a:rPr>
              <a:t>), Brazil, China, Malaysia</a:t>
            </a:r>
          </a:p>
          <a:p>
            <a:pPr marL="267881" indent="-267881">
              <a:spcBef>
                <a:spcPts val="600"/>
              </a:spcBef>
              <a:buSzPct val="125000"/>
              <a:buFont typeface="Gill Sans" charset="0"/>
              <a:buChar char="•"/>
            </a:pPr>
            <a:r>
              <a:rPr lang="en-US" sz="1800" b="1" dirty="0" smtClean="0">
                <a:solidFill>
                  <a:schemeClr val="tx1"/>
                </a:solidFill>
                <a:latin typeface="+mn-lt"/>
                <a:ea typeface="Gill Sans" charset="0"/>
                <a:cs typeface="Gill Sans" charset="0"/>
                <a:sym typeface="Gill Sans" charset="0"/>
              </a:rPr>
              <a:t>~90,000 CPU-cores (27 opportunistic sites) and 320 CPU-cores </a:t>
            </a:r>
            <a:r>
              <a:rPr lang="en-US" sz="1800" dirty="0" smtClean="0">
                <a:solidFill>
                  <a:schemeClr val="tx1"/>
                </a:solidFill>
                <a:latin typeface="+mn-lt"/>
                <a:ea typeface="Gill Sans" charset="0"/>
                <a:cs typeface="Gill Sans" charset="0"/>
                <a:sym typeface="Gill Sans" charset="0"/>
              </a:rPr>
              <a:t>(</a:t>
            </a:r>
            <a:r>
              <a:rPr lang="en-US" sz="1800" b="1" dirty="0" smtClean="0">
                <a:solidFill>
                  <a:srgbClr val="FF0000"/>
                </a:solidFill>
                <a:latin typeface="+mn-lt"/>
                <a:ea typeface="Gill Sans" charset="0"/>
                <a:cs typeface="Gill Sans" charset="0"/>
                <a:sym typeface="Gill Sans" charset="0"/>
              </a:rPr>
              <a:t>3 owned sites</a:t>
            </a:r>
            <a:r>
              <a:rPr lang="en-US" sz="1800" dirty="0" smtClean="0">
                <a:solidFill>
                  <a:schemeClr val="tx1"/>
                </a:solidFill>
                <a:latin typeface="+mn-lt"/>
                <a:ea typeface="Gill Sans" charset="0"/>
                <a:cs typeface="Gill Sans" charset="0"/>
                <a:sym typeface="Gill Sans" charset="0"/>
              </a:rPr>
              <a:t>)</a:t>
            </a:r>
          </a:p>
          <a:p>
            <a:pPr marL="267881" indent="-267881">
              <a:spcBef>
                <a:spcPts val="600"/>
              </a:spcBef>
              <a:buSzPct val="125000"/>
              <a:buFont typeface="Gill Sans" charset="0"/>
              <a:buChar char="•"/>
            </a:pPr>
            <a:r>
              <a:rPr lang="en-US" sz="1800" b="1" dirty="0" smtClean="0">
                <a:solidFill>
                  <a:schemeClr val="tx1"/>
                </a:solidFill>
                <a:latin typeface="+mn-lt"/>
                <a:ea typeface="Gill Sans" charset="0"/>
                <a:cs typeface="Gill Sans" charset="0"/>
                <a:sym typeface="Gill Sans" charset="0"/>
              </a:rPr>
              <a:t>18% of jobs (12% of CPU-time) provided by the owned sites</a:t>
            </a:r>
            <a:endParaRPr lang="en-US" sz="1800" b="1" dirty="0">
              <a:solidFill>
                <a:schemeClr val="tx1"/>
              </a:solidFill>
              <a:latin typeface="+mn-lt"/>
              <a:ea typeface="Gill Sans" charset="0"/>
              <a:cs typeface="Gill Sans" charset="0"/>
              <a:sym typeface="Gill Sans" charset="0"/>
            </a:endParaRPr>
          </a:p>
        </p:txBody>
      </p:sp>
      <p:cxnSp>
        <p:nvCxnSpPr>
          <p:cNvPr id="12" name="Connettore 2 11"/>
          <p:cNvCxnSpPr/>
          <p:nvPr/>
        </p:nvCxnSpPr>
        <p:spPr bwMode="auto">
          <a:xfrm>
            <a:off x="6372200" y="2852936"/>
            <a:ext cx="576064" cy="432048"/>
          </a:xfrm>
          <a:prstGeom prst="straightConnector1">
            <a:avLst/>
          </a:prstGeom>
          <a:solidFill>
            <a:srgbClr val="00B8FF"/>
          </a:solidFill>
          <a:ln w="25400" cap="flat" cmpd="sng" algn="ctr">
            <a:solidFill>
              <a:srgbClr val="FF0000"/>
            </a:solidFill>
            <a:prstDash val="solid"/>
            <a:round/>
            <a:headEnd type="none" w="med" len="med"/>
            <a:tailEnd type="arrow"/>
          </a:ln>
          <a:effectLst/>
        </p:spPr>
      </p:cxnSp>
      <p:pic>
        <p:nvPicPr>
          <p:cNvPr id="44036" name="Picture 4"/>
          <p:cNvPicPr>
            <a:picLocks noChangeAspect="1" noChangeArrowheads="1"/>
          </p:cNvPicPr>
          <p:nvPr/>
        </p:nvPicPr>
        <p:blipFill>
          <a:blip r:embed="rId6" cstate="print"/>
          <a:srcRect/>
          <a:stretch>
            <a:fillRect/>
          </a:stretch>
        </p:blipFill>
        <p:spPr bwMode="auto">
          <a:xfrm>
            <a:off x="611560" y="2940811"/>
            <a:ext cx="3708648" cy="3656541"/>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cstate="print"/>
          <a:srcRect/>
          <a:stretch>
            <a:fillRect/>
          </a:stretch>
        </p:blipFill>
        <p:spPr bwMode="auto">
          <a:xfrm>
            <a:off x="539552" y="762000"/>
            <a:ext cx="7992888" cy="2811016"/>
          </a:xfrm>
          <a:prstGeom prst="rect">
            <a:avLst/>
          </a:prstGeom>
          <a:noFill/>
          <a:ln w="9525">
            <a:noFill/>
            <a:miter lim="800000"/>
            <a:headEnd/>
            <a:tailEnd/>
          </a:ln>
        </p:spPr>
      </p:pic>
      <p:pic>
        <p:nvPicPr>
          <p:cNvPr id="45060" name="Picture 4"/>
          <p:cNvPicPr>
            <a:picLocks noChangeAspect="1" noChangeArrowheads="1"/>
          </p:cNvPicPr>
          <p:nvPr/>
        </p:nvPicPr>
        <p:blipFill>
          <a:blip r:embed="rId4" cstate="print"/>
          <a:srcRect/>
          <a:stretch>
            <a:fillRect/>
          </a:stretch>
        </p:blipFill>
        <p:spPr bwMode="auto">
          <a:xfrm>
            <a:off x="539552" y="3717032"/>
            <a:ext cx="8064896" cy="2952328"/>
          </a:xfrm>
          <a:prstGeom prst="rect">
            <a:avLst/>
          </a:prstGeom>
          <a:noFill/>
          <a:ln w="9525">
            <a:noFill/>
            <a:miter lim="800000"/>
            <a:headEnd/>
            <a:tailEnd/>
          </a:ln>
        </p:spPr>
      </p:pic>
      <p:pic>
        <p:nvPicPr>
          <p:cNvPr id="14338" name="Picture 5"/>
          <p:cNvPicPr>
            <a:picLocks noChangeAspect="1" noChangeArrowheads="1"/>
          </p:cNvPicPr>
          <p:nvPr/>
        </p:nvPicPr>
        <p:blipFill>
          <a:blip r:embed="rId5" cstate="print"/>
          <a:srcRect/>
          <a:stretch>
            <a:fillRect/>
          </a:stretch>
        </p:blipFill>
        <p:spPr bwMode="auto">
          <a:xfrm>
            <a:off x="92075" y="6402388"/>
            <a:ext cx="1009650" cy="409575"/>
          </a:xfrm>
          <a:prstGeom prst="rect">
            <a:avLst/>
          </a:prstGeom>
          <a:noFill/>
          <a:ln w="9525">
            <a:noFill/>
            <a:miter lim="800000"/>
            <a:headEnd/>
            <a:tailEnd/>
          </a:ln>
        </p:spPr>
      </p:pic>
      <p:pic>
        <p:nvPicPr>
          <p:cNvPr id="14339" name="Picture 6"/>
          <p:cNvPicPr>
            <a:picLocks noChangeAspect="1" noChangeArrowheads="1"/>
          </p:cNvPicPr>
          <p:nvPr/>
        </p:nvPicPr>
        <p:blipFill>
          <a:blip r:embed="rId6" cstate="print"/>
          <a:srcRect/>
          <a:stretch>
            <a:fillRect/>
          </a:stretch>
        </p:blipFill>
        <p:spPr bwMode="auto">
          <a:xfrm>
            <a:off x="8577263" y="6378575"/>
            <a:ext cx="536575" cy="433388"/>
          </a:xfrm>
          <a:prstGeom prst="rect">
            <a:avLst/>
          </a:prstGeom>
          <a:noFill/>
          <a:ln w="9525">
            <a:noFill/>
            <a:miter lim="800000"/>
            <a:headEnd/>
            <a:tailEnd/>
          </a:ln>
        </p:spPr>
      </p:pic>
      <p:sp>
        <p:nvSpPr>
          <p:cNvPr id="43012" name="Text Box 4"/>
          <p:cNvSpPr txBox="1">
            <a:spLocks noChangeArrowheads="1"/>
          </p:cNvSpPr>
          <p:nvPr/>
        </p:nvSpPr>
        <p:spPr bwMode="auto">
          <a:xfrm>
            <a:off x="611188" y="44624"/>
            <a:ext cx="8280400" cy="719137"/>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200" b="1" dirty="0">
                <a:solidFill>
                  <a:srgbClr val="953735"/>
                </a:solidFill>
                <a:effectLst>
                  <a:outerShdw blurRad="38100" dist="38100" dir="2700000" algn="tl">
                    <a:srgbClr val="C0C0C0"/>
                  </a:outerShdw>
                </a:effectLst>
                <a:latin typeface="Calibri" pitchFamily="34" charset="0"/>
              </a:rPr>
              <a:t>Distribution and usage of resources</a:t>
            </a:r>
          </a:p>
        </p:txBody>
      </p:sp>
      <p:sp>
        <p:nvSpPr>
          <p:cNvPr id="7" name="CasellaDiTesto 6"/>
          <p:cNvSpPr txBox="1"/>
          <p:nvPr/>
        </p:nvSpPr>
        <p:spPr>
          <a:xfrm>
            <a:off x="1547664" y="1124744"/>
            <a:ext cx="2729080" cy="830997"/>
          </a:xfrm>
          <a:prstGeom prst="rect">
            <a:avLst/>
          </a:prstGeom>
          <a:noFill/>
        </p:spPr>
        <p:txBody>
          <a:bodyPr wrap="none" rtlCol="0">
            <a:spAutoFit/>
          </a:bodyPr>
          <a:lstStyle/>
          <a:p>
            <a:r>
              <a:rPr lang="en-US" dirty="0" smtClean="0">
                <a:solidFill>
                  <a:schemeClr val="tx1"/>
                </a:solidFill>
                <a:latin typeface="+mn-lt"/>
              </a:rPr>
              <a:t>154,000 jobs/month</a:t>
            </a:r>
          </a:p>
          <a:p>
            <a:r>
              <a:rPr lang="en-US" dirty="0" smtClean="0">
                <a:solidFill>
                  <a:schemeClr val="tx1"/>
                </a:solidFill>
                <a:latin typeface="+mn-lt"/>
              </a:rPr>
              <a:t>1.8M jobs last year</a:t>
            </a:r>
            <a:endParaRPr lang="it-IT" dirty="0">
              <a:solidFill>
                <a:schemeClr val="tx1"/>
              </a:solidFill>
              <a:latin typeface="+mn-lt"/>
            </a:endParaRPr>
          </a:p>
        </p:txBody>
      </p:sp>
      <p:sp>
        <p:nvSpPr>
          <p:cNvPr id="8" name="CasellaDiTesto 7"/>
          <p:cNvSpPr txBox="1"/>
          <p:nvPr/>
        </p:nvSpPr>
        <p:spPr>
          <a:xfrm>
            <a:off x="1331640" y="3894147"/>
            <a:ext cx="3511795" cy="830997"/>
          </a:xfrm>
          <a:prstGeom prst="rect">
            <a:avLst/>
          </a:prstGeom>
          <a:noFill/>
        </p:spPr>
        <p:txBody>
          <a:bodyPr wrap="none" rtlCol="0">
            <a:spAutoFit/>
          </a:bodyPr>
          <a:lstStyle/>
          <a:p>
            <a:r>
              <a:rPr lang="en-US" dirty="0" smtClean="0">
                <a:solidFill>
                  <a:schemeClr val="tx1"/>
                </a:solidFill>
                <a:latin typeface="+mn-lt"/>
              </a:rPr>
              <a:t>393,000 </a:t>
            </a:r>
            <a:r>
              <a:rPr lang="en-US" dirty="0" err="1" smtClean="0">
                <a:solidFill>
                  <a:schemeClr val="tx1"/>
                </a:solidFill>
                <a:latin typeface="+mn-lt"/>
              </a:rPr>
              <a:t>CPU.hours</a:t>
            </a:r>
            <a:r>
              <a:rPr lang="en-US" dirty="0" smtClean="0">
                <a:solidFill>
                  <a:schemeClr val="tx1"/>
                </a:solidFill>
                <a:latin typeface="+mn-lt"/>
              </a:rPr>
              <a:t>/month</a:t>
            </a:r>
          </a:p>
          <a:p>
            <a:r>
              <a:rPr lang="en-US" dirty="0" smtClean="0">
                <a:solidFill>
                  <a:schemeClr val="tx1"/>
                </a:solidFill>
                <a:latin typeface="+mn-lt"/>
              </a:rPr>
              <a:t>4.7M </a:t>
            </a:r>
            <a:r>
              <a:rPr lang="en-US" dirty="0" err="1" smtClean="0">
                <a:solidFill>
                  <a:schemeClr val="tx1"/>
                </a:solidFill>
                <a:latin typeface="+mn-lt"/>
              </a:rPr>
              <a:t>CPU.hours</a:t>
            </a:r>
            <a:r>
              <a:rPr lang="en-US" dirty="0" smtClean="0">
                <a:solidFill>
                  <a:schemeClr val="tx1"/>
                </a:solidFill>
                <a:latin typeface="+mn-lt"/>
              </a:rPr>
              <a:t> last year</a:t>
            </a:r>
            <a:endParaRPr lang="it-IT" dirty="0">
              <a:solidFill>
                <a:schemeClr val="tx1"/>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5"/>
          <p:cNvPicPr>
            <a:picLocks noChangeAspect="1" noChangeArrowheads="1"/>
          </p:cNvPicPr>
          <p:nvPr/>
        </p:nvPicPr>
        <p:blipFill>
          <a:blip r:embed="rId3" cstate="print"/>
          <a:srcRect/>
          <a:stretch>
            <a:fillRect/>
          </a:stretch>
        </p:blipFill>
        <p:spPr bwMode="auto">
          <a:xfrm>
            <a:off x="92075" y="6402388"/>
            <a:ext cx="1009650" cy="409575"/>
          </a:xfrm>
          <a:prstGeom prst="rect">
            <a:avLst/>
          </a:prstGeom>
          <a:noFill/>
          <a:ln w="9525">
            <a:noFill/>
            <a:miter lim="800000"/>
            <a:headEnd/>
            <a:tailEnd/>
          </a:ln>
        </p:spPr>
      </p:pic>
      <p:pic>
        <p:nvPicPr>
          <p:cNvPr id="12292" name="Picture 6"/>
          <p:cNvPicPr>
            <a:picLocks noChangeAspect="1" noChangeArrowheads="1"/>
          </p:cNvPicPr>
          <p:nvPr/>
        </p:nvPicPr>
        <p:blipFill>
          <a:blip r:embed="rId4" cstate="print"/>
          <a:srcRect/>
          <a:stretch>
            <a:fillRect/>
          </a:stretch>
        </p:blipFill>
        <p:spPr bwMode="auto">
          <a:xfrm>
            <a:off x="8577263" y="6378575"/>
            <a:ext cx="536575" cy="433388"/>
          </a:xfrm>
          <a:prstGeom prst="rect">
            <a:avLst/>
          </a:prstGeom>
          <a:noFill/>
          <a:ln w="9525">
            <a:noFill/>
            <a:miter lim="800000"/>
            <a:headEnd/>
            <a:tailEnd/>
          </a:ln>
        </p:spPr>
      </p:pic>
      <p:sp>
        <p:nvSpPr>
          <p:cNvPr id="12293" name="Text Box 6"/>
          <p:cNvSpPr txBox="1">
            <a:spLocks noChangeArrowheads="1"/>
          </p:cNvSpPr>
          <p:nvPr/>
        </p:nvSpPr>
        <p:spPr bwMode="auto">
          <a:xfrm>
            <a:off x="323528" y="980728"/>
            <a:ext cx="8496944" cy="1107996"/>
          </a:xfrm>
          <a:prstGeom prst="rect">
            <a:avLst/>
          </a:prstGeom>
          <a:solidFill>
            <a:srgbClr val="FFFFFF">
              <a:alpha val="34901"/>
            </a:srgbClr>
          </a:solidFill>
          <a:ln w="9525">
            <a:noFill/>
            <a:miter lim="800000"/>
            <a:headEnd/>
            <a:tailEnd/>
          </a:ln>
        </p:spPr>
        <p:txBody>
          <a:bodyPr wrap="square">
            <a:spAutoFit/>
          </a:bodyPr>
          <a:lstStyle/>
          <a:p>
            <a:pPr marL="468000" indent="-288000" defTabSz="914400">
              <a:buClrTx/>
              <a:buSzTx/>
              <a:buFont typeface="Arial" pitchFamily="34" charset="0"/>
              <a:buChar char="•"/>
            </a:pPr>
            <a:r>
              <a:rPr lang="en-US" sz="1800" dirty="0" smtClean="0">
                <a:solidFill>
                  <a:schemeClr val="tx1"/>
                </a:solidFill>
                <a:latin typeface="Calibri" pitchFamily="34" charset="0"/>
              </a:rPr>
              <a:t>Implemented by exploiting the granularity made available by the VOMS service:</a:t>
            </a:r>
          </a:p>
          <a:p>
            <a:pPr marL="1200150" lvl="1" indent="-457200" defTabSz="914400">
              <a:buClrTx/>
              <a:buSzTx/>
              <a:buFont typeface="Wingdings" pitchFamily="2" charset="2"/>
              <a:buChar char="ü"/>
            </a:pPr>
            <a:r>
              <a:rPr lang="en-US" sz="1600" dirty="0" smtClean="0">
                <a:solidFill>
                  <a:schemeClr val="tx1"/>
                </a:solidFill>
                <a:latin typeface="Calibri" pitchFamily="34" charset="0"/>
              </a:rPr>
              <a:t>a VOMS group defined for each application</a:t>
            </a:r>
          </a:p>
          <a:p>
            <a:pPr marL="1200150" lvl="1" indent="-457200" defTabSz="914400">
              <a:buClrTx/>
              <a:buSzTx/>
              <a:buFont typeface="Wingdings" pitchFamily="2" charset="2"/>
              <a:buChar char="ü"/>
            </a:pPr>
            <a:r>
              <a:rPr lang="en-US" sz="1600" dirty="0" smtClean="0">
                <a:solidFill>
                  <a:schemeClr val="tx1"/>
                </a:solidFill>
                <a:latin typeface="Calibri" pitchFamily="34" charset="0"/>
              </a:rPr>
              <a:t>e.g.: </a:t>
            </a:r>
            <a:r>
              <a:rPr lang="en-US" sz="1600" dirty="0" err="1" smtClean="0">
                <a:solidFill>
                  <a:schemeClr val="tx1"/>
                </a:solidFill>
                <a:latin typeface="Calibri" pitchFamily="34" charset="0"/>
              </a:rPr>
              <a:t>voms</a:t>
            </a:r>
            <a:r>
              <a:rPr lang="en-US" sz="1600" dirty="0" smtClean="0">
                <a:solidFill>
                  <a:schemeClr val="tx1"/>
                </a:solidFill>
                <a:latin typeface="Calibri" pitchFamily="34" charset="0"/>
              </a:rPr>
              <a:t>-proxy-init –</a:t>
            </a:r>
            <a:r>
              <a:rPr lang="en-US" sz="1600" dirty="0" err="1" smtClean="0">
                <a:solidFill>
                  <a:schemeClr val="tx1"/>
                </a:solidFill>
                <a:latin typeface="Calibri" pitchFamily="34" charset="0"/>
              </a:rPr>
              <a:t>voms</a:t>
            </a:r>
            <a:r>
              <a:rPr lang="en-US" sz="1600" dirty="0" smtClean="0">
                <a:solidFill>
                  <a:schemeClr val="tx1"/>
                </a:solidFill>
                <a:latin typeface="Calibri" pitchFamily="34" charset="0"/>
              </a:rPr>
              <a:t> enmr.eu:/enmr.eu/haddock</a:t>
            </a:r>
          </a:p>
          <a:p>
            <a:pPr marL="1200150" lvl="1" indent="-457200" defTabSz="914400">
              <a:buClrTx/>
              <a:buSzTx/>
              <a:buFont typeface="Wingdings" pitchFamily="2" charset="2"/>
              <a:buChar char="ü"/>
            </a:pPr>
            <a:r>
              <a:rPr lang="en-US" sz="1600" dirty="0" smtClean="0">
                <a:solidFill>
                  <a:schemeClr val="tx1"/>
                </a:solidFill>
                <a:latin typeface="Calibri" pitchFamily="34" charset="0"/>
              </a:rPr>
              <a:t>the user proxy carries the VOMS group info</a:t>
            </a:r>
          </a:p>
        </p:txBody>
      </p:sp>
      <p:sp>
        <p:nvSpPr>
          <p:cNvPr id="17" name="Title 1"/>
          <p:cNvSpPr txBox="1">
            <a:spLocks/>
          </p:cNvSpPr>
          <p:nvPr/>
        </p:nvSpPr>
        <p:spPr bwMode="auto">
          <a:xfrm>
            <a:off x="467544" y="260648"/>
            <a:ext cx="8583612" cy="654050"/>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200" b="1" dirty="0" smtClean="0">
                <a:solidFill>
                  <a:srgbClr val="953735"/>
                </a:solidFill>
                <a:effectLst>
                  <a:outerShdw blurRad="38100" dist="38100" dir="2700000" algn="tl">
                    <a:srgbClr val="DDDDDD"/>
                  </a:outerShdw>
                </a:effectLst>
                <a:latin typeface="Calibri" charset="0"/>
                <a:ea typeface="ＭＳ Ｐゴシック" charset="0"/>
              </a:rPr>
              <a:t>Application accounting</a:t>
            </a:r>
            <a:endParaRPr lang="it-IT" sz="3200" b="1" dirty="0">
              <a:solidFill>
                <a:srgbClr val="953735"/>
              </a:solidFill>
              <a:effectLst>
                <a:outerShdw blurRad="38100" dist="38100" dir="2700000" algn="tl">
                  <a:srgbClr val="DDDDDD"/>
                </a:outerShdw>
              </a:effectLst>
              <a:latin typeface="Calibri" charset="0"/>
              <a:ea typeface="ＭＳ Ｐゴシック" charset="0"/>
            </a:endParaRPr>
          </a:p>
        </p:txBody>
      </p:sp>
      <p:pic>
        <p:nvPicPr>
          <p:cNvPr id="46084" name="Picture 4"/>
          <p:cNvPicPr>
            <a:picLocks noChangeAspect="1" noChangeArrowheads="1"/>
          </p:cNvPicPr>
          <p:nvPr/>
        </p:nvPicPr>
        <p:blipFill>
          <a:blip r:embed="rId5" cstate="print"/>
          <a:srcRect/>
          <a:stretch>
            <a:fillRect/>
          </a:stretch>
        </p:blipFill>
        <p:spPr bwMode="auto">
          <a:xfrm>
            <a:off x="2051720" y="4813665"/>
            <a:ext cx="4536504" cy="2044336"/>
          </a:xfrm>
          <a:prstGeom prst="rect">
            <a:avLst/>
          </a:prstGeom>
          <a:noFill/>
          <a:ln w="9525">
            <a:noFill/>
            <a:miter lim="800000"/>
            <a:headEnd/>
            <a:tailEnd/>
          </a:ln>
        </p:spPr>
      </p:pic>
      <p:pic>
        <p:nvPicPr>
          <p:cNvPr id="46085" name="Picture 5"/>
          <p:cNvPicPr>
            <a:picLocks noChangeAspect="1" noChangeArrowheads="1"/>
          </p:cNvPicPr>
          <p:nvPr/>
        </p:nvPicPr>
        <p:blipFill>
          <a:blip r:embed="rId6" cstate="print"/>
          <a:srcRect/>
          <a:stretch>
            <a:fillRect/>
          </a:stretch>
        </p:blipFill>
        <p:spPr bwMode="auto">
          <a:xfrm>
            <a:off x="971600" y="2132857"/>
            <a:ext cx="7344816" cy="266429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6"/>
          <p:cNvSpPr txBox="1">
            <a:spLocks noChangeArrowheads="1"/>
          </p:cNvSpPr>
          <p:nvPr/>
        </p:nvSpPr>
        <p:spPr bwMode="auto">
          <a:xfrm>
            <a:off x="611560" y="836712"/>
            <a:ext cx="8208912" cy="2305246"/>
          </a:xfrm>
          <a:prstGeom prst="rect">
            <a:avLst/>
          </a:prstGeom>
          <a:noFill/>
          <a:ln w="9525">
            <a:noFill/>
            <a:miter lim="800000"/>
            <a:headEnd/>
            <a:tailEnd/>
          </a:ln>
        </p:spPr>
        <p:txBody>
          <a:bodyPr wrap="square">
            <a:spAutoFit/>
          </a:bodyPr>
          <a:lstStyle/>
          <a:p>
            <a:pPr marL="457200" indent="-457200" defTabSz="914400">
              <a:spcAft>
                <a:spcPts val="600"/>
              </a:spcAft>
              <a:buClrTx/>
              <a:buSzTx/>
              <a:buFontTx/>
              <a:buChar char="•"/>
            </a:pPr>
            <a:r>
              <a:rPr lang="it-IT" sz="2000" b="1" dirty="0" smtClean="0">
                <a:solidFill>
                  <a:schemeClr val="tx1"/>
                </a:solidFill>
                <a:latin typeface="+mn-lt"/>
              </a:rPr>
              <a:t>Wide </a:t>
            </a:r>
            <a:r>
              <a:rPr lang="it-IT" sz="2000" b="1" dirty="0" err="1" smtClean="0">
                <a:solidFill>
                  <a:schemeClr val="tx1"/>
                </a:solidFill>
                <a:latin typeface="+mn-lt"/>
              </a:rPr>
              <a:t>use</a:t>
            </a:r>
            <a:r>
              <a:rPr lang="it-IT" sz="2000" b="1" dirty="0" smtClean="0">
                <a:solidFill>
                  <a:schemeClr val="tx1"/>
                </a:solidFill>
                <a:latin typeface="+mn-lt"/>
              </a:rPr>
              <a:t> </a:t>
            </a:r>
            <a:r>
              <a:rPr lang="it-IT" sz="2000" b="1" dirty="0" err="1" smtClean="0">
                <a:solidFill>
                  <a:schemeClr val="tx1"/>
                </a:solidFill>
                <a:latin typeface="+mn-lt"/>
              </a:rPr>
              <a:t>of</a:t>
            </a:r>
            <a:r>
              <a:rPr lang="it-IT" sz="2000" b="1" dirty="0" smtClean="0">
                <a:solidFill>
                  <a:schemeClr val="tx1"/>
                </a:solidFill>
                <a:latin typeface="+mn-lt"/>
              </a:rPr>
              <a:t> the EGI/</a:t>
            </a:r>
            <a:r>
              <a:rPr lang="it-IT" sz="2000" b="1" dirty="0" err="1" smtClean="0">
                <a:solidFill>
                  <a:schemeClr val="tx1"/>
                </a:solidFill>
                <a:latin typeface="+mn-lt"/>
              </a:rPr>
              <a:t>NGIs</a:t>
            </a:r>
            <a:r>
              <a:rPr lang="it-IT" sz="2000" b="1" dirty="0" smtClean="0">
                <a:solidFill>
                  <a:schemeClr val="tx1"/>
                </a:solidFill>
                <a:latin typeface="+mn-lt"/>
              </a:rPr>
              <a:t> </a:t>
            </a:r>
            <a:r>
              <a:rPr lang="it-IT" sz="2000" b="1" dirty="0" err="1" smtClean="0">
                <a:solidFill>
                  <a:schemeClr val="tx1"/>
                </a:solidFill>
                <a:latin typeface="+mn-lt"/>
              </a:rPr>
              <a:t>monitoring</a:t>
            </a:r>
            <a:r>
              <a:rPr lang="it-IT" sz="2000" b="1" dirty="0" smtClean="0">
                <a:solidFill>
                  <a:schemeClr val="tx1"/>
                </a:solidFill>
                <a:latin typeface="+mn-lt"/>
              </a:rPr>
              <a:t> </a:t>
            </a:r>
            <a:r>
              <a:rPr lang="it-IT" sz="2000" b="1" dirty="0" err="1">
                <a:solidFill>
                  <a:schemeClr val="tx1"/>
                </a:solidFill>
                <a:latin typeface="+mn-lt"/>
              </a:rPr>
              <a:t>tools</a:t>
            </a:r>
            <a:r>
              <a:rPr lang="it-IT" sz="2000" b="1" dirty="0">
                <a:solidFill>
                  <a:schemeClr val="tx1"/>
                </a:solidFill>
                <a:latin typeface="+mn-lt"/>
              </a:rPr>
              <a:t>:</a:t>
            </a:r>
          </a:p>
          <a:p>
            <a:pPr marL="914400" lvl="1" indent="-457200" defTabSz="914400">
              <a:lnSpc>
                <a:spcPct val="110000"/>
              </a:lnSpc>
              <a:buClrTx/>
              <a:buSzTx/>
              <a:buFont typeface="Wingdings" pitchFamily="2" charset="2"/>
              <a:buChar char="ü"/>
            </a:pPr>
            <a:r>
              <a:rPr lang="en-US" sz="1600" dirty="0" smtClean="0">
                <a:solidFill>
                  <a:schemeClr val="tx1"/>
                </a:solidFill>
                <a:latin typeface="+mn-lt"/>
              </a:rPr>
              <a:t>Operating a </a:t>
            </a:r>
            <a:r>
              <a:rPr lang="en-US" sz="1600" dirty="0">
                <a:solidFill>
                  <a:schemeClr val="tx1"/>
                </a:solidFill>
                <a:latin typeface="+mn-lt"/>
              </a:rPr>
              <a:t>dedicated instance of </a:t>
            </a:r>
            <a:r>
              <a:rPr lang="en-US" sz="1600" b="1" dirty="0" err="1">
                <a:solidFill>
                  <a:schemeClr val="tx1"/>
                </a:solidFill>
                <a:latin typeface="+mn-lt"/>
              </a:rPr>
              <a:t>Gstat</a:t>
            </a:r>
            <a:r>
              <a:rPr lang="en-US" sz="1600" b="1" dirty="0">
                <a:solidFill>
                  <a:schemeClr val="tx1"/>
                </a:solidFill>
                <a:latin typeface="+mn-lt"/>
              </a:rPr>
              <a:t> 2.0</a:t>
            </a:r>
          </a:p>
          <a:p>
            <a:pPr marL="914400" lvl="1" indent="-457200" defTabSz="914400">
              <a:lnSpc>
                <a:spcPct val="110000"/>
              </a:lnSpc>
              <a:buClrTx/>
              <a:buSzTx/>
              <a:buFont typeface="Wingdings" pitchFamily="2" charset="2"/>
              <a:buChar char="ü"/>
            </a:pPr>
            <a:r>
              <a:rPr lang="en-US" sz="1600" dirty="0" smtClean="0">
                <a:solidFill>
                  <a:schemeClr val="tx1"/>
                </a:solidFill>
                <a:latin typeface="+mn-lt"/>
              </a:rPr>
              <a:t>Operating a </a:t>
            </a:r>
            <a:r>
              <a:rPr lang="en-US" sz="1600" dirty="0">
                <a:solidFill>
                  <a:schemeClr val="tx1"/>
                </a:solidFill>
                <a:latin typeface="+mn-lt"/>
              </a:rPr>
              <a:t>dedicated </a:t>
            </a:r>
            <a:r>
              <a:rPr lang="en-US" sz="1600" b="1" dirty="0" err="1">
                <a:solidFill>
                  <a:schemeClr val="tx1"/>
                </a:solidFill>
                <a:latin typeface="+mn-lt"/>
              </a:rPr>
              <a:t>Nagios</a:t>
            </a:r>
            <a:r>
              <a:rPr lang="en-US" sz="1600" dirty="0">
                <a:solidFill>
                  <a:schemeClr val="tx1"/>
                </a:solidFill>
                <a:latin typeface="+mn-lt"/>
              </a:rPr>
              <a:t> </a:t>
            </a:r>
            <a:r>
              <a:rPr lang="en-US" sz="1600" dirty="0" smtClean="0">
                <a:solidFill>
                  <a:schemeClr val="tx1"/>
                </a:solidFill>
                <a:latin typeface="+mn-lt"/>
              </a:rPr>
              <a:t>server with </a:t>
            </a:r>
            <a:r>
              <a:rPr lang="en-US" sz="1600" dirty="0" err="1" smtClean="0">
                <a:solidFill>
                  <a:schemeClr val="tx1"/>
                </a:solidFill>
                <a:latin typeface="+mn-lt"/>
              </a:rPr>
              <a:t>WeNMR</a:t>
            </a:r>
            <a:r>
              <a:rPr lang="en-US" sz="1600" dirty="0" smtClean="0">
                <a:solidFill>
                  <a:schemeClr val="tx1"/>
                </a:solidFill>
                <a:latin typeface="+mn-lt"/>
              </a:rPr>
              <a:t> specific </a:t>
            </a:r>
            <a:r>
              <a:rPr lang="en-US" sz="1600" dirty="0" err="1" smtClean="0">
                <a:solidFill>
                  <a:schemeClr val="tx1"/>
                </a:solidFill>
                <a:latin typeface="+mn-lt"/>
              </a:rPr>
              <a:t>Nagios</a:t>
            </a:r>
            <a:r>
              <a:rPr lang="en-US" sz="1600" dirty="0" smtClean="0">
                <a:solidFill>
                  <a:schemeClr val="tx1"/>
                </a:solidFill>
                <a:latin typeface="+mn-lt"/>
              </a:rPr>
              <a:t> probes</a:t>
            </a:r>
            <a:endParaRPr lang="en-US" sz="1600" dirty="0">
              <a:solidFill>
                <a:schemeClr val="tx1"/>
              </a:solidFill>
              <a:latin typeface="+mn-lt"/>
            </a:endParaRPr>
          </a:p>
          <a:p>
            <a:pPr marL="914400" lvl="1" indent="-457200" defTabSz="914400">
              <a:lnSpc>
                <a:spcPct val="110000"/>
              </a:lnSpc>
              <a:buClrTx/>
              <a:buSzTx/>
              <a:buFont typeface="Wingdings" pitchFamily="2" charset="2"/>
              <a:buChar char="ü"/>
            </a:pPr>
            <a:r>
              <a:rPr lang="en-US" sz="1600" dirty="0" smtClean="0">
                <a:solidFill>
                  <a:schemeClr val="tx1"/>
                </a:solidFill>
                <a:latin typeface="+mn-lt"/>
              </a:rPr>
              <a:t>Operating a </a:t>
            </a:r>
            <a:r>
              <a:rPr lang="en-US" sz="1600" dirty="0">
                <a:solidFill>
                  <a:schemeClr val="tx1"/>
                </a:solidFill>
                <a:latin typeface="+mn-lt"/>
              </a:rPr>
              <a:t>dedicated </a:t>
            </a:r>
            <a:r>
              <a:rPr lang="en-US" sz="1600" b="1" dirty="0" err="1">
                <a:solidFill>
                  <a:schemeClr val="tx1"/>
                </a:solidFill>
                <a:latin typeface="+mn-lt"/>
              </a:rPr>
              <a:t>WMSMonitor</a:t>
            </a:r>
            <a:r>
              <a:rPr lang="en-US" sz="1600" b="1" dirty="0">
                <a:solidFill>
                  <a:schemeClr val="tx1"/>
                </a:solidFill>
                <a:latin typeface="+mn-lt"/>
              </a:rPr>
              <a:t> </a:t>
            </a:r>
            <a:r>
              <a:rPr lang="en-US" sz="1600" dirty="0" smtClean="0">
                <a:solidFill>
                  <a:schemeClr val="tx1"/>
                </a:solidFill>
                <a:latin typeface="+mn-lt"/>
              </a:rPr>
              <a:t>server</a:t>
            </a:r>
            <a:endParaRPr lang="en-US" sz="1600" dirty="0">
              <a:solidFill>
                <a:schemeClr val="tx1"/>
              </a:solidFill>
              <a:latin typeface="+mn-lt"/>
            </a:endParaRPr>
          </a:p>
          <a:p>
            <a:pPr marL="914400" lvl="1" indent="-457200" defTabSz="914400">
              <a:lnSpc>
                <a:spcPct val="110000"/>
              </a:lnSpc>
              <a:buClrTx/>
              <a:buSzTx/>
              <a:buFont typeface="Wingdings" pitchFamily="2" charset="2"/>
              <a:buChar char="ü"/>
            </a:pPr>
            <a:r>
              <a:rPr lang="en-US" sz="1600" dirty="0">
                <a:solidFill>
                  <a:schemeClr val="tx1"/>
                </a:solidFill>
                <a:latin typeface="+mn-lt"/>
              </a:rPr>
              <a:t>Collaboration with </a:t>
            </a:r>
            <a:r>
              <a:rPr lang="en-US" sz="1600" dirty="0" smtClean="0">
                <a:solidFill>
                  <a:schemeClr val="tx1"/>
                </a:solidFill>
                <a:latin typeface="+mn-lt"/>
              </a:rPr>
              <a:t>EGI Operations team </a:t>
            </a:r>
            <a:r>
              <a:rPr lang="en-US" sz="1600" dirty="0">
                <a:solidFill>
                  <a:schemeClr val="tx1"/>
                </a:solidFill>
                <a:latin typeface="+mn-lt"/>
              </a:rPr>
              <a:t>for </a:t>
            </a:r>
            <a:r>
              <a:rPr lang="en-US" sz="1600" dirty="0" smtClean="0">
                <a:solidFill>
                  <a:schemeClr val="tx1"/>
                </a:solidFill>
                <a:latin typeface="+mn-lt"/>
              </a:rPr>
              <a:t>integrating the dedicated services with:</a:t>
            </a:r>
            <a:endParaRPr lang="en-US" sz="1400" dirty="0" smtClean="0">
              <a:solidFill>
                <a:schemeClr val="tx1"/>
              </a:solidFill>
              <a:latin typeface="+mn-lt"/>
            </a:endParaRPr>
          </a:p>
          <a:p>
            <a:pPr marL="1314450" lvl="2" indent="-457200" defTabSz="914400">
              <a:lnSpc>
                <a:spcPct val="110000"/>
              </a:lnSpc>
              <a:buClrTx/>
              <a:buSzTx/>
              <a:buFont typeface="Wingdings" pitchFamily="2" charset="2"/>
              <a:buChar char="Ø"/>
            </a:pPr>
            <a:r>
              <a:rPr lang="en-US" sz="1400" dirty="0" smtClean="0">
                <a:solidFill>
                  <a:schemeClr val="tx1"/>
                </a:solidFill>
                <a:latin typeface="+mn-lt"/>
              </a:rPr>
              <a:t>EGI </a:t>
            </a:r>
            <a:r>
              <a:rPr lang="en-US" sz="1400" dirty="0">
                <a:solidFill>
                  <a:schemeClr val="tx1"/>
                </a:solidFill>
                <a:latin typeface="+mn-lt"/>
              </a:rPr>
              <a:t>VO </a:t>
            </a:r>
            <a:r>
              <a:rPr lang="en-US" sz="1400" dirty="0" smtClean="0">
                <a:solidFill>
                  <a:schemeClr val="tx1"/>
                </a:solidFill>
                <a:latin typeface="+mn-lt"/>
              </a:rPr>
              <a:t>Admin Dashboard</a:t>
            </a:r>
          </a:p>
          <a:p>
            <a:pPr marL="1314450" lvl="2" indent="-457200" defTabSz="914400">
              <a:lnSpc>
                <a:spcPct val="110000"/>
              </a:lnSpc>
              <a:buClrTx/>
              <a:buSzTx/>
              <a:buFont typeface="Wingdings" pitchFamily="2" charset="2"/>
              <a:buChar char="Ø"/>
            </a:pPr>
            <a:r>
              <a:rPr lang="en-US" sz="1400" dirty="0" smtClean="0">
                <a:solidFill>
                  <a:schemeClr val="tx1"/>
                </a:solidFill>
                <a:latin typeface="+mn-lt"/>
              </a:rPr>
              <a:t>EGI VO Operations Dashboard</a:t>
            </a:r>
          </a:p>
          <a:p>
            <a:pPr marL="914400" lvl="1" indent="-457200" defTabSz="914400">
              <a:lnSpc>
                <a:spcPct val="110000"/>
              </a:lnSpc>
              <a:buClrTx/>
              <a:buSzTx/>
              <a:buFont typeface="Wingdings" pitchFamily="2" charset="2"/>
              <a:buChar char="ü"/>
            </a:pPr>
            <a:r>
              <a:rPr lang="en-US" sz="1600" dirty="0" smtClean="0">
                <a:solidFill>
                  <a:schemeClr val="tx1"/>
                </a:solidFill>
                <a:latin typeface="+mn-lt"/>
              </a:rPr>
              <a:t>Providing input to </a:t>
            </a:r>
            <a:r>
              <a:rPr lang="en-US" sz="1600" b="1" dirty="0" smtClean="0">
                <a:solidFill>
                  <a:schemeClr val="tx1"/>
                </a:solidFill>
                <a:latin typeface="+mn-lt"/>
              </a:rPr>
              <a:t>VAPOR project</a:t>
            </a:r>
            <a:endParaRPr lang="en-US" sz="1600" b="1" dirty="0">
              <a:solidFill>
                <a:schemeClr val="tx1"/>
              </a:solidFill>
              <a:latin typeface="+mn-lt"/>
            </a:endParaRPr>
          </a:p>
        </p:txBody>
      </p:sp>
      <p:sp>
        <p:nvSpPr>
          <p:cNvPr id="17" name="Title 1"/>
          <p:cNvSpPr txBox="1">
            <a:spLocks/>
          </p:cNvSpPr>
          <p:nvPr/>
        </p:nvSpPr>
        <p:spPr bwMode="auto">
          <a:xfrm>
            <a:off x="525463" y="116632"/>
            <a:ext cx="8583612" cy="654050"/>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600" b="1" dirty="0">
                <a:solidFill>
                  <a:srgbClr val="953735"/>
                </a:solidFill>
                <a:effectLst>
                  <a:outerShdw blurRad="38100" dist="38100" dir="2700000" algn="tl">
                    <a:srgbClr val="C0C0C0"/>
                  </a:outerShdw>
                </a:effectLst>
                <a:latin typeface="Calibri" pitchFamily="34" charset="0"/>
                <a:ea typeface="+mn-ea"/>
              </a:rPr>
              <a:t>Grid </a:t>
            </a:r>
            <a:r>
              <a:rPr lang="en-US" sz="3600" b="1" dirty="0" smtClean="0">
                <a:solidFill>
                  <a:srgbClr val="953735"/>
                </a:solidFill>
                <a:effectLst>
                  <a:outerShdw blurRad="38100" dist="38100" dir="2700000" algn="tl">
                    <a:srgbClr val="C0C0C0"/>
                  </a:outerShdw>
                </a:effectLst>
                <a:latin typeface="Calibri" pitchFamily="34" charset="0"/>
                <a:ea typeface="+mn-ea"/>
              </a:rPr>
              <a:t>operations monitoring</a:t>
            </a:r>
            <a:endParaRPr lang="it-IT" sz="3600" b="1" dirty="0">
              <a:solidFill>
                <a:srgbClr val="953735"/>
              </a:solidFill>
              <a:effectLst>
                <a:outerShdw blurRad="38100" dist="38100" dir="2700000" algn="tl">
                  <a:srgbClr val="C0C0C0"/>
                </a:outerShdw>
              </a:effectLst>
              <a:latin typeface="Calibri" pitchFamily="34" charset="0"/>
              <a:ea typeface="+mn-ea"/>
            </a:endParaRPr>
          </a:p>
        </p:txBody>
      </p:sp>
      <p:pic>
        <p:nvPicPr>
          <p:cNvPr id="50178" name="Picture 2"/>
          <p:cNvPicPr>
            <a:picLocks noChangeAspect="1" noChangeArrowheads="1"/>
          </p:cNvPicPr>
          <p:nvPr/>
        </p:nvPicPr>
        <p:blipFill>
          <a:blip r:embed="rId3" cstate="print"/>
          <a:srcRect/>
          <a:stretch>
            <a:fillRect/>
          </a:stretch>
        </p:blipFill>
        <p:spPr bwMode="auto">
          <a:xfrm>
            <a:off x="251520" y="3212976"/>
            <a:ext cx="3032995" cy="1859651"/>
          </a:xfrm>
          <a:prstGeom prst="rect">
            <a:avLst/>
          </a:prstGeom>
          <a:noFill/>
          <a:ln w="9525">
            <a:noFill/>
            <a:miter lim="800000"/>
            <a:headEnd/>
            <a:tailEnd/>
          </a:ln>
        </p:spPr>
      </p:pic>
      <p:pic>
        <p:nvPicPr>
          <p:cNvPr id="50179" name="Picture 3"/>
          <p:cNvPicPr>
            <a:picLocks noChangeAspect="1" noChangeArrowheads="1"/>
          </p:cNvPicPr>
          <p:nvPr/>
        </p:nvPicPr>
        <p:blipFill>
          <a:blip r:embed="rId4" cstate="print"/>
          <a:srcRect/>
          <a:stretch>
            <a:fillRect/>
          </a:stretch>
        </p:blipFill>
        <p:spPr bwMode="auto">
          <a:xfrm>
            <a:off x="251520" y="4581128"/>
            <a:ext cx="2865437" cy="2016224"/>
          </a:xfrm>
          <a:prstGeom prst="rect">
            <a:avLst/>
          </a:prstGeom>
          <a:noFill/>
          <a:ln w="9525">
            <a:noFill/>
            <a:miter lim="800000"/>
            <a:headEnd/>
            <a:tailEnd/>
          </a:ln>
        </p:spPr>
      </p:pic>
      <p:pic>
        <p:nvPicPr>
          <p:cNvPr id="24583" name="Picture 6"/>
          <p:cNvPicPr>
            <a:picLocks noChangeAspect="1" noChangeArrowheads="1"/>
          </p:cNvPicPr>
          <p:nvPr/>
        </p:nvPicPr>
        <p:blipFill>
          <a:blip r:embed="rId5" cstate="print"/>
          <a:srcRect/>
          <a:stretch>
            <a:fillRect/>
          </a:stretch>
        </p:blipFill>
        <p:spPr bwMode="auto">
          <a:xfrm>
            <a:off x="2625725" y="3859213"/>
            <a:ext cx="1557338" cy="2416175"/>
          </a:xfrm>
          <a:prstGeom prst="rect">
            <a:avLst/>
          </a:prstGeom>
          <a:noFill/>
          <a:ln w="9525">
            <a:noFill/>
            <a:round/>
            <a:headEnd/>
            <a:tailEnd/>
          </a:ln>
        </p:spPr>
      </p:pic>
      <p:pic>
        <p:nvPicPr>
          <p:cNvPr id="50180" name="Picture 4"/>
          <p:cNvPicPr>
            <a:picLocks noChangeAspect="1" noChangeArrowheads="1"/>
          </p:cNvPicPr>
          <p:nvPr/>
        </p:nvPicPr>
        <p:blipFill>
          <a:blip r:embed="rId6" cstate="print"/>
          <a:srcRect/>
          <a:stretch>
            <a:fillRect/>
          </a:stretch>
        </p:blipFill>
        <p:spPr bwMode="auto">
          <a:xfrm>
            <a:off x="5076056" y="2953050"/>
            <a:ext cx="3196738" cy="1916110"/>
          </a:xfrm>
          <a:prstGeom prst="rect">
            <a:avLst/>
          </a:prstGeom>
          <a:noFill/>
          <a:ln w="9525">
            <a:noFill/>
            <a:miter lim="800000"/>
            <a:headEnd/>
            <a:tailEnd/>
          </a:ln>
        </p:spPr>
      </p:pic>
      <p:pic>
        <p:nvPicPr>
          <p:cNvPr id="50181" name="Picture 5"/>
          <p:cNvPicPr>
            <a:picLocks noChangeAspect="1" noChangeArrowheads="1"/>
          </p:cNvPicPr>
          <p:nvPr/>
        </p:nvPicPr>
        <p:blipFill>
          <a:blip r:embed="rId7" cstate="print"/>
          <a:srcRect/>
          <a:stretch>
            <a:fillRect/>
          </a:stretch>
        </p:blipFill>
        <p:spPr bwMode="auto">
          <a:xfrm>
            <a:off x="5436096" y="4447731"/>
            <a:ext cx="3237235" cy="2293637"/>
          </a:xfrm>
          <a:prstGeom prst="rect">
            <a:avLst/>
          </a:prstGeom>
          <a:noFill/>
          <a:ln w="9525">
            <a:noFill/>
            <a:miter lim="800000"/>
            <a:headEnd/>
            <a:tailEnd/>
          </a:ln>
        </p:spPr>
      </p:pic>
      <p:sp>
        <p:nvSpPr>
          <p:cNvPr id="24584" name="AutoShape 6"/>
          <p:cNvSpPr>
            <a:spLocks noChangeArrowheads="1"/>
          </p:cNvSpPr>
          <p:nvPr/>
        </p:nvSpPr>
        <p:spPr bwMode="auto">
          <a:xfrm>
            <a:off x="4283968" y="4653136"/>
            <a:ext cx="817116" cy="400199"/>
          </a:xfrm>
          <a:prstGeom prst="rightArrow">
            <a:avLst>
              <a:gd name="adj1" fmla="val 50000"/>
              <a:gd name="adj2" fmla="val 49861"/>
            </a:avLst>
          </a:prstGeom>
          <a:solidFill>
            <a:srgbClr val="FF0000"/>
          </a:solidFill>
          <a:ln w="9360">
            <a:solidFill>
              <a:srgbClr val="000000"/>
            </a:solidFill>
            <a:round/>
            <a:headEnd/>
            <a:tailEnd/>
          </a:ln>
        </p:spPr>
        <p:txBody>
          <a:bodyPr wrap="none" anchor="ctr"/>
          <a:lstStyle/>
          <a:p>
            <a:pPr>
              <a:buClrTx/>
              <a:buSzTx/>
              <a:buFontTx/>
              <a:buNone/>
            </a:pPr>
            <a:endParaRPr lang="it-IT" sz="1600">
              <a:solidFill>
                <a:schemeClr val="tx1"/>
              </a:solidFill>
              <a:latin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042988" y="188913"/>
            <a:ext cx="7416800" cy="576262"/>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b="1" dirty="0" err="1" smtClean="0">
                <a:solidFill>
                  <a:schemeClr val="accent2"/>
                </a:solidFill>
                <a:effectLst>
                  <a:outerShdw blurRad="38100" dist="38100" dir="2700000" algn="tl">
                    <a:srgbClr val="C0C0C0"/>
                  </a:outerShdw>
                </a:effectLst>
                <a:latin typeface="Calibri" pitchFamily="34" charset="0"/>
              </a:rPr>
              <a:t>WeNMR</a:t>
            </a:r>
            <a:r>
              <a:rPr lang="en-GB" sz="2800" b="1" dirty="0" smtClean="0">
                <a:solidFill>
                  <a:schemeClr val="accent2"/>
                </a:solidFill>
                <a:effectLst>
                  <a:outerShdw blurRad="38100" dist="38100" dir="2700000" algn="tl">
                    <a:srgbClr val="C0C0C0"/>
                  </a:outerShdw>
                </a:effectLst>
                <a:latin typeface="Calibri" pitchFamily="34" charset="0"/>
              </a:rPr>
              <a:t> and the clouds</a:t>
            </a:r>
            <a:endParaRPr lang="en-GB" sz="2800" b="1" dirty="0">
              <a:solidFill>
                <a:schemeClr val="accent2"/>
              </a:solidFill>
              <a:effectLst>
                <a:outerShdw blurRad="38100" dist="38100" dir="2700000" algn="tl">
                  <a:srgbClr val="C0C0C0"/>
                </a:outerShdw>
              </a:effectLst>
              <a:latin typeface="Calibri" pitchFamily="34" charset="0"/>
            </a:endParaRPr>
          </a:p>
        </p:txBody>
      </p:sp>
      <p:sp>
        <p:nvSpPr>
          <p:cNvPr id="11267" name="Text Box 2"/>
          <p:cNvSpPr txBox="1">
            <a:spLocks noChangeArrowheads="1"/>
          </p:cNvSpPr>
          <p:nvPr/>
        </p:nvSpPr>
        <p:spPr bwMode="auto">
          <a:xfrm>
            <a:off x="395536" y="908050"/>
            <a:ext cx="8248402" cy="2088902"/>
          </a:xfrm>
          <a:prstGeom prst="rect">
            <a:avLst/>
          </a:prstGeom>
          <a:noFill/>
          <a:ln w="9525">
            <a:noFill/>
            <a:round/>
            <a:headEnd/>
            <a:tailEnd/>
          </a:ln>
        </p:spPr>
        <p:txBody>
          <a:bodyPr lIns="90000" tIns="46800" rIns="90000" bIns="46800"/>
          <a:lstStyle/>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ea typeface="+mn-ea"/>
                <a:cs typeface="Verdana"/>
              </a:rPr>
              <a:t>For the majority of our applications, we are perfectly happy with the grid</a:t>
            </a: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ea typeface="+mn-ea"/>
                <a:cs typeface="Verdana"/>
              </a:rPr>
              <a:t>Cloud not a replacement of the grid infrastructure for </a:t>
            </a:r>
            <a:r>
              <a:rPr lang="en-US" b="1" dirty="0" err="1" smtClean="0">
                <a:solidFill>
                  <a:srgbClr val="404040"/>
                </a:solidFill>
                <a:latin typeface="+mn-lt"/>
                <a:ea typeface="+mn-ea"/>
                <a:cs typeface="Verdana"/>
              </a:rPr>
              <a:t>WeNMR</a:t>
            </a:r>
            <a:endParaRPr lang="en-US"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ea typeface="+mn-ea"/>
                <a:cs typeface="Verdana"/>
              </a:rPr>
              <a:t>However, we have an application with a complex workflow that fits better with the cloud model:</a:t>
            </a:r>
          </a:p>
          <a:p>
            <a:pPr marL="1068388" lvl="1" indent="-325438">
              <a:spcBef>
                <a:spcPts val="12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b="1" dirty="0" smtClean="0">
                <a:solidFill>
                  <a:schemeClr val="accent2"/>
                </a:solidFill>
                <a:latin typeface="+mn-lt"/>
                <a:ea typeface="+mn-ea"/>
                <a:cs typeface="Verdana"/>
              </a:rPr>
              <a:t>CING</a:t>
            </a:r>
            <a:r>
              <a:rPr lang="en-US" sz="1800" b="1" dirty="0" smtClean="0">
                <a:solidFill>
                  <a:srgbClr val="404040"/>
                </a:solidFill>
                <a:latin typeface="+mn-lt"/>
                <a:ea typeface="+mn-ea"/>
                <a:cs typeface="Verdana"/>
              </a:rPr>
              <a:t> = </a:t>
            </a:r>
            <a:r>
              <a:rPr lang="en-US" sz="1800" b="1" dirty="0" smtClean="0">
                <a:solidFill>
                  <a:schemeClr val="accent2"/>
                </a:solidFill>
                <a:latin typeface="+mn-lt"/>
                <a:ea typeface="+mn-ea"/>
                <a:cs typeface="Verdana"/>
              </a:rPr>
              <a:t>C</a:t>
            </a:r>
            <a:r>
              <a:rPr lang="en-US" sz="1800" b="1" dirty="0" smtClean="0">
                <a:solidFill>
                  <a:srgbClr val="404040"/>
                </a:solidFill>
                <a:latin typeface="+mn-lt"/>
                <a:ea typeface="+mn-ea"/>
                <a:cs typeface="Verdana"/>
              </a:rPr>
              <a:t>ommon </a:t>
            </a:r>
            <a:r>
              <a:rPr lang="en-US" sz="1800" b="1" dirty="0" smtClean="0">
                <a:solidFill>
                  <a:schemeClr val="accent2"/>
                </a:solidFill>
                <a:latin typeface="+mn-lt"/>
                <a:ea typeface="+mn-ea"/>
                <a:cs typeface="Verdana"/>
              </a:rPr>
              <a:t>I</a:t>
            </a:r>
            <a:r>
              <a:rPr lang="en-US" sz="1800" b="1" dirty="0" smtClean="0">
                <a:solidFill>
                  <a:srgbClr val="404040"/>
                </a:solidFill>
                <a:latin typeface="+mn-lt"/>
                <a:ea typeface="+mn-ea"/>
                <a:cs typeface="Verdana"/>
              </a:rPr>
              <a:t>nterface for </a:t>
            </a:r>
            <a:r>
              <a:rPr lang="en-US" sz="1800" b="1" dirty="0" smtClean="0">
                <a:solidFill>
                  <a:schemeClr val="accent2"/>
                </a:solidFill>
                <a:latin typeface="+mn-lt"/>
                <a:ea typeface="+mn-ea"/>
                <a:cs typeface="Verdana"/>
              </a:rPr>
              <a:t>N</a:t>
            </a:r>
            <a:r>
              <a:rPr lang="en-US" sz="1800" b="1" dirty="0" smtClean="0">
                <a:solidFill>
                  <a:srgbClr val="404040"/>
                </a:solidFill>
                <a:latin typeface="+mn-lt"/>
                <a:ea typeface="+mn-ea"/>
                <a:cs typeface="Verdana"/>
              </a:rPr>
              <a:t>MR structure </a:t>
            </a:r>
            <a:r>
              <a:rPr lang="en-US" sz="1800" b="1" dirty="0" smtClean="0">
                <a:solidFill>
                  <a:schemeClr val="accent2"/>
                </a:solidFill>
                <a:latin typeface="+mn-lt"/>
                <a:ea typeface="+mn-ea"/>
                <a:cs typeface="Verdana"/>
              </a:rPr>
              <a:t>G</a:t>
            </a:r>
            <a:r>
              <a:rPr lang="en-US" sz="1800" b="1" dirty="0" smtClean="0">
                <a:solidFill>
                  <a:srgbClr val="404040"/>
                </a:solidFill>
                <a:latin typeface="+mn-lt"/>
                <a:ea typeface="+mn-ea"/>
                <a:cs typeface="Verdana"/>
              </a:rPr>
              <a:t>eneration</a:t>
            </a:r>
          </a:p>
          <a:p>
            <a:pPr marL="1068388" lvl="1" indent="-325438">
              <a:spcBef>
                <a:spcPts val="12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b="1" dirty="0" smtClean="0">
                <a:solidFill>
                  <a:srgbClr val="404040"/>
                </a:solidFill>
                <a:latin typeface="+mn-lt"/>
                <a:ea typeface="+mn-ea"/>
                <a:cs typeface="Verdana"/>
              </a:rPr>
              <a:t>Requires many programs that are impossible to install on traditional grid computing nodes </a:t>
            </a:r>
            <a:r>
              <a:rPr lang="en-US" sz="1800" b="1" dirty="0" smtClean="0">
                <a:solidFill>
                  <a:srgbClr val="404040"/>
                </a:solidFill>
                <a:latin typeface="+mn-lt"/>
                <a:ea typeface="+mn-ea"/>
                <a:cs typeface="Verdana"/>
                <a:sym typeface="Wingdings" pitchFamily="2" charset="2"/>
              </a:rPr>
              <a:t> packaged into a VM image called </a:t>
            </a:r>
            <a:r>
              <a:rPr lang="en-US" sz="1800" b="1" dirty="0" err="1" smtClean="0">
                <a:solidFill>
                  <a:schemeClr val="accent2"/>
                </a:solidFill>
                <a:latin typeface="+mn-lt"/>
                <a:ea typeface="+mn-ea"/>
                <a:cs typeface="Verdana"/>
                <a:sym typeface="Wingdings" pitchFamily="2" charset="2"/>
              </a:rPr>
              <a:t>VirtualCing</a:t>
            </a:r>
            <a:endParaRPr lang="en-US" sz="1800" b="1" dirty="0" smtClean="0">
              <a:solidFill>
                <a:schemeClr val="accent2"/>
              </a:solidFill>
              <a:latin typeface="+mn-lt"/>
              <a:ea typeface="+mn-ea"/>
              <a:cs typeface="Verdana"/>
              <a:sym typeface="Wingdings" pitchFamily="2" charset="2"/>
            </a:endParaRPr>
          </a:p>
          <a:p>
            <a:pPr marL="1068388" lvl="1" indent="-325438">
              <a:spcBef>
                <a:spcPts val="12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b="1" dirty="0" smtClean="0">
                <a:solidFill>
                  <a:srgbClr val="404040"/>
                </a:solidFill>
                <a:latin typeface="+mn-lt"/>
                <a:ea typeface="+mn-ea"/>
                <a:cs typeface="Verdana"/>
                <a:sym typeface="Wingdings" pitchFamily="2" charset="2"/>
              </a:rPr>
              <a:t>NMR Protein DB with ~5000 entries needs validation/recalculation  every two months  </a:t>
            </a:r>
            <a:r>
              <a:rPr lang="en-US" sz="1800" b="1" dirty="0" smtClean="0">
                <a:solidFill>
                  <a:schemeClr val="accent2"/>
                </a:solidFill>
                <a:latin typeface="+mn-lt"/>
                <a:ea typeface="+mn-ea"/>
                <a:cs typeface="Verdana"/>
                <a:sym typeface="Wingdings" pitchFamily="2" charset="2"/>
              </a:rPr>
              <a:t>1 M </a:t>
            </a:r>
            <a:r>
              <a:rPr lang="en-US" sz="1800" b="1" dirty="0" err="1" smtClean="0">
                <a:solidFill>
                  <a:schemeClr val="accent2"/>
                </a:solidFill>
                <a:latin typeface="+mn-lt"/>
                <a:ea typeface="+mn-ea"/>
                <a:cs typeface="Verdana"/>
                <a:sym typeface="Wingdings" pitchFamily="2" charset="2"/>
              </a:rPr>
              <a:t>CPU.hours</a:t>
            </a:r>
            <a:r>
              <a:rPr lang="en-US" sz="1800" b="1" dirty="0" smtClean="0">
                <a:solidFill>
                  <a:schemeClr val="accent2"/>
                </a:solidFill>
                <a:latin typeface="+mn-lt"/>
                <a:ea typeface="+mn-ea"/>
                <a:cs typeface="Verdana"/>
                <a:sym typeface="Wingdings" pitchFamily="2" charset="2"/>
              </a:rPr>
              <a:t> </a:t>
            </a:r>
            <a:r>
              <a:rPr lang="en-US" sz="1800" b="1" dirty="0" smtClean="0">
                <a:solidFill>
                  <a:srgbClr val="404040"/>
                </a:solidFill>
                <a:latin typeface="+mn-lt"/>
                <a:ea typeface="+mn-ea"/>
                <a:cs typeface="Verdana"/>
                <a:sym typeface="Wingdings" pitchFamily="2" charset="2"/>
              </a:rPr>
              <a:t>of a single-core machine in 3 years</a:t>
            </a:r>
          </a:p>
          <a:p>
            <a:pPr marL="1068388" lvl="1" indent="-325438">
              <a:spcBef>
                <a:spcPts val="12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b="1" dirty="0" smtClean="0">
                <a:solidFill>
                  <a:srgbClr val="404040"/>
                </a:solidFill>
                <a:latin typeface="+mn-lt"/>
                <a:ea typeface="+mn-ea"/>
                <a:cs typeface="Verdana"/>
                <a:sym typeface="Wingdings" pitchFamily="2" charset="2"/>
              </a:rPr>
              <a:t>Prototype demonstrated the first time with the </a:t>
            </a:r>
            <a:r>
              <a:rPr lang="en-US" sz="1800" b="1" dirty="0" smtClean="0">
                <a:solidFill>
                  <a:schemeClr val="accent2"/>
                </a:solidFill>
                <a:latin typeface="+mn-lt"/>
                <a:ea typeface="+mn-ea"/>
                <a:cs typeface="Verdana"/>
                <a:sym typeface="Wingdings" pitchFamily="2" charset="2"/>
              </a:rPr>
              <a:t>EMI-</a:t>
            </a:r>
            <a:r>
              <a:rPr lang="en-US" sz="1800" b="1" dirty="0" err="1" smtClean="0">
                <a:solidFill>
                  <a:schemeClr val="accent2"/>
                </a:solidFill>
                <a:latin typeface="+mn-lt"/>
                <a:ea typeface="+mn-ea"/>
                <a:cs typeface="Verdana"/>
                <a:sym typeface="Wingdings" pitchFamily="2" charset="2"/>
              </a:rPr>
              <a:t>WNoDeS</a:t>
            </a:r>
            <a:r>
              <a:rPr lang="en-US" sz="1800" b="1" dirty="0" smtClean="0">
                <a:solidFill>
                  <a:srgbClr val="404040"/>
                </a:solidFill>
                <a:latin typeface="+mn-lt"/>
                <a:ea typeface="+mn-ea"/>
                <a:cs typeface="Verdana"/>
                <a:sym typeface="Wingdings" pitchFamily="2" charset="2"/>
              </a:rPr>
              <a:t> Cloud Framework  at the EGI Technical Forum of Sep.12</a:t>
            </a:r>
          </a:p>
          <a:p>
            <a:pPr marL="1068388" lvl="1" indent="-325438">
              <a:spcBef>
                <a:spcPts val="12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b="1" dirty="0" smtClean="0">
                <a:solidFill>
                  <a:srgbClr val="404040"/>
                </a:solidFill>
                <a:latin typeface="+mn-lt"/>
                <a:ea typeface="+mn-ea"/>
                <a:cs typeface="Verdana"/>
              </a:rPr>
              <a:t>Recently demonstrated with the </a:t>
            </a:r>
            <a:r>
              <a:rPr lang="en-US" sz="1800" b="1" dirty="0" smtClean="0">
                <a:solidFill>
                  <a:schemeClr val="accent2"/>
                </a:solidFill>
                <a:latin typeface="+mn-lt"/>
                <a:ea typeface="+mn-ea"/>
                <a:cs typeface="Verdana"/>
              </a:rPr>
              <a:t>EGI Federated Clouds </a:t>
            </a:r>
            <a:r>
              <a:rPr lang="en-US" sz="1800" b="1" dirty="0" smtClean="0">
                <a:solidFill>
                  <a:srgbClr val="404040"/>
                </a:solidFill>
                <a:latin typeface="+mn-lt"/>
                <a:ea typeface="+mn-ea"/>
                <a:cs typeface="Verdana"/>
              </a:rPr>
              <a:t>Infrastructure at Cloudscape V Workshop of Feb.13 and EGI Community Forum of Apr.13</a:t>
            </a:r>
          </a:p>
          <a:p>
            <a:pPr marL="1068388" lvl="1" indent="-325438">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600" b="1" dirty="0" smtClean="0">
              <a:solidFill>
                <a:srgbClr val="404040"/>
              </a:solidFill>
              <a:latin typeface="+mn-lt"/>
              <a:ea typeface="+mn-ea"/>
              <a:cs typeface="Verdana"/>
            </a:endParaRPr>
          </a:p>
          <a:p>
            <a:pPr marL="1068388" lvl="1"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2000" b="1" dirty="0" smtClean="0">
              <a:solidFill>
                <a:srgbClr val="404040"/>
              </a:solidFill>
              <a:latin typeface="+mn-lt"/>
              <a:ea typeface="+mn-ea"/>
              <a:cs typeface="Verdana"/>
            </a:endParaRPr>
          </a:p>
          <a:p>
            <a:pPr marL="325438"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2000" b="1" dirty="0" smtClean="0">
              <a:solidFill>
                <a:srgbClr val="404040"/>
              </a:solidFill>
              <a:latin typeface="+mn-lt"/>
              <a:ea typeface="+mn-ea"/>
              <a:cs typeface="Verdan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042988" y="188913"/>
            <a:ext cx="7416800" cy="576262"/>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b="1" dirty="0" err="1" smtClean="0">
                <a:solidFill>
                  <a:schemeClr val="accent2"/>
                </a:solidFill>
                <a:effectLst>
                  <a:outerShdw blurRad="38100" dist="38100" dir="2700000" algn="tl">
                    <a:srgbClr val="C0C0C0"/>
                  </a:outerShdw>
                </a:effectLst>
                <a:latin typeface="Calibri" pitchFamily="34" charset="0"/>
              </a:rPr>
              <a:t>VirtualCing</a:t>
            </a:r>
            <a:r>
              <a:rPr lang="en-GB" sz="2800" b="1" dirty="0" smtClean="0">
                <a:solidFill>
                  <a:schemeClr val="accent2"/>
                </a:solidFill>
                <a:effectLst>
                  <a:outerShdw blurRad="38100" dist="38100" dir="2700000" algn="tl">
                    <a:srgbClr val="C0C0C0"/>
                  </a:outerShdw>
                </a:effectLst>
                <a:latin typeface="Calibri" pitchFamily="34" charset="0"/>
              </a:rPr>
              <a:t> on EGI Federated Clouds</a:t>
            </a:r>
            <a:endParaRPr lang="en-GB" sz="2800" b="1" dirty="0">
              <a:solidFill>
                <a:schemeClr val="accent2"/>
              </a:solidFill>
              <a:effectLst>
                <a:outerShdw blurRad="38100" dist="38100" dir="2700000" algn="tl">
                  <a:srgbClr val="C0C0C0"/>
                </a:outerShdw>
              </a:effectLst>
              <a:latin typeface="Calibri" pitchFamily="34" charset="0"/>
            </a:endParaRPr>
          </a:p>
        </p:txBody>
      </p:sp>
      <p:pic>
        <p:nvPicPr>
          <p:cNvPr id="37890" name="Picture 2"/>
          <p:cNvPicPr>
            <a:picLocks noChangeAspect="1" noChangeArrowheads="1"/>
          </p:cNvPicPr>
          <p:nvPr/>
        </p:nvPicPr>
        <p:blipFill>
          <a:blip r:embed="rId3" cstate="print"/>
          <a:srcRect/>
          <a:stretch>
            <a:fillRect/>
          </a:stretch>
        </p:blipFill>
        <p:spPr bwMode="auto">
          <a:xfrm>
            <a:off x="611560" y="1124744"/>
            <a:ext cx="7966844" cy="4694107"/>
          </a:xfrm>
          <a:prstGeom prst="rect">
            <a:avLst/>
          </a:prstGeom>
          <a:noFill/>
          <a:ln w="9525">
            <a:noFill/>
            <a:miter lim="800000"/>
            <a:headEnd/>
            <a:tailEnd/>
          </a:ln>
        </p:spPr>
      </p:pic>
      <p:sp>
        <p:nvSpPr>
          <p:cNvPr id="4" name="TextBox 3"/>
          <p:cNvSpPr txBox="1"/>
          <p:nvPr/>
        </p:nvSpPr>
        <p:spPr>
          <a:xfrm>
            <a:off x="2267744" y="6021288"/>
            <a:ext cx="4732834" cy="307777"/>
          </a:xfrm>
          <a:prstGeom prst="rect">
            <a:avLst/>
          </a:prstGeom>
          <a:noFill/>
        </p:spPr>
        <p:txBody>
          <a:bodyPr wrap="none" rtlCol="0">
            <a:spAutoFit/>
          </a:bodyPr>
          <a:lstStyle/>
          <a:p>
            <a:r>
              <a:rPr lang="it-IT" sz="1400" dirty="0" smtClean="0">
                <a:latin typeface="+mn-lt"/>
                <a:hlinkClick r:id="rId4"/>
              </a:rPr>
              <a:t>https://documents.egi.eu/public/ShowDocument?docid=1593</a:t>
            </a:r>
            <a:endParaRPr lang="it-IT" sz="1400" dirty="0">
              <a:latin typeface="+mn-lt"/>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684213" y="1268413"/>
            <a:ext cx="7888287" cy="5113337"/>
          </a:xfrm>
          <a:prstGeom prst="rect">
            <a:avLst/>
          </a:prstGeom>
          <a:noFill/>
          <a:ln w="9525">
            <a:noFill/>
            <a:round/>
            <a:headEnd/>
            <a:tailEnd/>
          </a:ln>
        </p:spPr>
        <p:txBody>
          <a:bodyPr lIns="90000" tIns="46800" rIns="90000" bIns="46800"/>
          <a:lstStyle/>
          <a:p>
            <a:pPr marL="325438" indent="-325438">
              <a:lnSpc>
                <a:spcPct val="110000"/>
              </a:lnSpc>
              <a:spcBef>
                <a:spcPts val="450"/>
              </a:spcBef>
              <a:spcAft>
                <a:spcPts val="600"/>
              </a:spcAft>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3200" b="1" dirty="0" smtClean="0">
                <a:solidFill>
                  <a:schemeClr val="tx1"/>
                </a:solidFill>
                <a:latin typeface="+mn-lt"/>
              </a:rPr>
              <a:t>SSO implemented for all portals</a:t>
            </a:r>
            <a:endParaRPr lang="it-IT" sz="3200" b="1" dirty="0">
              <a:solidFill>
                <a:schemeClr val="tx1"/>
              </a:solidFill>
              <a:latin typeface="+mn-lt"/>
            </a:endParaRPr>
          </a:p>
          <a:p>
            <a:pPr marL="325438" indent="-325438">
              <a:lnSpc>
                <a:spcPct val="110000"/>
              </a:lnSpc>
              <a:spcBef>
                <a:spcPts val="450"/>
              </a:spcBef>
              <a:spcAft>
                <a:spcPts val="600"/>
              </a:spcAft>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3200" b="1" dirty="0" smtClean="0">
                <a:solidFill>
                  <a:schemeClr val="tx1"/>
                </a:solidFill>
                <a:latin typeface="+mn-lt"/>
              </a:rPr>
              <a:t>CVMFS adopted for software deployment</a:t>
            </a:r>
          </a:p>
          <a:p>
            <a:pPr marL="325438" indent="-325438">
              <a:lnSpc>
                <a:spcPct val="110000"/>
              </a:lnSpc>
              <a:spcBef>
                <a:spcPts val="450"/>
              </a:spcBef>
              <a:spcAft>
                <a:spcPts val="600"/>
              </a:spcAft>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3200" b="1" dirty="0" smtClean="0">
                <a:solidFill>
                  <a:schemeClr val="tx1"/>
                </a:solidFill>
                <a:latin typeface="+mn-lt"/>
              </a:rPr>
              <a:t>ENMR VO enabled on OSG</a:t>
            </a:r>
          </a:p>
          <a:p>
            <a:pPr marL="325438" indent="-325438">
              <a:lnSpc>
                <a:spcPct val="110000"/>
              </a:lnSpc>
              <a:spcBef>
                <a:spcPts val="450"/>
              </a:spcBef>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3200" b="1" dirty="0" err="1" smtClean="0">
                <a:solidFill>
                  <a:schemeClr val="tx1"/>
                </a:solidFill>
                <a:latin typeface="+mn-lt"/>
              </a:rPr>
              <a:t>WeNMR</a:t>
            </a:r>
            <a:r>
              <a:rPr lang="en-US" sz="3200" b="1" dirty="0" smtClean="0">
                <a:solidFill>
                  <a:schemeClr val="tx1"/>
                </a:solidFill>
                <a:latin typeface="+mn-lt"/>
              </a:rPr>
              <a:t> jobs on UNICORE-based resources</a:t>
            </a:r>
            <a:endParaRPr lang="it-IT" sz="3200" b="1" dirty="0">
              <a:solidFill>
                <a:schemeClr val="tx1"/>
              </a:solidFill>
              <a:latin typeface="+mn-lt"/>
            </a:endParaRPr>
          </a:p>
        </p:txBody>
      </p:sp>
      <p:sp>
        <p:nvSpPr>
          <p:cNvPr id="4100" name="Text Box 3"/>
          <p:cNvSpPr txBox="1">
            <a:spLocks noChangeArrowheads="1"/>
          </p:cNvSpPr>
          <p:nvPr/>
        </p:nvSpPr>
        <p:spPr bwMode="auto">
          <a:xfrm>
            <a:off x="1619672" y="260648"/>
            <a:ext cx="6121400"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smtClean="0">
                <a:solidFill>
                  <a:schemeClr val="accent2"/>
                </a:solidFill>
                <a:effectLst>
                  <a:outerShdw blurRad="38100" dist="38100" dir="2700000" algn="tl">
                    <a:srgbClr val="C0C0C0"/>
                  </a:outerShdw>
                </a:effectLst>
                <a:latin typeface="Calibri" pitchFamily="34" charset="0"/>
              </a:rPr>
              <a:t>Latest news</a:t>
            </a:r>
            <a:endParaRPr lang="en-GB" sz="3600" b="1" dirty="0">
              <a:solidFill>
                <a:schemeClr val="accent2"/>
              </a:solidFill>
              <a:effectLst>
                <a:outerShdw blurRad="38100" dist="38100" dir="2700000" algn="tl">
                  <a:srgbClr val="C0C0C0"/>
                </a:outerShdw>
              </a:effectLst>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3"/>
          <p:cNvSpPr txBox="1">
            <a:spLocks noChangeArrowheads="1"/>
          </p:cNvSpPr>
          <p:nvPr/>
        </p:nvSpPr>
        <p:spPr bwMode="auto">
          <a:xfrm>
            <a:off x="971600" y="260648"/>
            <a:ext cx="7632848"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err="1" smtClean="0">
                <a:solidFill>
                  <a:schemeClr val="accent2"/>
                </a:solidFill>
                <a:effectLst>
                  <a:outerShdw blurRad="38100" dist="38100" dir="2700000" algn="tl">
                    <a:srgbClr val="C0C0C0"/>
                  </a:outerShdw>
                </a:effectLst>
                <a:latin typeface="Calibri" pitchFamily="34" charset="0"/>
              </a:rPr>
              <a:t>Drupal</a:t>
            </a:r>
            <a:r>
              <a:rPr lang="en-GB" sz="3600" b="1" dirty="0" smtClean="0">
                <a:solidFill>
                  <a:schemeClr val="accent2"/>
                </a:solidFill>
                <a:effectLst>
                  <a:outerShdw blurRad="38100" dist="38100" dir="2700000" algn="tl">
                    <a:srgbClr val="C0C0C0"/>
                  </a:outerShdw>
                </a:effectLst>
                <a:latin typeface="Calibri" pitchFamily="34" charset="0"/>
              </a:rPr>
              <a:t> </a:t>
            </a:r>
            <a:r>
              <a:rPr lang="en-GB" sz="3600" b="1" dirty="0" err="1" smtClean="0">
                <a:solidFill>
                  <a:schemeClr val="accent2"/>
                </a:solidFill>
                <a:effectLst>
                  <a:outerShdw blurRad="38100" dist="38100" dir="2700000" algn="tl">
                    <a:srgbClr val="C0C0C0"/>
                  </a:outerShdw>
                </a:effectLst>
                <a:latin typeface="Calibri" pitchFamily="34" charset="0"/>
              </a:rPr>
              <a:t>WeNMR</a:t>
            </a:r>
            <a:r>
              <a:rPr lang="en-GB" sz="3600" b="1" dirty="0" smtClean="0">
                <a:solidFill>
                  <a:schemeClr val="accent2"/>
                </a:solidFill>
                <a:effectLst>
                  <a:outerShdw blurRad="38100" dist="38100" dir="2700000" algn="tl">
                    <a:srgbClr val="C0C0C0"/>
                  </a:outerShdw>
                </a:effectLst>
                <a:latin typeface="Calibri" pitchFamily="34" charset="0"/>
              </a:rPr>
              <a:t> SSO module overview</a:t>
            </a:r>
            <a:endParaRPr lang="en-GB" sz="3600" b="1" dirty="0">
              <a:solidFill>
                <a:schemeClr val="accent2"/>
              </a:solidFill>
              <a:effectLst>
                <a:outerShdw blurRad="38100" dist="38100" dir="2700000" algn="tl">
                  <a:srgbClr val="C0C0C0"/>
                </a:outerShdw>
              </a:effectLst>
              <a:latin typeface="Calibri" pitchFamily="34" charset="0"/>
            </a:endParaRPr>
          </a:p>
        </p:txBody>
      </p:sp>
      <p:pic>
        <p:nvPicPr>
          <p:cNvPr id="39938" name="Picture 2"/>
          <p:cNvPicPr>
            <a:picLocks noChangeAspect="1" noChangeArrowheads="1"/>
          </p:cNvPicPr>
          <p:nvPr/>
        </p:nvPicPr>
        <p:blipFill>
          <a:blip r:embed="rId3" cstate="print"/>
          <a:srcRect/>
          <a:stretch>
            <a:fillRect/>
          </a:stretch>
        </p:blipFill>
        <p:spPr bwMode="auto">
          <a:xfrm>
            <a:off x="467544" y="1245340"/>
            <a:ext cx="8174608" cy="2658670"/>
          </a:xfrm>
          <a:prstGeom prst="rect">
            <a:avLst/>
          </a:prstGeom>
          <a:noFill/>
          <a:ln w="9525">
            <a:noFill/>
            <a:miter lim="800000"/>
            <a:headEnd/>
            <a:tailEnd/>
          </a:ln>
        </p:spPr>
      </p:pic>
      <p:pic>
        <p:nvPicPr>
          <p:cNvPr id="39939" name="Picture 3"/>
          <p:cNvPicPr>
            <a:picLocks noChangeAspect="1" noChangeArrowheads="1"/>
          </p:cNvPicPr>
          <p:nvPr/>
        </p:nvPicPr>
        <p:blipFill>
          <a:blip r:embed="rId4" cstate="print"/>
          <a:srcRect/>
          <a:stretch>
            <a:fillRect/>
          </a:stretch>
        </p:blipFill>
        <p:spPr bwMode="auto">
          <a:xfrm>
            <a:off x="2555776" y="4005064"/>
            <a:ext cx="3924300" cy="27432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p:cNvSpPr>
          <p:nvPr/>
        </p:nvSpPr>
        <p:spPr bwMode="auto">
          <a:xfrm>
            <a:off x="539552" y="980728"/>
            <a:ext cx="8195940" cy="1944216"/>
          </a:xfrm>
          <a:prstGeom prst="rect">
            <a:avLst/>
          </a:prstGeom>
          <a:noFill/>
          <a:ln w="12700" cap="flat">
            <a:noFill/>
            <a:miter lim="800000"/>
            <a:headEnd type="none" w="med" len="med"/>
            <a:tailEnd type="none" w="med" len="med"/>
          </a:ln>
        </p:spPr>
        <p:txBody>
          <a:bodyPr lIns="0" tIns="0" rIns="0" bIns="0" anchor="ctr"/>
          <a:lstStyle/>
          <a:p>
            <a:pPr marL="267881" indent="-267881">
              <a:spcBef>
                <a:spcPts val="600"/>
              </a:spcBef>
              <a:buSzPct val="125000"/>
              <a:buFont typeface="Gill Sans" charset="0"/>
              <a:buChar char="•"/>
            </a:pPr>
            <a:r>
              <a:rPr lang="en-US" sz="1600" dirty="0">
                <a:solidFill>
                  <a:schemeClr val="tx1"/>
                </a:solidFill>
                <a:latin typeface="+mn-lt"/>
                <a:ea typeface="Gill Sans" charset="0"/>
                <a:cs typeface="Gill Sans" charset="0"/>
                <a:sym typeface="Gill Sans" charset="0"/>
              </a:rPr>
              <a:t>Written as true </a:t>
            </a:r>
            <a:r>
              <a:rPr lang="en-US" sz="1600" dirty="0" err="1">
                <a:solidFill>
                  <a:schemeClr val="tx1"/>
                </a:solidFill>
                <a:latin typeface="+mn-lt"/>
                <a:ea typeface="Gill Sans" charset="0"/>
                <a:cs typeface="Gill Sans" charset="0"/>
                <a:sym typeface="Gill Sans" charset="0"/>
              </a:rPr>
              <a:t>Drupal</a:t>
            </a:r>
            <a:r>
              <a:rPr lang="en-US" sz="1600" dirty="0">
                <a:solidFill>
                  <a:schemeClr val="tx1"/>
                </a:solidFill>
                <a:latin typeface="+mn-lt"/>
                <a:ea typeface="Gill Sans" charset="0"/>
                <a:cs typeface="Gill Sans" charset="0"/>
                <a:sym typeface="Gill Sans" charset="0"/>
              </a:rPr>
              <a:t> module; PHP + JavaScript + CSS</a:t>
            </a:r>
          </a:p>
          <a:p>
            <a:pPr marL="267881" indent="-267881">
              <a:spcBef>
                <a:spcPts val="600"/>
              </a:spcBef>
              <a:buSzPct val="125000"/>
              <a:buFont typeface="Gill Sans" charset="0"/>
              <a:buChar char="•"/>
            </a:pPr>
            <a:r>
              <a:rPr lang="en-US" sz="1600" dirty="0">
                <a:solidFill>
                  <a:schemeClr val="tx1"/>
                </a:solidFill>
                <a:latin typeface="+mn-lt"/>
                <a:ea typeface="Gill Sans" charset="0"/>
                <a:cs typeface="Gill Sans" charset="0"/>
                <a:sym typeface="Gill Sans" charset="0"/>
              </a:rPr>
              <a:t>Makes use of </a:t>
            </a:r>
            <a:r>
              <a:rPr lang="en-US" sz="1600" dirty="0" err="1">
                <a:solidFill>
                  <a:schemeClr val="tx1"/>
                </a:solidFill>
                <a:latin typeface="+mn-lt"/>
                <a:ea typeface="Gill Sans" charset="0"/>
                <a:cs typeface="Gill Sans" charset="0"/>
                <a:sym typeface="Gill Sans" charset="0"/>
              </a:rPr>
              <a:t>Drupal</a:t>
            </a:r>
            <a:r>
              <a:rPr lang="en-US" sz="1600" dirty="0">
                <a:solidFill>
                  <a:schemeClr val="tx1"/>
                </a:solidFill>
                <a:latin typeface="+mn-lt"/>
                <a:ea typeface="Gill Sans" charset="0"/>
                <a:cs typeface="Gill Sans" charset="0"/>
                <a:sym typeface="Gill Sans" charset="0"/>
              </a:rPr>
              <a:t> ‘hooks’ to extend </a:t>
            </a:r>
            <a:r>
              <a:rPr lang="en-US" sz="1600" dirty="0" err="1">
                <a:solidFill>
                  <a:schemeClr val="tx1"/>
                </a:solidFill>
                <a:latin typeface="+mn-lt"/>
                <a:ea typeface="Gill Sans" charset="0"/>
                <a:cs typeface="Gill Sans" charset="0"/>
                <a:sym typeface="Gill Sans" charset="0"/>
              </a:rPr>
              <a:t>Drupal</a:t>
            </a:r>
            <a:r>
              <a:rPr lang="en-US" sz="1600" dirty="0">
                <a:solidFill>
                  <a:schemeClr val="tx1"/>
                </a:solidFill>
                <a:latin typeface="+mn-lt"/>
                <a:ea typeface="Gill Sans" charset="0"/>
                <a:cs typeface="Gill Sans" charset="0"/>
                <a:sym typeface="Gill Sans" charset="0"/>
              </a:rPr>
              <a:t> Core </a:t>
            </a:r>
            <a:r>
              <a:rPr lang="en-US" sz="1600" dirty="0" smtClean="0">
                <a:solidFill>
                  <a:schemeClr val="tx1"/>
                </a:solidFill>
                <a:latin typeface="+mn-lt"/>
                <a:ea typeface="Gill Sans" charset="0"/>
                <a:cs typeface="Gill Sans" charset="0"/>
                <a:sym typeface="Gill Sans" charset="0"/>
              </a:rPr>
              <a:t>functions</a:t>
            </a:r>
            <a:endParaRPr lang="en-US" sz="1600" dirty="0">
              <a:solidFill>
                <a:schemeClr val="tx1"/>
              </a:solidFill>
              <a:latin typeface="+mn-lt"/>
              <a:ea typeface="Gill Sans" charset="0"/>
              <a:cs typeface="Gill Sans" charset="0"/>
              <a:sym typeface="Gill Sans" charset="0"/>
            </a:endParaRPr>
          </a:p>
          <a:p>
            <a:pPr marL="1010831" lvl="1" indent="-267881">
              <a:spcBef>
                <a:spcPts val="600"/>
              </a:spcBef>
              <a:buSzPct val="125000"/>
              <a:buFont typeface="Wingdings" pitchFamily="2" charset="2"/>
              <a:buChar char="ü"/>
            </a:pPr>
            <a:r>
              <a:rPr lang="en-US" sz="1400" dirty="0">
                <a:solidFill>
                  <a:schemeClr val="tx1"/>
                </a:solidFill>
                <a:latin typeface="+mn-lt"/>
                <a:ea typeface="Gill Sans" charset="0"/>
                <a:cs typeface="Gill Sans" charset="0"/>
                <a:sym typeface="Gill Sans" charset="0"/>
              </a:rPr>
              <a:t>authentication, permissions, user accounts</a:t>
            </a:r>
          </a:p>
          <a:p>
            <a:pPr marL="267881" indent="-267881">
              <a:spcBef>
                <a:spcPts val="600"/>
              </a:spcBef>
              <a:buSzPct val="125000"/>
              <a:buFont typeface="Gill Sans" charset="0"/>
              <a:buChar char="•"/>
            </a:pPr>
            <a:r>
              <a:rPr lang="en-US" sz="1600" dirty="0">
                <a:solidFill>
                  <a:schemeClr val="tx1"/>
                </a:solidFill>
                <a:latin typeface="+mn-lt"/>
                <a:ea typeface="Gill Sans" charset="0"/>
                <a:cs typeface="Gill Sans" charset="0"/>
                <a:sym typeface="Gill Sans" charset="0"/>
              </a:rPr>
              <a:t>Stores data in a backup enabled, secure </a:t>
            </a:r>
            <a:r>
              <a:rPr lang="en-US" sz="1600" dirty="0" err="1">
                <a:solidFill>
                  <a:schemeClr val="tx1"/>
                </a:solidFill>
                <a:latin typeface="+mn-lt"/>
                <a:ea typeface="Gill Sans" charset="0"/>
                <a:cs typeface="Gill Sans" charset="0"/>
                <a:sym typeface="Gill Sans" charset="0"/>
              </a:rPr>
              <a:t>MySQL</a:t>
            </a:r>
            <a:r>
              <a:rPr lang="en-US" sz="1600" dirty="0">
                <a:solidFill>
                  <a:schemeClr val="tx1"/>
                </a:solidFill>
                <a:latin typeface="+mn-lt"/>
                <a:ea typeface="Gill Sans" charset="0"/>
                <a:cs typeface="Gill Sans" charset="0"/>
                <a:sym typeface="Gill Sans" charset="0"/>
              </a:rPr>
              <a:t> DB, local or remote</a:t>
            </a:r>
          </a:p>
          <a:p>
            <a:pPr marL="267881" indent="-267881">
              <a:spcBef>
                <a:spcPts val="600"/>
              </a:spcBef>
              <a:buSzPct val="125000"/>
              <a:buFont typeface="Gill Sans" charset="0"/>
              <a:buChar char="•"/>
            </a:pPr>
            <a:r>
              <a:rPr lang="en-US" sz="1600" dirty="0" smtClean="0">
                <a:solidFill>
                  <a:schemeClr val="tx1"/>
                </a:solidFill>
                <a:latin typeface="+mn-lt"/>
                <a:ea typeface="Gill Sans" charset="0"/>
                <a:cs typeface="Gill Sans" charset="0"/>
                <a:sym typeface="Gill Sans" charset="0"/>
              </a:rPr>
              <a:t>Use </a:t>
            </a:r>
            <a:r>
              <a:rPr lang="en-US" sz="1600" dirty="0">
                <a:solidFill>
                  <a:schemeClr val="tx1"/>
                </a:solidFill>
                <a:latin typeface="+mn-lt"/>
                <a:ea typeface="Gill Sans" charset="0"/>
                <a:cs typeface="Gill Sans" charset="0"/>
                <a:sym typeface="Gill Sans" charset="0"/>
              </a:rPr>
              <a:t>of BlowFish encrypted, XML-RPC function calls for communication between portals and VRC</a:t>
            </a:r>
          </a:p>
        </p:txBody>
      </p:sp>
      <p:sp>
        <p:nvSpPr>
          <p:cNvPr id="32772" name="Rectangle 4"/>
          <p:cNvSpPr>
            <a:spLocks/>
          </p:cNvSpPr>
          <p:nvPr/>
        </p:nvSpPr>
        <p:spPr bwMode="auto">
          <a:xfrm>
            <a:off x="836538" y="2564904"/>
            <a:ext cx="3591446" cy="2174359"/>
          </a:xfrm>
          <a:prstGeom prst="rect">
            <a:avLst/>
          </a:prstGeom>
          <a:noFill/>
          <a:ln w="12700" cap="flat">
            <a:noFill/>
            <a:miter lim="800000"/>
            <a:headEnd type="none" w="med" len="med"/>
            <a:tailEnd type="none" w="med" len="med"/>
          </a:ln>
        </p:spPr>
        <p:txBody>
          <a:bodyPr lIns="0" tIns="0" rIns="0" bIns="0" anchor="ctr"/>
          <a:lstStyle/>
          <a:p>
            <a:pPr>
              <a:spcBef>
                <a:spcPts val="703"/>
              </a:spcBef>
            </a:pPr>
            <a:r>
              <a:rPr lang="en-US" sz="1800" b="1" dirty="0">
                <a:solidFill>
                  <a:schemeClr val="accent2"/>
                </a:solidFill>
                <a:latin typeface="+mn-lt"/>
                <a:ea typeface="Gill Sans" charset="0"/>
                <a:cs typeface="Gill Sans" charset="0"/>
                <a:sym typeface="Gill Sans" charset="0"/>
              </a:rPr>
              <a:t>Flexible </a:t>
            </a:r>
            <a:r>
              <a:rPr lang="en-US" sz="1800" b="1" dirty="0" smtClean="0">
                <a:solidFill>
                  <a:schemeClr val="accent2"/>
                </a:solidFill>
                <a:latin typeface="+mn-lt"/>
                <a:ea typeface="Gill Sans" charset="0"/>
                <a:cs typeface="Gill Sans" charset="0"/>
                <a:sym typeface="Gill Sans" charset="0"/>
              </a:rPr>
              <a:t>authentication</a:t>
            </a:r>
            <a:endParaRPr lang="en-US" sz="1800" b="1" dirty="0">
              <a:solidFill>
                <a:schemeClr val="accent2"/>
              </a:solidFill>
              <a:latin typeface="+mn-lt"/>
              <a:ea typeface="Gill Sans" charset="0"/>
              <a:cs typeface="Gill Sans" charset="0"/>
              <a:sym typeface="Gill Sans" charset="0"/>
            </a:endParaRPr>
          </a:p>
          <a:p>
            <a:pPr>
              <a:spcBef>
                <a:spcPts val="703"/>
              </a:spcBef>
              <a:buClrTx/>
              <a:buSzPct val="125000"/>
              <a:buFont typeface="Arial" pitchFamily="34" charset="0"/>
              <a:buChar char="•"/>
            </a:pPr>
            <a:r>
              <a:rPr lang="en-US" sz="1600" dirty="0" smtClean="0">
                <a:solidFill>
                  <a:schemeClr val="tx1"/>
                </a:solidFill>
                <a:latin typeface="+mn-lt"/>
                <a:ea typeface="Gill Sans" charset="0"/>
                <a:cs typeface="Gill Sans" charset="0"/>
                <a:sym typeface="Gill Sans" charset="0"/>
              </a:rPr>
              <a:t>  </a:t>
            </a:r>
            <a:r>
              <a:rPr lang="en-US" sz="1400" dirty="0" smtClean="0">
                <a:solidFill>
                  <a:schemeClr val="tx1"/>
                </a:solidFill>
                <a:latin typeface="+mn-lt"/>
                <a:ea typeface="Gill Sans" charset="0"/>
                <a:cs typeface="Gill Sans" charset="0"/>
                <a:sym typeface="Gill Sans" charset="0"/>
              </a:rPr>
              <a:t>Social media credentials </a:t>
            </a:r>
            <a:r>
              <a:rPr lang="en-US" sz="1400" dirty="0" err="1" smtClean="0">
                <a:solidFill>
                  <a:schemeClr val="tx1"/>
                </a:solidFill>
                <a:latin typeface="+mn-lt"/>
                <a:ea typeface="Gill Sans" charset="0"/>
                <a:cs typeface="Gill Sans" charset="0"/>
                <a:sym typeface="Gill Sans" charset="0"/>
              </a:rPr>
              <a:t>Facebook</a:t>
            </a:r>
            <a:r>
              <a:rPr lang="en-US" sz="1400" dirty="0" smtClean="0">
                <a:solidFill>
                  <a:schemeClr val="tx1"/>
                </a:solidFill>
                <a:latin typeface="+mn-lt"/>
                <a:ea typeface="Gill Sans" charset="0"/>
                <a:cs typeface="Gill Sans" charset="0"/>
                <a:sym typeface="Gill Sans" charset="0"/>
              </a:rPr>
              <a:t>,     LinkedIn, Google, Twitter ...</a:t>
            </a:r>
          </a:p>
          <a:p>
            <a:pPr>
              <a:spcBef>
                <a:spcPts val="703"/>
              </a:spcBef>
              <a:buClrTx/>
              <a:buSzPct val="125000"/>
              <a:buFont typeface="Arial" pitchFamily="34" charset="0"/>
              <a:buChar char="•"/>
            </a:pPr>
            <a:r>
              <a:rPr lang="en-US" sz="1400" dirty="0" smtClean="0">
                <a:solidFill>
                  <a:schemeClr val="tx1"/>
                </a:solidFill>
                <a:latin typeface="+mn-lt"/>
                <a:ea typeface="Gill Sans" charset="0"/>
                <a:cs typeface="Gill Sans" charset="0"/>
                <a:sym typeface="Gill Sans" charset="0"/>
              </a:rPr>
              <a:t> SAML and Shibboleth authentication</a:t>
            </a:r>
          </a:p>
          <a:p>
            <a:pPr>
              <a:spcBef>
                <a:spcPts val="703"/>
              </a:spcBef>
              <a:buClrTx/>
              <a:buSzPct val="125000"/>
              <a:buFont typeface="Arial" pitchFamily="34" charset="0"/>
              <a:buChar char="•"/>
            </a:pPr>
            <a:r>
              <a:rPr lang="en-US" sz="1400" dirty="0" smtClean="0">
                <a:solidFill>
                  <a:schemeClr val="tx1"/>
                </a:solidFill>
                <a:latin typeface="+mn-lt"/>
                <a:ea typeface="Gill Sans" charset="0"/>
                <a:cs typeface="Gill Sans" charset="0"/>
                <a:sym typeface="Gill Sans" charset="0"/>
              </a:rPr>
              <a:t>  </a:t>
            </a:r>
            <a:r>
              <a:rPr lang="en-US" sz="1400" dirty="0" err="1" smtClean="0">
                <a:solidFill>
                  <a:schemeClr val="tx1"/>
                </a:solidFill>
                <a:latin typeface="+mn-lt"/>
                <a:ea typeface="Gill Sans" charset="0"/>
                <a:cs typeface="Gill Sans" charset="0"/>
                <a:sym typeface="Gill Sans" charset="0"/>
              </a:rPr>
              <a:t>phpCAS</a:t>
            </a:r>
            <a:r>
              <a:rPr lang="en-US" sz="1400" dirty="0" smtClean="0">
                <a:solidFill>
                  <a:schemeClr val="tx1"/>
                </a:solidFill>
                <a:latin typeface="+mn-lt"/>
                <a:ea typeface="Gill Sans" charset="0"/>
                <a:cs typeface="Gill Sans" charset="0"/>
                <a:sym typeface="Gill Sans" charset="0"/>
              </a:rPr>
              <a:t> SSO, </a:t>
            </a:r>
            <a:r>
              <a:rPr lang="en-US" sz="1400" dirty="0" err="1" smtClean="0">
                <a:solidFill>
                  <a:schemeClr val="tx1"/>
                </a:solidFill>
                <a:latin typeface="+mn-lt"/>
                <a:ea typeface="Gill Sans" charset="0"/>
                <a:cs typeface="Gill Sans" charset="0"/>
                <a:sym typeface="Gill Sans" charset="0"/>
              </a:rPr>
              <a:t>OAuth</a:t>
            </a:r>
            <a:r>
              <a:rPr lang="en-US" sz="1400" dirty="0" smtClean="0">
                <a:solidFill>
                  <a:schemeClr val="tx1"/>
                </a:solidFill>
                <a:latin typeface="+mn-lt"/>
                <a:ea typeface="Gill Sans" charset="0"/>
                <a:cs typeface="Gill Sans" charset="0"/>
                <a:sym typeface="Gill Sans" charset="0"/>
              </a:rPr>
              <a:t>, </a:t>
            </a:r>
            <a:r>
              <a:rPr lang="en-US" sz="1400" dirty="0" err="1" smtClean="0">
                <a:solidFill>
                  <a:schemeClr val="tx1"/>
                </a:solidFill>
                <a:latin typeface="+mn-lt"/>
                <a:ea typeface="Gill Sans" charset="0"/>
                <a:cs typeface="Gill Sans" charset="0"/>
                <a:sym typeface="Gill Sans" charset="0"/>
              </a:rPr>
              <a:t>OpenID</a:t>
            </a:r>
            <a:endParaRPr lang="en-US" sz="1400" dirty="0" smtClean="0">
              <a:solidFill>
                <a:schemeClr val="tx1"/>
              </a:solidFill>
              <a:latin typeface="+mn-lt"/>
              <a:ea typeface="Gill Sans" charset="0"/>
              <a:cs typeface="Gill Sans" charset="0"/>
              <a:sym typeface="Gill Sans" charset="0"/>
            </a:endParaRPr>
          </a:p>
        </p:txBody>
      </p:sp>
      <p:sp>
        <p:nvSpPr>
          <p:cNvPr id="32773" name="AutoShape 5"/>
          <p:cNvSpPr>
            <a:spLocks/>
          </p:cNvSpPr>
          <p:nvPr/>
        </p:nvSpPr>
        <p:spPr bwMode="auto">
          <a:xfrm>
            <a:off x="323528" y="2928517"/>
            <a:ext cx="432048" cy="384705"/>
          </a:xfrm>
          <a:custGeom>
            <a:avLst/>
            <a:gdLst>
              <a:gd name="T0" fmla="+- 0 10800 -111"/>
              <a:gd name="T1" fmla="*/ T0 w 21822"/>
              <a:gd name="T2" fmla="*/ 10800 h 22047"/>
            </a:gdLst>
            <a:ahLst/>
            <a:cxnLst>
              <a:cxn ang="0">
                <a:pos x="T1" y="T2"/>
              </a:cxn>
            </a:cxnLst>
            <a:rect l="0" t="0" r="r" b="b"/>
            <a:pathLst>
              <a:path w="21822" h="22047">
                <a:moveTo>
                  <a:pt x="10911" y="0"/>
                </a:moveTo>
                <a:lnTo>
                  <a:pt x="13144" y="3339"/>
                </a:lnTo>
                <a:lnTo>
                  <a:pt x="16810" y="1750"/>
                </a:lnTo>
                <a:lnTo>
                  <a:pt x="16902" y="5779"/>
                </a:lnTo>
                <a:lnTo>
                  <a:pt x="20836" y="6444"/>
                </a:lnTo>
                <a:lnTo>
                  <a:pt x="18758" y="9883"/>
                </a:lnTo>
                <a:lnTo>
                  <a:pt x="21711" y="12592"/>
                </a:lnTo>
                <a:lnTo>
                  <a:pt x="18122" y="14350"/>
                </a:lnTo>
                <a:lnTo>
                  <a:pt x="19157" y="18242"/>
                </a:lnTo>
                <a:lnTo>
                  <a:pt x="15197" y="17761"/>
                </a:lnTo>
                <a:lnTo>
                  <a:pt x="13985" y="21600"/>
                </a:lnTo>
                <a:lnTo>
                  <a:pt x="10911" y="19032"/>
                </a:lnTo>
                <a:lnTo>
                  <a:pt x="7837" y="21600"/>
                </a:lnTo>
                <a:lnTo>
                  <a:pt x="6625" y="17761"/>
                </a:lnTo>
                <a:lnTo>
                  <a:pt x="2665" y="18242"/>
                </a:lnTo>
                <a:lnTo>
                  <a:pt x="3700" y="14350"/>
                </a:lnTo>
                <a:lnTo>
                  <a:pt x="111" y="12592"/>
                </a:lnTo>
                <a:lnTo>
                  <a:pt x="3064" y="9883"/>
                </a:lnTo>
                <a:lnTo>
                  <a:pt x="986" y="6444"/>
                </a:lnTo>
                <a:lnTo>
                  <a:pt x="4920" y="5779"/>
                </a:lnTo>
                <a:lnTo>
                  <a:pt x="5012" y="1750"/>
                </a:lnTo>
                <a:lnTo>
                  <a:pt x="8678" y="3339"/>
                </a:lnTo>
                <a:lnTo>
                  <a:pt x="10911" y="0"/>
                </a:lnTo>
                <a:close/>
                <a:moveTo>
                  <a:pt x="10911" y="0"/>
                </a:moveTo>
              </a:path>
            </a:pathLst>
          </a:custGeom>
          <a:solidFill>
            <a:schemeClr val="accent2"/>
          </a:solidFill>
          <a:ln w="12700" cap="flat">
            <a:noFill/>
            <a:miter lim="800000"/>
            <a:headEnd type="none" w="med" len="med"/>
            <a:tailEnd type="none" w="med" len="med"/>
          </a:ln>
        </p:spPr>
        <p:txBody>
          <a:bodyPr lIns="0" tIns="0" rIns="0" bIns="0"/>
          <a:lstStyle/>
          <a:p>
            <a:endParaRPr lang="it-IT"/>
          </a:p>
        </p:txBody>
      </p:sp>
      <p:sp>
        <p:nvSpPr>
          <p:cNvPr id="32776" name="Rectangle 8"/>
          <p:cNvSpPr>
            <a:spLocks/>
          </p:cNvSpPr>
          <p:nvPr/>
        </p:nvSpPr>
        <p:spPr bwMode="auto">
          <a:xfrm>
            <a:off x="5301034" y="2833072"/>
            <a:ext cx="3375422" cy="1679621"/>
          </a:xfrm>
          <a:prstGeom prst="rect">
            <a:avLst/>
          </a:prstGeom>
          <a:noFill/>
          <a:ln w="12700" cap="flat">
            <a:noFill/>
            <a:miter lim="800000"/>
            <a:headEnd type="none" w="med" len="med"/>
            <a:tailEnd type="none" w="med" len="med"/>
          </a:ln>
        </p:spPr>
        <p:txBody>
          <a:bodyPr lIns="0" tIns="0" rIns="0" bIns="0" anchor="ctr"/>
          <a:lstStyle/>
          <a:p>
            <a:pPr>
              <a:spcBef>
                <a:spcPts val="703"/>
              </a:spcBef>
            </a:pPr>
            <a:r>
              <a:rPr lang="en-US" sz="1800" b="1" dirty="0">
                <a:solidFill>
                  <a:schemeClr val="accent2"/>
                </a:solidFill>
                <a:latin typeface="+mn-lt"/>
                <a:ea typeface="Gill Sans" charset="0"/>
                <a:cs typeface="Gill Sans" charset="0"/>
                <a:sym typeface="Gill Sans" charset="0"/>
              </a:rPr>
              <a:t>Flexible Framework</a:t>
            </a:r>
          </a:p>
          <a:p>
            <a:pPr>
              <a:spcBef>
                <a:spcPts val="703"/>
              </a:spcBef>
              <a:buClrTx/>
              <a:buSzPct val="125000"/>
              <a:buFont typeface="Arial" pitchFamily="34" charset="0"/>
              <a:buChar char="•"/>
            </a:pPr>
            <a:r>
              <a:rPr lang="en-US" sz="1400" dirty="0" smtClean="0">
                <a:solidFill>
                  <a:schemeClr val="tx1"/>
                </a:solidFill>
                <a:latin typeface="+mn-lt"/>
                <a:ea typeface="Gill Sans" charset="0"/>
                <a:cs typeface="Gill Sans" charset="0"/>
                <a:sym typeface="Gill Sans" charset="0"/>
              </a:rPr>
              <a:t>  Allot </a:t>
            </a:r>
            <a:r>
              <a:rPr lang="en-US" sz="1400" dirty="0">
                <a:solidFill>
                  <a:schemeClr val="tx1"/>
                </a:solidFill>
                <a:latin typeface="+mn-lt"/>
                <a:ea typeface="Gill Sans" charset="0"/>
                <a:cs typeface="Gill Sans" charset="0"/>
                <a:sym typeface="Gill Sans" charset="0"/>
              </a:rPr>
              <a:t>of functionality for free in </a:t>
            </a:r>
            <a:r>
              <a:rPr lang="en-US" sz="1400" dirty="0" err="1">
                <a:solidFill>
                  <a:schemeClr val="tx1"/>
                </a:solidFill>
                <a:latin typeface="+mn-lt"/>
                <a:ea typeface="Gill Sans" charset="0"/>
                <a:cs typeface="Gill Sans" charset="0"/>
                <a:sym typeface="Gill Sans" charset="0"/>
              </a:rPr>
              <a:t>Drupal</a:t>
            </a:r>
            <a:endParaRPr lang="en-US" sz="1400" dirty="0">
              <a:solidFill>
                <a:schemeClr val="tx1"/>
              </a:solidFill>
              <a:latin typeface="+mn-lt"/>
              <a:ea typeface="Gill Sans" charset="0"/>
              <a:cs typeface="Gill Sans" charset="0"/>
              <a:sym typeface="Gill Sans" charset="0"/>
            </a:endParaRPr>
          </a:p>
          <a:p>
            <a:pPr>
              <a:spcBef>
                <a:spcPts val="703"/>
              </a:spcBef>
              <a:buClrTx/>
              <a:buSzPct val="125000"/>
              <a:buFont typeface="Arial" pitchFamily="34" charset="0"/>
              <a:buChar char="•"/>
            </a:pPr>
            <a:r>
              <a:rPr lang="en-US" sz="1400" dirty="0" smtClean="0">
                <a:solidFill>
                  <a:schemeClr val="tx1"/>
                </a:solidFill>
                <a:latin typeface="+mn-lt"/>
                <a:ea typeface="Gill Sans" charset="0"/>
                <a:cs typeface="Gill Sans" charset="0"/>
                <a:sym typeface="Gill Sans" charset="0"/>
              </a:rPr>
              <a:t>  XML-RPC </a:t>
            </a:r>
            <a:r>
              <a:rPr lang="en-US" sz="1400" dirty="0">
                <a:solidFill>
                  <a:schemeClr val="tx1"/>
                </a:solidFill>
                <a:latin typeface="+mn-lt"/>
                <a:ea typeface="Gill Sans" charset="0"/>
                <a:cs typeface="Gill Sans" charset="0"/>
                <a:sym typeface="Gill Sans" charset="0"/>
              </a:rPr>
              <a:t>enables a flexible API to expose functionality to the </a:t>
            </a:r>
            <a:r>
              <a:rPr lang="en-US" sz="1400" dirty="0" smtClean="0">
                <a:solidFill>
                  <a:schemeClr val="tx1"/>
                </a:solidFill>
                <a:latin typeface="+mn-lt"/>
                <a:ea typeface="Gill Sans" charset="0"/>
                <a:cs typeface="Gill Sans" charset="0"/>
                <a:sym typeface="Gill Sans" charset="0"/>
              </a:rPr>
              <a:t>portals</a:t>
            </a:r>
          </a:p>
          <a:p>
            <a:pPr>
              <a:spcBef>
                <a:spcPts val="703"/>
              </a:spcBef>
              <a:buClrTx/>
              <a:buSzPct val="125000"/>
            </a:pPr>
            <a:endParaRPr lang="en-US" sz="1800" dirty="0">
              <a:solidFill>
                <a:schemeClr val="tx1"/>
              </a:solidFill>
              <a:latin typeface="+mn-lt"/>
              <a:ea typeface="Gill Sans" charset="0"/>
              <a:cs typeface="Gill Sans" charset="0"/>
              <a:sym typeface="Gill Sans" charset="0"/>
            </a:endParaRPr>
          </a:p>
        </p:txBody>
      </p:sp>
      <p:sp>
        <p:nvSpPr>
          <p:cNvPr id="16" name="Title 1"/>
          <p:cNvSpPr txBox="1">
            <a:spLocks/>
          </p:cNvSpPr>
          <p:nvPr/>
        </p:nvSpPr>
        <p:spPr bwMode="auto">
          <a:xfrm>
            <a:off x="288925" y="344488"/>
            <a:ext cx="8604250" cy="654050"/>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200" b="1" dirty="0" smtClean="0">
                <a:solidFill>
                  <a:srgbClr val="953735"/>
                </a:solidFill>
                <a:effectLst>
                  <a:outerShdw blurRad="38100" dist="38100" dir="2700000" algn="tl">
                    <a:srgbClr val="C0C0C0"/>
                  </a:outerShdw>
                </a:effectLst>
                <a:latin typeface="Calibri" pitchFamily="34" charset="0"/>
              </a:rPr>
              <a:t>Single Sign On implementation</a:t>
            </a:r>
            <a:endParaRPr lang="en-US" sz="3200" b="1" dirty="0">
              <a:solidFill>
                <a:srgbClr val="953735"/>
              </a:solidFill>
              <a:effectLst>
                <a:outerShdw blurRad="38100" dist="38100" dir="2700000" algn="tl">
                  <a:srgbClr val="C0C0C0"/>
                </a:outerShdw>
              </a:effectLst>
              <a:latin typeface="Calibri" pitchFamily="34" charset="0"/>
            </a:endParaRPr>
          </a:p>
        </p:txBody>
      </p:sp>
      <p:sp>
        <p:nvSpPr>
          <p:cNvPr id="17" name="AutoShape 5"/>
          <p:cNvSpPr>
            <a:spLocks/>
          </p:cNvSpPr>
          <p:nvPr/>
        </p:nvSpPr>
        <p:spPr bwMode="auto">
          <a:xfrm>
            <a:off x="4788024" y="2928517"/>
            <a:ext cx="432048" cy="384705"/>
          </a:xfrm>
          <a:custGeom>
            <a:avLst/>
            <a:gdLst>
              <a:gd name="T0" fmla="+- 0 10800 -111"/>
              <a:gd name="T1" fmla="*/ T0 w 21822"/>
              <a:gd name="T2" fmla="*/ 10800 h 22047"/>
            </a:gdLst>
            <a:ahLst/>
            <a:cxnLst>
              <a:cxn ang="0">
                <a:pos x="T1" y="T2"/>
              </a:cxn>
            </a:cxnLst>
            <a:rect l="0" t="0" r="r" b="b"/>
            <a:pathLst>
              <a:path w="21822" h="22047">
                <a:moveTo>
                  <a:pt x="10911" y="0"/>
                </a:moveTo>
                <a:lnTo>
                  <a:pt x="13144" y="3339"/>
                </a:lnTo>
                <a:lnTo>
                  <a:pt x="16810" y="1750"/>
                </a:lnTo>
                <a:lnTo>
                  <a:pt x="16902" y="5779"/>
                </a:lnTo>
                <a:lnTo>
                  <a:pt x="20836" y="6444"/>
                </a:lnTo>
                <a:lnTo>
                  <a:pt x="18758" y="9883"/>
                </a:lnTo>
                <a:lnTo>
                  <a:pt x="21711" y="12592"/>
                </a:lnTo>
                <a:lnTo>
                  <a:pt x="18122" y="14350"/>
                </a:lnTo>
                <a:lnTo>
                  <a:pt x="19157" y="18242"/>
                </a:lnTo>
                <a:lnTo>
                  <a:pt x="15197" y="17761"/>
                </a:lnTo>
                <a:lnTo>
                  <a:pt x="13985" y="21600"/>
                </a:lnTo>
                <a:lnTo>
                  <a:pt x="10911" y="19032"/>
                </a:lnTo>
                <a:lnTo>
                  <a:pt x="7837" y="21600"/>
                </a:lnTo>
                <a:lnTo>
                  <a:pt x="6625" y="17761"/>
                </a:lnTo>
                <a:lnTo>
                  <a:pt x="2665" y="18242"/>
                </a:lnTo>
                <a:lnTo>
                  <a:pt x="3700" y="14350"/>
                </a:lnTo>
                <a:lnTo>
                  <a:pt x="111" y="12592"/>
                </a:lnTo>
                <a:lnTo>
                  <a:pt x="3064" y="9883"/>
                </a:lnTo>
                <a:lnTo>
                  <a:pt x="986" y="6444"/>
                </a:lnTo>
                <a:lnTo>
                  <a:pt x="4920" y="5779"/>
                </a:lnTo>
                <a:lnTo>
                  <a:pt x="5012" y="1750"/>
                </a:lnTo>
                <a:lnTo>
                  <a:pt x="8678" y="3339"/>
                </a:lnTo>
                <a:lnTo>
                  <a:pt x="10911" y="0"/>
                </a:lnTo>
                <a:close/>
                <a:moveTo>
                  <a:pt x="10911" y="0"/>
                </a:moveTo>
              </a:path>
            </a:pathLst>
          </a:custGeom>
          <a:solidFill>
            <a:schemeClr val="accent2"/>
          </a:solidFill>
          <a:ln w="12700" cap="flat">
            <a:noFill/>
            <a:miter lim="800000"/>
            <a:headEnd type="none" w="med" len="med"/>
            <a:tailEnd type="none" w="med" len="med"/>
          </a:ln>
        </p:spPr>
        <p:txBody>
          <a:bodyPr lIns="0" tIns="0" rIns="0" bIns="0"/>
          <a:lstStyle/>
          <a:p>
            <a:endParaRPr lang="it-IT"/>
          </a:p>
        </p:txBody>
      </p:sp>
      <p:sp>
        <p:nvSpPr>
          <p:cNvPr id="8" name="TextBox 7"/>
          <p:cNvSpPr txBox="1"/>
          <p:nvPr/>
        </p:nvSpPr>
        <p:spPr>
          <a:xfrm>
            <a:off x="1187624" y="4627002"/>
            <a:ext cx="7270837" cy="1754326"/>
          </a:xfrm>
          <a:prstGeom prst="rect">
            <a:avLst/>
          </a:prstGeom>
          <a:noFill/>
          <a:ln w="25400">
            <a:solidFill>
              <a:srgbClr val="C00000"/>
            </a:solidFill>
          </a:ln>
        </p:spPr>
        <p:txBody>
          <a:bodyPr wrap="none" rtlCol="0">
            <a:spAutoFit/>
          </a:bodyPr>
          <a:lstStyle/>
          <a:p>
            <a:r>
              <a:rPr lang="en-US" b="1" dirty="0" smtClean="0">
                <a:solidFill>
                  <a:schemeClr val="accent6"/>
                </a:solidFill>
                <a:latin typeface="+mn-lt"/>
              </a:rPr>
              <a:t>Preparing SSOXS </a:t>
            </a:r>
            <a:r>
              <a:rPr lang="en-US" b="1" dirty="0" err="1" smtClean="0">
                <a:solidFill>
                  <a:schemeClr val="accent6"/>
                </a:solidFill>
                <a:latin typeface="+mn-lt"/>
              </a:rPr>
              <a:t>Drupal</a:t>
            </a:r>
            <a:r>
              <a:rPr lang="en-US" b="1" dirty="0" smtClean="0">
                <a:solidFill>
                  <a:schemeClr val="accent6"/>
                </a:solidFill>
                <a:latin typeface="+mn-lt"/>
              </a:rPr>
              <a:t> module for public release</a:t>
            </a:r>
          </a:p>
          <a:p>
            <a:pPr marL="720000" lvl="1">
              <a:spcBef>
                <a:spcPts val="1200"/>
              </a:spcBef>
              <a:buFont typeface="Arial" pitchFamily="34" charset="0"/>
              <a:buChar char="•"/>
            </a:pPr>
            <a:r>
              <a:rPr lang="en-US" sz="2000" b="1" dirty="0" smtClean="0">
                <a:solidFill>
                  <a:schemeClr val="tx1"/>
                </a:solidFill>
                <a:latin typeface="+mn-lt"/>
              </a:rPr>
              <a:t>presented to FIM4R community</a:t>
            </a:r>
          </a:p>
          <a:p>
            <a:pPr marL="720000" lvl="1">
              <a:spcBef>
                <a:spcPts val="600"/>
              </a:spcBef>
              <a:buFont typeface="Arial" pitchFamily="34" charset="0"/>
              <a:buChar char="•"/>
            </a:pPr>
            <a:r>
              <a:rPr lang="en-US" sz="2000" b="1" dirty="0" smtClean="0">
                <a:solidFill>
                  <a:schemeClr val="tx1"/>
                </a:solidFill>
                <a:latin typeface="+mn-lt"/>
              </a:rPr>
              <a:t>with custom export of accounting reports</a:t>
            </a:r>
          </a:p>
          <a:p>
            <a:pPr marL="720000" lvl="1">
              <a:spcBef>
                <a:spcPts val="600"/>
              </a:spcBef>
              <a:buFont typeface="Arial" pitchFamily="34" charset="0"/>
              <a:buChar char="•"/>
            </a:pPr>
            <a:r>
              <a:rPr lang="en-US" sz="2000" b="1" dirty="0" smtClean="0">
                <a:solidFill>
                  <a:schemeClr val="tx1"/>
                </a:solidFill>
                <a:latin typeface="+mn-lt"/>
              </a:rPr>
              <a:t>integration with FIM initiatives (e.g. </a:t>
            </a:r>
            <a:r>
              <a:rPr lang="en-US" sz="2000" b="1" dirty="0" err="1" smtClean="0">
                <a:solidFill>
                  <a:schemeClr val="tx1"/>
                </a:solidFill>
                <a:latin typeface="+mn-lt"/>
              </a:rPr>
              <a:t>SURFConext</a:t>
            </a:r>
            <a:r>
              <a:rPr lang="en-US" sz="2000" b="1" dirty="0" smtClean="0">
                <a:solidFill>
                  <a:schemeClr val="tx1"/>
                </a:solidFill>
                <a:latin typeface="+mn-lt"/>
              </a:rPr>
              <a:t> platform)</a:t>
            </a:r>
            <a:r>
              <a:rPr lang="en-US" b="1" dirty="0" smtClean="0">
                <a:solidFill>
                  <a:schemeClr val="accent6"/>
                </a:solidFill>
                <a:latin typeface="+mn-lt"/>
              </a:rPr>
              <a:t>  </a:t>
            </a:r>
            <a:endParaRPr lang="it-IT" b="1" dirty="0">
              <a:solidFill>
                <a:schemeClr val="accent6"/>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288925" y="344488"/>
            <a:ext cx="8604250" cy="654050"/>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200" b="1" dirty="0" smtClean="0">
                <a:solidFill>
                  <a:srgbClr val="953735"/>
                </a:solidFill>
                <a:effectLst>
                  <a:outerShdw blurRad="38100" dist="38100" dir="2700000" algn="tl">
                    <a:srgbClr val="C0C0C0"/>
                  </a:outerShdw>
                </a:effectLst>
                <a:latin typeface="Calibri" pitchFamily="34" charset="0"/>
              </a:rPr>
              <a:t>Subscribing and managing submission</a:t>
            </a:r>
            <a:endParaRPr lang="en-US" sz="3200" b="1" dirty="0">
              <a:solidFill>
                <a:srgbClr val="953735"/>
              </a:solidFill>
              <a:effectLst>
                <a:outerShdw blurRad="38100" dist="38100" dir="2700000" algn="tl">
                  <a:srgbClr val="C0C0C0"/>
                </a:outerShdw>
              </a:effectLst>
              <a:latin typeface="Calibri" pitchFamily="34" charset="0"/>
            </a:endParaRPr>
          </a:p>
        </p:txBody>
      </p:sp>
      <p:pic>
        <p:nvPicPr>
          <p:cNvPr id="18435" name="Picture 5"/>
          <p:cNvPicPr>
            <a:picLocks noChangeAspect="1" noChangeArrowheads="1"/>
          </p:cNvPicPr>
          <p:nvPr/>
        </p:nvPicPr>
        <p:blipFill>
          <a:blip r:embed="rId3" cstate="print"/>
          <a:srcRect/>
          <a:stretch>
            <a:fillRect/>
          </a:stretch>
        </p:blipFill>
        <p:spPr bwMode="auto">
          <a:xfrm>
            <a:off x="92075" y="6402388"/>
            <a:ext cx="1009650" cy="409575"/>
          </a:xfrm>
          <a:prstGeom prst="rect">
            <a:avLst/>
          </a:prstGeom>
          <a:noFill/>
          <a:ln w="9525">
            <a:noFill/>
            <a:miter lim="800000"/>
            <a:headEnd/>
            <a:tailEnd/>
          </a:ln>
        </p:spPr>
      </p:pic>
      <p:pic>
        <p:nvPicPr>
          <p:cNvPr id="18436" name="Picture 6"/>
          <p:cNvPicPr>
            <a:picLocks noChangeAspect="1" noChangeArrowheads="1"/>
          </p:cNvPicPr>
          <p:nvPr/>
        </p:nvPicPr>
        <p:blipFill>
          <a:blip r:embed="rId4" cstate="print"/>
          <a:srcRect/>
          <a:stretch>
            <a:fillRect/>
          </a:stretch>
        </p:blipFill>
        <p:spPr bwMode="auto">
          <a:xfrm>
            <a:off x="8577263" y="6378575"/>
            <a:ext cx="536575" cy="433388"/>
          </a:xfrm>
          <a:prstGeom prst="rect">
            <a:avLst/>
          </a:prstGeom>
          <a:noFill/>
          <a:ln w="9525">
            <a:noFill/>
            <a:miter lim="800000"/>
            <a:headEnd/>
            <a:tailEnd/>
          </a:ln>
        </p:spPr>
      </p:pic>
      <p:pic>
        <p:nvPicPr>
          <p:cNvPr id="40962" name="Picture 2"/>
          <p:cNvPicPr>
            <a:picLocks noChangeAspect="1" noChangeArrowheads="1"/>
          </p:cNvPicPr>
          <p:nvPr/>
        </p:nvPicPr>
        <p:blipFill>
          <a:blip r:embed="rId5" cstate="print"/>
          <a:srcRect/>
          <a:stretch>
            <a:fillRect/>
          </a:stretch>
        </p:blipFill>
        <p:spPr bwMode="auto">
          <a:xfrm>
            <a:off x="323528" y="1484784"/>
            <a:ext cx="6264275" cy="4618037"/>
          </a:xfrm>
          <a:prstGeom prst="rect">
            <a:avLst/>
          </a:prstGeom>
          <a:noFill/>
          <a:ln w="9525">
            <a:noFill/>
            <a:miter lim="800000"/>
            <a:headEnd/>
            <a:tailEnd/>
          </a:ln>
        </p:spPr>
      </p:pic>
      <p:sp>
        <p:nvSpPr>
          <p:cNvPr id="7" name="TextBox 6"/>
          <p:cNvSpPr txBox="1"/>
          <p:nvPr/>
        </p:nvSpPr>
        <p:spPr>
          <a:xfrm>
            <a:off x="6084168" y="2275125"/>
            <a:ext cx="3104761" cy="3170099"/>
          </a:xfrm>
          <a:prstGeom prst="rect">
            <a:avLst/>
          </a:prstGeom>
          <a:noFill/>
        </p:spPr>
        <p:txBody>
          <a:bodyPr wrap="none" rtlCol="0">
            <a:spAutoFit/>
          </a:bodyPr>
          <a:lstStyle/>
          <a:p>
            <a:pPr lvl="1">
              <a:buFont typeface="Arial" pitchFamily="34" charset="0"/>
              <a:buChar char="•"/>
            </a:pPr>
            <a:r>
              <a:rPr lang="en-US" sz="2000" b="1" dirty="0" smtClean="0">
                <a:solidFill>
                  <a:schemeClr val="tx1"/>
                </a:solidFill>
                <a:latin typeface="+mn-lt"/>
              </a:rPr>
              <a:t>Access control list</a:t>
            </a:r>
          </a:p>
          <a:p>
            <a:pPr lvl="1">
              <a:spcBef>
                <a:spcPts val="0"/>
              </a:spcBef>
              <a:buFont typeface="Arial" pitchFamily="34" charset="0"/>
              <a:buChar char="•"/>
            </a:pPr>
            <a:endParaRPr lang="en-US" sz="2000" b="1" dirty="0" smtClean="0">
              <a:solidFill>
                <a:schemeClr val="tx1"/>
              </a:solidFill>
              <a:latin typeface="+mn-lt"/>
            </a:endParaRPr>
          </a:p>
          <a:p>
            <a:pPr lvl="1">
              <a:spcBef>
                <a:spcPts val="0"/>
              </a:spcBef>
              <a:buFont typeface="Arial" pitchFamily="34" charset="0"/>
              <a:buChar char="•"/>
            </a:pPr>
            <a:r>
              <a:rPr lang="en-US" sz="2000" b="1" dirty="0" smtClean="0">
                <a:solidFill>
                  <a:schemeClr val="tx1"/>
                </a:solidFill>
                <a:latin typeface="+mn-lt"/>
              </a:rPr>
              <a:t>Portal specific </a:t>
            </a:r>
          </a:p>
          <a:p>
            <a:pPr lvl="1"/>
            <a:r>
              <a:rPr lang="en-US" sz="2000" b="1" dirty="0" smtClean="0">
                <a:solidFill>
                  <a:schemeClr val="tx1"/>
                </a:solidFill>
                <a:latin typeface="+mn-lt"/>
              </a:rPr>
              <a:t>	step-by-step  signup</a:t>
            </a:r>
          </a:p>
          <a:p>
            <a:pPr lvl="1">
              <a:spcBef>
                <a:spcPts val="0"/>
              </a:spcBef>
              <a:buFont typeface="Arial" pitchFamily="34" charset="0"/>
              <a:buChar char="•"/>
            </a:pPr>
            <a:endParaRPr lang="en-US" sz="2000" b="1" dirty="0" smtClean="0">
              <a:solidFill>
                <a:schemeClr val="tx1"/>
              </a:solidFill>
              <a:latin typeface="+mn-lt"/>
            </a:endParaRPr>
          </a:p>
          <a:p>
            <a:pPr lvl="1">
              <a:spcBef>
                <a:spcPts val="0"/>
              </a:spcBef>
              <a:buFont typeface="Arial" pitchFamily="34" charset="0"/>
              <a:buChar char="•"/>
            </a:pPr>
            <a:r>
              <a:rPr lang="en-US" sz="2000" b="1" dirty="0" smtClean="0">
                <a:solidFill>
                  <a:schemeClr val="tx1"/>
                </a:solidFill>
                <a:latin typeface="+mn-lt"/>
              </a:rPr>
              <a:t>Grid X509 certificate</a:t>
            </a:r>
          </a:p>
          <a:p>
            <a:pPr lvl="1"/>
            <a:r>
              <a:rPr lang="en-US" sz="2000" b="1" dirty="0" smtClean="0">
                <a:solidFill>
                  <a:schemeClr val="tx1"/>
                </a:solidFill>
                <a:latin typeface="+mn-lt"/>
              </a:rPr>
              <a:t>	validation</a:t>
            </a:r>
          </a:p>
          <a:p>
            <a:pPr lvl="1">
              <a:buFont typeface="Arial" pitchFamily="34" charset="0"/>
              <a:buChar char="•"/>
            </a:pPr>
            <a:endParaRPr lang="en-US" sz="2000" b="1" dirty="0" smtClean="0">
              <a:solidFill>
                <a:schemeClr val="tx1"/>
              </a:solidFill>
              <a:latin typeface="+mn-lt"/>
            </a:endParaRPr>
          </a:p>
          <a:p>
            <a:pPr lvl="1">
              <a:buFont typeface="Arial" pitchFamily="34" charset="0"/>
              <a:buChar char="•"/>
            </a:pPr>
            <a:r>
              <a:rPr lang="en-US" sz="2000" b="1" dirty="0" smtClean="0">
                <a:solidFill>
                  <a:schemeClr val="tx1"/>
                </a:solidFill>
                <a:latin typeface="+mn-lt"/>
              </a:rPr>
              <a:t>Portal submission</a:t>
            </a:r>
          </a:p>
          <a:p>
            <a:pPr lvl="1"/>
            <a:r>
              <a:rPr lang="en-US" sz="2000" b="1" dirty="0" smtClean="0">
                <a:solidFill>
                  <a:schemeClr val="tx1"/>
                </a:solidFill>
                <a:latin typeface="+mn-lt"/>
              </a:rPr>
              <a:t>	management	</a:t>
            </a:r>
            <a:endParaRPr lang="it-IT" sz="2000" b="1" dirty="0">
              <a:solidFill>
                <a:schemeClr val="tx1"/>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srcRect/>
          <a:stretch>
            <a:fillRect/>
          </a:stretch>
        </p:blipFill>
        <p:spPr bwMode="auto">
          <a:xfrm>
            <a:off x="5292725" y="3819525"/>
            <a:ext cx="3743325" cy="2562225"/>
          </a:xfrm>
          <a:prstGeom prst="rect">
            <a:avLst/>
          </a:prstGeom>
          <a:noFill/>
          <a:ln w="9525">
            <a:noFill/>
            <a:round/>
            <a:headEnd/>
            <a:tailEnd/>
          </a:ln>
        </p:spPr>
      </p:pic>
      <p:sp>
        <p:nvSpPr>
          <p:cNvPr id="9219" name="Text Box 3"/>
          <p:cNvSpPr txBox="1">
            <a:spLocks noChangeArrowheads="1"/>
          </p:cNvSpPr>
          <p:nvPr/>
        </p:nvSpPr>
        <p:spPr bwMode="auto">
          <a:xfrm>
            <a:off x="4572000" y="5084763"/>
            <a:ext cx="260350" cy="336550"/>
          </a:xfrm>
          <a:prstGeom prst="rect">
            <a:avLst/>
          </a:prstGeom>
          <a:noFill/>
          <a:ln w="9525">
            <a:noFill/>
            <a:round/>
            <a:headEnd/>
            <a:tailEnd/>
          </a:ln>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FFFFFF"/>
                </a:solidFill>
                <a:latin typeface="Tahoma" pitchFamily="34" charset="0"/>
              </a:rPr>
              <a:t>4</a:t>
            </a:r>
          </a:p>
        </p:txBody>
      </p:sp>
      <p:sp>
        <p:nvSpPr>
          <p:cNvPr id="9220" name="Rectangle 4"/>
          <p:cNvSpPr>
            <a:spLocks noChangeArrowheads="1"/>
          </p:cNvSpPr>
          <p:nvPr/>
        </p:nvSpPr>
        <p:spPr bwMode="auto">
          <a:xfrm>
            <a:off x="401638" y="2032000"/>
            <a:ext cx="4818062" cy="458788"/>
          </a:xfrm>
          <a:prstGeom prst="rect">
            <a:avLst/>
          </a:prstGeom>
          <a:noFill/>
          <a:ln w="9525">
            <a:noFill/>
            <a:round/>
            <a:headEnd/>
            <a:tailEnd/>
          </a:ln>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4D4D4D"/>
                </a:solidFill>
                <a:latin typeface="Tahoma" pitchFamily="34" charset="0"/>
                <a:cs typeface="Tahoma" pitchFamily="34" charset="0"/>
              </a:rPr>
              <a:t>Project Coordinator:</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4D4D4D"/>
                </a:solidFill>
                <a:latin typeface="Tahoma" pitchFamily="34" charset="0"/>
                <a:cs typeface="Tahoma" pitchFamily="34" charset="0"/>
              </a:rPr>
              <a:t>Prof. Alexandre M.J.J. Bonvin, Utrecht University, NL</a:t>
            </a:r>
          </a:p>
        </p:txBody>
      </p:sp>
      <p:sp>
        <p:nvSpPr>
          <p:cNvPr id="9221" name="Text Box 5"/>
          <p:cNvSpPr txBox="1">
            <a:spLocks noChangeArrowheads="1"/>
          </p:cNvSpPr>
          <p:nvPr/>
        </p:nvSpPr>
        <p:spPr bwMode="auto">
          <a:xfrm>
            <a:off x="5518150" y="1168400"/>
            <a:ext cx="3517900" cy="1311275"/>
          </a:xfrm>
          <a:prstGeom prst="rect">
            <a:avLst/>
          </a:prstGeom>
          <a:noFill/>
          <a:ln w="9525">
            <a:noFill/>
            <a:round/>
            <a:headEnd/>
            <a:tailEnd/>
          </a:ln>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404040"/>
                </a:solidFill>
                <a:latin typeface="Tahoma" pitchFamily="34" charset="0"/>
                <a:cs typeface="Tahoma" pitchFamily="34" charset="0"/>
              </a:rPr>
              <a:t>Contract n°:  </a:t>
            </a:r>
            <a:r>
              <a:rPr lang="en-US" sz="1600" dirty="0">
                <a:solidFill>
                  <a:srgbClr val="404040"/>
                </a:solidFill>
                <a:latin typeface="Tahoma" pitchFamily="34" charset="0"/>
                <a:cs typeface="Tahoma" pitchFamily="34" charset="0"/>
              </a:rPr>
              <a:t>RI-261572</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404040"/>
                </a:solidFill>
                <a:latin typeface="Tahoma" pitchFamily="34" charset="0"/>
                <a:cs typeface="Tahoma" pitchFamily="34" charset="0"/>
              </a:rPr>
              <a:t>Project type: </a:t>
            </a:r>
            <a:r>
              <a:rPr lang="en-US" sz="1600" dirty="0">
                <a:solidFill>
                  <a:srgbClr val="404040"/>
                </a:solidFill>
                <a:latin typeface="Tahoma" pitchFamily="34" charset="0"/>
                <a:cs typeface="Tahoma" pitchFamily="34" charset="0"/>
              </a:rPr>
              <a:t>CP-CSA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404040"/>
                </a:solidFill>
                <a:latin typeface="Tahoma" pitchFamily="34" charset="0"/>
                <a:cs typeface="Tahoma" pitchFamily="34" charset="0"/>
              </a:rPr>
              <a:t>Duration:      </a:t>
            </a:r>
            <a:r>
              <a:rPr lang="en-US" sz="1600" dirty="0">
                <a:solidFill>
                  <a:srgbClr val="404040"/>
                </a:solidFill>
                <a:latin typeface="Tahoma" pitchFamily="34" charset="0"/>
                <a:cs typeface="Tahoma" pitchFamily="34" charset="0"/>
              </a:rPr>
              <a:t>36 months (Oct.2013)</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404040"/>
                </a:solidFill>
                <a:latin typeface="Tahoma" pitchFamily="34" charset="0"/>
                <a:cs typeface="Tahoma" pitchFamily="34" charset="0"/>
              </a:rPr>
              <a:t>Total budget: 	</a:t>
            </a:r>
            <a:r>
              <a:rPr lang="en-US" sz="1600" dirty="0">
                <a:solidFill>
                  <a:srgbClr val="404040"/>
                </a:solidFill>
                <a:latin typeface="Tahoma" pitchFamily="34" charset="0"/>
                <a:cs typeface="Tahoma" pitchFamily="34" charset="0"/>
              </a:rPr>
              <a:t>2</a:t>
            </a:r>
            <a:r>
              <a:rPr lang="en-US" sz="1600" dirty="0">
                <a:solidFill>
                  <a:srgbClr val="404040"/>
                </a:solidFill>
                <a:latin typeface="Tahoma" pitchFamily="34" charset="0"/>
              </a:rPr>
              <a:t>’434’000 €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404040"/>
                </a:solidFill>
                <a:latin typeface="Tahoma" pitchFamily="34" charset="0"/>
                <a:cs typeface="Tahoma" pitchFamily="34" charset="0"/>
              </a:rPr>
              <a:t>EC Funding:    	</a:t>
            </a:r>
            <a:r>
              <a:rPr lang="en-US" sz="1600" dirty="0">
                <a:solidFill>
                  <a:srgbClr val="404040"/>
                </a:solidFill>
                <a:latin typeface="Tahoma" pitchFamily="34" charset="0"/>
                <a:cs typeface="Tahoma" pitchFamily="34" charset="0"/>
              </a:rPr>
              <a:t>2</a:t>
            </a:r>
            <a:r>
              <a:rPr lang="en-US" sz="1600" dirty="0">
                <a:solidFill>
                  <a:srgbClr val="404040"/>
                </a:solidFill>
                <a:latin typeface="Tahoma" pitchFamily="34" charset="0"/>
              </a:rPr>
              <a:t>’150’000 €</a:t>
            </a:r>
          </a:p>
        </p:txBody>
      </p:sp>
      <p:sp>
        <p:nvSpPr>
          <p:cNvPr id="4102" name="Text Box 6"/>
          <p:cNvSpPr txBox="1">
            <a:spLocks noChangeArrowheads="1"/>
          </p:cNvSpPr>
          <p:nvPr/>
        </p:nvSpPr>
        <p:spPr bwMode="auto">
          <a:xfrm>
            <a:off x="395288" y="1125538"/>
            <a:ext cx="4968875" cy="825500"/>
          </a:xfrm>
          <a:prstGeom prst="rect">
            <a:avLst/>
          </a:prstGeom>
          <a:noFill/>
          <a:ln w="9525">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1" dirty="0">
                <a:solidFill>
                  <a:schemeClr val="accent6"/>
                </a:solidFill>
                <a:latin typeface="Tahoma" pitchFamily="32" charset="0"/>
                <a:ea typeface="ＭＳ Ｐゴシック" pitchFamily="34" charset="-128"/>
                <a:cs typeface="Tahoma" pitchFamily="32" charset="0"/>
              </a:rPr>
              <a:t>A Worldwide e-Infrastructure for NMR and structural biology</a:t>
            </a:r>
          </a:p>
        </p:txBody>
      </p:sp>
      <p:pic>
        <p:nvPicPr>
          <p:cNvPr id="9223" name="Picture 7"/>
          <p:cNvPicPr>
            <a:picLocks noChangeAspect="1" noChangeArrowheads="1"/>
          </p:cNvPicPr>
          <p:nvPr/>
        </p:nvPicPr>
        <p:blipFill>
          <a:blip r:embed="rId4" cstate="print"/>
          <a:srcRect/>
          <a:stretch>
            <a:fillRect/>
          </a:stretch>
        </p:blipFill>
        <p:spPr bwMode="auto">
          <a:xfrm>
            <a:off x="293688" y="3592513"/>
            <a:ext cx="473075" cy="377825"/>
          </a:xfrm>
          <a:prstGeom prst="rect">
            <a:avLst/>
          </a:prstGeom>
          <a:noFill/>
          <a:ln w="9525">
            <a:noFill/>
            <a:round/>
            <a:headEnd/>
            <a:tailEnd/>
          </a:ln>
        </p:spPr>
      </p:pic>
      <p:pic>
        <p:nvPicPr>
          <p:cNvPr id="9224" name="Picture 8"/>
          <p:cNvPicPr>
            <a:picLocks noChangeAspect="1" noChangeArrowheads="1"/>
          </p:cNvPicPr>
          <p:nvPr/>
        </p:nvPicPr>
        <p:blipFill>
          <a:blip r:embed="rId5" cstate="print"/>
          <a:srcRect/>
          <a:stretch>
            <a:fillRect/>
          </a:stretch>
        </p:blipFill>
        <p:spPr bwMode="auto">
          <a:xfrm>
            <a:off x="93663" y="3213100"/>
            <a:ext cx="895350" cy="257175"/>
          </a:xfrm>
          <a:prstGeom prst="rect">
            <a:avLst/>
          </a:prstGeom>
          <a:noFill/>
          <a:ln w="9525">
            <a:noFill/>
            <a:round/>
            <a:headEnd/>
            <a:tailEnd/>
          </a:ln>
        </p:spPr>
      </p:pic>
      <p:pic>
        <p:nvPicPr>
          <p:cNvPr id="9225" name="Picture 9"/>
          <p:cNvPicPr>
            <a:picLocks noChangeAspect="1" noChangeArrowheads="1"/>
          </p:cNvPicPr>
          <p:nvPr/>
        </p:nvPicPr>
        <p:blipFill>
          <a:blip r:embed="rId6" cstate="print"/>
          <a:srcRect/>
          <a:stretch>
            <a:fillRect/>
          </a:stretch>
        </p:blipFill>
        <p:spPr bwMode="auto">
          <a:xfrm>
            <a:off x="1116013" y="3429000"/>
            <a:ext cx="447675" cy="390525"/>
          </a:xfrm>
          <a:prstGeom prst="rect">
            <a:avLst/>
          </a:prstGeom>
          <a:noFill/>
          <a:ln w="9525">
            <a:noFill/>
            <a:round/>
            <a:headEnd/>
            <a:tailEnd/>
          </a:ln>
        </p:spPr>
      </p:pic>
      <p:pic>
        <p:nvPicPr>
          <p:cNvPr id="9226" name="Picture 10"/>
          <p:cNvPicPr>
            <a:picLocks noChangeAspect="1" noChangeArrowheads="1"/>
          </p:cNvPicPr>
          <p:nvPr/>
        </p:nvPicPr>
        <p:blipFill>
          <a:blip r:embed="rId7" cstate="print"/>
          <a:srcRect/>
          <a:stretch>
            <a:fillRect/>
          </a:stretch>
        </p:blipFill>
        <p:spPr bwMode="auto">
          <a:xfrm>
            <a:off x="192088" y="4238625"/>
            <a:ext cx="674687" cy="173038"/>
          </a:xfrm>
          <a:prstGeom prst="rect">
            <a:avLst/>
          </a:prstGeom>
          <a:noFill/>
          <a:ln w="9525">
            <a:noFill/>
            <a:round/>
            <a:headEnd/>
            <a:tailEnd/>
          </a:ln>
        </p:spPr>
      </p:pic>
      <p:pic>
        <p:nvPicPr>
          <p:cNvPr id="9227" name="Picture 12"/>
          <p:cNvPicPr>
            <a:picLocks noChangeAspect="1" noChangeArrowheads="1"/>
          </p:cNvPicPr>
          <p:nvPr/>
        </p:nvPicPr>
        <p:blipFill>
          <a:blip r:embed="rId8" cstate="print"/>
          <a:srcRect/>
          <a:stretch>
            <a:fillRect/>
          </a:stretch>
        </p:blipFill>
        <p:spPr bwMode="auto">
          <a:xfrm>
            <a:off x="42863" y="2924175"/>
            <a:ext cx="1619250" cy="292100"/>
          </a:xfrm>
          <a:prstGeom prst="rect">
            <a:avLst/>
          </a:prstGeom>
          <a:noFill/>
          <a:ln w="9525">
            <a:noFill/>
            <a:round/>
            <a:headEnd/>
            <a:tailEnd/>
          </a:ln>
        </p:spPr>
      </p:pic>
      <p:sp>
        <p:nvSpPr>
          <p:cNvPr id="9228" name="Rectangle 13"/>
          <p:cNvSpPr>
            <a:spLocks noChangeArrowheads="1"/>
          </p:cNvSpPr>
          <p:nvPr/>
        </p:nvSpPr>
        <p:spPr bwMode="auto">
          <a:xfrm>
            <a:off x="1662113" y="2756890"/>
            <a:ext cx="6797675" cy="2512620"/>
          </a:xfrm>
          <a:prstGeom prst="rect">
            <a:avLst/>
          </a:prstGeom>
          <a:noFill/>
          <a:ln w="9525">
            <a:noFill/>
            <a:round/>
            <a:headEnd/>
            <a:tailEnd/>
          </a:ln>
        </p:spPr>
        <p:txBody>
          <a:bodyPr lIns="19800" tIns="9720" rIns="19800" bIns="9720" anchor="ctr">
            <a:spAutoFit/>
          </a:bodyPr>
          <a:lstStyle/>
          <a:p>
            <a:pPr marL="342900" indent="-341313">
              <a:lnSpc>
                <a:spcPts val="588"/>
              </a:lnSpc>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200" b="1" dirty="0">
              <a:solidFill>
                <a:srgbClr val="4D4D4D"/>
              </a:solidFill>
              <a:latin typeface="Calibri" pitchFamily="34" charset="0"/>
              <a:cs typeface="Calibri" pitchFamily="34" charset="0"/>
            </a:endParaRP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200" b="1" dirty="0">
                <a:solidFill>
                  <a:schemeClr val="tx1"/>
                </a:solidFill>
                <a:latin typeface="Calibri" pitchFamily="34" charset="0"/>
                <a:cs typeface="Calibri" pitchFamily="34" charset="0"/>
              </a:rPr>
              <a:t>Utrecht University, </a:t>
            </a:r>
            <a:r>
              <a:rPr lang="en-US" sz="1200" b="1" dirty="0" err="1">
                <a:solidFill>
                  <a:schemeClr val="tx1"/>
                </a:solidFill>
                <a:latin typeface="Calibri" pitchFamily="34" charset="0"/>
                <a:cs typeface="Calibri" pitchFamily="34" charset="0"/>
              </a:rPr>
              <a:t>Bijvoet</a:t>
            </a:r>
            <a:r>
              <a:rPr lang="en-US" sz="1200" b="1" dirty="0">
                <a:solidFill>
                  <a:schemeClr val="tx1"/>
                </a:solidFill>
                <a:latin typeface="Calibri" pitchFamily="34" charset="0"/>
                <a:cs typeface="Calibri" pitchFamily="34" charset="0"/>
              </a:rPr>
              <a:t> Center for </a:t>
            </a:r>
            <a:r>
              <a:rPr lang="en-US" sz="1200" b="1" dirty="0" err="1">
                <a:solidFill>
                  <a:schemeClr val="tx1"/>
                </a:solidFill>
                <a:latin typeface="Calibri" pitchFamily="34" charset="0"/>
                <a:cs typeface="Calibri" pitchFamily="34" charset="0"/>
              </a:rPr>
              <a:t>Biomolecular</a:t>
            </a:r>
            <a:r>
              <a:rPr lang="en-US" sz="1200" b="1" dirty="0">
                <a:solidFill>
                  <a:schemeClr val="tx1"/>
                </a:solidFill>
                <a:latin typeface="Calibri" pitchFamily="34" charset="0"/>
                <a:cs typeface="Calibri" pitchFamily="34" charset="0"/>
              </a:rPr>
              <a:t> Research, NL</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200" b="1" dirty="0">
                <a:solidFill>
                  <a:schemeClr val="tx1"/>
                </a:solidFill>
                <a:latin typeface="Calibri" pitchFamily="34" charset="0"/>
                <a:cs typeface="Calibri" pitchFamily="34" charset="0"/>
              </a:rPr>
              <a:t>Johann Wolfgang Goethe </a:t>
            </a:r>
            <a:r>
              <a:rPr lang="en-US" sz="1200" b="1" dirty="0" err="1">
                <a:solidFill>
                  <a:schemeClr val="tx1"/>
                </a:solidFill>
                <a:latin typeface="Calibri" pitchFamily="34" charset="0"/>
                <a:cs typeface="Calibri" pitchFamily="34" charset="0"/>
              </a:rPr>
              <a:t>Universität</a:t>
            </a:r>
            <a:r>
              <a:rPr lang="en-US" sz="1200" b="1" dirty="0">
                <a:solidFill>
                  <a:schemeClr val="tx1"/>
                </a:solidFill>
                <a:latin typeface="Calibri" pitchFamily="34" charset="0"/>
                <a:cs typeface="Calibri" pitchFamily="34" charset="0"/>
              </a:rPr>
              <a:t> Frankfurt </a:t>
            </a:r>
            <a:r>
              <a:rPr lang="en-US" sz="1200" b="1" dirty="0" err="1">
                <a:solidFill>
                  <a:schemeClr val="tx1"/>
                </a:solidFill>
                <a:latin typeface="Calibri" pitchFamily="34" charset="0"/>
                <a:cs typeface="Calibri" pitchFamily="34" charset="0"/>
              </a:rPr>
              <a:t>a.M.</a:t>
            </a:r>
            <a:r>
              <a:rPr lang="en-US" sz="1200" b="1" dirty="0">
                <a:solidFill>
                  <a:schemeClr val="tx1"/>
                </a:solidFill>
                <a:latin typeface="Calibri" pitchFamily="34" charset="0"/>
                <a:cs typeface="Calibri" pitchFamily="34" charset="0"/>
              </a:rPr>
              <a:t>, Center for </a:t>
            </a:r>
            <a:r>
              <a:rPr lang="en-US" sz="1200" b="1" dirty="0" err="1">
                <a:solidFill>
                  <a:schemeClr val="tx1"/>
                </a:solidFill>
                <a:latin typeface="Calibri" pitchFamily="34" charset="0"/>
                <a:cs typeface="Calibri" pitchFamily="34" charset="0"/>
              </a:rPr>
              <a:t>Biomolecular</a:t>
            </a:r>
            <a:r>
              <a:rPr lang="en-US" sz="1200" b="1" dirty="0">
                <a:solidFill>
                  <a:schemeClr val="tx1"/>
                </a:solidFill>
                <a:latin typeface="Calibri" pitchFamily="34" charset="0"/>
                <a:cs typeface="Calibri" pitchFamily="34" charset="0"/>
              </a:rPr>
              <a:t> Magnetic Resonance DE</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it-IT" sz="1200" b="1" dirty="0" err="1">
                <a:solidFill>
                  <a:schemeClr val="tx1"/>
                </a:solidFill>
                <a:latin typeface="Calibri" pitchFamily="34" charset="0"/>
                <a:cs typeface="Calibri" pitchFamily="34" charset="0"/>
              </a:rPr>
              <a:t>University</a:t>
            </a:r>
            <a:r>
              <a:rPr lang="it-IT" sz="1200" b="1" dirty="0">
                <a:solidFill>
                  <a:schemeClr val="tx1"/>
                </a:solidFill>
                <a:latin typeface="Calibri" pitchFamily="34" charset="0"/>
                <a:cs typeface="Calibri" pitchFamily="34" charset="0"/>
              </a:rPr>
              <a:t> </a:t>
            </a:r>
            <a:r>
              <a:rPr lang="it-IT" sz="1200" b="1" dirty="0" err="1">
                <a:solidFill>
                  <a:schemeClr val="tx1"/>
                </a:solidFill>
                <a:latin typeface="Calibri" pitchFamily="34" charset="0"/>
                <a:cs typeface="Calibri" pitchFamily="34" charset="0"/>
              </a:rPr>
              <a:t>of</a:t>
            </a:r>
            <a:r>
              <a:rPr lang="it-IT" sz="1200" b="1" dirty="0">
                <a:solidFill>
                  <a:schemeClr val="tx1"/>
                </a:solidFill>
                <a:latin typeface="Calibri" pitchFamily="34" charset="0"/>
                <a:cs typeface="Calibri" pitchFamily="34" charset="0"/>
              </a:rPr>
              <a:t> </a:t>
            </a:r>
            <a:r>
              <a:rPr lang="it-IT" sz="1200" b="1" dirty="0" err="1">
                <a:solidFill>
                  <a:schemeClr val="tx1"/>
                </a:solidFill>
                <a:latin typeface="Calibri" pitchFamily="34" charset="0"/>
                <a:cs typeface="Calibri" pitchFamily="34" charset="0"/>
              </a:rPr>
              <a:t>Florence</a:t>
            </a:r>
            <a:r>
              <a:rPr lang="it-IT" sz="1200" b="1" dirty="0">
                <a:solidFill>
                  <a:schemeClr val="tx1"/>
                </a:solidFill>
                <a:latin typeface="Calibri" pitchFamily="34" charset="0"/>
                <a:cs typeface="Calibri" pitchFamily="34" charset="0"/>
              </a:rPr>
              <a:t>, </a:t>
            </a:r>
            <a:r>
              <a:rPr lang="it-IT" sz="1200" b="1" dirty="0" err="1">
                <a:solidFill>
                  <a:schemeClr val="tx1"/>
                </a:solidFill>
                <a:latin typeface="Calibri" pitchFamily="34" charset="0"/>
                <a:cs typeface="Calibri" pitchFamily="34" charset="0"/>
              </a:rPr>
              <a:t>Magnetic</a:t>
            </a:r>
            <a:r>
              <a:rPr lang="it-IT" sz="1200" b="1" dirty="0">
                <a:solidFill>
                  <a:schemeClr val="tx1"/>
                </a:solidFill>
                <a:latin typeface="Calibri" pitchFamily="34" charset="0"/>
                <a:cs typeface="Calibri" pitchFamily="34" charset="0"/>
              </a:rPr>
              <a:t> </a:t>
            </a:r>
            <a:r>
              <a:rPr lang="it-IT" sz="1200" b="1" dirty="0" err="1">
                <a:solidFill>
                  <a:schemeClr val="tx1"/>
                </a:solidFill>
                <a:latin typeface="Calibri" pitchFamily="34" charset="0"/>
                <a:cs typeface="Calibri" pitchFamily="34" charset="0"/>
              </a:rPr>
              <a:t>Resonance</a:t>
            </a:r>
            <a:r>
              <a:rPr lang="it-IT" sz="1200" b="1" dirty="0">
                <a:solidFill>
                  <a:schemeClr val="tx1"/>
                </a:solidFill>
                <a:latin typeface="Calibri" pitchFamily="34" charset="0"/>
                <a:cs typeface="Calibri" pitchFamily="34" charset="0"/>
              </a:rPr>
              <a:t> </a:t>
            </a:r>
            <a:r>
              <a:rPr lang="en-US" sz="1200" b="1" dirty="0">
                <a:solidFill>
                  <a:schemeClr val="tx1"/>
                </a:solidFill>
                <a:latin typeface="Calibri" pitchFamily="34" charset="0"/>
                <a:cs typeface="Calibri" pitchFamily="34" charset="0"/>
              </a:rPr>
              <a:t>Center, IT</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it-IT" sz="1200" b="1" dirty="0">
                <a:solidFill>
                  <a:schemeClr val="tx1"/>
                </a:solidFill>
                <a:latin typeface="Calibri" pitchFamily="34" charset="0"/>
                <a:cs typeface="Calibri" pitchFamily="34" charset="0"/>
              </a:rPr>
              <a:t>Istituto Nazionale di Fisica Nucleare , Padova, IT</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it-IT" sz="1200" b="1" dirty="0" err="1">
                <a:solidFill>
                  <a:schemeClr val="tx1"/>
                </a:solidFill>
                <a:latin typeface="Calibri" pitchFamily="34" charset="0"/>
                <a:cs typeface="Calibri" pitchFamily="34" charset="0"/>
              </a:rPr>
              <a:t>Raboud</a:t>
            </a:r>
            <a:r>
              <a:rPr lang="it-IT" sz="1200" b="1" dirty="0">
                <a:solidFill>
                  <a:schemeClr val="tx1"/>
                </a:solidFill>
                <a:latin typeface="Calibri" pitchFamily="34" charset="0"/>
                <a:cs typeface="Calibri" pitchFamily="34" charset="0"/>
              </a:rPr>
              <a:t> </a:t>
            </a:r>
            <a:r>
              <a:rPr lang="it-IT" sz="1200" b="1" dirty="0" err="1">
                <a:solidFill>
                  <a:schemeClr val="tx1"/>
                </a:solidFill>
                <a:latin typeface="Calibri" pitchFamily="34" charset="0"/>
                <a:cs typeface="Calibri" pitchFamily="34" charset="0"/>
              </a:rPr>
              <a:t>University</a:t>
            </a:r>
            <a:r>
              <a:rPr lang="it-IT" sz="1200" b="1" dirty="0">
                <a:solidFill>
                  <a:schemeClr val="tx1"/>
                </a:solidFill>
                <a:latin typeface="Calibri" pitchFamily="34" charset="0"/>
                <a:cs typeface="Calibri" pitchFamily="34" charset="0"/>
              </a:rPr>
              <a:t>, </a:t>
            </a:r>
            <a:r>
              <a:rPr lang="it-IT" sz="1200" b="1" dirty="0" err="1">
                <a:solidFill>
                  <a:schemeClr val="tx1"/>
                </a:solidFill>
                <a:latin typeface="Calibri" pitchFamily="34" charset="0"/>
                <a:cs typeface="Calibri" pitchFamily="34" charset="0"/>
              </a:rPr>
              <a:t>Nijmegen</a:t>
            </a:r>
            <a:r>
              <a:rPr lang="it-IT" sz="1200" b="1" dirty="0">
                <a:solidFill>
                  <a:schemeClr val="tx1"/>
                </a:solidFill>
                <a:latin typeface="Calibri" pitchFamily="34" charset="0"/>
                <a:cs typeface="Calibri" pitchFamily="34" charset="0"/>
              </a:rPr>
              <a:t>, NL</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it-IT" sz="1200" b="1" dirty="0" err="1">
                <a:solidFill>
                  <a:schemeClr val="tx1"/>
                </a:solidFill>
                <a:latin typeface="Calibri" pitchFamily="34" charset="0"/>
                <a:cs typeface="Calibri" pitchFamily="34" charset="0"/>
              </a:rPr>
              <a:t>University</a:t>
            </a:r>
            <a:r>
              <a:rPr lang="it-IT" sz="1200" b="1" dirty="0">
                <a:solidFill>
                  <a:schemeClr val="tx1"/>
                </a:solidFill>
                <a:latin typeface="Calibri" pitchFamily="34" charset="0"/>
                <a:cs typeface="Calibri" pitchFamily="34" charset="0"/>
              </a:rPr>
              <a:t> </a:t>
            </a:r>
            <a:r>
              <a:rPr lang="it-IT" sz="1200" b="1" dirty="0" err="1">
                <a:solidFill>
                  <a:schemeClr val="tx1"/>
                </a:solidFill>
                <a:latin typeface="Calibri" pitchFamily="34" charset="0"/>
                <a:cs typeface="Calibri" pitchFamily="34" charset="0"/>
              </a:rPr>
              <a:t>of</a:t>
            </a:r>
            <a:r>
              <a:rPr lang="it-IT" sz="1200" b="1" dirty="0">
                <a:solidFill>
                  <a:schemeClr val="tx1"/>
                </a:solidFill>
                <a:latin typeface="Calibri" pitchFamily="34" charset="0"/>
                <a:cs typeface="Calibri" pitchFamily="34" charset="0"/>
              </a:rPr>
              <a:t> Cambridge UK</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200" b="1" dirty="0">
                <a:solidFill>
                  <a:schemeClr val="tx1"/>
                </a:solidFill>
                <a:latin typeface="Calibri" pitchFamily="34" charset="0"/>
                <a:cs typeface="Calibri" pitchFamily="34" charset="0"/>
              </a:rPr>
              <a:t>European Molecular Biology Laboratory, Hamburg, DE</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it-IT" sz="1200" b="1" dirty="0" err="1">
                <a:solidFill>
                  <a:schemeClr val="tx1"/>
                </a:solidFill>
                <a:latin typeface="Calibri" pitchFamily="34" charset="0"/>
                <a:cs typeface="Calibri" pitchFamily="34" charset="0"/>
              </a:rPr>
              <a:t>Spronk</a:t>
            </a:r>
            <a:r>
              <a:rPr lang="it-IT" sz="1200" b="1" dirty="0">
                <a:solidFill>
                  <a:schemeClr val="tx1"/>
                </a:solidFill>
                <a:latin typeface="Calibri" pitchFamily="34" charset="0"/>
                <a:cs typeface="Calibri" pitchFamily="34" charset="0"/>
              </a:rPr>
              <a:t> NMR </a:t>
            </a:r>
            <a:r>
              <a:rPr lang="it-IT" sz="1200" b="1" dirty="0" err="1">
                <a:solidFill>
                  <a:schemeClr val="tx1"/>
                </a:solidFill>
                <a:latin typeface="Calibri" pitchFamily="34" charset="0"/>
                <a:cs typeface="Calibri" pitchFamily="34" charset="0"/>
              </a:rPr>
              <a:t>Consultancy</a:t>
            </a:r>
            <a:r>
              <a:rPr lang="it-IT" sz="1200" b="1" dirty="0">
                <a:solidFill>
                  <a:schemeClr val="tx1"/>
                </a:solidFill>
                <a:latin typeface="Calibri" pitchFamily="34" charset="0"/>
                <a:cs typeface="Calibri" pitchFamily="34" charset="0"/>
              </a:rPr>
              <a:t>, LT</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it-IT" sz="1200" b="1" dirty="0">
                <a:solidFill>
                  <a:schemeClr val="tx1"/>
                </a:solidFill>
                <a:latin typeface="Calibri" pitchFamily="34" charset="0"/>
                <a:cs typeface="Calibri" pitchFamily="34" charset="0"/>
              </a:rPr>
              <a:t>+ </a:t>
            </a:r>
            <a:r>
              <a:rPr lang="it-IT" sz="1200" b="1" dirty="0" err="1">
                <a:solidFill>
                  <a:schemeClr val="tx1"/>
                </a:solidFill>
                <a:latin typeface="Calibri" pitchFamily="34" charset="0"/>
                <a:cs typeface="Calibri" pitchFamily="34" charset="0"/>
              </a:rPr>
              <a:t>Academia</a:t>
            </a:r>
            <a:r>
              <a:rPr lang="it-IT" sz="1200" b="1" dirty="0">
                <a:solidFill>
                  <a:schemeClr val="tx1"/>
                </a:solidFill>
                <a:latin typeface="Calibri" pitchFamily="34" charset="0"/>
                <a:cs typeface="Calibri" pitchFamily="34" charset="0"/>
              </a:rPr>
              <a:t> </a:t>
            </a:r>
            <a:r>
              <a:rPr lang="it-IT" sz="1200" b="1" dirty="0" err="1" smtClean="0">
                <a:solidFill>
                  <a:schemeClr val="tx1"/>
                </a:solidFill>
                <a:latin typeface="Calibri" pitchFamily="34" charset="0"/>
                <a:cs typeface="Calibri" pitchFamily="34" charset="0"/>
              </a:rPr>
              <a:t>Sinica</a:t>
            </a:r>
            <a:r>
              <a:rPr lang="it-IT" sz="1200" b="1" dirty="0" smtClean="0">
                <a:solidFill>
                  <a:schemeClr val="tx1"/>
                </a:solidFill>
                <a:latin typeface="Calibri" pitchFamily="34" charset="0"/>
                <a:cs typeface="Calibri" pitchFamily="34" charset="0"/>
              </a:rPr>
              <a:t>,TW, </a:t>
            </a:r>
            <a:r>
              <a:rPr lang="it-IT" sz="1200" b="1" dirty="0" err="1" smtClean="0">
                <a:solidFill>
                  <a:schemeClr val="tx1"/>
                </a:solidFill>
                <a:latin typeface="Calibri" pitchFamily="34" charset="0"/>
                <a:cs typeface="Calibri" pitchFamily="34" charset="0"/>
              </a:rPr>
              <a:t>since</a:t>
            </a:r>
            <a:r>
              <a:rPr lang="it-IT" sz="1200" b="1" dirty="0" smtClean="0">
                <a:solidFill>
                  <a:schemeClr val="tx1"/>
                </a:solidFill>
                <a:latin typeface="Calibri" pitchFamily="34" charset="0"/>
                <a:cs typeface="Calibri" pitchFamily="34" charset="0"/>
              </a:rPr>
              <a:t> 2012</a:t>
            </a:r>
            <a:endParaRPr lang="it-IT" sz="1200" b="1" dirty="0">
              <a:solidFill>
                <a:schemeClr val="tx1"/>
              </a:solidFill>
              <a:latin typeface="Calibri" pitchFamily="34" charset="0"/>
              <a:cs typeface="Calibri" pitchFamily="34" charset="0"/>
            </a:endParaRPr>
          </a:p>
        </p:txBody>
      </p:sp>
      <p:pic>
        <p:nvPicPr>
          <p:cNvPr id="9229" name="Picture 14"/>
          <p:cNvPicPr>
            <a:picLocks noChangeAspect="1" noChangeArrowheads="1"/>
          </p:cNvPicPr>
          <p:nvPr/>
        </p:nvPicPr>
        <p:blipFill>
          <a:blip r:embed="rId9" cstate="print"/>
          <a:srcRect/>
          <a:stretch>
            <a:fillRect/>
          </a:stretch>
        </p:blipFill>
        <p:spPr bwMode="auto">
          <a:xfrm>
            <a:off x="984250" y="3908425"/>
            <a:ext cx="263525" cy="300038"/>
          </a:xfrm>
          <a:prstGeom prst="rect">
            <a:avLst/>
          </a:prstGeom>
          <a:noFill/>
          <a:ln w="9525">
            <a:noFill/>
            <a:round/>
            <a:headEnd/>
            <a:tailEnd/>
          </a:ln>
        </p:spPr>
      </p:pic>
      <p:sp>
        <p:nvSpPr>
          <p:cNvPr id="9230" name="Text Box 15"/>
          <p:cNvSpPr txBox="1">
            <a:spLocks noChangeArrowheads="1"/>
          </p:cNvSpPr>
          <p:nvPr/>
        </p:nvSpPr>
        <p:spPr bwMode="auto">
          <a:xfrm>
            <a:off x="330200" y="2565400"/>
            <a:ext cx="1374775" cy="398463"/>
          </a:xfrm>
          <a:prstGeom prst="rect">
            <a:avLst/>
          </a:prstGeom>
          <a:noFill/>
          <a:ln w="9525">
            <a:noFill/>
            <a:round/>
            <a:headEnd/>
            <a:tailEnd/>
          </a:ln>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404040"/>
                </a:solidFill>
                <a:latin typeface="Tahoma" pitchFamily="34" charset="0"/>
                <a:cs typeface="Tahoma" pitchFamily="34" charset="0"/>
              </a:rPr>
              <a:t>The team</a:t>
            </a:r>
          </a:p>
        </p:txBody>
      </p:sp>
      <p:sp>
        <p:nvSpPr>
          <p:cNvPr id="19" name="Title 1"/>
          <p:cNvSpPr txBox="1">
            <a:spLocks/>
          </p:cNvSpPr>
          <p:nvPr/>
        </p:nvSpPr>
        <p:spPr bwMode="auto">
          <a:xfrm>
            <a:off x="288925" y="344488"/>
            <a:ext cx="8604250" cy="654050"/>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600" b="1" dirty="0">
                <a:solidFill>
                  <a:srgbClr val="953735"/>
                </a:solidFill>
                <a:effectLst>
                  <a:outerShdw blurRad="38100" dist="38100" dir="2700000" algn="tl">
                    <a:srgbClr val="C0C0C0"/>
                  </a:outerShdw>
                </a:effectLst>
                <a:latin typeface="Calibri" pitchFamily="34" charset="0"/>
                <a:ea typeface="+mn-ea"/>
              </a:rPr>
              <a:t>The Project</a:t>
            </a:r>
            <a:endParaRPr lang="it-IT" sz="3600" b="1" dirty="0">
              <a:solidFill>
                <a:srgbClr val="953735"/>
              </a:solidFill>
              <a:effectLst>
                <a:outerShdw blurRad="38100" dist="38100" dir="2700000" algn="tl">
                  <a:srgbClr val="C0C0C0"/>
                </a:outerShdw>
              </a:effectLst>
              <a:latin typeface="Calibri" pitchFamily="34" charset="0"/>
              <a:ea typeface="+mn-ea"/>
            </a:endParaRPr>
          </a:p>
        </p:txBody>
      </p:sp>
      <p:pic>
        <p:nvPicPr>
          <p:cNvPr id="9232" name="Picture 21"/>
          <p:cNvPicPr>
            <a:picLocks noChangeAspect="1" noChangeArrowheads="1"/>
          </p:cNvPicPr>
          <p:nvPr/>
        </p:nvPicPr>
        <p:blipFill>
          <a:blip r:embed="rId10" cstate="print"/>
          <a:srcRect/>
          <a:stretch>
            <a:fillRect/>
          </a:stretch>
        </p:blipFill>
        <p:spPr bwMode="auto">
          <a:xfrm>
            <a:off x="179388" y="4684713"/>
            <a:ext cx="1079500" cy="328612"/>
          </a:xfrm>
          <a:prstGeom prst="rect">
            <a:avLst/>
          </a:prstGeom>
          <a:noFill/>
          <a:ln w="9525">
            <a:noFill/>
            <a:miter lim="800000"/>
            <a:headEnd/>
            <a:tailEnd/>
          </a:ln>
        </p:spPr>
      </p:pic>
      <p:pic>
        <p:nvPicPr>
          <p:cNvPr id="9233" name="Picture 11"/>
          <p:cNvPicPr>
            <a:picLocks noChangeAspect="1" noChangeArrowheads="1"/>
          </p:cNvPicPr>
          <p:nvPr/>
        </p:nvPicPr>
        <p:blipFill>
          <a:blip r:embed="rId11" cstate="print"/>
          <a:srcRect/>
          <a:stretch>
            <a:fillRect/>
          </a:stretch>
        </p:blipFill>
        <p:spPr bwMode="auto">
          <a:xfrm>
            <a:off x="723900" y="4400550"/>
            <a:ext cx="674688" cy="330200"/>
          </a:xfrm>
          <a:prstGeom prst="rect">
            <a:avLst/>
          </a:prstGeom>
          <a:noFill/>
          <a:ln w="9525">
            <a:noFill/>
            <a:round/>
            <a:headEnd/>
            <a:tailEnd/>
          </a:ln>
        </p:spPr>
      </p:pic>
      <p:sp>
        <p:nvSpPr>
          <p:cNvPr id="22" name="Text Box 6"/>
          <p:cNvSpPr txBox="1">
            <a:spLocks noChangeArrowheads="1"/>
          </p:cNvSpPr>
          <p:nvPr/>
        </p:nvSpPr>
        <p:spPr bwMode="auto">
          <a:xfrm>
            <a:off x="5795963" y="4149725"/>
            <a:ext cx="3168650" cy="463550"/>
          </a:xfrm>
          <a:prstGeom prst="rect">
            <a:avLst/>
          </a:prstGeom>
          <a:noFill/>
          <a:ln w="9525">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1" dirty="0">
                <a:solidFill>
                  <a:schemeClr val="accent6"/>
                </a:solidFill>
                <a:latin typeface="Tahoma" pitchFamily="32" charset="0"/>
                <a:ea typeface="ＭＳ Ｐゴシック" pitchFamily="34" charset="-128"/>
                <a:cs typeface="Tahoma" pitchFamily="32" charset="0"/>
              </a:rPr>
              <a:t>www.wenmr.eu</a:t>
            </a:r>
          </a:p>
        </p:txBody>
      </p:sp>
      <p:sp>
        <p:nvSpPr>
          <p:cNvPr id="21" name="TextBox 20"/>
          <p:cNvSpPr txBox="1"/>
          <p:nvPr/>
        </p:nvSpPr>
        <p:spPr>
          <a:xfrm>
            <a:off x="323850" y="5517232"/>
            <a:ext cx="4799013" cy="1061829"/>
          </a:xfrm>
          <a:prstGeom prst="rect">
            <a:avLst/>
          </a:prstGeom>
          <a:noFill/>
        </p:spPr>
        <p:txBody>
          <a:bodyPr wrap="square">
            <a:spAutoFit/>
          </a:bodyPr>
          <a:lstStyle/>
          <a:p>
            <a:pPr marL="72000" indent="-72000">
              <a:spcBef>
                <a:spcPts val="600"/>
              </a:spcBef>
              <a:buSzPct val="120000"/>
              <a:buFont typeface="Tahoma" pitchFamily="34" charset="0"/>
              <a:buChar char="•"/>
              <a:defRPr/>
            </a:pPr>
            <a:r>
              <a:rPr lang="en-US" sz="1600" b="1" dirty="0" smtClean="0">
                <a:solidFill>
                  <a:schemeClr val="tx1">
                    <a:lumMod val="75000"/>
                    <a:lumOff val="25000"/>
                  </a:schemeClr>
                </a:solidFill>
                <a:latin typeface="Tahoma" pitchFamily="34" charset="0"/>
                <a:ea typeface="Tahoma" pitchFamily="34" charset="0"/>
                <a:cs typeface="Tahoma" pitchFamily="34" charset="0"/>
              </a:rPr>
              <a:t>  </a:t>
            </a:r>
            <a:r>
              <a:rPr lang="en-US" sz="1600" b="1" dirty="0" smtClean="0">
                <a:solidFill>
                  <a:schemeClr val="tx1">
                    <a:lumMod val="75000"/>
                    <a:lumOff val="25000"/>
                  </a:schemeClr>
                </a:solidFill>
                <a:latin typeface="+mn-lt"/>
                <a:ea typeface="Tahoma" pitchFamily="34" charset="0"/>
                <a:cs typeface="Tahoma" pitchFamily="34" charset="0"/>
              </a:rPr>
              <a:t>Linked with Bio-NMR and EAST-NMR EU projects           and INSTRUCT ESFRI </a:t>
            </a:r>
          </a:p>
          <a:p>
            <a:pPr marL="72000" indent="-72000">
              <a:spcBef>
                <a:spcPts val="600"/>
              </a:spcBef>
              <a:buSzPct val="120000"/>
              <a:buFont typeface="Tahoma" pitchFamily="34" charset="0"/>
              <a:buChar char="•"/>
              <a:defRPr/>
            </a:pPr>
            <a:r>
              <a:rPr lang="en-US" sz="1600" b="1" dirty="0" smtClean="0">
                <a:solidFill>
                  <a:schemeClr val="tx1">
                    <a:lumMod val="75000"/>
                    <a:lumOff val="25000"/>
                  </a:schemeClr>
                </a:solidFill>
                <a:latin typeface="+mn-lt"/>
                <a:ea typeface="Tahoma" pitchFamily="34" charset="0"/>
                <a:cs typeface="Tahoma" pitchFamily="34" charset="0"/>
              </a:rPr>
              <a:t>  1</a:t>
            </a:r>
            <a:r>
              <a:rPr lang="en-US" sz="1600" b="1" baseline="30000" dirty="0" smtClean="0">
                <a:solidFill>
                  <a:schemeClr val="tx1">
                    <a:lumMod val="75000"/>
                    <a:lumOff val="25000"/>
                  </a:schemeClr>
                </a:solidFill>
                <a:latin typeface="+mn-lt"/>
                <a:ea typeface="Tahoma" pitchFamily="34" charset="0"/>
                <a:cs typeface="Tahoma" pitchFamily="34" charset="0"/>
              </a:rPr>
              <a:t>st</a:t>
            </a:r>
            <a:r>
              <a:rPr lang="en-US" sz="1600" b="1" dirty="0" smtClean="0">
                <a:solidFill>
                  <a:schemeClr val="tx1">
                    <a:lumMod val="75000"/>
                    <a:lumOff val="25000"/>
                  </a:schemeClr>
                </a:solidFill>
                <a:latin typeface="+mn-lt"/>
                <a:ea typeface="Tahoma" pitchFamily="34" charset="0"/>
                <a:cs typeface="Tahoma" pitchFamily="34" charset="0"/>
              </a:rPr>
              <a:t> </a:t>
            </a:r>
            <a:r>
              <a:rPr lang="en-US" sz="1600" b="1" dirty="0">
                <a:solidFill>
                  <a:schemeClr val="tx1">
                    <a:lumMod val="75000"/>
                    <a:lumOff val="25000"/>
                  </a:schemeClr>
                </a:solidFill>
                <a:latin typeface="+mn-lt"/>
                <a:ea typeface="Tahoma" pitchFamily="34" charset="0"/>
                <a:cs typeface="Tahoma" pitchFamily="34" charset="0"/>
              </a:rPr>
              <a:t>VRC recognized by </a:t>
            </a:r>
            <a:r>
              <a:rPr lang="en-US" sz="1600" b="1" dirty="0" smtClean="0">
                <a:solidFill>
                  <a:schemeClr val="tx1">
                    <a:lumMod val="75000"/>
                    <a:lumOff val="25000"/>
                  </a:schemeClr>
                </a:solidFill>
                <a:latin typeface="+mn-lt"/>
                <a:ea typeface="Tahoma" pitchFamily="34" charset="0"/>
                <a:cs typeface="Tahoma" pitchFamily="34" charset="0"/>
              </a:rPr>
              <a:t>EGI</a:t>
            </a:r>
            <a:endParaRPr lang="en-US" sz="1600" b="1" dirty="0">
              <a:solidFill>
                <a:schemeClr val="tx1">
                  <a:lumMod val="75000"/>
                  <a:lumOff val="25000"/>
                </a:schemeClr>
              </a:solidFill>
              <a:latin typeface="+mn-lt"/>
              <a:ea typeface="Tahoma" pitchFamily="34" charset="0"/>
              <a:cs typeface="Tahoma" pitchFamily="34" charset="0"/>
            </a:endParaRPr>
          </a:p>
          <a:p>
            <a:pPr>
              <a:spcBef>
                <a:spcPts val="600"/>
              </a:spcBef>
              <a:defRPr/>
            </a:pPr>
            <a:endParaRPr lang="en-US" sz="500" b="1" dirty="0">
              <a:solidFill>
                <a:srgbClr val="000090"/>
              </a:solidFill>
              <a:latin typeface="Tahoma" pitchFamily="34" charset="0"/>
              <a:ea typeface="Tahoma" pitchFamily="34" charset="0"/>
              <a:cs typeface="Tahoma" pitchFamily="34" charset="0"/>
            </a:endParaRPr>
          </a:p>
        </p:txBody>
      </p:sp>
      <p:pic>
        <p:nvPicPr>
          <p:cNvPr id="9238" name="Picture 22" descr="http://www.wenmr.eu/wenmr/files/files/AS.png"/>
          <p:cNvPicPr>
            <a:picLocks noChangeAspect="1" noChangeArrowheads="1"/>
          </p:cNvPicPr>
          <p:nvPr/>
        </p:nvPicPr>
        <p:blipFill>
          <a:blip r:embed="rId12" cstate="print"/>
          <a:srcRect/>
          <a:stretch>
            <a:fillRect/>
          </a:stretch>
        </p:blipFill>
        <p:spPr bwMode="auto">
          <a:xfrm>
            <a:off x="1029097" y="4941169"/>
            <a:ext cx="374551" cy="360040"/>
          </a:xfrm>
          <a:prstGeom prst="rect">
            <a:avLst/>
          </a:prstGeom>
          <a:noFill/>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88925" y="344488"/>
            <a:ext cx="8604250" cy="654050"/>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200" b="1" dirty="0" smtClean="0">
                <a:solidFill>
                  <a:srgbClr val="953735"/>
                </a:solidFill>
                <a:effectLst>
                  <a:outerShdw blurRad="38100" dist="38100" dir="2700000" algn="tl">
                    <a:srgbClr val="C0C0C0"/>
                  </a:outerShdw>
                </a:effectLst>
                <a:latin typeface="Calibri" pitchFamily="34" charset="0"/>
              </a:rPr>
              <a:t>Portal registration, management and accounting</a:t>
            </a:r>
            <a:endParaRPr lang="en-US" sz="3200" b="1" dirty="0">
              <a:solidFill>
                <a:srgbClr val="953735"/>
              </a:solidFill>
              <a:effectLst>
                <a:outerShdw blurRad="38100" dist="38100" dir="2700000" algn="tl">
                  <a:srgbClr val="C0C0C0"/>
                </a:outerShdw>
              </a:effectLst>
              <a:latin typeface="Calibri" pitchFamily="34" charset="0"/>
            </a:endParaRPr>
          </a:p>
        </p:txBody>
      </p:sp>
      <p:pic>
        <p:nvPicPr>
          <p:cNvPr id="41987" name="Picture 3"/>
          <p:cNvPicPr>
            <a:picLocks noChangeAspect="1" noChangeArrowheads="1"/>
          </p:cNvPicPr>
          <p:nvPr/>
        </p:nvPicPr>
        <p:blipFill>
          <a:blip r:embed="rId2" cstate="print"/>
          <a:srcRect/>
          <a:stretch>
            <a:fillRect/>
          </a:stretch>
        </p:blipFill>
        <p:spPr bwMode="auto">
          <a:xfrm>
            <a:off x="35496" y="1340769"/>
            <a:ext cx="5709886" cy="5112568"/>
          </a:xfrm>
          <a:prstGeom prst="rect">
            <a:avLst/>
          </a:prstGeom>
          <a:noFill/>
          <a:ln w="9525">
            <a:noFill/>
            <a:miter lim="800000"/>
            <a:headEnd/>
            <a:tailEnd/>
          </a:ln>
        </p:spPr>
      </p:pic>
      <p:pic>
        <p:nvPicPr>
          <p:cNvPr id="41986" name="Picture 2"/>
          <p:cNvPicPr>
            <a:picLocks noChangeAspect="1" noChangeArrowheads="1"/>
          </p:cNvPicPr>
          <p:nvPr/>
        </p:nvPicPr>
        <p:blipFill>
          <a:blip r:embed="rId3" cstate="print"/>
          <a:srcRect/>
          <a:stretch>
            <a:fillRect/>
          </a:stretch>
        </p:blipFill>
        <p:spPr bwMode="auto">
          <a:xfrm>
            <a:off x="4716016" y="1268405"/>
            <a:ext cx="4427984" cy="417681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042988" y="188913"/>
            <a:ext cx="7416800" cy="576262"/>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smtClean="0">
                <a:solidFill>
                  <a:schemeClr val="accent2"/>
                </a:solidFill>
                <a:effectLst>
                  <a:outerShdw blurRad="38100" dist="38100" dir="2700000" algn="tl">
                    <a:srgbClr val="C0C0C0"/>
                  </a:outerShdw>
                </a:effectLst>
                <a:latin typeface="Calibri" pitchFamily="34" charset="0"/>
              </a:rPr>
              <a:t>CVMFS for </a:t>
            </a:r>
            <a:r>
              <a:rPr lang="en-GB" sz="3200" b="1" dirty="0" err="1" smtClean="0">
                <a:solidFill>
                  <a:schemeClr val="accent2"/>
                </a:solidFill>
                <a:effectLst>
                  <a:outerShdw blurRad="38100" dist="38100" dir="2700000" algn="tl">
                    <a:srgbClr val="C0C0C0"/>
                  </a:outerShdw>
                </a:effectLst>
                <a:latin typeface="Calibri" pitchFamily="34" charset="0"/>
              </a:rPr>
              <a:t>WeNMR</a:t>
            </a:r>
            <a:endParaRPr lang="en-GB" sz="3200" b="1" dirty="0">
              <a:solidFill>
                <a:schemeClr val="accent2"/>
              </a:solidFill>
              <a:effectLst>
                <a:outerShdw blurRad="38100" dist="38100" dir="2700000" algn="tl">
                  <a:srgbClr val="C0C0C0"/>
                </a:outerShdw>
              </a:effectLst>
              <a:latin typeface="Calibri" pitchFamily="34" charset="0"/>
            </a:endParaRPr>
          </a:p>
        </p:txBody>
      </p:sp>
      <p:sp>
        <p:nvSpPr>
          <p:cNvPr id="11267" name="Text Box 2"/>
          <p:cNvSpPr txBox="1">
            <a:spLocks noChangeArrowheads="1"/>
          </p:cNvSpPr>
          <p:nvPr/>
        </p:nvSpPr>
        <p:spPr bwMode="auto">
          <a:xfrm>
            <a:off x="395536" y="1124744"/>
            <a:ext cx="8424936" cy="2088902"/>
          </a:xfrm>
          <a:prstGeom prst="rect">
            <a:avLst/>
          </a:prstGeom>
          <a:noFill/>
          <a:ln w="9525">
            <a:noFill/>
            <a:round/>
            <a:headEnd/>
            <a:tailEnd/>
          </a:ln>
        </p:spPr>
        <p:txBody>
          <a:bodyPr lIns="90000" tIns="46800" rIns="90000" bIns="46800"/>
          <a:lstStyle/>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ea typeface="+mn-ea"/>
                <a:cs typeface="Verdana"/>
              </a:rPr>
              <a:t>Support provided by RAL since April 2013</a:t>
            </a: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ea typeface="+mn-ea"/>
                <a:cs typeface="Verdana"/>
                <a:hlinkClick r:id="rId3"/>
              </a:rPr>
              <a:t>https://www.gridpp.ac.uk/wiki/RALnonLHCCVMFS</a:t>
            </a:r>
            <a:r>
              <a:rPr lang="en-US" b="1" dirty="0" smtClean="0">
                <a:solidFill>
                  <a:srgbClr val="404040"/>
                </a:solidFill>
                <a:latin typeface="+mn-lt"/>
                <a:ea typeface="+mn-ea"/>
                <a:cs typeface="Verdana"/>
              </a:rPr>
              <a:t> </a:t>
            </a: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chemeClr val="accent6"/>
                </a:solidFill>
                <a:latin typeface="+mn-lt"/>
                <a:ea typeface="+mn-ea"/>
                <a:cs typeface="Verdana"/>
              </a:rPr>
              <a:t>/</a:t>
            </a:r>
            <a:r>
              <a:rPr lang="en-US" b="1" dirty="0" err="1" smtClean="0">
                <a:solidFill>
                  <a:schemeClr val="accent6"/>
                </a:solidFill>
                <a:latin typeface="+mn-lt"/>
                <a:ea typeface="+mn-ea"/>
                <a:cs typeface="Verdana"/>
              </a:rPr>
              <a:t>cvmfs</a:t>
            </a:r>
            <a:r>
              <a:rPr lang="en-US" b="1" dirty="0" smtClean="0">
                <a:solidFill>
                  <a:schemeClr val="accent6"/>
                </a:solidFill>
                <a:latin typeface="+mn-lt"/>
                <a:ea typeface="+mn-ea"/>
                <a:cs typeface="Verdana"/>
              </a:rPr>
              <a:t>/wenmr.gridpp.ac.uk </a:t>
            </a:r>
            <a:r>
              <a:rPr lang="en-US" b="1" dirty="0" smtClean="0">
                <a:solidFill>
                  <a:srgbClr val="404040"/>
                </a:solidFill>
                <a:latin typeface="+mn-lt"/>
                <a:ea typeface="+mn-ea"/>
                <a:cs typeface="Verdana"/>
              </a:rPr>
              <a:t>currently mounted at DESY-HH, INFN-PD, INFN-LNL, RAL-LCG2, CBPF and ZA-UJ sites</a:t>
            </a: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ea typeface="+mn-ea"/>
                <a:cs typeface="Verdana"/>
              </a:rPr>
              <a:t>Synchronized with </a:t>
            </a:r>
            <a:r>
              <a:rPr lang="en-US" b="1" dirty="0" smtClean="0">
                <a:solidFill>
                  <a:schemeClr val="accent6"/>
                </a:solidFill>
                <a:latin typeface="+mn-lt"/>
                <a:ea typeface="+mn-ea"/>
                <a:cs typeface="Verdana"/>
              </a:rPr>
              <a:t>/</a:t>
            </a:r>
            <a:r>
              <a:rPr lang="en-US" b="1" dirty="0" err="1" smtClean="0">
                <a:solidFill>
                  <a:schemeClr val="accent6"/>
                </a:solidFill>
                <a:latin typeface="+mn-lt"/>
                <a:ea typeface="+mn-ea"/>
                <a:cs typeface="Verdana"/>
              </a:rPr>
              <a:t>cvmfs</a:t>
            </a:r>
            <a:r>
              <a:rPr lang="en-US" b="1" dirty="0" smtClean="0">
                <a:solidFill>
                  <a:schemeClr val="accent6"/>
                </a:solidFill>
                <a:latin typeface="+mn-lt"/>
                <a:ea typeface="+mn-ea"/>
                <a:cs typeface="Verdana"/>
              </a:rPr>
              <a:t>/oasis.opensciencegrid.org/</a:t>
            </a:r>
            <a:r>
              <a:rPr lang="en-US" b="1" dirty="0" err="1" smtClean="0">
                <a:solidFill>
                  <a:schemeClr val="accent6"/>
                </a:solidFill>
                <a:latin typeface="+mn-lt"/>
                <a:ea typeface="+mn-ea"/>
                <a:cs typeface="Verdana"/>
              </a:rPr>
              <a:t>enmr</a:t>
            </a:r>
            <a:endParaRPr lang="en-US" b="1" dirty="0" smtClean="0">
              <a:solidFill>
                <a:schemeClr val="accent6"/>
              </a:solidFill>
              <a:latin typeface="+mn-lt"/>
              <a:ea typeface="+mn-ea"/>
              <a:cs typeface="Verdana"/>
            </a:endParaRPr>
          </a:p>
          <a:p>
            <a:pPr marL="1068388" lvl="1" indent="-325438">
              <a:spcBef>
                <a:spcPts val="12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800" b="1" dirty="0" smtClean="0">
              <a:solidFill>
                <a:srgbClr val="404040"/>
              </a:solidFill>
              <a:latin typeface="+mn-lt"/>
              <a:ea typeface="+mn-ea"/>
              <a:cs typeface="Verdana"/>
            </a:endParaRPr>
          </a:p>
          <a:p>
            <a:pPr marL="1068388" lvl="1" indent="-325438">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600" b="1" dirty="0" smtClean="0">
              <a:solidFill>
                <a:srgbClr val="404040"/>
              </a:solidFill>
              <a:latin typeface="+mn-lt"/>
              <a:ea typeface="+mn-ea"/>
              <a:cs typeface="Verdana"/>
            </a:endParaRPr>
          </a:p>
          <a:p>
            <a:pPr marL="1068388" lvl="1"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2000" b="1" dirty="0" smtClean="0">
              <a:solidFill>
                <a:srgbClr val="404040"/>
              </a:solidFill>
              <a:latin typeface="+mn-lt"/>
              <a:ea typeface="+mn-ea"/>
              <a:cs typeface="Verdana"/>
            </a:endParaRPr>
          </a:p>
          <a:p>
            <a:pPr marL="325438"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2000" b="1" dirty="0" smtClean="0">
              <a:solidFill>
                <a:srgbClr val="404040"/>
              </a:solidFill>
              <a:latin typeface="+mn-lt"/>
              <a:ea typeface="+mn-ea"/>
              <a:cs typeface="Verdana"/>
            </a:endParaRPr>
          </a:p>
        </p:txBody>
      </p:sp>
      <p:pic>
        <p:nvPicPr>
          <p:cNvPr id="46082" name="Picture 2"/>
          <p:cNvPicPr>
            <a:picLocks noChangeAspect="1" noChangeArrowheads="1"/>
          </p:cNvPicPr>
          <p:nvPr/>
        </p:nvPicPr>
        <p:blipFill>
          <a:blip r:embed="rId4" cstate="print"/>
          <a:srcRect/>
          <a:stretch>
            <a:fillRect/>
          </a:stretch>
        </p:blipFill>
        <p:spPr bwMode="auto">
          <a:xfrm>
            <a:off x="1187624" y="2133526"/>
            <a:ext cx="5622251" cy="2232248"/>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331913" y="260350"/>
            <a:ext cx="6480175"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a:solidFill>
                  <a:schemeClr val="accent2"/>
                </a:solidFill>
                <a:effectLst>
                  <a:outerShdw blurRad="38100" dist="38100" dir="2700000" algn="tl">
                    <a:srgbClr val="C0C0C0"/>
                  </a:outerShdw>
                </a:effectLst>
                <a:latin typeface="Calibri" pitchFamily="34" charset="0"/>
              </a:rPr>
              <a:t>Extension towards Open Science Grid</a:t>
            </a:r>
          </a:p>
        </p:txBody>
      </p:sp>
      <p:sp>
        <p:nvSpPr>
          <p:cNvPr id="30723" name="Text Box 2"/>
          <p:cNvSpPr txBox="1">
            <a:spLocks noChangeArrowheads="1"/>
          </p:cNvSpPr>
          <p:nvPr/>
        </p:nvSpPr>
        <p:spPr bwMode="auto">
          <a:xfrm>
            <a:off x="500063" y="1196752"/>
            <a:ext cx="7888287" cy="5314950"/>
          </a:xfrm>
          <a:prstGeom prst="rect">
            <a:avLst/>
          </a:prstGeom>
          <a:noFill/>
          <a:ln w="9525">
            <a:noFill/>
            <a:round/>
            <a:headEnd/>
            <a:tailEnd/>
          </a:ln>
        </p:spPr>
        <p:txBody>
          <a:bodyPr lIns="90000" tIns="46800" rIns="90000" bIns="46800"/>
          <a:lstStyle/>
          <a:p>
            <a:pPr marL="325438" indent="-325438">
              <a:spcBef>
                <a:spcPts val="1800"/>
              </a:spcBef>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000" b="1" dirty="0">
                <a:solidFill>
                  <a:srgbClr val="404040"/>
                </a:solidFill>
                <a:latin typeface="+mn-lt"/>
              </a:rPr>
              <a:t>A good collaboration with </a:t>
            </a:r>
            <a:r>
              <a:rPr lang="en-US" sz="2000" b="1" dirty="0" err="1">
                <a:solidFill>
                  <a:srgbClr val="404040"/>
                </a:solidFill>
                <a:latin typeface="+mn-lt"/>
              </a:rPr>
              <a:t>SBGrid</a:t>
            </a:r>
            <a:r>
              <a:rPr lang="en-US" sz="2000" b="1" dirty="0">
                <a:solidFill>
                  <a:srgbClr val="404040"/>
                </a:solidFill>
                <a:latin typeface="+mn-lt"/>
              </a:rPr>
              <a:t> Consortium and its VO already established </a:t>
            </a:r>
            <a:r>
              <a:rPr lang="en-US" sz="2000" b="1" dirty="0" smtClean="0">
                <a:solidFill>
                  <a:srgbClr val="404040"/>
                </a:solidFill>
                <a:latin typeface="+mn-lt"/>
              </a:rPr>
              <a:t>more than 3 years ago during </a:t>
            </a:r>
            <a:r>
              <a:rPr lang="en-US" sz="2000" b="1" dirty="0">
                <a:solidFill>
                  <a:srgbClr val="404040"/>
                </a:solidFill>
                <a:latin typeface="+mn-lt"/>
              </a:rPr>
              <a:t>the previous e-NMR project</a:t>
            </a:r>
          </a:p>
          <a:p>
            <a:pPr marL="325438" indent="-325438">
              <a:spcBef>
                <a:spcPts val="1800"/>
              </a:spcBef>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000" b="1" dirty="0" smtClean="0">
                <a:solidFill>
                  <a:srgbClr val="404040"/>
                </a:solidFill>
                <a:latin typeface="+mn-lt"/>
              </a:rPr>
              <a:t>86 </a:t>
            </a:r>
            <a:r>
              <a:rPr lang="en-US" sz="2000" b="1" dirty="0">
                <a:solidFill>
                  <a:srgbClr val="404040"/>
                </a:solidFill>
                <a:latin typeface="+mn-lt"/>
              </a:rPr>
              <a:t>US users </a:t>
            </a:r>
            <a:r>
              <a:rPr lang="en-US" sz="2000" b="1" dirty="0" smtClean="0">
                <a:solidFill>
                  <a:srgbClr val="404040"/>
                </a:solidFill>
                <a:latin typeface="+mn-lt"/>
              </a:rPr>
              <a:t>already </a:t>
            </a:r>
            <a:r>
              <a:rPr lang="en-US" sz="2000" b="1" dirty="0">
                <a:solidFill>
                  <a:srgbClr val="404040"/>
                </a:solidFill>
                <a:latin typeface="+mn-lt"/>
              </a:rPr>
              <a:t>registered with enmr.eu VO (15% or the total)</a:t>
            </a:r>
          </a:p>
          <a:p>
            <a:pPr marL="325438" indent="-325438">
              <a:spcBef>
                <a:spcPts val="1800"/>
              </a:spcBef>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000" b="1" dirty="0" smtClean="0">
                <a:solidFill>
                  <a:srgbClr val="404040"/>
                </a:solidFill>
                <a:latin typeface="+mn-lt"/>
              </a:rPr>
              <a:t>A joint </a:t>
            </a:r>
            <a:r>
              <a:rPr lang="en-US" sz="2000" b="1" dirty="0">
                <a:solidFill>
                  <a:srgbClr val="404040"/>
                </a:solidFill>
                <a:latin typeface="+mn-lt"/>
              </a:rPr>
              <a:t>OSG-</a:t>
            </a:r>
            <a:r>
              <a:rPr lang="en-US" sz="2000" b="1" dirty="0" err="1">
                <a:solidFill>
                  <a:srgbClr val="404040"/>
                </a:solidFill>
                <a:latin typeface="+mn-lt"/>
              </a:rPr>
              <a:t>SBGrid</a:t>
            </a:r>
            <a:r>
              <a:rPr lang="en-US" sz="2000" b="1" dirty="0">
                <a:solidFill>
                  <a:srgbClr val="404040"/>
                </a:solidFill>
                <a:latin typeface="+mn-lt"/>
              </a:rPr>
              <a:t>-</a:t>
            </a:r>
            <a:r>
              <a:rPr lang="en-US" sz="2000" b="1" dirty="0" err="1">
                <a:solidFill>
                  <a:srgbClr val="404040"/>
                </a:solidFill>
                <a:latin typeface="+mn-lt"/>
              </a:rPr>
              <a:t>WeNMR</a:t>
            </a:r>
            <a:r>
              <a:rPr lang="en-US" sz="2000" b="1" dirty="0">
                <a:solidFill>
                  <a:srgbClr val="404040"/>
                </a:solidFill>
                <a:latin typeface="+mn-lt"/>
              </a:rPr>
              <a:t>-EGI interoperability task force </a:t>
            </a:r>
            <a:r>
              <a:rPr lang="en-US" sz="2000" b="1" dirty="0" smtClean="0">
                <a:solidFill>
                  <a:srgbClr val="404040"/>
                </a:solidFill>
                <a:latin typeface="+mn-lt"/>
              </a:rPr>
              <a:t>worked since March</a:t>
            </a:r>
            <a:r>
              <a:rPr lang="en-US" altLang="en-US" sz="2000" b="1" dirty="0" smtClean="0">
                <a:solidFill>
                  <a:srgbClr val="404040"/>
                </a:solidFill>
                <a:latin typeface="+mn-lt"/>
              </a:rPr>
              <a:t>‘</a:t>
            </a:r>
            <a:r>
              <a:rPr lang="en-US" sz="2000" b="1" dirty="0" smtClean="0">
                <a:solidFill>
                  <a:srgbClr val="404040"/>
                </a:solidFill>
                <a:latin typeface="+mn-lt"/>
              </a:rPr>
              <a:t>11 and its results were presented </a:t>
            </a:r>
            <a:r>
              <a:rPr lang="en-US" sz="2000" b="1" dirty="0">
                <a:solidFill>
                  <a:srgbClr val="404040"/>
                </a:solidFill>
                <a:latin typeface="+mn-lt"/>
              </a:rPr>
              <a:t>at EGI CF 2012 </a:t>
            </a:r>
            <a:r>
              <a:rPr lang="en-US" sz="2000" b="1" dirty="0" smtClean="0">
                <a:solidFill>
                  <a:srgbClr val="404040"/>
                </a:solidFill>
                <a:latin typeface="+mn-lt"/>
              </a:rPr>
              <a:t>and </a:t>
            </a:r>
            <a:r>
              <a:rPr lang="en-US" sz="2000" b="1" dirty="0">
                <a:solidFill>
                  <a:srgbClr val="404040"/>
                </a:solidFill>
                <a:latin typeface="+mn-lt"/>
              </a:rPr>
              <a:t>published in </a:t>
            </a:r>
            <a:r>
              <a:rPr lang="en-US" sz="2000" b="1" i="1" dirty="0" err="1" smtClean="0">
                <a:solidFill>
                  <a:srgbClr val="404040"/>
                </a:solidFill>
                <a:latin typeface="+mn-lt"/>
              </a:rPr>
              <a:t>PoS</a:t>
            </a:r>
            <a:r>
              <a:rPr lang="en-US" sz="2000" b="1" i="1" dirty="0" smtClean="0">
                <a:solidFill>
                  <a:srgbClr val="404040"/>
                </a:solidFill>
                <a:latin typeface="+mn-lt"/>
              </a:rPr>
              <a:t>(EGICF12-EMITC2)040</a:t>
            </a:r>
          </a:p>
          <a:p>
            <a:pPr marL="325438" indent="-325438">
              <a:spcBef>
                <a:spcPts val="1800"/>
              </a:spcBef>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000" b="1" dirty="0" smtClean="0">
                <a:solidFill>
                  <a:srgbClr val="404040"/>
                </a:solidFill>
                <a:latin typeface="+mn-lt"/>
              </a:rPr>
              <a:t>In July 2013 the decision to </a:t>
            </a:r>
            <a:r>
              <a:rPr lang="en-US" sz="2000" b="1" dirty="0" smtClean="0">
                <a:solidFill>
                  <a:schemeClr val="accent6"/>
                </a:solidFill>
                <a:latin typeface="+mn-lt"/>
              </a:rPr>
              <a:t>enable the ENMR VO on OSG </a:t>
            </a:r>
            <a:r>
              <a:rPr lang="en-US" sz="2000" b="1" dirty="0" smtClean="0">
                <a:solidFill>
                  <a:srgbClr val="404040"/>
                </a:solidFill>
                <a:latin typeface="+mn-lt"/>
              </a:rPr>
              <a:t>was taken</a:t>
            </a:r>
          </a:p>
          <a:p>
            <a:pPr marL="1068388" lvl="1" indent="-325438">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800" b="1" dirty="0" smtClean="0">
                <a:solidFill>
                  <a:srgbClr val="404040"/>
                </a:solidFill>
                <a:latin typeface="+mn-lt"/>
              </a:rPr>
              <a:t>OSG </a:t>
            </a:r>
            <a:r>
              <a:rPr lang="en-US" sz="1800" b="1" dirty="0" err="1" smtClean="0">
                <a:solidFill>
                  <a:srgbClr val="404040"/>
                </a:solidFill>
                <a:latin typeface="+mn-lt"/>
              </a:rPr>
              <a:t>VOName</a:t>
            </a:r>
            <a:r>
              <a:rPr lang="en-US" sz="1800" b="1" dirty="0" smtClean="0">
                <a:solidFill>
                  <a:srgbClr val="404040"/>
                </a:solidFill>
                <a:latin typeface="+mn-lt"/>
              </a:rPr>
              <a:t> “ENMR” </a:t>
            </a:r>
            <a:r>
              <a:rPr lang="en-US" sz="1800" b="1" dirty="0" err="1" smtClean="0">
                <a:solidFill>
                  <a:srgbClr val="404040"/>
                </a:solidFill>
                <a:latin typeface="+mn-lt"/>
              </a:rPr>
              <a:t>vs</a:t>
            </a:r>
            <a:r>
              <a:rPr lang="en-US" sz="1800" b="1" dirty="0" smtClean="0">
                <a:solidFill>
                  <a:srgbClr val="404040"/>
                </a:solidFill>
                <a:latin typeface="+mn-lt"/>
              </a:rPr>
              <a:t> EGI </a:t>
            </a:r>
            <a:r>
              <a:rPr lang="en-US" sz="1800" b="1" dirty="0" err="1" smtClean="0">
                <a:solidFill>
                  <a:srgbClr val="404040"/>
                </a:solidFill>
                <a:latin typeface="+mn-lt"/>
              </a:rPr>
              <a:t>VOName</a:t>
            </a:r>
            <a:r>
              <a:rPr lang="en-US" sz="1800" b="1" dirty="0" smtClean="0">
                <a:solidFill>
                  <a:srgbClr val="404040"/>
                </a:solidFill>
                <a:latin typeface="+mn-lt"/>
              </a:rPr>
              <a:t> “enmr.eu”</a:t>
            </a:r>
          </a:p>
          <a:p>
            <a:pPr marL="1068388" lvl="1" indent="-325438">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800" b="1" dirty="0" smtClean="0">
                <a:solidFill>
                  <a:srgbClr val="404040"/>
                </a:solidFill>
                <a:latin typeface="+mn-lt"/>
              </a:rPr>
              <a:t>It allows to see EGI and OSG as a single e-Infrastructure through the use of EMI-WMS </a:t>
            </a:r>
          </a:p>
          <a:p>
            <a:pPr marL="1068388" lvl="1" indent="-325438">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800" b="1" dirty="0" smtClean="0">
                <a:solidFill>
                  <a:srgbClr val="404040"/>
                </a:solidFill>
                <a:latin typeface="+mn-lt"/>
              </a:rPr>
              <a:t>Best effort resource allocation: potentially 25+ OSG sites with 70,000+ CPU-cores</a:t>
            </a:r>
          </a:p>
          <a:p>
            <a:pPr marL="1068388" lvl="1" indent="-325438">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800" b="1" dirty="0" err="1" smtClean="0">
                <a:solidFill>
                  <a:srgbClr val="404040"/>
                </a:solidFill>
                <a:latin typeface="+mn-lt"/>
              </a:rPr>
              <a:t>WeNMR</a:t>
            </a:r>
            <a:r>
              <a:rPr lang="en-US" sz="1800" b="1" dirty="0" smtClean="0">
                <a:solidFill>
                  <a:srgbClr val="404040"/>
                </a:solidFill>
                <a:latin typeface="+mn-lt"/>
              </a:rPr>
              <a:t> application software deployed through CVMFS</a:t>
            </a:r>
          </a:p>
          <a:p>
            <a:pPr marL="1068388" lvl="1" indent="-325438">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800" b="1" dirty="0" smtClean="0">
                <a:solidFill>
                  <a:srgbClr val="404040"/>
                </a:solidFill>
                <a:latin typeface="+mn-lt"/>
              </a:rPr>
              <a:t>OSG accounting records exported to EGI Accounting Portal</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331913" y="260350"/>
            <a:ext cx="6480175"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a:solidFill>
                  <a:schemeClr val="accent2"/>
                </a:solidFill>
                <a:effectLst>
                  <a:outerShdw blurRad="38100" dist="38100" dir="2700000" algn="tl">
                    <a:srgbClr val="C0C0C0"/>
                  </a:outerShdw>
                </a:effectLst>
                <a:latin typeface="Calibri" pitchFamily="34" charset="0"/>
              </a:rPr>
              <a:t>Extension towards Open Science Grid</a:t>
            </a:r>
          </a:p>
        </p:txBody>
      </p:sp>
      <p:pic>
        <p:nvPicPr>
          <p:cNvPr id="39938" name="Picture 2"/>
          <p:cNvPicPr>
            <a:picLocks noChangeAspect="1" noChangeArrowheads="1"/>
          </p:cNvPicPr>
          <p:nvPr/>
        </p:nvPicPr>
        <p:blipFill>
          <a:blip r:embed="rId3" cstate="print"/>
          <a:srcRect/>
          <a:stretch>
            <a:fillRect/>
          </a:stretch>
        </p:blipFill>
        <p:spPr bwMode="auto">
          <a:xfrm>
            <a:off x="1187624" y="1196752"/>
            <a:ext cx="6458545" cy="4980014"/>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042988" y="188913"/>
            <a:ext cx="7416800" cy="576262"/>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err="1" smtClean="0">
                <a:solidFill>
                  <a:schemeClr val="accent2"/>
                </a:solidFill>
                <a:effectLst>
                  <a:outerShdw blurRad="38100" dist="38100" dir="2700000" algn="tl">
                    <a:srgbClr val="C0C0C0"/>
                  </a:outerShdw>
                </a:effectLst>
                <a:latin typeface="Calibri" pitchFamily="34" charset="0"/>
              </a:rPr>
              <a:t>WeNMR</a:t>
            </a:r>
            <a:r>
              <a:rPr lang="en-GB" sz="3200" b="1" dirty="0" smtClean="0">
                <a:solidFill>
                  <a:schemeClr val="accent2"/>
                </a:solidFill>
                <a:effectLst>
                  <a:outerShdw blurRad="38100" dist="38100" dir="2700000" algn="tl">
                    <a:srgbClr val="C0C0C0"/>
                  </a:outerShdw>
                </a:effectLst>
                <a:latin typeface="Calibri" pitchFamily="34" charset="0"/>
              </a:rPr>
              <a:t> jobs on UNICORE resources</a:t>
            </a:r>
            <a:endParaRPr lang="en-GB" sz="3200" b="1" dirty="0">
              <a:solidFill>
                <a:schemeClr val="accent2"/>
              </a:solidFill>
              <a:effectLst>
                <a:outerShdw blurRad="38100" dist="38100" dir="2700000" algn="tl">
                  <a:srgbClr val="C0C0C0"/>
                </a:outerShdw>
              </a:effectLst>
              <a:latin typeface="Calibri" pitchFamily="34" charset="0"/>
            </a:endParaRPr>
          </a:p>
        </p:txBody>
      </p:sp>
      <p:sp>
        <p:nvSpPr>
          <p:cNvPr id="11267" name="Text Box 2"/>
          <p:cNvSpPr txBox="1">
            <a:spLocks noChangeArrowheads="1"/>
          </p:cNvSpPr>
          <p:nvPr/>
        </p:nvSpPr>
        <p:spPr bwMode="auto">
          <a:xfrm>
            <a:off x="395536" y="1124744"/>
            <a:ext cx="8424936" cy="2088902"/>
          </a:xfrm>
          <a:prstGeom prst="rect">
            <a:avLst/>
          </a:prstGeom>
          <a:noFill/>
          <a:ln w="9525">
            <a:noFill/>
            <a:round/>
            <a:headEnd/>
            <a:tailEnd/>
          </a:ln>
        </p:spPr>
        <p:txBody>
          <a:bodyPr lIns="90000" tIns="46800" rIns="90000" bIns="46800"/>
          <a:lstStyle/>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ea typeface="+mn-ea"/>
                <a:cs typeface="Verdana"/>
              </a:rPr>
              <a:t>Goal: to exploit HPC resources of PRACE and XSEDE for one </a:t>
            </a:r>
            <a:r>
              <a:rPr lang="en-US" b="1" dirty="0" err="1" smtClean="0">
                <a:solidFill>
                  <a:srgbClr val="404040"/>
                </a:solidFill>
                <a:latin typeface="+mn-lt"/>
                <a:ea typeface="+mn-ea"/>
                <a:cs typeface="Verdana"/>
              </a:rPr>
              <a:t>WeNMR</a:t>
            </a:r>
            <a:r>
              <a:rPr lang="en-US" b="1" dirty="0" smtClean="0">
                <a:solidFill>
                  <a:srgbClr val="404040"/>
                </a:solidFill>
                <a:latin typeface="+mn-lt"/>
                <a:ea typeface="+mn-ea"/>
                <a:cs typeface="Verdana"/>
              </a:rPr>
              <a:t> parallel application (</a:t>
            </a:r>
            <a:r>
              <a:rPr lang="en-US" b="1" dirty="0" err="1" smtClean="0">
                <a:solidFill>
                  <a:srgbClr val="404040"/>
                </a:solidFill>
                <a:latin typeface="+mn-lt"/>
                <a:ea typeface="+mn-ea"/>
                <a:cs typeface="Verdana"/>
              </a:rPr>
              <a:t>Gromacs</a:t>
            </a:r>
            <a:r>
              <a:rPr lang="en-US" b="1" dirty="0" smtClean="0">
                <a:solidFill>
                  <a:srgbClr val="404040"/>
                </a:solidFill>
                <a:latin typeface="+mn-lt"/>
                <a:ea typeface="+mn-ea"/>
                <a:cs typeface="Verdana"/>
              </a:rPr>
              <a:t>)</a:t>
            </a: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ea typeface="+mn-ea"/>
                <a:cs typeface="Verdana"/>
              </a:rPr>
              <a:t>Successful testing of </a:t>
            </a:r>
            <a:r>
              <a:rPr lang="en-US" b="1" dirty="0" err="1" smtClean="0">
                <a:solidFill>
                  <a:srgbClr val="404040"/>
                </a:solidFill>
                <a:latin typeface="+mn-lt"/>
                <a:ea typeface="+mn-ea"/>
                <a:cs typeface="Verdana"/>
              </a:rPr>
              <a:t>Gromacs</a:t>
            </a:r>
            <a:r>
              <a:rPr lang="en-US" b="1" dirty="0" smtClean="0">
                <a:solidFill>
                  <a:srgbClr val="404040"/>
                </a:solidFill>
                <a:latin typeface="+mn-lt"/>
                <a:ea typeface="+mn-ea"/>
                <a:cs typeface="Verdana"/>
              </a:rPr>
              <a:t> jobs on UNICORE resource at </a:t>
            </a:r>
            <a:r>
              <a:rPr lang="en-US" b="1" dirty="0" err="1" smtClean="0">
                <a:solidFill>
                  <a:srgbClr val="404040"/>
                </a:solidFill>
                <a:latin typeface="+mn-lt"/>
                <a:ea typeface="+mn-ea"/>
                <a:cs typeface="Verdana"/>
              </a:rPr>
              <a:t>Juelich</a:t>
            </a:r>
            <a:r>
              <a:rPr lang="en-US" b="1" dirty="0" smtClean="0">
                <a:solidFill>
                  <a:srgbClr val="404040"/>
                </a:solidFill>
                <a:latin typeface="+mn-lt"/>
                <a:ea typeface="+mn-ea"/>
                <a:cs typeface="Verdana"/>
              </a:rPr>
              <a:t> through JSAGA adaptor (thanks to collaboration with the CHAIN project)</a:t>
            </a: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b="1" dirty="0" smtClean="0">
              <a:solidFill>
                <a:srgbClr val="404040"/>
              </a:solidFill>
              <a:latin typeface="+mn-lt"/>
              <a:ea typeface="+mn-ea"/>
              <a:cs typeface="Verdana"/>
            </a:endParaRPr>
          </a:p>
          <a:p>
            <a:pPr marL="325438"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b="1" dirty="0" smtClean="0">
              <a:solidFill>
                <a:srgbClr val="404040"/>
              </a:solidFill>
              <a:latin typeface="+mn-lt"/>
              <a:ea typeface="+mn-ea"/>
              <a:cs typeface="Verdana"/>
            </a:endParaRPr>
          </a:p>
          <a:p>
            <a:pPr marL="325438"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b="1" dirty="0" smtClean="0">
              <a:solidFill>
                <a:schemeClr val="accent6"/>
              </a:solidFill>
              <a:latin typeface="+mn-lt"/>
              <a:ea typeface="+mn-ea"/>
              <a:cs typeface="Verdana"/>
            </a:endParaRPr>
          </a:p>
          <a:p>
            <a:pPr marL="1068388" lvl="1" indent="-325438">
              <a:spcBef>
                <a:spcPts val="12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800" b="1" dirty="0" smtClean="0">
              <a:solidFill>
                <a:srgbClr val="404040"/>
              </a:solidFill>
              <a:latin typeface="+mn-lt"/>
              <a:ea typeface="+mn-ea"/>
              <a:cs typeface="Verdana"/>
            </a:endParaRPr>
          </a:p>
          <a:p>
            <a:pPr marL="1068388" lvl="1" indent="-325438">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600" b="1" dirty="0" smtClean="0">
              <a:solidFill>
                <a:srgbClr val="404040"/>
              </a:solidFill>
              <a:latin typeface="+mn-lt"/>
              <a:ea typeface="+mn-ea"/>
              <a:cs typeface="Verdana"/>
            </a:endParaRPr>
          </a:p>
          <a:p>
            <a:pPr marL="1068388" lvl="1"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2000" b="1" dirty="0" smtClean="0">
              <a:solidFill>
                <a:srgbClr val="404040"/>
              </a:solidFill>
              <a:latin typeface="+mn-lt"/>
              <a:ea typeface="+mn-ea"/>
              <a:cs typeface="Verdana"/>
            </a:endParaRPr>
          </a:p>
          <a:p>
            <a:pPr marL="325438"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2000" b="1" dirty="0" smtClean="0">
              <a:solidFill>
                <a:srgbClr val="404040"/>
              </a:solidFill>
              <a:latin typeface="+mn-lt"/>
              <a:ea typeface="+mn-ea"/>
              <a:cs typeface="Verdana"/>
            </a:endParaRPr>
          </a:p>
        </p:txBody>
      </p:sp>
      <p:pic>
        <p:nvPicPr>
          <p:cNvPr id="48130" name="Picture 2"/>
          <p:cNvPicPr>
            <a:picLocks noChangeAspect="1" noChangeArrowheads="1"/>
          </p:cNvPicPr>
          <p:nvPr/>
        </p:nvPicPr>
        <p:blipFill>
          <a:blip r:embed="rId3" cstate="print"/>
          <a:srcRect/>
          <a:stretch>
            <a:fillRect/>
          </a:stretch>
        </p:blipFill>
        <p:spPr bwMode="auto">
          <a:xfrm>
            <a:off x="2195736" y="3356992"/>
            <a:ext cx="4987528" cy="315023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899592" y="404466"/>
            <a:ext cx="7416800" cy="576262"/>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smtClean="0">
                <a:solidFill>
                  <a:schemeClr val="accent2"/>
                </a:solidFill>
                <a:effectLst>
                  <a:outerShdw blurRad="38100" dist="38100" dir="2700000" algn="tl">
                    <a:srgbClr val="C0C0C0"/>
                  </a:outerShdw>
                </a:effectLst>
                <a:latin typeface="Calibri" pitchFamily="34" charset="0"/>
              </a:rPr>
              <a:t>Conclusion</a:t>
            </a:r>
            <a:endParaRPr lang="en-GB" sz="3200" b="1" dirty="0">
              <a:solidFill>
                <a:schemeClr val="accent2"/>
              </a:solidFill>
              <a:effectLst>
                <a:outerShdw blurRad="38100" dist="38100" dir="2700000" algn="tl">
                  <a:srgbClr val="C0C0C0"/>
                </a:outerShdw>
              </a:effectLst>
              <a:latin typeface="Calibri" pitchFamily="34" charset="0"/>
            </a:endParaRPr>
          </a:p>
        </p:txBody>
      </p:sp>
      <p:sp>
        <p:nvSpPr>
          <p:cNvPr id="3" name="Text Box 2"/>
          <p:cNvSpPr txBox="1">
            <a:spLocks noChangeArrowheads="1"/>
          </p:cNvSpPr>
          <p:nvPr/>
        </p:nvSpPr>
        <p:spPr bwMode="auto">
          <a:xfrm>
            <a:off x="395536" y="1196082"/>
            <a:ext cx="8424936" cy="5401270"/>
          </a:xfrm>
          <a:prstGeom prst="rect">
            <a:avLst/>
          </a:prstGeom>
          <a:noFill/>
          <a:ln w="9525">
            <a:noFill/>
            <a:round/>
            <a:headEnd/>
            <a:tailEnd/>
          </a:ln>
        </p:spPr>
        <p:txBody>
          <a:bodyPr lIns="90000" tIns="46800" rIns="90000" bIns="46800"/>
          <a:lstStyle/>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800" b="1" dirty="0" smtClean="0">
                <a:solidFill>
                  <a:srgbClr val="404040"/>
                </a:solidFill>
                <a:latin typeface="+mn-lt"/>
                <a:ea typeface="+mn-ea"/>
                <a:cs typeface="Verdana"/>
              </a:rPr>
              <a:t>Sustainability to be addressed at various levels:</a:t>
            </a:r>
          </a:p>
          <a:p>
            <a:pPr marL="1068388" lvl="1" indent="-325438">
              <a:lnSpc>
                <a:spcPct val="150000"/>
              </a:lnSpc>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cs typeface="Verdana"/>
              </a:rPr>
              <a:t>Infrastructure (hardware and resources)</a:t>
            </a:r>
            <a:endParaRPr lang="en-US" sz="1800" dirty="0" smtClean="0">
              <a:solidFill>
                <a:srgbClr val="404040"/>
              </a:solidFill>
              <a:latin typeface="+mn-lt"/>
              <a:cs typeface="Verdana"/>
            </a:endParaRPr>
          </a:p>
          <a:p>
            <a:pPr marL="1068388" lvl="1" indent="-325438">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cs typeface="Verdana"/>
              </a:rPr>
              <a:t>Grid services (middleware, VO services)</a:t>
            </a:r>
          </a:p>
          <a:p>
            <a:pPr marL="1485900" lvl="2" indent="-342900">
              <a:spcBef>
                <a:spcPts val="600"/>
              </a:spcBef>
              <a:buFont typeface="Wingdings"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000" b="1" dirty="0" smtClean="0">
                <a:solidFill>
                  <a:srgbClr val="404040"/>
                </a:solidFill>
                <a:latin typeface="+mn-lt"/>
                <a:cs typeface="Verdana"/>
              </a:rPr>
              <a:t>Relying on EGI and NGIs</a:t>
            </a:r>
          </a:p>
          <a:p>
            <a:pPr marL="1068388" lvl="1" indent="-325438">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cs typeface="Verdana"/>
              </a:rPr>
              <a:t>Software (web-portals, software developers)</a:t>
            </a:r>
          </a:p>
          <a:p>
            <a:pPr marL="1085850" lvl="1" indent="-342900">
              <a:spcBef>
                <a:spcPts val="600"/>
              </a:spcBef>
              <a:buFont typeface="Wingdings"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cs typeface="Verdana"/>
              </a:rPr>
              <a:t>Users (VRC portal, support)</a:t>
            </a:r>
          </a:p>
          <a:p>
            <a:pPr marL="1085850" lvl="1" indent="-342900">
              <a:spcBef>
                <a:spcPts val="600"/>
              </a:spcBef>
              <a:buFont typeface="Wingdings"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smtClean="0">
                <a:solidFill>
                  <a:srgbClr val="404040"/>
                </a:solidFill>
                <a:latin typeface="+mn-lt"/>
                <a:cs typeface="Verdana"/>
              </a:rPr>
              <a:t>Training (workshops)</a:t>
            </a:r>
            <a:endParaRPr lang="en-US" sz="2800" b="1" dirty="0" smtClean="0">
              <a:solidFill>
                <a:srgbClr val="404040"/>
              </a:solidFill>
              <a:latin typeface="+mn-lt"/>
              <a:ea typeface="+mn-ea"/>
              <a:cs typeface="Verdana"/>
            </a:endParaRPr>
          </a:p>
          <a:p>
            <a:pPr marL="325438"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2800"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800" b="1" dirty="0" err="1" smtClean="0">
                <a:solidFill>
                  <a:srgbClr val="404040"/>
                </a:solidFill>
                <a:latin typeface="+mn-lt"/>
                <a:ea typeface="+mn-ea"/>
                <a:cs typeface="Verdana"/>
              </a:rPr>
              <a:t>WeNMR</a:t>
            </a:r>
            <a:r>
              <a:rPr lang="en-US" sz="2800" b="1" dirty="0" smtClean="0">
                <a:solidFill>
                  <a:srgbClr val="404040"/>
                </a:solidFill>
                <a:latin typeface="+mn-lt"/>
                <a:ea typeface="+mn-ea"/>
                <a:cs typeface="Verdana"/>
              </a:rPr>
              <a:t> professional structure calculation service recently launched by our commercial partner </a:t>
            </a:r>
            <a:endParaRPr lang="en-US" b="1" dirty="0">
              <a:solidFill>
                <a:srgbClr val="404040"/>
              </a:solidFill>
              <a:latin typeface="+mn-lt"/>
              <a:ea typeface="+mn-ea"/>
              <a:cs typeface="Verdana"/>
            </a:endParaRPr>
          </a:p>
          <a:p>
            <a:pPr marL="324000" indent="-324000">
              <a:spcBef>
                <a:spcPts val="600"/>
              </a:spcBef>
              <a:buSzPct val="13000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2800" b="1" dirty="0" smtClean="0">
              <a:solidFill>
                <a:srgbClr val="000000"/>
              </a:solidFill>
              <a:latin typeface="+mn-lt"/>
              <a:cs typeface="Verdana"/>
            </a:endParaRPr>
          </a:p>
          <a:p>
            <a:pPr lvl="1" indent="0">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3200"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2000" b="1" dirty="0" smtClean="0">
              <a:solidFill>
                <a:srgbClr val="404040"/>
              </a:solidFill>
              <a:latin typeface="+mn-lt"/>
              <a:ea typeface="+mn-ea"/>
              <a:cs typeface="Verdana"/>
            </a:endParaRPr>
          </a:p>
          <a:p>
            <a:pPr marL="325438"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2000" b="1" dirty="0" smtClean="0">
              <a:solidFill>
                <a:srgbClr val="404040"/>
              </a:solidFill>
              <a:latin typeface="+mn-lt"/>
              <a:ea typeface="+mn-ea"/>
              <a:cs typeface="Verdana"/>
            </a:endParaRPr>
          </a:p>
        </p:txBody>
      </p:sp>
      <p:pic>
        <p:nvPicPr>
          <p:cNvPr id="4" name="Picture 2"/>
          <p:cNvPicPr>
            <a:picLocks noChangeAspect="1" noChangeArrowheads="1"/>
          </p:cNvPicPr>
          <p:nvPr/>
        </p:nvPicPr>
        <p:blipFill>
          <a:blip r:embed="rId3" cstate="print"/>
          <a:srcRect/>
          <a:stretch>
            <a:fillRect/>
          </a:stretch>
        </p:blipFill>
        <p:spPr bwMode="auto">
          <a:xfrm>
            <a:off x="3008675" y="5990215"/>
            <a:ext cx="3003485" cy="895169"/>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67097" y="332656"/>
            <a:ext cx="8081367" cy="794742"/>
          </a:xfrm>
          <a:ln/>
        </p:spPr>
        <p:txBody>
          <a:bodyPr/>
          <a:lstStyle/>
          <a:p>
            <a:r>
              <a:rPr lang="en-US" dirty="0" err="1" smtClean="0">
                <a:solidFill>
                  <a:schemeClr val="accent6"/>
                </a:solidFill>
                <a:effectLst>
                  <a:outerShdw blurRad="38100" dist="38100" dir="2700000" algn="tl">
                    <a:srgbClr val="000000">
                      <a:alpha val="43137"/>
                    </a:srgbClr>
                  </a:outerShdw>
                </a:effectLst>
              </a:rPr>
              <a:t>WeNMR</a:t>
            </a:r>
            <a:r>
              <a:rPr lang="en-US" dirty="0" smtClean="0">
                <a:solidFill>
                  <a:schemeClr val="accent6"/>
                </a:solidFill>
                <a:effectLst>
                  <a:outerShdw blurRad="38100" dist="38100" dir="2700000" algn="tl">
                    <a:srgbClr val="000000">
                      <a:alpha val="43137"/>
                    </a:srgbClr>
                  </a:outerShdw>
                </a:effectLst>
              </a:rPr>
              <a:t> </a:t>
            </a:r>
            <a:r>
              <a:rPr lang="en-US" dirty="0">
                <a:solidFill>
                  <a:schemeClr val="accent6"/>
                </a:solidFill>
                <a:effectLst>
                  <a:outerShdw blurRad="38100" dist="38100" dir="2700000" algn="tl">
                    <a:srgbClr val="000000">
                      <a:alpha val="43137"/>
                    </a:srgbClr>
                  </a:outerShdw>
                </a:effectLst>
              </a:rPr>
              <a:t>professional structure calculation service</a:t>
            </a:r>
          </a:p>
        </p:txBody>
      </p:sp>
      <p:cxnSp>
        <p:nvCxnSpPr>
          <p:cNvPr id="6147" name="AutoShape 3"/>
          <p:cNvCxnSpPr>
            <a:cxnSpLocks noChangeShapeType="1"/>
          </p:cNvCxnSpPr>
          <p:nvPr/>
        </p:nvCxnSpPr>
        <p:spPr bwMode="auto">
          <a:xfrm>
            <a:off x="2413248" y="2698106"/>
            <a:ext cx="4727154" cy="5581"/>
          </a:xfrm>
          <a:prstGeom prst="straightConnector1">
            <a:avLst/>
          </a:prstGeom>
          <a:noFill/>
          <a:ln w="25400" cap="flat">
            <a:solidFill>
              <a:schemeClr val="tx1"/>
            </a:solidFill>
            <a:prstDash val="solid"/>
            <a:miter lim="800000"/>
            <a:headEnd type="none" w="med" len="med"/>
            <a:tailEnd type="triangle" w="med" len="med"/>
          </a:ln>
        </p:spPr>
      </p:cxnSp>
      <p:pic>
        <p:nvPicPr>
          <p:cNvPr id="6148" name="Picture 4"/>
          <p:cNvPicPr>
            <a:picLocks noChangeAspect="1" noChangeArrowheads="1"/>
          </p:cNvPicPr>
          <p:nvPr/>
        </p:nvPicPr>
        <p:blipFill>
          <a:blip r:embed="rId2" cstate="print"/>
          <a:srcRect/>
          <a:stretch>
            <a:fillRect/>
          </a:stretch>
        </p:blipFill>
        <p:spPr bwMode="auto">
          <a:xfrm>
            <a:off x="258961" y="1484784"/>
            <a:ext cx="4304109" cy="2423294"/>
          </a:xfrm>
          <a:prstGeom prst="rect">
            <a:avLst/>
          </a:prstGeom>
          <a:noFill/>
          <a:ln w="12700" cap="flat">
            <a:noFill/>
            <a:miter lim="800000"/>
            <a:headEnd/>
            <a:tailEnd/>
          </a:ln>
        </p:spPr>
      </p:pic>
      <p:pic>
        <p:nvPicPr>
          <p:cNvPr id="6149" name="Picture 5"/>
          <p:cNvPicPr>
            <a:picLocks noChangeAspect="1" noChangeArrowheads="1"/>
          </p:cNvPicPr>
          <p:nvPr/>
        </p:nvPicPr>
        <p:blipFill>
          <a:blip r:embed="rId3" cstate="print"/>
          <a:srcRect/>
          <a:stretch>
            <a:fillRect/>
          </a:stretch>
        </p:blipFill>
        <p:spPr bwMode="auto">
          <a:xfrm>
            <a:off x="5688211" y="1638821"/>
            <a:ext cx="2902148" cy="2125266"/>
          </a:xfrm>
          <a:prstGeom prst="rect">
            <a:avLst/>
          </a:prstGeom>
          <a:noFill/>
          <a:ln w="12700" cap="flat">
            <a:noFill/>
            <a:miter lim="800000"/>
            <a:headEnd/>
            <a:tailEnd/>
          </a:ln>
        </p:spPr>
      </p:pic>
      <p:sp>
        <p:nvSpPr>
          <p:cNvPr id="7" name="Text Box 2"/>
          <p:cNvSpPr txBox="1">
            <a:spLocks noChangeArrowheads="1"/>
          </p:cNvSpPr>
          <p:nvPr/>
        </p:nvSpPr>
        <p:spPr bwMode="auto">
          <a:xfrm>
            <a:off x="467544" y="4364434"/>
            <a:ext cx="8424936" cy="2304926"/>
          </a:xfrm>
          <a:prstGeom prst="rect">
            <a:avLst/>
          </a:prstGeom>
          <a:noFill/>
          <a:ln w="9525">
            <a:noFill/>
            <a:round/>
            <a:headEnd/>
            <a:tailEnd/>
          </a:ln>
        </p:spPr>
        <p:txBody>
          <a:bodyPr lIns="90000" tIns="46800" rIns="90000" bIns="46800"/>
          <a:lstStyle/>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000" b="1" dirty="0" smtClean="0">
                <a:solidFill>
                  <a:srgbClr val="404040"/>
                </a:solidFill>
                <a:latin typeface="+mn-lt"/>
                <a:ea typeface="+mn-ea"/>
                <a:cs typeface="Verdana"/>
              </a:rPr>
              <a:t>From assigned data to a publication ready structure within days to weeks, at special rates for the non-profit </a:t>
            </a:r>
            <a:r>
              <a:rPr lang="en-US" sz="2000" b="1" dirty="0" err="1" smtClean="0">
                <a:solidFill>
                  <a:srgbClr val="404040"/>
                </a:solidFill>
                <a:latin typeface="+mn-lt"/>
                <a:ea typeface="+mn-ea"/>
                <a:cs typeface="Verdana"/>
              </a:rPr>
              <a:t>biomolecular</a:t>
            </a:r>
            <a:r>
              <a:rPr lang="en-US" sz="2000" b="1" dirty="0" smtClean="0">
                <a:solidFill>
                  <a:srgbClr val="404040"/>
                </a:solidFill>
                <a:latin typeface="+mn-lt"/>
                <a:ea typeface="+mn-ea"/>
                <a:cs typeface="Verdana"/>
              </a:rPr>
              <a:t> NMR community</a:t>
            </a: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000" b="1" dirty="0" smtClean="0">
                <a:solidFill>
                  <a:srgbClr val="404040"/>
                </a:solidFill>
                <a:latin typeface="+mn-lt"/>
                <a:ea typeface="+mn-ea"/>
                <a:cs typeface="Verdana"/>
              </a:rPr>
              <a:t>Includes free data check</a:t>
            </a: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000" b="1" dirty="0" smtClean="0">
                <a:solidFill>
                  <a:srgbClr val="404040"/>
                </a:solidFill>
                <a:latin typeface="+mn-lt"/>
                <a:ea typeface="+mn-ea"/>
                <a:cs typeface="Verdana"/>
              </a:rPr>
              <a:t>Supports the </a:t>
            </a:r>
            <a:r>
              <a:rPr lang="en-US" sz="2000" b="1" dirty="0" err="1" smtClean="0">
                <a:solidFill>
                  <a:srgbClr val="404040"/>
                </a:solidFill>
                <a:latin typeface="+mn-lt"/>
                <a:ea typeface="+mn-ea"/>
                <a:cs typeface="Verdana"/>
              </a:rPr>
              <a:t>WeNMR</a:t>
            </a:r>
            <a:r>
              <a:rPr lang="en-US" sz="2000" b="1" dirty="0" smtClean="0">
                <a:solidFill>
                  <a:srgbClr val="404040"/>
                </a:solidFill>
                <a:latin typeface="+mn-lt"/>
                <a:ea typeface="+mn-ea"/>
                <a:cs typeface="Verdana"/>
              </a:rPr>
              <a:t> project after the funding ends</a:t>
            </a: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000" b="1" dirty="0" smtClean="0">
                <a:solidFill>
                  <a:srgbClr val="404040"/>
                </a:solidFill>
                <a:latin typeface="+mn-lt"/>
                <a:ea typeface="+mn-ea"/>
                <a:cs typeface="Verdana"/>
              </a:rPr>
              <a:t>More information: </a:t>
            </a:r>
            <a:r>
              <a:rPr lang="en-US" sz="2000" b="1" dirty="0" err="1" smtClean="0">
                <a:solidFill>
                  <a:srgbClr val="404040"/>
                </a:solidFill>
                <a:latin typeface="+mn-lt"/>
                <a:ea typeface="+mn-ea"/>
                <a:cs typeface="Verdana"/>
              </a:rPr>
              <a:t>WeNMR</a:t>
            </a:r>
            <a:r>
              <a:rPr lang="en-US" sz="2000" b="1" dirty="0" smtClean="0">
                <a:solidFill>
                  <a:srgbClr val="404040"/>
                </a:solidFill>
                <a:latin typeface="+mn-lt"/>
                <a:ea typeface="+mn-ea"/>
                <a:cs typeface="Verdana"/>
              </a:rPr>
              <a:t> &gt; NMR &gt; Structure Service</a:t>
            </a:r>
          </a:p>
          <a:p>
            <a:pPr lvl="1" indent="0">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3200" b="1" dirty="0" smtClean="0">
              <a:solidFill>
                <a:srgbClr val="404040"/>
              </a:solidFill>
              <a:latin typeface="+mn-lt"/>
              <a:ea typeface="+mn-ea"/>
              <a:cs typeface="Verdana"/>
            </a:endParaRP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2000" b="1" dirty="0" smtClean="0">
              <a:solidFill>
                <a:srgbClr val="404040"/>
              </a:solidFill>
              <a:latin typeface="+mn-lt"/>
              <a:ea typeface="+mn-ea"/>
              <a:cs typeface="Verdana"/>
            </a:endParaRPr>
          </a:p>
          <a:p>
            <a:pPr marL="325438"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2000" b="1" dirty="0" smtClean="0">
              <a:solidFill>
                <a:srgbClr val="404040"/>
              </a:solidFill>
              <a:latin typeface="+mn-lt"/>
              <a:ea typeface="+mn-ea"/>
              <a:cs typeface="Verdan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9000" y="274638"/>
            <a:ext cx="7797800" cy="927100"/>
          </a:xfrm>
          <a:effectLst>
            <a:outerShdw blurRad="50800" dist="38100" dir="2700000" algn="br">
              <a:srgbClr val="000000">
                <a:alpha val="43000"/>
              </a:srgbClr>
            </a:outerShdw>
          </a:effectLst>
        </p:spPr>
        <p:txBody>
          <a:bodyPr/>
          <a:lstStyle/>
          <a:p>
            <a:pPr algn="l" eaLnBrk="1" hangingPunct="1">
              <a:defRPr/>
            </a:pPr>
            <a:r>
              <a:rPr lang="en-US" sz="3200" b="1" dirty="0" smtClean="0">
                <a:solidFill>
                  <a:srgbClr val="953735"/>
                </a:solidFill>
                <a:latin typeface="Calibri" charset="0"/>
                <a:ea typeface="ＭＳ Ｐゴシック" charset="0"/>
                <a:cs typeface="ＭＳ Ｐゴシック" charset="0"/>
              </a:rPr>
              <a:t>Our 2020 vision</a:t>
            </a:r>
            <a:endParaRPr lang="en-US" sz="3200" b="1" dirty="0">
              <a:solidFill>
                <a:srgbClr val="953735"/>
              </a:solidFill>
              <a:latin typeface="Calibri" charset="0"/>
              <a:ea typeface="ＭＳ Ｐゴシック" charset="0"/>
              <a:cs typeface="ＭＳ Ｐゴシック" charset="0"/>
            </a:endParaRPr>
          </a:p>
        </p:txBody>
      </p:sp>
      <p:sp>
        <p:nvSpPr>
          <p:cNvPr id="7" name="Vertical Text Placeholder 14"/>
          <p:cNvSpPr txBox="1">
            <a:spLocks/>
          </p:cNvSpPr>
          <p:nvPr/>
        </p:nvSpPr>
        <p:spPr>
          <a:xfrm>
            <a:off x="415430" y="1201738"/>
            <a:ext cx="8229600" cy="52070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40000"/>
              </a:lnSpc>
              <a:spcAft>
                <a:spcPts val="600"/>
              </a:spcAft>
              <a:buNone/>
              <a:defRPr/>
            </a:pPr>
            <a:r>
              <a:rPr lang="en-GB" sz="2800" b="1" i="1" dirty="0" smtClean="0">
                <a:solidFill>
                  <a:schemeClr val="tx1">
                    <a:lumMod val="85000"/>
                    <a:lumOff val="15000"/>
                  </a:schemeClr>
                </a:solidFill>
              </a:rPr>
              <a:t>Provide off</a:t>
            </a:r>
            <a:r>
              <a:rPr lang="en-GB" sz="2800" b="1" i="1" dirty="0">
                <a:solidFill>
                  <a:schemeClr val="tx1">
                    <a:lumMod val="85000"/>
                    <a:lumOff val="15000"/>
                  </a:schemeClr>
                </a:solidFill>
              </a:rPr>
              <a:t>-the-shelves e-Science solutions to </a:t>
            </a:r>
            <a:r>
              <a:rPr lang="en-GB" sz="2800" b="1" i="1" dirty="0" smtClean="0">
                <a:solidFill>
                  <a:schemeClr val="tx1">
                    <a:lumMod val="85000"/>
                    <a:lumOff val="15000"/>
                  </a:schemeClr>
                </a:solidFill>
              </a:rPr>
              <a:t>not </a:t>
            </a:r>
            <a:r>
              <a:rPr lang="en-GB" sz="2800" b="1" i="1" dirty="0">
                <a:solidFill>
                  <a:schemeClr val="tx1">
                    <a:lumMod val="85000"/>
                    <a:lumOff val="15000"/>
                  </a:schemeClr>
                </a:solidFill>
              </a:rPr>
              <a:t>only high profile projects but also the long tail of research with e-Infrastructure solutions for open data sharing, user-friendly access to complex software solutions and computational resources, all of which gathered into a virtual research environment, in order to boost the research output.</a:t>
            </a:r>
            <a:endParaRPr lang="en-US" sz="2800" b="1" i="1" dirty="0">
              <a:solidFill>
                <a:schemeClr val="tx1">
                  <a:lumMod val="85000"/>
                  <a:lumOff val="15000"/>
                </a:schemeClr>
              </a:solidFill>
            </a:endParaRPr>
          </a:p>
          <a:p>
            <a:pPr marL="0" indent="0">
              <a:lnSpc>
                <a:spcPct val="140000"/>
              </a:lnSpc>
              <a:spcAft>
                <a:spcPts val="600"/>
              </a:spcAft>
              <a:buNone/>
              <a:defRPr/>
            </a:pPr>
            <a:endParaRPr lang="en-US" sz="2800" b="1" i="1" dirty="0">
              <a:solidFill>
                <a:schemeClr val="tx1">
                  <a:lumMod val="75000"/>
                  <a:lumOff val="25000"/>
                </a:schemeClr>
              </a:solidFill>
              <a:latin typeface="Calibri" charset="0"/>
              <a:ea typeface="ＭＳ Ｐゴシック" charset="0"/>
              <a:cs typeface="ＭＳ Ｐゴシック" charset="0"/>
            </a:endParaRPr>
          </a:p>
          <a:p>
            <a:pPr marL="857250" lvl="1" indent="-457200">
              <a:lnSpc>
                <a:spcPct val="140000"/>
              </a:lnSpc>
              <a:spcAft>
                <a:spcPts val="600"/>
              </a:spcAft>
              <a:defRPr/>
            </a:pPr>
            <a:endParaRPr lang="en-US" b="1" i="1" dirty="0" smtClean="0">
              <a:solidFill>
                <a:schemeClr val="tx1">
                  <a:lumMod val="75000"/>
                  <a:lumOff val="25000"/>
                </a:scheme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69806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9"/>
          <p:cNvSpPr>
            <a:spLocks noChangeArrowheads="1"/>
          </p:cNvSpPr>
          <p:nvPr/>
        </p:nvSpPr>
        <p:spPr bwMode="auto">
          <a:xfrm>
            <a:off x="611188" y="3824288"/>
            <a:ext cx="7848600" cy="71437"/>
          </a:xfrm>
          <a:prstGeom prst="rect">
            <a:avLst/>
          </a:prstGeom>
          <a:gradFill rotWithShape="1">
            <a:gsLst>
              <a:gs pos="0">
                <a:srgbClr val="4D4D4D"/>
              </a:gs>
              <a:gs pos="100000">
                <a:srgbClr val="F6F7F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latin typeface="Calibri" charset="0"/>
            </a:endParaRPr>
          </a:p>
        </p:txBody>
      </p:sp>
      <p:pic>
        <p:nvPicPr>
          <p:cNvPr id="73730" name="Picture 17" descr="INFN-logo-hire"/>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13" y="4933950"/>
            <a:ext cx="473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9" descr="C:\Documents and Settings\guentert\My Documents\Text\Uni\Vorlagen\Logos\Basis bla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88" y="4627563"/>
            <a:ext cx="8953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12" descr="F:\Eudora\Attach\cermpall.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5138" y="4802188"/>
            <a:ext cx="4476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6" descr="Screen shot 2010-11-04 at 12.40.57.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213" y="5580063"/>
            <a:ext cx="6746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17" descr="Screen shot 2010-11-04 at 12.42.26.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3025" y="5741988"/>
            <a:ext cx="6746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8" descr="UU_logo.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1988" y="4354513"/>
            <a:ext cx="161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Content Placeholder 2"/>
          <p:cNvSpPr>
            <a:spLocks/>
          </p:cNvSpPr>
          <p:nvPr/>
        </p:nvSpPr>
        <p:spPr bwMode="auto">
          <a:xfrm>
            <a:off x="2281238" y="4255339"/>
            <a:ext cx="6589712" cy="217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88" tIns="9894" rIns="19788" bIns="9894" anchor="ctr">
            <a:spAutoFit/>
          </a:bodyPr>
          <a:lstStyle/>
          <a:p>
            <a:pPr marL="342900" indent="-342900">
              <a:lnSpc>
                <a:spcPts val="600"/>
              </a:lnSpc>
              <a:spcAft>
                <a:spcPts val="600"/>
              </a:spcAft>
            </a:pPr>
            <a:endParaRPr lang="en-US" sz="1200" b="1" dirty="0">
              <a:solidFill>
                <a:srgbClr val="4D4D4D"/>
              </a:solidFill>
              <a:latin typeface="Calibri" charset="0"/>
              <a:cs typeface="Calibri" charset="0"/>
            </a:endParaRPr>
          </a:p>
          <a:p>
            <a:pPr marL="342900" indent="-342900">
              <a:lnSpc>
                <a:spcPts val="1200"/>
              </a:lnSpc>
              <a:spcAft>
                <a:spcPts val="600"/>
              </a:spcAft>
            </a:pPr>
            <a:r>
              <a:rPr lang="en-US" sz="1200" b="1" dirty="0">
                <a:solidFill>
                  <a:srgbClr val="4D4D4D"/>
                </a:solidFill>
                <a:latin typeface="Calibri" charset="0"/>
                <a:cs typeface="Calibri" charset="0"/>
              </a:rPr>
              <a:t>Utrecht University, Bijvoet Center for Biomolecular Research, NL</a:t>
            </a:r>
            <a:endParaRPr lang="it-IT" sz="1200" b="1" dirty="0">
              <a:solidFill>
                <a:srgbClr val="4D4D4D"/>
              </a:solidFill>
              <a:latin typeface="Calibri" charset="0"/>
              <a:cs typeface="Calibri" charset="0"/>
            </a:endParaRPr>
          </a:p>
          <a:p>
            <a:pPr marL="342900" indent="-342900">
              <a:lnSpc>
                <a:spcPts val="1200"/>
              </a:lnSpc>
              <a:spcAft>
                <a:spcPts val="600"/>
              </a:spcAft>
            </a:pPr>
            <a:r>
              <a:rPr lang="en-US" sz="1200" b="1" dirty="0">
                <a:solidFill>
                  <a:srgbClr val="4D4D4D"/>
                </a:solidFill>
                <a:latin typeface="Calibri" charset="0"/>
                <a:cs typeface="Calibri" charset="0"/>
              </a:rPr>
              <a:t>Johann Wolfgang Goethe </a:t>
            </a:r>
            <a:r>
              <a:rPr lang="en-US" sz="1200" b="1" dirty="0" err="1">
                <a:solidFill>
                  <a:srgbClr val="4D4D4D"/>
                </a:solidFill>
                <a:latin typeface="Calibri" charset="0"/>
                <a:cs typeface="Calibri" charset="0"/>
              </a:rPr>
              <a:t>Universität</a:t>
            </a:r>
            <a:r>
              <a:rPr lang="en-US" sz="1200" b="1" dirty="0">
                <a:solidFill>
                  <a:srgbClr val="4D4D4D"/>
                </a:solidFill>
                <a:latin typeface="Calibri" charset="0"/>
                <a:cs typeface="Calibri" charset="0"/>
              </a:rPr>
              <a:t> Frankfurt </a:t>
            </a:r>
            <a:r>
              <a:rPr lang="en-US" sz="1200" b="1" dirty="0" err="1">
                <a:solidFill>
                  <a:srgbClr val="4D4D4D"/>
                </a:solidFill>
                <a:latin typeface="Calibri" charset="0"/>
                <a:cs typeface="Calibri" charset="0"/>
              </a:rPr>
              <a:t>a.M.</a:t>
            </a:r>
            <a:r>
              <a:rPr lang="en-US" sz="1200" b="1" dirty="0">
                <a:solidFill>
                  <a:srgbClr val="4D4D4D"/>
                </a:solidFill>
                <a:latin typeface="Calibri" charset="0"/>
                <a:cs typeface="Calibri" charset="0"/>
              </a:rPr>
              <a:t>, Center for Biomolecular Magnetic Resonance DE</a:t>
            </a:r>
            <a:endParaRPr lang="it-IT" sz="1200" b="1" dirty="0">
              <a:solidFill>
                <a:srgbClr val="4D4D4D"/>
              </a:solidFill>
              <a:latin typeface="Calibri" charset="0"/>
              <a:cs typeface="Calibri" charset="0"/>
            </a:endParaRPr>
          </a:p>
          <a:p>
            <a:pPr marL="342900" indent="-342900">
              <a:lnSpc>
                <a:spcPts val="1200"/>
              </a:lnSpc>
              <a:spcAft>
                <a:spcPts val="600"/>
              </a:spcAft>
            </a:pPr>
            <a:r>
              <a:rPr lang="it-IT" sz="1200" b="1" dirty="0" err="1">
                <a:solidFill>
                  <a:srgbClr val="4D4D4D"/>
                </a:solidFill>
                <a:latin typeface="Calibri" charset="0"/>
                <a:cs typeface="Calibri" charset="0"/>
              </a:rPr>
              <a:t>University</a:t>
            </a:r>
            <a:r>
              <a:rPr lang="it-IT" sz="1200" b="1" dirty="0">
                <a:solidFill>
                  <a:srgbClr val="4D4D4D"/>
                </a:solidFill>
                <a:latin typeface="Calibri" charset="0"/>
                <a:cs typeface="Calibri" charset="0"/>
              </a:rPr>
              <a:t> of Florence, </a:t>
            </a:r>
            <a:r>
              <a:rPr lang="it-IT" sz="1200" b="1" dirty="0" err="1">
                <a:solidFill>
                  <a:srgbClr val="4D4D4D"/>
                </a:solidFill>
                <a:latin typeface="Calibri" charset="0"/>
                <a:cs typeface="Calibri" charset="0"/>
              </a:rPr>
              <a:t>Magnetic</a:t>
            </a:r>
            <a:r>
              <a:rPr lang="it-IT" sz="1200" b="1" dirty="0">
                <a:solidFill>
                  <a:srgbClr val="4D4D4D"/>
                </a:solidFill>
                <a:latin typeface="Calibri" charset="0"/>
                <a:cs typeface="Calibri" charset="0"/>
              </a:rPr>
              <a:t> </a:t>
            </a:r>
            <a:r>
              <a:rPr lang="it-IT" sz="1200" b="1" dirty="0" err="1">
                <a:solidFill>
                  <a:srgbClr val="4D4D4D"/>
                </a:solidFill>
                <a:latin typeface="Calibri" charset="0"/>
                <a:cs typeface="Calibri" charset="0"/>
              </a:rPr>
              <a:t>Resonance</a:t>
            </a:r>
            <a:r>
              <a:rPr lang="it-IT" sz="1200" b="1" dirty="0">
                <a:solidFill>
                  <a:srgbClr val="4D4D4D"/>
                </a:solidFill>
                <a:latin typeface="Calibri" charset="0"/>
                <a:cs typeface="Calibri" charset="0"/>
              </a:rPr>
              <a:t> </a:t>
            </a:r>
            <a:r>
              <a:rPr lang="en-US" sz="1200" b="1" dirty="0">
                <a:solidFill>
                  <a:srgbClr val="4D4D4D"/>
                </a:solidFill>
                <a:latin typeface="Calibri" charset="0"/>
                <a:cs typeface="Calibri" charset="0"/>
              </a:rPr>
              <a:t>Center, IT</a:t>
            </a:r>
            <a:endParaRPr lang="it-IT" sz="1200" b="1" dirty="0">
              <a:solidFill>
                <a:srgbClr val="4D4D4D"/>
              </a:solidFill>
              <a:latin typeface="Calibri" charset="0"/>
              <a:cs typeface="Calibri" charset="0"/>
            </a:endParaRPr>
          </a:p>
          <a:p>
            <a:pPr marL="342900" indent="-342900">
              <a:lnSpc>
                <a:spcPts val="1200"/>
              </a:lnSpc>
              <a:spcAft>
                <a:spcPts val="600"/>
              </a:spcAft>
            </a:pPr>
            <a:r>
              <a:rPr lang="it-IT" sz="1200" b="1" dirty="0">
                <a:solidFill>
                  <a:srgbClr val="4D4D4D"/>
                </a:solidFill>
                <a:latin typeface="Calibri" charset="0"/>
                <a:cs typeface="Calibri" charset="0"/>
              </a:rPr>
              <a:t>Istituto Nazionale di Fisica Nucleare , Padova, IT</a:t>
            </a:r>
          </a:p>
          <a:p>
            <a:pPr marL="342900" indent="-342900">
              <a:lnSpc>
                <a:spcPts val="1200"/>
              </a:lnSpc>
              <a:spcAft>
                <a:spcPts val="600"/>
              </a:spcAft>
            </a:pPr>
            <a:r>
              <a:rPr lang="it-IT" sz="1200" b="1" dirty="0" err="1">
                <a:solidFill>
                  <a:srgbClr val="4D4D4D"/>
                </a:solidFill>
                <a:latin typeface="Calibri" charset="0"/>
                <a:cs typeface="Calibri" charset="0"/>
              </a:rPr>
              <a:t>Raboud</a:t>
            </a:r>
            <a:r>
              <a:rPr lang="it-IT" sz="1200" b="1" dirty="0">
                <a:solidFill>
                  <a:srgbClr val="4D4D4D"/>
                </a:solidFill>
                <a:latin typeface="Calibri" charset="0"/>
                <a:cs typeface="Calibri" charset="0"/>
              </a:rPr>
              <a:t> </a:t>
            </a:r>
            <a:r>
              <a:rPr lang="it-IT" sz="1200" b="1" dirty="0" err="1">
                <a:solidFill>
                  <a:srgbClr val="4D4D4D"/>
                </a:solidFill>
                <a:latin typeface="Calibri" charset="0"/>
                <a:cs typeface="Calibri" charset="0"/>
              </a:rPr>
              <a:t>University</a:t>
            </a:r>
            <a:r>
              <a:rPr lang="it-IT" sz="1200" b="1" dirty="0">
                <a:solidFill>
                  <a:srgbClr val="4D4D4D"/>
                </a:solidFill>
                <a:latin typeface="Calibri" charset="0"/>
                <a:cs typeface="Calibri" charset="0"/>
              </a:rPr>
              <a:t>, Nijmegen, NL</a:t>
            </a:r>
          </a:p>
          <a:p>
            <a:pPr marL="342900" indent="-342900">
              <a:lnSpc>
                <a:spcPts val="1200"/>
              </a:lnSpc>
              <a:spcAft>
                <a:spcPts val="600"/>
              </a:spcAft>
            </a:pPr>
            <a:r>
              <a:rPr lang="it-IT" sz="1200" b="1" dirty="0" err="1">
                <a:solidFill>
                  <a:srgbClr val="4D4D4D"/>
                </a:solidFill>
                <a:latin typeface="Calibri" charset="0"/>
                <a:cs typeface="Calibri" charset="0"/>
              </a:rPr>
              <a:t>University</a:t>
            </a:r>
            <a:r>
              <a:rPr lang="it-IT" sz="1200" b="1" dirty="0">
                <a:solidFill>
                  <a:srgbClr val="4D4D4D"/>
                </a:solidFill>
                <a:latin typeface="Calibri" charset="0"/>
                <a:cs typeface="Calibri" charset="0"/>
              </a:rPr>
              <a:t> of Cambridge UK</a:t>
            </a:r>
          </a:p>
          <a:p>
            <a:pPr marL="342900" indent="-342900">
              <a:lnSpc>
                <a:spcPts val="1200"/>
              </a:lnSpc>
              <a:spcAft>
                <a:spcPts val="600"/>
              </a:spcAft>
            </a:pPr>
            <a:r>
              <a:rPr lang="en-US" sz="1200" b="1" dirty="0">
                <a:solidFill>
                  <a:srgbClr val="4D4D4D"/>
                </a:solidFill>
                <a:latin typeface="Calibri" charset="0"/>
                <a:cs typeface="Calibri" charset="0"/>
              </a:rPr>
              <a:t>European Molecular Biology Laboratory, Hamburg, DE</a:t>
            </a:r>
            <a:endParaRPr lang="it-IT" sz="1200" b="1" dirty="0">
              <a:solidFill>
                <a:srgbClr val="4D4D4D"/>
              </a:solidFill>
              <a:latin typeface="Calibri" charset="0"/>
              <a:cs typeface="Calibri" charset="0"/>
            </a:endParaRPr>
          </a:p>
          <a:p>
            <a:pPr marL="342900" indent="-342900">
              <a:lnSpc>
                <a:spcPts val="1200"/>
              </a:lnSpc>
              <a:spcAft>
                <a:spcPts val="600"/>
              </a:spcAft>
            </a:pPr>
            <a:r>
              <a:rPr lang="it-IT" sz="1200" b="1" dirty="0" err="1">
                <a:solidFill>
                  <a:srgbClr val="4D4D4D"/>
                </a:solidFill>
                <a:latin typeface="Calibri" charset="0"/>
                <a:cs typeface="Calibri" charset="0"/>
              </a:rPr>
              <a:t>Spronk</a:t>
            </a:r>
            <a:r>
              <a:rPr lang="it-IT" sz="1200" b="1" dirty="0">
                <a:solidFill>
                  <a:srgbClr val="4D4D4D"/>
                </a:solidFill>
                <a:latin typeface="Calibri" charset="0"/>
                <a:cs typeface="Calibri" charset="0"/>
              </a:rPr>
              <a:t> NMR </a:t>
            </a:r>
            <a:r>
              <a:rPr lang="it-IT" sz="1200" b="1" dirty="0" err="1">
                <a:solidFill>
                  <a:srgbClr val="4D4D4D"/>
                </a:solidFill>
                <a:latin typeface="Calibri" charset="0"/>
                <a:cs typeface="Calibri" charset="0"/>
              </a:rPr>
              <a:t>Consultancy</a:t>
            </a:r>
            <a:r>
              <a:rPr lang="it-IT" sz="1200" b="1" dirty="0">
                <a:solidFill>
                  <a:srgbClr val="4D4D4D"/>
                </a:solidFill>
                <a:latin typeface="Calibri" charset="0"/>
                <a:cs typeface="Calibri" charset="0"/>
              </a:rPr>
              <a:t>, </a:t>
            </a:r>
            <a:r>
              <a:rPr lang="it-IT" sz="1200" b="1" dirty="0" smtClean="0">
                <a:solidFill>
                  <a:srgbClr val="4D4D4D"/>
                </a:solidFill>
                <a:latin typeface="Calibri" charset="0"/>
                <a:cs typeface="Calibri" charset="0"/>
              </a:rPr>
              <a:t>LT</a:t>
            </a:r>
          </a:p>
          <a:p>
            <a:pPr marL="342900" indent="-342900">
              <a:lnSpc>
                <a:spcPts val="1200"/>
              </a:lnSpc>
              <a:spcAft>
                <a:spcPts val="600"/>
              </a:spcAft>
            </a:pPr>
            <a:r>
              <a:rPr lang="it-IT" sz="1200" b="1" dirty="0" err="1" smtClean="0">
                <a:solidFill>
                  <a:srgbClr val="4D4D4D"/>
                </a:solidFill>
                <a:latin typeface="Calibri" charset="0"/>
                <a:cs typeface="Calibri" charset="0"/>
              </a:rPr>
              <a:t>Academia</a:t>
            </a:r>
            <a:r>
              <a:rPr lang="it-IT" sz="1200" b="1" dirty="0" smtClean="0">
                <a:solidFill>
                  <a:srgbClr val="4D4D4D"/>
                </a:solidFill>
                <a:latin typeface="Calibri" charset="0"/>
                <a:cs typeface="Calibri" charset="0"/>
              </a:rPr>
              <a:t> </a:t>
            </a:r>
            <a:r>
              <a:rPr lang="it-IT" sz="1200" b="1" dirty="0" err="1" smtClean="0">
                <a:solidFill>
                  <a:srgbClr val="4D4D4D"/>
                </a:solidFill>
                <a:latin typeface="Calibri" charset="0"/>
                <a:cs typeface="Calibri" charset="0"/>
              </a:rPr>
              <a:t>Sinica</a:t>
            </a:r>
            <a:r>
              <a:rPr lang="it-IT" sz="1200" b="1" dirty="0" smtClean="0">
                <a:solidFill>
                  <a:srgbClr val="4D4D4D"/>
                </a:solidFill>
                <a:latin typeface="Calibri" charset="0"/>
                <a:cs typeface="Calibri" charset="0"/>
              </a:rPr>
              <a:t>, TW</a:t>
            </a:r>
            <a:endParaRPr lang="it-IT" sz="1200" b="1" dirty="0">
              <a:solidFill>
                <a:srgbClr val="4D4D4D"/>
              </a:solidFill>
              <a:latin typeface="Calibri" charset="0"/>
              <a:cs typeface="Calibri" charset="0"/>
            </a:endParaRPr>
          </a:p>
        </p:txBody>
      </p:sp>
      <p:pic>
        <p:nvPicPr>
          <p:cNvPr id="73737" name="Picture 17" descr="Screen shot 2010-11-05 at 12.30.16.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3375" y="5249863"/>
            <a:ext cx="2635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582613" y="3906838"/>
            <a:ext cx="1398587" cy="368300"/>
          </a:xfrm>
          <a:prstGeom prst="rect">
            <a:avLst/>
          </a:prstGeom>
          <a:noFill/>
        </p:spPr>
        <p:txBody>
          <a:bodyPr wrap="none">
            <a:spAutoFit/>
          </a:bodyPr>
          <a:lstStyle/>
          <a:p>
            <a:pPr fontAlgn="auto">
              <a:spcBef>
                <a:spcPts val="0"/>
              </a:spcBef>
              <a:spcAft>
                <a:spcPts val="0"/>
              </a:spcAft>
              <a:defRPr/>
            </a:pPr>
            <a:r>
              <a:rPr lang="en-US" sz="1800" b="1" dirty="0">
                <a:solidFill>
                  <a:schemeClr val="tx1">
                    <a:lumMod val="75000"/>
                    <a:lumOff val="25000"/>
                  </a:schemeClr>
                </a:solidFill>
                <a:latin typeface="Calibri"/>
                <a:ea typeface="+mn-ea"/>
                <a:cs typeface="Calibri"/>
              </a:rPr>
              <a:t>The partners</a:t>
            </a:r>
          </a:p>
        </p:txBody>
      </p:sp>
      <p:sp>
        <p:nvSpPr>
          <p:cNvPr id="13" name="TextBox 12"/>
          <p:cNvSpPr txBox="1"/>
          <p:nvPr/>
        </p:nvSpPr>
        <p:spPr>
          <a:xfrm>
            <a:off x="541338" y="947738"/>
            <a:ext cx="1077912" cy="371475"/>
          </a:xfrm>
          <a:prstGeom prst="rect">
            <a:avLst/>
          </a:prstGeom>
          <a:noFill/>
        </p:spPr>
        <p:txBody>
          <a:bodyPr wrap="none">
            <a:spAutoFit/>
          </a:bodyPr>
          <a:lstStyle/>
          <a:p>
            <a:pPr fontAlgn="auto">
              <a:spcBef>
                <a:spcPts val="0"/>
              </a:spcBef>
              <a:spcAft>
                <a:spcPts val="0"/>
              </a:spcAft>
              <a:defRPr/>
            </a:pPr>
            <a:r>
              <a:rPr lang="en-US" sz="1800" b="1" dirty="0">
                <a:solidFill>
                  <a:schemeClr val="tx1">
                    <a:lumMod val="75000"/>
                    <a:lumOff val="25000"/>
                  </a:schemeClr>
                </a:solidFill>
                <a:latin typeface="Calibri"/>
                <a:ea typeface="+mn-ea"/>
                <a:cs typeface="Calibri"/>
              </a:rPr>
              <a:t>The team</a:t>
            </a:r>
          </a:p>
        </p:txBody>
      </p:sp>
      <p:sp>
        <p:nvSpPr>
          <p:cNvPr id="3" name="Rectangle 2"/>
          <p:cNvSpPr/>
          <p:nvPr/>
        </p:nvSpPr>
        <p:spPr>
          <a:xfrm>
            <a:off x="634326" y="1379681"/>
            <a:ext cx="8327344" cy="2354517"/>
          </a:xfrm>
          <a:prstGeom prst="rect">
            <a:avLst/>
          </a:prstGeom>
        </p:spPr>
        <p:txBody>
          <a:bodyPr wrap="square" numCol="3">
            <a:spAutoFit/>
          </a:bodyPr>
          <a:lstStyle/>
          <a:p>
            <a:pPr>
              <a:defRPr/>
            </a:pPr>
            <a:r>
              <a:rPr lang="en-US" sz="1600" dirty="0" err="1">
                <a:solidFill>
                  <a:schemeClr val="tx1"/>
                </a:solidFill>
                <a:latin typeface="+mn-lt"/>
                <a:ea typeface="ＭＳ Ｐゴシック" charset="-128"/>
                <a:cs typeface="+mn-cs"/>
              </a:rPr>
              <a:t>Alexandre</a:t>
            </a:r>
            <a:r>
              <a:rPr lang="en-US" sz="1600" dirty="0">
                <a:solidFill>
                  <a:schemeClr val="tx1"/>
                </a:solidFill>
                <a:latin typeface="+mn-lt"/>
                <a:ea typeface="ＭＳ Ｐゴシック" charset="-128"/>
                <a:cs typeface="+mn-cs"/>
              </a:rPr>
              <a:t> M.J.J. </a:t>
            </a:r>
            <a:r>
              <a:rPr lang="en-US" sz="1600" dirty="0" err="1">
                <a:solidFill>
                  <a:schemeClr val="tx1"/>
                </a:solidFill>
                <a:latin typeface="+mn-lt"/>
                <a:ea typeface="ＭＳ Ｐゴシック" charset="-128"/>
                <a:cs typeface="+mn-cs"/>
              </a:rPr>
              <a:t>Bonvin</a:t>
            </a:r>
            <a:endParaRPr lang="en-US" sz="1600" dirty="0">
              <a:solidFill>
                <a:schemeClr val="tx1"/>
              </a:solidFill>
              <a:latin typeface="+mn-lt"/>
              <a:ea typeface="ＭＳ Ｐゴシック" charset="-128"/>
              <a:cs typeface="+mn-cs"/>
            </a:endParaRPr>
          </a:p>
          <a:p>
            <a:pPr>
              <a:defRPr/>
            </a:pPr>
            <a:r>
              <a:rPr lang="en-US" sz="1600" dirty="0">
                <a:solidFill>
                  <a:schemeClr val="tx1"/>
                </a:solidFill>
                <a:latin typeface="+mn-lt"/>
                <a:ea typeface="ＭＳ Ｐゴシック" charset="-128"/>
                <a:cs typeface="+mn-cs"/>
              </a:rPr>
              <a:t>Andrea </a:t>
            </a:r>
            <a:r>
              <a:rPr lang="en-US" sz="1600" dirty="0" err="1">
                <a:solidFill>
                  <a:schemeClr val="tx1"/>
                </a:solidFill>
                <a:latin typeface="+mn-lt"/>
                <a:ea typeface="ＭＳ Ｐゴシック" charset="-128"/>
                <a:cs typeface="+mn-cs"/>
              </a:rPr>
              <a:t>Giachetti</a:t>
            </a:r>
            <a:endParaRPr lang="en-US" sz="1600" dirty="0">
              <a:solidFill>
                <a:schemeClr val="tx1"/>
              </a:solidFill>
              <a:latin typeface="+mn-lt"/>
              <a:ea typeface="ＭＳ Ｐゴシック" charset="-128"/>
              <a:cs typeface="+mn-cs"/>
            </a:endParaRPr>
          </a:p>
          <a:p>
            <a:pPr>
              <a:defRPr/>
            </a:pPr>
            <a:r>
              <a:rPr lang="en-US" sz="1600" dirty="0">
                <a:solidFill>
                  <a:schemeClr val="tx1"/>
                </a:solidFill>
                <a:latin typeface="+mn-lt"/>
                <a:ea typeface="ＭＳ Ｐゴシック" charset="-128"/>
                <a:cs typeface="+mn-cs"/>
              </a:rPr>
              <a:t>Antonio </a:t>
            </a:r>
            <a:r>
              <a:rPr lang="en-US" sz="1600" dirty="0" err="1">
                <a:solidFill>
                  <a:schemeClr val="tx1"/>
                </a:solidFill>
                <a:latin typeface="+mn-lt"/>
                <a:ea typeface="ＭＳ Ｐゴシック" charset="-128"/>
                <a:cs typeface="+mn-cs"/>
              </a:rPr>
              <a:t>Rosato</a:t>
            </a:r>
            <a:endParaRPr lang="en-US" sz="1600" dirty="0">
              <a:solidFill>
                <a:schemeClr val="tx1"/>
              </a:solidFill>
              <a:latin typeface="+mn-lt"/>
              <a:ea typeface="ＭＳ Ｐゴシック" charset="-128"/>
              <a:cs typeface="+mn-cs"/>
            </a:endParaRPr>
          </a:p>
          <a:p>
            <a:pPr>
              <a:defRPr/>
            </a:pPr>
            <a:r>
              <a:rPr lang="en-US" sz="1600" dirty="0" err="1">
                <a:solidFill>
                  <a:schemeClr val="tx1"/>
                </a:solidFill>
                <a:latin typeface="+mn-lt"/>
                <a:ea typeface="ＭＳ Ｐゴシック" charset="-128"/>
                <a:cs typeface="+mn-cs"/>
              </a:rPr>
              <a:t>Anurag</a:t>
            </a:r>
            <a:r>
              <a:rPr lang="en-US" sz="1600" dirty="0">
                <a:solidFill>
                  <a:schemeClr val="tx1"/>
                </a:solidFill>
                <a:latin typeface="+mn-lt"/>
                <a:ea typeface="ＭＳ Ｐゴシック" charset="-128"/>
                <a:cs typeface="+mn-cs"/>
              </a:rPr>
              <a:t> </a:t>
            </a:r>
            <a:r>
              <a:rPr lang="en-US" sz="1600" dirty="0" err="1">
                <a:solidFill>
                  <a:schemeClr val="tx1"/>
                </a:solidFill>
                <a:latin typeface="+mn-lt"/>
                <a:ea typeface="ＭＳ Ｐゴシック" charset="-128"/>
                <a:cs typeface="+mn-cs"/>
              </a:rPr>
              <a:t>Bagaria</a:t>
            </a:r>
            <a:endParaRPr lang="en-US" sz="1600" dirty="0">
              <a:solidFill>
                <a:schemeClr val="tx1"/>
              </a:solidFill>
              <a:latin typeface="+mn-lt"/>
              <a:ea typeface="ＭＳ Ｐゴシック" charset="-128"/>
              <a:cs typeface="+mn-cs"/>
            </a:endParaRPr>
          </a:p>
          <a:p>
            <a:pPr>
              <a:defRPr/>
            </a:pPr>
            <a:r>
              <a:rPr lang="en-US" sz="1600" dirty="0">
                <a:solidFill>
                  <a:schemeClr val="tx1"/>
                </a:solidFill>
                <a:latin typeface="+mn-lt"/>
                <a:ea typeface="ＭＳ Ｐゴシック" charset="-128"/>
                <a:cs typeface="+mn-cs"/>
              </a:rPr>
              <a:t>Christophe Schmitz</a:t>
            </a:r>
          </a:p>
          <a:p>
            <a:pPr>
              <a:defRPr/>
            </a:pPr>
            <a:r>
              <a:rPr lang="en-US" sz="1600" dirty="0">
                <a:solidFill>
                  <a:schemeClr val="tx1"/>
                </a:solidFill>
                <a:latin typeface="+mn-lt"/>
                <a:cs typeface="Calibri"/>
              </a:rPr>
              <a:t>Eric </a:t>
            </a:r>
            <a:r>
              <a:rPr lang="en-US" sz="1600" dirty="0" err="1" smtClean="0">
                <a:solidFill>
                  <a:schemeClr val="tx1"/>
                </a:solidFill>
                <a:latin typeface="+mn-lt"/>
                <a:cs typeface="Calibri"/>
              </a:rPr>
              <a:t>Frizziero</a:t>
            </a:r>
            <a:endParaRPr lang="en-US" sz="1600" dirty="0" smtClean="0">
              <a:solidFill>
                <a:schemeClr val="tx1"/>
              </a:solidFill>
              <a:latin typeface="+mn-lt"/>
              <a:cs typeface="Calibri"/>
            </a:endParaRPr>
          </a:p>
          <a:p>
            <a:pPr>
              <a:defRPr/>
            </a:pPr>
            <a:r>
              <a:rPr lang="en-US" sz="1600" dirty="0" err="1" smtClean="0">
                <a:solidFill>
                  <a:schemeClr val="tx1"/>
                </a:solidFill>
                <a:latin typeface="+mn-lt"/>
                <a:ea typeface="ＭＳ Ｐゴシック" charset="-128"/>
                <a:cs typeface="+mn-cs"/>
              </a:rPr>
              <a:t>Gijs</a:t>
            </a:r>
            <a:r>
              <a:rPr lang="en-US" sz="1600" dirty="0" smtClean="0">
                <a:solidFill>
                  <a:schemeClr val="tx1"/>
                </a:solidFill>
                <a:latin typeface="+mn-lt"/>
                <a:ea typeface="ＭＳ Ｐゴシック" charset="-128"/>
                <a:cs typeface="+mn-cs"/>
              </a:rPr>
              <a:t> </a:t>
            </a:r>
            <a:r>
              <a:rPr lang="en-US" sz="1600" dirty="0">
                <a:solidFill>
                  <a:schemeClr val="tx1"/>
                </a:solidFill>
                <a:latin typeface="+mn-lt"/>
                <a:ea typeface="ＭＳ Ｐゴシック" charset="-128"/>
                <a:cs typeface="+mn-cs"/>
              </a:rPr>
              <a:t>van der </a:t>
            </a:r>
            <a:r>
              <a:rPr lang="en-US" sz="1600" dirty="0" err="1">
                <a:solidFill>
                  <a:schemeClr val="tx1"/>
                </a:solidFill>
                <a:latin typeface="+mn-lt"/>
                <a:ea typeface="ＭＳ Ｐゴシック" charset="-128"/>
                <a:cs typeface="+mn-cs"/>
              </a:rPr>
              <a:t>Schot</a:t>
            </a:r>
            <a:endParaRPr lang="en-US" sz="1600" dirty="0">
              <a:solidFill>
                <a:schemeClr val="tx1"/>
              </a:solidFill>
              <a:latin typeface="+mn-lt"/>
              <a:ea typeface="ＭＳ Ｐゴシック" charset="-128"/>
              <a:cs typeface="+mn-cs"/>
            </a:endParaRPr>
          </a:p>
          <a:p>
            <a:pPr>
              <a:defRPr/>
            </a:pPr>
            <a:r>
              <a:rPr lang="en-US" sz="1600" dirty="0" err="1">
                <a:solidFill>
                  <a:schemeClr val="tx1"/>
                </a:solidFill>
                <a:latin typeface="+mn-lt"/>
                <a:ea typeface="ＭＳ Ｐゴシック" charset="-128"/>
                <a:cs typeface="+mn-cs"/>
              </a:rPr>
              <a:t>Harald</a:t>
            </a:r>
            <a:r>
              <a:rPr lang="en-US" sz="1600" dirty="0">
                <a:solidFill>
                  <a:schemeClr val="tx1"/>
                </a:solidFill>
                <a:latin typeface="+mn-lt"/>
                <a:ea typeface="ＭＳ Ｐゴシック" charset="-128"/>
                <a:cs typeface="+mn-cs"/>
              </a:rPr>
              <a:t> </a:t>
            </a:r>
            <a:r>
              <a:rPr lang="en-US" sz="1600" dirty="0" err="1">
                <a:solidFill>
                  <a:schemeClr val="tx1"/>
                </a:solidFill>
                <a:latin typeface="+mn-lt"/>
                <a:ea typeface="ＭＳ Ｐゴシック" charset="-128"/>
                <a:cs typeface="+mn-cs"/>
              </a:rPr>
              <a:t>Schwalbe</a:t>
            </a:r>
            <a:endParaRPr lang="en-US" sz="1600" dirty="0">
              <a:solidFill>
                <a:schemeClr val="tx1"/>
              </a:solidFill>
              <a:latin typeface="+mn-lt"/>
              <a:ea typeface="ＭＳ Ｐゴシック" charset="-128"/>
              <a:cs typeface="+mn-cs"/>
            </a:endParaRPr>
          </a:p>
          <a:p>
            <a:pPr>
              <a:defRPr/>
            </a:pPr>
            <a:r>
              <a:rPr lang="en-US" sz="1600" dirty="0" err="1">
                <a:solidFill>
                  <a:schemeClr val="tx1"/>
                </a:solidFill>
                <a:latin typeface="+mn-lt"/>
                <a:ea typeface="ＭＳ Ｐゴシック" charset="-128"/>
                <a:cs typeface="+mn-cs"/>
              </a:rPr>
              <a:t>Hendrik</a:t>
            </a:r>
            <a:r>
              <a:rPr lang="en-US" sz="1600" dirty="0">
                <a:solidFill>
                  <a:schemeClr val="tx1"/>
                </a:solidFill>
                <a:latin typeface="+mn-lt"/>
                <a:ea typeface="ＭＳ Ｐゴシック" charset="-128"/>
                <a:cs typeface="+mn-cs"/>
              </a:rPr>
              <a:t> R. A. </a:t>
            </a:r>
            <a:r>
              <a:rPr lang="en-US" sz="1600" dirty="0" err="1">
                <a:solidFill>
                  <a:schemeClr val="tx1"/>
                </a:solidFill>
                <a:latin typeface="+mn-lt"/>
                <a:ea typeface="ＭＳ Ｐゴシック" charset="-128"/>
                <a:cs typeface="+mn-cs"/>
              </a:rPr>
              <a:t>Jonker</a:t>
            </a:r>
            <a:endParaRPr lang="en-US" sz="1600" dirty="0">
              <a:solidFill>
                <a:schemeClr val="tx1"/>
              </a:solidFill>
              <a:latin typeface="+mn-lt"/>
              <a:ea typeface="ＭＳ Ｐゴシック" charset="-128"/>
              <a:cs typeface="+mn-cs"/>
            </a:endParaRPr>
          </a:p>
          <a:p>
            <a:pPr>
              <a:defRPr/>
            </a:pPr>
            <a:r>
              <a:rPr lang="en-US" sz="1600" dirty="0" err="1" smtClean="0">
                <a:solidFill>
                  <a:schemeClr val="tx1"/>
                </a:solidFill>
                <a:latin typeface="+mn-lt"/>
                <a:ea typeface="ＭＳ Ｐゴシック" charset="-128"/>
                <a:cs typeface="+mn-cs"/>
              </a:rPr>
              <a:t>Ivano</a:t>
            </a:r>
            <a:r>
              <a:rPr lang="en-US" sz="1600" dirty="0" smtClean="0">
                <a:solidFill>
                  <a:schemeClr val="tx1"/>
                </a:solidFill>
                <a:latin typeface="+mn-lt"/>
                <a:ea typeface="ＭＳ Ｐゴシック" charset="-128"/>
                <a:cs typeface="+mn-cs"/>
              </a:rPr>
              <a:t> Bertini</a:t>
            </a:r>
          </a:p>
          <a:p>
            <a:pPr>
              <a:defRPr/>
            </a:pPr>
            <a:r>
              <a:rPr lang="en-US" sz="1600" dirty="0" smtClean="0">
                <a:solidFill>
                  <a:schemeClr val="tx1"/>
                </a:solidFill>
                <a:latin typeface="+mn-lt"/>
                <a:ea typeface="ＭＳ Ｐゴシック" charset="-128"/>
                <a:cs typeface="+mn-cs"/>
              </a:rPr>
              <a:t>Johan van der </a:t>
            </a:r>
            <a:r>
              <a:rPr lang="en-US" sz="1600" dirty="0" err="1" smtClean="0">
                <a:solidFill>
                  <a:schemeClr val="tx1"/>
                </a:solidFill>
                <a:latin typeface="+mn-lt"/>
                <a:ea typeface="ＭＳ Ｐゴシック" charset="-128"/>
                <a:cs typeface="+mn-cs"/>
              </a:rPr>
              <a:t>Zwan</a:t>
            </a:r>
            <a:endParaRPr lang="en-US" sz="1600" dirty="0" smtClean="0">
              <a:solidFill>
                <a:schemeClr val="tx1"/>
              </a:solidFill>
              <a:latin typeface="+mn-lt"/>
              <a:ea typeface="ＭＳ Ｐゴシック" charset="-128"/>
              <a:cs typeface="+mn-cs"/>
            </a:endParaRPr>
          </a:p>
          <a:p>
            <a:pPr>
              <a:defRPr/>
            </a:pPr>
            <a:r>
              <a:rPr lang="en-US" sz="1600" dirty="0" err="1" smtClean="0">
                <a:solidFill>
                  <a:schemeClr val="tx1"/>
                </a:solidFill>
                <a:latin typeface="+mn-lt"/>
                <a:ea typeface="ＭＳ Ｐゴシック" charset="-128"/>
                <a:cs typeface="+mn-cs"/>
              </a:rPr>
              <a:t>Lucio</a:t>
            </a:r>
            <a:r>
              <a:rPr lang="en-US" sz="1600" dirty="0" smtClean="0">
                <a:solidFill>
                  <a:schemeClr val="tx1"/>
                </a:solidFill>
                <a:latin typeface="+mn-lt"/>
                <a:ea typeface="ＭＳ Ｐゴシック" charset="-128"/>
                <a:cs typeface="+mn-cs"/>
              </a:rPr>
              <a:t> </a:t>
            </a:r>
            <a:r>
              <a:rPr lang="en-US" sz="1600" dirty="0" err="1">
                <a:solidFill>
                  <a:schemeClr val="tx1"/>
                </a:solidFill>
                <a:latin typeface="+mn-lt"/>
                <a:ea typeface="ＭＳ Ｐゴシック" charset="-128"/>
                <a:cs typeface="+mn-cs"/>
              </a:rPr>
              <a:t>Ferella</a:t>
            </a:r>
            <a:endParaRPr lang="en-US" sz="1600" dirty="0">
              <a:solidFill>
                <a:schemeClr val="tx1"/>
              </a:solidFill>
              <a:latin typeface="+mn-lt"/>
              <a:ea typeface="ＭＳ Ｐゴシック" charset="-128"/>
              <a:cs typeface="+mn-cs"/>
            </a:endParaRPr>
          </a:p>
          <a:p>
            <a:pPr>
              <a:defRPr/>
            </a:pPr>
            <a:r>
              <a:rPr lang="en-US" sz="1600" dirty="0">
                <a:solidFill>
                  <a:schemeClr val="tx1"/>
                </a:solidFill>
                <a:latin typeface="+mn-lt"/>
                <a:ea typeface="ＭＳ Ｐゴシック" charset="-128"/>
                <a:cs typeface="+mn-cs"/>
              </a:rPr>
              <a:t>Marc van </a:t>
            </a:r>
            <a:r>
              <a:rPr lang="en-US" sz="1600" dirty="0" err="1">
                <a:solidFill>
                  <a:schemeClr val="tx1"/>
                </a:solidFill>
                <a:latin typeface="+mn-lt"/>
                <a:ea typeface="ＭＳ Ｐゴシック" charset="-128"/>
                <a:cs typeface="+mn-cs"/>
              </a:rPr>
              <a:t>Dijk</a:t>
            </a:r>
            <a:endParaRPr lang="en-US" sz="1600" baseline="30000" dirty="0">
              <a:solidFill>
                <a:schemeClr val="tx1"/>
              </a:solidFill>
              <a:latin typeface="+mn-lt"/>
              <a:ea typeface="ＭＳ Ｐゴシック" charset="-128"/>
              <a:cs typeface="+mn-cs"/>
            </a:endParaRPr>
          </a:p>
          <a:p>
            <a:pPr>
              <a:defRPr/>
            </a:pPr>
            <a:r>
              <a:rPr lang="en-US" sz="1600" dirty="0">
                <a:solidFill>
                  <a:schemeClr val="tx1"/>
                </a:solidFill>
                <a:latin typeface="+mn-lt"/>
                <a:ea typeface="ＭＳ Ｐゴシック" charset="-128"/>
                <a:cs typeface="+mn-cs"/>
              </a:rPr>
              <a:t>Marco </a:t>
            </a:r>
            <a:r>
              <a:rPr lang="en-US" sz="1600" dirty="0" err="1" smtClean="0">
                <a:solidFill>
                  <a:schemeClr val="tx1"/>
                </a:solidFill>
                <a:latin typeface="+mn-lt"/>
                <a:ea typeface="ＭＳ Ｐゴシック" charset="-128"/>
                <a:cs typeface="+mn-cs"/>
              </a:rPr>
              <a:t>Verlato</a:t>
            </a:r>
            <a:endParaRPr lang="en-US" sz="1600" dirty="0" smtClean="0">
              <a:solidFill>
                <a:schemeClr val="tx1"/>
              </a:solidFill>
              <a:latin typeface="+mn-lt"/>
              <a:ea typeface="ＭＳ Ｐゴシック" charset="-128"/>
              <a:cs typeface="+mn-cs"/>
            </a:endParaRPr>
          </a:p>
          <a:p>
            <a:pPr>
              <a:defRPr/>
            </a:pPr>
            <a:r>
              <a:rPr lang="en-US" sz="1600" dirty="0" smtClean="0">
                <a:solidFill>
                  <a:schemeClr val="tx1"/>
                </a:solidFill>
                <a:latin typeface="+mn-lt"/>
                <a:ea typeface="ＭＳ Ｐゴシック" charset="-128"/>
                <a:cs typeface="+mn-cs"/>
              </a:rPr>
              <a:t>Mikael </a:t>
            </a:r>
            <a:r>
              <a:rPr lang="en-US" sz="1600" dirty="0" err="1" smtClean="0">
                <a:solidFill>
                  <a:schemeClr val="tx1"/>
                </a:solidFill>
                <a:latin typeface="+mn-lt"/>
                <a:ea typeface="ＭＳ Ｐゴシック" charset="-128"/>
                <a:cs typeface="+mn-cs"/>
              </a:rPr>
              <a:t>Trellet</a:t>
            </a:r>
            <a:endParaRPr lang="en-US" sz="1600" dirty="0">
              <a:solidFill>
                <a:schemeClr val="tx1"/>
              </a:solidFill>
              <a:latin typeface="+mn-lt"/>
              <a:ea typeface="ＭＳ Ｐゴシック" charset="-128"/>
              <a:cs typeface="+mn-cs"/>
            </a:endParaRPr>
          </a:p>
          <a:p>
            <a:pPr>
              <a:defRPr/>
            </a:pPr>
            <a:r>
              <a:rPr lang="en-US" sz="1600" dirty="0" err="1">
                <a:solidFill>
                  <a:schemeClr val="tx1"/>
                </a:solidFill>
                <a:latin typeface="+mn-lt"/>
                <a:ea typeface="ＭＳ Ｐゴシック" charset="-128"/>
                <a:cs typeface="+mn-cs"/>
              </a:rPr>
              <a:t>Mirco</a:t>
            </a:r>
            <a:r>
              <a:rPr lang="en-US" sz="1600" dirty="0">
                <a:solidFill>
                  <a:schemeClr val="tx1"/>
                </a:solidFill>
                <a:latin typeface="+mn-lt"/>
                <a:ea typeface="ＭＳ Ｐゴシック" charset="-128"/>
                <a:cs typeface="+mn-cs"/>
              </a:rPr>
              <a:t> </a:t>
            </a:r>
            <a:r>
              <a:rPr lang="en-US" sz="1600" dirty="0" err="1">
                <a:solidFill>
                  <a:schemeClr val="tx1"/>
                </a:solidFill>
                <a:latin typeface="+mn-lt"/>
                <a:ea typeface="ＭＳ Ｐゴシック" charset="-128"/>
                <a:cs typeface="+mn-cs"/>
              </a:rPr>
              <a:t>Mazzucato</a:t>
            </a:r>
            <a:endParaRPr lang="en-US" sz="1600" dirty="0">
              <a:solidFill>
                <a:schemeClr val="tx1"/>
              </a:solidFill>
              <a:latin typeface="+mn-lt"/>
              <a:ea typeface="ＭＳ Ｐゴシック" charset="-128"/>
              <a:cs typeface="+mn-cs"/>
            </a:endParaRPr>
          </a:p>
          <a:p>
            <a:pPr>
              <a:defRPr/>
            </a:pPr>
            <a:r>
              <a:rPr lang="en-US" sz="1600" dirty="0" err="1">
                <a:solidFill>
                  <a:schemeClr val="tx1"/>
                </a:solidFill>
                <a:latin typeface="+mn-lt"/>
                <a:ea typeface="ＭＳ Ｐゴシック" charset="-128"/>
                <a:cs typeface="+mn-cs"/>
              </a:rPr>
              <a:t>Nuno</a:t>
            </a:r>
            <a:r>
              <a:rPr lang="en-US" sz="1600" dirty="0">
                <a:solidFill>
                  <a:schemeClr val="tx1"/>
                </a:solidFill>
                <a:latin typeface="+mn-lt"/>
                <a:ea typeface="ＭＳ Ｐゴシック" charset="-128"/>
                <a:cs typeface="+mn-cs"/>
              </a:rPr>
              <a:t> </a:t>
            </a:r>
            <a:r>
              <a:rPr lang="en-US" sz="1600" dirty="0" err="1">
                <a:solidFill>
                  <a:schemeClr val="tx1"/>
                </a:solidFill>
                <a:latin typeface="+mn-lt"/>
                <a:ea typeface="ＭＳ Ｐゴシック" charset="-128"/>
                <a:cs typeface="+mn-cs"/>
              </a:rPr>
              <a:t>Loureiro</a:t>
            </a:r>
            <a:r>
              <a:rPr lang="en-US" sz="1600" dirty="0">
                <a:solidFill>
                  <a:schemeClr val="tx1"/>
                </a:solidFill>
                <a:latin typeface="+mn-lt"/>
                <a:ea typeface="ＭＳ Ｐゴシック" charset="-128"/>
                <a:cs typeface="+mn-cs"/>
              </a:rPr>
              <a:t>-Ferreira</a:t>
            </a:r>
            <a:endParaRPr lang="en-US" sz="1600" baseline="30000" dirty="0">
              <a:solidFill>
                <a:schemeClr val="tx1"/>
              </a:solidFill>
              <a:latin typeface="+mn-lt"/>
              <a:ea typeface="ＭＳ Ｐゴシック" charset="-128"/>
              <a:cs typeface="+mn-cs"/>
            </a:endParaRPr>
          </a:p>
          <a:p>
            <a:pPr>
              <a:defRPr/>
            </a:pPr>
            <a:r>
              <a:rPr lang="en-US" sz="1600" dirty="0">
                <a:solidFill>
                  <a:schemeClr val="tx1"/>
                </a:solidFill>
                <a:latin typeface="+mn-lt"/>
                <a:ea typeface="ＭＳ Ｐゴシック" charset="-128"/>
                <a:cs typeface="+mn-cs"/>
              </a:rPr>
              <a:t>Peter </a:t>
            </a:r>
            <a:r>
              <a:rPr lang="en-US" sz="1600" dirty="0" err="1">
                <a:solidFill>
                  <a:schemeClr val="tx1"/>
                </a:solidFill>
                <a:latin typeface="+mn-lt"/>
                <a:ea typeface="ＭＳ Ｐゴシック" charset="-128"/>
                <a:cs typeface="+mn-cs"/>
              </a:rPr>
              <a:t>Güntert</a:t>
            </a:r>
            <a:endParaRPr lang="en-US" sz="1600" dirty="0">
              <a:solidFill>
                <a:schemeClr val="tx1"/>
              </a:solidFill>
              <a:latin typeface="+mn-lt"/>
              <a:ea typeface="ＭＳ Ｐゴシック" charset="-128"/>
              <a:cs typeface="+mn-cs"/>
            </a:endParaRPr>
          </a:p>
          <a:p>
            <a:pPr>
              <a:defRPr/>
            </a:pPr>
            <a:r>
              <a:rPr lang="en-US" sz="1600" dirty="0">
                <a:solidFill>
                  <a:schemeClr val="tx1"/>
                </a:solidFill>
                <a:latin typeface="+mn-lt"/>
                <a:ea typeface="ＭＳ Ｐゴシック" charset="-128"/>
                <a:cs typeface="+mn-cs"/>
              </a:rPr>
              <a:t>Rolf </a:t>
            </a:r>
            <a:r>
              <a:rPr lang="en-US" sz="1600" dirty="0" err="1">
                <a:solidFill>
                  <a:schemeClr val="tx1"/>
                </a:solidFill>
                <a:latin typeface="+mn-lt"/>
                <a:ea typeface="ＭＳ Ｐゴシック" charset="-128"/>
                <a:cs typeface="+mn-cs"/>
              </a:rPr>
              <a:t>Boelens</a:t>
            </a:r>
            <a:endParaRPr lang="en-US" sz="1600" dirty="0">
              <a:solidFill>
                <a:schemeClr val="tx1"/>
              </a:solidFill>
              <a:latin typeface="+mn-lt"/>
              <a:ea typeface="ＭＳ Ｐゴシック" charset="-128"/>
              <a:cs typeface="+mn-cs"/>
            </a:endParaRPr>
          </a:p>
          <a:p>
            <a:pPr>
              <a:defRPr/>
            </a:pPr>
            <a:r>
              <a:rPr lang="en-US" sz="1600" dirty="0" err="1">
                <a:solidFill>
                  <a:schemeClr val="tx1"/>
                </a:solidFill>
                <a:latin typeface="+mn-lt"/>
                <a:ea typeface="ＭＳ Ｐゴシック" charset="-128"/>
                <a:cs typeface="+mn-cs"/>
              </a:rPr>
              <a:t>Sjoerd</a:t>
            </a:r>
            <a:r>
              <a:rPr lang="en-US" sz="1600" dirty="0">
                <a:solidFill>
                  <a:schemeClr val="tx1"/>
                </a:solidFill>
                <a:latin typeface="+mn-lt"/>
                <a:ea typeface="ＭＳ Ｐゴシック" charset="-128"/>
                <a:cs typeface="+mn-cs"/>
              </a:rPr>
              <a:t> J. de </a:t>
            </a:r>
            <a:r>
              <a:rPr lang="en-US" sz="1600" dirty="0" err="1">
                <a:solidFill>
                  <a:schemeClr val="tx1"/>
                </a:solidFill>
                <a:latin typeface="+mn-lt"/>
                <a:ea typeface="ＭＳ Ｐゴシック" charset="-128"/>
                <a:cs typeface="+mn-cs"/>
              </a:rPr>
              <a:t>Vries</a:t>
            </a:r>
            <a:endParaRPr lang="en-US" sz="1600" baseline="30000" dirty="0">
              <a:solidFill>
                <a:schemeClr val="tx1"/>
              </a:solidFill>
              <a:latin typeface="+mn-lt"/>
              <a:ea typeface="ＭＳ Ｐゴシック" charset="-128"/>
              <a:cs typeface="+mn-cs"/>
            </a:endParaRPr>
          </a:p>
          <a:p>
            <a:pPr>
              <a:defRPr/>
            </a:pPr>
            <a:r>
              <a:rPr lang="en-US" sz="1600" dirty="0">
                <a:solidFill>
                  <a:schemeClr val="tx1"/>
                </a:solidFill>
                <a:latin typeface="+mn-lt"/>
                <a:ea typeface="ＭＳ Ｐゴシック" charset="-128"/>
                <a:cs typeface="+mn-cs"/>
              </a:rPr>
              <a:t>Stefano Dal </a:t>
            </a:r>
            <a:r>
              <a:rPr lang="en-US" sz="1600" dirty="0" err="1">
                <a:solidFill>
                  <a:schemeClr val="tx1"/>
                </a:solidFill>
                <a:latin typeface="+mn-lt"/>
                <a:ea typeface="ＭＳ Ｐゴシック" charset="-128"/>
                <a:cs typeface="+mn-cs"/>
              </a:rPr>
              <a:t>Pra</a:t>
            </a:r>
            <a:endParaRPr lang="en-US" sz="1600" baseline="30000" dirty="0">
              <a:solidFill>
                <a:schemeClr val="tx1"/>
              </a:solidFill>
              <a:latin typeface="+mn-lt"/>
              <a:ea typeface="ＭＳ Ｐゴシック" charset="-128"/>
              <a:cs typeface="+mn-cs"/>
            </a:endParaRPr>
          </a:p>
          <a:p>
            <a:pPr>
              <a:defRPr/>
            </a:pPr>
            <a:r>
              <a:rPr lang="en-US" sz="1600" dirty="0" err="1">
                <a:solidFill>
                  <a:schemeClr val="tx1"/>
                </a:solidFill>
                <a:latin typeface="+mn-lt"/>
                <a:ea typeface="ＭＳ Ｐゴシック" charset="-128"/>
                <a:cs typeface="+mn-cs"/>
              </a:rPr>
              <a:t>Torsten</a:t>
            </a:r>
            <a:r>
              <a:rPr lang="en-US" sz="1600" dirty="0">
                <a:solidFill>
                  <a:schemeClr val="tx1"/>
                </a:solidFill>
                <a:latin typeface="+mn-lt"/>
                <a:ea typeface="ＭＳ Ｐゴシック" charset="-128"/>
                <a:cs typeface="+mn-cs"/>
              </a:rPr>
              <a:t> Herrmann</a:t>
            </a:r>
            <a:endParaRPr lang="en-US" sz="1600" baseline="30000" dirty="0">
              <a:solidFill>
                <a:schemeClr val="tx1"/>
              </a:solidFill>
              <a:latin typeface="+mn-lt"/>
              <a:ea typeface="ＭＳ Ｐゴシック" charset="-128"/>
              <a:cs typeface="+mn-cs"/>
            </a:endParaRPr>
          </a:p>
          <a:p>
            <a:pPr>
              <a:defRPr/>
            </a:pPr>
            <a:r>
              <a:rPr lang="en-US" sz="1600" dirty="0" err="1">
                <a:solidFill>
                  <a:schemeClr val="tx1"/>
                </a:solidFill>
                <a:latin typeface="+mn-lt"/>
                <a:ea typeface="ＭＳ Ｐゴシック" charset="-128"/>
                <a:cs typeface="+mn-cs"/>
              </a:rPr>
              <a:t>Tsjerk</a:t>
            </a:r>
            <a:r>
              <a:rPr lang="en-US" sz="1600" dirty="0">
                <a:solidFill>
                  <a:schemeClr val="tx1"/>
                </a:solidFill>
                <a:latin typeface="+mn-lt"/>
                <a:ea typeface="ＭＳ Ｐゴシック" charset="-128"/>
                <a:cs typeface="+mn-cs"/>
              </a:rPr>
              <a:t> A. </a:t>
            </a:r>
            <a:r>
              <a:rPr lang="en-US" sz="1600" dirty="0" err="1">
                <a:solidFill>
                  <a:schemeClr val="tx1"/>
                </a:solidFill>
                <a:latin typeface="+mn-lt"/>
                <a:ea typeface="ＭＳ Ｐゴシック" charset="-128"/>
                <a:cs typeface="+mn-cs"/>
              </a:rPr>
              <a:t>Wassenaar</a:t>
            </a:r>
            <a:endParaRPr lang="en-US" sz="1600" dirty="0">
              <a:solidFill>
                <a:schemeClr val="tx1"/>
              </a:solidFill>
              <a:latin typeface="+mn-lt"/>
              <a:ea typeface="ＭＳ Ｐゴシック" charset="-128"/>
              <a:cs typeface="+mn-cs"/>
            </a:endParaRPr>
          </a:p>
          <a:p>
            <a:pPr>
              <a:defRPr/>
            </a:pPr>
            <a:r>
              <a:rPr lang="en-US" sz="1600" dirty="0">
                <a:solidFill>
                  <a:schemeClr val="tx1"/>
                </a:solidFill>
                <a:latin typeface="+mn-lt"/>
                <a:ea typeface="ＭＳ Ｐゴシック" charset="-128"/>
                <a:cs typeface="+mn-cs"/>
              </a:rPr>
              <a:t>Victor </a:t>
            </a:r>
            <a:r>
              <a:rPr lang="en-US" sz="1600" dirty="0" err="1">
                <a:solidFill>
                  <a:schemeClr val="tx1"/>
                </a:solidFill>
                <a:latin typeface="+mn-lt"/>
                <a:ea typeface="ＭＳ Ｐゴシック" charset="-128"/>
                <a:cs typeface="+mn-cs"/>
              </a:rPr>
              <a:t>Jaravine</a:t>
            </a:r>
            <a:endParaRPr lang="en-US" sz="1600" baseline="30000" dirty="0">
              <a:solidFill>
                <a:schemeClr val="tx1"/>
              </a:solidFill>
              <a:latin typeface="+mn-lt"/>
              <a:ea typeface="ＭＳ Ｐゴシック" charset="-128"/>
              <a:cs typeface="+mn-cs"/>
            </a:endParaRPr>
          </a:p>
          <a:p>
            <a:pPr>
              <a:defRPr/>
            </a:pPr>
            <a:r>
              <a:rPr lang="en-US" sz="1600" dirty="0" err="1">
                <a:solidFill>
                  <a:schemeClr val="tx1"/>
                </a:solidFill>
                <a:latin typeface="+mn-lt"/>
                <a:ea typeface="ＭＳ Ｐゴシック" charset="-128"/>
                <a:cs typeface="+mn-cs"/>
              </a:rPr>
              <a:t>Wim</a:t>
            </a:r>
            <a:r>
              <a:rPr lang="en-US" sz="1600" dirty="0">
                <a:solidFill>
                  <a:schemeClr val="tx1"/>
                </a:solidFill>
                <a:latin typeface="+mn-lt"/>
                <a:ea typeface="ＭＳ Ｐゴシック" charset="-128"/>
                <a:cs typeface="+mn-cs"/>
              </a:rPr>
              <a:t> F. </a:t>
            </a:r>
            <a:r>
              <a:rPr lang="en-US" sz="1600" dirty="0" err="1" smtClean="0">
                <a:solidFill>
                  <a:schemeClr val="tx1"/>
                </a:solidFill>
                <a:latin typeface="+mn-lt"/>
                <a:ea typeface="ＭＳ Ｐゴシック" charset="-128"/>
                <a:cs typeface="+mn-cs"/>
              </a:rPr>
              <a:t>Vranken</a:t>
            </a:r>
            <a:endParaRPr lang="en-US" sz="1600" dirty="0" smtClean="0">
              <a:solidFill>
                <a:schemeClr val="tx1"/>
              </a:solidFill>
              <a:latin typeface="+mn-lt"/>
              <a:ea typeface="ＭＳ Ｐゴシック" charset="-128"/>
              <a:cs typeface="+mn-cs"/>
            </a:endParaRPr>
          </a:p>
          <a:p>
            <a:pPr>
              <a:defRPr/>
            </a:pPr>
            <a:r>
              <a:rPr lang="en-US" sz="1600" dirty="0" smtClean="0">
                <a:solidFill>
                  <a:schemeClr val="tx1"/>
                </a:solidFill>
                <a:latin typeface="+mn-lt"/>
                <a:ea typeface="ＭＳ Ｐゴシック" charset="-128"/>
                <a:cs typeface="+mn-cs"/>
              </a:rPr>
              <a:t>Danny Hsu</a:t>
            </a:r>
          </a:p>
          <a:p>
            <a:pPr>
              <a:defRPr/>
            </a:pPr>
            <a:r>
              <a:rPr lang="en-US" sz="1600" dirty="0" smtClean="0">
                <a:solidFill>
                  <a:schemeClr val="tx1"/>
                </a:solidFill>
                <a:latin typeface="+mn-lt"/>
                <a:ea typeface="ＭＳ Ｐゴシック" charset="-128"/>
                <a:cs typeface="+mn-cs"/>
              </a:rPr>
              <a:t>Simon Lin</a:t>
            </a:r>
            <a:endParaRPr lang="en-US" sz="1600" dirty="0">
              <a:solidFill>
                <a:schemeClr val="tx1"/>
              </a:solidFill>
              <a:latin typeface="+mn-lt"/>
              <a:ea typeface="ＭＳ Ｐゴシック" charset="-128"/>
              <a:cs typeface="+mn-cs"/>
            </a:endParaRPr>
          </a:p>
        </p:txBody>
      </p:sp>
      <p:sp>
        <p:nvSpPr>
          <p:cNvPr id="73741" name="Rectangle 9"/>
          <p:cNvSpPr>
            <a:spLocks noChangeArrowheads="1"/>
          </p:cNvSpPr>
          <p:nvPr/>
        </p:nvSpPr>
        <p:spPr bwMode="auto">
          <a:xfrm>
            <a:off x="582613" y="876300"/>
            <a:ext cx="7848600" cy="71438"/>
          </a:xfrm>
          <a:prstGeom prst="rect">
            <a:avLst/>
          </a:prstGeom>
          <a:gradFill rotWithShape="1">
            <a:gsLst>
              <a:gs pos="0">
                <a:srgbClr val="4D4D4D"/>
              </a:gs>
              <a:gs pos="100000">
                <a:srgbClr val="F6F7F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latin typeface="Calibri" charset="0"/>
            </a:endParaRPr>
          </a:p>
        </p:txBody>
      </p:sp>
      <p:sp>
        <p:nvSpPr>
          <p:cNvPr id="2" name="Title 1"/>
          <p:cNvSpPr>
            <a:spLocks noGrp="1"/>
          </p:cNvSpPr>
          <p:nvPr>
            <p:ph type="title"/>
          </p:nvPr>
        </p:nvSpPr>
        <p:spPr>
          <a:xfrm>
            <a:off x="457200" y="-87313"/>
            <a:ext cx="8229600" cy="1143001"/>
          </a:xfrm>
          <a:effectLst>
            <a:outerShdw blurRad="50800" dist="38100" dir="2700000" algn="tl" rotWithShape="0">
              <a:prstClr val="black">
                <a:alpha val="40000"/>
              </a:prstClr>
            </a:outerShdw>
          </a:effectLst>
        </p:spPr>
        <p:txBody>
          <a:bodyPr/>
          <a:lstStyle/>
          <a:p>
            <a:pPr>
              <a:defRPr/>
            </a:pPr>
            <a:r>
              <a:rPr lang="en-US" sz="3600" b="1" dirty="0" smtClean="0">
                <a:solidFill>
                  <a:srgbClr val="800000"/>
                </a:solidFill>
              </a:rPr>
              <a:t>Acknowledgments</a:t>
            </a:r>
            <a:endParaRPr lang="en-US" sz="3600" b="1" dirty="0">
              <a:solidFill>
                <a:srgbClr val="800000"/>
              </a:solidFill>
            </a:endParaRPr>
          </a:p>
        </p:txBody>
      </p:sp>
      <p:pic>
        <p:nvPicPr>
          <p:cNvPr id="17" name="Picture 16" descr="AS.png"/>
          <p:cNvPicPr>
            <a:picLocks noChangeAspect="1"/>
          </p:cNvPicPr>
          <p:nvPr/>
        </p:nvPicPr>
        <p:blipFill>
          <a:blip r:embed="rId9" cstate="print"/>
          <a:stretch>
            <a:fillRect/>
          </a:stretch>
        </p:blipFill>
        <p:spPr>
          <a:xfrm>
            <a:off x="830350" y="6181289"/>
            <a:ext cx="258311" cy="258311"/>
          </a:xfrm>
          <a:prstGeom prst="rect">
            <a:avLst/>
          </a:prstGeom>
        </p:spPr>
      </p:pic>
      <p:pic>
        <p:nvPicPr>
          <p:cNvPr id="19" name="Picture 6"/>
          <p:cNvPicPr>
            <a:picLocks noChangeAspect="1"/>
          </p:cNvPicPr>
          <p:nvPr/>
        </p:nvPicPr>
        <p:blipFill>
          <a:blip r:embed="rId10" cstate="print">
            <a:alphaModFix/>
            <a:extLst>
              <a:ext uri="{28A0092B-C50C-407E-A947-70E740481C1C}">
                <a14:useLocalDpi xmlns:a14="http://schemas.microsoft.com/office/drawing/2010/main" val="0"/>
              </a:ext>
            </a:extLst>
          </a:blip>
          <a:srcRect/>
          <a:stretch>
            <a:fillRect/>
          </a:stretch>
        </p:blipFill>
        <p:spPr bwMode="auto">
          <a:xfrm>
            <a:off x="6169082" y="5549900"/>
            <a:ext cx="2983234"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28738"/>
            <a:ext cx="91440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8979957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979" y="475179"/>
            <a:ext cx="7495525" cy="6361748"/>
          </a:xfrm>
          <a:prstGeom prst="rect">
            <a:avLst/>
          </a:prstGeom>
        </p:spPr>
      </p:pic>
      <p:grpSp>
        <p:nvGrpSpPr>
          <p:cNvPr id="12" name="Group 5"/>
          <p:cNvGrpSpPr>
            <a:grpSpLocks/>
          </p:cNvGrpSpPr>
          <p:nvPr/>
        </p:nvGrpSpPr>
        <p:grpSpPr bwMode="auto">
          <a:xfrm>
            <a:off x="6985442" y="548680"/>
            <a:ext cx="2051054" cy="2376264"/>
            <a:chOff x="7202488" y="127000"/>
            <a:chExt cx="1878012" cy="2627313"/>
          </a:xfrm>
        </p:grpSpPr>
        <p:pic>
          <p:nvPicPr>
            <p:cNvPr id="13" name="Picture 12" descr="C:\Papers\Manuscripts\Ubbink_Jun06\FinalMS\figs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488" y="566738"/>
              <a:ext cx="176053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Papers\Manuscripts\Ubbink_Jun06\FinalMS\figs3_a.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438" y="127000"/>
              <a:ext cx="10080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24"/>
          <p:cNvSpPr txBox="1">
            <a:spLocks noChangeArrowheads="1"/>
          </p:cNvSpPr>
          <p:nvPr/>
        </p:nvSpPr>
        <p:spPr bwMode="auto">
          <a:xfrm>
            <a:off x="0" y="5085184"/>
            <a:ext cx="3136896" cy="1323439"/>
          </a:xfrm>
          <a:prstGeom prst="rect">
            <a:avLst/>
          </a:prstGeom>
          <a:noFill/>
          <a:ln w="9525">
            <a:noFill/>
            <a:miter lim="800000"/>
            <a:headEnd/>
            <a:tailEnd/>
          </a:ln>
        </p:spPr>
        <p:txBody>
          <a:bodyPr wrap="none">
            <a:spAutoFit/>
          </a:bodyPr>
          <a:lstStyle>
            <a:lvl1pPr eaLnBrk="0" hangingPunct="0">
              <a:defRPr sz="2400">
                <a:solidFill>
                  <a:schemeClr val="tx1"/>
                </a:solidFill>
                <a:latin typeface="Arial" charset="0"/>
                <a:ea typeface="ＭＳ Ｐゴシック" charset="-128"/>
              </a:defRPr>
            </a:lvl1pPr>
            <a:lvl2pPr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1600" b="1" dirty="0">
                <a:effectLst>
                  <a:outerShdw blurRad="38100" dist="38100" dir="2700000" algn="tl">
                    <a:srgbClr val="C0C0C0"/>
                  </a:outerShdw>
                </a:effectLst>
                <a:latin typeface="Calibri" charset="0"/>
              </a:rPr>
              <a:t>Structure, dynamics &amp; interactions</a:t>
            </a:r>
          </a:p>
          <a:p>
            <a:pPr eaLnBrk="1" hangingPunct="1">
              <a:defRPr/>
            </a:pPr>
            <a:r>
              <a:rPr lang="en-US" sz="1600" b="1" dirty="0">
                <a:solidFill>
                  <a:srgbClr val="953735"/>
                </a:solidFill>
                <a:effectLst>
                  <a:outerShdw blurRad="38100" dist="38100" dir="2700000" algn="tl">
                    <a:srgbClr val="C0C0C0"/>
                  </a:outerShdw>
                </a:effectLst>
                <a:latin typeface="Calibri" charset="0"/>
                <a:sym typeface="Wingdings" charset="2"/>
              </a:rPr>
              <a:t></a:t>
            </a:r>
            <a:r>
              <a:rPr lang="en-US" sz="1600" b="1" dirty="0">
                <a:solidFill>
                  <a:srgbClr val="953735"/>
                </a:solidFill>
                <a:effectLst>
                  <a:outerShdw blurRad="38100" dist="38100" dir="2700000" algn="tl">
                    <a:srgbClr val="C0C0C0"/>
                  </a:outerShdw>
                </a:effectLst>
                <a:latin typeface="Calibri" charset="0"/>
              </a:rPr>
              <a:t> impact on research and health:</a:t>
            </a:r>
          </a:p>
          <a:p>
            <a:pPr lvl="1" eaLnBrk="1" hangingPunct="1">
              <a:defRPr/>
            </a:pPr>
            <a:r>
              <a:rPr lang="en-US" sz="1600" b="1" dirty="0" smtClean="0">
                <a:solidFill>
                  <a:srgbClr val="953735"/>
                </a:solidFill>
                <a:effectLst>
                  <a:outerShdw blurRad="38100" dist="38100" dir="2700000" algn="tl">
                    <a:srgbClr val="C0C0C0"/>
                  </a:outerShdw>
                </a:effectLst>
                <a:latin typeface="Calibri" charset="0"/>
              </a:rPr>
              <a:t>- origin </a:t>
            </a:r>
            <a:r>
              <a:rPr lang="en-US" sz="1600" b="1" dirty="0">
                <a:solidFill>
                  <a:srgbClr val="953735"/>
                </a:solidFill>
                <a:effectLst>
                  <a:outerShdw blurRad="38100" dist="38100" dir="2700000" algn="tl">
                    <a:srgbClr val="C0C0C0"/>
                  </a:outerShdw>
                </a:effectLst>
                <a:latin typeface="Calibri" charset="0"/>
              </a:rPr>
              <a:t>of disease</a:t>
            </a:r>
          </a:p>
          <a:p>
            <a:pPr eaLnBrk="1" hangingPunct="1">
              <a:defRPr/>
            </a:pPr>
            <a:r>
              <a:rPr lang="en-US" sz="1600" b="1" dirty="0">
                <a:solidFill>
                  <a:srgbClr val="953735"/>
                </a:solidFill>
                <a:effectLst>
                  <a:outerShdw blurRad="38100" dist="38100" dir="2700000" algn="tl">
                    <a:srgbClr val="C0C0C0"/>
                  </a:outerShdw>
                </a:effectLst>
                <a:latin typeface="Calibri" charset="0"/>
              </a:rPr>
              <a:t>	- design of new experiments</a:t>
            </a:r>
          </a:p>
          <a:p>
            <a:pPr eaLnBrk="1" hangingPunct="1">
              <a:defRPr/>
            </a:pPr>
            <a:r>
              <a:rPr lang="en-US" sz="1600" b="1" dirty="0">
                <a:solidFill>
                  <a:srgbClr val="953735"/>
                </a:solidFill>
                <a:effectLst>
                  <a:outerShdw blurRad="38100" dist="38100" dir="2700000" algn="tl">
                    <a:srgbClr val="C0C0C0"/>
                  </a:outerShdw>
                </a:effectLst>
                <a:latin typeface="Calibri" charset="0"/>
              </a:rPr>
              <a:t> 	- drug design	…</a:t>
            </a:r>
          </a:p>
        </p:txBody>
      </p:sp>
      <p:sp>
        <p:nvSpPr>
          <p:cNvPr id="16" name="TextBox 15"/>
          <p:cNvSpPr txBox="1">
            <a:spLocks noChangeArrowheads="1"/>
          </p:cNvSpPr>
          <p:nvPr/>
        </p:nvSpPr>
        <p:spPr bwMode="auto">
          <a:xfrm>
            <a:off x="900063" y="93663"/>
            <a:ext cx="7164316" cy="523220"/>
          </a:xfrm>
          <a:prstGeom prst="rect">
            <a:avLst/>
          </a:prstGeom>
          <a:noFill/>
          <a:ln>
            <a:noFill/>
          </a:ln>
          <a:effectLst>
            <a:outerShdw blurRad="50800" dist="38100" dir="2700000" algn="br"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800" b="1" dirty="0">
                <a:solidFill>
                  <a:srgbClr val="953735"/>
                </a:solidFill>
                <a:effectLst>
                  <a:outerShdw blurRad="38100" dist="38100" dir="2700000" algn="tl">
                    <a:srgbClr val="000000">
                      <a:alpha val="43137"/>
                    </a:srgbClr>
                  </a:outerShdw>
                </a:effectLst>
                <a:latin typeface="Calibri" charset="0"/>
                <a:cs typeface="+mn-cs"/>
              </a:rPr>
              <a:t>Exploiting </a:t>
            </a:r>
            <a:r>
              <a:rPr lang="en-US" sz="2800" b="1" dirty="0" smtClean="0">
                <a:solidFill>
                  <a:srgbClr val="953735"/>
                </a:solidFill>
                <a:effectLst>
                  <a:outerShdw blurRad="38100" dist="38100" dir="2700000" algn="tl">
                    <a:srgbClr val="000000">
                      <a:alpha val="43137"/>
                    </a:srgbClr>
                  </a:outerShdw>
                </a:effectLst>
                <a:latin typeface="Calibri" charset="0"/>
              </a:rPr>
              <a:t>grid</a:t>
            </a:r>
            <a:r>
              <a:rPr lang="en-US" sz="2800" b="1" dirty="0" smtClean="0">
                <a:solidFill>
                  <a:srgbClr val="953735"/>
                </a:solidFill>
                <a:effectLst>
                  <a:outerShdw blurRad="38100" dist="38100" dir="2700000" algn="tl">
                    <a:srgbClr val="000000">
                      <a:alpha val="43137"/>
                    </a:srgbClr>
                  </a:outerShdw>
                </a:effectLst>
                <a:latin typeface="Calibri" charset="0"/>
                <a:cs typeface="+mn-cs"/>
              </a:rPr>
              <a:t> </a:t>
            </a:r>
            <a:r>
              <a:rPr lang="en-US" sz="2800" b="1" dirty="0">
                <a:solidFill>
                  <a:srgbClr val="953735"/>
                </a:solidFill>
                <a:effectLst>
                  <a:outerShdw blurRad="38100" dist="38100" dir="2700000" algn="tl">
                    <a:srgbClr val="000000">
                      <a:alpha val="43137"/>
                    </a:srgbClr>
                  </a:outerShdw>
                </a:effectLst>
                <a:latin typeface="Calibri" charset="0"/>
                <a:cs typeface="+mn-cs"/>
              </a:rPr>
              <a:t>resources in structural biology…</a:t>
            </a:r>
          </a:p>
        </p:txBody>
      </p:sp>
      <p:grpSp>
        <p:nvGrpSpPr>
          <p:cNvPr id="17" name="Group 28"/>
          <p:cNvGrpSpPr>
            <a:grpSpLocks/>
          </p:cNvGrpSpPr>
          <p:nvPr/>
        </p:nvGrpSpPr>
        <p:grpSpPr bwMode="auto">
          <a:xfrm>
            <a:off x="149225" y="798513"/>
            <a:ext cx="3906838" cy="3944937"/>
            <a:chOff x="149294" y="798102"/>
            <a:chExt cx="3906048" cy="3944965"/>
          </a:xfrm>
        </p:grpSpPr>
        <p:pic>
          <p:nvPicPr>
            <p:cNvPr id="18"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5742" y="1391855"/>
              <a:ext cx="18796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6992" y="2641217"/>
              <a:ext cx="12652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3"/>
            <p:cNvGrpSpPr>
              <a:grpSpLocks/>
            </p:cNvGrpSpPr>
            <p:nvPr/>
          </p:nvGrpSpPr>
          <p:grpSpPr bwMode="auto">
            <a:xfrm>
              <a:off x="286617" y="1326767"/>
              <a:ext cx="2195512" cy="2205038"/>
              <a:chOff x="6149474" y="2860841"/>
              <a:chExt cx="2195680" cy="2205789"/>
            </a:xfrm>
          </p:grpSpPr>
          <p:pic>
            <p:nvPicPr>
              <p:cNvPr id="24" name="Picture 23"/>
              <p:cNvPicPr>
                <a:picLocks noChangeAspect="1"/>
              </p:cNvPicPr>
              <p:nvPr/>
            </p:nvPicPr>
            <p:blipFill>
              <a:blip r:embed="rId7" cstate="print"/>
              <a:stretch>
                <a:fillRect/>
              </a:stretch>
            </p:blipFill>
            <p:spPr>
              <a:xfrm>
                <a:off x="6161370" y="2860841"/>
                <a:ext cx="2183784" cy="2203282"/>
              </a:xfrm>
              <a:prstGeom prst="rect">
                <a:avLst/>
              </a:prstGeom>
              <a:effectLst>
                <a:softEdge rad="114300"/>
              </a:effectLst>
            </p:spPr>
          </p:pic>
          <p:sp>
            <p:nvSpPr>
              <p:cNvPr id="25" name="Rounded Rectangle 5"/>
              <p:cNvSpPr>
                <a:spLocks noChangeArrowheads="1"/>
              </p:cNvSpPr>
              <p:nvPr/>
            </p:nvSpPr>
            <p:spPr bwMode="auto">
              <a:xfrm>
                <a:off x="6149474" y="2860841"/>
                <a:ext cx="2182312" cy="220578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en-US" sz="3200" b="1">
                  <a:latin typeface="Calibri" charset="0"/>
                </a:endParaRPr>
              </a:p>
            </p:txBody>
          </p:sp>
        </p:grpSp>
        <p:pic>
          <p:nvPicPr>
            <p:cNvPr id="21" name="Picture 20"/>
            <p:cNvPicPr>
              <a:picLocks noChangeAspect="1"/>
            </p:cNvPicPr>
            <p:nvPr/>
          </p:nvPicPr>
          <p:blipFill>
            <a:blip r:embed="rId8" cstate="print"/>
            <a:stretch>
              <a:fillRect/>
            </a:stretch>
          </p:blipFill>
          <p:spPr>
            <a:xfrm>
              <a:off x="149294" y="798102"/>
              <a:ext cx="1079500" cy="1435100"/>
            </a:xfrm>
            <a:prstGeom prst="rect">
              <a:avLst/>
            </a:prstGeom>
            <a:effectLst>
              <a:softEdge rad="101600"/>
            </a:effectLst>
          </p:spPr>
        </p:pic>
        <p:pic>
          <p:nvPicPr>
            <p:cNvPr id="22"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692" y="3231767"/>
              <a:ext cx="1638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39154" y="2799967"/>
              <a:ext cx="9302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23"/>
          <p:cNvSpPr txBox="1">
            <a:spLocks noChangeArrowheads="1"/>
          </p:cNvSpPr>
          <p:nvPr/>
        </p:nvSpPr>
        <p:spPr bwMode="auto">
          <a:xfrm>
            <a:off x="1367556" y="836712"/>
            <a:ext cx="6300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smtClean="0">
                <a:latin typeface="Calibri" charset="0"/>
              </a:rPr>
              <a:t>NMR						               				SAXS</a:t>
            </a:r>
            <a:endParaRPr lang="en-US" sz="2000" b="1" dirty="0">
              <a:latin typeface="Calibri" charset="0"/>
            </a:endParaRPr>
          </a:p>
        </p:txBody>
      </p:sp>
    </p:spTree>
    <p:extLst>
      <p:ext uri="{BB962C8B-B14F-4D97-AF65-F5344CB8AC3E}">
        <p14:creationId xmlns:p14="http://schemas.microsoft.com/office/powerpoint/2010/main" val="27860043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23528" y="908050"/>
            <a:ext cx="8785547" cy="3308598"/>
          </a:xfrm>
          <a:prstGeom prst="rect">
            <a:avLst/>
          </a:prstGeom>
          <a:noFill/>
          <a:ln w="9525">
            <a:noFill/>
            <a:miter lim="800000"/>
            <a:headEnd/>
            <a:tailEnd/>
          </a:ln>
        </p:spPr>
        <p:txBody>
          <a:bodyPr wrap="square">
            <a:spAutoFit/>
          </a:bodyPr>
          <a:lstStyle/>
          <a:p>
            <a:pPr marL="457200" indent="-457200" defTabSz="914400">
              <a:buClrTx/>
              <a:buSzPct val="150000"/>
              <a:buFont typeface="Arial" pitchFamily="34" charset="0"/>
              <a:buChar char="•"/>
              <a:defRPr/>
            </a:pPr>
            <a:r>
              <a:rPr lang="en-US" sz="1800" dirty="0">
                <a:solidFill>
                  <a:schemeClr val="tx1"/>
                </a:solidFill>
                <a:latin typeface="+mn-lt"/>
                <a:ea typeface="ＭＳ Ｐゴシック" pitchFamily="34" charset="-128"/>
              </a:rPr>
              <a:t>Our policy is </a:t>
            </a:r>
            <a:r>
              <a:rPr lang="en-US" sz="1800" b="1" dirty="0">
                <a:solidFill>
                  <a:schemeClr val="accent6"/>
                </a:solidFill>
                <a:latin typeface="+mn-lt"/>
                <a:ea typeface="ＭＳ Ｐゴシック" pitchFamily="34" charset="-128"/>
              </a:rPr>
              <a:t>to shield as much as possible the end user from the </a:t>
            </a:r>
            <a:r>
              <a:rPr lang="en-US" sz="1800" b="1" dirty="0" smtClean="0">
                <a:solidFill>
                  <a:schemeClr val="accent6"/>
                </a:solidFill>
                <a:latin typeface="+mn-lt"/>
                <a:ea typeface="ＭＳ Ｐゴシック" pitchFamily="34" charset="-128"/>
              </a:rPr>
              <a:t>grid </a:t>
            </a:r>
            <a:r>
              <a:rPr lang="en-US" sz="1800" dirty="0">
                <a:solidFill>
                  <a:schemeClr val="tx1"/>
                </a:solidFill>
                <a:latin typeface="+mn-lt"/>
                <a:ea typeface="ＭＳ Ｐゴシック" pitchFamily="34" charset="-128"/>
              </a:rPr>
              <a:t>and all middleware related issues and commands</a:t>
            </a:r>
          </a:p>
          <a:p>
            <a:pPr marL="457200" indent="-457200" defTabSz="914400">
              <a:spcBef>
                <a:spcPts val="1200"/>
              </a:spcBef>
              <a:buClrTx/>
              <a:buSzPct val="150000"/>
              <a:buFont typeface="Arial" pitchFamily="34" charset="0"/>
              <a:buChar char="•"/>
              <a:defRPr/>
            </a:pPr>
            <a:r>
              <a:rPr lang="en-US" sz="1800" dirty="0" smtClean="0">
                <a:solidFill>
                  <a:schemeClr val="tx1"/>
                </a:solidFill>
                <a:latin typeface="+mn-lt"/>
                <a:ea typeface="ＭＳ Ｐゴシック" pitchFamily="34" charset="-128"/>
              </a:rPr>
              <a:t>We </a:t>
            </a:r>
            <a:r>
              <a:rPr lang="en-US" sz="1800" dirty="0">
                <a:solidFill>
                  <a:schemeClr val="tx1"/>
                </a:solidFill>
                <a:latin typeface="+mn-lt"/>
                <a:ea typeface="ＭＳ Ｐゴシック" pitchFamily="34" charset="-128"/>
              </a:rPr>
              <a:t>chose to develop mainly web portal providing </a:t>
            </a:r>
            <a:r>
              <a:rPr lang="en-US" sz="1800" b="1" dirty="0">
                <a:solidFill>
                  <a:schemeClr val="accent6"/>
                </a:solidFill>
                <a:latin typeface="+mn-lt"/>
                <a:ea typeface="ＭＳ Ｐゴシック" pitchFamily="34" charset="-128"/>
              </a:rPr>
              <a:t>“</a:t>
            </a:r>
            <a:r>
              <a:rPr lang="en-US" sz="1800" b="1" dirty="0" err="1">
                <a:solidFill>
                  <a:schemeClr val="accent6"/>
                </a:solidFill>
                <a:latin typeface="+mn-lt"/>
                <a:ea typeface="ＭＳ Ｐゴシック" pitchFamily="34" charset="-128"/>
              </a:rPr>
              <a:t>protocolized</a:t>
            </a:r>
            <a:r>
              <a:rPr lang="en-US" sz="1800" b="1" dirty="0">
                <a:solidFill>
                  <a:schemeClr val="accent6"/>
                </a:solidFill>
                <a:latin typeface="+mn-lt"/>
                <a:ea typeface="ＭＳ Ｐゴシック" pitchFamily="34" charset="-128"/>
              </a:rPr>
              <a:t>” access to the </a:t>
            </a:r>
            <a:r>
              <a:rPr lang="en-US" sz="1800" b="1" dirty="0" smtClean="0">
                <a:solidFill>
                  <a:schemeClr val="accent6"/>
                </a:solidFill>
                <a:latin typeface="+mn-lt"/>
                <a:ea typeface="ＭＳ Ｐゴシック" pitchFamily="34" charset="-128"/>
              </a:rPr>
              <a:t>grid</a:t>
            </a:r>
            <a:endParaRPr lang="en-US" sz="1800" b="1" dirty="0">
              <a:solidFill>
                <a:schemeClr val="accent6"/>
              </a:solidFill>
              <a:latin typeface="+mn-lt"/>
              <a:ea typeface="ＭＳ Ｐゴシック" pitchFamily="34" charset="-128"/>
            </a:endParaRPr>
          </a:p>
          <a:p>
            <a:pPr marL="457200" indent="-457200" defTabSz="914400">
              <a:spcBef>
                <a:spcPts val="1200"/>
              </a:spcBef>
              <a:buClrTx/>
              <a:buSzPct val="150000"/>
              <a:buFont typeface="Arial" pitchFamily="34" charset="0"/>
              <a:buChar char="•"/>
              <a:defRPr/>
            </a:pPr>
            <a:r>
              <a:rPr lang="en-US" sz="1800" dirty="0">
                <a:solidFill>
                  <a:schemeClr val="tx1"/>
                </a:solidFill>
                <a:latin typeface="+mn-lt"/>
                <a:ea typeface="ＭＳ Ｐゴシック" pitchFamily="34" charset="-128"/>
              </a:rPr>
              <a:t>To facilitate operation, we </a:t>
            </a:r>
            <a:r>
              <a:rPr lang="en-US" sz="1800" b="1" dirty="0">
                <a:solidFill>
                  <a:schemeClr val="accent6"/>
                </a:solidFill>
                <a:latin typeface="+mn-lt"/>
                <a:ea typeface="ＭＳ Ｐゴシック" pitchFamily="34" charset="-128"/>
              </a:rPr>
              <a:t>use when possible robot certificates</a:t>
            </a:r>
            <a:endParaRPr lang="it-IT" sz="1800" b="1" dirty="0">
              <a:solidFill>
                <a:schemeClr val="accent6"/>
              </a:solidFill>
              <a:latin typeface="+mn-lt"/>
              <a:ea typeface="ＭＳ Ｐゴシック" pitchFamily="34" charset="-128"/>
            </a:endParaRPr>
          </a:p>
          <a:p>
            <a:pPr marL="457200" indent="-457200" defTabSz="914400">
              <a:spcBef>
                <a:spcPts val="1200"/>
              </a:spcBef>
              <a:buClrTx/>
              <a:buSzPct val="150000"/>
              <a:buFont typeface="Arial" pitchFamily="34" charset="0"/>
              <a:buChar char="•"/>
              <a:defRPr/>
            </a:pPr>
            <a:r>
              <a:rPr lang="it-IT" sz="1800" b="1" dirty="0" smtClean="0">
                <a:solidFill>
                  <a:schemeClr val="accent6"/>
                </a:solidFill>
                <a:latin typeface="+mn-lt"/>
                <a:ea typeface="ＭＳ Ｐゴシック" pitchFamily="34" charset="-128"/>
              </a:rPr>
              <a:t>33 </a:t>
            </a:r>
            <a:r>
              <a:rPr lang="it-IT" sz="1800" b="1" dirty="0" err="1">
                <a:solidFill>
                  <a:schemeClr val="accent6"/>
                </a:solidFill>
                <a:latin typeface="+mn-lt"/>
                <a:ea typeface="ＭＳ Ｐゴシック" pitchFamily="34" charset="-128"/>
              </a:rPr>
              <a:t>portals</a:t>
            </a:r>
            <a:r>
              <a:rPr lang="it-IT" sz="1800" b="1" dirty="0">
                <a:solidFill>
                  <a:schemeClr val="accent6"/>
                </a:solidFill>
                <a:latin typeface="+mn-lt"/>
                <a:ea typeface="ＭＳ Ｐゴシック" pitchFamily="34" charset="-128"/>
              </a:rPr>
              <a:t> </a:t>
            </a:r>
            <a:r>
              <a:rPr lang="it-IT" sz="1800" dirty="0" smtClean="0">
                <a:solidFill>
                  <a:schemeClr val="tx1"/>
                </a:solidFill>
                <a:latin typeface="+mn-lt"/>
                <a:ea typeface="ＭＳ Ｐゴシック" pitchFamily="34" charset="-128"/>
              </a:rPr>
              <a:t>(6 </a:t>
            </a:r>
            <a:r>
              <a:rPr lang="it-IT" sz="1800" dirty="0" err="1">
                <a:solidFill>
                  <a:schemeClr val="tx1"/>
                </a:solidFill>
                <a:latin typeface="+mn-lt"/>
                <a:ea typeface="ＭＳ Ｐゴシック" pitchFamily="34" charset="-128"/>
              </a:rPr>
              <a:t>developed</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by</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external</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teams</a:t>
            </a:r>
            <a:r>
              <a:rPr lang="it-IT" sz="1800" dirty="0">
                <a:solidFill>
                  <a:schemeClr val="tx1"/>
                </a:solidFill>
                <a:latin typeface="+mn-lt"/>
                <a:ea typeface="ＭＳ Ｐゴシック" pitchFamily="34" charset="-128"/>
              </a:rPr>
              <a:t>) </a:t>
            </a:r>
            <a:r>
              <a:rPr lang="it-IT" sz="1800" dirty="0" smtClean="0">
                <a:solidFill>
                  <a:schemeClr val="tx1"/>
                </a:solidFill>
                <a:latin typeface="+mn-lt"/>
                <a:ea typeface="ＭＳ Ｐゴシック" pitchFamily="34" charset="-128"/>
              </a:rPr>
              <a:t>are </a:t>
            </a:r>
            <a:r>
              <a:rPr lang="it-IT" sz="1800" dirty="0" err="1">
                <a:solidFill>
                  <a:schemeClr val="tx1"/>
                </a:solidFill>
                <a:latin typeface="+mn-lt"/>
                <a:ea typeface="ＭＳ Ｐゴシック" pitchFamily="34" charset="-128"/>
              </a:rPr>
              <a:t>currently</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embedded</a:t>
            </a:r>
            <a:r>
              <a:rPr lang="it-IT" sz="1800" dirty="0">
                <a:solidFill>
                  <a:schemeClr val="tx1"/>
                </a:solidFill>
                <a:latin typeface="+mn-lt"/>
                <a:ea typeface="ＭＳ Ｐゴシック" pitchFamily="34" charset="-128"/>
              </a:rPr>
              <a:t> in the </a:t>
            </a:r>
            <a:r>
              <a:rPr lang="it-IT" sz="1800" dirty="0" err="1">
                <a:solidFill>
                  <a:schemeClr val="tx1"/>
                </a:solidFill>
                <a:latin typeface="+mn-lt"/>
                <a:ea typeface="ＭＳ Ｐゴシック" pitchFamily="34" charset="-128"/>
              </a:rPr>
              <a:t>WeNMR</a:t>
            </a:r>
            <a:r>
              <a:rPr lang="it-IT" sz="1800" dirty="0">
                <a:solidFill>
                  <a:schemeClr val="tx1"/>
                </a:solidFill>
                <a:latin typeface="+mn-lt"/>
                <a:ea typeface="ＭＳ Ｐゴシック" pitchFamily="34" charset="-128"/>
              </a:rPr>
              <a:t> gateway and </a:t>
            </a:r>
            <a:r>
              <a:rPr lang="it-IT" sz="1800" dirty="0" err="1">
                <a:solidFill>
                  <a:schemeClr val="tx1"/>
                </a:solidFill>
                <a:latin typeface="+mn-lt"/>
                <a:ea typeface="ＭＳ Ｐゴシック" pitchFamily="34" charset="-128"/>
              </a:rPr>
              <a:t>provide</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services</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for</a:t>
            </a:r>
            <a:r>
              <a:rPr lang="it-IT" sz="1800" dirty="0">
                <a:solidFill>
                  <a:schemeClr val="tx1"/>
                </a:solidFill>
                <a:latin typeface="+mn-lt"/>
                <a:ea typeface="ＭＳ Ｐゴシック" pitchFamily="34" charset="-128"/>
              </a:rPr>
              <a:t> NMR and SAXS </a:t>
            </a:r>
            <a:r>
              <a:rPr lang="it-IT" sz="1800" dirty="0" err="1" smtClean="0">
                <a:solidFill>
                  <a:schemeClr val="tx1"/>
                </a:solidFill>
                <a:latin typeface="+mn-lt"/>
                <a:ea typeface="ＭＳ Ｐゴシック" pitchFamily="34" charset="-128"/>
              </a:rPr>
              <a:t>spectroscopists</a:t>
            </a:r>
            <a:endParaRPr lang="it-IT" sz="1800" dirty="0">
              <a:solidFill>
                <a:schemeClr val="tx1"/>
              </a:solidFill>
              <a:latin typeface="+mn-lt"/>
              <a:ea typeface="ＭＳ Ｐゴシック" pitchFamily="34" charset="-128"/>
            </a:endParaRPr>
          </a:p>
          <a:p>
            <a:pPr marL="457200" indent="-457200" defTabSz="914400">
              <a:spcBef>
                <a:spcPts val="1200"/>
              </a:spcBef>
              <a:buClrTx/>
              <a:buSzPct val="150000"/>
              <a:buFont typeface="Arial" pitchFamily="34" charset="0"/>
              <a:buChar char="•"/>
              <a:defRPr/>
            </a:pPr>
            <a:r>
              <a:rPr lang="it-IT" sz="1800" b="1" dirty="0" smtClean="0">
                <a:solidFill>
                  <a:schemeClr val="accent6"/>
                </a:solidFill>
                <a:latin typeface="+mn-lt"/>
                <a:ea typeface="ＭＳ Ｐゴシック" pitchFamily="34" charset="-128"/>
              </a:rPr>
              <a:t>11</a:t>
            </a:r>
            <a:r>
              <a:rPr lang="it-IT" sz="1800" dirty="0" smtClean="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of</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these</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run</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calculations</a:t>
            </a:r>
            <a:r>
              <a:rPr lang="it-IT" sz="1800" dirty="0">
                <a:solidFill>
                  <a:schemeClr val="tx1"/>
                </a:solidFill>
                <a:latin typeface="+mn-lt"/>
                <a:ea typeface="ＭＳ Ｐゴシック" pitchFamily="34" charset="-128"/>
              </a:rPr>
              <a:t> on the </a:t>
            </a:r>
            <a:r>
              <a:rPr lang="it-IT" sz="1800" dirty="0" err="1">
                <a:solidFill>
                  <a:schemeClr val="tx1"/>
                </a:solidFill>
                <a:latin typeface="+mn-lt"/>
                <a:ea typeface="ＭＳ Ｐゴシック" pitchFamily="34" charset="-128"/>
              </a:rPr>
              <a:t>g</a:t>
            </a:r>
            <a:r>
              <a:rPr lang="it-IT" sz="1800" dirty="0" err="1" smtClean="0">
                <a:solidFill>
                  <a:schemeClr val="tx1"/>
                </a:solidFill>
                <a:latin typeface="+mn-lt"/>
                <a:ea typeface="ＭＳ Ｐゴシック" pitchFamily="34" charset="-128"/>
              </a:rPr>
              <a:t>rid</a:t>
            </a:r>
            <a:endParaRPr lang="it-IT" sz="1800" dirty="0">
              <a:solidFill>
                <a:schemeClr val="tx1"/>
              </a:solidFill>
              <a:latin typeface="+mn-lt"/>
              <a:ea typeface="ＭＳ Ｐゴシック" pitchFamily="34" charset="-128"/>
            </a:endParaRPr>
          </a:p>
          <a:p>
            <a:pPr marL="457200" indent="-457200" defTabSz="914400">
              <a:spcBef>
                <a:spcPts val="600"/>
              </a:spcBef>
              <a:buClrTx/>
              <a:buSzPct val="150000"/>
              <a:buFont typeface="Arial" pitchFamily="34" charset="0"/>
              <a:buChar char="•"/>
              <a:defRPr/>
            </a:pPr>
            <a:endParaRPr lang="en-US" sz="1600" b="1" kern="0" dirty="0">
              <a:solidFill>
                <a:srgbClr val="000000"/>
              </a:solidFill>
              <a:latin typeface="Verdana" pitchFamily="34" charset="0"/>
              <a:ea typeface="ＭＳ Ｐゴシック" pitchFamily="34" charset="-128"/>
            </a:endParaRPr>
          </a:p>
          <a:p>
            <a:pPr marL="1200150" lvl="1" indent="-457200" defTabSz="914400">
              <a:lnSpc>
                <a:spcPct val="110000"/>
              </a:lnSpc>
              <a:buClrTx/>
              <a:buSzTx/>
              <a:buFont typeface="Arial" pitchFamily="34" charset="0"/>
              <a:buChar char="•"/>
              <a:defRPr/>
            </a:pPr>
            <a:endParaRPr lang="en-US" sz="2000" dirty="0">
              <a:solidFill>
                <a:schemeClr val="tx1"/>
              </a:solidFill>
              <a:latin typeface="Verdana" pitchFamily="34" charset="0"/>
              <a:ea typeface="ＭＳ Ｐゴシック" pitchFamily="34" charset="-128"/>
            </a:endParaRPr>
          </a:p>
        </p:txBody>
      </p:sp>
      <p:sp>
        <p:nvSpPr>
          <p:cNvPr id="3" name="Rettangolo 2"/>
          <p:cNvSpPr/>
          <p:nvPr/>
        </p:nvSpPr>
        <p:spPr>
          <a:xfrm>
            <a:off x="827088" y="188913"/>
            <a:ext cx="8137525" cy="584200"/>
          </a:xfrm>
          <a:prstGeom prst="rect">
            <a:avLst/>
          </a:prstGeom>
        </p:spPr>
        <p:txBody>
          <a:bodyPr>
            <a:spAutoFit/>
          </a:bodyPr>
          <a:lstStyle/>
          <a:p>
            <a:pPr algn="ctr">
              <a:defRPr/>
            </a:pPr>
            <a:r>
              <a:rPr lang="en-US" sz="3200" b="1" dirty="0">
                <a:solidFill>
                  <a:srgbClr val="953735"/>
                </a:solidFill>
                <a:effectLst>
                  <a:outerShdw blurRad="38100" dist="38100" dir="2700000" algn="tl">
                    <a:srgbClr val="C0C0C0"/>
                  </a:outerShdw>
                </a:effectLst>
                <a:latin typeface="Calibri" pitchFamily="34" charset="0"/>
                <a:ea typeface="ＭＳ Ｐゴシック" pitchFamily="34" charset="-128"/>
              </a:rPr>
              <a:t>The </a:t>
            </a:r>
            <a:r>
              <a:rPr lang="en-US" sz="3200" b="1" dirty="0" err="1">
                <a:solidFill>
                  <a:srgbClr val="953735"/>
                </a:solidFill>
                <a:effectLst>
                  <a:outerShdw blurRad="38100" dist="38100" dir="2700000" algn="tl">
                    <a:srgbClr val="C0C0C0"/>
                  </a:outerShdw>
                </a:effectLst>
                <a:latin typeface="Calibri" pitchFamily="34" charset="0"/>
                <a:ea typeface="ＭＳ Ｐゴシック" pitchFamily="34" charset="-128"/>
              </a:rPr>
              <a:t>WeNMR</a:t>
            </a:r>
            <a:r>
              <a:rPr lang="en-US" sz="3200" b="1" dirty="0">
                <a:solidFill>
                  <a:srgbClr val="953735"/>
                </a:solidFill>
                <a:effectLst>
                  <a:outerShdw blurRad="38100" dist="38100" dir="2700000" algn="tl">
                    <a:srgbClr val="C0C0C0"/>
                  </a:outerShdw>
                </a:effectLst>
                <a:latin typeface="Calibri" pitchFamily="34" charset="0"/>
                <a:ea typeface="ＭＳ Ｐゴシック" pitchFamily="34" charset="-128"/>
              </a:rPr>
              <a:t> service portfolio  </a:t>
            </a:r>
            <a:endParaRPr lang="it-IT" sz="3200" dirty="0">
              <a:ea typeface="ＭＳ Ｐゴシック" pitchFamily="34" charset="-128"/>
            </a:endParaRPr>
          </a:p>
        </p:txBody>
      </p:sp>
      <p:grpSp>
        <p:nvGrpSpPr>
          <p:cNvPr id="6" name="Gruppo 5"/>
          <p:cNvGrpSpPr/>
          <p:nvPr/>
        </p:nvGrpSpPr>
        <p:grpSpPr>
          <a:xfrm>
            <a:off x="2051720" y="3789040"/>
            <a:ext cx="4248472" cy="2952328"/>
            <a:chOff x="801688" y="982663"/>
            <a:chExt cx="7810500" cy="5414962"/>
          </a:xfrm>
        </p:grpSpPr>
        <p:grpSp>
          <p:nvGrpSpPr>
            <p:cNvPr id="7" name="Gruppo 11"/>
            <p:cNvGrpSpPr>
              <a:grpSpLocks/>
            </p:cNvGrpSpPr>
            <p:nvPr/>
          </p:nvGrpSpPr>
          <p:grpSpPr bwMode="auto">
            <a:xfrm>
              <a:off x="801688" y="982663"/>
              <a:ext cx="6683375" cy="5414962"/>
              <a:chOff x="251520" y="1628800"/>
              <a:chExt cx="5400080" cy="4489893"/>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8800"/>
                <a:ext cx="5400080" cy="358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653136"/>
                <a:ext cx="1702196" cy="12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8770" y="4797152"/>
                <a:ext cx="1697496" cy="132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7800" y="2093913"/>
              <a:ext cx="20843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2250" y="3101975"/>
              <a:ext cx="2039938"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0096" y="4652622"/>
              <a:ext cx="1900796" cy="156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4" name="Picture 20"/>
          <p:cNvPicPr>
            <a:picLocks noChangeAspect="1" noChangeArrowheads="1"/>
          </p:cNvPicPr>
          <p:nvPr/>
        </p:nvPicPr>
        <p:blipFill>
          <a:blip r:embed="rId8" cstate="print"/>
          <a:srcRect/>
          <a:stretch>
            <a:fillRect/>
          </a:stretch>
        </p:blipFill>
        <p:spPr bwMode="auto">
          <a:xfrm>
            <a:off x="4644008" y="5589240"/>
            <a:ext cx="985292" cy="455971"/>
          </a:xfrm>
          <a:prstGeom prst="rect">
            <a:avLst/>
          </a:prstGeom>
          <a:noFill/>
          <a:ln w="9525">
            <a:noFill/>
            <a:miter lim="800000"/>
            <a:headEnd/>
            <a:tailEnd/>
          </a:ln>
        </p:spPr>
      </p:pic>
      <p:pic>
        <p:nvPicPr>
          <p:cNvPr id="1045" name="Picture 21"/>
          <p:cNvPicPr>
            <a:picLocks noChangeAspect="1" noChangeArrowheads="1"/>
          </p:cNvPicPr>
          <p:nvPr/>
        </p:nvPicPr>
        <p:blipFill>
          <a:blip r:embed="rId9" cstate="print"/>
          <a:srcRect/>
          <a:stretch>
            <a:fillRect/>
          </a:stretch>
        </p:blipFill>
        <p:spPr bwMode="auto">
          <a:xfrm>
            <a:off x="4499992" y="5949280"/>
            <a:ext cx="998226" cy="438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046913" y="6553200"/>
            <a:ext cx="2133600" cy="476250"/>
          </a:xfrm>
          <a:prstGeom prst="rect">
            <a:avLst/>
          </a:prstGeom>
          <a:noFill/>
          <a:ln w="9525">
            <a:noFill/>
            <a:round/>
            <a:headEnd/>
            <a:tailEnd/>
          </a:ln>
          <a:effectLst/>
        </p:spPr>
        <p:txBody>
          <a:bodyPr lIns="90000" tIns="46800" rIns="90000" bIns="46800"/>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0345321-3396-4441-80F7-C83A73A196E5}" type="slidenum">
              <a:rPr lang="en-US" sz="1400">
                <a:solidFill>
                  <a:srgbClr val="000000"/>
                </a:solidFill>
                <a:latin typeface="Tahoma" pitchFamily="32"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sz="1400">
              <a:solidFill>
                <a:srgbClr val="000000"/>
              </a:solidFill>
              <a:latin typeface="Tahoma" pitchFamily="32" charset="0"/>
              <a:ea typeface="Lucida Sans Unicode" pitchFamily="32" charset="0"/>
              <a:cs typeface="Lucida Sans Unicode" pitchFamily="32" charset="0"/>
            </a:endParaRPr>
          </a:p>
        </p:txBody>
      </p:sp>
      <p:pic>
        <p:nvPicPr>
          <p:cNvPr id="16389" name="Picture 5"/>
          <p:cNvPicPr>
            <a:picLocks noChangeAspect="1" noChangeArrowheads="1"/>
          </p:cNvPicPr>
          <p:nvPr/>
        </p:nvPicPr>
        <p:blipFill>
          <a:blip r:embed="rId3" cstate="print"/>
          <a:srcRect/>
          <a:stretch>
            <a:fillRect/>
          </a:stretch>
        </p:blipFill>
        <p:spPr bwMode="auto">
          <a:xfrm>
            <a:off x="179388" y="1196975"/>
            <a:ext cx="3862387" cy="4795838"/>
          </a:xfrm>
          <a:prstGeom prst="rect">
            <a:avLst/>
          </a:prstGeom>
          <a:noFill/>
          <a:ln w="9525">
            <a:noFill/>
            <a:round/>
            <a:headEnd/>
            <a:tailEnd/>
          </a:ln>
          <a:effectLst/>
        </p:spPr>
      </p:pic>
      <p:sp>
        <p:nvSpPr>
          <p:cNvPr id="7" name="Rettangolo 6"/>
          <p:cNvSpPr/>
          <p:nvPr/>
        </p:nvSpPr>
        <p:spPr>
          <a:xfrm>
            <a:off x="827088" y="188913"/>
            <a:ext cx="8137525" cy="646331"/>
          </a:xfrm>
          <a:prstGeom prst="rect">
            <a:avLst/>
          </a:prstGeom>
        </p:spPr>
        <p:txBody>
          <a:bodyPr>
            <a:spAutoFit/>
          </a:bodyPr>
          <a:lstStyle/>
          <a:p>
            <a:pPr algn="ctr">
              <a:defRPr/>
            </a:pPr>
            <a:r>
              <a:rPr lang="en-US" sz="3600" b="1" dirty="0" smtClean="0">
                <a:solidFill>
                  <a:srgbClr val="953735"/>
                </a:solidFill>
                <a:effectLst>
                  <a:outerShdw blurRad="38100" dist="38100" dir="2700000" algn="tl">
                    <a:srgbClr val="C0C0C0"/>
                  </a:outerShdw>
                </a:effectLst>
                <a:latin typeface="Calibri" pitchFamily="34" charset="0"/>
                <a:ea typeface="ＭＳ Ｐゴシック" pitchFamily="34" charset="-128"/>
              </a:rPr>
              <a:t>Grid daemon beyond a portal</a:t>
            </a:r>
          </a:p>
        </p:txBody>
      </p:sp>
      <p:pic>
        <p:nvPicPr>
          <p:cNvPr id="8" name="Picture 3"/>
          <p:cNvPicPr>
            <a:picLocks noChangeAspect="1" noChangeArrowheads="1"/>
          </p:cNvPicPr>
          <p:nvPr/>
        </p:nvPicPr>
        <p:blipFill>
          <a:blip r:embed="rId4" cstate="print"/>
          <a:srcRect/>
          <a:stretch>
            <a:fillRect/>
          </a:stretch>
        </p:blipFill>
        <p:spPr bwMode="auto">
          <a:xfrm>
            <a:off x="5148064" y="1196752"/>
            <a:ext cx="3689478" cy="4909892"/>
          </a:xfrm>
          <a:prstGeom prst="rect">
            <a:avLst/>
          </a:prstGeom>
          <a:noFill/>
          <a:ln w="9525">
            <a:noFill/>
            <a:miter lim="800000"/>
            <a:headEnd/>
            <a:tailEnd/>
          </a:ln>
        </p:spPr>
      </p:pic>
      <p:sp>
        <p:nvSpPr>
          <p:cNvPr id="9" name="AutoShape 6"/>
          <p:cNvSpPr>
            <a:spLocks noChangeArrowheads="1"/>
          </p:cNvSpPr>
          <p:nvPr/>
        </p:nvSpPr>
        <p:spPr bwMode="auto">
          <a:xfrm>
            <a:off x="3779912" y="2564904"/>
            <a:ext cx="1368152" cy="288032"/>
          </a:xfrm>
          <a:prstGeom prst="rightArrow">
            <a:avLst>
              <a:gd name="adj1" fmla="val 50000"/>
              <a:gd name="adj2" fmla="val 49861"/>
            </a:avLst>
          </a:prstGeom>
          <a:noFill/>
          <a:ln w="38100">
            <a:solidFill>
              <a:srgbClr val="002060"/>
            </a:solidFill>
            <a:round/>
            <a:headEnd/>
            <a:tailEnd/>
          </a:ln>
        </p:spPr>
        <p:txBody>
          <a:bodyPr wrap="none" anchor="ctr"/>
          <a:lstStyle/>
          <a:p>
            <a:pPr>
              <a:buClrTx/>
              <a:buSzTx/>
              <a:buFontTx/>
              <a:buNone/>
            </a:pPr>
            <a:endParaRPr lang="it-IT" sz="1600">
              <a:solidFill>
                <a:schemeClr val="tx1"/>
              </a:solidFill>
              <a:latin typeface="Arial" pitchFamily="34" charset="0"/>
            </a:endParaRPr>
          </a:p>
        </p:txBody>
      </p:sp>
      <p:pic>
        <p:nvPicPr>
          <p:cNvPr id="10" name="Picture 4"/>
          <p:cNvPicPr>
            <a:picLocks noChangeAspect="1" noChangeArrowheads="1"/>
          </p:cNvPicPr>
          <p:nvPr/>
        </p:nvPicPr>
        <p:blipFill>
          <a:blip r:embed="rId5" cstate="print"/>
          <a:srcRect/>
          <a:stretch>
            <a:fillRect/>
          </a:stretch>
        </p:blipFill>
        <p:spPr bwMode="auto">
          <a:xfrm>
            <a:off x="2699792" y="5085184"/>
            <a:ext cx="1080120" cy="866878"/>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a:off x="2699792" y="4558704"/>
            <a:ext cx="1080120" cy="499026"/>
          </a:xfrm>
          <a:prstGeom prst="rect">
            <a:avLst/>
          </a:prstGeom>
          <a:noFill/>
          <a:ln w="9525">
            <a:noFill/>
            <a:miter lim="800000"/>
            <a:headEnd/>
            <a:tailEnd/>
          </a:ln>
        </p:spPr>
      </p:pic>
      <p:sp>
        <p:nvSpPr>
          <p:cNvPr id="12" name="AutoShape 6"/>
          <p:cNvSpPr>
            <a:spLocks noChangeArrowheads="1"/>
          </p:cNvSpPr>
          <p:nvPr/>
        </p:nvSpPr>
        <p:spPr bwMode="auto">
          <a:xfrm rot="10800000">
            <a:off x="3779912" y="2924944"/>
            <a:ext cx="1368152" cy="288032"/>
          </a:xfrm>
          <a:prstGeom prst="rightArrow">
            <a:avLst>
              <a:gd name="adj1" fmla="val 50000"/>
              <a:gd name="adj2" fmla="val 49861"/>
            </a:avLst>
          </a:prstGeom>
          <a:noFill/>
          <a:ln w="38100">
            <a:solidFill>
              <a:srgbClr val="002060"/>
            </a:solidFill>
            <a:round/>
            <a:headEnd/>
            <a:tailEnd/>
          </a:ln>
        </p:spPr>
        <p:txBody>
          <a:bodyPr wrap="none" anchor="ctr"/>
          <a:lstStyle/>
          <a:p>
            <a:pPr>
              <a:buClrTx/>
              <a:buSzTx/>
              <a:buFontTx/>
              <a:buNone/>
            </a:pPr>
            <a:endParaRPr lang="it-IT" sz="1600">
              <a:solidFill>
                <a:schemeClr val="tx1"/>
              </a:solidFill>
              <a:latin typeface="Arial"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088" y="188913"/>
            <a:ext cx="8137525" cy="584200"/>
          </a:xfrm>
          <a:prstGeom prst="rect">
            <a:avLst/>
          </a:prstGeom>
        </p:spPr>
        <p:txBody>
          <a:bodyPr>
            <a:spAutoFit/>
          </a:bodyPr>
          <a:lstStyle/>
          <a:p>
            <a:pPr algn="ctr">
              <a:defRPr/>
            </a:pPr>
            <a:r>
              <a:rPr lang="en-US" sz="3200" b="1" dirty="0">
                <a:solidFill>
                  <a:srgbClr val="953735"/>
                </a:solidFill>
                <a:effectLst>
                  <a:outerShdw blurRad="38100" dist="38100" dir="2700000" algn="tl">
                    <a:srgbClr val="C0C0C0"/>
                  </a:outerShdw>
                </a:effectLst>
                <a:latin typeface="Calibri" pitchFamily="34" charset="0"/>
                <a:ea typeface="ＭＳ Ｐゴシック" pitchFamily="34" charset="-128"/>
              </a:rPr>
              <a:t>The  VRC portal: www.wenmr.eu</a:t>
            </a:r>
            <a:endParaRPr lang="it-IT" sz="3200" dirty="0">
              <a:ea typeface="ＭＳ Ｐゴシック" pitchFamily="34" charset="-128"/>
            </a:endParaRPr>
          </a:p>
        </p:txBody>
      </p:sp>
      <p:pic>
        <p:nvPicPr>
          <p:cNvPr id="11268" name="Picture 4"/>
          <p:cNvPicPr>
            <a:picLocks noChangeAspect="1" noChangeArrowheads="1"/>
          </p:cNvPicPr>
          <p:nvPr/>
        </p:nvPicPr>
        <p:blipFill>
          <a:blip r:embed="rId3" cstate="print"/>
          <a:srcRect/>
          <a:stretch>
            <a:fillRect/>
          </a:stretch>
        </p:blipFill>
        <p:spPr bwMode="auto">
          <a:xfrm>
            <a:off x="611560" y="836712"/>
            <a:ext cx="6282902" cy="4840026"/>
          </a:xfrm>
          <a:prstGeom prst="rect">
            <a:avLst/>
          </a:prstGeom>
          <a:noFill/>
          <a:ln w="9525">
            <a:noFill/>
            <a:miter lim="800000"/>
            <a:headEnd/>
            <a:tailEnd/>
          </a:ln>
        </p:spPr>
      </p:pic>
      <p:pic>
        <p:nvPicPr>
          <p:cNvPr id="10241" name="Picture 1"/>
          <p:cNvPicPr>
            <a:picLocks noChangeAspect="1" noChangeArrowheads="1"/>
          </p:cNvPicPr>
          <p:nvPr/>
        </p:nvPicPr>
        <p:blipFill>
          <a:blip r:embed="rId4" cstate="print"/>
          <a:srcRect/>
          <a:stretch>
            <a:fillRect/>
          </a:stretch>
        </p:blipFill>
        <p:spPr bwMode="auto">
          <a:xfrm>
            <a:off x="4355976" y="4077072"/>
            <a:ext cx="4212010" cy="230425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val 45"/>
          <p:cNvSpPr>
            <a:spLocks/>
          </p:cNvSpPr>
          <p:nvPr/>
        </p:nvSpPr>
        <p:spPr bwMode="auto">
          <a:xfrm rot="21262783">
            <a:off x="6735614" y="1996362"/>
            <a:ext cx="1580555" cy="1580555"/>
          </a:xfrm>
          <a:prstGeom prst="ellipse">
            <a:avLst/>
          </a:prstGeom>
          <a:solidFill>
            <a:srgbClr val="263645">
              <a:alpha val="50000"/>
            </a:srgbClr>
          </a:solidFill>
          <a:ln>
            <a:noFill/>
          </a:ln>
          <a:extLst>
            <a:ext uri="{91240B29-F687-4f45-9708-019B960494DF}">
              <a14:hiddenLine xmlns:a14="http://schemas.microsoft.com/office/drawing/2010/main" w="12700" cap="flat">
                <a:solidFill>
                  <a:srgbClr val="000000">
                    <a:alpha val="50000"/>
                  </a:srgbClr>
                </a:solidFill>
                <a:miter lim="800000"/>
                <a:headEnd type="none" w="med" len="med"/>
                <a:tailEnd type="none" w="med" len="med"/>
              </a14:hiddenLine>
            </a:ext>
          </a:extLst>
        </p:spPr>
        <p:txBody>
          <a:bodyPr lIns="0" tIns="0" rIns="0" bIns="0"/>
          <a:lstStyle/>
          <a:p>
            <a:endParaRPr lang="en-US"/>
          </a:p>
        </p:txBody>
      </p:sp>
      <p:sp>
        <p:nvSpPr>
          <p:cNvPr id="23553" name="Oval 1"/>
          <p:cNvSpPr>
            <a:spLocks/>
          </p:cNvSpPr>
          <p:nvPr/>
        </p:nvSpPr>
        <p:spPr bwMode="auto">
          <a:xfrm>
            <a:off x="1982390" y="1355739"/>
            <a:ext cx="1580555" cy="1580555"/>
          </a:xfrm>
          <a:prstGeom prst="ellipse">
            <a:avLst/>
          </a:prstGeom>
          <a:solidFill>
            <a:srgbClr val="263645">
              <a:alpha val="50000"/>
            </a:srgbClr>
          </a:solidFill>
          <a:ln>
            <a:noFill/>
          </a:ln>
          <a:extLst>
            <a:ext uri="{91240B29-F687-4f45-9708-019B960494DF}">
              <a14:hiddenLine xmlns:a14="http://schemas.microsoft.com/office/drawing/2010/main" w="12700" cap="flat">
                <a:solidFill>
                  <a:srgbClr val="000000">
                    <a:alpha val="50000"/>
                  </a:srgbClr>
                </a:solidFill>
                <a:miter lim="800000"/>
                <a:headEnd type="none" w="med" len="med"/>
                <a:tailEnd type="none" w="med" len="med"/>
              </a14:hiddenLine>
            </a:ext>
          </a:extLst>
        </p:spPr>
        <p:txBody>
          <a:bodyPr lIns="0" tIns="0" rIns="0" bIns="0"/>
          <a:lstStyle/>
          <a:p>
            <a:endParaRPr lang="en-US"/>
          </a:p>
        </p:txBody>
      </p:sp>
      <p:sp>
        <p:nvSpPr>
          <p:cNvPr id="23554" name="Oval 2"/>
          <p:cNvSpPr>
            <a:spLocks/>
          </p:cNvSpPr>
          <p:nvPr/>
        </p:nvSpPr>
        <p:spPr bwMode="auto">
          <a:xfrm>
            <a:off x="3455789" y="2686263"/>
            <a:ext cx="2080617" cy="2080617"/>
          </a:xfrm>
          <a:prstGeom prst="ellipse">
            <a:avLst/>
          </a:prstGeom>
          <a:solidFill>
            <a:srgbClr val="263645">
              <a:alpha val="75000"/>
            </a:srgbClr>
          </a:solidFill>
          <a:ln>
            <a:noFill/>
          </a:ln>
          <a:extLst>
            <a:ext uri="{91240B29-F687-4f45-9708-019B960494DF}">
              <a14:hiddenLine xmlns:a14="http://schemas.microsoft.com/office/drawing/2010/main" w="12700" cap="flat">
                <a:solidFill>
                  <a:srgbClr val="000000">
                    <a:alpha val="75000"/>
                  </a:srgbClr>
                </a:solidFill>
                <a:miter lim="800000"/>
                <a:headEnd type="none" w="med" len="med"/>
                <a:tailEnd type="none" w="med" len="med"/>
              </a14:hiddenLine>
            </a:ext>
          </a:extLst>
        </p:spPr>
        <p:txBody>
          <a:bodyPr lIns="0" tIns="0" rIns="0" bIns="0"/>
          <a:lstStyle/>
          <a:p>
            <a:endParaRPr lang="en-US"/>
          </a:p>
        </p:txBody>
      </p:sp>
      <p:sp>
        <p:nvSpPr>
          <p:cNvPr id="23555" name="Rectangle 3"/>
          <p:cNvSpPr>
            <a:spLocks noGrp="1" noChangeArrowheads="1"/>
          </p:cNvSpPr>
          <p:nvPr>
            <p:ph type="title"/>
          </p:nvPr>
        </p:nvSpPr>
        <p:spPr>
          <a:xfrm>
            <a:off x="2411760" y="192050"/>
            <a:ext cx="4662742" cy="500063"/>
          </a:xfrm>
          <a:ln/>
        </p:spPr>
        <p:txBody>
          <a:bodyPr/>
          <a:lstStyle/>
          <a:p>
            <a:pPr>
              <a:lnSpc>
                <a:spcPct val="140000"/>
              </a:lnSpc>
            </a:pPr>
            <a:r>
              <a:rPr lang="en-US" sz="2800" b="1" dirty="0" smtClean="0">
                <a:solidFill>
                  <a:srgbClr val="800000"/>
                </a:solidFill>
                <a:effectLst>
                  <a:outerShdw blurRad="50800" dist="38100" algn="l" rotWithShape="0">
                    <a:prstClr val="black">
                      <a:alpha val="40000"/>
                    </a:prstClr>
                  </a:outerShdw>
                </a:effectLst>
                <a:latin typeface="Calibri (Headings)"/>
                <a:cs typeface="Calibri (Headings)"/>
                <a:sym typeface="Gill Sans" charset="0"/>
              </a:rPr>
              <a:t>The WeNMR </a:t>
            </a:r>
            <a:r>
              <a:rPr lang="en-US" sz="2800" b="1" dirty="0">
                <a:solidFill>
                  <a:srgbClr val="800000"/>
                </a:solidFill>
                <a:effectLst>
                  <a:outerShdw blurRad="50800" dist="38100" algn="l" rotWithShape="0">
                    <a:prstClr val="black">
                      <a:alpha val="40000"/>
                    </a:prstClr>
                  </a:outerShdw>
                </a:effectLst>
                <a:latin typeface="Calibri (Headings)"/>
                <a:cs typeface="Calibri (Headings)"/>
                <a:sym typeface="Gill Sans" charset="0"/>
              </a:rPr>
              <a:t>VRC</a:t>
            </a:r>
          </a:p>
        </p:txBody>
      </p:sp>
      <p:sp>
        <p:nvSpPr>
          <p:cNvPr id="23557" name="Oval 5"/>
          <p:cNvSpPr>
            <a:spLocks/>
          </p:cNvSpPr>
          <p:nvPr/>
        </p:nvSpPr>
        <p:spPr bwMode="auto">
          <a:xfrm>
            <a:off x="3991570" y="3195255"/>
            <a:ext cx="1009055" cy="1053703"/>
          </a:xfrm>
          <a:prstGeom prst="ellipse">
            <a:avLst/>
          </a:prstGeom>
          <a:gradFill rotWithShape="0">
            <a:gsLst>
              <a:gs pos="0">
                <a:srgbClr val="66CCFF"/>
              </a:gs>
              <a:gs pos="100000">
                <a:srgbClr val="0080FF"/>
              </a:gs>
            </a:gsLst>
            <a:path path="rect">
              <a:fillToRect l="50000" t="50000" r="50000" b="50000"/>
            </a:path>
          </a:gra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pic>
        <p:nvPicPr>
          <p:cNvPr id="2355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8956" y="3274838"/>
            <a:ext cx="705445" cy="80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3559" name="Line 7"/>
          <p:cNvSpPr>
            <a:spLocks noChangeShapeType="1"/>
          </p:cNvSpPr>
          <p:nvPr/>
        </p:nvSpPr>
        <p:spPr bwMode="auto">
          <a:xfrm>
            <a:off x="3009305" y="2338005"/>
            <a:ext cx="1096119" cy="1039193"/>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0" name="Oval 8"/>
          <p:cNvSpPr>
            <a:spLocks/>
          </p:cNvSpPr>
          <p:nvPr/>
        </p:nvSpPr>
        <p:spPr bwMode="auto">
          <a:xfrm>
            <a:off x="2482453" y="1837943"/>
            <a:ext cx="580430" cy="607219"/>
          </a:xfrm>
          <a:prstGeom prst="ellipse">
            <a:avLst/>
          </a:prstGeom>
          <a:solidFill>
            <a:srgbClr val="2D4F81"/>
          </a:soli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61" name="AutoShape 9"/>
          <p:cNvSpPr>
            <a:spLocks/>
          </p:cNvSpPr>
          <p:nvPr/>
        </p:nvSpPr>
        <p:spPr bwMode="auto">
          <a:xfrm>
            <a:off x="3185159" y="1778177"/>
            <a:ext cx="1339453" cy="303609"/>
          </a:xfrm>
          <a:prstGeom prst="roundRect">
            <a:avLst>
              <a:gd name="adj" fmla="val 19301"/>
            </a:avLst>
          </a:prstGeom>
          <a:solidFill>
            <a:srgbClr val="800040"/>
          </a:solidFill>
          <a:ln>
            <a:noFill/>
          </a:ln>
          <a:extLst>
            <a:ext uri="{91240B29-F687-4f45-9708-019B960494DF}">
              <a14:hiddenLine xmlns:a14="http://schemas.microsoft.com/office/drawing/2010/main" w="12700" cap="flat">
                <a:solidFill>
                  <a:srgbClr val="FFFFFF"/>
                </a:solidFill>
                <a:miter lim="800000"/>
                <a:headEnd type="none" w="med" len="med"/>
                <a:tailEnd type="none" w="med" len="med"/>
              </a14:hiddenLine>
            </a:ext>
          </a:extLst>
        </p:spPr>
        <p:txBody>
          <a:bodyPr lIns="0" tIns="0" rIns="0" bIns="0"/>
          <a:lstStyle/>
          <a:p>
            <a:endParaRPr lang="en-US" sz="3200" b="1"/>
          </a:p>
        </p:txBody>
      </p:sp>
      <p:sp>
        <p:nvSpPr>
          <p:cNvPr id="23562" name="Rectangle 10"/>
          <p:cNvSpPr>
            <a:spLocks/>
          </p:cNvSpPr>
          <p:nvPr/>
        </p:nvSpPr>
        <p:spPr bwMode="auto">
          <a:xfrm>
            <a:off x="3286125" y="1756277"/>
            <a:ext cx="1189483" cy="30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a:solidFill>
                  <a:srgbClr val="FFFFFF"/>
                </a:solidFill>
                <a:latin typeface="Gill Sans" charset="0"/>
                <a:cs typeface="Gill Sans" charset="0"/>
                <a:sym typeface="Gill Sans" charset="0"/>
              </a:rPr>
              <a:t>Knowledge</a:t>
            </a:r>
            <a:endParaRPr lang="en-US" sz="1400" b="1" dirty="0">
              <a:solidFill>
                <a:srgbClr val="FFFFFF"/>
              </a:solidFill>
              <a:latin typeface="Gill Sans" charset="0"/>
              <a:cs typeface="Gill Sans" charset="0"/>
              <a:sym typeface="Gill Sans" charset="0"/>
            </a:endParaRPr>
          </a:p>
        </p:txBody>
      </p:sp>
      <p:grpSp>
        <p:nvGrpSpPr>
          <p:cNvPr id="3" name="Group 13"/>
          <p:cNvGrpSpPr>
            <a:grpSpLocks/>
          </p:cNvGrpSpPr>
          <p:nvPr/>
        </p:nvGrpSpPr>
        <p:grpSpPr bwMode="auto">
          <a:xfrm rot="-2620291">
            <a:off x="1587252" y="2352517"/>
            <a:ext cx="1086074" cy="725537"/>
            <a:chOff x="0" y="0"/>
            <a:chExt cx="972" cy="649"/>
          </a:xfrm>
        </p:grpSpPr>
        <p:sp>
          <p:nvSpPr>
            <p:cNvPr id="23563" name="Oval 11"/>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64" name="Line 12"/>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66" name="Rectangle 14"/>
          <p:cNvSpPr>
            <a:spLocks/>
          </p:cNvSpPr>
          <p:nvPr/>
        </p:nvSpPr>
        <p:spPr bwMode="auto">
          <a:xfrm>
            <a:off x="1231279" y="3179302"/>
            <a:ext cx="13379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smtClean="0">
                <a:solidFill>
                  <a:schemeClr val="tx1">
                    <a:lumMod val="75000"/>
                    <a:lumOff val="25000"/>
                  </a:schemeClr>
                </a:solidFill>
                <a:latin typeface="Calibri"/>
                <a:cs typeface="Calibri"/>
                <a:sym typeface="Gill Sans" charset="0"/>
              </a:rPr>
              <a:t>42 Help Centers</a:t>
            </a:r>
            <a:endParaRPr lang="en-US" sz="1600" b="1" dirty="0">
              <a:solidFill>
                <a:schemeClr val="tx1">
                  <a:lumMod val="75000"/>
                  <a:lumOff val="25000"/>
                </a:schemeClr>
              </a:solidFill>
              <a:latin typeface="Calibri"/>
              <a:cs typeface="Calibri"/>
              <a:sym typeface="Gill Sans" charset="0"/>
            </a:endParaRPr>
          </a:p>
        </p:txBody>
      </p:sp>
      <p:grpSp>
        <p:nvGrpSpPr>
          <p:cNvPr id="4" name="Group 17"/>
          <p:cNvGrpSpPr>
            <a:grpSpLocks/>
          </p:cNvGrpSpPr>
          <p:nvPr/>
        </p:nvGrpSpPr>
        <p:grpSpPr bwMode="auto">
          <a:xfrm rot="10860000" flipH="1">
            <a:off x="1367359" y="1772087"/>
            <a:ext cx="1086073" cy="725537"/>
            <a:chOff x="0" y="0"/>
            <a:chExt cx="972" cy="649"/>
          </a:xfrm>
        </p:grpSpPr>
        <p:sp>
          <p:nvSpPr>
            <p:cNvPr id="23567" name="Oval 15"/>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68" name="Line 16"/>
            <p:cNvSpPr>
              <a:spLocks noChangeShapeType="1"/>
            </p:cNvSpPr>
            <p:nvPr/>
          </p:nvSpPr>
          <p:spPr bwMode="auto">
            <a:xfrm>
              <a:off x="323" y="316"/>
              <a:ext cx="649"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70" name="Rectangle 18"/>
          <p:cNvSpPr>
            <a:spLocks/>
          </p:cNvSpPr>
          <p:nvPr/>
        </p:nvSpPr>
        <p:spPr bwMode="auto">
          <a:xfrm>
            <a:off x="179512" y="1767757"/>
            <a:ext cx="10740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smtClean="0">
                <a:solidFill>
                  <a:schemeClr val="tx1">
                    <a:lumMod val="75000"/>
                    <a:lumOff val="25000"/>
                  </a:schemeClr>
                </a:solidFill>
                <a:latin typeface="Calibri"/>
                <a:cs typeface="Calibri"/>
                <a:sym typeface="Gill Sans" charset="0"/>
              </a:rPr>
              <a:t>52 Tutorials </a:t>
            </a:r>
          </a:p>
          <a:p>
            <a:r>
              <a:rPr lang="en-US" sz="1600" b="1" dirty="0" smtClean="0">
                <a:solidFill>
                  <a:schemeClr val="tx1">
                    <a:lumMod val="75000"/>
                    <a:lumOff val="25000"/>
                  </a:schemeClr>
                </a:solidFill>
                <a:latin typeface="Calibri"/>
                <a:cs typeface="Calibri"/>
                <a:sym typeface="Gill Sans" charset="0"/>
              </a:rPr>
              <a:t>70 Wiki docs</a:t>
            </a:r>
          </a:p>
          <a:p>
            <a:r>
              <a:rPr lang="en-US" sz="1600" b="1" dirty="0" smtClean="0">
                <a:solidFill>
                  <a:schemeClr val="tx1">
                    <a:lumMod val="75000"/>
                    <a:lumOff val="25000"/>
                  </a:schemeClr>
                </a:solidFill>
                <a:latin typeface="Calibri"/>
                <a:cs typeface="Calibri"/>
                <a:sym typeface="Gill Sans" charset="0"/>
              </a:rPr>
              <a:t>20 Movies</a:t>
            </a:r>
            <a:endParaRPr lang="en-US" sz="1600" b="1" dirty="0">
              <a:solidFill>
                <a:schemeClr val="tx1">
                  <a:lumMod val="75000"/>
                  <a:lumOff val="25000"/>
                </a:schemeClr>
              </a:solidFill>
              <a:latin typeface="Calibri"/>
              <a:cs typeface="Calibri"/>
              <a:sym typeface="Gill Sans" charset="0"/>
            </a:endParaRPr>
          </a:p>
        </p:txBody>
      </p:sp>
      <p:grpSp>
        <p:nvGrpSpPr>
          <p:cNvPr id="5" name="Group 21"/>
          <p:cNvGrpSpPr>
            <a:grpSpLocks/>
          </p:cNvGrpSpPr>
          <p:nvPr/>
        </p:nvGrpSpPr>
        <p:grpSpPr bwMode="auto">
          <a:xfrm rot="2638450">
            <a:off x="1617390" y="1173798"/>
            <a:ext cx="1086073" cy="725537"/>
            <a:chOff x="0" y="0"/>
            <a:chExt cx="972" cy="649"/>
          </a:xfrm>
        </p:grpSpPr>
        <p:sp>
          <p:nvSpPr>
            <p:cNvPr id="23571" name="Oval 19"/>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72" name="Line 20"/>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74" name="Rectangle 22"/>
          <p:cNvSpPr>
            <a:spLocks/>
          </p:cNvSpPr>
          <p:nvPr/>
        </p:nvSpPr>
        <p:spPr bwMode="auto">
          <a:xfrm>
            <a:off x="461800" y="1040642"/>
            <a:ext cx="10367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a:solidFill>
                  <a:schemeClr val="tx1">
                    <a:lumMod val="75000"/>
                    <a:lumOff val="25000"/>
                  </a:schemeClr>
                </a:solidFill>
                <a:latin typeface="Calibri"/>
                <a:cs typeface="Calibri"/>
                <a:sym typeface="Gill Sans" charset="0"/>
              </a:rPr>
              <a:t>Consultancy</a:t>
            </a:r>
          </a:p>
        </p:txBody>
      </p:sp>
      <p:sp>
        <p:nvSpPr>
          <p:cNvPr id="23576" name="Line 24"/>
          <p:cNvSpPr>
            <a:spLocks noChangeShapeType="1"/>
          </p:cNvSpPr>
          <p:nvPr/>
        </p:nvSpPr>
        <p:spPr bwMode="auto">
          <a:xfrm flipH="1">
            <a:off x="4999509" y="2869322"/>
            <a:ext cx="2232422" cy="736699"/>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77" name="Oval 25"/>
          <p:cNvSpPr>
            <a:spLocks/>
          </p:cNvSpPr>
          <p:nvPr/>
        </p:nvSpPr>
        <p:spPr bwMode="auto">
          <a:xfrm>
            <a:off x="7224117" y="2489810"/>
            <a:ext cx="580430" cy="607219"/>
          </a:xfrm>
          <a:prstGeom prst="ellipse">
            <a:avLst/>
          </a:prstGeom>
          <a:solidFill>
            <a:srgbClr val="2D4F81"/>
          </a:soli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78" name="AutoShape 26"/>
          <p:cNvSpPr>
            <a:spLocks/>
          </p:cNvSpPr>
          <p:nvPr/>
        </p:nvSpPr>
        <p:spPr bwMode="auto">
          <a:xfrm>
            <a:off x="5951201" y="2421820"/>
            <a:ext cx="1064083" cy="311886"/>
          </a:xfrm>
          <a:prstGeom prst="roundRect">
            <a:avLst>
              <a:gd name="adj" fmla="val 19301"/>
            </a:avLst>
          </a:prstGeom>
          <a:solidFill>
            <a:srgbClr val="800040"/>
          </a:solidFill>
          <a:ln>
            <a:noFill/>
          </a:ln>
          <a:extLst>
            <a:ext uri="{91240B29-F687-4f45-9708-019B960494DF}">
              <a14:hiddenLine xmlns:a14="http://schemas.microsoft.com/office/drawing/2010/main" w="12700" cap="flat">
                <a:solidFill>
                  <a:srgbClr val="FFFFFF"/>
                </a:solidFill>
                <a:miter lim="800000"/>
                <a:headEnd type="none" w="med" len="med"/>
                <a:tailEnd type="none" w="med" len="med"/>
              </a14:hiddenLine>
            </a:ext>
          </a:extLst>
        </p:spPr>
        <p:txBody>
          <a:bodyPr lIns="0" tIns="0" rIns="0" bIns="0"/>
          <a:lstStyle/>
          <a:p>
            <a:endParaRPr lang="en-US"/>
          </a:p>
        </p:txBody>
      </p:sp>
      <p:sp>
        <p:nvSpPr>
          <p:cNvPr id="23579" name="Rectangle 27"/>
          <p:cNvSpPr>
            <a:spLocks/>
          </p:cNvSpPr>
          <p:nvPr/>
        </p:nvSpPr>
        <p:spPr bwMode="auto">
          <a:xfrm>
            <a:off x="6054328" y="2409443"/>
            <a:ext cx="937617" cy="2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a:solidFill>
                  <a:srgbClr val="FFFFFF"/>
                </a:solidFill>
                <a:latin typeface="Gill Sans" charset="0"/>
                <a:cs typeface="Gill Sans" charset="0"/>
                <a:sym typeface="Gill Sans" charset="0"/>
              </a:rPr>
              <a:t>Services</a:t>
            </a:r>
          </a:p>
        </p:txBody>
      </p:sp>
      <p:grpSp>
        <p:nvGrpSpPr>
          <p:cNvPr id="6" name="Group 30"/>
          <p:cNvGrpSpPr>
            <a:grpSpLocks/>
          </p:cNvGrpSpPr>
          <p:nvPr/>
        </p:nvGrpSpPr>
        <p:grpSpPr bwMode="auto">
          <a:xfrm rot="-7887227">
            <a:off x="7537215" y="3093123"/>
            <a:ext cx="1086073" cy="725537"/>
            <a:chOff x="0" y="0"/>
            <a:chExt cx="972" cy="649"/>
          </a:xfrm>
        </p:grpSpPr>
        <p:sp>
          <p:nvSpPr>
            <p:cNvPr id="23580" name="Oval 28"/>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81" name="Line 29"/>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7" name="Group 33"/>
          <p:cNvGrpSpPr>
            <a:grpSpLocks/>
          </p:cNvGrpSpPr>
          <p:nvPr/>
        </p:nvGrpSpPr>
        <p:grpSpPr bwMode="auto">
          <a:xfrm rot="20602305" flipH="1">
            <a:off x="7783340" y="2177271"/>
            <a:ext cx="1086073" cy="725537"/>
            <a:chOff x="0" y="0"/>
            <a:chExt cx="972" cy="649"/>
          </a:xfrm>
        </p:grpSpPr>
        <p:sp>
          <p:nvSpPr>
            <p:cNvPr id="23583" name="Oval 31"/>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84" name="Line 32"/>
            <p:cNvSpPr>
              <a:spLocks noChangeShapeType="1"/>
            </p:cNvSpPr>
            <p:nvPr/>
          </p:nvSpPr>
          <p:spPr bwMode="auto">
            <a:xfrm>
              <a:off x="323" y="316"/>
              <a:ext cx="649"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86" name="Rectangle 34"/>
          <p:cNvSpPr>
            <a:spLocks/>
          </p:cNvSpPr>
          <p:nvPr/>
        </p:nvSpPr>
        <p:spPr bwMode="auto">
          <a:xfrm>
            <a:off x="7934735" y="3984426"/>
            <a:ext cx="6717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800" b="1" dirty="0">
                <a:solidFill>
                  <a:schemeClr val="tx1">
                    <a:lumMod val="75000"/>
                    <a:lumOff val="25000"/>
                  </a:schemeClr>
                </a:solidFill>
                <a:latin typeface="Calibri"/>
                <a:cs typeface="Calibri"/>
                <a:sym typeface="Gill Sans" charset="0"/>
              </a:rPr>
              <a:t>Portals</a:t>
            </a:r>
          </a:p>
        </p:txBody>
      </p:sp>
      <p:grpSp>
        <p:nvGrpSpPr>
          <p:cNvPr id="8" name="Group 37"/>
          <p:cNvGrpSpPr>
            <a:grpSpLocks/>
          </p:cNvGrpSpPr>
          <p:nvPr/>
        </p:nvGrpSpPr>
        <p:grpSpPr bwMode="auto">
          <a:xfrm rot="5311400">
            <a:off x="6966273" y="1576750"/>
            <a:ext cx="1084957" cy="725537"/>
            <a:chOff x="0" y="0"/>
            <a:chExt cx="972" cy="649"/>
          </a:xfrm>
        </p:grpSpPr>
        <p:sp>
          <p:nvSpPr>
            <p:cNvPr id="23587" name="Oval 35"/>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88" name="Line 36"/>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90" name="Rectangle 38"/>
          <p:cNvSpPr>
            <a:spLocks/>
          </p:cNvSpPr>
          <p:nvPr/>
        </p:nvSpPr>
        <p:spPr bwMode="auto">
          <a:xfrm>
            <a:off x="4148956" y="2788582"/>
            <a:ext cx="61427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500">
                <a:solidFill>
                  <a:srgbClr val="FFFFFF"/>
                </a:solidFill>
                <a:latin typeface="Gill Sans" charset="0"/>
                <a:cs typeface="Gill Sans" charset="0"/>
                <a:sym typeface="Gill Sans" charset="0"/>
              </a:rPr>
              <a:t>VRC</a:t>
            </a:r>
          </a:p>
        </p:txBody>
      </p:sp>
      <p:sp>
        <p:nvSpPr>
          <p:cNvPr id="23591" name="Rectangle 39"/>
          <p:cNvSpPr>
            <a:spLocks/>
          </p:cNvSpPr>
          <p:nvPr/>
        </p:nvSpPr>
        <p:spPr bwMode="auto">
          <a:xfrm>
            <a:off x="6575697" y="1025253"/>
            <a:ext cx="2270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800" b="1" dirty="0">
                <a:solidFill>
                  <a:schemeClr val="tx1">
                    <a:lumMod val="75000"/>
                    <a:lumOff val="25000"/>
                  </a:schemeClr>
                </a:solidFill>
                <a:latin typeface="Calibri"/>
                <a:cs typeface="Calibri"/>
                <a:sym typeface="Gill Sans" charset="0"/>
              </a:rPr>
              <a:t>Third-party aggregation</a:t>
            </a:r>
          </a:p>
        </p:txBody>
      </p:sp>
      <p:grpSp>
        <p:nvGrpSpPr>
          <p:cNvPr id="9" name="Group 43"/>
          <p:cNvGrpSpPr>
            <a:grpSpLocks/>
          </p:cNvGrpSpPr>
          <p:nvPr/>
        </p:nvGrpSpPr>
        <p:grpSpPr bwMode="auto">
          <a:xfrm rot="-2806609">
            <a:off x="5072063" y="3748896"/>
            <a:ext cx="1080492" cy="1928813"/>
            <a:chOff x="0" y="0"/>
            <a:chExt cx="968" cy="1727"/>
          </a:xfrm>
        </p:grpSpPr>
        <p:sp>
          <p:nvSpPr>
            <p:cNvPr id="23592" name="Oval 40"/>
            <p:cNvSpPr>
              <a:spLocks/>
            </p:cNvSpPr>
            <p:nvPr/>
          </p:nvSpPr>
          <p:spPr bwMode="auto">
            <a:xfrm>
              <a:off x="0" y="759"/>
              <a:ext cx="968" cy="968"/>
            </a:xfrm>
            <a:prstGeom prst="ellipse">
              <a:avLst/>
            </a:prstGeom>
            <a:solidFill>
              <a:srgbClr val="263645">
                <a:alpha val="50000"/>
              </a:srgbClr>
            </a:solidFill>
            <a:ln>
              <a:noFill/>
            </a:ln>
            <a:extLst>
              <a:ext uri="{91240B29-F687-4f45-9708-019B960494DF}">
                <a14:hiddenLine xmlns:a14="http://schemas.microsoft.com/office/drawing/2010/main" w="12700" cap="flat">
                  <a:solidFill>
                    <a:srgbClr val="000000">
                      <a:alpha val="50000"/>
                    </a:srgbClr>
                  </a:solidFill>
                  <a:miter lim="800000"/>
                  <a:headEnd type="none" w="med" len="med"/>
                  <a:tailEnd type="none" w="med" len="med"/>
                </a14:hiddenLine>
              </a:ext>
            </a:extLst>
          </p:spPr>
          <p:txBody>
            <a:bodyPr lIns="0" tIns="0" rIns="0" bIns="0"/>
            <a:lstStyle/>
            <a:p>
              <a:endParaRPr lang="en-US"/>
            </a:p>
          </p:txBody>
        </p:sp>
        <p:sp>
          <p:nvSpPr>
            <p:cNvPr id="23593" name="Oval 41"/>
            <p:cNvSpPr>
              <a:spLocks/>
            </p:cNvSpPr>
            <p:nvPr/>
          </p:nvSpPr>
          <p:spPr bwMode="auto">
            <a:xfrm>
              <a:off x="224" y="975"/>
              <a:ext cx="520" cy="520"/>
            </a:xfrm>
            <a:prstGeom prst="ellipse">
              <a:avLst/>
            </a:prstGeom>
            <a:solidFill>
              <a:srgbClr val="2D4F81"/>
            </a:soli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94" name="Line 42"/>
            <p:cNvSpPr>
              <a:spLocks noChangeShapeType="1"/>
            </p:cNvSpPr>
            <p:nvPr/>
          </p:nvSpPr>
          <p:spPr bwMode="auto">
            <a:xfrm>
              <a:off x="483" y="0"/>
              <a:ext cx="2" cy="961"/>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96" name="Rectangle 44"/>
          <p:cNvSpPr>
            <a:spLocks/>
          </p:cNvSpPr>
          <p:nvPr/>
        </p:nvSpPr>
        <p:spPr bwMode="auto">
          <a:xfrm>
            <a:off x="8566719" y="1881797"/>
            <a:ext cx="4097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800" b="1" dirty="0">
                <a:solidFill>
                  <a:schemeClr val="tx1">
                    <a:lumMod val="75000"/>
                    <a:lumOff val="25000"/>
                  </a:schemeClr>
                </a:solidFill>
                <a:latin typeface="Calibri"/>
                <a:cs typeface="Calibri"/>
                <a:sym typeface="Gill Sans" charset="0"/>
              </a:rPr>
              <a:t>Grid</a:t>
            </a:r>
          </a:p>
        </p:txBody>
      </p:sp>
      <p:sp>
        <p:nvSpPr>
          <p:cNvPr id="23597" name="Oval 45"/>
          <p:cNvSpPr>
            <a:spLocks/>
          </p:cNvSpPr>
          <p:nvPr/>
        </p:nvSpPr>
        <p:spPr bwMode="auto">
          <a:xfrm rot="-337217">
            <a:off x="1981275" y="4224402"/>
            <a:ext cx="1580555" cy="1580555"/>
          </a:xfrm>
          <a:prstGeom prst="ellipse">
            <a:avLst/>
          </a:prstGeom>
          <a:solidFill>
            <a:srgbClr val="263645">
              <a:alpha val="50000"/>
            </a:srgbClr>
          </a:solidFill>
          <a:ln>
            <a:noFill/>
          </a:ln>
          <a:extLst>
            <a:ext uri="{91240B29-F687-4f45-9708-019B960494DF}">
              <a14:hiddenLine xmlns:a14="http://schemas.microsoft.com/office/drawing/2010/main" w="12700" cap="flat">
                <a:solidFill>
                  <a:srgbClr val="000000">
                    <a:alpha val="50000"/>
                  </a:srgbClr>
                </a:solidFill>
                <a:miter lim="800000"/>
                <a:headEnd type="none" w="med" len="med"/>
                <a:tailEnd type="none" w="med" len="med"/>
              </a14:hiddenLine>
            </a:ext>
          </a:extLst>
        </p:spPr>
        <p:txBody>
          <a:bodyPr lIns="0" tIns="0" rIns="0" bIns="0"/>
          <a:lstStyle/>
          <a:p>
            <a:endParaRPr lang="en-US"/>
          </a:p>
        </p:txBody>
      </p:sp>
      <p:sp>
        <p:nvSpPr>
          <p:cNvPr id="23598" name="Oval 46"/>
          <p:cNvSpPr>
            <a:spLocks/>
          </p:cNvSpPr>
          <p:nvPr/>
        </p:nvSpPr>
        <p:spPr bwMode="auto">
          <a:xfrm rot="-337217">
            <a:off x="2480221" y="4724464"/>
            <a:ext cx="580430" cy="580430"/>
          </a:xfrm>
          <a:prstGeom prst="ellipse">
            <a:avLst/>
          </a:prstGeom>
          <a:solidFill>
            <a:srgbClr val="2D4F81"/>
          </a:soli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99" name="Line 47"/>
          <p:cNvSpPr>
            <a:spLocks noChangeShapeType="1"/>
          </p:cNvSpPr>
          <p:nvPr/>
        </p:nvSpPr>
        <p:spPr bwMode="auto">
          <a:xfrm rot="10800000" flipH="1">
            <a:off x="3040559" y="4079295"/>
            <a:ext cx="1050355" cy="756791"/>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0" name="Group 50"/>
          <p:cNvGrpSpPr>
            <a:grpSpLocks/>
          </p:cNvGrpSpPr>
          <p:nvPr/>
        </p:nvGrpSpPr>
        <p:grpSpPr bwMode="auto">
          <a:xfrm rot="2638450">
            <a:off x="1617390" y="4068133"/>
            <a:ext cx="1084957" cy="725537"/>
            <a:chOff x="0" y="0"/>
            <a:chExt cx="972" cy="649"/>
          </a:xfrm>
        </p:grpSpPr>
        <p:sp>
          <p:nvSpPr>
            <p:cNvPr id="23600" name="Oval 48"/>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601" name="Line 49"/>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603" name="AutoShape 51"/>
          <p:cNvSpPr>
            <a:spLocks/>
          </p:cNvSpPr>
          <p:nvPr/>
        </p:nvSpPr>
        <p:spPr bwMode="auto">
          <a:xfrm>
            <a:off x="3064911" y="5359687"/>
            <a:ext cx="1035844" cy="303609"/>
          </a:xfrm>
          <a:prstGeom prst="roundRect">
            <a:avLst>
              <a:gd name="adj" fmla="val 19301"/>
            </a:avLst>
          </a:prstGeom>
          <a:solidFill>
            <a:srgbClr val="800040"/>
          </a:solidFill>
          <a:ln>
            <a:noFill/>
          </a:ln>
          <a:extLst>
            <a:ext uri="{91240B29-F687-4f45-9708-019B960494DF}">
              <a14:hiddenLine xmlns:a14="http://schemas.microsoft.com/office/drawing/2010/main" w="12700" cap="flat">
                <a:solidFill>
                  <a:srgbClr val="FFFFFF"/>
                </a:solidFill>
                <a:miter lim="800000"/>
                <a:headEnd type="none" w="med" len="med"/>
                <a:tailEnd type="none" w="med" len="med"/>
              </a14:hiddenLine>
            </a:ext>
          </a:extLst>
        </p:spPr>
        <p:txBody>
          <a:bodyPr lIns="0" tIns="0" rIns="0" bIns="0"/>
          <a:lstStyle/>
          <a:p>
            <a:endParaRPr lang="en-US"/>
          </a:p>
        </p:txBody>
      </p:sp>
      <p:sp>
        <p:nvSpPr>
          <p:cNvPr id="23604" name="Rectangle 52"/>
          <p:cNvSpPr>
            <a:spLocks/>
          </p:cNvSpPr>
          <p:nvPr/>
        </p:nvSpPr>
        <p:spPr bwMode="auto">
          <a:xfrm>
            <a:off x="3109559" y="5347310"/>
            <a:ext cx="991196"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a:solidFill>
                  <a:srgbClr val="FFFFFF"/>
                </a:solidFill>
                <a:latin typeface="Gill Sans" charset="0"/>
                <a:cs typeface="Gill Sans" charset="0"/>
                <a:sym typeface="Gill Sans" charset="0"/>
              </a:rPr>
              <a:t>Exposure</a:t>
            </a:r>
          </a:p>
        </p:txBody>
      </p:sp>
      <p:sp>
        <p:nvSpPr>
          <p:cNvPr id="23605" name="Rectangle 53"/>
          <p:cNvSpPr>
            <a:spLocks/>
          </p:cNvSpPr>
          <p:nvPr/>
        </p:nvSpPr>
        <p:spPr bwMode="auto">
          <a:xfrm>
            <a:off x="551110" y="3986191"/>
            <a:ext cx="1068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smtClean="0">
                <a:solidFill>
                  <a:schemeClr val="tx1">
                    <a:lumMod val="75000"/>
                    <a:lumOff val="25000"/>
                  </a:schemeClr>
                </a:solidFill>
                <a:latin typeface="Calibri"/>
                <a:cs typeface="Calibri"/>
                <a:sym typeface="Gill Sans" charset="0"/>
              </a:rPr>
              <a:t>Marketplace</a:t>
            </a:r>
          </a:p>
        </p:txBody>
      </p:sp>
      <p:grpSp>
        <p:nvGrpSpPr>
          <p:cNvPr id="11" name="Group 56"/>
          <p:cNvGrpSpPr>
            <a:grpSpLocks/>
          </p:cNvGrpSpPr>
          <p:nvPr/>
        </p:nvGrpSpPr>
        <p:grpSpPr bwMode="auto">
          <a:xfrm rot="10860000" flipH="1">
            <a:off x="1371824" y="4677584"/>
            <a:ext cx="1086073" cy="725537"/>
            <a:chOff x="0" y="0"/>
            <a:chExt cx="972" cy="649"/>
          </a:xfrm>
        </p:grpSpPr>
        <p:sp>
          <p:nvSpPr>
            <p:cNvPr id="23606" name="Oval 54"/>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607" name="Line 55"/>
            <p:cNvSpPr>
              <a:spLocks noChangeShapeType="1"/>
            </p:cNvSpPr>
            <p:nvPr/>
          </p:nvSpPr>
          <p:spPr bwMode="auto">
            <a:xfrm>
              <a:off x="323" y="316"/>
              <a:ext cx="649"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609" name="Rectangle 57"/>
          <p:cNvSpPr>
            <a:spLocks/>
          </p:cNvSpPr>
          <p:nvPr/>
        </p:nvSpPr>
        <p:spPr bwMode="auto">
          <a:xfrm>
            <a:off x="173613" y="4617279"/>
            <a:ext cx="18426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a:solidFill>
                  <a:schemeClr val="tx1">
                    <a:lumMod val="75000"/>
                    <a:lumOff val="25000"/>
                  </a:schemeClr>
                </a:solidFill>
                <a:latin typeface="Calibri"/>
                <a:cs typeface="Calibri"/>
                <a:sym typeface="Gill Sans" charset="0"/>
              </a:rPr>
              <a:t>Blogs, news,</a:t>
            </a:r>
          </a:p>
          <a:p>
            <a:r>
              <a:rPr lang="en-US" sz="1600" b="1" dirty="0" smtClean="0">
                <a:solidFill>
                  <a:schemeClr val="tx1">
                    <a:lumMod val="75000"/>
                    <a:lumOff val="25000"/>
                  </a:schemeClr>
                </a:solidFill>
                <a:latin typeface="Calibri"/>
                <a:cs typeface="Calibri"/>
                <a:sym typeface="Gill Sans" charset="0"/>
              </a:rPr>
              <a:t>events…</a:t>
            </a:r>
          </a:p>
          <a:p>
            <a:r>
              <a:rPr lang="en-US" sz="1200" b="1" dirty="0" smtClean="0">
                <a:solidFill>
                  <a:schemeClr val="tx1">
                    <a:lumMod val="75000"/>
                    <a:lumOff val="25000"/>
                  </a:schemeClr>
                </a:solidFill>
                <a:latin typeface="Calibri"/>
                <a:cs typeface="Calibri"/>
                <a:sym typeface="Gill Sans" charset="0"/>
              </a:rPr>
              <a:t>(often picked up</a:t>
            </a:r>
          </a:p>
          <a:p>
            <a:r>
              <a:rPr lang="en-US" sz="1200" b="1" dirty="0" smtClean="0">
                <a:solidFill>
                  <a:schemeClr val="tx1">
                    <a:lumMod val="75000"/>
                    <a:lumOff val="25000"/>
                  </a:schemeClr>
                </a:solidFill>
                <a:latin typeface="Calibri"/>
                <a:cs typeface="Calibri"/>
                <a:sym typeface="Gill Sans" charset="0"/>
              </a:rPr>
              <a:t>from </a:t>
            </a:r>
            <a:r>
              <a:rPr lang="en-US" sz="1200" b="1" dirty="0" err="1" smtClean="0">
                <a:solidFill>
                  <a:schemeClr val="tx1">
                    <a:lumMod val="75000"/>
                    <a:lumOff val="25000"/>
                  </a:schemeClr>
                </a:solidFill>
                <a:latin typeface="Calibri"/>
                <a:cs typeface="Calibri"/>
                <a:sym typeface="Gill Sans" charset="0"/>
              </a:rPr>
              <a:t>eScienceTalk</a:t>
            </a:r>
            <a:r>
              <a:rPr lang="en-US" sz="1200" b="1" dirty="0" smtClean="0">
                <a:solidFill>
                  <a:schemeClr val="tx1">
                    <a:lumMod val="75000"/>
                    <a:lumOff val="25000"/>
                  </a:schemeClr>
                </a:solidFill>
                <a:latin typeface="Calibri"/>
                <a:cs typeface="Calibri"/>
                <a:sym typeface="Gill Sans" charset="0"/>
              </a:rPr>
              <a:t>/</a:t>
            </a:r>
            <a:r>
              <a:rPr lang="en-US" sz="1200" b="1" dirty="0" err="1" smtClean="0">
                <a:solidFill>
                  <a:schemeClr val="tx1">
                    <a:lumMod val="75000"/>
                    <a:lumOff val="25000"/>
                  </a:schemeClr>
                </a:solidFill>
                <a:latin typeface="Calibri"/>
                <a:cs typeface="Calibri"/>
                <a:sym typeface="Gill Sans" charset="0"/>
              </a:rPr>
              <a:t>GridCast</a:t>
            </a:r>
            <a:r>
              <a:rPr lang="en-US" sz="1200" b="1" dirty="0" smtClean="0">
                <a:solidFill>
                  <a:schemeClr val="tx1">
                    <a:lumMod val="75000"/>
                    <a:lumOff val="25000"/>
                  </a:schemeClr>
                </a:solidFill>
                <a:latin typeface="Calibri"/>
                <a:cs typeface="Calibri"/>
                <a:sym typeface="Gill Sans" charset="0"/>
              </a:rPr>
              <a:t>) </a:t>
            </a:r>
            <a:endParaRPr lang="en-US" sz="1200" b="1" dirty="0">
              <a:solidFill>
                <a:schemeClr val="tx1">
                  <a:lumMod val="75000"/>
                  <a:lumOff val="25000"/>
                </a:schemeClr>
              </a:solidFill>
              <a:latin typeface="Calibri"/>
              <a:cs typeface="Calibri"/>
              <a:sym typeface="Gill Sans" charset="0"/>
            </a:endParaRPr>
          </a:p>
        </p:txBody>
      </p:sp>
      <p:sp>
        <p:nvSpPr>
          <p:cNvPr id="23610" name="AutoShape 58"/>
          <p:cNvSpPr>
            <a:spLocks/>
          </p:cNvSpPr>
          <p:nvPr/>
        </p:nvSpPr>
        <p:spPr bwMode="auto">
          <a:xfrm>
            <a:off x="6822281" y="5784866"/>
            <a:ext cx="881410" cy="299456"/>
          </a:xfrm>
          <a:prstGeom prst="roundRect">
            <a:avLst>
              <a:gd name="adj" fmla="val 19301"/>
            </a:avLst>
          </a:prstGeom>
          <a:solidFill>
            <a:srgbClr val="FF431D"/>
          </a:solidFill>
          <a:ln>
            <a:noFill/>
          </a:ln>
          <a:extLst>
            <a:ext uri="{91240B29-F687-4f45-9708-019B960494DF}">
              <a14:hiddenLine xmlns:a14="http://schemas.microsoft.com/office/drawing/2010/main" w="12700" cap="flat">
                <a:solidFill>
                  <a:srgbClr val="FFFFFF"/>
                </a:solidFill>
                <a:miter lim="800000"/>
                <a:headEnd type="none" w="med" len="med"/>
                <a:tailEnd type="none" w="med" len="med"/>
              </a14:hiddenLine>
            </a:ext>
          </a:extLst>
        </p:spPr>
        <p:txBody>
          <a:bodyPr lIns="0" tIns="0" rIns="0" bIns="0"/>
          <a:lstStyle/>
          <a:p>
            <a:endParaRPr lang="en-US"/>
          </a:p>
        </p:txBody>
      </p:sp>
      <p:sp>
        <p:nvSpPr>
          <p:cNvPr id="23611" name="Rectangle 59"/>
          <p:cNvSpPr>
            <a:spLocks/>
          </p:cNvSpPr>
          <p:nvPr/>
        </p:nvSpPr>
        <p:spPr bwMode="auto">
          <a:xfrm>
            <a:off x="6950747" y="5817843"/>
            <a:ext cx="611723" cy="20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smtClean="0">
                <a:solidFill>
                  <a:srgbClr val="FFFFFF"/>
                </a:solidFill>
                <a:latin typeface="Gill Sans" charset="0"/>
                <a:cs typeface="Gill Sans" charset="0"/>
                <a:sym typeface="Gill Sans" charset="0"/>
              </a:rPr>
              <a:t>Users</a:t>
            </a:r>
            <a:endParaRPr lang="en-US" sz="1600" b="1" dirty="0">
              <a:solidFill>
                <a:srgbClr val="FFFFFF"/>
              </a:solidFill>
              <a:latin typeface="Gill Sans" charset="0"/>
              <a:cs typeface="Gill Sans" charset="0"/>
              <a:sym typeface="Gill Sans" charset="0"/>
            </a:endParaRPr>
          </a:p>
        </p:txBody>
      </p:sp>
      <p:sp>
        <p:nvSpPr>
          <p:cNvPr id="23612" name="Line 60"/>
          <p:cNvSpPr>
            <a:spLocks noChangeShapeType="1"/>
          </p:cNvSpPr>
          <p:nvPr/>
        </p:nvSpPr>
        <p:spPr bwMode="auto">
          <a:xfrm>
            <a:off x="6179344" y="5227876"/>
            <a:ext cx="596057" cy="555873"/>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613" name="AutoShape 61"/>
          <p:cNvSpPr>
            <a:spLocks/>
          </p:cNvSpPr>
          <p:nvPr/>
        </p:nvSpPr>
        <p:spPr bwMode="auto">
          <a:xfrm>
            <a:off x="6411516" y="3900700"/>
            <a:ext cx="892969" cy="500063"/>
          </a:xfrm>
          <a:custGeom>
            <a:avLst/>
            <a:gdLst/>
            <a:ahLst/>
            <a:cxnLst/>
            <a:rect l="0" t="0" r="r" b="b"/>
            <a:pathLst>
              <a:path w="16481" h="12928">
                <a:moveTo>
                  <a:pt x="3296" y="0"/>
                </a:moveTo>
                <a:cubicBezTo>
                  <a:pt x="1476" y="0"/>
                  <a:pt x="0" y="2067"/>
                  <a:pt x="0" y="4617"/>
                </a:cubicBezTo>
                <a:lnTo>
                  <a:pt x="0" y="8311"/>
                </a:lnTo>
                <a:cubicBezTo>
                  <a:pt x="0" y="8835"/>
                  <a:pt x="76" y="9328"/>
                  <a:pt x="191" y="9797"/>
                </a:cubicBezTo>
                <a:lnTo>
                  <a:pt x="-5119" y="21600"/>
                </a:lnTo>
                <a:lnTo>
                  <a:pt x="2596" y="12820"/>
                </a:lnTo>
                <a:cubicBezTo>
                  <a:pt x="2822" y="12889"/>
                  <a:pt x="3056" y="12928"/>
                  <a:pt x="3296" y="12928"/>
                </a:cubicBezTo>
                <a:lnTo>
                  <a:pt x="13185" y="12928"/>
                </a:lnTo>
                <a:cubicBezTo>
                  <a:pt x="15005" y="12928"/>
                  <a:pt x="16481" y="10861"/>
                  <a:pt x="16481" y="8311"/>
                </a:cubicBezTo>
                <a:lnTo>
                  <a:pt x="16481" y="4617"/>
                </a:lnTo>
                <a:cubicBezTo>
                  <a:pt x="16481" y="2067"/>
                  <a:pt x="15005" y="0"/>
                  <a:pt x="13185" y="0"/>
                </a:cubicBezTo>
                <a:lnTo>
                  <a:pt x="3296" y="0"/>
                </a:lnTo>
                <a:close/>
                <a:moveTo>
                  <a:pt x="3296" y="0"/>
                </a:moveTo>
              </a:path>
            </a:pathLst>
          </a:custGeom>
          <a:solidFill>
            <a:srgbClr val="80004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23614" name="Rectangle 62"/>
          <p:cNvSpPr>
            <a:spLocks/>
          </p:cNvSpPr>
          <p:nvPr/>
        </p:nvSpPr>
        <p:spPr bwMode="auto">
          <a:xfrm>
            <a:off x="6612929" y="3846612"/>
            <a:ext cx="839391"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smtClean="0">
                <a:solidFill>
                  <a:srgbClr val="FFFFFF"/>
                </a:solidFill>
                <a:latin typeface="Gill Sans" charset="0"/>
                <a:cs typeface="Gill Sans" charset="0"/>
                <a:sym typeface="Gill Sans" charset="0"/>
              </a:rPr>
              <a:t> </a:t>
            </a:r>
            <a:endParaRPr lang="en-US" sz="1600" b="1" dirty="0">
              <a:solidFill>
                <a:srgbClr val="FFFFFF"/>
              </a:solidFill>
              <a:latin typeface="Gill Sans" charset="0"/>
              <a:cs typeface="Gill Sans" charset="0"/>
              <a:sym typeface="Gill Sans" charset="0"/>
            </a:endParaRPr>
          </a:p>
          <a:p>
            <a:r>
              <a:rPr lang="en-US" sz="1600" b="1" dirty="0">
                <a:solidFill>
                  <a:srgbClr val="FFFFFF"/>
                </a:solidFill>
                <a:latin typeface="Gill Sans" charset="0"/>
                <a:cs typeface="Gill Sans" charset="0"/>
                <a:sym typeface="Gill Sans" charset="0"/>
              </a:rPr>
              <a:t>SSO</a:t>
            </a:r>
          </a:p>
        </p:txBody>
      </p:sp>
      <p:grpSp>
        <p:nvGrpSpPr>
          <p:cNvPr id="12" name="Group 68"/>
          <p:cNvGrpSpPr>
            <a:grpSpLocks/>
          </p:cNvGrpSpPr>
          <p:nvPr/>
        </p:nvGrpSpPr>
        <p:grpSpPr bwMode="auto">
          <a:xfrm rot="8323651" flipH="1">
            <a:off x="1586136" y="5213365"/>
            <a:ext cx="1086073" cy="725537"/>
            <a:chOff x="0" y="0"/>
            <a:chExt cx="972" cy="649"/>
          </a:xfrm>
        </p:grpSpPr>
        <p:sp>
          <p:nvSpPr>
            <p:cNvPr id="23618" name="Oval 66"/>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619" name="Line 67"/>
            <p:cNvSpPr>
              <a:spLocks noChangeShapeType="1"/>
            </p:cNvSpPr>
            <p:nvPr/>
          </p:nvSpPr>
          <p:spPr bwMode="auto">
            <a:xfrm>
              <a:off x="323" y="316"/>
              <a:ext cx="649"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621" name="Rectangle 69"/>
          <p:cNvSpPr>
            <a:spLocks/>
          </p:cNvSpPr>
          <p:nvPr/>
        </p:nvSpPr>
        <p:spPr bwMode="auto">
          <a:xfrm>
            <a:off x="755576" y="5661248"/>
            <a:ext cx="8615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err="1" smtClean="0">
                <a:solidFill>
                  <a:schemeClr val="tx1">
                    <a:lumMod val="75000"/>
                    <a:lumOff val="25000"/>
                  </a:schemeClr>
                </a:solidFill>
                <a:latin typeface="Calibri"/>
                <a:cs typeface="Calibri"/>
                <a:sym typeface="Gill Sans" charset="0"/>
              </a:rPr>
              <a:t>Facebook</a:t>
            </a:r>
            <a:r>
              <a:rPr lang="en-US" sz="1600" b="1" dirty="0" smtClean="0">
                <a:solidFill>
                  <a:schemeClr val="tx1">
                    <a:lumMod val="75000"/>
                    <a:lumOff val="25000"/>
                  </a:schemeClr>
                </a:solidFill>
                <a:latin typeface="Calibri"/>
                <a:cs typeface="Calibri"/>
                <a:sym typeface="Gill Sans" charset="0"/>
              </a:rPr>
              <a:t>,</a:t>
            </a:r>
          </a:p>
          <a:p>
            <a:r>
              <a:rPr lang="en-US" sz="1600" b="1" dirty="0" err="1" smtClean="0">
                <a:solidFill>
                  <a:schemeClr val="tx1">
                    <a:lumMod val="75000"/>
                    <a:lumOff val="25000"/>
                  </a:schemeClr>
                </a:solidFill>
                <a:latin typeface="Calibri"/>
                <a:cs typeface="Calibri"/>
                <a:sym typeface="Gill Sans" charset="0"/>
              </a:rPr>
              <a:t>Linkedin</a:t>
            </a:r>
            <a:endParaRPr lang="en-US" sz="1600" b="1" dirty="0">
              <a:solidFill>
                <a:schemeClr val="tx1">
                  <a:lumMod val="75000"/>
                  <a:lumOff val="25000"/>
                </a:schemeClr>
              </a:solidFill>
              <a:latin typeface="Calibri"/>
              <a:cs typeface="Calibri"/>
              <a:sym typeface="Gill Sans" charset="0"/>
            </a:endParaRPr>
          </a:p>
        </p:txBody>
      </p:sp>
      <p:sp>
        <p:nvSpPr>
          <p:cNvPr id="67" name="Title 1"/>
          <p:cNvSpPr txBox="1">
            <a:spLocks/>
          </p:cNvSpPr>
          <p:nvPr/>
        </p:nvSpPr>
        <p:spPr bwMode="auto">
          <a:xfrm>
            <a:off x="3416089" y="6007982"/>
            <a:ext cx="2979797" cy="927100"/>
          </a:xfrm>
          <a:prstGeom prst="rect">
            <a:avLst/>
          </a:prstGeom>
          <a:noFill/>
          <a:ln>
            <a:noFill/>
          </a:ln>
          <a:effectLst>
            <a:outerShdw blurRad="50800" dist="38100" dir="2700000" algn="br">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defRPr/>
            </a:pPr>
            <a:r>
              <a:rPr lang="en-US" sz="2800" b="1" smtClean="0">
                <a:solidFill>
                  <a:srgbClr val="1F497D"/>
                </a:solidFill>
                <a:latin typeface="Calibri" charset="0"/>
                <a:ea typeface="ＭＳ Ｐゴシック" charset="0"/>
              </a:rPr>
              <a:t>www.wenmr.eu</a:t>
            </a:r>
            <a:endParaRPr lang="en-US" sz="2800" b="1" dirty="0">
              <a:solidFill>
                <a:srgbClr val="1F497D"/>
              </a:solidFill>
              <a:latin typeface="Calibri" charset="0"/>
              <a:ea typeface="ＭＳ Ｐゴシック" charset="0"/>
            </a:endParaRPr>
          </a:p>
        </p:txBody>
      </p:sp>
      <p:sp>
        <p:nvSpPr>
          <p:cNvPr id="2" name="TextBox 1"/>
          <p:cNvSpPr txBox="1"/>
          <p:nvPr/>
        </p:nvSpPr>
        <p:spPr>
          <a:xfrm>
            <a:off x="1285225" y="695438"/>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30574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971550" y="-27384"/>
            <a:ext cx="7129463" cy="719137"/>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accent2"/>
                </a:solidFill>
                <a:effectLst>
                  <a:outerShdw blurRad="38100" dist="38100" dir="2700000" algn="tl">
                    <a:srgbClr val="C0C0C0"/>
                  </a:outerShdw>
                </a:effectLst>
                <a:latin typeface="Calibri" pitchFamily="34" charset="0"/>
              </a:rPr>
              <a:t>VO registered user distribution</a:t>
            </a:r>
          </a:p>
        </p:txBody>
      </p:sp>
      <p:sp>
        <p:nvSpPr>
          <p:cNvPr id="7" name="CasellaDiTesto 6"/>
          <p:cNvSpPr txBox="1"/>
          <p:nvPr/>
        </p:nvSpPr>
        <p:spPr>
          <a:xfrm>
            <a:off x="6012161" y="4293096"/>
            <a:ext cx="3131840" cy="1769715"/>
          </a:xfrm>
          <a:prstGeom prst="rect">
            <a:avLst/>
          </a:prstGeom>
          <a:noFill/>
        </p:spPr>
        <p:txBody>
          <a:bodyPr wrap="square" rtlCol="0">
            <a:spAutoFit/>
          </a:bodyPr>
          <a:lstStyle/>
          <a:p>
            <a:pPr>
              <a:lnSpc>
                <a:spcPct val="150000"/>
              </a:lnSpc>
              <a:buFont typeface="Arial" pitchFamily="34" charset="0"/>
              <a:buChar char="•"/>
            </a:pPr>
            <a:r>
              <a:rPr lang="en-US" sz="1600" dirty="0" smtClean="0">
                <a:solidFill>
                  <a:schemeClr val="tx1"/>
                </a:solidFill>
                <a:latin typeface="+mn-lt"/>
              </a:rPr>
              <a:t>  &gt;565 users from 52 countries</a:t>
            </a:r>
          </a:p>
          <a:p>
            <a:pPr>
              <a:lnSpc>
                <a:spcPct val="150000"/>
              </a:lnSpc>
              <a:buFont typeface="Arial" pitchFamily="34" charset="0"/>
              <a:buChar char="•"/>
            </a:pPr>
            <a:r>
              <a:rPr lang="en-US" sz="1600" dirty="0" smtClean="0">
                <a:solidFill>
                  <a:schemeClr val="tx1"/>
                </a:solidFill>
                <a:latin typeface="+mn-lt"/>
              </a:rPr>
              <a:t>  35% outside Europe</a:t>
            </a:r>
          </a:p>
          <a:p>
            <a:pPr>
              <a:lnSpc>
                <a:spcPct val="150000"/>
              </a:lnSpc>
              <a:buFont typeface="Arial" pitchFamily="34" charset="0"/>
              <a:buChar char="•"/>
            </a:pPr>
            <a:r>
              <a:rPr lang="en-US" sz="1600" dirty="0" smtClean="0">
                <a:solidFill>
                  <a:schemeClr val="tx1"/>
                </a:solidFill>
                <a:latin typeface="+mn-lt"/>
              </a:rPr>
              <a:t>  10 users/month steady growth</a:t>
            </a:r>
          </a:p>
          <a:p>
            <a:pPr>
              <a:spcBef>
                <a:spcPts val="600"/>
              </a:spcBef>
              <a:buFont typeface="Arial" pitchFamily="34" charset="0"/>
              <a:buChar char="•"/>
            </a:pPr>
            <a:r>
              <a:rPr lang="en-US" sz="1600" dirty="0" smtClean="0">
                <a:solidFill>
                  <a:schemeClr val="tx1"/>
                </a:solidFill>
                <a:latin typeface="+mn-lt"/>
              </a:rPr>
              <a:t>   ENMR is the largest VO in            Life  Sciences</a:t>
            </a:r>
            <a:endParaRPr lang="it-IT" sz="1600" dirty="0">
              <a:solidFill>
                <a:schemeClr val="tx1"/>
              </a:solidFill>
              <a:latin typeface="+mn-lt"/>
            </a:endParaRPr>
          </a:p>
        </p:txBody>
      </p:sp>
      <p:pic>
        <p:nvPicPr>
          <p:cNvPr id="24579" name="Picture 3"/>
          <p:cNvPicPr>
            <a:picLocks noChangeAspect="1" noChangeArrowheads="1"/>
          </p:cNvPicPr>
          <p:nvPr/>
        </p:nvPicPr>
        <p:blipFill>
          <a:blip r:embed="rId3" cstate="print"/>
          <a:srcRect/>
          <a:stretch>
            <a:fillRect/>
          </a:stretch>
        </p:blipFill>
        <p:spPr bwMode="auto">
          <a:xfrm>
            <a:off x="1326951" y="692696"/>
            <a:ext cx="6053361" cy="2939306"/>
          </a:xfrm>
          <a:prstGeom prst="rect">
            <a:avLst/>
          </a:prstGeom>
          <a:noFill/>
          <a:ln w="9525">
            <a:noFill/>
            <a:miter lim="800000"/>
            <a:headEnd/>
            <a:tailEnd/>
          </a:ln>
        </p:spPr>
      </p:pic>
      <p:pic>
        <p:nvPicPr>
          <p:cNvPr id="24577" name="Picture 1"/>
          <p:cNvPicPr>
            <a:picLocks noChangeAspect="1" noChangeArrowheads="1"/>
          </p:cNvPicPr>
          <p:nvPr/>
        </p:nvPicPr>
        <p:blipFill>
          <a:blip r:embed="rId4" cstate="print"/>
          <a:srcRect/>
          <a:stretch>
            <a:fillRect/>
          </a:stretch>
        </p:blipFill>
        <p:spPr bwMode="auto">
          <a:xfrm>
            <a:off x="1763688" y="3356992"/>
            <a:ext cx="4071721" cy="3501008"/>
          </a:xfrm>
          <a:prstGeom prst="rect">
            <a:avLst/>
          </a:prstGeom>
          <a:noFill/>
          <a:ln w="9525">
            <a:noFill/>
            <a:miter lim="800000"/>
            <a:headEnd/>
            <a:tailEnd/>
          </a:ln>
        </p:spPr>
      </p:pic>
      <p:pic>
        <p:nvPicPr>
          <p:cNvPr id="24580" name="Picture 4"/>
          <p:cNvPicPr>
            <a:picLocks noChangeAspect="1" noChangeArrowheads="1"/>
          </p:cNvPicPr>
          <p:nvPr/>
        </p:nvPicPr>
        <p:blipFill>
          <a:blip r:embed="rId5" cstate="print"/>
          <a:srcRect/>
          <a:stretch>
            <a:fillRect/>
          </a:stretch>
        </p:blipFill>
        <p:spPr bwMode="auto">
          <a:xfrm>
            <a:off x="1331640" y="2348880"/>
            <a:ext cx="955357" cy="1296144"/>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5"/>
          <p:cNvPicPr>
            <a:picLocks noChangeAspect="1" noChangeArrowheads="1"/>
          </p:cNvPicPr>
          <p:nvPr/>
        </p:nvPicPr>
        <p:blipFill>
          <a:blip r:embed="rId4" cstate="print"/>
          <a:srcRect/>
          <a:stretch>
            <a:fillRect/>
          </a:stretch>
        </p:blipFill>
        <p:spPr bwMode="auto">
          <a:xfrm>
            <a:off x="92075" y="6402388"/>
            <a:ext cx="1009650" cy="409575"/>
          </a:xfrm>
          <a:prstGeom prst="rect">
            <a:avLst/>
          </a:prstGeom>
          <a:noFill/>
          <a:ln w="9525">
            <a:noFill/>
            <a:miter lim="800000"/>
            <a:headEnd/>
            <a:tailEnd/>
          </a:ln>
        </p:spPr>
      </p:pic>
      <p:sp>
        <p:nvSpPr>
          <p:cNvPr id="17" name="Title 1"/>
          <p:cNvSpPr txBox="1">
            <a:spLocks/>
          </p:cNvSpPr>
          <p:nvPr/>
        </p:nvSpPr>
        <p:spPr bwMode="auto">
          <a:xfrm>
            <a:off x="539750" y="115888"/>
            <a:ext cx="8367713" cy="654050"/>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200" b="1" dirty="0">
                <a:solidFill>
                  <a:srgbClr val="953735"/>
                </a:solidFill>
                <a:effectLst>
                  <a:outerShdw blurRad="38100" dist="38100" dir="2700000" algn="tl">
                    <a:srgbClr val="C0C0C0"/>
                  </a:outerShdw>
                </a:effectLst>
                <a:latin typeface="Calibri" pitchFamily="34" charset="0"/>
                <a:ea typeface="+mn-ea"/>
              </a:rPr>
              <a:t>Output from users of the gateway </a:t>
            </a:r>
            <a:endParaRPr lang="it-IT" sz="3200" b="1" dirty="0">
              <a:solidFill>
                <a:srgbClr val="953735"/>
              </a:solidFill>
              <a:effectLst>
                <a:outerShdw blurRad="38100" dist="38100" dir="2700000" algn="tl">
                  <a:srgbClr val="C0C0C0"/>
                </a:outerShdw>
              </a:effectLst>
              <a:latin typeface="Calibri" pitchFamily="34" charset="0"/>
              <a:ea typeface="+mn-ea"/>
            </a:endParaRPr>
          </a:p>
        </p:txBody>
      </p:sp>
      <p:pic>
        <p:nvPicPr>
          <p:cNvPr id="4101" name="Picture 6"/>
          <p:cNvPicPr>
            <a:picLocks noChangeAspect="1" noChangeArrowheads="1"/>
          </p:cNvPicPr>
          <p:nvPr/>
        </p:nvPicPr>
        <p:blipFill>
          <a:blip r:embed="rId5" cstate="print"/>
          <a:srcRect/>
          <a:stretch>
            <a:fillRect/>
          </a:stretch>
        </p:blipFill>
        <p:spPr bwMode="auto">
          <a:xfrm>
            <a:off x="8577263" y="6378575"/>
            <a:ext cx="536575" cy="433388"/>
          </a:xfrm>
          <a:prstGeom prst="rect">
            <a:avLst/>
          </a:prstGeom>
          <a:noFill/>
          <a:ln w="9525">
            <a:noFill/>
            <a:miter lim="800000"/>
            <a:headEnd/>
            <a:tailEnd/>
          </a:ln>
        </p:spPr>
      </p:pic>
      <p:sp>
        <p:nvSpPr>
          <p:cNvPr id="61448" name="Text Box 8"/>
          <p:cNvSpPr txBox="1">
            <a:spLocks noChangeArrowheads="1"/>
          </p:cNvSpPr>
          <p:nvPr/>
        </p:nvSpPr>
        <p:spPr bwMode="auto">
          <a:xfrm>
            <a:off x="395536" y="1085835"/>
            <a:ext cx="8424936" cy="830997"/>
          </a:xfrm>
          <a:prstGeom prst="rect">
            <a:avLst/>
          </a:prstGeom>
          <a:noFill/>
          <a:ln w="9525">
            <a:noFill/>
            <a:miter lim="800000"/>
            <a:headEnd/>
            <a:tailEnd/>
          </a:ln>
          <a:effectLst/>
        </p:spPr>
        <p:txBody>
          <a:bodyPr wrap="square">
            <a:spAutoFit/>
          </a:bodyPr>
          <a:lstStyle/>
          <a:p>
            <a:pPr>
              <a:buFont typeface="Times New Roman" charset="0"/>
              <a:buNone/>
              <a:defRPr/>
            </a:pPr>
            <a:r>
              <a:rPr lang="en-US" b="1" dirty="0" smtClean="0">
                <a:solidFill>
                  <a:schemeClr val="tx1"/>
                </a:solidFill>
                <a:effectLst>
                  <a:outerShdw blurRad="38100" dist="38100" dir="2700000" algn="tl">
                    <a:srgbClr val="DDDDDD"/>
                  </a:outerShdw>
                </a:effectLst>
                <a:latin typeface="Calibri" charset="0"/>
                <a:ea typeface="ＭＳ Ｐゴシック" charset="0"/>
              </a:rPr>
              <a:t>68 publications since 2011 </a:t>
            </a:r>
          </a:p>
          <a:p>
            <a:pPr>
              <a:buFont typeface="Times New Roman" charset="0"/>
              <a:buNone/>
              <a:defRPr/>
            </a:pPr>
            <a:r>
              <a:rPr lang="en-US" dirty="0" smtClean="0">
                <a:solidFill>
                  <a:schemeClr val="tx1"/>
                </a:solidFill>
                <a:latin typeface="Calibri" charset="0"/>
                <a:ea typeface="ＭＳ Ｐゴシック" charset="0"/>
              </a:rPr>
              <a:t>acknowledging </a:t>
            </a:r>
            <a:r>
              <a:rPr lang="en-US" dirty="0">
                <a:solidFill>
                  <a:schemeClr val="tx1"/>
                </a:solidFill>
                <a:latin typeface="Calibri" charset="0"/>
                <a:ea typeface="ＭＳ Ｐゴシック" charset="0"/>
              </a:rPr>
              <a:t>WeNMR (or eNMR)</a:t>
            </a:r>
            <a:endParaRPr lang="en-US" b="1" dirty="0">
              <a:solidFill>
                <a:schemeClr val="tx1"/>
              </a:solidFill>
              <a:effectLst>
                <a:outerShdw blurRad="38100" dist="38100" dir="2700000" algn="tl">
                  <a:srgbClr val="DDDDDD"/>
                </a:outerShdw>
              </a:effectLst>
              <a:latin typeface="Calibri" charset="0"/>
              <a:ea typeface="ＭＳ Ｐゴシック" charset="0"/>
            </a:endParaRPr>
          </a:p>
        </p:txBody>
      </p:sp>
      <p:sp>
        <p:nvSpPr>
          <p:cNvPr id="4103" name="Text Box 10"/>
          <p:cNvSpPr txBox="1">
            <a:spLocks noChangeArrowheads="1"/>
          </p:cNvSpPr>
          <p:nvPr/>
        </p:nvSpPr>
        <p:spPr bwMode="auto">
          <a:xfrm>
            <a:off x="611560" y="5582567"/>
            <a:ext cx="7775575" cy="366713"/>
          </a:xfrm>
          <a:prstGeom prst="rect">
            <a:avLst/>
          </a:prstGeom>
          <a:noFill/>
          <a:ln w="9525">
            <a:noFill/>
            <a:miter lim="800000"/>
            <a:headEnd/>
            <a:tailEnd/>
          </a:ln>
        </p:spPr>
        <p:txBody>
          <a:bodyPr wrap="none">
            <a:spAutoFit/>
          </a:bodyPr>
          <a:lstStyle/>
          <a:p>
            <a:r>
              <a:rPr lang="it-IT" sz="1800" dirty="0" err="1">
                <a:solidFill>
                  <a:schemeClr val="tx1"/>
                </a:solidFill>
                <a:latin typeface="Calibri" pitchFamily="34" charset="0"/>
              </a:rPr>
              <a:t>Application</a:t>
            </a:r>
            <a:r>
              <a:rPr lang="it-IT" sz="1800" dirty="0">
                <a:solidFill>
                  <a:schemeClr val="tx1"/>
                </a:solidFill>
                <a:latin typeface="Calibri" pitchFamily="34" charset="0"/>
              </a:rPr>
              <a:t> </a:t>
            </a:r>
            <a:r>
              <a:rPr lang="it-IT" sz="1800" dirty="0" err="1">
                <a:solidFill>
                  <a:schemeClr val="tx1"/>
                </a:solidFill>
                <a:latin typeface="Calibri" pitchFamily="34" charset="0"/>
              </a:rPr>
              <a:t>of</a:t>
            </a:r>
            <a:r>
              <a:rPr lang="it-IT" sz="1800" dirty="0">
                <a:solidFill>
                  <a:schemeClr val="tx1"/>
                </a:solidFill>
                <a:latin typeface="Calibri" pitchFamily="34" charset="0"/>
              </a:rPr>
              <a:t> </a:t>
            </a:r>
            <a:r>
              <a:rPr lang="it-IT" sz="1800" dirty="0" err="1">
                <a:solidFill>
                  <a:schemeClr val="tx1"/>
                </a:solidFill>
                <a:latin typeface="Calibri" pitchFamily="34" charset="0"/>
              </a:rPr>
              <a:t>WeNMR</a:t>
            </a:r>
            <a:r>
              <a:rPr lang="it-IT" sz="1800" dirty="0">
                <a:solidFill>
                  <a:schemeClr val="tx1"/>
                </a:solidFill>
                <a:latin typeface="Calibri" pitchFamily="34" charset="0"/>
              </a:rPr>
              <a:t> </a:t>
            </a:r>
            <a:r>
              <a:rPr lang="it-IT" sz="1800" dirty="0" err="1">
                <a:solidFill>
                  <a:schemeClr val="tx1"/>
                </a:solidFill>
                <a:latin typeface="Calibri" pitchFamily="34" charset="0"/>
              </a:rPr>
              <a:t>services</a:t>
            </a:r>
            <a:r>
              <a:rPr lang="it-IT" sz="1800" dirty="0">
                <a:solidFill>
                  <a:schemeClr val="tx1"/>
                </a:solidFill>
                <a:latin typeface="Calibri" pitchFamily="34" charset="0"/>
              </a:rPr>
              <a:t> = </a:t>
            </a:r>
            <a:r>
              <a:rPr lang="it-IT" sz="1800" dirty="0" err="1">
                <a:solidFill>
                  <a:schemeClr val="tx1"/>
                </a:solidFill>
                <a:latin typeface="Calibri" pitchFamily="34" charset="0"/>
              </a:rPr>
              <a:t>collaborations</a:t>
            </a:r>
            <a:r>
              <a:rPr lang="it-IT" sz="1800" dirty="0">
                <a:solidFill>
                  <a:schemeClr val="tx1"/>
                </a:solidFill>
                <a:latin typeface="Calibri" pitchFamily="34" charset="0"/>
              </a:rPr>
              <a:t> </a:t>
            </a:r>
            <a:r>
              <a:rPr lang="it-IT" sz="1800" dirty="0" err="1">
                <a:solidFill>
                  <a:schemeClr val="tx1"/>
                </a:solidFill>
                <a:latin typeface="Calibri" pitchFamily="34" charset="0"/>
              </a:rPr>
              <a:t>between</a:t>
            </a:r>
            <a:r>
              <a:rPr lang="it-IT" sz="1800" dirty="0">
                <a:solidFill>
                  <a:schemeClr val="tx1"/>
                </a:solidFill>
                <a:latin typeface="Calibri" pitchFamily="34" charset="0"/>
              </a:rPr>
              <a:t> </a:t>
            </a:r>
            <a:r>
              <a:rPr lang="it-IT" sz="1800" dirty="0" err="1">
                <a:solidFill>
                  <a:schemeClr val="tx1"/>
                </a:solidFill>
                <a:latin typeface="Calibri" pitchFamily="34" charset="0"/>
              </a:rPr>
              <a:t>WeNMR</a:t>
            </a:r>
            <a:r>
              <a:rPr lang="it-IT" sz="1800" dirty="0">
                <a:solidFill>
                  <a:schemeClr val="tx1"/>
                </a:solidFill>
                <a:latin typeface="Calibri" pitchFamily="34" charset="0"/>
              </a:rPr>
              <a:t> staff and </a:t>
            </a:r>
            <a:r>
              <a:rPr lang="it-IT" sz="1800" dirty="0" err="1">
                <a:solidFill>
                  <a:schemeClr val="tx1"/>
                </a:solidFill>
                <a:latin typeface="Calibri" pitchFamily="34" charset="0"/>
              </a:rPr>
              <a:t>users</a:t>
            </a:r>
            <a:endParaRPr lang="en-US" sz="1800" dirty="0">
              <a:solidFill>
                <a:schemeClr val="tx1"/>
              </a:solidFill>
              <a:latin typeface="Calibri" pitchFamily="34" charset="0"/>
            </a:endParaRPr>
          </a:p>
        </p:txBody>
      </p:sp>
      <p:graphicFrame>
        <p:nvGraphicFramePr>
          <p:cNvPr id="4098" name="Object 11"/>
          <p:cNvGraphicFramePr>
            <a:graphicFrameLocks noChangeAspect="1"/>
          </p:cNvGraphicFramePr>
          <p:nvPr/>
        </p:nvGraphicFramePr>
        <p:xfrm>
          <a:off x="251520" y="2276872"/>
          <a:ext cx="4502300" cy="2952328"/>
        </p:xfrm>
        <a:graphic>
          <a:graphicData uri="http://schemas.openxmlformats.org/presentationml/2006/ole">
            <mc:AlternateContent xmlns:mc="http://schemas.openxmlformats.org/markup-compatibility/2006">
              <mc:Choice xmlns:v="urn:schemas-microsoft-com:vml" Requires="v">
                <p:oleObj spid="_x0000_s4127" name="Grafico" r:id="rId6" imgW="7981961" imgH="5029245" progId="Excel.Sheet.8">
                  <p:embed/>
                </p:oleObj>
              </mc:Choice>
              <mc:Fallback>
                <p:oleObj name="Grafico" r:id="rId6" imgW="7981961" imgH="5029245" progId="Excel.Sheet.8">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l="7199" t="9785" r="6186" b="11458"/>
                      <a:stretch>
                        <a:fillRect/>
                      </a:stretch>
                    </p:blipFill>
                    <p:spPr bwMode="auto">
                      <a:xfrm>
                        <a:off x="251520" y="2276872"/>
                        <a:ext cx="4502300" cy="2952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4112" name="Picture 16"/>
          <p:cNvPicPr>
            <a:picLocks noChangeAspect="1" noChangeArrowheads="1"/>
          </p:cNvPicPr>
          <p:nvPr/>
        </p:nvPicPr>
        <p:blipFill>
          <a:blip r:embed="rId8" cstate="print"/>
          <a:srcRect/>
          <a:stretch>
            <a:fillRect/>
          </a:stretch>
        </p:blipFill>
        <p:spPr bwMode="auto">
          <a:xfrm>
            <a:off x="4932040" y="1988840"/>
            <a:ext cx="3888432" cy="333556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10320</TotalTime>
  <Words>2222</Words>
  <Application>Microsoft Macintosh PowerPoint</Application>
  <PresentationFormat>On-screen Show (4:3)</PresentationFormat>
  <Paragraphs>319</Paragraphs>
  <Slides>29</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Tema di Office</vt:lpstr>
      <vt:lpstr>Grafico</vt:lpstr>
      <vt:lpstr>PowerPoint Presentation</vt:lpstr>
      <vt:lpstr>PowerPoint Presentation</vt:lpstr>
      <vt:lpstr>PowerPoint Presentation</vt:lpstr>
      <vt:lpstr>PowerPoint Presentation</vt:lpstr>
      <vt:lpstr>PowerPoint Presentation</vt:lpstr>
      <vt:lpstr>PowerPoint Presentation</vt:lpstr>
      <vt:lpstr>The WeNMR VRC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WeNMR professional structure calculation service</vt:lpstr>
      <vt:lpstr>Our 2020 vision</vt:lpstr>
      <vt:lpstr>Acknowledgments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WP2 plan</dc:title>
  <dc:creator>Marco Verlato</dc:creator>
  <cp:lastModifiedBy>Marco Verlato</cp:lastModifiedBy>
  <cp:revision>731</cp:revision>
  <cp:lastPrinted>1601-01-01T00:00:00Z</cp:lastPrinted>
  <dcterms:created xsi:type="dcterms:W3CDTF">2006-05-07T16:14:00Z</dcterms:created>
  <dcterms:modified xsi:type="dcterms:W3CDTF">2013-09-18T07:56:01Z</dcterms:modified>
</cp:coreProperties>
</file>