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Default Extension="tiff" ContentType="image/tiff"/>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457" r:id="rId3"/>
    <p:sldId id="491" r:id="rId4"/>
    <p:sldId id="497" r:id="rId5"/>
    <p:sldId id="501" r:id="rId6"/>
    <p:sldId id="500" r:id="rId7"/>
    <p:sldId id="499" r:id="rId8"/>
    <p:sldId id="489" r:id="rId9"/>
    <p:sldId id="498" r:id="rId10"/>
    <p:sldId id="487" r:id="rId11"/>
    <p:sldId id="483" r:id="rId12"/>
    <p:sldId id="484" r:id="rId13"/>
    <p:sldId id="495" r:id="rId14"/>
    <p:sldId id="485" r:id="rId15"/>
    <p:sldId id="486" r:id="rId16"/>
    <p:sldId id="502" r:id="rId17"/>
    <p:sldId id="492" r:id="rId18"/>
    <p:sldId id="266" r:id="rId19"/>
    <p:sldId id="490" r:id="rId20"/>
    <p:sldId id="493" r:id="rId21"/>
    <p:sldId id="49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D6254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showOutlineIcons="0" vertBarState="maximized">
    <p:restoredLeft sz="12079" autoAdjust="0"/>
    <p:restoredTop sz="94561" autoAdjust="0"/>
  </p:normalViewPr>
  <p:slideViewPr>
    <p:cSldViewPr snapToGrid="0" showGuides="1">
      <p:cViewPr>
        <p:scale>
          <a:sx n="100" d="100"/>
          <a:sy n="100" d="100"/>
        </p:scale>
        <p:origin x="-328" y="-424"/>
      </p:cViewPr>
      <p:guideLst>
        <p:guide orient="horz" pos="2512"/>
        <p:guide pos="2880"/>
      </p:guideLst>
    </p:cSldViewPr>
  </p:slideViewPr>
  <p:outlineViewPr>
    <p:cViewPr>
      <p:scale>
        <a:sx n="33" d="100"/>
        <a:sy n="33" d="100"/>
      </p:scale>
      <p:origin x="0" y="637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ict"/></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Slide">
    <p:spTree>
      <p:nvGrpSpPr>
        <p:cNvPr id="1" name=""/>
        <p:cNvGrpSpPr/>
        <p:nvPr/>
      </p:nvGrpSpPr>
      <p:grpSpPr>
        <a:xfrm>
          <a:off x="0" y="0"/>
          <a:ext cx="0" cy="0"/>
          <a:chOff x="0" y="0"/>
          <a:chExt cx="0" cy="0"/>
        </a:xfrm>
      </p:grpSpPr>
      <p:sp>
        <p:nvSpPr>
          <p:cNvPr id="7" name="Title 1"/>
          <p:cNvSpPr txBox="1">
            <a:spLocks/>
          </p:cNvSpPr>
          <p:nvPr userDrawn="1"/>
        </p:nvSpPr>
        <p:spPr>
          <a:xfrm>
            <a:off x="685800" y="2274887"/>
            <a:ext cx="7772400" cy="1470025"/>
          </a:xfrm>
          <a:prstGeom prst="rect">
            <a:avLst/>
          </a:prstGeom>
        </p:spPr>
        <p:txBody>
          <a:bodyPr/>
          <a:lstStyle>
            <a:lvl1pPr>
              <a:defRPr sz="2800" b="1" baseline="0">
                <a:latin typeface="AppleGothic"/>
                <a:ea typeface="AppleGothic"/>
                <a:cs typeface="AppleGothic"/>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1800" b="0" i="0" u="none" strike="noStrike" kern="1200" cap="none" spc="0" normalizeH="0" baseline="0" noProof="0" dirty="0" smtClean="0">
              <a:ln>
                <a:noFill/>
              </a:ln>
              <a:solidFill>
                <a:schemeClr val="tx1"/>
              </a:solidFill>
              <a:effectLst/>
              <a:uLnTx/>
              <a:uFillTx/>
              <a:latin typeface="Apple Chancery"/>
              <a:ea typeface="AppleGothic"/>
              <a:cs typeface="Apple Chancery"/>
            </a:endParaRPr>
          </a:p>
        </p:txBody>
      </p:sp>
      <p:sp>
        <p:nvSpPr>
          <p:cNvPr id="8" name="Title 1"/>
          <p:cNvSpPr txBox="1">
            <a:spLocks/>
          </p:cNvSpPr>
          <p:nvPr userDrawn="1"/>
        </p:nvSpPr>
        <p:spPr>
          <a:xfrm>
            <a:off x="5029200" y="3505200"/>
            <a:ext cx="3333750" cy="1927225"/>
          </a:xfrm>
          <a:prstGeom prst="rect">
            <a:avLst/>
          </a:prstGeom>
        </p:spPr>
        <p:txBody>
          <a:bodyPr/>
          <a:lstStyle>
            <a:lvl1pPr>
              <a:defRPr sz="2800" b="0" baseline="0">
                <a:latin typeface="AppleMyungjo"/>
                <a:ea typeface="AppleMyungjo"/>
                <a:cs typeface="AppleMyungjo"/>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1800" b="0" i="0" u="none" strike="noStrike" kern="1200" cap="none" spc="0" normalizeH="0" baseline="0" noProof="0" dirty="0" smtClean="0">
              <a:ln>
                <a:noFill/>
              </a:ln>
              <a:solidFill>
                <a:schemeClr val="tx2">
                  <a:lumMod val="60000"/>
                  <a:lumOff val="40000"/>
                </a:schemeClr>
              </a:solidFill>
              <a:effectLst/>
              <a:uLnTx/>
              <a:uFillTx/>
              <a:latin typeface="AppleMyungjo"/>
              <a:ea typeface="AppleMyungjo"/>
              <a:cs typeface="AppleMyungjo"/>
            </a:endParaRPr>
          </a:p>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lumMod val="60000"/>
                    <a:lumOff val="40000"/>
                  </a:schemeClr>
                </a:solidFill>
                <a:effectLst/>
                <a:uLnTx/>
                <a:uFillTx/>
                <a:latin typeface="AppleMyungjo"/>
                <a:ea typeface="AppleMyungjo"/>
                <a:cs typeface="AppleMyungjo"/>
              </a:rPr>
              <a:t>Alberto Di </a:t>
            </a:r>
            <a:r>
              <a:rPr kumimoji="0" lang="en-US" sz="1800" b="0" i="0" u="none" strike="noStrike" kern="1200" cap="none" spc="0" normalizeH="0" baseline="0" noProof="0" dirty="0" err="1" smtClean="0">
                <a:ln>
                  <a:noFill/>
                </a:ln>
                <a:solidFill>
                  <a:schemeClr val="tx2">
                    <a:lumMod val="60000"/>
                    <a:lumOff val="40000"/>
                  </a:schemeClr>
                </a:solidFill>
                <a:effectLst/>
                <a:uLnTx/>
                <a:uFillTx/>
                <a:latin typeface="AppleMyungjo"/>
                <a:ea typeface="AppleMyungjo"/>
                <a:cs typeface="AppleMyungjo"/>
              </a:rPr>
              <a:t>Meglio</a:t>
            </a:r>
            <a:endParaRPr kumimoji="0" lang="en-US" sz="1800" b="0" i="0" u="none" strike="noStrike" kern="1200" cap="none" spc="0" normalizeH="0" baseline="0" noProof="0" dirty="0" smtClean="0">
              <a:ln>
                <a:noFill/>
              </a:ln>
              <a:solidFill>
                <a:schemeClr val="tx2">
                  <a:lumMod val="60000"/>
                  <a:lumOff val="40000"/>
                </a:schemeClr>
              </a:solidFill>
              <a:effectLst/>
              <a:uLnTx/>
              <a:uFillTx/>
              <a:latin typeface="AppleMyungjo"/>
              <a:ea typeface="AppleMyungjo"/>
              <a:cs typeface="AppleMyungjo"/>
            </a:endParaRPr>
          </a:p>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lumMod val="60000"/>
                    <a:lumOff val="40000"/>
                  </a:schemeClr>
                </a:solidFill>
                <a:effectLst/>
                <a:uLnTx/>
                <a:uFillTx/>
                <a:latin typeface="AppleMyungjo"/>
                <a:ea typeface="AppleMyungjo"/>
                <a:cs typeface="AppleMyungjo"/>
              </a:rPr>
              <a:t>Patrick Fuhrmann</a:t>
            </a:r>
          </a:p>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err="1" smtClean="0">
                <a:ln>
                  <a:noFill/>
                </a:ln>
                <a:solidFill>
                  <a:schemeClr val="tx2">
                    <a:lumMod val="60000"/>
                    <a:lumOff val="40000"/>
                  </a:schemeClr>
                </a:solidFill>
                <a:effectLst/>
                <a:uLnTx/>
                <a:uFillTx/>
                <a:latin typeface="AppleMyungjo"/>
                <a:ea typeface="AppleMyungjo"/>
                <a:cs typeface="AppleMyungjo"/>
              </a:rPr>
              <a:t>Balazs</a:t>
            </a:r>
            <a:r>
              <a:rPr kumimoji="0" lang="en-US" sz="1800" b="0" i="0" u="none" strike="noStrike" kern="1200" cap="none" spc="0" normalizeH="0" baseline="0" noProof="0" dirty="0" smtClean="0">
                <a:ln>
                  <a:noFill/>
                </a:ln>
                <a:solidFill>
                  <a:schemeClr val="tx2">
                    <a:lumMod val="60000"/>
                    <a:lumOff val="40000"/>
                  </a:schemeClr>
                </a:solidFill>
                <a:effectLst/>
                <a:uLnTx/>
                <a:uFillTx/>
                <a:latin typeface="AppleMyungjo"/>
                <a:ea typeface="AppleMyungjo"/>
                <a:cs typeface="AppleMyungjo"/>
              </a:rPr>
              <a:t> </a:t>
            </a:r>
            <a:r>
              <a:rPr kumimoji="0" lang="en-US" sz="1800" b="0" i="0" u="none" strike="noStrike" kern="1200" cap="none" spc="0" normalizeH="0" baseline="0" noProof="0" dirty="0" err="1" smtClean="0">
                <a:ln>
                  <a:noFill/>
                </a:ln>
                <a:solidFill>
                  <a:schemeClr val="tx2">
                    <a:lumMod val="60000"/>
                    <a:lumOff val="40000"/>
                  </a:schemeClr>
                </a:solidFill>
                <a:effectLst/>
                <a:uLnTx/>
                <a:uFillTx/>
                <a:latin typeface="AppleMyungjo"/>
                <a:ea typeface="AppleMyungjo"/>
                <a:cs typeface="AppleMyungjo"/>
              </a:rPr>
              <a:t>Kolya</a:t>
            </a:r>
            <a:endParaRPr kumimoji="0" lang="en-US" sz="1800" b="0" i="0" u="none" strike="noStrike" kern="1200" cap="none" spc="0" normalizeH="0" baseline="0" noProof="0" dirty="0" smtClean="0">
              <a:ln>
                <a:noFill/>
              </a:ln>
              <a:solidFill>
                <a:schemeClr val="tx2">
                  <a:lumMod val="60000"/>
                  <a:lumOff val="40000"/>
                </a:schemeClr>
              </a:solidFill>
              <a:effectLst/>
              <a:uLnTx/>
              <a:uFillTx/>
              <a:latin typeface="AppleMyungjo"/>
              <a:ea typeface="AppleMyungjo"/>
              <a:cs typeface="AppleMyungjo"/>
            </a:endParaRPr>
          </a:p>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1800" b="0" i="0" u="none" strike="noStrike" kern="1200" cap="none" spc="0" normalizeH="0" baseline="0" noProof="0" dirty="0" smtClean="0">
              <a:ln>
                <a:noFill/>
              </a:ln>
              <a:solidFill>
                <a:schemeClr val="tx2">
                  <a:lumMod val="60000"/>
                  <a:lumOff val="40000"/>
                </a:schemeClr>
              </a:solidFill>
              <a:effectLst/>
              <a:uLnTx/>
              <a:uFillTx/>
              <a:latin typeface="AppleMyungjo"/>
              <a:ea typeface="AppleMyungjo"/>
              <a:cs typeface="AppleMyungjo"/>
            </a:endParaRPr>
          </a:p>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lumMod val="60000"/>
                    <a:lumOff val="40000"/>
                  </a:schemeClr>
                </a:solidFill>
                <a:effectLst/>
                <a:uLnTx/>
                <a:uFillTx/>
                <a:latin typeface="AppleMyungjo"/>
                <a:ea typeface="AppleMyungjo"/>
                <a:cs typeface="AppleMyungjo"/>
              </a:rPr>
              <a:t>EGI Technical Forum</a:t>
            </a:r>
          </a:p>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1800" b="0" i="0" u="none" strike="noStrike" kern="1200" cap="none" spc="0" normalizeH="0" baseline="0" noProof="0" dirty="0" smtClean="0">
              <a:ln>
                <a:noFill/>
              </a:ln>
              <a:solidFill>
                <a:schemeClr val="tx2">
                  <a:lumMod val="60000"/>
                  <a:lumOff val="40000"/>
                </a:schemeClr>
              </a:solidFill>
              <a:effectLst/>
              <a:uLnTx/>
              <a:uFillTx/>
              <a:latin typeface="AppleMyungjo"/>
              <a:ea typeface="AppleMyungjo"/>
              <a:cs typeface="AppleMyungjo"/>
            </a:endParaRPr>
          </a:p>
        </p:txBody>
      </p:sp>
      <p:sp>
        <p:nvSpPr>
          <p:cNvPr id="16" name="Title 1"/>
          <p:cNvSpPr txBox="1">
            <a:spLocks/>
          </p:cNvSpPr>
          <p:nvPr userDrawn="1"/>
        </p:nvSpPr>
        <p:spPr>
          <a:xfrm>
            <a:off x="0" y="1179512"/>
            <a:ext cx="7772400" cy="631825"/>
          </a:xfrm>
          <a:prstGeom prst="rect">
            <a:avLst/>
          </a:prstGeom>
        </p:spPr>
        <p:txBody>
          <a:bodyPr/>
          <a:lstStyle>
            <a:lvl1pPr>
              <a:defRPr sz="2800" b="0" baseline="0">
                <a:latin typeface="AppleMyungjo"/>
                <a:ea typeface="AppleMyungjo"/>
                <a:cs typeface="AppleMyungjo"/>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4000" b="1" i="0" u="none" strike="noStrike" kern="1200" cap="none" spc="0" normalizeH="0" baseline="0" noProof="0" dirty="0" smtClean="0">
              <a:ln>
                <a:noFill/>
              </a:ln>
              <a:solidFill>
                <a:schemeClr val="accent3">
                  <a:lumMod val="75000"/>
                </a:schemeClr>
              </a:solidFill>
              <a:effectLst/>
              <a:uLnTx/>
              <a:uFillTx/>
              <a:latin typeface="AppleMyungjo"/>
              <a:ea typeface="AppleMyungjo"/>
              <a:cs typeface="AppleMyungjo"/>
            </a:endParaRPr>
          </a:p>
        </p:txBody>
      </p:sp>
      <p:sp>
        <p:nvSpPr>
          <p:cNvPr id="19" name="Title 10"/>
          <p:cNvSpPr txBox="1">
            <a:spLocks/>
          </p:cNvSpPr>
          <p:nvPr userDrawn="1"/>
        </p:nvSpPr>
        <p:spPr>
          <a:xfrm>
            <a:off x="304800" y="2362200"/>
            <a:ext cx="6819900" cy="838200"/>
          </a:xfrm>
          <a:prstGeom prst="rect">
            <a:avLst/>
          </a:prstGeom>
        </p:spPr>
        <p:txBody>
          <a:bodyPr vert="horz"/>
          <a:lstStyle>
            <a:lvl1pPr>
              <a:defRPr sz="3400" baseline="0">
                <a:solidFill>
                  <a:srgbClr val="77933C"/>
                </a:solidFil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400" b="0" i="0" u="none" strike="noStrike" kern="1200" cap="none" spc="0" normalizeH="0" baseline="0" noProof="0" dirty="0" smtClean="0">
                <a:ln>
                  <a:noFill/>
                </a:ln>
                <a:solidFill>
                  <a:srgbClr val="77933C"/>
                </a:solidFill>
                <a:effectLst/>
                <a:uLnTx/>
                <a:uFillTx/>
                <a:latin typeface="+mj-lt"/>
                <a:ea typeface="+mj-ea"/>
                <a:cs typeface="+mj-cs"/>
              </a:rPr>
              <a:t>The </a:t>
            </a:r>
            <a:r>
              <a:rPr kumimoji="0" lang="en-US" sz="3400" b="0" i="0" u="none" strike="noStrike" kern="1200" cap="none" spc="0" normalizeH="0" baseline="0" noProof="0" dirty="0" err="1" smtClean="0">
                <a:ln>
                  <a:noFill/>
                </a:ln>
                <a:solidFill>
                  <a:srgbClr val="77933C"/>
                </a:solidFill>
                <a:effectLst/>
                <a:uLnTx/>
                <a:uFillTx/>
                <a:latin typeface="+mj-lt"/>
                <a:ea typeface="+mj-ea"/>
                <a:cs typeface="+mj-cs"/>
              </a:rPr>
              <a:t>MeDIA</a:t>
            </a:r>
            <a:r>
              <a:rPr kumimoji="0" lang="en-US" sz="3400" b="0" i="0" u="none" strike="noStrike" kern="1200" cap="none" spc="0" normalizeH="0" baseline="0" noProof="0" dirty="0" smtClean="0">
                <a:ln>
                  <a:noFill/>
                </a:ln>
                <a:solidFill>
                  <a:srgbClr val="77933C"/>
                </a:solidFill>
                <a:effectLst/>
                <a:uLnTx/>
                <a:uFillTx/>
                <a:latin typeface="+mj-lt"/>
                <a:ea typeface="+mj-ea"/>
                <a:cs typeface="+mj-cs"/>
              </a:rPr>
              <a:t> Initiative</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smtClean="0">
                <a:ln>
                  <a:noFill/>
                </a:ln>
                <a:solidFill>
                  <a:srgbClr val="77933C"/>
                </a:solidFill>
                <a:effectLst/>
                <a:uLnTx/>
                <a:uFillTx/>
                <a:latin typeface="+mj-lt"/>
                <a:ea typeface="+mj-ea"/>
                <a:cs typeface="+mj-cs"/>
              </a:rPr>
              <a:t>Middleware Development and Innovation Alliance  </a:t>
            </a:r>
            <a:endParaRPr kumimoji="0" lang="en-US" sz="1200" b="0" i="0" u="none" strike="noStrike" kern="1200" cap="none" spc="0" normalizeH="0" baseline="0" noProof="0" dirty="0">
              <a:ln>
                <a:noFill/>
              </a:ln>
              <a:solidFill>
                <a:srgbClr val="77933C"/>
              </a:solidFill>
              <a:effectLst/>
              <a:uLnTx/>
              <a:uFillTx/>
              <a:latin typeface="+mj-lt"/>
              <a:ea typeface="+mj-ea"/>
              <a:cs typeface="+mj-cs"/>
            </a:endParaRPr>
          </a:p>
        </p:txBody>
      </p:sp>
      <p:sp>
        <p:nvSpPr>
          <p:cNvPr id="20" name="Title 10"/>
          <p:cNvSpPr txBox="1">
            <a:spLocks/>
          </p:cNvSpPr>
          <p:nvPr userDrawn="1"/>
        </p:nvSpPr>
        <p:spPr>
          <a:xfrm>
            <a:off x="685800" y="3276600"/>
            <a:ext cx="6629400" cy="838200"/>
          </a:xfrm>
          <a:prstGeom prst="rect">
            <a:avLst/>
          </a:prstGeom>
        </p:spPr>
        <p:txBody>
          <a:bodyPr vert="horz"/>
          <a:lstStyle>
            <a:lvl1pPr>
              <a:defRPr sz="1800" baseline="0">
                <a:solidFill>
                  <a:srgbClr val="77933C"/>
                </a:solidFil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rgbClr val="77933C"/>
                </a:solidFill>
                <a:effectLst/>
                <a:uLnTx/>
                <a:uFillTx/>
                <a:latin typeface="+mj-lt"/>
                <a:ea typeface="+mj-ea"/>
                <a:cs typeface="+mj-cs"/>
              </a:rPr>
              <a:t>Governance model and Technology Supply Management </a:t>
            </a:r>
            <a:endParaRPr kumimoji="0" lang="en-US" sz="1800" b="0" i="0" u="none" strike="noStrike" kern="1200" cap="none" spc="0" normalizeH="0" baseline="0" noProof="0" dirty="0">
              <a:ln>
                <a:noFill/>
              </a:ln>
              <a:solidFill>
                <a:srgbClr val="77933C"/>
              </a:solidFill>
              <a:effectLst/>
              <a:uLnTx/>
              <a:uFillTx/>
              <a:latin typeface="+mj-lt"/>
              <a:ea typeface="+mj-ea"/>
              <a:cs typeface="+mj-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040A61E-C4D5-B74B-8B78-6F709DA55439}" type="datetimeFigureOut">
              <a:rPr lang="en-US" smtClean="0"/>
              <a:pPr/>
              <a:t>9/12/13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343400" y="6356350"/>
            <a:ext cx="4343400" cy="365125"/>
          </a:xfrm>
          <a:prstGeom prst="rect">
            <a:avLst/>
          </a:prstGeom>
        </p:spPr>
        <p:txBody>
          <a:bodyPr/>
          <a:lstStyle/>
          <a:p>
            <a:fld id="{468A2F9F-6F0A-E74C-9777-5D925AA929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040A61E-C4D5-B74B-8B78-6F709DA55439}" type="datetimeFigureOut">
              <a:rPr lang="en-US" smtClean="0"/>
              <a:pPr/>
              <a:t>9/12/13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343400" y="6356350"/>
            <a:ext cx="4343400" cy="365125"/>
          </a:xfrm>
          <a:prstGeom prst="rect">
            <a:avLst/>
          </a:prstGeom>
        </p:spPr>
        <p:txBody>
          <a:bodyPr/>
          <a:lstStyle/>
          <a:p>
            <a:fld id="{468A2F9F-6F0A-E74C-9777-5D925AA929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p:spTree>
      <p:nvGrpSpPr>
        <p:cNvPr id="1" name=""/>
        <p:cNvGrpSpPr/>
        <p:nvPr/>
      </p:nvGrpSpPr>
      <p:grpSpPr>
        <a:xfrm>
          <a:off x="0" y="0"/>
          <a:ext cx="0" cy="0"/>
          <a:chOff x="0" y="0"/>
          <a:chExt cx="0" cy="0"/>
        </a:xfrm>
      </p:grpSpPr>
      <p:sp>
        <p:nvSpPr>
          <p:cNvPr id="11" name="Title 10"/>
          <p:cNvSpPr>
            <a:spLocks noGrp="1"/>
          </p:cNvSpPr>
          <p:nvPr>
            <p:ph type="title"/>
          </p:nvPr>
        </p:nvSpPr>
        <p:spPr>
          <a:xfrm>
            <a:off x="-1066800" y="274638"/>
            <a:ext cx="8229600" cy="1143000"/>
          </a:xfrm>
          <a:prstGeom prst="rect">
            <a:avLst/>
          </a:prstGeom>
        </p:spPr>
        <p:txBody>
          <a:bodyPr vert="horz"/>
          <a:lstStyle>
            <a:lvl1pPr>
              <a:defRPr sz="3200">
                <a:solidFill>
                  <a:srgbClr val="77933C"/>
                </a:solidFill>
              </a:defRPr>
            </a:lvl1pPr>
          </a:lstStyle>
          <a:p>
            <a:r>
              <a:rPr lang="en-US" dirty="0" smtClean="0"/>
              <a:t>Click to edit Master title style</a:t>
            </a:r>
            <a:endParaRPr lang="en-US" dirty="0"/>
          </a:p>
        </p:txBody>
      </p:sp>
      <p:sp>
        <p:nvSpPr>
          <p:cNvPr id="13" name="Text Placeholder 12"/>
          <p:cNvSpPr>
            <a:spLocks noGrp="1"/>
          </p:cNvSpPr>
          <p:nvPr>
            <p:ph type="body" sz="quarter" idx="10"/>
          </p:nvPr>
        </p:nvSpPr>
        <p:spPr>
          <a:xfrm>
            <a:off x="381000" y="1524000"/>
            <a:ext cx="6400800" cy="914400"/>
          </a:xfrm>
          <a:prstGeom prst="rect">
            <a:avLst/>
          </a:prstGeom>
        </p:spPr>
        <p:txBody>
          <a:bodyPr vert="horz"/>
          <a:lstStyle>
            <a:lvl1pPr>
              <a:defRPr>
                <a:solidFill>
                  <a:schemeClr val="accent1">
                    <a:lumMod val="75000"/>
                  </a:schemeClr>
                </a:solidFill>
              </a:defRPr>
            </a:lvl1pPr>
            <a:lvl2pPr>
              <a:defRPr>
                <a:solidFill>
                  <a:schemeClr val="accent1">
                    <a:lumMod val="75000"/>
                  </a:schemeClr>
                </a:solidFill>
              </a:defRPr>
            </a:lvl2pPr>
            <a:lvl3pPr>
              <a:defRPr>
                <a:solidFill>
                  <a:schemeClr val="accent1">
                    <a:lumMod val="75000"/>
                  </a:schemeClr>
                </a:solidFill>
              </a:defRPr>
            </a:lvl3pPr>
            <a:lvl4pPr>
              <a:defRPr>
                <a:solidFill>
                  <a:schemeClr val="accent1">
                    <a:lumMod val="75000"/>
                  </a:schemeClr>
                </a:solidFill>
              </a:defRPr>
            </a:lvl4pPr>
            <a:lvl5pPr>
              <a:defRPr>
                <a:solidFill>
                  <a:schemeClr val="accent1">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040A61E-C4D5-B74B-8B78-6F709DA55439}" type="datetimeFigureOut">
              <a:rPr lang="en-US" smtClean="0"/>
              <a:pPr/>
              <a:t>9/12/13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343400" y="6356350"/>
            <a:ext cx="4343400" cy="365125"/>
          </a:xfrm>
          <a:prstGeom prst="rect">
            <a:avLst/>
          </a:prstGeom>
        </p:spPr>
        <p:txBody>
          <a:bodyPr/>
          <a:lstStyle/>
          <a:p>
            <a:fld id="{468A2F9F-6F0A-E74C-9777-5D925AA929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040A61E-C4D5-B74B-8B78-6F709DA55439}" type="datetimeFigureOut">
              <a:rPr lang="en-US" smtClean="0"/>
              <a:pPr/>
              <a:t>9/12/13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343400" y="6356350"/>
            <a:ext cx="4343400" cy="365125"/>
          </a:xfrm>
          <a:prstGeom prst="rect">
            <a:avLst/>
          </a:prstGeom>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040A61E-C4D5-B74B-8B78-6F709DA55439}" type="datetimeFigureOut">
              <a:rPr lang="en-US" smtClean="0"/>
              <a:pPr/>
              <a:t>9/12/13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4343400" y="6356350"/>
            <a:ext cx="4343400" cy="365125"/>
          </a:xfrm>
          <a:prstGeom prst="rect">
            <a:avLst/>
          </a:prstGeom>
        </p:spPr>
        <p:txBody>
          <a:bodyPr/>
          <a:lstStyle/>
          <a:p>
            <a:fld id="{468A2F9F-6F0A-E74C-9777-5D925AA929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040A61E-C4D5-B74B-8B78-6F709DA55439}" type="datetimeFigureOut">
              <a:rPr lang="en-US" smtClean="0"/>
              <a:pPr/>
              <a:t>9/12/13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4343400" y="6356350"/>
            <a:ext cx="4343400" cy="365125"/>
          </a:xfrm>
          <a:prstGeom prst="rect">
            <a:avLst/>
          </a:prstGeom>
        </p:spPr>
        <p:txBody>
          <a:bodyPr/>
          <a:lstStyle/>
          <a:p>
            <a:fld id="{468A2F9F-6F0A-E74C-9777-5D925AA929E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040A61E-C4D5-B74B-8B78-6F709DA55439}" type="datetimeFigureOut">
              <a:rPr lang="en-US" smtClean="0"/>
              <a:pPr/>
              <a:t>9/12/13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4343400" y="6356350"/>
            <a:ext cx="4343400" cy="365125"/>
          </a:xfrm>
          <a:prstGeom prst="rect">
            <a:avLst/>
          </a:prstGeom>
        </p:spPr>
        <p:txBody>
          <a:bodyPr/>
          <a:lstStyle/>
          <a:p>
            <a:fld id="{468A2F9F-6F0A-E74C-9777-5D925AA929E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040A61E-C4D5-B74B-8B78-6F709DA55439}" type="datetimeFigureOut">
              <a:rPr lang="en-US" smtClean="0"/>
              <a:pPr/>
              <a:t>9/12/13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343400" y="6356350"/>
            <a:ext cx="4343400" cy="365125"/>
          </a:xfrm>
          <a:prstGeom prst="rect">
            <a:avLst/>
          </a:prstGeom>
        </p:spPr>
        <p:txBody>
          <a:bodyPr/>
          <a:lstStyle/>
          <a:p>
            <a:fld id="{468A2F9F-6F0A-E74C-9777-5D925AA929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040A61E-C4D5-B74B-8B78-6F709DA55439}" type="datetimeFigureOut">
              <a:rPr lang="en-US" smtClean="0"/>
              <a:pPr/>
              <a:t>9/12/13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343400" y="6356350"/>
            <a:ext cx="4343400" cy="365125"/>
          </a:xfrm>
          <a:prstGeom prst="rect">
            <a:avLst/>
          </a:prstGeom>
        </p:spPr>
        <p:txBody>
          <a:bodyPr/>
          <a:lstStyle/>
          <a:p>
            <a:fld id="{468A2F9F-6F0A-E74C-9777-5D925AA929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 name="TextBox 7"/>
          <p:cNvSpPr txBox="1"/>
          <p:nvPr userDrawn="1"/>
        </p:nvSpPr>
        <p:spPr>
          <a:xfrm>
            <a:off x="3073400" y="6504801"/>
            <a:ext cx="6388100" cy="276999"/>
          </a:xfrm>
          <a:prstGeom prst="rect">
            <a:avLst/>
          </a:prstGeom>
          <a:noFill/>
        </p:spPr>
        <p:txBody>
          <a:bodyPr wrap="square" rtlCol="0">
            <a:spAutoFit/>
          </a:bodyPr>
          <a:lstStyle/>
          <a:p>
            <a:r>
              <a:rPr lang="en-US" sz="1200" baseline="0" dirty="0" err="1" smtClean="0">
                <a:solidFill>
                  <a:schemeClr val="accent3">
                    <a:lumMod val="75000"/>
                  </a:schemeClr>
                </a:solidFill>
                <a:latin typeface="AppleMyungjo"/>
                <a:ea typeface="AppleMyungjo"/>
                <a:cs typeface="AppleMyungjo"/>
              </a:rPr>
              <a:t>MeDIA</a:t>
            </a:r>
            <a:r>
              <a:rPr lang="en-US" sz="1200" baseline="0" dirty="0" smtClean="0">
                <a:solidFill>
                  <a:schemeClr val="accent3">
                    <a:lumMod val="75000"/>
                  </a:schemeClr>
                </a:solidFill>
                <a:latin typeface="AppleMyungjo"/>
                <a:ea typeface="AppleMyungjo"/>
                <a:cs typeface="AppleMyungjo"/>
              </a:rPr>
              <a:t>| EGI TF 2013 Madrid </a:t>
            </a:r>
            <a:r>
              <a:rPr lang="en-US" sz="1200" baseline="0" dirty="0" smtClean="0">
                <a:solidFill>
                  <a:schemeClr val="accent3">
                    <a:lumMod val="75000"/>
                  </a:schemeClr>
                </a:solidFill>
                <a:latin typeface="AppleMyungjo"/>
                <a:ea typeface="AppleMyungjo"/>
                <a:cs typeface="AppleMyungjo"/>
              </a:rPr>
              <a:t>| Patrick Fuhrmann | </a:t>
            </a:r>
            <a:r>
              <a:rPr lang="en-US" sz="1200" baseline="0" dirty="0" smtClean="0">
                <a:solidFill>
                  <a:schemeClr val="accent3">
                    <a:lumMod val="75000"/>
                  </a:schemeClr>
                </a:solidFill>
                <a:latin typeface="AppleMyungjo"/>
                <a:ea typeface="AppleMyungjo"/>
                <a:cs typeface="AppleMyungjo"/>
              </a:rPr>
              <a:t>16 </a:t>
            </a:r>
            <a:r>
              <a:rPr lang="en-US" sz="1200" baseline="0" dirty="0" smtClean="0">
                <a:solidFill>
                  <a:schemeClr val="accent3">
                    <a:lumMod val="75000"/>
                  </a:schemeClr>
                </a:solidFill>
                <a:latin typeface="AppleMyungjo"/>
                <a:ea typeface="AppleMyungjo"/>
                <a:cs typeface="AppleMyungjo"/>
              </a:rPr>
              <a:t>September 2013 | </a:t>
            </a:r>
            <a:fld id="{DABF8CE4-D918-424D-850E-C213E2724C69}" type="slidenum">
              <a:rPr lang="en-US" sz="1200" baseline="0" smtClean="0">
                <a:solidFill>
                  <a:schemeClr val="accent3">
                    <a:lumMod val="75000"/>
                  </a:schemeClr>
                </a:solidFill>
                <a:latin typeface="AppleMyungjo"/>
                <a:ea typeface="AppleMyungjo"/>
                <a:cs typeface="AppleMyungjo"/>
              </a:rPr>
              <a:pPr/>
              <a:t>‹#›</a:t>
            </a:fld>
            <a:endParaRPr lang="en-US" sz="1200" dirty="0">
              <a:solidFill>
                <a:schemeClr val="accent3">
                  <a:lumMod val="75000"/>
                </a:schemeClr>
              </a:solidFill>
              <a:latin typeface="AppleMyungjo"/>
              <a:ea typeface="AppleMyungjo"/>
              <a:cs typeface="AppleMyungjo"/>
            </a:endParaRPr>
          </a:p>
        </p:txBody>
      </p:sp>
      <p:cxnSp>
        <p:nvCxnSpPr>
          <p:cNvPr id="9" name="Straight Connector 8"/>
          <p:cNvCxnSpPr/>
          <p:nvPr userDrawn="1"/>
        </p:nvCxnSpPr>
        <p:spPr>
          <a:xfrm>
            <a:off x="207000" y="6477000"/>
            <a:ext cx="8708400" cy="158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6096000" y="0"/>
            <a:ext cx="3048000" cy="1295400"/>
          </a:xfrm>
          <a:prstGeom prst="rect">
            <a:avLst/>
          </a:prstGeom>
          <a:gradFill flip="none" rotWithShape="1">
            <a:gsLst>
              <a:gs pos="0">
                <a:schemeClr val="accent1">
                  <a:tint val="100000"/>
                  <a:shade val="100000"/>
                  <a:satMod val="130000"/>
                </a:schemeClr>
              </a:gs>
              <a:gs pos="100000">
                <a:schemeClr val="bg1"/>
              </a:gs>
              <a:gs pos="83000">
                <a:schemeClr val="bg1"/>
              </a:gs>
            </a:gsLst>
            <a:path path="rect">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MeDIA_Logo.png"/>
          <p:cNvPicPr>
            <a:picLocks noChangeAspect="1"/>
          </p:cNvPicPr>
          <p:nvPr userDrawn="1"/>
        </p:nvPicPr>
        <p:blipFill>
          <a:blip r:embed="rId13"/>
          <a:stretch>
            <a:fillRect/>
          </a:stretch>
        </p:blipFill>
        <p:spPr>
          <a:xfrm>
            <a:off x="6553200" y="228600"/>
            <a:ext cx="2153920" cy="9144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Macintosh%20HD:Users:patrick:Downloads:MeDIA%20Working%20Groups%20V0.docx!OLE_LINK2"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381000" y="1695609"/>
            <a:ext cx="8077200" cy="1846659"/>
          </a:xfrm>
          <a:prstGeom prst="rect">
            <a:avLst/>
          </a:prstGeom>
          <a:noFill/>
        </p:spPr>
        <p:txBody>
          <a:bodyPr wrap="square" rtlCol="0">
            <a:spAutoFit/>
          </a:bodyPr>
          <a:lstStyle/>
          <a:p>
            <a:r>
              <a:rPr lang="en-US" sz="2400" dirty="0" err="1" smtClean="0">
                <a:solidFill>
                  <a:schemeClr val="accent1">
                    <a:lumMod val="75000"/>
                  </a:schemeClr>
                </a:solidFill>
              </a:rPr>
              <a:t>MeDIA</a:t>
            </a:r>
            <a:r>
              <a:rPr lang="en-US" sz="2400" dirty="0" smtClean="0">
                <a:solidFill>
                  <a:schemeClr val="accent1">
                    <a:lumMod val="75000"/>
                  </a:schemeClr>
                </a:solidFill>
              </a:rPr>
              <a:t> is a long-term, open, lightweight collaboration on distributed middleware technology. </a:t>
            </a:r>
            <a:r>
              <a:rPr lang="en-US" sz="2400" dirty="0" err="1" smtClean="0">
                <a:solidFill>
                  <a:schemeClr val="accent1">
                    <a:lumMod val="75000"/>
                  </a:schemeClr>
                </a:solidFill>
              </a:rPr>
              <a:t>MeDIA</a:t>
            </a:r>
            <a:r>
              <a:rPr lang="en-US" sz="2400" dirty="0" smtClean="0">
                <a:solidFill>
                  <a:schemeClr val="accent1">
                    <a:lumMod val="75000"/>
                  </a:schemeClr>
                </a:solidFill>
              </a:rPr>
              <a:t> members are essentially software developer teams, subsequently called Technology Provider, PT.</a:t>
            </a:r>
          </a:p>
          <a:p>
            <a:endParaRPr lang="en-US" dirty="0">
              <a:solidFill>
                <a:schemeClr val="accent1">
                  <a:lumMod val="75000"/>
                </a:schemeClr>
              </a:solidFill>
            </a:endParaRPr>
          </a:p>
        </p:txBody>
      </p:sp>
      <p:sp>
        <p:nvSpPr>
          <p:cNvPr id="7" name="TextBox 6"/>
          <p:cNvSpPr txBox="1"/>
          <p:nvPr/>
        </p:nvSpPr>
        <p:spPr>
          <a:xfrm>
            <a:off x="457200" y="3733800"/>
            <a:ext cx="8153400" cy="1846659"/>
          </a:xfrm>
          <a:prstGeom prst="rect">
            <a:avLst/>
          </a:prstGeom>
          <a:noFill/>
        </p:spPr>
        <p:txBody>
          <a:bodyPr wrap="square" rtlCol="0">
            <a:spAutoFit/>
          </a:bodyPr>
          <a:lstStyle/>
          <a:p>
            <a:pPr>
              <a:buNone/>
            </a:pPr>
            <a:r>
              <a:rPr lang="en-US" sz="2400" dirty="0" err="1" smtClean="0">
                <a:solidFill>
                  <a:schemeClr val="accent1">
                    <a:lumMod val="75000"/>
                  </a:schemeClr>
                </a:solidFill>
              </a:rPr>
              <a:t>MeDIA</a:t>
            </a:r>
            <a:r>
              <a:rPr lang="en-US" sz="2400" dirty="0" smtClean="0">
                <a:solidFill>
                  <a:schemeClr val="accent1">
                    <a:lumMod val="75000"/>
                  </a:schemeClr>
                </a:solidFill>
              </a:rPr>
              <a:t> activities are primarily carried out within Working </a:t>
            </a:r>
            <a:r>
              <a:rPr lang="en-US" sz="2400" dirty="0" smtClean="0">
                <a:solidFill>
                  <a:schemeClr val="accent1">
                    <a:lumMod val="75000"/>
                  </a:schemeClr>
                </a:solidFill>
              </a:rPr>
              <a:t>Groups (</a:t>
            </a:r>
            <a:r>
              <a:rPr lang="en-US" sz="2400" dirty="0" err="1" smtClean="0">
                <a:solidFill>
                  <a:schemeClr val="accent1">
                    <a:lumMod val="75000"/>
                  </a:schemeClr>
                </a:solidFill>
              </a:rPr>
              <a:t>WGs</a:t>
            </a:r>
            <a:r>
              <a:rPr lang="en-US" sz="2400" dirty="0" smtClean="0">
                <a:solidFill>
                  <a:schemeClr val="accent1">
                    <a:lumMod val="75000"/>
                  </a:schemeClr>
                </a:solidFill>
              </a:rPr>
              <a:t>). </a:t>
            </a:r>
            <a:r>
              <a:rPr lang="en-US" sz="2400" dirty="0" err="1" smtClean="0">
                <a:solidFill>
                  <a:schemeClr val="accent1">
                    <a:lumMod val="75000"/>
                  </a:schemeClr>
                </a:solidFill>
              </a:rPr>
              <a:t>MeDIA</a:t>
            </a:r>
            <a:r>
              <a:rPr lang="en-US" sz="2400" dirty="0" smtClean="0">
                <a:solidFill>
                  <a:schemeClr val="accent1">
                    <a:lumMod val="75000"/>
                  </a:schemeClr>
                </a:solidFill>
              </a:rPr>
              <a:t> itself and the </a:t>
            </a:r>
            <a:r>
              <a:rPr lang="en-US" sz="2400" i="1" dirty="0" err="1" smtClean="0">
                <a:solidFill>
                  <a:schemeClr val="accent1">
                    <a:lumMod val="75000"/>
                  </a:schemeClr>
                </a:solidFill>
              </a:rPr>
              <a:t>MeDIA</a:t>
            </a:r>
            <a:r>
              <a:rPr lang="en-US" sz="2400" i="1" dirty="0" smtClean="0">
                <a:solidFill>
                  <a:schemeClr val="accent1">
                    <a:lumMod val="75000"/>
                  </a:schemeClr>
                </a:solidFill>
              </a:rPr>
              <a:t> Working Groups</a:t>
            </a:r>
            <a:r>
              <a:rPr lang="en-US" sz="2400" dirty="0" smtClean="0">
                <a:solidFill>
                  <a:schemeClr val="accent1">
                    <a:lumMod val="75000"/>
                  </a:schemeClr>
                </a:solidFill>
              </a:rPr>
              <a:t> </a:t>
            </a:r>
            <a:r>
              <a:rPr lang="en-US" sz="2400" dirty="0" smtClean="0">
                <a:solidFill>
                  <a:schemeClr val="accent1">
                    <a:lumMod val="75000"/>
                  </a:schemeClr>
                </a:solidFill>
              </a:rPr>
              <a:t>are overseen by a thin coordination layer composed of community elected “</a:t>
            </a:r>
            <a:r>
              <a:rPr lang="en-US" sz="2400" dirty="0" err="1" smtClean="0">
                <a:solidFill>
                  <a:schemeClr val="accent1">
                    <a:lumMod val="75000"/>
                  </a:schemeClr>
                </a:solidFill>
              </a:rPr>
              <a:t>MeDIA</a:t>
            </a:r>
            <a:r>
              <a:rPr lang="en-US" sz="2400" dirty="0" smtClean="0">
                <a:solidFill>
                  <a:schemeClr val="accent1">
                    <a:lumMod val="75000"/>
                  </a:schemeClr>
                </a:solidFill>
              </a:rPr>
              <a:t> Chairs”.</a:t>
            </a:r>
          </a:p>
          <a:p>
            <a:endParaRPr lang="en-US" dirty="0"/>
          </a:p>
        </p:txBody>
      </p:sp>
      <p:sp>
        <p:nvSpPr>
          <p:cNvPr id="8" name="Title 1"/>
          <p:cNvSpPr>
            <a:spLocks noGrp="1"/>
          </p:cNvSpPr>
          <p:nvPr>
            <p:ph type="title"/>
          </p:nvPr>
        </p:nvSpPr>
        <p:spPr>
          <a:xfrm>
            <a:off x="-1066800" y="457200"/>
            <a:ext cx="8229600" cy="1143000"/>
          </a:xfrm>
        </p:spPr>
        <p:txBody>
          <a:bodyPr/>
          <a:lstStyle/>
          <a:p>
            <a:r>
              <a:rPr lang="en-US" dirty="0" smtClean="0"/>
              <a:t>In more formal words ? </a:t>
            </a:r>
            <a:br>
              <a:rPr lang="en-US" dirty="0" smtClean="0"/>
            </a:br>
            <a:r>
              <a:rPr lang="en-US" sz="2600" dirty="0" smtClean="0"/>
              <a:t>(Basis for discussion)</a:t>
            </a:r>
            <a:endParaRPr lang="en-US" sz="2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a:t>
            </a:r>
            <a:br>
              <a:rPr lang="en-US" dirty="0" smtClean="0"/>
            </a:br>
            <a:r>
              <a:rPr lang="en-US" i="1" dirty="0" err="1" smtClean="0"/>
              <a:t>MeDIA</a:t>
            </a:r>
            <a:r>
              <a:rPr lang="en-US" i="1" dirty="0" smtClean="0"/>
              <a:t> working group</a:t>
            </a:r>
            <a:r>
              <a:rPr lang="en-US" dirty="0" smtClean="0"/>
              <a:t> ?</a:t>
            </a:r>
            <a:endParaRPr lang="en-US" dirty="0"/>
          </a:p>
        </p:txBody>
      </p:sp>
      <p:sp>
        <p:nvSpPr>
          <p:cNvPr id="3" name="Text Placeholder 2"/>
          <p:cNvSpPr>
            <a:spLocks noGrp="1"/>
          </p:cNvSpPr>
          <p:nvPr>
            <p:ph type="body" sz="quarter" idx="10"/>
          </p:nvPr>
        </p:nvSpPr>
        <p:spPr>
          <a:xfrm>
            <a:off x="381000" y="1816100"/>
            <a:ext cx="7848600" cy="4343400"/>
          </a:xfrm>
        </p:spPr>
        <p:txBody>
          <a:bodyPr/>
          <a:lstStyle/>
          <a:p>
            <a:pPr lvl="0"/>
            <a:r>
              <a:rPr lang="en-US" sz="2200" dirty="0" smtClean="0"/>
              <a:t>Working groups are the place were technical work is being performed.</a:t>
            </a:r>
          </a:p>
          <a:p>
            <a:pPr lvl="0"/>
            <a:r>
              <a:rPr lang="en-US" sz="2200" dirty="0" smtClean="0"/>
              <a:t>A group consists of two or more Technology Providers, </a:t>
            </a:r>
            <a:r>
              <a:rPr lang="en-US" sz="2200" dirty="0" err="1" smtClean="0"/>
              <a:t>TPs</a:t>
            </a:r>
            <a:r>
              <a:rPr lang="en-US" sz="2200" dirty="0" smtClean="0"/>
              <a:t>.</a:t>
            </a:r>
          </a:p>
          <a:p>
            <a:pPr lvl="0"/>
            <a:r>
              <a:rPr lang="en-US" sz="2200" dirty="0" smtClean="0"/>
              <a:t>A group is created and run to solve a technology problem or to oversee a process of common interest?</a:t>
            </a:r>
          </a:p>
          <a:p>
            <a:pPr lvl="0"/>
            <a:r>
              <a:rPr lang="en-US" sz="2200" dirty="0" smtClean="0"/>
              <a:t>A group can be</a:t>
            </a:r>
          </a:p>
          <a:p>
            <a:pPr lvl="1"/>
            <a:r>
              <a:rPr lang="en-US" sz="2200" i="1" dirty="0" smtClean="0"/>
              <a:t>Goal-oriented</a:t>
            </a:r>
            <a:r>
              <a:rPr lang="en-US" sz="2200" dirty="0" smtClean="0"/>
              <a:t>, with well-defined outcome, expected to be achieved within a giving timeframe</a:t>
            </a:r>
          </a:p>
          <a:p>
            <a:pPr lvl="1"/>
            <a:r>
              <a:rPr lang="en-US" sz="2200" dirty="0" smtClean="0"/>
              <a:t>A </a:t>
            </a:r>
            <a:r>
              <a:rPr lang="en-US" sz="2200" i="1" dirty="0" smtClean="0"/>
              <a:t>continuous task,</a:t>
            </a:r>
            <a:r>
              <a:rPr lang="en-US" sz="2200" dirty="0" smtClean="0"/>
              <a:t> e.g. monitoring compliance of </a:t>
            </a:r>
            <a:r>
              <a:rPr lang="en-US" sz="2200" dirty="0" err="1" smtClean="0"/>
              <a:t>TPs</a:t>
            </a:r>
            <a:r>
              <a:rPr lang="en-US" sz="2200" dirty="0" smtClean="0"/>
              <a:t> towards a technology agreement.</a:t>
            </a:r>
            <a:endParaRPr lang="en-US" sz="2200"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2"/>
          <p:cNvSpPr>
            <a:spLocks noGrp="1"/>
          </p:cNvSpPr>
          <p:nvPr>
            <p:ph type="body" sz="quarter" idx="10"/>
          </p:nvPr>
        </p:nvSpPr>
        <p:spPr>
          <a:xfrm>
            <a:off x="381000" y="1892300"/>
            <a:ext cx="8077200" cy="3810000"/>
          </a:xfrm>
        </p:spPr>
        <p:txBody>
          <a:bodyPr/>
          <a:lstStyle/>
          <a:p>
            <a:pPr lvl="0"/>
            <a:r>
              <a:rPr lang="en-US" sz="2200" dirty="0" smtClean="0"/>
              <a:t>A </a:t>
            </a:r>
            <a:r>
              <a:rPr lang="en-US" sz="2200" dirty="0" smtClean="0"/>
              <a:t>groups can be formed either by an external request to </a:t>
            </a:r>
            <a:r>
              <a:rPr lang="en-US" sz="2200" dirty="0" err="1" smtClean="0"/>
              <a:t>MeDIA</a:t>
            </a:r>
            <a:r>
              <a:rPr lang="en-US" sz="2200" dirty="0" smtClean="0"/>
              <a:t> (e.g. a scientific community would need a certain solution) or by a request launched internally, from the member </a:t>
            </a:r>
            <a:r>
              <a:rPr lang="en-US" sz="2200" dirty="0" err="1" smtClean="0"/>
              <a:t>TPs</a:t>
            </a:r>
            <a:r>
              <a:rPr lang="en-US" sz="2200" dirty="0" smtClean="0"/>
              <a:t>. </a:t>
            </a:r>
          </a:p>
          <a:p>
            <a:pPr lvl="0"/>
            <a:r>
              <a:rPr lang="en-US" sz="2200" dirty="0" smtClean="0"/>
              <a:t>The proposed WG is created if sufficient interest is available.</a:t>
            </a:r>
          </a:p>
          <a:p>
            <a:pPr lvl="0"/>
            <a:r>
              <a:rPr lang="en-US" sz="2200" dirty="0" smtClean="0"/>
              <a:t>The progress of the group is monitored by the corresponding </a:t>
            </a:r>
            <a:r>
              <a:rPr lang="en-US" sz="2200" dirty="0" err="1" smtClean="0"/>
              <a:t>MeDIA</a:t>
            </a:r>
            <a:r>
              <a:rPr lang="en-US" sz="2200" dirty="0" smtClean="0"/>
              <a:t> Chair.</a:t>
            </a:r>
          </a:p>
          <a:p>
            <a:pPr lvl="0"/>
            <a:r>
              <a:rPr lang="en-US" sz="2200" dirty="0" err="1" smtClean="0"/>
              <a:t>WGs</a:t>
            </a:r>
            <a:r>
              <a:rPr lang="en-US" sz="2200" dirty="0" smtClean="0"/>
              <a:t> are listed on the </a:t>
            </a:r>
            <a:r>
              <a:rPr lang="en-US" sz="2200" dirty="0" err="1" smtClean="0"/>
              <a:t>MeDIA</a:t>
            </a:r>
            <a:r>
              <a:rPr lang="en-US" sz="2200" dirty="0" smtClean="0"/>
              <a:t> web pages and benefit from the </a:t>
            </a:r>
            <a:r>
              <a:rPr lang="en-US" sz="2200" dirty="0" err="1" smtClean="0"/>
              <a:t>MeDIA</a:t>
            </a:r>
            <a:r>
              <a:rPr lang="en-US" sz="2200" dirty="0" smtClean="0"/>
              <a:t> collaboration tools.</a:t>
            </a:r>
          </a:p>
          <a:p>
            <a:pPr lvl="0"/>
            <a:r>
              <a:rPr lang="en-US" sz="2200" dirty="0" smtClean="0"/>
              <a:t>The chair of a WG ensures sufficient communication between the initiator of the WG and the WG itself.</a:t>
            </a:r>
          </a:p>
          <a:p>
            <a:endParaRPr lang="en-US" dirty="0"/>
          </a:p>
        </p:txBody>
      </p:sp>
      <p:sp>
        <p:nvSpPr>
          <p:cNvPr id="6" name="Title 1"/>
          <p:cNvSpPr>
            <a:spLocks noGrp="1"/>
          </p:cNvSpPr>
          <p:nvPr>
            <p:ph type="title"/>
          </p:nvPr>
        </p:nvSpPr>
        <p:spPr>
          <a:xfrm>
            <a:off x="-1066800" y="274638"/>
            <a:ext cx="8229600" cy="1143000"/>
          </a:xfrm>
        </p:spPr>
        <p:txBody>
          <a:bodyPr/>
          <a:lstStyle/>
          <a:p>
            <a:r>
              <a:rPr lang="en-US" dirty="0" smtClean="0"/>
              <a:t>What is a </a:t>
            </a:r>
            <a:br>
              <a:rPr lang="en-US" dirty="0" smtClean="0"/>
            </a:br>
            <a:r>
              <a:rPr lang="en-US" i="1" dirty="0" err="1" smtClean="0"/>
              <a:t>MeDIA</a:t>
            </a:r>
            <a:r>
              <a:rPr lang="en-US" i="1" dirty="0" smtClean="0"/>
              <a:t> working group</a:t>
            </a: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 diagram</a:t>
            </a:r>
            <a:endParaRPr lang="en-US" dirty="0"/>
          </a:p>
        </p:txBody>
      </p:sp>
      <p:grpSp>
        <p:nvGrpSpPr>
          <p:cNvPr id="36" name="Group 35"/>
          <p:cNvGrpSpPr/>
          <p:nvPr/>
        </p:nvGrpSpPr>
        <p:grpSpPr>
          <a:xfrm>
            <a:off x="6743700" y="3340100"/>
            <a:ext cx="2387600" cy="1295400"/>
            <a:chOff x="6743700" y="3340100"/>
            <a:chExt cx="2387600" cy="1295400"/>
          </a:xfrm>
        </p:grpSpPr>
        <p:sp>
          <p:nvSpPr>
            <p:cNvPr id="14" name="Right Arrow 13"/>
            <p:cNvSpPr/>
            <p:nvPr/>
          </p:nvSpPr>
          <p:spPr>
            <a:xfrm>
              <a:off x="6743700" y="3721100"/>
              <a:ext cx="990600" cy="533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ounded Rectangle 17"/>
            <p:cNvSpPr/>
            <p:nvPr/>
          </p:nvSpPr>
          <p:spPr>
            <a:xfrm>
              <a:off x="7823200" y="3340100"/>
              <a:ext cx="1143000" cy="1295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7620000" y="3765034"/>
              <a:ext cx="1511300" cy="369332"/>
            </a:xfrm>
            <a:prstGeom prst="rect">
              <a:avLst/>
            </a:prstGeom>
            <a:noFill/>
          </p:spPr>
          <p:txBody>
            <a:bodyPr wrap="square" rtlCol="0">
              <a:spAutoFit/>
            </a:bodyPr>
            <a:lstStyle/>
            <a:p>
              <a:pPr algn="ctr"/>
              <a:r>
                <a:rPr lang="en-US" dirty="0" smtClean="0">
                  <a:solidFill>
                    <a:schemeClr val="bg1"/>
                  </a:solidFill>
                </a:rPr>
                <a:t>Completed</a:t>
              </a:r>
              <a:endParaRPr lang="en-US" dirty="0">
                <a:solidFill>
                  <a:schemeClr val="bg1"/>
                </a:solidFill>
              </a:endParaRPr>
            </a:p>
          </p:txBody>
        </p:sp>
      </p:grpSp>
      <p:grpSp>
        <p:nvGrpSpPr>
          <p:cNvPr id="34" name="Group 33"/>
          <p:cNvGrpSpPr/>
          <p:nvPr/>
        </p:nvGrpSpPr>
        <p:grpSpPr>
          <a:xfrm>
            <a:off x="152400" y="3340100"/>
            <a:ext cx="3390900" cy="3202801"/>
            <a:chOff x="152400" y="3340100"/>
            <a:chExt cx="3390900" cy="3202801"/>
          </a:xfrm>
        </p:grpSpPr>
        <p:sp>
          <p:nvSpPr>
            <p:cNvPr id="4" name="Right Arrow 3"/>
            <p:cNvSpPr/>
            <p:nvPr/>
          </p:nvSpPr>
          <p:spPr>
            <a:xfrm>
              <a:off x="228600" y="3721100"/>
              <a:ext cx="990600" cy="533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ounded Rectangle 4"/>
            <p:cNvSpPr/>
            <p:nvPr/>
          </p:nvSpPr>
          <p:spPr>
            <a:xfrm>
              <a:off x="1244600" y="3340100"/>
              <a:ext cx="1143000" cy="1295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1219200" y="3526135"/>
              <a:ext cx="1172805" cy="923330"/>
            </a:xfrm>
            <a:prstGeom prst="rect">
              <a:avLst/>
            </a:prstGeom>
            <a:noFill/>
          </p:spPr>
          <p:txBody>
            <a:bodyPr wrap="none" rtlCol="0">
              <a:spAutoFit/>
            </a:bodyPr>
            <a:lstStyle/>
            <a:p>
              <a:pPr algn="ctr"/>
              <a:r>
                <a:rPr lang="en-US" dirty="0" smtClean="0">
                  <a:solidFill>
                    <a:schemeClr val="bg1"/>
                  </a:solidFill>
                </a:rPr>
                <a:t>Proposed</a:t>
              </a:r>
            </a:p>
            <a:p>
              <a:pPr algn="ctr"/>
              <a:r>
                <a:rPr lang="en-US" dirty="0" smtClean="0">
                  <a:solidFill>
                    <a:schemeClr val="bg1"/>
                  </a:solidFill>
                </a:rPr>
                <a:t>Working</a:t>
              </a:r>
            </a:p>
            <a:p>
              <a:pPr algn="ctr"/>
              <a:r>
                <a:rPr lang="en-US" dirty="0" smtClean="0">
                  <a:solidFill>
                    <a:schemeClr val="bg1"/>
                  </a:solidFill>
                </a:rPr>
                <a:t>Group</a:t>
              </a:r>
              <a:endParaRPr lang="en-US" dirty="0">
                <a:solidFill>
                  <a:schemeClr val="bg1"/>
                </a:solidFill>
              </a:endParaRPr>
            </a:p>
          </p:txBody>
        </p:sp>
        <p:sp>
          <p:nvSpPr>
            <p:cNvPr id="26" name="Rounded Rectangular Callout 25"/>
            <p:cNvSpPr/>
            <p:nvPr/>
          </p:nvSpPr>
          <p:spPr>
            <a:xfrm>
              <a:off x="152400" y="5016500"/>
              <a:ext cx="3302000" cy="1219200"/>
            </a:xfrm>
            <a:prstGeom prst="wedgeRoundRectCallout">
              <a:avLst>
                <a:gd name="adj1" fmla="val -20396"/>
                <a:gd name="adj2" fmla="val -108823"/>
                <a:gd name="adj3" fmla="val 1666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266700" y="5065573"/>
              <a:ext cx="3276600" cy="1477328"/>
            </a:xfrm>
            <a:prstGeom prst="rect">
              <a:avLst/>
            </a:prstGeom>
            <a:noFill/>
          </p:spPr>
          <p:txBody>
            <a:bodyPr wrap="square" rtlCol="0">
              <a:spAutoFit/>
            </a:bodyPr>
            <a:lstStyle/>
            <a:p>
              <a:r>
                <a:rPr lang="en-US" dirty="0" smtClean="0">
                  <a:solidFill>
                    <a:schemeClr val="accent1">
                      <a:lumMod val="75000"/>
                    </a:schemeClr>
                  </a:solidFill>
                </a:rPr>
                <a:t>Prerequisites:</a:t>
              </a:r>
            </a:p>
            <a:p>
              <a:pPr>
                <a:buFontTx/>
                <a:buChar char="-"/>
              </a:pPr>
              <a:r>
                <a:rPr lang="en-US" dirty="0" smtClean="0">
                  <a:solidFill>
                    <a:schemeClr val="accent1">
                      <a:lumMod val="75000"/>
                    </a:schemeClr>
                  </a:solidFill>
                </a:rPr>
                <a:t> Initiator and contact person</a:t>
              </a:r>
            </a:p>
            <a:p>
              <a:r>
                <a:rPr lang="en-US" dirty="0" smtClean="0">
                  <a:solidFill>
                    <a:schemeClr val="accent1">
                      <a:lumMod val="75000"/>
                    </a:schemeClr>
                  </a:solidFill>
                </a:rPr>
                <a:t>- Clear goals</a:t>
              </a:r>
            </a:p>
            <a:p>
              <a:r>
                <a:rPr lang="en-US" dirty="0" smtClean="0">
                  <a:solidFill>
                    <a:schemeClr val="accent1">
                      <a:lumMod val="75000"/>
                    </a:schemeClr>
                  </a:solidFill>
                </a:rPr>
                <a:t>- Proposed TP candidates</a:t>
              </a:r>
            </a:p>
            <a:p>
              <a:pPr algn="ctr"/>
              <a:endParaRPr lang="en-US" dirty="0">
                <a:solidFill>
                  <a:schemeClr val="accent1">
                    <a:lumMod val="75000"/>
                  </a:schemeClr>
                </a:solidFill>
              </a:endParaRPr>
            </a:p>
          </p:txBody>
        </p:sp>
      </p:grpSp>
      <p:grpSp>
        <p:nvGrpSpPr>
          <p:cNvPr id="35" name="Group 34"/>
          <p:cNvGrpSpPr/>
          <p:nvPr/>
        </p:nvGrpSpPr>
        <p:grpSpPr>
          <a:xfrm>
            <a:off x="127000" y="1104900"/>
            <a:ext cx="6553200" cy="3543300"/>
            <a:chOff x="127000" y="1104900"/>
            <a:chExt cx="6553200" cy="3543300"/>
          </a:xfrm>
        </p:grpSpPr>
        <p:sp>
          <p:nvSpPr>
            <p:cNvPr id="6" name="Right Arrow 5"/>
            <p:cNvSpPr/>
            <p:nvPr/>
          </p:nvSpPr>
          <p:spPr>
            <a:xfrm>
              <a:off x="2432050" y="3721100"/>
              <a:ext cx="990600" cy="533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ounded Rectangle 6"/>
            <p:cNvSpPr/>
            <p:nvPr/>
          </p:nvSpPr>
          <p:spPr>
            <a:xfrm>
              <a:off x="3479800" y="3352800"/>
              <a:ext cx="3200400" cy="1295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3492500" y="3767435"/>
              <a:ext cx="3124199" cy="369332"/>
            </a:xfrm>
            <a:prstGeom prst="rect">
              <a:avLst/>
            </a:prstGeom>
            <a:noFill/>
          </p:spPr>
          <p:txBody>
            <a:bodyPr wrap="square" rtlCol="0">
              <a:spAutoFit/>
            </a:bodyPr>
            <a:lstStyle/>
            <a:p>
              <a:pPr algn="ctr"/>
              <a:r>
                <a:rPr lang="en-US" dirty="0" smtClean="0">
                  <a:solidFill>
                    <a:schemeClr val="bg1"/>
                  </a:solidFill>
                </a:rPr>
                <a:t>Established Working</a:t>
              </a:r>
              <a:r>
                <a:rPr lang="en-US" dirty="0" smtClean="0">
                  <a:solidFill>
                    <a:schemeClr val="bg1"/>
                  </a:solidFill>
                </a:rPr>
                <a:t> </a:t>
              </a:r>
              <a:r>
                <a:rPr lang="en-US" dirty="0" smtClean="0">
                  <a:solidFill>
                    <a:schemeClr val="bg1"/>
                  </a:solidFill>
                </a:rPr>
                <a:t>Group</a:t>
              </a:r>
              <a:endParaRPr lang="en-US" dirty="0">
                <a:solidFill>
                  <a:schemeClr val="bg1"/>
                </a:solidFill>
              </a:endParaRPr>
            </a:p>
          </p:txBody>
        </p:sp>
        <p:sp>
          <p:nvSpPr>
            <p:cNvPr id="28" name="Rounded Rectangular Callout 27"/>
            <p:cNvSpPr/>
            <p:nvPr/>
          </p:nvSpPr>
          <p:spPr>
            <a:xfrm>
              <a:off x="127000" y="1104900"/>
              <a:ext cx="4254500" cy="1930400"/>
            </a:xfrm>
            <a:prstGeom prst="wedgeRoundRectCallout">
              <a:avLst>
                <a:gd name="adj1" fmla="val 24550"/>
                <a:gd name="adj2" fmla="val 81199"/>
                <a:gd name="adj3" fmla="val 1666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127000" y="1280973"/>
              <a:ext cx="4381500" cy="2031325"/>
            </a:xfrm>
            <a:prstGeom prst="rect">
              <a:avLst/>
            </a:prstGeom>
            <a:noFill/>
          </p:spPr>
          <p:txBody>
            <a:bodyPr wrap="square" rtlCol="0">
              <a:spAutoFit/>
            </a:bodyPr>
            <a:lstStyle/>
            <a:p>
              <a:r>
                <a:rPr lang="en-US" dirty="0" smtClean="0">
                  <a:solidFill>
                    <a:schemeClr val="accent1">
                      <a:lumMod val="75000"/>
                    </a:schemeClr>
                  </a:solidFill>
                </a:rPr>
                <a:t>- Initiator and TP must agree on goals</a:t>
              </a:r>
            </a:p>
            <a:p>
              <a:r>
                <a:rPr lang="en-US" dirty="0" smtClean="0">
                  <a:solidFill>
                    <a:schemeClr val="accent1">
                      <a:lumMod val="75000"/>
                    </a:schemeClr>
                  </a:solidFill>
                </a:rPr>
                <a:t>- TP leaders must commit to the WG</a:t>
              </a:r>
            </a:p>
            <a:p>
              <a:r>
                <a:rPr lang="en-US" dirty="0" smtClean="0">
                  <a:solidFill>
                    <a:schemeClr val="accent1">
                      <a:lumMod val="75000"/>
                    </a:schemeClr>
                  </a:solidFill>
                </a:rPr>
                <a:t>- </a:t>
              </a:r>
              <a:r>
                <a:rPr lang="en-US" dirty="0" err="1" smtClean="0">
                  <a:solidFill>
                    <a:schemeClr val="accent1">
                      <a:lumMod val="75000"/>
                    </a:schemeClr>
                  </a:solidFill>
                </a:rPr>
                <a:t>TPs</a:t>
              </a:r>
              <a:r>
                <a:rPr lang="en-US" dirty="0" smtClean="0">
                  <a:solidFill>
                    <a:schemeClr val="accent1">
                      <a:lumMod val="75000"/>
                    </a:schemeClr>
                  </a:solidFill>
                </a:rPr>
                <a:t> must elect a technical lead</a:t>
              </a:r>
            </a:p>
            <a:p>
              <a:r>
                <a:rPr lang="en-US" dirty="0" smtClean="0">
                  <a:solidFill>
                    <a:schemeClr val="accent1">
                      <a:lumMod val="75000"/>
                    </a:schemeClr>
                  </a:solidFill>
                </a:rPr>
                <a:t>- Roadmap must be provided</a:t>
              </a:r>
            </a:p>
            <a:p>
              <a:r>
                <a:rPr lang="en-US" dirty="0" smtClean="0">
                  <a:solidFill>
                    <a:schemeClr val="accent1">
                      <a:lumMod val="75000"/>
                    </a:schemeClr>
                  </a:solidFill>
                </a:rPr>
                <a:t>- Roadmap must be endorsed by ‘Chair’</a:t>
              </a:r>
            </a:p>
            <a:p>
              <a:endParaRPr lang="en-US" dirty="0" smtClean="0">
                <a:solidFill>
                  <a:schemeClr val="accent1">
                    <a:lumMod val="75000"/>
                  </a:schemeClr>
                </a:solidFill>
              </a:endParaRPr>
            </a:p>
            <a:p>
              <a:pPr algn="ctr"/>
              <a:endParaRPr lang="en-US" dirty="0">
                <a:solidFill>
                  <a:schemeClr val="accent1">
                    <a:lumMod val="75000"/>
                  </a:schemeClr>
                </a:solidFill>
              </a:endParaRPr>
            </a:p>
          </p:txBody>
        </p:sp>
      </p:grpSp>
      <p:grpSp>
        <p:nvGrpSpPr>
          <p:cNvPr id="38" name="Group 37"/>
          <p:cNvGrpSpPr/>
          <p:nvPr/>
        </p:nvGrpSpPr>
        <p:grpSpPr>
          <a:xfrm>
            <a:off x="4572000" y="1295400"/>
            <a:ext cx="4572000" cy="2006600"/>
            <a:chOff x="4572000" y="1295400"/>
            <a:chExt cx="4572000" cy="2006600"/>
          </a:xfrm>
        </p:grpSpPr>
        <p:sp>
          <p:nvSpPr>
            <p:cNvPr id="19" name="Rounded Rectangle 18"/>
            <p:cNvSpPr/>
            <p:nvPr/>
          </p:nvSpPr>
          <p:spPr>
            <a:xfrm>
              <a:off x="7797800" y="1574800"/>
              <a:ext cx="1143000" cy="1295400"/>
            </a:xfrm>
            <a:prstGeom prst="roundRect">
              <a:avLst/>
            </a:prstGeom>
            <a:gradFill flip="none" rotWithShape="1">
              <a:gsLst>
                <a:gs pos="0">
                  <a:schemeClr val="accent6">
                    <a:lumMod val="60000"/>
                    <a:lumOff val="40000"/>
                  </a:schemeClr>
                </a:gs>
                <a:gs pos="100000">
                  <a:schemeClr val="accent6">
                    <a:lumMod val="60000"/>
                    <a:lumOff val="40000"/>
                  </a:schemeClr>
                </a:gs>
              </a:gsLst>
              <a:path path="circle">
                <a:fillToRect l="100000" t="100000"/>
              </a:path>
              <a:tileRect r="-100000" b="-10000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Bent Arrow 19"/>
            <p:cNvSpPr/>
            <p:nvPr/>
          </p:nvSpPr>
          <p:spPr>
            <a:xfrm rot="10800000" flipH="1" flipV="1">
              <a:off x="6000750" y="1924050"/>
              <a:ext cx="1695450" cy="1377950"/>
            </a:xfrm>
            <a:prstGeom prst="bentArrow">
              <a:avLst>
                <a:gd name="adj1" fmla="val 18548"/>
                <a:gd name="adj2" fmla="val 20852"/>
                <a:gd name="adj3" fmla="val 42512"/>
                <a:gd name="adj4" fmla="val 28082"/>
              </a:avLst>
            </a:prstGeom>
            <a:gradFill>
              <a:gsLst>
                <a:gs pos="0">
                  <a:schemeClr val="accent6">
                    <a:lumMod val="75000"/>
                  </a:schemeClr>
                </a:gs>
                <a:gs pos="100000">
                  <a:schemeClr val="accent6">
                    <a:lumMod val="40000"/>
                    <a:lumOff val="6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4" name="TextBox 23"/>
            <p:cNvSpPr txBox="1"/>
            <p:nvPr/>
          </p:nvSpPr>
          <p:spPr>
            <a:xfrm>
              <a:off x="7632700" y="1885434"/>
              <a:ext cx="1511300" cy="646331"/>
            </a:xfrm>
            <a:prstGeom prst="rect">
              <a:avLst/>
            </a:prstGeom>
            <a:noFill/>
          </p:spPr>
          <p:txBody>
            <a:bodyPr wrap="square" rtlCol="0">
              <a:spAutoFit/>
            </a:bodyPr>
            <a:lstStyle/>
            <a:p>
              <a:pPr algn="ctr"/>
              <a:r>
                <a:rPr lang="en-US" dirty="0" err="1" smtClean="0">
                  <a:solidFill>
                    <a:schemeClr val="bg1"/>
                  </a:solidFill>
                </a:rPr>
                <a:t>Dis</a:t>
              </a:r>
              <a:r>
                <a:rPr lang="en-US" dirty="0" smtClean="0">
                  <a:solidFill>
                    <a:schemeClr val="bg1"/>
                  </a:solidFill>
                </a:rPr>
                <a:t>-</a:t>
              </a:r>
            </a:p>
            <a:p>
              <a:pPr algn="ctr"/>
              <a:r>
                <a:rPr lang="en-US" dirty="0" smtClean="0">
                  <a:solidFill>
                    <a:schemeClr val="bg1"/>
                  </a:solidFill>
                </a:rPr>
                <a:t>continued</a:t>
              </a:r>
              <a:endParaRPr lang="en-US" dirty="0">
                <a:solidFill>
                  <a:schemeClr val="bg1"/>
                </a:solidFill>
              </a:endParaRPr>
            </a:p>
          </p:txBody>
        </p:sp>
        <p:sp>
          <p:nvSpPr>
            <p:cNvPr id="30" name="Rounded Rectangular Callout 29"/>
            <p:cNvSpPr/>
            <p:nvPr/>
          </p:nvSpPr>
          <p:spPr>
            <a:xfrm>
              <a:off x="4572000" y="1295400"/>
              <a:ext cx="1320800" cy="1524000"/>
            </a:xfrm>
            <a:prstGeom prst="wedgeRoundRectCallout">
              <a:avLst>
                <a:gd name="adj1" fmla="val 57998"/>
                <a:gd name="adj2" fmla="val 68700"/>
                <a:gd name="adj3" fmla="val 16667"/>
              </a:avLst>
            </a:prstGeom>
            <a:no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4572000" y="1486575"/>
              <a:ext cx="1397000" cy="1754327"/>
            </a:xfrm>
            <a:prstGeom prst="rect">
              <a:avLst/>
            </a:prstGeom>
            <a:noFill/>
          </p:spPr>
          <p:txBody>
            <a:bodyPr wrap="square" rtlCol="0">
              <a:spAutoFit/>
            </a:bodyPr>
            <a:lstStyle/>
            <a:p>
              <a:r>
                <a:rPr lang="en-US" dirty="0" smtClean="0">
                  <a:solidFill>
                    <a:schemeClr val="accent6">
                      <a:lumMod val="75000"/>
                    </a:schemeClr>
                  </a:solidFill>
                </a:rPr>
                <a:t>No realistic change to achieve the goal</a:t>
              </a:r>
            </a:p>
            <a:p>
              <a:endParaRPr lang="en-US" dirty="0" smtClean="0">
                <a:solidFill>
                  <a:schemeClr val="accent1">
                    <a:lumMod val="75000"/>
                  </a:schemeClr>
                </a:solidFill>
              </a:endParaRPr>
            </a:p>
            <a:p>
              <a:pPr algn="ctr"/>
              <a:endParaRPr lang="en-US" dirty="0">
                <a:solidFill>
                  <a:schemeClr val="accent1">
                    <a:lumMod val="75000"/>
                  </a:schemeClr>
                </a:solidFill>
              </a:endParaRPr>
            </a:p>
          </p:txBody>
        </p:sp>
      </p:grpSp>
      <p:grpSp>
        <p:nvGrpSpPr>
          <p:cNvPr id="37" name="Group 36"/>
          <p:cNvGrpSpPr/>
          <p:nvPr/>
        </p:nvGrpSpPr>
        <p:grpSpPr>
          <a:xfrm>
            <a:off x="3784600" y="4699000"/>
            <a:ext cx="4673600" cy="1920102"/>
            <a:chOff x="3784600" y="4699000"/>
            <a:chExt cx="4673600" cy="1920102"/>
          </a:xfrm>
        </p:grpSpPr>
        <p:sp>
          <p:nvSpPr>
            <p:cNvPr id="9" name="Rounded Rectangle 8"/>
            <p:cNvSpPr/>
            <p:nvPr/>
          </p:nvSpPr>
          <p:spPr>
            <a:xfrm>
              <a:off x="4699000" y="4953000"/>
              <a:ext cx="838200" cy="914400"/>
            </a:xfrm>
            <a:prstGeom prst="roundRect">
              <a:avLst/>
            </a:prstGeom>
            <a:gradFill>
              <a:gsLst>
                <a:gs pos="0">
                  <a:schemeClr val="accent6">
                    <a:lumMod val="75000"/>
                  </a:schemeClr>
                </a:gs>
                <a:gs pos="100000">
                  <a:schemeClr val="accent6">
                    <a:lumMod val="60000"/>
                    <a:lumOff val="4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Bent Arrow 9"/>
            <p:cNvSpPr/>
            <p:nvPr/>
          </p:nvSpPr>
          <p:spPr>
            <a:xfrm flipV="1">
              <a:off x="3784600" y="4699000"/>
              <a:ext cx="838200" cy="914400"/>
            </a:xfrm>
            <a:prstGeom prst="bentArrow">
              <a:avLst/>
            </a:prstGeom>
            <a:gradFill>
              <a:gsLst>
                <a:gs pos="0">
                  <a:schemeClr val="accent6">
                    <a:lumMod val="75000"/>
                  </a:schemeClr>
                </a:gs>
                <a:gs pos="97000">
                  <a:schemeClr val="accent6">
                    <a:lumMod val="20000"/>
                    <a:lumOff val="80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7" name="Bent Arrow 16"/>
            <p:cNvSpPr/>
            <p:nvPr/>
          </p:nvSpPr>
          <p:spPr>
            <a:xfrm rot="16200000" flipV="1">
              <a:off x="5638800" y="4660900"/>
              <a:ext cx="838200" cy="914400"/>
            </a:xfrm>
            <a:prstGeom prst="bentArrow">
              <a:avLst/>
            </a:prstGeom>
            <a:gradFill>
              <a:gsLst>
                <a:gs pos="0">
                  <a:schemeClr val="accent6">
                    <a:lumMod val="40000"/>
                    <a:lumOff val="60000"/>
                  </a:schemeClr>
                </a:gs>
                <a:gs pos="100000">
                  <a:schemeClr val="accent6">
                    <a:lumMod val="75000"/>
                  </a:schemeClr>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5" name="TextBox 24"/>
            <p:cNvSpPr txBox="1"/>
            <p:nvPr/>
          </p:nvSpPr>
          <p:spPr>
            <a:xfrm>
              <a:off x="4559300" y="5035034"/>
              <a:ext cx="1104900" cy="646331"/>
            </a:xfrm>
            <a:prstGeom prst="rect">
              <a:avLst/>
            </a:prstGeom>
            <a:noFill/>
          </p:spPr>
          <p:txBody>
            <a:bodyPr wrap="square" rtlCol="0">
              <a:spAutoFit/>
            </a:bodyPr>
            <a:lstStyle/>
            <a:p>
              <a:pPr algn="ctr"/>
              <a:r>
                <a:rPr lang="en-US" dirty="0" smtClean="0">
                  <a:solidFill>
                    <a:schemeClr val="bg1"/>
                  </a:solidFill>
                </a:rPr>
                <a:t>On</a:t>
              </a:r>
            </a:p>
            <a:p>
              <a:pPr algn="ctr"/>
              <a:r>
                <a:rPr lang="en-US" dirty="0" smtClean="0">
                  <a:solidFill>
                    <a:schemeClr val="bg1"/>
                  </a:solidFill>
                </a:rPr>
                <a:t>Hold</a:t>
              </a:r>
              <a:endParaRPr lang="en-US" dirty="0">
                <a:solidFill>
                  <a:schemeClr val="bg1"/>
                </a:solidFill>
              </a:endParaRPr>
            </a:p>
          </p:txBody>
        </p:sp>
        <p:sp>
          <p:nvSpPr>
            <p:cNvPr id="32" name="Rounded Rectangular Callout 31"/>
            <p:cNvSpPr/>
            <p:nvPr/>
          </p:nvSpPr>
          <p:spPr>
            <a:xfrm>
              <a:off x="6565900" y="4787900"/>
              <a:ext cx="1892300" cy="1524000"/>
            </a:xfrm>
            <a:prstGeom prst="wedgeRoundRectCallout">
              <a:avLst>
                <a:gd name="adj1" fmla="val -74755"/>
                <a:gd name="adj2" fmla="val 2033"/>
                <a:gd name="adj3" fmla="val 16667"/>
              </a:avLst>
            </a:prstGeom>
            <a:no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6680200" y="4864775"/>
              <a:ext cx="1663700" cy="1754327"/>
            </a:xfrm>
            <a:prstGeom prst="rect">
              <a:avLst/>
            </a:prstGeom>
            <a:noFill/>
          </p:spPr>
          <p:txBody>
            <a:bodyPr wrap="square" rtlCol="0">
              <a:spAutoFit/>
            </a:bodyPr>
            <a:lstStyle/>
            <a:p>
              <a:r>
                <a:rPr lang="en-US" dirty="0" smtClean="0">
                  <a:solidFill>
                    <a:schemeClr val="accent6">
                      <a:lumMod val="75000"/>
                    </a:schemeClr>
                  </a:solidFill>
                </a:rPr>
                <a:t>On request of the WG technical lead or the “Chair”</a:t>
              </a:r>
            </a:p>
            <a:p>
              <a:endParaRPr lang="en-US" dirty="0" smtClean="0">
                <a:solidFill>
                  <a:schemeClr val="accent1">
                    <a:lumMod val="75000"/>
                  </a:schemeClr>
                </a:solidFill>
              </a:endParaRPr>
            </a:p>
            <a:p>
              <a:pPr algn="ctr"/>
              <a:endParaRPr lang="en-US" dirty="0">
                <a:solidFill>
                  <a:schemeClr val="accent1">
                    <a:lumMod val="75000"/>
                  </a:schemeClr>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54100" y="401638"/>
            <a:ext cx="8229600" cy="2328862"/>
          </a:xfrm>
        </p:spPr>
        <p:txBody>
          <a:bodyPr/>
          <a:lstStyle/>
          <a:p>
            <a:r>
              <a:rPr lang="en-US" dirty="0" smtClean="0"/>
              <a:t>Example initial </a:t>
            </a:r>
            <a:r>
              <a:rPr lang="en-US" dirty="0" err="1" smtClean="0"/>
              <a:t>MeDIA</a:t>
            </a:r>
            <a:r>
              <a:rPr lang="en-US" dirty="0" smtClean="0"/>
              <a:t> </a:t>
            </a:r>
            <a:r>
              <a:rPr lang="en-US" dirty="0" err="1" smtClean="0"/>
              <a:t>WGs</a:t>
            </a:r>
            <a:endParaRPr lang="en-US" dirty="0"/>
          </a:p>
        </p:txBody>
      </p:sp>
      <p:graphicFrame>
        <p:nvGraphicFramePr>
          <p:cNvPr id="11" name="Table 10"/>
          <p:cNvGraphicFramePr>
            <a:graphicFrameLocks noGrp="1"/>
          </p:cNvGraphicFramePr>
          <p:nvPr/>
        </p:nvGraphicFramePr>
        <p:xfrm>
          <a:off x="381000" y="1813560"/>
          <a:ext cx="8229600" cy="4648067"/>
        </p:xfrm>
        <a:graphic>
          <a:graphicData uri="http://schemas.openxmlformats.org/drawingml/2006/table">
            <a:tbl>
              <a:tblPr firstRow="1" bandRow="1">
                <a:tableStyleId>{69CF1AB2-1976-4502-BF36-3FF5EA218861}</a:tableStyleId>
              </a:tblPr>
              <a:tblGrid>
                <a:gridCol w="3096285"/>
                <a:gridCol w="5133315"/>
              </a:tblGrid>
              <a:tr h="404933">
                <a:tc>
                  <a:txBody>
                    <a:bodyPr/>
                    <a:lstStyle/>
                    <a:p>
                      <a:pPr algn="ctr"/>
                      <a:r>
                        <a:rPr lang="en-US" sz="2200" b="1" i="0" dirty="0" smtClean="0">
                          <a:solidFill>
                            <a:schemeClr val="tx2">
                              <a:lumMod val="75000"/>
                            </a:schemeClr>
                          </a:solidFill>
                        </a:rPr>
                        <a:t>Topic</a:t>
                      </a:r>
                      <a:endParaRPr lang="en-US" sz="2200" b="1" i="0" dirty="0">
                        <a:solidFill>
                          <a:schemeClr val="tx2">
                            <a:lumMod val="75000"/>
                          </a:schemeClr>
                        </a:solidFill>
                      </a:endParaRPr>
                    </a:p>
                  </a:txBody>
                  <a:tcPr/>
                </a:tc>
                <a:tc>
                  <a:txBody>
                    <a:bodyPr/>
                    <a:lstStyle/>
                    <a:p>
                      <a:pPr algn="ctr"/>
                      <a:r>
                        <a:rPr lang="en-US" sz="2200" dirty="0" smtClean="0">
                          <a:solidFill>
                            <a:schemeClr val="accent1">
                              <a:lumMod val="75000"/>
                            </a:schemeClr>
                          </a:solidFill>
                        </a:rPr>
                        <a:t>Involved Technology Provider</a:t>
                      </a:r>
                      <a:endParaRPr lang="en-US" sz="2200" dirty="0">
                        <a:solidFill>
                          <a:schemeClr val="accent1">
                            <a:lumMod val="75000"/>
                          </a:schemeClr>
                        </a:solidFill>
                      </a:endParaRPr>
                    </a:p>
                  </a:txBody>
                  <a:tcPr/>
                </a:tc>
              </a:tr>
              <a:tr h="404933">
                <a:tc>
                  <a:txBody>
                    <a:bodyPr/>
                    <a:lstStyle/>
                    <a:p>
                      <a:r>
                        <a:rPr lang="en-US" sz="2200" b="0" i="0" dirty="0" smtClean="0">
                          <a:solidFill>
                            <a:schemeClr val="tx2">
                              <a:lumMod val="75000"/>
                            </a:schemeClr>
                          </a:solidFill>
                        </a:rPr>
                        <a:t>Dynamic</a:t>
                      </a:r>
                      <a:r>
                        <a:rPr lang="en-US" sz="2200" b="0" i="0" baseline="0" dirty="0" smtClean="0">
                          <a:solidFill>
                            <a:schemeClr val="tx2">
                              <a:lumMod val="75000"/>
                            </a:schemeClr>
                          </a:solidFill>
                        </a:rPr>
                        <a:t> Federation</a:t>
                      </a:r>
                      <a:endParaRPr lang="en-US" sz="2200" b="0" i="0" dirty="0">
                        <a:solidFill>
                          <a:schemeClr val="tx2">
                            <a:lumMod val="75000"/>
                          </a:schemeClr>
                        </a:solidFill>
                      </a:endParaRPr>
                    </a:p>
                  </a:txBody>
                  <a:tcPr/>
                </a:tc>
                <a:tc>
                  <a:txBody>
                    <a:bodyPr/>
                    <a:lstStyle/>
                    <a:p>
                      <a:r>
                        <a:rPr lang="en-US" sz="1800" b="0" i="0" kern="1200" dirty="0" smtClean="0">
                          <a:solidFill>
                            <a:schemeClr val="accent6">
                              <a:lumMod val="75000"/>
                            </a:schemeClr>
                          </a:solidFill>
                          <a:latin typeface="+mn-lt"/>
                          <a:ea typeface="+mn-ea"/>
                          <a:cs typeface="+mn-cs"/>
                        </a:rPr>
                        <a:t>CERN-Data (FTS3), dCache, </a:t>
                      </a:r>
                      <a:r>
                        <a:rPr lang="en-US" sz="1800" b="0" i="0" kern="1200" dirty="0" err="1" smtClean="0">
                          <a:solidFill>
                            <a:schemeClr val="accent6">
                              <a:lumMod val="75000"/>
                            </a:schemeClr>
                          </a:solidFill>
                          <a:latin typeface="+mn-lt"/>
                          <a:ea typeface="+mn-ea"/>
                          <a:cs typeface="+mn-cs"/>
                        </a:rPr>
                        <a:t>StoRM</a:t>
                      </a:r>
                      <a:r>
                        <a:rPr lang="en-US" b="0" i="0" dirty="0" smtClean="0">
                          <a:solidFill>
                            <a:schemeClr val="accent6">
                              <a:lumMod val="75000"/>
                            </a:schemeClr>
                          </a:solidFill>
                        </a:rPr>
                        <a:t> </a:t>
                      </a:r>
                      <a:endParaRPr lang="en-US" b="0" i="0" dirty="0">
                        <a:solidFill>
                          <a:schemeClr val="accent6">
                            <a:lumMod val="75000"/>
                          </a:schemeClr>
                        </a:solidFill>
                      </a:endParaRPr>
                    </a:p>
                  </a:txBody>
                  <a:tcPr/>
                </a:tc>
              </a:tr>
              <a:tr h="525985">
                <a:tc>
                  <a:txBody>
                    <a:bodyPr/>
                    <a:lstStyle/>
                    <a:p>
                      <a:r>
                        <a:rPr lang="en-US" sz="2200" b="0" i="0" dirty="0" smtClean="0">
                          <a:solidFill>
                            <a:schemeClr val="tx2">
                              <a:lumMod val="75000"/>
                            </a:schemeClr>
                          </a:solidFill>
                        </a:rPr>
                        <a:t>Data Transfer Interoperability</a:t>
                      </a:r>
                      <a:endParaRPr lang="en-US" sz="2200" b="0" i="0" dirty="0">
                        <a:solidFill>
                          <a:schemeClr val="tx2">
                            <a:lumMod val="75000"/>
                          </a:schemeClr>
                        </a:solidFill>
                      </a:endParaRPr>
                    </a:p>
                  </a:txBody>
                  <a:tcPr/>
                </a:tc>
                <a:tc>
                  <a:txBody>
                    <a:bodyPr/>
                    <a:lstStyle/>
                    <a:p>
                      <a:r>
                        <a:rPr lang="en-US" sz="1800" kern="1200" dirty="0" smtClean="0">
                          <a:solidFill>
                            <a:schemeClr val="accent6">
                              <a:lumMod val="75000"/>
                            </a:schemeClr>
                          </a:solidFill>
                          <a:latin typeface="+mn-lt"/>
                          <a:ea typeface="+mn-ea"/>
                          <a:cs typeface="+mn-cs"/>
                        </a:rPr>
                        <a:t>CERN-Data (FTS3), dCache, </a:t>
                      </a:r>
                      <a:r>
                        <a:rPr lang="en-US" sz="1800" kern="1200" dirty="0" err="1" smtClean="0">
                          <a:solidFill>
                            <a:schemeClr val="accent6">
                              <a:lumMod val="75000"/>
                            </a:schemeClr>
                          </a:solidFill>
                          <a:latin typeface="+mn-lt"/>
                          <a:ea typeface="+mn-ea"/>
                          <a:cs typeface="+mn-cs"/>
                        </a:rPr>
                        <a:t>StoRM</a:t>
                      </a:r>
                      <a:r>
                        <a:rPr lang="en-US" sz="1800" kern="1200" dirty="0" smtClean="0">
                          <a:solidFill>
                            <a:schemeClr val="accent6">
                              <a:lumMod val="75000"/>
                            </a:schemeClr>
                          </a:solidFill>
                          <a:latin typeface="+mn-lt"/>
                          <a:ea typeface="+mn-ea"/>
                          <a:cs typeface="+mn-cs"/>
                        </a:rPr>
                        <a:t>, </a:t>
                      </a:r>
                      <a:r>
                        <a:rPr lang="en-US" sz="1800" kern="1200" dirty="0" err="1" smtClean="0">
                          <a:solidFill>
                            <a:schemeClr val="accent6">
                              <a:lumMod val="75000"/>
                            </a:schemeClr>
                          </a:solidFill>
                          <a:latin typeface="+mn-lt"/>
                          <a:ea typeface="+mn-ea"/>
                          <a:cs typeface="+mn-cs"/>
                        </a:rPr>
                        <a:t>BestMAN</a:t>
                      </a:r>
                      <a:r>
                        <a:rPr lang="en-US" dirty="0" smtClean="0">
                          <a:solidFill>
                            <a:schemeClr val="accent6">
                              <a:lumMod val="75000"/>
                            </a:schemeClr>
                          </a:solidFill>
                        </a:rPr>
                        <a:t> </a:t>
                      </a:r>
                      <a:endParaRPr lang="en-US" dirty="0">
                        <a:solidFill>
                          <a:schemeClr val="accent6">
                            <a:lumMod val="75000"/>
                          </a:schemeClr>
                        </a:solidFill>
                      </a:endParaRPr>
                    </a:p>
                  </a:txBody>
                  <a:tcPr/>
                </a:tc>
              </a:tr>
              <a:tr h="525985">
                <a:tc>
                  <a:txBody>
                    <a:bodyPr/>
                    <a:lstStyle/>
                    <a:p>
                      <a:r>
                        <a:rPr lang="en-US" sz="2200" b="0" i="0" dirty="0" smtClean="0">
                          <a:solidFill>
                            <a:schemeClr val="tx2">
                              <a:lumMod val="75000"/>
                            </a:schemeClr>
                          </a:solidFill>
                        </a:rPr>
                        <a:t>Accounting</a:t>
                      </a:r>
                      <a:r>
                        <a:rPr lang="en-US" sz="2200" b="0" i="0" baseline="0" dirty="0" smtClean="0">
                          <a:solidFill>
                            <a:schemeClr val="tx2">
                              <a:lumMod val="75000"/>
                            </a:schemeClr>
                          </a:solidFill>
                        </a:rPr>
                        <a:t> Interoperability</a:t>
                      </a:r>
                      <a:endParaRPr lang="en-US" sz="2200" b="0" i="0" dirty="0">
                        <a:solidFill>
                          <a:schemeClr val="tx2">
                            <a:lumMod val="75000"/>
                          </a:schemeClr>
                        </a:solidFill>
                      </a:endParaRPr>
                    </a:p>
                  </a:txBody>
                  <a:tcPr/>
                </a:tc>
                <a:tc>
                  <a:txBody>
                    <a:bodyPr/>
                    <a:lstStyle/>
                    <a:p>
                      <a:r>
                        <a:rPr lang="en-US" sz="1800" kern="1200" dirty="0" smtClean="0">
                          <a:solidFill>
                            <a:schemeClr val="accent6">
                              <a:lumMod val="75000"/>
                            </a:schemeClr>
                          </a:solidFill>
                          <a:latin typeface="+mn-lt"/>
                          <a:ea typeface="+mn-ea"/>
                          <a:cs typeface="+mn-cs"/>
                        </a:rPr>
                        <a:t>APEL, CREAM, </a:t>
                      </a:r>
                      <a:r>
                        <a:rPr lang="en-US" sz="1800" kern="1200" dirty="0" err="1" smtClean="0">
                          <a:solidFill>
                            <a:schemeClr val="accent6">
                              <a:lumMod val="75000"/>
                            </a:schemeClr>
                          </a:solidFill>
                          <a:latin typeface="+mn-lt"/>
                          <a:ea typeface="+mn-ea"/>
                          <a:cs typeface="+mn-cs"/>
                        </a:rPr>
                        <a:t>NorduGrid</a:t>
                      </a:r>
                      <a:r>
                        <a:rPr lang="en-US" sz="1800" kern="1200" dirty="0" smtClean="0">
                          <a:solidFill>
                            <a:schemeClr val="accent6">
                              <a:lumMod val="75000"/>
                            </a:schemeClr>
                          </a:solidFill>
                          <a:latin typeface="+mn-lt"/>
                          <a:ea typeface="+mn-ea"/>
                          <a:cs typeface="+mn-cs"/>
                        </a:rPr>
                        <a:t>-ARC, </a:t>
                      </a:r>
                      <a:r>
                        <a:rPr lang="en-US" sz="1800" kern="1200" dirty="0" err="1" smtClean="0">
                          <a:solidFill>
                            <a:schemeClr val="accent6">
                              <a:lumMod val="75000"/>
                            </a:schemeClr>
                          </a:solidFill>
                          <a:latin typeface="+mn-lt"/>
                          <a:ea typeface="+mn-ea"/>
                          <a:cs typeface="+mn-cs"/>
                        </a:rPr>
                        <a:t>dCache.org</a:t>
                      </a:r>
                      <a:r>
                        <a:rPr lang="en-US" sz="1800" kern="1200" dirty="0" smtClean="0">
                          <a:solidFill>
                            <a:schemeClr val="accent6">
                              <a:lumMod val="75000"/>
                            </a:schemeClr>
                          </a:solidFill>
                          <a:latin typeface="+mn-lt"/>
                          <a:ea typeface="+mn-ea"/>
                          <a:cs typeface="+mn-cs"/>
                        </a:rPr>
                        <a:t>, CERN-Data, </a:t>
                      </a:r>
                      <a:r>
                        <a:rPr lang="en-US" sz="1800" kern="1200" dirty="0" err="1" smtClean="0">
                          <a:solidFill>
                            <a:schemeClr val="accent6">
                              <a:lumMod val="75000"/>
                            </a:schemeClr>
                          </a:solidFill>
                          <a:latin typeface="+mn-lt"/>
                          <a:ea typeface="+mn-ea"/>
                          <a:cs typeface="+mn-cs"/>
                        </a:rPr>
                        <a:t>StoRM</a:t>
                      </a:r>
                      <a:r>
                        <a:rPr lang="en-US" dirty="0" smtClean="0">
                          <a:solidFill>
                            <a:schemeClr val="accent6">
                              <a:lumMod val="75000"/>
                            </a:schemeClr>
                          </a:solidFill>
                        </a:rPr>
                        <a:t> </a:t>
                      </a:r>
                      <a:endParaRPr lang="en-US" dirty="0">
                        <a:solidFill>
                          <a:schemeClr val="accent6">
                            <a:lumMod val="75000"/>
                          </a:schemeClr>
                        </a:solidFill>
                      </a:endParaRPr>
                    </a:p>
                  </a:txBody>
                  <a:tcPr/>
                </a:tc>
              </a:tr>
              <a:tr h="525985">
                <a:tc>
                  <a:txBody>
                    <a:bodyPr/>
                    <a:lstStyle/>
                    <a:p>
                      <a:r>
                        <a:rPr lang="en-US" sz="2200" b="0" i="0" kern="1200" dirty="0" smtClean="0">
                          <a:solidFill>
                            <a:schemeClr val="tx2">
                              <a:lumMod val="75000"/>
                            </a:schemeClr>
                          </a:solidFill>
                          <a:latin typeface="+mn-lt"/>
                          <a:ea typeface="+mn-ea"/>
                          <a:cs typeface="+mn-cs"/>
                        </a:rPr>
                        <a:t>Computing Element Interoperability</a:t>
                      </a:r>
                      <a:r>
                        <a:rPr lang="en-US" sz="2200" b="0" i="0" dirty="0" smtClean="0">
                          <a:solidFill>
                            <a:schemeClr val="tx2">
                              <a:lumMod val="75000"/>
                            </a:schemeClr>
                          </a:solidFill>
                        </a:rPr>
                        <a:t> </a:t>
                      </a:r>
                      <a:endParaRPr lang="en-US" sz="2200" b="0" i="0" dirty="0">
                        <a:solidFill>
                          <a:schemeClr val="tx2">
                            <a:lumMod val="75000"/>
                          </a:schemeClr>
                        </a:solidFill>
                      </a:endParaRPr>
                    </a:p>
                  </a:txBody>
                  <a:tcPr/>
                </a:tc>
                <a:tc>
                  <a:txBody>
                    <a:bodyPr/>
                    <a:lstStyle/>
                    <a:p>
                      <a:r>
                        <a:rPr lang="en-US" sz="1800" kern="1200" dirty="0" err="1" smtClean="0">
                          <a:solidFill>
                            <a:schemeClr val="accent6">
                              <a:lumMod val="75000"/>
                            </a:schemeClr>
                          </a:solidFill>
                          <a:latin typeface="+mn-lt"/>
                          <a:ea typeface="+mn-ea"/>
                          <a:cs typeface="+mn-cs"/>
                        </a:rPr>
                        <a:t>NorduGrid</a:t>
                      </a:r>
                      <a:r>
                        <a:rPr lang="en-US" sz="1800" kern="1200" dirty="0" smtClean="0">
                          <a:solidFill>
                            <a:schemeClr val="accent6">
                              <a:lumMod val="75000"/>
                            </a:schemeClr>
                          </a:solidFill>
                          <a:latin typeface="+mn-lt"/>
                          <a:ea typeface="+mn-ea"/>
                          <a:cs typeface="+mn-cs"/>
                        </a:rPr>
                        <a:t>-ARC, UNICORE, CREAM, </a:t>
                      </a:r>
                      <a:r>
                        <a:rPr lang="en-US" sz="1800" kern="1200" dirty="0" err="1" smtClean="0">
                          <a:solidFill>
                            <a:schemeClr val="accent6">
                              <a:lumMod val="75000"/>
                            </a:schemeClr>
                          </a:solidFill>
                          <a:latin typeface="+mn-lt"/>
                          <a:ea typeface="+mn-ea"/>
                          <a:cs typeface="+mn-cs"/>
                        </a:rPr>
                        <a:t>GridWay</a:t>
                      </a:r>
                      <a:r>
                        <a:rPr lang="en-US" sz="1800" kern="1200" dirty="0" smtClean="0">
                          <a:solidFill>
                            <a:schemeClr val="accent6">
                              <a:lumMod val="75000"/>
                            </a:schemeClr>
                          </a:solidFill>
                          <a:latin typeface="+mn-lt"/>
                          <a:ea typeface="+mn-ea"/>
                          <a:cs typeface="+mn-cs"/>
                        </a:rPr>
                        <a:t>, </a:t>
                      </a:r>
                      <a:r>
                        <a:rPr lang="en-US" sz="1800" kern="1200" dirty="0" err="1" smtClean="0">
                          <a:solidFill>
                            <a:schemeClr val="accent6">
                              <a:lumMod val="75000"/>
                            </a:schemeClr>
                          </a:solidFill>
                          <a:latin typeface="+mn-lt"/>
                          <a:ea typeface="+mn-ea"/>
                          <a:cs typeface="+mn-cs"/>
                        </a:rPr>
                        <a:t>Globus</a:t>
                      </a:r>
                      <a:r>
                        <a:rPr lang="en-US" sz="1800" kern="1200" dirty="0" smtClean="0">
                          <a:solidFill>
                            <a:schemeClr val="accent6">
                              <a:lumMod val="75000"/>
                            </a:schemeClr>
                          </a:solidFill>
                          <a:latin typeface="+mn-lt"/>
                          <a:ea typeface="+mn-ea"/>
                          <a:cs typeface="+mn-cs"/>
                        </a:rPr>
                        <a:t>, </a:t>
                      </a:r>
                      <a:r>
                        <a:rPr lang="en-US" sz="1800" kern="1200" dirty="0" err="1" smtClean="0">
                          <a:solidFill>
                            <a:schemeClr val="accent6">
                              <a:lumMod val="75000"/>
                            </a:schemeClr>
                          </a:solidFill>
                          <a:latin typeface="+mn-lt"/>
                          <a:ea typeface="+mn-ea"/>
                          <a:cs typeface="+mn-cs"/>
                        </a:rPr>
                        <a:t>OosOosGrid</a:t>
                      </a:r>
                      <a:r>
                        <a:rPr lang="en-US" dirty="0" smtClean="0">
                          <a:solidFill>
                            <a:schemeClr val="accent6">
                              <a:lumMod val="75000"/>
                            </a:schemeClr>
                          </a:solidFill>
                        </a:rPr>
                        <a:t> </a:t>
                      </a:r>
                      <a:endParaRPr lang="en-US" dirty="0">
                        <a:solidFill>
                          <a:schemeClr val="accent6">
                            <a:lumMod val="75000"/>
                          </a:schemeClr>
                        </a:solidFill>
                      </a:endParaRPr>
                    </a:p>
                  </a:txBody>
                  <a:tcPr/>
                </a:tc>
              </a:tr>
              <a:tr h="441827">
                <a:tc>
                  <a:txBody>
                    <a:bodyPr/>
                    <a:lstStyle/>
                    <a:p>
                      <a:r>
                        <a:rPr lang="en-US" sz="2200" b="0" i="0" kern="1200" dirty="0" smtClean="0">
                          <a:solidFill>
                            <a:schemeClr val="tx2">
                              <a:lumMod val="75000"/>
                            </a:schemeClr>
                          </a:solidFill>
                          <a:latin typeface="+mn-lt"/>
                          <a:ea typeface="+mn-ea"/>
                          <a:cs typeface="+mn-cs"/>
                        </a:rPr>
                        <a:t>GLUE 1 retirement</a:t>
                      </a:r>
                      <a:r>
                        <a:rPr lang="en-US" sz="2200" b="0" i="0" dirty="0" smtClean="0">
                          <a:solidFill>
                            <a:schemeClr val="tx2">
                              <a:lumMod val="75000"/>
                            </a:schemeClr>
                          </a:solidFill>
                        </a:rPr>
                        <a:t> </a:t>
                      </a:r>
                      <a:endParaRPr lang="en-US" sz="2200" b="0" i="0" dirty="0">
                        <a:solidFill>
                          <a:schemeClr val="tx2">
                            <a:lumMod val="75000"/>
                          </a:schemeClr>
                        </a:solidFill>
                      </a:endParaRPr>
                    </a:p>
                  </a:txBody>
                  <a:tcPr/>
                </a:tc>
                <a:tc>
                  <a:txBody>
                    <a:bodyPr/>
                    <a:lstStyle/>
                    <a:p>
                      <a:r>
                        <a:rPr lang="en-US" sz="1800" kern="1200" dirty="0" smtClean="0">
                          <a:solidFill>
                            <a:schemeClr val="accent6">
                              <a:lumMod val="75000"/>
                            </a:schemeClr>
                          </a:solidFill>
                          <a:latin typeface="+mn-lt"/>
                          <a:ea typeface="+mn-ea"/>
                          <a:cs typeface="+mn-cs"/>
                        </a:rPr>
                        <a:t>CERN-Info, </a:t>
                      </a:r>
                      <a:r>
                        <a:rPr lang="en-US" sz="1800" kern="1200" dirty="0" err="1" smtClean="0">
                          <a:solidFill>
                            <a:schemeClr val="accent6">
                              <a:lumMod val="75000"/>
                            </a:schemeClr>
                          </a:solidFill>
                          <a:latin typeface="+mn-lt"/>
                          <a:ea typeface="+mn-ea"/>
                          <a:cs typeface="+mn-cs"/>
                        </a:rPr>
                        <a:t>NorduGrid</a:t>
                      </a:r>
                      <a:r>
                        <a:rPr lang="en-US" sz="1800" kern="1200" dirty="0" smtClean="0">
                          <a:solidFill>
                            <a:schemeClr val="accent6">
                              <a:lumMod val="75000"/>
                            </a:schemeClr>
                          </a:solidFill>
                          <a:latin typeface="+mn-lt"/>
                          <a:ea typeface="+mn-ea"/>
                          <a:cs typeface="+mn-cs"/>
                        </a:rPr>
                        <a:t>, EGI operation tools, CERN-Data, LCG experiment frameworks</a:t>
                      </a:r>
                      <a:r>
                        <a:rPr lang="en-US" dirty="0" smtClean="0">
                          <a:solidFill>
                            <a:schemeClr val="accent6">
                              <a:lumMod val="75000"/>
                            </a:schemeClr>
                          </a:solidFill>
                        </a:rPr>
                        <a:t> </a:t>
                      </a:r>
                      <a:endParaRPr lang="en-US" dirty="0">
                        <a:solidFill>
                          <a:schemeClr val="accent6">
                            <a:lumMod val="75000"/>
                          </a:schemeClr>
                        </a:solidFill>
                      </a:endParaRPr>
                    </a:p>
                  </a:txBody>
                  <a:tcPr/>
                </a:tc>
              </a:tr>
              <a:tr h="441827">
                <a:tc>
                  <a:txBody>
                    <a:bodyPr/>
                    <a:lstStyle/>
                    <a:p>
                      <a:r>
                        <a:rPr lang="en-US" sz="2200" b="0" i="0" dirty="0" smtClean="0">
                          <a:solidFill>
                            <a:schemeClr val="tx2">
                              <a:lumMod val="75000"/>
                            </a:schemeClr>
                          </a:solidFill>
                        </a:rPr>
                        <a:t>Service discovery</a:t>
                      </a:r>
                      <a:r>
                        <a:rPr lang="en-US" sz="2200" b="0" i="0" baseline="0" dirty="0" smtClean="0">
                          <a:solidFill>
                            <a:schemeClr val="tx2">
                              <a:lumMod val="75000"/>
                            </a:schemeClr>
                          </a:solidFill>
                        </a:rPr>
                        <a:t> </a:t>
                      </a:r>
                      <a:endParaRPr lang="en-US" sz="2200" b="0" i="0" dirty="0">
                        <a:solidFill>
                          <a:schemeClr val="tx2">
                            <a:lumMod val="75000"/>
                          </a:schemeClr>
                        </a:solidFill>
                      </a:endParaRPr>
                    </a:p>
                  </a:txBody>
                  <a:tcPr/>
                </a:tc>
                <a:tc>
                  <a:txBody>
                    <a:bodyPr/>
                    <a:lstStyle/>
                    <a:p>
                      <a:r>
                        <a:rPr lang="en-US" dirty="0" smtClean="0">
                          <a:solidFill>
                            <a:schemeClr val="accent6">
                              <a:lumMod val="75000"/>
                            </a:schemeClr>
                          </a:solidFill>
                        </a:rPr>
                        <a:t>e.g. EMI</a:t>
                      </a:r>
                      <a:r>
                        <a:rPr lang="en-US" baseline="0" dirty="0" smtClean="0">
                          <a:solidFill>
                            <a:schemeClr val="accent6">
                              <a:lumMod val="75000"/>
                            </a:schemeClr>
                          </a:solidFill>
                        </a:rPr>
                        <a:t> EMIR TP</a:t>
                      </a:r>
                      <a:endParaRPr lang="en-US" dirty="0">
                        <a:solidFill>
                          <a:schemeClr val="accent6">
                            <a:lumMod val="75000"/>
                          </a:schemeClr>
                        </a:solidFill>
                      </a:endParaRPr>
                    </a:p>
                  </a:txBody>
                  <a:tcPr/>
                </a:tc>
              </a:tr>
              <a:tr h="294552">
                <a:tc>
                  <a:txBody>
                    <a:bodyPr/>
                    <a:lstStyle/>
                    <a:p>
                      <a:r>
                        <a:rPr lang="en-US" sz="2200" b="0" i="0" kern="1200" dirty="0" smtClean="0">
                          <a:solidFill>
                            <a:schemeClr val="tx2">
                              <a:lumMod val="75000"/>
                            </a:schemeClr>
                          </a:solidFill>
                          <a:latin typeface="+mn-lt"/>
                          <a:ea typeface="+mn-ea"/>
                          <a:cs typeface="+mn-cs"/>
                        </a:rPr>
                        <a:t>Commercialization</a:t>
                      </a:r>
                      <a:r>
                        <a:rPr lang="en-US" sz="2200" b="0" i="0" dirty="0" smtClean="0">
                          <a:solidFill>
                            <a:schemeClr val="tx2">
                              <a:lumMod val="75000"/>
                            </a:schemeClr>
                          </a:solidFill>
                        </a:rPr>
                        <a:t> </a:t>
                      </a:r>
                      <a:endParaRPr lang="en-US" sz="2200" b="0" i="0" dirty="0">
                        <a:solidFill>
                          <a:schemeClr val="tx2">
                            <a:lumMod val="75000"/>
                          </a:schemeClr>
                        </a:solidFill>
                      </a:endParaRPr>
                    </a:p>
                  </a:txBody>
                  <a:tcPr/>
                </a:tc>
                <a:tc>
                  <a:txBody>
                    <a:bodyPr/>
                    <a:lstStyle/>
                    <a:p>
                      <a:r>
                        <a:rPr lang="en-US" sz="1800" kern="1200" dirty="0" smtClean="0">
                          <a:solidFill>
                            <a:schemeClr val="accent6">
                              <a:lumMod val="75000"/>
                            </a:schemeClr>
                          </a:solidFill>
                          <a:latin typeface="+mn-lt"/>
                          <a:ea typeface="+mn-ea"/>
                          <a:cs typeface="+mn-cs"/>
                        </a:rPr>
                        <a:t>CERN-Data, </a:t>
                      </a:r>
                      <a:r>
                        <a:rPr lang="en-US" sz="1800" kern="1200" dirty="0" err="1" smtClean="0">
                          <a:solidFill>
                            <a:schemeClr val="accent6">
                              <a:lumMod val="75000"/>
                            </a:schemeClr>
                          </a:solidFill>
                          <a:latin typeface="+mn-lt"/>
                          <a:ea typeface="+mn-ea"/>
                          <a:cs typeface="+mn-cs"/>
                        </a:rPr>
                        <a:t>dCache.org</a:t>
                      </a:r>
                      <a:r>
                        <a:rPr lang="en-US" sz="1800" kern="1200" dirty="0" smtClean="0">
                          <a:solidFill>
                            <a:schemeClr val="accent6">
                              <a:lumMod val="75000"/>
                            </a:schemeClr>
                          </a:solidFill>
                          <a:latin typeface="+mn-lt"/>
                          <a:ea typeface="+mn-ea"/>
                          <a:cs typeface="+mn-cs"/>
                        </a:rPr>
                        <a:t>, Hydra</a:t>
                      </a:r>
                      <a:r>
                        <a:rPr lang="en-US" sz="1800" kern="1200" baseline="0" dirty="0" smtClean="0">
                          <a:solidFill>
                            <a:schemeClr val="accent6">
                              <a:lumMod val="75000"/>
                            </a:schemeClr>
                          </a:solidFill>
                          <a:latin typeface="+mn-lt"/>
                          <a:ea typeface="+mn-ea"/>
                          <a:cs typeface="+mn-cs"/>
                        </a:rPr>
                        <a:t> …</a:t>
                      </a:r>
                      <a:endParaRPr lang="en-US" dirty="0">
                        <a:solidFill>
                          <a:schemeClr val="accent6">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 Example</a:t>
            </a:r>
            <a:br>
              <a:rPr lang="en-US" dirty="0" smtClean="0"/>
            </a:br>
            <a:r>
              <a:rPr lang="en-US" sz="1800" dirty="0" smtClean="0"/>
              <a:t>The Dynamic Federation</a:t>
            </a:r>
            <a:endParaRPr lang="en-US" sz="1800" dirty="0"/>
          </a:p>
        </p:txBody>
      </p:sp>
      <p:graphicFrame>
        <p:nvGraphicFramePr>
          <p:cNvPr id="70659" name="Object 3"/>
          <p:cNvGraphicFramePr>
            <a:graphicFrameLocks noChangeAspect="1"/>
          </p:cNvGraphicFramePr>
          <p:nvPr/>
        </p:nvGraphicFramePr>
        <p:xfrm>
          <a:off x="312238" y="1968500"/>
          <a:ext cx="8519523" cy="4038600"/>
        </p:xfrm>
        <a:graphic>
          <a:graphicData uri="http://schemas.openxmlformats.org/presentationml/2006/ole">
            <p:oleObj spid="_x0000_s70659" name="Document" r:id="rId3" imgW="5626100" imgH="2667000" progId="Word.Document.12">
              <p:link updateAutomatic="1"/>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an event</a:t>
            </a:r>
            <a:endParaRPr lang="en-US" dirty="0"/>
          </a:p>
        </p:txBody>
      </p:sp>
      <p:sp>
        <p:nvSpPr>
          <p:cNvPr id="3" name="Text Placeholder 2"/>
          <p:cNvSpPr>
            <a:spLocks noGrp="1"/>
          </p:cNvSpPr>
          <p:nvPr>
            <p:ph type="body" sz="quarter" idx="10"/>
          </p:nvPr>
        </p:nvSpPr>
        <p:spPr>
          <a:xfrm>
            <a:off x="381000" y="1524000"/>
            <a:ext cx="7581900" cy="4178300"/>
          </a:xfrm>
        </p:spPr>
        <p:txBody>
          <a:bodyPr/>
          <a:lstStyle/>
          <a:p>
            <a:r>
              <a:rPr lang="en-US" dirty="0" smtClean="0"/>
              <a:t>In case there is enough interest we will propose an event to indentify the most urgent and interesting topics for discussion and hopefully launch the first working groups.</a:t>
            </a:r>
          </a:p>
          <a:p>
            <a:r>
              <a:rPr lang="en-US" dirty="0" smtClean="0"/>
              <a:t>This is a good opportunity to identify projects and find partners to be proposed for funding (e.g. H2020).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019"/>
            <a:ext cx="5575300" cy="802481"/>
          </a:xfrm>
        </p:spPr>
        <p:txBody>
          <a:bodyPr/>
          <a:lstStyle/>
          <a:p>
            <a:r>
              <a:rPr lang="en-US" dirty="0" smtClean="0"/>
              <a:t>Concluding</a:t>
            </a:r>
            <a:endParaRPr lang="en-US" dirty="0"/>
          </a:p>
        </p:txBody>
      </p:sp>
      <p:sp>
        <p:nvSpPr>
          <p:cNvPr id="4" name="Text Placeholder 2"/>
          <p:cNvSpPr>
            <a:spLocks noGrp="1"/>
          </p:cNvSpPr>
          <p:nvPr>
            <p:ph type="body" sz="quarter" idx="10"/>
          </p:nvPr>
        </p:nvSpPr>
        <p:spPr>
          <a:xfrm>
            <a:off x="514350" y="1219200"/>
            <a:ext cx="8115300" cy="914400"/>
          </a:xfrm>
        </p:spPr>
        <p:txBody>
          <a:bodyPr/>
          <a:lstStyle/>
          <a:p>
            <a:r>
              <a:rPr lang="en-US" dirty="0" err="1" smtClean="0"/>
              <a:t>MeDIA</a:t>
            </a:r>
            <a:r>
              <a:rPr lang="en-US" dirty="0" smtClean="0"/>
              <a:t> is a proposal for a bottom up, grass root collaboration.</a:t>
            </a:r>
          </a:p>
          <a:p>
            <a:r>
              <a:rPr lang="en-US" dirty="0" smtClean="0"/>
              <a:t>It will only materialize if people find it useful. (Other then EU projects)</a:t>
            </a:r>
          </a:p>
          <a:p>
            <a:r>
              <a:rPr lang="en-US" dirty="0" smtClean="0"/>
              <a:t>To make it work, communities and technology providers have to engage themselves.</a:t>
            </a:r>
          </a:p>
          <a:p>
            <a:r>
              <a:rPr lang="en-US" dirty="0" smtClean="0"/>
              <a:t>This is essentially a “call for action”</a:t>
            </a:r>
          </a:p>
          <a:p>
            <a:r>
              <a:rPr lang="en-US" dirty="0" smtClean="0"/>
              <a:t>We can only help to set it up.</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62150"/>
            <a:ext cx="8229600" cy="3771900"/>
          </a:xfrm>
        </p:spPr>
        <p:txBody>
          <a:bodyPr/>
          <a:lstStyle/>
          <a:p>
            <a:r>
              <a:rPr lang="en-US" sz="4000" dirty="0" smtClean="0"/>
              <a:t>The End</a:t>
            </a:r>
            <a:r>
              <a:rPr lang="en-US" dirty="0" smtClean="0"/>
              <a:t/>
            </a:r>
            <a:br>
              <a:rPr lang="en-US" dirty="0" smtClean="0"/>
            </a:br>
            <a:r>
              <a:rPr lang="en-US" dirty="0" smtClean="0"/>
              <a:t/>
            </a:r>
            <a:br>
              <a:rPr lang="en-US" dirty="0" smtClean="0"/>
            </a:br>
            <a:r>
              <a:rPr lang="en-US" sz="2400" dirty="0" smtClean="0"/>
              <a:t>further reading</a:t>
            </a:r>
            <a:r>
              <a:rPr lang="en-US" dirty="0" smtClean="0"/>
              <a:t/>
            </a:r>
            <a:br>
              <a:rPr lang="en-US" dirty="0" smtClean="0"/>
            </a:br>
            <a:r>
              <a:rPr lang="en-US" dirty="0" err="1" smtClean="0">
                <a:solidFill>
                  <a:schemeClr val="accent1">
                    <a:lumMod val="75000"/>
                  </a:schemeClr>
                </a:solidFill>
              </a:rPr>
              <a:t>www.MeDIAsw.org</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5" name="Title 1"/>
          <p:cNvSpPr txBox="1">
            <a:spLocks/>
          </p:cNvSpPr>
          <p:nvPr/>
        </p:nvSpPr>
        <p:spPr>
          <a:xfrm>
            <a:off x="0" y="4305300"/>
            <a:ext cx="8229600" cy="1143000"/>
          </a:xfrm>
          <a:prstGeom prst="rect">
            <a:avLst/>
          </a:prstGeom>
        </p:spPr>
        <p:txBody>
          <a:bodyPr vert="horz"/>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smtClean="0">
              <a:ln>
                <a:noFill/>
              </a:ln>
              <a:solidFill>
                <a:srgbClr val="77933C"/>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609600" y="380642"/>
            <a:ext cx="8382000" cy="6647973"/>
          </a:xfrm>
          <a:prstGeom prst="rect">
            <a:avLst/>
          </a:prstGeom>
          <a:noFill/>
        </p:spPr>
        <p:txBody>
          <a:bodyPr wrap="square" rtlCol="0">
            <a:spAutoFit/>
          </a:bodyPr>
          <a:lstStyle/>
          <a:p>
            <a:r>
              <a:rPr lang="en-US" sz="2400" dirty="0" smtClean="0">
                <a:solidFill>
                  <a:schemeClr val="accent1">
                    <a:lumMod val="75000"/>
                  </a:schemeClr>
                </a:solidFill>
              </a:rPr>
              <a:t>M</a:t>
            </a:r>
            <a:r>
              <a:rPr lang="en-US" sz="2400" dirty="0" smtClean="0">
                <a:solidFill>
                  <a:schemeClr val="accent1">
                    <a:lumMod val="75000"/>
                  </a:schemeClr>
                </a:solidFill>
              </a:rPr>
              <a:t>ailing list, initially populated with the Rom Meeting participants.</a:t>
            </a:r>
          </a:p>
          <a:p>
            <a:endParaRPr lang="en-US" sz="2400" dirty="0" smtClean="0">
              <a:solidFill>
                <a:schemeClr val="accent1">
                  <a:lumMod val="75000"/>
                </a:schemeClr>
              </a:solidFill>
            </a:endParaRPr>
          </a:p>
          <a:p>
            <a:r>
              <a:rPr lang="en-US" sz="2400" dirty="0" smtClean="0">
                <a:solidFill>
                  <a:schemeClr val="accent1">
                    <a:lumMod val="75000"/>
                  </a:schemeClr>
                </a:solidFill>
              </a:rPr>
              <a:t>Web pages with the list and the progress etc of the different activities, at </a:t>
            </a:r>
            <a:r>
              <a:rPr lang="en-US" sz="2400" dirty="0" err="1" smtClean="0">
                <a:solidFill>
                  <a:schemeClr val="accent1">
                    <a:lumMod val="75000"/>
                  </a:schemeClr>
                </a:solidFill>
              </a:rPr>
              <a:t>mediasw.org</a:t>
            </a:r>
            <a:endParaRPr lang="en-US" sz="2400" dirty="0" smtClean="0">
              <a:solidFill>
                <a:schemeClr val="accent1">
                  <a:lumMod val="75000"/>
                </a:schemeClr>
              </a:solidFill>
            </a:endParaRPr>
          </a:p>
          <a:p>
            <a:endParaRPr lang="en-US" sz="2400" dirty="0" smtClean="0">
              <a:solidFill>
                <a:schemeClr val="accent1">
                  <a:lumMod val="75000"/>
                </a:schemeClr>
              </a:solidFill>
            </a:endParaRPr>
          </a:p>
          <a:p>
            <a:r>
              <a:rPr lang="en-US" sz="2400" dirty="0" smtClean="0">
                <a:solidFill>
                  <a:schemeClr val="accent1">
                    <a:lumMod val="75000"/>
                  </a:schemeClr>
                </a:solidFill>
              </a:rPr>
              <a:t>Between now and the end of the year we could make automatic creation and track pages for working groups.</a:t>
            </a:r>
          </a:p>
          <a:p>
            <a:endParaRPr lang="en-US" sz="2400" dirty="0" smtClean="0">
              <a:solidFill>
                <a:schemeClr val="accent1">
                  <a:lumMod val="75000"/>
                </a:schemeClr>
              </a:solidFill>
            </a:endParaRPr>
          </a:p>
          <a:p>
            <a:r>
              <a:rPr lang="en-US" sz="2400" dirty="0" smtClean="0">
                <a:solidFill>
                  <a:schemeClr val="accent1">
                    <a:lumMod val="75000"/>
                  </a:schemeClr>
                </a:solidFill>
              </a:rPr>
              <a:t>Possibly an Object store with, where the objects (Articles, software etc) can officially be referenced.</a:t>
            </a:r>
          </a:p>
          <a:p>
            <a:endParaRPr lang="en-US" sz="2400" dirty="0" smtClean="0">
              <a:solidFill>
                <a:schemeClr val="accent1">
                  <a:lumMod val="75000"/>
                </a:schemeClr>
              </a:solidFill>
            </a:endParaRPr>
          </a:p>
          <a:p>
            <a:r>
              <a:rPr lang="en-US" sz="2400" dirty="0" smtClean="0">
                <a:solidFill>
                  <a:schemeClr val="accent1">
                    <a:lumMod val="75000"/>
                  </a:schemeClr>
                </a:solidFill>
              </a:rPr>
              <a:t>First Media Event in the next months. One part were we want to make a list on how to solve problems for the next years. And the second on how to solve this.</a:t>
            </a:r>
          </a:p>
          <a:p>
            <a:endParaRPr lang="en-US" sz="2400" dirty="0" smtClean="0">
              <a:solidFill>
                <a:schemeClr val="accent1">
                  <a:lumMod val="75000"/>
                </a:schemeClr>
              </a:solidFill>
            </a:endParaRPr>
          </a:p>
          <a:p>
            <a:r>
              <a:rPr lang="en-US" sz="2400" dirty="0" smtClean="0">
                <a:solidFill>
                  <a:schemeClr val="accent1">
                    <a:lumMod val="75000"/>
                  </a:schemeClr>
                </a:solidFill>
              </a:rPr>
              <a:t> Grass Root.</a:t>
            </a:r>
            <a:endParaRPr lang="en-US" sz="2200" dirty="0" smtClean="0">
              <a:solidFill>
                <a:schemeClr val="accent1">
                  <a:lumMod val="75000"/>
                </a:schemeClr>
              </a:solidFill>
            </a:endParaRPr>
          </a:p>
          <a:p>
            <a:endParaRPr lang="en-US" dirty="0">
              <a:solidFill>
                <a:schemeClr val="accent1">
                  <a:lumMod val="75000"/>
                </a:schemeClr>
              </a:solidFill>
            </a:endParaRPr>
          </a:p>
        </p:txBody>
      </p:sp>
      <p:sp>
        <p:nvSpPr>
          <p:cNvPr id="8" name="Title 1"/>
          <p:cNvSpPr>
            <a:spLocks noGrp="1"/>
          </p:cNvSpPr>
          <p:nvPr>
            <p:ph type="title"/>
          </p:nvPr>
        </p:nvSpPr>
        <p:spPr>
          <a:xfrm>
            <a:off x="-1371600" y="304800"/>
            <a:ext cx="8229600" cy="1143000"/>
          </a:xfrm>
        </p:spPr>
        <p:txBody>
          <a:bodyPr/>
          <a:lstStyle/>
          <a:p>
            <a:r>
              <a:rPr lang="en-US" dirty="0" smtClean="0"/>
              <a:t>Tool support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Text Placeholder 2"/>
          <p:cNvSpPr>
            <a:spLocks noGrp="1"/>
          </p:cNvSpPr>
          <p:nvPr>
            <p:ph type="body" sz="quarter" idx="10"/>
          </p:nvPr>
        </p:nvSpPr>
        <p:spPr>
          <a:xfrm>
            <a:off x="533400" y="1600200"/>
            <a:ext cx="8077200" cy="4267200"/>
          </a:xfrm>
        </p:spPr>
        <p:txBody>
          <a:bodyPr/>
          <a:lstStyle/>
          <a:p>
            <a:r>
              <a:rPr lang="en-US" sz="2200" dirty="0" smtClean="0"/>
              <a:t>The</a:t>
            </a:r>
            <a:r>
              <a:rPr lang="en-US" sz="2200" dirty="0" smtClean="0"/>
              <a:t> </a:t>
            </a:r>
            <a:r>
              <a:rPr lang="en-US" sz="2200" dirty="0" smtClean="0"/>
              <a:t>T</a:t>
            </a:r>
            <a:r>
              <a:rPr lang="en-US" sz="2200" dirty="0" smtClean="0"/>
              <a:t>easer</a:t>
            </a:r>
          </a:p>
          <a:p>
            <a:r>
              <a:rPr lang="en-US" sz="2200" dirty="0" smtClean="0"/>
              <a:t>The </a:t>
            </a:r>
            <a:r>
              <a:rPr lang="en-US" sz="2200" dirty="0" smtClean="0"/>
              <a:t>B</a:t>
            </a:r>
            <a:r>
              <a:rPr lang="en-US" sz="2200" dirty="0" smtClean="0"/>
              <a:t>ackground</a:t>
            </a:r>
          </a:p>
          <a:p>
            <a:r>
              <a:rPr lang="en-US" sz="2200" dirty="0" smtClean="0"/>
              <a:t>The Idea</a:t>
            </a:r>
          </a:p>
          <a:p>
            <a:r>
              <a:rPr lang="en-US" sz="2200" dirty="0" smtClean="0"/>
              <a:t>The proposed Mandate</a:t>
            </a:r>
          </a:p>
          <a:p>
            <a:r>
              <a:rPr lang="en-US" sz="2200" dirty="0" err="1" smtClean="0"/>
              <a:t>MeDIA</a:t>
            </a:r>
            <a:r>
              <a:rPr lang="en-US" sz="2200" dirty="0" smtClean="0"/>
              <a:t> Web Tool support</a:t>
            </a:r>
          </a:p>
          <a:p>
            <a:r>
              <a:rPr lang="en-US" sz="2200" dirty="0" smtClean="0"/>
              <a:t>A more formal definition.</a:t>
            </a:r>
          </a:p>
          <a:p>
            <a:r>
              <a:rPr lang="en-US" sz="2200" dirty="0" smtClean="0"/>
              <a:t>What is a </a:t>
            </a:r>
            <a:r>
              <a:rPr lang="en-US" sz="2200" dirty="0" err="1" smtClean="0"/>
              <a:t>MeDIA</a:t>
            </a:r>
            <a:r>
              <a:rPr lang="en-US" sz="2200" dirty="0" smtClean="0"/>
              <a:t> working group</a:t>
            </a:r>
          </a:p>
          <a:p>
            <a:r>
              <a:rPr lang="en-US" sz="2200" dirty="0" smtClean="0"/>
              <a:t>Proposed initial working groups</a:t>
            </a:r>
          </a:p>
          <a:p>
            <a:r>
              <a:rPr lang="en-US" sz="2200" dirty="0" smtClean="0"/>
              <a:t>An example of the </a:t>
            </a:r>
            <a:r>
              <a:rPr lang="en-US" sz="2200" dirty="0" smtClean="0"/>
              <a:t>metadata of such a working group</a:t>
            </a:r>
          </a:p>
          <a:p>
            <a:pPr lvl="1">
              <a:buNone/>
            </a:pPr>
            <a:endParaRPr lang="en-US" sz="1800" dirty="0" smtClean="0"/>
          </a:p>
          <a:p>
            <a:pPr lvl="1"/>
            <a:endParaRPr lang="en-US" sz="1400"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a:xfrm>
            <a:off x="381000" y="1524000"/>
            <a:ext cx="7467600" cy="914400"/>
          </a:xfrm>
        </p:spPr>
        <p:txBody>
          <a:bodyPr/>
          <a:lstStyle/>
          <a:p>
            <a:r>
              <a:rPr lang="en-US" dirty="0" smtClean="0"/>
              <a:t>Without details</a:t>
            </a:r>
          </a:p>
          <a:p>
            <a:endParaRPr lang="en-US" dirty="0" smtClean="0"/>
          </a:p>
          <a:p>
            <a:r>
              <a:rPr lang="en-US" dirty="0" smtClean="0"/>
              <a:t>Launch the proposal to have a meeting. Finding the challenges. Very level presentation of what we want to build.</a:t>
            </a:r>
          </a:p>
          <a:p>
            <a:r>
              <a:rPr lang="en-US" dirty="0" smtClean="0"/>
              <a:t>Sign up for the mailing list. Be prepared for a </a:t>
            </a:r>
            <a:r>
              <a:rPr lang="en-US" dirty="0" err="1" smtClean="0"/>
              <a:t>MeDIA</a:t>
            </a:r>
            <a:r>
              <a:rPr lang="en-US" dirty="0" smtClean="0"/>
              <a:t> forum. End of Jan.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228600" y="0"/>
            <a:ext cx="8077200" cy="10525955"/>
          </a:xfrm>
          <a:prstGeom prst="rect">
            <a:avLst/>
          </a:prstGeom>
          <a:noFill/>
        </p:spPr>
        <p:txBody>
          <a:bodyPr wrap="square" rtlCol="0">
            <a:spAutoFit/>
          </a:bodyPr>
          <a:lstStyle/>
          <a:p>
            <a:r>
              <a:rPr lang="en-US" sz="2400" dirty="0" smtClean="0">
                <a:solidFill>
                  <a:schemeClr val="accent1">
                    <a:lumMod val="75000"/>
                  </a:schemeClr>
                </a:solidFill>
              </a:rPr>
              <a:t>During EMI times, the </a:t>
            </a:r>
            <a:r>
              <a:rPr lang="en-US" sz="2400" i="1" dirty="0" smtClean="0">
                <a:solidFill>
                  <a:schemeClr val="accent1">
                    <a:lumMod val="75000"/>
                  </a:schemeClr>
                </a:solidFill>
              </a:rPr>
              <a:t>Software Providers </a:t>
            </a:r>
            <a:r>
              <a:rPr lang="en-US" sz="2400" dirty="0" smtClean="0">
                <a:solidFill>
                  <a:schemeClr val="accent1">
                    <a:lumMod val="75000"/>
                  </a:schemeClr>
                </a:solidFill>
              </a:rPr>
              <a:t>got used to processes, which there are not missing.</a:t>
            </a:r>
          </a:p>
          <a:p>
            <a:endParaRPr lang="en-US" sz="2400" dirty="0" smtClean="0">
              <a:solidFill>
                <a:schemeClr val="accent1">
                  <a:lumMod val="75000"/>
                </a:schemeClr>
              </a:solidFill>
            </a:endParaRPr>
          </a:p>
          <a:p>
            <a:pPr marL="457200" indent="-457200">
              <a:buFont typeface="Wingdings" charset="2"/>
              <a:buChar char="Ø"/>
            </a:pPr>
            <a:r>
              <a:rPr lang="en-US" sz="2400" dirty="0" smtClean="0">
                <a:solidFill>
                  <a:schemeClr val="accent1">
                    <a:lumMod val="75000"/>
                  </a:schemeClr>
                </a:solidFill>
              </a:rPr>
              <a:t>Continuous information exchange (roadmap, technology ) between groups of similar interests including users and </a:t>
            </a:r>
            <a:r>
              <a:rPr lang="en-US" sz="2400" dirty="0" err="1" smtClean="0">
                <a:solidFill>
                  <a:schemeClr val="accent1">
                    <a:lumMod val="75000"/>
                  </a:schemeClr>
                </a:solidFill>
              </a:rPr>
              <a:t>infrastrutures</a:t>
            </a:r>
            <a:r>
              <a:rPr lang="en-US" sz="2400" dirty="0" smtClean="0">
                <a:solidFill>
                  <a:schemeClr val="accent1">
                    <a:lumMod val="75000"/>
                  </a:schemeClr>
                </a:solidFill>
              </a:rPr>
              <a:t>. (e.g. CERN-DM, </a:t>
            </a:r>
            <a:r>
              <a:rPr lang="en-US" sz="2400" dirty="0" err="1" smtClean="0">
                <a:solidFill>
                  <a:schemeClr val="accent1">
                    <a:lumMod val="75000"/>
                  </a:schemeClr>
                </a:solidFill>
              </a:rPr>
              <a:t>dCache.org</a:t>
            </a:r>
            <a:r>
              <a:rPr lang="en-US" sz="2400" dirty="0" smtClean="0">
                <a:solidFill>
                  <a:schemeClr val="accent1">
                    <a:lumMod val="75000"/>
                  </a:schemeClr>
                </a:solidFill>
              </a:rPr>
              <a:t> and </a:t>
            </a:r>
            <a:r>
              <a:rPr lang="en-US" sz="2400" dirty="0" err="1" smtClean="0">
                <a:solidFill>
                  <a:schemeClr val="accent1">
                    <a:lumMod val="75000"/>
                  </a:schemeClr>
                </a:solidFill>
              </a:rPr>
              <a:t>StoRM</a:t>
            </a:r>
            <a:r>
              <a:rPr lang="en-US" sz="2400" dirty="0" smtClean="0">
                <a:solidFill>
                  <a:schemeClr val="accent1">
                    <a:lumMod val="75000"/>
                  </a:schemeClr>
                </a:solidFill>
              </a:rPr>
              <a:t>)[ </a:t>
            </a:r>
            <a:r>
              <a:rPr lang="en-US" sz="2400" dirty="0" err="1" smtClean="0">
                <a:solidFill>
                  <a:schemeClr val="accent1">
                    <a:lumMod val="75000"/>
                  </a:schemeClr>
                </a:solidFill>
              </a:rPr>
              <a:t>requirment</a:t>
            </a:r>
            <a:r>
              <a:rPr lang="en-US" sz="2400" dirty="0" smtClean="0">
                <a:solidFill>
                  <a:schemeClr val="accent1">
                    <a:lumMod val="75000"/>
                  </a:schemeClr>
                </a:solidFill>
              </a:rPr>
              <a:t> gathering or better facilitating : Step one : event once or twice to ask what the challenges are for the future. We pick the once with the most interest. From that we take one initiator and from that we start a working. Invite outstanding scientist which triggers questions and discussions. The community will chose what will win.</a:t>
            </a:r>
          </a:p>
          <a:p>
            <a:pPr marL="457200" indent="-457200">
              <a:buFont typeface="Wingdings" charset="2"/>
              <a:buChar char="Ø"/>
            </a:pPr>
            <a:r>
              <a:rPr lang="en-US" sz="2400" dirty="0" smtClean="0">
                <a:solidFill>
                  <a:schemeClr val="accent1">
                    <a:lumMod val="75000"/>
                  </a:schemeClr>
                </a:solidFill>
              </a:rPr>
              <a:t>Someone who tracked progress of common activities and if necessary coordinated inter-product team processes. (not enforcing , only facilitating)</a:t>
            </a:r>
          </a:p>
          <a:p>
            <a:pPr marL="457200" indent="-457200">
              <a:buFont typeface="Wingdings" charset="2"/>
              <a:buChar char="Ø"/>
            </a:pPr>
            <a:r>
              <a:rPr lang="en-US" sz="2400" dirty="0" err="1" smtClean="0">
                <a:solidFill>
                  <a:schemeClr val="accent1">
                    <a:lumMod val="75000"/>
                  </a:schemeClr>
                </a:solidFill>
              </a:rPr>
              <a:t>Coordintated</a:t>
            </a:r>
            <a:r>
              <a:rPr lang="en-US" sz="2400" dirty="0" smtClean="0">
                <a:solidFill>
                  <a:schemeClr val="accent1">
                    <a:lumMod val="75000"/>
                  </a:schemeClr>
                </a:solidFill>
              </a:rPr>
              <a:t> </a:t>
            </a:r>
            <a:r>
              <a:rPr lang="en-US" sz="2400" dirty="0" err="1" smtClean="0">
                <a:solidFill>
                  <a:schemeClr val="accent1">
                    <a:lumMod val="75000"/>
                  </a:schemeClr>
                </a:solidFill>
              </a:rPr>
              <a:t>implemention</a:t>
            </a:r>
            <a:r>
              <a:rPr lang="en-US" sz="2400" dirty="0" smtClean="0">
                <a:solidFill>
                  <a:schemeClr val="accent1">
                    <a:lumMod val="75000"/>
                  </a:schemeClr>
                </a:solidFill>
              </a:rPr>
              <a:t> of selected agreements.</a:t>
            </a:r>
          </a:p>
          <a:p>
            <a:pPr marL="457200" indent="-457200">
              <a:buFont typeface="Wingdings" charset="2"/>
              <a:buChar char="Ø"/>
            </a:pPr>
            <a:r>
              <a:rPr lang="en-US" sz="2400" dirty="0" smtClean="0">
                <a:solidFill>
                  <a:schemeClr val="accent1">
                    <a:lumMod val="75000"/>
                  </a:schemeClr>
                </a:solidFill>
              </a:rPr>
              <a:t> (</a:t>
            </a:r>
            <a:r>
              <a:rPr lang="en-US" sz="2400" dirty="0" err="1" smtClean="0">
                <a:solidFill>
                  <a:schemeClr val="accent1">
                    <a:lumMod val="75000"/>
                  </a:schemeClr>
                </a:solidFill>
              </a:rPr>
              <a:t>nagios</a:t>
            </a:r>
            <a:r>
              <a:rPr lang="en-US" sz="2400" dirty="0" smtClean="0">
                <a:solidFill>
                  <a:schemeClr val="accent1">
                    <a:lumMod val="75000"/>
                  </a:schemeClr>
                </a:solidFill>
              </a:rPr>
              <a:t> probes</a:t>
            </a:r>
            <a:r>
              <a:rPr lang="en-US" sz="2400" dirty="0" smtClean="0">
                <a:solidFill>
                  <a:schemeClr val="accent1">
                    <a:lumMod val="75000"/>
                  </a:schemeClr>
                </a:solidFill>
              </a:rPr>
              <a:t>)</a:t>
            </a:r>
          </a:p>
          <a:p>
            <a:pPr marL="457200" indent="-457200">
              <a:buFont typeface="Wingdings" charset="2"/>
              <a:buChar char="Ø"/>
            </a:pPr>
            <a:r>
              <a:rPr lang="en-US" sz="2400" dirty="0" smtClean="0">
                <a:solidFill>
                  <a:schemeClr val="accent1">
                    <a:lumMod val="75000"/>
                  </a:schemeClr>
                </a:solidFill>
              </a:rPr>
              <a:t>Continuous product inter operability's testing.</a:t>
            </a:r>
          </a:p>
          <a:p>
            <a:pPr marL="457200" indent="-457200">
              <a:buFont typeface="Wingdings" charset="2"/>
              <a:buChar char="Ø"/>
            </a:pPr>
            <a:r>
              <a:rPr lang="en-US" sz="2400" dirty="0" smtClean="0">
                <a:solidFill>
                  <a:schemeClr val="accent1">
                    <a:lumMod val="75000"/>
                  </a:schemeClr>
                </a:solidFill>
              </a:rPr>
              <a:t>!!! </a:t>
            </a:r>
            <a:r>
              <a:rPr lang="en-US" sz="2400" dirty="0" err="1" smtClean="0">
                <a:solidFill>
                  <a:schemeClr val="accent1">
                    <a:lumMod val="75000"/>
                  </a:schemeClr>
                </a:solidFill>
              </a:rPr>
              <a:t>Clearification</a:t>
            </a:r>
            <a:endParaRPr lang="en-US" sz="2400" dirty="0" smtClean="0">
              <a:solidFill>
                <a:schemeClr val="accent1">
                  <a:lumMod val="75000"/>
                </a:schemeClr>
              </a:solidFill>
            </a:endParaRPr>
          </a:p>
          <a:p>
            <a:pPr marL="457200" indent="-457200"/>
            <a:r>
              <a:rPr lang="en-US" sz="2400" dirty="0" smtClean="0">
                <a:solidFill>
                  <a:schemeClr val="accent1">
                    <a:lumMod val="75000"/>
                  </a:schemeClr>
                </a:solidFill>
              </a:rPr>
              <a:t>That’s all  now missing.</a:t>
            </a:r>
          </a:p>
          <a:p>
            <a:pPr marL="457200" indent="-457200"/>
            <a:endParaRPr lang="en-US" sz="2400" dirty="0" smtClean="0">
              <a:solidFill>
                <a:schemeClr val="accent1">
                  <a:lumMod val="75000"/>
                </a:schemeClr>
              </a:solidFill>
            </a:endParaRPr>
          </a:p>
          <a:p>
            <a:pPr marL="457200" indent="-457200"/>
            <a:r>
              <a:rPr lang="en-US" sz="2400" dirty="0" err="1" smtClean="0">
                <a:solidFill>
                  <a:schemeClr val="accent1">
                    <a:lumMod val="75000"/>
                  </a:schemeClr>
                </a:solidFill>
              </a:rPr>
              <a:t>Horizion</a:t>
            </a:r>
            <a:r>
              <a:rPr lang="en-US" sz="2400" dirty="0" smtClean="0">
                <a:solidFill>
                  <a:schemeClr val="accent1">
                    <a:lumMod val="75000"/>
                  </a:schemeClr>
                </a:solidFill>
              </a:rPr>
              <a:t> 2020: if a working has an interesting Idea it is a good way of preparing a </a:t>
            </a:r>
            <a:r>
              <a:rPr lang="en-US" sz="2400" dirty="0" err="1" smtClean="0">
                <a:solidFill>
                  <a:schemeClr val="accent1">
                    <a:lumMod val="75000"/>
                  </a:schemeClr>
                </a:solidFill>
              </a:rPr>
              <a:t>consotium</a:t>
            </a:r>
            <a:r>
              <a:rPr lang="en-US" sz="2400" dirty="0" smtClean="0">
                <a:solidFill>
                  <a:schemeClr val="accent1">
                    <a:lumMod val="75000"/>
                  </a:schemeClr>
                </a:solidFill>
              </a:rPr>
              <a:t>.</a:t>
            </a:r>
            <a:endParaRPr lang="en-US" sz="2400" dirty="0" smtClean="0">
              <a:solidFill>
                <a:schemeClr val="accent1">
                  <a:lumMod val="75000"/>
                </a:schemeClr>
              </a:solidFill>
            </a:endParaRPr>
          </a:p>
          <a:p>
            <a:pPr marL="457200" indent="-457200"/>
            <a:endParaRPr lang="en-US" sz="2400" dirty="0" smtClean="0">
              <a:solidFill>
                <a:schemeClr val="accent1">
                  <a:lumMod val="75000"/>
                </a:schemeClr>
              </a:solidFill>
            </a:endParaRPr>
          </a:p>
          <a:p>
            <a:pPr marL="457200" indent="-457200"/>
            <a:r>
              <a:rPr lang="en-US" sz="2000" dirty="0" smtClean="0">
                <a:solidFill>
                  <a:schemeClr val="accent1">
                    <a:lumMod val="75000"/>
                  </a:schemeClr>
                </a:solidFill>
              </a:rPr>
              <a:t>We already observe inefficient e-mail exchanges, triggered by different people on the same topics. That’s cumbersome for the (former) product teams. </a:t>
            </a:r>
          </a:p>
          <a:p>
            <a:endParaRPr lang="en-US" dirty="0">
              <a:solidFill>
                <a:schemeClr val="accent1">
                  <a:lumMod val="75000"/>
                </a:schemeClr>
              </a:solidFill>
            </a:endParaRPr>
          </a:p>
        </p:txBody>
      </p:sp>
      <p:sp>
        <p:nvSpPr>
          <p:cNvPr id="8" name="Title 1"/>
          <p:cNvSpPr>
            <a:spLocks noGrp="1"/>
          </p:cNvSpPr>
          <p:nvPr>
            <p:ph type="title"/>
          </p:nvPr>
        </p:nvSpPr>
        <p:spPr>
          <a:xfrm>
            <a:off x="-1219200" y="76200"/>
            <a:ext cx="8229600" cy="1143000"/>
          </a:xfrm>
        </p:spPr>
        <p:txBody>
          <a:bodyPr/>
          <a:lstStyle/>
          <a:p>
            <a:r>
              <a:rPr lang="en-US" dirty="0" smtClean="0"/>
              <a:t>The Background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42900" y="1295400"/>
            <a:ext cx="8458200" cy="5029200"/>
          </a:xfrm>
        </p:spPr>
        <p:txBody>
          <a:bodyPr/>
          <a:lstStyle/>
          <a:p>
            <a:pPr>
              <a:buNone/>
            </a:pPr>
            <a:r>
              <a:rPr lang="en-US" dirty="0" smtClean="0"/>
              <a:t>This is an offer to help building-up an open collaboration, where people from software technology teams and people from scientific communities can meet, in real or virtual, to discuss and implement emerging technologies.</a:t>
            </a:r>
          </a:p>
          <a:p>
            <a:pPr>
              <a:buNone/>
            </a:pPr>
            <a:r>
              <a:rPr lang="en-US" dirty="0" smtClean="0"/>
              <a:t>The approach is to build that platform from bottom – up as a grass-root initiative. </a:t>
            </a:r>
          </a:p>
        </p:txBody>
      </p:sp>
      <p:sp>
        <p:nvSpPr>
          <p:cNvPr id="4" name="Title 1"/>
          <p:cNvSpPr>
            <a:spLocks noGrp="1"/>
          </p:cNvSpPr>
          <p:nvPr>
            <p:ph type="title"/>
          </p:nvPr>
        </p:nvSpPr>
        <p:spPr>
          <a:xfrm>
            <a:off x="-1219200" y="152400"/>
            <a:ext cx="8229600" cy="1143000"/>
          </a:xfrm>
        </p:spPr>
        <p:txBody>
          <a:bodyPr/>
          <a:lstStyle/>
          <a:p>
            <a:r>
              <a:rPr lang="en-US" dirty="0" smtClean="0"/>
              <a:t>The Teaser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background</a:t>
            </a:r>
            <a:endParaRPr lang="en-US" dirty="0"/>
          </a:p>
        </p:txBody>
      </p:sp>
      <p:sp>
        <p:nvSpPr>
          <p:cNvPr id="3" name="Text Placeholder 2"/>
          <p:cNvSpPr>
            <a:spLocks noGrp="1"/>
          </p:cNvSpPr>
          <p:nvPr>
            <p:ph type="body" sz="quarter" idx="10"/>
          </p:nvPr>
        </p:nvSpPr>
        <p:spPr>
          <a:xfrm>
            <a:off x="381000" y="2082800"/>
            <a:ext cx="8382000" cy="914400"/>
          </a:xfrm>
        </p:spPr>
        <p:txBody>
          <a:bodyPr/>
          <a:lstStyle/>
          <a:p>
            <a:r>
              <a:rPr lang="en-US" sz="2000" dirty="0" smtClean="0"/>
              <a:t>Continuous information exchange between groups of similar interests, including software providers, users and representatives of infrastructures</a:t>
            </a:r>
            <a:r>
              <a:rPr lang="en-US" sz="2000" dirty="0" smtClean="0"/>
              <a:t>.</a:t>
            </a:r>
          </a:p>
          <a:p>
            <a:r>
              <a:rPr lang="en-US" sz="2000" dirty="0" smtClean="0"/>
              <a:t>Tracking progress of common activities and if necessary </a:t>
            </a:r>
            <a:r>
              <a:rPr lang="en-US" sz="2000" dirty="0" smtClean="0"/>
              <a:t>coordinating </a:t>
            </a:r>
            <a:r>
              <a:rPr lang="en-US" sz="2000" dirty="0" smtClean="0"/>
              <a:t>inter-product team processes</a:t>
            </a:r>
            <a:r>
              <a:rPr lang="en-US" sz="2000" dirty="0" smtClean="0"/>
              <a:t>.</a:t>
            </a:r>
          </a:p>
          <a:p>
            <a:r>
              <a:rPr lang="en-US" sz="2000" dirty="0" smtClean="0"/>
              <a:t>The possibility to coordinate the implementation of common agreements</a:t>
            </a:r>
            <a:r>
              <a:rPr lang="en-US" sz="2000" dirty="0" smtClean="0"/>
              <a:t>.</a:t>
            </a:r>
          </a:p>
          <a:p>
            <a:r>
              <a:rPr lang="en-US" sz="2000" dirty="0" smtClean="0"/>
              <a:t>Continuous product </a:t>
            </a:r>
            <a:r>
              <a:rPr lang="en-US" sz="2000" dirty="0" smtClean="0"/>
              <a:t>interoperability </a:t>
            </a:r>
            <a:r>
              <a:rPr lang="en-US" sz="2000" dirty="0" smtClean="0"/>
              <a:t>testing and organizing the process of a fix in case those fail</a:t>
            </a:r>
            <a:r>
              <a:rPr lang="en-US" sz="2000" dirty="0" smtClean="0"/>
              <a:t>.</a:t>
            </a:r>
          </a:p>
          <a:p>
            <a:r>
              <a:rPr lang="en-US" sz="2000" dirty="0" smtClean="0"/>
              <a:t>Or simply the clarification of misunderstandings between</a:t>
            </a:r>
            <a:r>
              <a:rPr lang="en-US" sz="2000" dirty="0" smtClean="0"/>
              <a:t> </a:t>
            </a:r>
          </a:p>
          <a:p>
            <a:pPr lvl="1"/>
            <a:r>
              <a:rPr lang="en-US" sz="1600" dirty="0" smtClean="0"/>
              <a:t>technology </a:t>
            </a:r>
            <a:r>
              <a:rPr lang="en-US" sz="1600" dirty="0" smtClean="0"/>
              <a:t>providers or</a:t>
            </a:r>
            <a:r>
              <a:rPr lang="en-US" sz="1600" dirty="0" smtClean="0"/>
              <a:t> </a:t>
            </a:r>
          </a:p>
          <a:p>
            <a:pPr lvl="1"/>
            <a:r>
              <a:rPr lang="en-US" sz="1600" dirty="0" smtClean="0"/>
              <a:t>between </a:t>
            </a:r>
            <a:r>
              <a:rPr lang="en-US" sz="1600" dirty="0" smtClean="0"/>
              <a:t>technology providers and consumers.</a:t>
            </a:r>
          </a:p>
          <a:p>
            <a:pPr>
              <a:buNone/>
            </a:pPr>
            <a:endParaRPr lang="en-US" dirty="0" smtClean="0"/>
          </a:p>
          <a:p>
            <a:endParaRPr lang="en-US" dirty="0" smtClean="0"/>
          </a:p>
          <a:p>
            <a:endParaRPr lang="en-US" dirty="0" smtClean="0"/>
          </a:p>
          <a:p>
            <a:endParaRPr lang="en-US" dirty="0" smtClean="0"/>
          </a:p>
          <a:p>
            <a:endParaRPr lang="en-US" dirty="0"/>
          </a:p>
        </p:txBody>
      </p:sp>
      <p:sp>
        <p:nvSpPr>
          <p:cNvPr id="4" name="TextBox 3"/>
          <p:cNvSpPr txBox="1"/>
          <p:nvPr/>
        </p:nvSpPr>
        <p:spPr>
          <a:xfrm>
            <a:off x="381000" y="1003300"/>
            <a:ext cx="5372100" cy="1200329"/>
          </a:xfrm>
          <a:prstGeom prst="rect">
            <a:avLst/>
          </a:prstGeom>
          <a:noFill/>
        </p:spPr>
        <p:txBody>
          <a:bodyPr wrap="square" rtlCol="0">
            <a:spAutoFit/>
          </a:bodyPr>
          <a:lstStyle/>
          <a:p>
            <a:r>
              <a:rPr lang="en-US" dirty="0" smtClean="0">
                <a:solidFill>
                  <a:schemeClr val="accent1">
                    <a:lumMod val="75000"/>
                  </a:schemeClr>
                </a:solidFill>
              </a:rPr>
              <a:t>During EMI times, the </a:t>
            </a:r>
            <a:r>
              <a:rPr lang="en-US" i="1" dirty="0" smtClean="0">
                <a:solidFill>
                  <a:schemeClr val="accent1">
                    <a:lumMod val="75000"/>
                  </a:schemeClr>
                </a:solidFill>
              </a:rPr>
              <a:t>Software </a:t>
            </a:r>
            <a:r>
              <a:rPr lang="en-US" i="1" dirty="0" smtClean="0">
                <a:solidFill>
                  <a:schemeClr val="accent1">
                    <a:lumMod val="75000"/>
                  </a:schemeClr>
                </a:solidFill>
              </a:rPr>
              <a:t>Providers (former Product Teams) </a:t>
            </a:r>
            <a:r>
              <a:rPr lang="en-US" dirty="0" smtClean="0">
                <a:solidFill>
                  <a:schemeClr val="accent1">
                    <a:lumMod val="75000"/>
                  </a:schemeClr>
                </a:solidFill>
              </a:rPr>
              <a:t>got used to processes,</a:t>
            </a:r>
            <a:r>
              <a:rPr lang="en-US" dirty="0" smtClean="0">
                <a:solidFill>
                  <a:schemeClr val="accent1">
                    <a:lumMod val="75000"/>
                  </a:schemeClr>
                </a:solidFill>
              </a:rPr>
              <a:t> they are already missing.</a:t>
            </a:r>
          </a:p>
          <a:p>
            <a:endParaRPr lang="en-US" dirty="0"/>
          </a:p>
        </p:txBody>
      </p:sp>
      <p:grpSp>
        <p:nvGrpSpPr>
          <p:cNvPr id="5" name="Group 4"/>
          <p:cNvGrpSpPr/>
          <p:nvPr/>
        </p:nvGrpSpPr>
        <p:grpSpPr>
          <a:xfrm rot="21230077">
            <a:off x="963532" y="1848778"/>
            <a:ext cx="6223000" cy="3620743"/>
            <a:chOff x="977900" y="2324100"/>
            <a:chExt cx="6223000" cy="3277056"/>
          </a:xfrm>
        </p:grpSpPr>
        <p:sp>
          <p:nvSpPr>
            <p:cNvPr id="6" name="Rectangle 5"/>
            <p:cNvSpPr/>
            <p:nvPr/>
          </p:nvSpPr>
          <p:spPr>
            <a:xfrm>
              <a:off x="977900" y="2324100"/>
              <a:ext cx="6223000" cy="2971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1193081" y="2509119"/>
              <a:ext cx="5473699" cy="3092037"/>
            </a:xfrm>
            <a:prstGeom prst="rect">
              <a:avLst/>
            </a:prstGeom>
            <a:noFill/>
          </p:spPr>
          <p:txBody>
            <a:bodyPr wrap="square" rtlCol="0">
              <a:spAutoFit/>
            </a:bodyPr>
            <a:lstStyle/>
            <a:p>
              <a:r>
                <a:rPr lang="en-US" dirty="0" smtClean="0">
                  <a:solidFill>
                    <a:schemeClr val="bg1"/>
                  </a:solidFill>
                </a:rPr>
                <a:t>Examples:</a:t>
              </a:r>
            </a:p>
            <a:p>
              <a:endParaRPr lang="en-US" dirty="0" smtClean="0">
                <a:solidFill>
                  <a:schemeClr val="bg1"/>
                </a:solidFill>
              </a:endParaRPr>
            </a:p>
            <a:p>
              <a:pPr marL="342900" indent="-342900">
                <a:buFont typeface="Arial"/>
                <a:buChar char="•"/>
              </a:pPr>
              <a:r>
                <a:rPr lang="en-US" dirty="0" smtClean="0">
                  <a:solidFill>
                    <a:schemeClr val="bg1"/>
                  </a:solidFill>
                </a:rPr>
                <a:t>We </a:t>
              </a:r>
              <a:r>
                <a:rPr lang="en-US" dirty="0" smtClean="0">
                  <a:solidFill>
                    <a:schemeClr val="bg1"/>
                  </a:solidFill>
                </a:rPr>
                <a:t>already observe inefficient e-mail exchanges, triggered by different people on the same topics</a:t>
              </a:r>
              <a:r>
                <a:rPr lang="en-US" dirty="0" smtClean="0">
                  <a:solidFill>
                    <a:schemeClr val="bg1"/>
                  </a:solidFill>
                </a:rPr>
                <a:t>. People send requests to random dCache developers.</a:t>
              </a:r>
            </a:p>
            <a:p>
              <a:pPr marL="342900" indent="-342900">
                <a:buFont typeface="Arial"/>
                <a:buChar char="•"/>
              </a:pPr>
              <a:r>
                <a:rPr lang="en-US" dirty="0" smtClean="0">
                  <a:solidFill>
                    <a:schemeClr val="bg1"/>
                  </a:solidFill>
                </a:rPr>
                <a:t>Some activities, started with EMI are now stalled as we don’t know who is actually responsible and who should make the first step to proceed.</a:t>
              </a:r>
            </a:p>
            <a:p>
              <a:endParaRPr lang="en-US" dirty="0" smtClean="0">
                <a:solidFill>
                  <a:schemeClr val="bg1"/>
                </a:solidFill>
              </a:endParaRPr>
            </a:p>
            <a:p>
              <a:r>
                <a:rPr lang="en-US" dirty="0" smtClean="0">
                  <a:solidFill>
                    <a:schemeClr val="bg1"/>
                  </a:solidFill>
                </a:rPr>
                <a:t> </a:t>
              </a:r>
              <a:r>
                <a:rPr lang="en-US" dirty="0" smtClean="0">
                  <a:solidFill>
                    <a:schemeClr val="bg1"/>
                  </a:solidFill>
                </a:rPr>
                <a:t>That’s cumbersome for the (former) product teams. </a:t>
              </a:r>
            </a:p>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idea ?</a:t>
            </a:r>
            <a:endParaRPr lang="en-US" dirty="0"/>
          </a:p>
        </p:txBody>
      </p:sp>
      <p:sp>
        <p:nvSpPr>
          <p:cNvPr id="3" name="Text Placeholder 2"/>
          <p:cNvSpPr>
            <a:spLocks noGrp="1"/>
          </p:cNvSpPr>
          <p:nvPr>
            <p:ph type="body" sz="quarter" idx="10"/>
          </p:nvPr>
        </p:nvSpPr>
        <p:spPr>
          <a:xfrm>
            <a:off x="381000" y="1524000"/>
            <a:ext cx="7696200" cy="4127500"/>
          </a:xfrm>
        </p:spPr>
        <p:txBody>
          <a:bodyPr/>
          <a:lstStyle/>
          <a:p>
            <a:r>
              <a:rPr lang="en-US" dirty="0" smtClean="0"/>
              <a:t>Setting up a system which fills those gaps.</a:t>
            </a:r>
          </a:p>
          <a:p>
            <a:r>
              <a:rPr lang="en-US" dirty="0" smtClean="0"/>
              <a:t>It should help launching working groups, autonomously working on issues to be solved or perform continuous activities. E.g. testing or verifying interoperability.</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that be implemented ?</a:t>
            </a:r>
            <a:endParaRPr lang="en-US" dirty="0"/>
          </a:p>
        </p:txBody>
      </p:sp>
      <p:sp>
        <p:nvSpPr>
          <p:cNvPr id="3" name="Text Placeholder 2"/>
          <p:cNvSpPr>
            <a:spLocks noGrp="1"/>
          </p:cNvSpPr>
          <p:nvPr>
            <p:ph type="body" sz="quarter" idx="10"/>
          </p:nvPr>
        </p:nvSpPr>
        <p:spPr>
          <a:xfrm>
            <a:off x="374650" y="1066800"/>
            <a:ext cx="8394700" cy="914400"/>
          </a:xfrm>
        </p:spPr>
        <p:txBody>
          <a:bodyPr/>
          <a:lstStyle/>
          <a:p>
            <a:r>
              <a:rPr lang="en-US" sz="2600" dirty="0" err="1" smtClean="0"/>
              <a:t>MeDIA</a:t>
            </a:r>
            <a:r>
              <a:rPr lang="en-US" sz="2600" dirty="0" smtClean="0"/>
              <a:t> receives </a:t>
            </a:r>
            <a:r>
              <a:rPr lang="en-US" sz="2600" dirty="0" smtClean="0"/>
              <a:t>requests for a common activity from </a:t>
            </a:r>
            <a:r>
              <a:rPr lang="en-US" sz="2600" dirty="0" smtClean="0"/>
              <a:t>anyone</a:t>
            </a:r>
          </a:p>
          <a:p>
            <a:r>
              <a:rPr lang="en-US" sz="2600" dirty="0" smtClean="0"/>
              <a:t>It helps identifying the </a:t>
            </a:r>
            <a:r>
              <a:rPr lang="en-US" sz="2600" dirty="0" smtClean="0"/>
              <a:t>corresponding Technology Provider </a:t>
            </a:r>
            <a:r>
              <a:rPr lang="en-US" sz="2600" dirty="0" smtClean="0"/>
              <a:t>Teams</a:t>
            </a:r>
          </a:p>
          <a:p>
            <a:r>
              <a:rPr lang="en-US" sz="2600" dirty="0" smtClean="0"/>
              <a:t>It brings </a:t>
            </a:r>
            <a:r>
              <a:rPr lang="en-US" sz="2600" dirty="0" err="1" smtClean="0"/>
              <a:t>TPs</a:t>
            </a:r>
            <a:r>
              <a:rPr lang="en-US" sz="2600" dirty="0" smtClean="0"/>
              <a:t> and ‘requestor’ together to commonly </a:t>
            </a:r>
            <a:r>
              <a:rPr lang="en-US" sz="2600" dirty="0" smtClean="0"/>
              <a:t>work</a:t>
            </a:r>
            <a:r>
              <a:rPr lang="en-US" sz="2600" dirty="0" smtClean="0"/>
              <a:t> on details and a roadmap for the request.</a:t>
            </a:r>
          </a:p>
          <a:p>
            <a:r>
              <a:rPr lang="en-US" sz="2600" dirty="0" smtClean="0"/>
              <a:t>It finds </a:t>
            </a:r>
            <a:r>
              <a:rPr lang="en-US" sz="2600" dirty="0" smtClean="0"/>
              <a:t>a </a:t>
            </a:r>
            <a:r>
              <a:rPr lang="en-US" sz="2600" dirty="0" smtClean="0"/>
              <a:t>‘Chair</a:t>
            </a:r>
            <a:r>
              <a:rPr lang="en-US" sz="2600" dirty="0" smtClean="0"/>
              <a:t>’ for that </a:t>
            </a:r>
            <a:r>
              <a:rPr lang="en-US" sz="2600" dirty="0" smtClean="0"/>
              <a:t>activity.</a:t>
            </a:r>
          </a:p>
          <a:p>
            <a:r>
              <a:rPr lang="en-US" sz="2600" dirty="0" smtClean="0"/>
              <a:t>The ‘Chair’ monitors </a:t>
            </a:r>
            <a:r>
              <a:rPr lang="en-US" sz="2600" dirty="0" smtClean="0"/>
              <a:t>progress and ‘sets’ the status of that activity accordingly</a:t>
            </a:r>
            <a:r>
              <a:rPr lang="en-US" sz="2600" dirty="0" smtClean="0"/>
              <a:t>.</a:t>
            </a:r>
          </a:p>
          <a:p>
            <a:r>
              <a:rPr lang="en-US" sz="2600" dirty="0" smtClean="0"/>
              <a:t>From that point on, the</a:t>
            </a:r>
            <a:r>
              <a:rPr lang="en-US" sz="2600" dirty="0" smtClean="0"/>
              <a:t> ‘Chair’ </a:t>
            </a:r>
            <a:r>
              <a:rPr lang="en-US" sz="2600" dirty="0" smtClean="0"/>
              <a:t>is in charge of tracking the process</a:t>
            </a:r>
            <a:r>
              <a:rPr lang="en-US" sz="2600" dirty="0" smtClean="0"/>
              <a:t>.</a:t>
            </a:r>
          </a:p>
          <a:p>
            <a:r>
              <a:rPr lang="en-US" sz="2600" dirty="0" smtClean="0"/>
              <a:t>The ‘Chair’ can be any expert in that field.</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215900" y="876300"/>
            <a:ext cx="7023100" cy="830997"/>
          </a:xfrm>
          <a:prstGeom prst="rect">
            <a:avLst/>
          </a:prstGeom>
          <a:noFill/>
        </p:spPr>
        <p:txBody>
          <a:bodyPr wrap="square" rtlCol="0">
            <a:spAutoFit/>
          </a:bodyPr>
          <a:lstStyle/>
          <a:p>
            <a:r>
              <a:rPr lang="en-US" sz="2400" dirty="0" smtClean="0">
                <a:solidFill>
                  <a:schemeClr val="accent1">
                    <a:lumMod val="75000"/>
                  </a:schemeClr>
                </a:solidFill>
              </a:rPr>
              <a:t>That’s on a rather practical level. But information exchange could be more than that., e.g.</a:t>
            </a:r>
          </a:p>
        </p:txBody>
      </p:sp>
      <p:sp>
        <p:nvSpPr>
          <p:cNvPr id="8" name="Title 1"/>
          <p:cNvSpPr>
            <a:spLocks noGrp="1"/>
          </p:cNvSpPr>
          <p:nvPr>
            <p:ph type="title"/>
          </p:nvPr>
        </p:nvSpPr>
        <p:spPr>
          <a:xfrm>
            <a:off x="-965200" y="152400"/>
            <a:ext cx="8229600" cy="1143000"/>
          </a:xfrm>
        </p:spPr>
        <p:txBody>
          <a:bodyPr/>
          <a:lstStyle/>
          <a:p>
            <a:r>
              <a:rPr lang="en-US" dirty="0" smtClean="0"/>
              <a:t>Can that possibly be extended ?</a:t>
            </a:r>
            <a:endParaRPr lang="en-US" dirty="0"/>
          </a:p>
        </p:txBody>
      </p:sp>
      <p:sp>
        <p:nvSpPr>
          <p:cNvPr id="4" name="Text Placeholder 2"/>
          <p:cNvSpPr>
            <a:spLocks noGrp="1"/>
          </p:cNvSpPr>
          <p:nvPr>
            <p:ph type="body" sz="quarter" idx="10"/>
          </p:nvPr>
        </p:nvSpPr>
        <p:spPr>
          <a:xfrm>
            <a:off x="190500" y="1892300"/>
            <a:ext cx="8763000" cy="4368800"/>
          </a:xfrm>
        </p:spPr>
        <p:txBody>
          <a:bodyPr/>
          <a:lstStyle/>
          <a:p>
            <a:r>
              <a:rPr lang="en-US" sz="2200" dirty="0" smtClean="0"/>
              <a:t>Giving the technology providers a chance to work in the right direction by bringing them in contact with their customers on  a regular basis.</a:t>
            </a:r>
          </a:p>
          <a:p>
            <a:r>
              <a:rPr lang="en-US" sz="2200" dirty="0" smtClean="0"/>
              <a:t>Providing support for technology users (scientific communities) to learn which technologies are available already, what’s on the horizon and where the upcoming challenges are.</a:t>
            </a:r>
          </a:p>
          <a:p>
            <a:r>
              <a:rPr lang="en-US" sz="2200" dirty="0" smtClean="0"/>
              <a:t>That could be done by organizing ‘technical exchange’ meetings and inviting experts in various fields to trigger discussions.</a:t>
            </a:r>
          </a:p>
          <a:p>
            <a:r>
              <a:rPr lang="en-US" sz="2200" dirty="0" smtClean="0"/>
              <a:t>Ideally </a:t>
            </a:r>
            <a:r>
              <a:rPr lang="en-US" sz="2200" dirty="0" err="1" smtClean="0"/>
              <a:t>MeDIA</a:t>
            </a:r>
            <a:r>
              <a:rPr lang="en-US" sz="2200" dirty="0" smtClean="0"/>
              <a:t> could give support </a:t>
            </a:r>
          </a:p>
          <a:p>
            <a:pPr lvl="1"/>
            <a:r>
              <a:rPr lang="en-US" sz="2000" dirty="0" smtClean="0"/>
              <a:t>for generating a business opportunity</a:t>
            </a:r>
          </a:p>
          <a:p>
            <a:pPr lvl="1"/>
            <a:r>
              <a:rPr lang="en-US" sz="2000" dirty="0" smtClean="0"/>
              <a:t>f</a:t>
            </a:r>
            <a:r>
              <a:rPr lang="en-US" sz="2000" dirty="0" smtClean="0"/>
              <a:t>or finding partners and preparing the technical aspects for funding proposals.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222250" y="1402477"/>
            <a:ext cx="8699500" cy="4801314"/>
          </a:xfrm>
          <a:prstGeom prst="rect">
            <a:avLst/>
          </a:prstGeom>
          <a:noFill/>
        </p:spPr>
        <p:txBody>
          <a:bodyPr wrap="square" rtlCol="0">
            <a:spAutoFit/>
          </a:bodyPr>
          <a:lstStyle/>
          <a:p>
            <a:r>
              <a:rPr lang="en-US" sz="2400" dirty="0" smtClean="0">
                <a:solidFill>
                  <a:schemeClr val="accent1">
                    <a:lumMod val="75000"/>
                  </a:schemeClr>
                </a:solidFill>
              </a:rPr>
              <a:t>During a meeting in Rome, in March, most of the former EMI partner representatives agreed to join such a collaboration. </a:t>
            </a:r>
          </a:p>
          <a:p>
            <a:endParaRPr lang="en-US" sz="2400" dirty="0" smtClean="0">
              <a:solidFill>
                <a:schemeClr val="accent1">
                  <a:lumMod val="75000"/>
                </a:schemeClr>
              </a:solidFill>
            </a:endParaRPr>
          </a:p>
          <a:p>
            <a:r>
              <a:rPr lang="en-US" sz="2400" dirty="0" smtClean="0">
                <a:solidFill>
                  <a:schemeClr val="accent1">
                    <a:lumMod val="75000"/>
                  </a:schemeClr>
                </a:solidFill>
              </a:rPr>
              <a:t>There was consensus that this structure must be provided for free and must not interfere with the normal chain of command of the technology providers.</a:t>
            </a:r>
          </a:p>
          <a:p>
            <a:endParaRPr lang="en-US" sz="2400" dirty="0" smtClean="0">
              <a:solidFill>
                <a:schemeClr val="accent1">
                  <a:lumMod val="75000"/>
                </a:schemeClr>
              </a:solidFill>
            </a:endParaRPr>
          </a:p>
          <a:p>
            <a:r>
              <a:rPr lang="en-US" sz="2400" dirty="0" smtClean="0">
                <a:solidFill>
                  <a:schemeClr val="accent1">
                    <a:lumMod val="75000"/>
                  </a:schemeClr>
                </a:solidFill>
              </a:rPr>
              <a:t>Essentially the audience agreed to support a lightweight monitoring system for common technology provider activities.</a:t>
            </a:r>
          </a:p>
          <a:p>
            <a:endParaRPr lang="en-US" sz="2400" dirty="0" smtClean="0">
              <a:solidFill>
                <a:schemeClr val="accent1">
                  <a:lumMod val="75000"/>
                </a:schemeClr>
              </a:solidFill>
            </a:endParaRPr>
          </a:p>
          <a:p>
            <a:endParaRPr lang="en-US" sz="2400" dirty="0" smtClean="0">
              <a:solidFill>
                <a:schemeClr val="accent1">
                  <a:lumMod val="75000"/>
                </a:schemeClr>
              </a:solidFill>
            </a:endParaRPr>
          </a:p>
          <a:p>
            <a:r>
              <a:rPr lang="en-US" sz="2400" dirty="0" smtClean="0">
                <a:solidFill>
                  <a:schemeClr val="accent1">
                    <a:lumMod val="75000"/>
                  </a:schemeClr>
                </a:solidFill>
              </a:rPr>
              <a:t>  </a:t>
            </a:r>
            <a:endParaRPr lang="en-US" sz="2200" dirty="0" smtClean="0">
              <a:solidFill>
                <a:schemeClr val="accent1">
                  <a:lumMod val="75000"/>
                </a:schemeClr>
              </a:solidFill>
            </a:endParaRPr>
          </a:p>
          <a:p>
            <a:endParaRPr lang="en-US" dirty="0">
              <a:solidFill>
                <a:schemeClr val="accent1">
                  <a:lumMod val="75000"/>
                </a:schemeClr>
              </a:solidFill>
            </a:endParaRPr>
          </a:p>
        </p:txBody>
      </p:sp>
      <p:sp>
        <p:nvSpPr>
          <p:cNvPr id="8" name="Title 1"/>
          <p:cNvSpPr>
            <a:spLocks noGrp="1"/>
          </p:cNvSpPr>
          <p:nvPr>
            <p:ph type="title"/>
          </p:nvPr>
        </p:nvSpPr>
        <p:spPr>
          <a:xfrm>
            <a:off x="-1371600" y="228600"/>
            <a:ext cx="8229600" cy="1143000"/>
          </a:xfrm>
        </p:spPr>
        <p:txBody>
          <a:bodyPr/>
          <a:lstStyle/>
          <a:p>
            <a:r>
              <a:rPr lang="en-US" dirty="0" smtClean="0"/>
              <a:t>The proposed mandate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185738"/>
            <a:ext cx="8229600" cy="1143000"/>
          </a:xfrm>
        </p:spPr>
        <p:txBody>
          <a:bodyPr/>
          <a:lstStyle/>
          <a:p>
            <a:r>
              <a:rPr lang="en-US" dirty="0" err="1" smtClean="0"/>
              <a:t>MeDIA</a:t>
            </a:r>
            <a:r>
              <a:rPr lang="en-US" dirty="0" smtClean="0"/>
              <a:t> web tool support</a:t>
            </a:r>
            <a:endParaRPr lang="en-US" dirty="0"/>
          </a:p>
        </p:txBody>
      </p:sp>
      <p:pic>
        <p:nvPicPr>
          <p:cNvPr id="7" name="Picture 6" descr="media-screenshot.tiff"/>
          <p:cNvPicPr>
            <a:picLocks noChangeAspect="1"/>
          </p:cNvPicPr>
          <p:nvPr/>
        </p:nvPicPr>
        <p:blipFill>
          <a:blip r:embed="rId2">
            <a:alphaModFix amt="11000"/>
          </a:blip>
          <a:stretch>
            <a:fillRect/>
          </a:stretch>
        </p:blipFill>
        <p:spPr>
          <a:xfrm>
            <a:off x="328366" y="1269088"/>
            <a:ext cx="7963111" cy="4941212"/>
          </a:xfrm>
          <a:prstGeom prst="rect">
            <a:avLst/>
          </a:prstGeom>
        </p:spPr>
      </p:pic>
      <p:sp>
        <p:nvSpPr>
          <p:cNvPr id="8" name="Text Placeholder 2"/>
          <p:cNvSpPr>
            <a:spLocks noGrp="1"/>
          </p:cNvSpPr>
          <p:nvPr>
            <p:ph type="body" sz="quarter" idx="10"/>
          </p:nvPr>
        </p:nvSpPr>
        <p:spPr>
          <a:xfrm>
            <a:off x="406400" y="1308100"/>
            <a:ext cx="8331200" cy="4711700"/>
          </a:xfrm>
        </p:spPr>
        <p:txBody>
          <a:bodyPr/>
          <a:lstStyle/>
          <a:p>
            <a:r>
              <a:rPr lang="en-US" sz="2400" dirty="0" smtClean="0">
                <a:solidFill>
                  <a:schemeClr val="tx2">
                    <a:lumMod val="75000"/>
                  </a:schemeClr>
                </a:solidFill>
              </a:rPr>
              <a:t>Mailing list, initially populated with the </a:t>
            </a:r>
            <a:r>
              <a:rPr lang="en-US" sz="2400" dirty="0" smtClean="0">
                <a:solidFill>
                  <a:schemeClr val="tx2">
                    <a:lumMod val="75000"/>
                  </a:schemeClr>
                </a:solidFill>
              </a:rPr>
              <a:t>Rome </a:t>
            </a:r>
            <a:r>
              <a:rPr lang="en-US" sz="2400" dirty="0" smtClean="0">
                <a:solidFill>
                  <a:schemeClr val="tx2">
                    <a:lumMod val="75000"/>
                  </a:schemeClr>
                </a:solidFill>
              </a:rPr>
              <a:t>Meeting participants</a:t>
            </a:r>
            <a:r>
              <a:rPr lang="en-US" sz="2400" dirty="0" smtClean="0">
                <a:solidFill>
                  <a:schemeClr val="tx2">
                    <a:lumMod val="75000"/>
                  </a:schemeClr>
                </a:solidFill>
              </a:rPr>
              <a:t>.</a:t>
            </a:r>
          </a:p>
          <a:p>
            <a:r>
              <a:rPr lang="en-US" sz="2400" dirty="0" smtClean="0">
                <a:solidFill>
                  <a:schemeClr val="tx2">
                    <a:lumMod val="75000"/>
                  </a:schemeClr>
                </a:solidFill>
              </a:rPr>
              <a:t>Web pages with the list and the progress etc of the different activities, at </a:t>
            </a:r>
            <a:r>
              <a:rPr lang="en-US" sz="2400" dirty="0" err="1" smtClean="0">
                <a:solidFill>
                  <a:schemeClr val="tx2">
                    <a:lumMod val="75000"/>
                  </a:schemeClr>
                </a:solidFill>
              </a:rPr>
              <a:t>mediasw.org</a:t>
            </a:r>
            <a:r>
              <a:rPr lang="en-US" sz="2400" dirty="0" smtClean="0">
                <a:solidFill>
                  <a:schemeClr val="tx2">
                    <a:lumMod val="75000"/>
                  </a:schemeClr>
                </a:solidFill>
              </a:rPr>
              <a:t>, including </a:t>
            </a:r>
            <a:r>
              <a:rPr lang="en-US" sz="2400" dirty="0" err="1" smtClean="0">
                <a:solidFill>
                  <a:schemeClr val="tx2">
                    <a:lumMod val="75000"/>
                  </a:schemeClr>
                </a:solidFill>
              </a:rPr>
              <a:t>wikis</a:t>
            </a:r>
            <a:r>
              <a:rPr lang="en-US" sz="2400" dirty="0" smtClean="0">
                <a:solidFill>
                  <a:schemeClr val="tx2">
                    <a:lumMod val="75000"/>
                  </a:schemeClr>
                </a:solidFill>
              </a:rPr>
              <a:t> etc.</a:t>
            </a:r>
          </a:p>
          <a:p>
            <a:r>
              <a:rPr lang="en-US" sz="2400" dirty="0" smtClean="0">
                <a:solidFill>
                  <a:schemeClr val="tx2">
                    <a:lumMod val="75000"/>
                  </a:schemeClr>
                </a:solidFill>
              </a:rPr>
              <a:t>End </a:t>
            </a:r>
            <a:r>
              <a:rPr lang="en-US" sz="2400" dirty="0" smtClean="0">
                <a:solidFill>
                  <a:schemeClr val="tx2">
                    <a:lumMod val="75000"/>
                  </a:schemeClr>
                </a:solidFill>
              </a:rPr>
              <a:t>of </a:t>
            </a:r>
            <a:r>
              <a:rPr lang="en-US" sz="2400" dirty="0" smtClean="0">
                <a:solidFill>
                  <a:schemeClr val="tx2">
                    <a:lumMod val="75000"/>
                  </a:schemeClr>
                </a:solidFill>
              </a:rPr>
              <a:t>this year, </a:t>
            </a:r>
            <a:r>
              <a:rPr lang="en-US" sz="2400" dirty="0" smtClean="0">
                <a:solidFill>
                  <a:schemeClr val="tx2">
                    <a:lumMod val="75000"/>
                  </a:schemeClr>
                </a:solidFill>
              </a:rPr>
              <a:t>we could make automatic creation and track pages for working groups</a:t>
            </a:r>
            <a:r>
              <a:rPr lang="en-US" sz="2400" dirty="0" smtClean="0">
                <a:solidFill>
                  <a:schemeClr val="tx2">
                    <a:lumMod val="75000"/>
                  </a:schemeClr>
                </a:solidFill>
              </a:rPr>
              <a:t>.</a:t>
            </a:r>
          </a:p>
          <a:p>
            <a:r>
              <a:rPr lang="en-US" sz="2400" dirty="0" smtClean="0">
                <a:solidFill>
                  <a:schemeClr val="tx2">
                    <a:lumMod val="75000"/>
                  </a:schemeClr>
                </a:solidFill>
              </a:rPr>
              <a:t>In preparation: A Social </a:t>
            </a:r>
            <a:r>
              <a:rPr lang="en-US" sz="2400" dirty="0" err="1" smtClean="0">
                <a:solidFill>
                  <a:schemeClr val="tx2">
                    <a:lumMod val="75000"/>
                  </a:schemeClr>
                </a:solidFill>
              </a:rPr>
              <a:t>MeDIA</a:t>
            </a:r>
            <a:r>
              <a:rPr lang="en-US" sz="2400" dirty="0" smtClean="0">
                <a:solidFill>
                  <a:schemeClr val="tx2">
                    <a:lumMod val="75000"/>
                  </a:schemeClr>
                </a:solidFill>
              </a:rPr>
              <a:t> platform, to match </a:t>
            </a:r>
            <a:r>
              <a:rPr lang="en-US" sz="2400" dirty="0" smtClean="0">
                <a:solidFill>
                  <a:schemeClr val="tx2">
                    <a:lumMod val="75000"/>
                  </a:schemeClr>
                </a:solidFill>
              </a:rPr>
              <a:t>interests between technology providers and consumers.</a:t>
            </a:r>
          </a:p>
          <a:p>
            <a:r>
              <a:rPr lang="en-US" sz="2400" dirty="0" smtClean="0">
                <a:solidFill>
                  <a:schemeClr val="tx2">
                    <a:lumMod val="75000"/>
                  </a:schemeClr>
                </a:solidFill>
              </a:rPr>
              <a:t>Possibly </a:t>
            </a:r>
            <a:r>
              <a:rPr lang="en-US" sz="2400" dirty="0" smtClean="0">
                <a:solidFill>
                  <a:schemeClr val="tx2">
                    <a:lumMod val="75000"/>
                  </a:schemeClr>
                </a:solidFill>
              </a:rPr>
              <a:t>an </a:t>
            </a:r>
            <a:r>
              <a:rPr lang="en-US" sz="2400" i="1" dirty="0" smtClean="0">
                <a:solidFill>
                  <a:schemeClr val="tx2">
                    <a:lumMod val="75000"/>
                  </a:schemeClr>
                </a:solidFill>
              </a:rPr>
              <a:t>Object</a:t>
            </a:r>
            <a:r>
              <a:rPr lang="en-US" sz="2400" i="1" dirty="0" smtClean="0">
                <a:solidFill>
                  <a:schemeClr val="tx2">
                    <a:lumMod val="75000"/>
                  </a:schemeClr>
                </a:solidFill>
              </a:rPr>
              <a:t> Store can be provided</a:t>
            </a:r>
            <a:r>
              <a:rPr lang="en-US" sz="2400" dirty="0" smtClean="0">
                <a:solidFill>
                  <a:schemeClr val="tx2">
                    <a:lumMod val="75000"/>
                  </a:schemeClr>
                </a:solidFill>
              </a:rPr>
              <a:t>, </a:t>
            </a:r>
            <a:r>
              <a:rPr lang="en-US" sz="2400" dirty="0" smtClean="0">
                <a:solidFill>
                  <a:schemeClr val="tx2">
                    <a:lumMod val="75000"/>
                  </a:schemeClr>
                </a:solidFill>
              </a:rPr>
              <a:t>where the objects (Articles, software etc) can officially be referenced</a:t>
            </a:r>
            <a:r>
              <a:rPr lang="en-US" sz="2400" dirty="0" smtClean="0">
                <a:solidFill>
                  <a:schemeClr val="tx2">
                    <a:lumMod val="75000"/>
                  </a:schemeClr>
                </a:solidFill>
              </a:rPr>
              <a:t>.</a:t>
            </a:r>
          </a:p>
          <a:p>
            <a:endParaRPr lang="en-US" sz="2800"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42053</TotalTime>
  <Words>1643</Words>
  <Application>Microsoft Macintosh PowerPoint</Application>
  <PresentationFormat>On-screen Show (4:3)</PresentationFormat>
  <Paragraphs>169</Paragraphs>
  <Slides>21</Slides>
  <Notes>0</Notes>
  <HiddenSlides>0</HiddenSlides>
  <MMClips>0</MMClips>
  <ScaleCrop>false</ScaleCrop>
  <HeadingPairs>
    <vt:vector size="6" baseType="variant">
      <vt:variant>
        <vt:lpstr>Design Template</vt:lpstr>
      </vt:variant>
      <vt:variant>
        <vt:i4>1</vt:i4>
      </vt:variant>
      <vt:variant>
        <vt:lpstr>Links</vt:lpstr>
      </vt:variant>
      <vt:variant>
        <vt:i4>1</vt:i4>
      </vt:variant>
      <vt:variant>
        <vt:lpstr>Slide Titles</vt:lpstr>
      </vt:variant>
      <vt:variant>
        <vt:i4>21</vt:i4>
      </vt:variant>
    </vt:vector>
  </HeadingPairs>
  <TitlesOfParts>
    <vt:vector size="23" baseType="lpstr">
      <vt:lpstr>Office Theme</vt:lpstr>
      <vt:lpstr>Macintosh HD:Users:patrick:Downloads:MeDIA Working Groups V0.docx!OLE_LINK2</vt:lpstr>
      <vt:lpstr>Slide 1</vt:lpstr>
      <vt:lpstr>Content</vt:lpstr>
      <vt:lpstr>The Teaser</vt:lpstr>
      <vt:lpstr>The background</vt:lpstr>
      <vt:lpstr>The idea ?</vt:lpstr>
      <vt:lpstr>How can that be implemented ?</vt:lpstr>
      <vt:lpstr>Can that possibly be extended ?</vt:lpstr>
      <vt:lpstr>The proposed mandate ?</vt:lpstr>
      <vt:lpstr>MeDIA web tool support</vt:lpstr>
      <vt:lpstr>In more formal words ?  (Basis for discussion)</vt:lpstr>
      <vt:lpstr>What is a  MeDIA working group ?</vt:lpstr>
      <vt:lpstr>What is a  MeDIA working group ?</vt:lpstr>
      <vt:lpstr>Working group diagram</vt:lpstr>
      <vt:lpstr>Example initial MeDIA WGs</vt:lpstr>
      <vt:lpstr>Working Group Example The Dynamic Federation</vt:lpstr>
      <vt:lpstr>Planning for an event</vt:lpstr>
      <vt:lpstr>Concluding</vt:lpstr>
      <vt:lpstr>The End  further reading www.MeDIAsw.org   </vt:lpstr>
      <vt:lpstr>Tool support ?</vt:lpstr>
      <vt:lpstr>Slide 20</vt:lpstr>
      <vt:lpstr>The Background ?</vt:lpstr>
    </vt:vector>
  </TitlesOfParts>
  <Company>DESY</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Patrick Fuhrmann</dc:creator>
  <cp:lastModifiedBy>Patrick Fuhrmann</cp:lastModifiedBy>
  <cp:revision>246</cp:revision>
  <cp:lastPrinted>2012-04-18T06:56:27Z</cp:lastPrinted>
  <dcterms:created xsi:type="dcterms:W3CDTF">2013-09-12T04:44:44Z</dcterms:created>
  <dcterms:modified xsi:type="dcterms:W3CDTF">2013-09-16T14:04:30Z</dcterms:modified>
</cp:coreProperties>
</file>