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6" r:id="rId3"/>
    <p:sldId id="267" r:id="rId4"/>
    <p:sldId id="268" r:id="rId5"/>
    <p:sldId id="269" r:id="rId6"/>
    <p:sldId id="270" r:id="rId7"/>
    <p:sldId id="271" r:id="rId8"/>
    <p:sldId id="272" r:id="rId9"/>
    <p:sldId id="257" r:id="rId10"/>
    <p:sldId id="258" r:id="rId11"/>
    <p:sldId id="259" r:id="rId12"/>
    <p:sldId id="260" r:id="rId13"/>
    <p:sldId id="261" r:id="rId14"/>
    <p:sldId id="262" r:id="rId15"/>
    <p:sldId id="265" r:id="rId16"/>
    <p:sldId id="264" r:id="rId17"/>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200"/>
    <a:srgbClr val="99BCDB"/>
    <a:srgbClr val="00509F"/>
    <a:srgbClr val="0057A5"/>
    <a:srgbClr val="024494"/>
    <a:srgbClr val="00549F"/>
    <a:srgbClr val="FFFFFF"/>
    <a:srgbClr val="043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76895" autoAdjust="0"/>
  </p:normalViewPr>
  <p:slideViewPr>
    <p:cSldViewPr>
      <p:cViewPr varScale="1">
        <p:scale>
          <a:sx n="67" d="100"/>
          <a:sy n="67" d="100"/>
        </p:scale>
        <p:origin x="-2218" y="-91"/>
      </p:cViewPr>
      <p:guideLst>
        <p:guide orient="horz" pos="2160"/>
        <p:guide pos="2880"/>
      </p:guideLst>
    </p:cSldViewPr>
  </p:slideViewPr>
  <p:outlineViewPr>
    <p:cViewPr>
      <p:scale>
        <a:sx n="33" d="100"/>
        <a:sy n="33" d="100"/>
      </p:scale>
      <p:origin x="0" y="10181"/>
    </p:cViewPr>
  </p:outlineViewPr>
  <p:notesTextViewPr>
    <p:cViewPr>
      <p:scale>
        <a:sx n="100" d="100"/>
        <a:sy n="100" d="100"/>
      </p:scale>
      <p:origin x="0" y="0"/>
    </p:cViewPr>
  </p:notesTextViewPr>
  <p:notesViewPr>
    <p:cSldViewPr>
      <p:cViewPr varScale="1">
        <p:scale>
          <a:sx n="62" d="100"/>
          <a:sy n="62" d="100"/>
        </p:scale>
        <p:origin x="-3240"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5D279E6-42FD-4956-AE87-DAFEAAB9E198}" type="datetimeFigureOut">
              <a:rPr lang="es-ES"/>
              <a:pPr>
                <a:defRPr/>
              </a:pPr>
              <a:t>18/09/2013</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3F4215A-216E-4E5B-A849-A572BAC938CB}" type="slidenum">
              <a:rPr lang="es-ES"/>
              <a:pPr>
                <a:defRPr/>
              </a:pPr>
              <a:t>‹Nº›</a:t>
            </a:fld>
            <a:endParaRPr lang="es-ES"/>
          </a:p>
        </p:txBody>
      </p:sp>
    </p:spTree>
    <p:extLst>
      <p:ext uri="{BB962C8B-B14F-4D97-AF65-F5344CB8AC3E}">
        <p14:creationId xmlns:p14="http://schemas.microsoft.com/office/powerpoint/2010/main" val="3327448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1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99C536-B40C-4E5C-BFCB-703C1CB40EE3}" type="slidenum">
              <a:rPr lang="es-ES" smtClean="0"/>
              <a:pPr fontAlgn="base">
                <a:spcBef>
                  <a:spcPct val="0"/>
                </a:spcBef>
                <a:spcAft>
                  <a:spcPct val="0"/>
                </a:spcAft>
                <a:defRPr/>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10</a:t>
            </a:fld>
            <a:endParaRPr lang="es-ES"/>
          </a:p>
        </p:txBody>
      </p:sp>
    </p:spTree>
    <p:extLst>
      <p:ext uri="{BB962C8B-B14F-4D97-AF65-F5344CB8AC3E}">
        <p14:creationId xmlns:p14="http://schemas.microsoft.com/office/powerpoint/2010/main" val="182660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11</a:t>
            </a:fld>
            <a:endParaRPr lang="es-ES"/>
          </a:p>
        </p:txBody>
      </p:sp>
    </p:spTree>
    <p:extLst>
      <p:ext uri="{BB962C8B-B14F-4D97-AF65-F5344CB8AC3E}">
        <p14:creationId xmlns:p14="http://schemas.microsoft.com/office/powerpoint/2010/main" val="84902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12</a:t>
            </a:fld>
            <a:endParaRPr lang="es-ES"/>
          </a:p>
        </p:txBody>
      </p:sp>
    </p:spTree>
    <p:extLst>
      <p:ext uri="{BB962C8B-B14F-4D97-AF65-F5344CB8AC3E}">
        <p14:creationId xmlns:p14="http://schemas.microsoft.com/office/powerpoint/2010/main" val="224939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dirty="0" err="1" smtClean="0"/>
              <a:t>The</a:t>
            </a:r>
            <a:r>
              <a:rPr lang="es-ES" sz="1200" dirty="0" smtClean="0"/>
              <a:t> </a:t>
            </a:r>
            <a:r>
              <a:rPr lang="en-US" sz="1200" kern="1200" dirty="0" smtClean="0">
                <a:solidFill>
                  <a:schemeClr val="tx2"/>
                </a:solidFill>
                <a:latin typeface="+mn-lt"/>
                <a:ea typeface="+mn-ea"/>
                <a:cs typeface="+mn-cs"/>
              </a:rPr>
              <a:t>Infrastructure </a:t>
            </a:r>
            <a:r>
              <a:rPr lang="en-US" sz="1200" kern="1200" dirty="0" err="1" smtClean="0">
                <a:solidFill>
                  <a:schemeClr val="tx2"/>
                </a:solidFill>
                <a:latin typeface="+mn-lt"/>
                <a:ea typeface="+mn-ea"/>
                <a:cs typeface="+mn-cs"/>
              </a:rPr>
              <a:t>Instantiator</a:t>
            </a:r>
            <a:r>
              <a:rPr lang="en-US" sz="1200" kern="1200" dirty="0" smtClean="0">
                <a:solidFill>
                  <a:schemeClr val="tx2"/>
                </a:solidFill>
                <a:latin typeface="+mn-lt"/>
                <a:ea typeface="+mn-ea"/>
                <a:cs typeface="+mn-cs"/>
              </a:rPr>
              <a:t> (II)</a:t>
            </a:r>
            <a:r>
              <a:rPr lang="en-US" sz="1200" kern="1200" baseline="0" dirty="0" smtClean="0">
                <a:solidFill>
                  <a:schemeClr val="tx2"/>
                </a:solidFill>
                <a:latin typeface="+mn-lt"/>
                <a:ea typeface="+mn-ea"/>
                <a:cs typeface="+mn-cs"/>
              </a:rPr>
              <a:t> is the core of the platform: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2"/>
              </a:solidFill>
              <a:latin typeface="+mn-lt"/>
              <a:ea typeface="+mn-ea"/>
              <a:cs typeface="+mn-cs"/>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2"/>
                </a:solidFill>
                <a:latin typeface="+mn-lt"/>
                <a:ea typeface="+mn-ea"/>
                <a:cs typeface="+mn-cs"/>
              </a:rPr>
              <a:t>It provides a REST API &amp; Web Interface:</a:t>
            </a:r>
          </a:p>
          <a:p>
            <a:pPr marL="8001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2"/>
                </a:solidFill>
                <a:latin typeface="+mn-lt"/>
                <a:ea typeface="+mn-ea"/>
                <a:cs typeface="+mn-cs"/>
              </a:rPr>
              <a:t>The web interface</a:t>
            </a:r>
            <a:r>
              <a:rPr lang="en-US" sz="1200" kern="1200" baseline="0" dirty="0" smtClean="0">
                <a:solidFill>
                  <a:schemeClr val="tx2"/>
                </a:solidFill>
                <a:latin typeface="+mn-lt"/>
                <a:ea typeface="+mn-ea"/>
                <a:cs typeface="+mn-cs"/>
              </a:rPr>
              <a:t> is used directly by the TRENCADIS admins to deploy both CORE and SERVER services.</a:t>
            </a:r>
          </a:p>
          <a:p>
            <a:pPr marL="8001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2"/>
                </a:solidFill>
                <a:latin typeface="+mn-lt"/>
                <a:ea typeface="+mn-ea"/>
                <a:cs typeface="+mn-cs"/>
              </a:rPr>
              <a:t>The API is used the TRENCADIS MW to monitor the platform to take corrective measures in case of performance or reliability problems (In case of no using EC2).</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2"/>
                </a:solidFill>
                <a:latin typeface="+mn-lt"/>
                <a:ea typeface="+mn-ea"/>
                <a:cs typeface="+mn-cs"/>
              </a:rPr>
              <a:t>It performs the management of the infrastructure using the RADL </a:t>
            </a:r>
            <a:r>
              <a:rPr lang="en-US" sz="1200" kern="1200" baseline="0" dirty="0" smtClean="0">
                <a:solidFill>
                  <a:schemeClr val="tx2"/>
                </a:solidFill>
                <a:latin typeface="+mn-lt"/>
                <a:ea typeface="+mn-ea"/>
                <a:cs typeface="+mn-cs"/>
              </a:rPr>
              <a:t>descriptions stored in the RSDs.</a:t>
            </a:r>
            <a:endParaRPr lang="en-US" sz="1200" kern="1200" dirty="0" smtClean="0">
              <a:solidFill>
                <a:schemeClr val="tx2"/>
              </a:solidFill>
              <a:latin typeface="+mn-lt"/>
              <a:ea typeface="+mn-ea"/>
              <a:cs typeface="+mn-cs"/>
            </a:endParaRPr>
          </a:p>
          <a:p>
            <a:pPr marL="342900" lvl="0" indent="-342900">
              <a:buFont typeface="Arial" panose="020B0604020202020204" pitchFamily="34" charset="0"/>
              <a:buChar char="•"/>
            </a:pPr>
            <a:r>
              <a:rPr lang="en-US" sz="1200" kern="1200" dirty="0" smtClean="0">
                <a:solidFill>
                  <a:schemeClr val="tx2"/>
                </a:solidFill>
                <a:latin typeface="+mn-lt"/>
                <a:ea typeface="+mn-ea"/>
                <a:cs typeface="+mn-cs"/>
              </a:rPr>
              <a:t>Then It contacts the RVMIs to select the most suitable VMI </a:t>
            </a:r>
          </a:p>
          <a:p>
            <a:pPr marL="342900" lvl="0" indent="-342900">
              <a:buFont typeface="Arial" panose="020B0604020202020204" pitchFamily="34" charset="0"/>
              <a:buChar char="•"/>
            </a:pPr>
            <a:r>
              <a:rPr lang="en-US" sz="1200" kern="1200" dirty="0" smtClean="0">
                <a:solidFill>
                  <a:schemeClr val="tx2"/>
                </a:solidFill>
                <a:latin typeface="+mn-lt"/>
                <a:ea typeface="+mn-ea"/>
                <a:cs typeface="+mn-cs"/>
              </a:rPr>
              <a:t>It provides support  to Cloud and Virtualization systems:</a:t>
            </a:r>
          </a:p>
          <a:p>
            <a:pPr marL="800100" lvl="1" indent="-342900">
              <a:buFont typeface="Arial" panose="020B0604020202020204" pitchFamily="34" charset="0"/>
              <a:buChar char="•"/>
            </a:pPr>
            <a:r>
              <a:rPr lang="en-US" sz="1200" kern="1200" dirty="0" smtClean="0">
                <a:solidFill>
                  <a:schemeClr val="tx2"/>
                </a:solidFill>
                <a:latin typeface="+mn-lt"/>
                <a:ea typeface="+mn-ea"/>
                <a:cs typeface="+mn-cs"/>
              </a:rPr>
              <a:t>Both</a:t>
            </a:r>
            <a:r>
              <a:rPr lang="en-US" sz="1200" kern="1200" baseline="0" dirty="0" smtClean="0">
                <a:solidFill>
                  <a:schemeClr val="tx2"/>
                </a:solidFill>
                <a:latin typeface="+mn-lt"/>
                <a:ea typeface="+mn-ea"/>
                <a:cs typeface="+mn-cs"/>
              </a:rPr>
              <a:t> public as </a:t>
            </a:r>
            <a:r>
              <a:rPr lang="en-US" sz="1200" kern="1200" dirty="0" smtClean="0">
                <a:solidFill>
                  <a:schemeClr val="tx2"/>
                </a:solidFill>
                <a:latin typeface="+mn-lt"/>
                <a:ea typeface="+mn-ea"/>
                <a:cs typeface="+mn-cs"/>
              </a:rPr>
              <a:t>EC2, or private as </a:t>
            </a:r>
            <a:r>
              <a:rPr lang="en-US" sz="1200" kern="1200" dirty="0" err="1" smtClean="0">
                <a:solidFill>
                  <a:schemeClr val="tx2"/>
                </a:solidFill>
                <a:latin typeface="+mn-lt"/>
                <a:ea typeface="+mn-ea"/>
                <a:cs typeface="+mn-cs"/>
              </a:rPr>
              <a:t>OpenNebula</a:t>
            </a:r>
            <a:r>
              <a:rPr lang="en-US" sz="1200" kern="1200" baseline="0" dirty="0" smtClean="0">
                <a:solidFill>
                  <a:schemeClr val="tx2"/>
                </a:solidFill>
                <a:latin typeface="+mn-lt"/>
                <a:ea typeface="+mn-ea"/>
                <a:cs typeface="+mn-cs"/>
              </a:rPr>
              <a:t> or</a:t>
            </a:r>
            <a:r>
              <a:rPr lang="en-US" sz="1200" kern="1200" dirty="0" smtClean="0">
                <a:solidFill>
                  <a:schemeClr val="tx2"/>
                </a:solidFill>
                <a:latin typeface="+mn-lt"/>
                <a:ea typeface="+mn-ea"/>
                <a:cs typeface="+mn-cs"/>
              </a:rPr>
              <a:t> </a:t>
            </a:r>
            <a:r>
              <a:rPr lang="en-US" sz="1200" kern="1200" dirty="0" err="1" smtClean="0">
                <a:solidFill>
                  <a:schemeClr val="tx2"/>
                </a:solidFill>
                <a:latin typeface="+mn-lt"/>
                <a:ea typeface="+mn-ea"/>
                <a:cs typeface="+mn-cs"/>
              </a:rPr>
              <a:t>OpenStack</a:t>
            </a:r>
            <a:r>
              <a:rPr lang="en-US" sz="1200" kern="1200" baseline="0" dirty="0" smtClean="0">
                <a:solidFill>
                  <a:schemeClr val="tx2"/>
                </a:solidFill>
                <a:latin typeface="+mn-lt"/>
                <a:ea typeface="+mn-ea"/>
                <a:cs typeface="+mn-cs"/>
              </a:rPr>
              <a:t> and also virtualization systems as</a:t>
            </a:r>
            <a:r>
              <a:rPr lang="en-US" sz="1200" kern="1200" dirty="0" smtClean="0">
                <a:solidFill>
                  <a:schemeClr val="tx2"/>
                </a:solidFill>
                <a:latin typeface="+mn-lt"/>
                <a:ea typeface="+mn-ea"/>
                <a:cs typeface="+mn-cs"/>
              </a:rPr>
              <a:t> </a:t>
            </a:r>
            <a:r>
              <a:rPr lang="en-US" sz="1200" kern="1200" dirty="0" err="1" smtClean="0">
                <a:solidFill>
                  <a:schemeClr val="tx2"/>
                </a:solidFill>
                <a:latin typeface="+mn-lt"/>
                <a:ea typeface="+mn-ea"/>
                <a:cs typeface="+mn-cs"/>
              </a:rPr>
              <a:t>LibVirt</a:t>
            </a:r>
            <a:endParaRPr lang="en-US" sz="1200" kern="1200" dirty="0" smtClean="0">
              <a:solidFill>
                <a:schemeClr val="tx2"/>
              </a:solidFill>
              <a:latin typeface="+mn-lt"/>
              <a:ea typeface="+mn-ea"/>
              <a:cs typeface="+mn-cs"/>
            </a:endParaRPr>
          </a:p>
          <a:p>
            <a:pPr marL="342900" lvl="0" indent="-342900">
              <a:buFont typeface="Arial" panose="020B0604020202020204" pitchFamily="34" charset="0"/>
              <a:buChar char="•"/>
            </a:pPr>
            <a:r>
              <a:rPr lang="en-US" sz="1200" kern="1200" dirty="0" smtClean="0">
                <a:solidFill>
                  <a:schemeClr val="tx2"/>
                </a:solidFill>
                <a:latin typeface="+mn-lt"/>
                <a:ea typeface="+mn-ea"/>
                <a:cs typeface="+mn-cs"/>
              </a:rPr>
              <a:t>Once</a:t>
            </a:r>
            <a:r>
              <a:rPr lang="en-US" sz="1200" kern="1200" baseline="0" dirty="0" smtClean="0">
                <a:solidFill>
                  <a:schemeClr val="tx2"/>
                </a:solidFill>
                <a:latin typeface="+mn-lt"/>
                <a:ea typeface="+mn-ea"/>
                <a:cs typeface="+mn-cs"/>
              </a:rPr>
              <a:t> the VMs as running it p</a:t>
            </a:r>
            <a:r>
              <a:rPr lang="en-US" sz="1200" kern="1200" dirty="0" smtClean="0">
                <a:solidFill>
                  <a:schemeClr val="tx2"/>
                </a:solidFill>
                <a:latin typeface="+mn-lt"/>
                <a:ea typeface="+mn-ea"/>
                <a:cs typeface="+mn-cs"/>
              </a:rPr>
              <a:t>erforms a contextualization process using Puppet/</a:t>
            </a:r>
            <a:r>
              <a:rPr lang="en-US" sz="1200" kern="1200" dirty="0" err="1" smtClean="0">
                <a:solidFill>
                  <a:schemeClr val="tx2"/>
                </a:solidFill>
                <a:latin typeface="+mn-lt"/>
                <a:ea typeface="+mn-ea"/>
                <a:cs typeface="+mn-cs"/>
              </a:rPr>
              <a:t>Ansible</a:t>
            </a:r>
            <a:r>
              <a:rPr lang="en-US" sz="1200" kern="1200" dirty="0" smtClean="0">
                <a:solidFill>
                  <a:schemeClr val="tx2"/>
                </a:solidFill>
                <a:latin typeface="+mn-lt"/>
                <a:ea typeface="+mn-ea"/>
                <a:cs typeface="+mn-cs"/>
              </a:rPr>
              <a:t>,</a:t>
            </a:r>
            <a:r>
              <a:rPr lang="en-US" sz="1200" kern="1200" baseline="0" dirty="0" smtClean="0">
                <a:solidFill>
                  <a:schemeClr val="tx2"/>
                </a:solidFill>
                <a:latin typeface="+mn-lt"/>
                <a:ea typeface="+mn-ea"/>
                <a:cs typeface="+mn-cs"/>
              </a:rPr>
              <a:t> to finally configure all the infrastructure.</a:t>
            </a:r>
            <a:endParaRPr lang="en-US" sz="1200" kern="1200" dirty="0" smtClean="0">
              <a:solidFill>
                <a:schemeClr val="tx2"/>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2"/>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2"/>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2"/>
                </a:solidFill>
                <a:latin typeface="+mn-lt"/>
                <a:ea typeface="+mn-ea"/>
                <a:cs typeface="+mn-cs"/>
              </a:rPr>
              <a:t>It will deploy the infrastructures described in the RADL descriptions stored in the RSDs.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2"/>
                </a:solidFill>
                <a:latin typeface="+mn-lt"/>
                <a:ea typeface="+mn-ea"/>
                <a:cs typeface="+mn-cs"/>
              </a:rPr>
              <a:t>To deploy it, it will search the </a:t>
            </a:r>
            <a:r>
              <a:rPr lang="en-US" sz="1200" kern="1200" baseline="0" dirty="0" err="1" smtClean="0">
                <a:solidFill>
                  <a:schemeClr val="tx2"/>
                </a:solidFill>
                <a:latin typeface="+mn-lt"/>
                <a:ea typeface="+mn-ea"/>
                <a:cs typeface="+mn-cs"/>
              </a:rPr>
              <a:t>moust</a:t>
            </a:r>
            <a:r>
              <a:rPr lang="en-US" sz="1200" kern="1200" baseline="0" dirty="0" smtClean="0">
                <a:solidFill>
                  <a:schemeClr val="tx2"/>
                </a:solidFill>
                <a:latin typeface="+mn-lt"/>
                <a:ea typeface="+mn-ea"/>
                <a:cs typeface="+mn-cs"/>
              </a:rPr>
              <a:t> </a:t>
            </a:r>
            <a:r>
              <a:rPr lang="en-US" sz="1200" kern="1200" baseline="0" dirty="0" err="1" smtClean="0">
                <a:solidFill>
                  <a:schemeClr val="tx2"/>
                </a:solidFill>
                <a:latin typeface="+mn-lt"/>
                <a:ea typeface="+mn-ea"/>
                <a:cs typeface="+mn-cs"/>
              </a:rPr>
              <a:t>suitables</a:t>
            </a:r>
            <a:r>
              <a:rPr lang="en-US" sz="1200" kern="1200" baseline="0" dirty="0" smtClean="0">
                <a:solidFill>
                  <a:schemeClr val="tx2"/>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2"/>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dirty="0" smtClean="0"/>
          </a:p>
          <a:p>
            <a:endParaRPr lang="es-ES" sz="1200" dirty="0" smtClean="0"/>
          </a:p>
          <a:p>
            <a:r>
              <a:rPr lang="es-ES" sz="1200" dirty="0" smtClean="0"/>
              <a:t>Toma los</a:t>
            </a:r>
            <a:r>
              <a:rPr lang="es-ES" sz="1200" baseline="0" dirty="0" smtClean="0"/>
              <a:t> </a:t>
            </a:r>
            <a:r>
              <a:rPr lang="es-ES" sz="1200" baseline="0" dirty="0" err="1" smtClean="0"/>
              <a:t>RADLs</a:t>
            </a:r>
            <a:r>
              <a:rPr lang="es-ES" sz="1200" baseline="0" dirty="0" smtClean="0"/>
              <a:t> del </a:t>
            </a:r>
            <a:r>
              <a:rPr lang="es-ES" sz="1200" baseline="0" dirty="0" err="1" smtClean="0"/>
              <a:t>RSDs</a:t>
            </a:r>
            <a:r>
              <a:rPr lang="es-ES" sz="1200" baseline="0" dirty="0" smtClean="0"/>
              <a:t> de </a:t>
            </a:r>
            <a:r>
              <a:rPr lang="es-ES" sz="1200" dirty="0" smtClean="0"/>
              <a:t>las </a:t>
            </a:r>
            <a:r>
              <a:rPr lang="es-ES" sz="1200" dirty="0" err="1" smtClean="0"/>
              <a:t>VMIs</a:t>
            </a:r>
            <a:r>
              <a:rPr lang="es-ES" sz="1200" dirty="0" smtClean="0"/>
              <a:t> del  </a:t>
            </a:r>
            <a:r>
              <a:rPr lang="es-ES" sz="1200" dirty="0" err="1" smtClean="0"/>
              <a:t>RVMIs</a:t>
            </a:r>
            <a:r>
              <a:rPr lang="es-ES" sz="1200" dirty="0" smtClean="0"/>
              <a:t> y los ficheros de </a:t>
            </a:r>
            <a:r>
              <a:rPr lang="es-ES" sz="1200" dirty="0" err="1" smtClean="0"/>
              <a:t>configuracion</a:t>
            </a:r>
            <a:r>
              <a:rPr lang="es-ES" sz="1200" dirty="0" smtClean="0"/>
              <a:t> del </a:t>
            </a:r>
            <a:r>
              <a:rPr lang="es-ES" sz="1200" dirty="0" err="1" smtClean="0"/>
              <a:t>RSCs</a:t>
            </a:r>
            <a:r>
              <a:rPr lang="es-ES" sz="1200" dirty="0" smtClean="0"/>
              <a:t> para lanzar la infraestructura.</a:t>
            </a:r>
          </a:p>
          <a:p>
            <a:endParaRPr lang="es-ES" sz="1200" dirty="0" smtClean="0"/>
          </a:p>
          <a:p>
            <a:r>
              <a:rPr lang="es-ES" sz="1200" dirty="0" smtClean="0"/>
              <a:t>Se</a:t>
            </a:r>
            <a:r>
              <a:rPr lang="es-ES" sz="1200" baseline="0" dirty="0" smtClean="0"/>
              <a:t> utiliza el propio interfaz web por parte de los usuarios de </a:t>
            </a:r>
            <a:r>
              <a:rPr lang="es-ES" sz="1200" baseline="0" dirty="0" err="1" smtClean="0"/>
              <a:t>Trencadis</a:t>
            </a:r>
            <a:r>
              <a:rPr lang="es-ES" sz="1200" baseline="0" dirty="0" smtClean="0"/>
              <a:t> para lanzar los servicios y el API por parte del MW de </a:t>
            </a:r>
            <a:r>
              <a:rPr lang="es-ES" sz="1200" baseline="0" dirty="0" err="1" smtClean="0"/>
              <a:t>Trencadis</a:t>
            </a:r>
            <a:r>
              <a:rPr lang="es-ES" sz="1200" baseline="0" dirty="0" smtClean="0"/>
              <a:t> para la monitorización de la infraestructura para lanzar nuevos servicios en caso necesario. (Aparte del tema EC2)</a:t>
            </a:r>
            <a:endParaRPr lang="es-ES" sz="1200" dirty="0"/>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13</a:t>
            </a:fld>
            <a:endParaRPr lang="es-ES"/>
          </a:p>
        </p:txBody>
      </p:sp>
    </p:spTree>
    <p:extLst>
      <p:ext uri="{BB962C8B-B14F-4D97-AF65-F5344CB8AC3E}">
        <p14:creationId xmlns:p14="http://schemas.microsoft.com/office/powerpoint/2010/main" val="119545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an example the slide shows the RADL document needed to deploy the Key Server service where two VMs are needed (GT4-JAVA-ANT and POSTGRESQL). The first one needs a Scientific Linux (SL) 5.7 VM with Globus Toolkit 4, java and ant installed. The second one also needs a SL 5.7 VM but only with </a:t>
            </a:r>
            <a:r>
              <a:rPr lang="en-US" sz="1200" b="0" i="0" u="none" strike="noStrike" kern="1200" baseline="0" dirty="0" err="1" smtClean="0">
                <a:solidFill>
                  <a:schemeClr val="tx1"/>
                </a:solidFill>
                <a:latin typeface="+mn-lt"/>
                <a:ea typeface="+mn-ea"/>
                <a:cs typeface="+mn-cs"/>
              </a:rPr>
              <a:t>PostgreSQL</a:t>
            </a:r>
            <a:r>
              <a:rPr lang="en-US" sz="1200" b="0" i="0" u="none" strike="noStrike" kern="1200" baseline="0" dirty="0" smtClean="0">
                <a:solidFill>
                  <a:schemeClr val="tx1"/>
                </a:solidFill>
                <a:latin typeface="+mn-lt"/>
                <a:ea typeface="+mn-ea"/>
                <a:cs typeface="+mn-cs"/>
              </a:rPr>
              <a:t> installed. Also two network interfaces are specified: a private network to connect the instances and a public network interface that is used by the Grid service for interacting with other TRENCADIS services.</a:t>
            </a:r>
            <a:endParaRPr lang="es-ES" dirty="0"/>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14</a:t>
            </a:fld>
            <a:endParaRPr lang="es-ES"/>
          </a:p>
        </p:txBody>
      </p:sp>
    </p:spTree>
    <p:extLst>
      <p:ext uri="{BB962C8B-B14F-4D97-AF65-F5344CB8AC3E}">
        <p14:creationId xmlns:p14="http://schemas.microsoft.com/office/powerpoint/2010/main" val="2705617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n-US" sz="1200" b="0" i="0" u="none" strike="noStrike" kern="1200" baseline="0" dirty="0" smtClean="0">
                <a:solidFill>
                  <a:schemeClr val="tx1"/>
                </a:solidFill>
                <a:latin typeface="+mn-lt"/>
                <a:ea typeface="+mn-ea"/>
                <a:cs typeface="+mn-cs"/>
              </a:rPr>
              <a:t>An example a TRENCADIS CLOUD infrastructure:</a:t>
            </a:r>
          </a:p>
          <a:p>
            <a:endParaRPr lang="en-US" sz="1200" b="0" i="0" u="none" strike="noStrike" kern="1200" baseline="0" dirty="0" smtClean="0">
              <a:solidFill>
                <a:schemeClr val="tx1"/>
              </a:solidFill>
              <a:latin typeface="+mn-lt"/>
              <a:ea typeface="+mn-ea"/>
              <a:cs typeface="+mn-cs"/>
            </a:endParaRPr>
          </a:p>
          <a:p>
            <a:pPr algn="just"/>
            <a:r>
              <a:rPr lang="en-US" sz="2400" dirty="0" smtClean="0"/>
              <a:t>As we see in a previous slide there are two categories of Services:</a:t>
            </a:r>
          </a:p>
          <a:p>
            <a:pPr marL="342900" indent="-342900" algn="just">
              <a:buFont typeface="Arial" charset="0"/>
              <a:buChar char="•"/>
            </a:pPr>
            <a:r>
              <a:rPr lang="en-US" sz="2400" b="1" dirty="0" smtClean="0"/>
              <a:t>C</a:t>
            </a:r>
            <a:r>
              <a:rPr lang="en-US" sz="2000" b="1" dirty="0" smtClean="0"/>
              <a:t>ORE </a:t>
            </a:r>
            <a:r>
              <a:rPr lang="en-GB" sz="2000" b="1" dirty="0" smtClean="0"/>
              <a:t>services</a:t>
            </a:r>
            <a:r>
              <a:rPr lang="en-GB" sz="2000" dirty="0" smtClean="0"/>
              <a:t>. MUST be located inside the each hospital premises. To make</a:t>
            </a:r>
            <a:r>
              <a:rPr lang="en-GB" sz="2000" baseline="0" dirty="0" smtClean="0"/>
              <a:t> easier the deployment the platform enables to use </a:t>
            </a:r>
            <a:r>
              <a:rPr lang="en-GB" sz="2000" baseline="0" dirty="0" err="1" smtClean="0"/>
              <a:t>OpenNebula</a:t>
            </a:r>
            <a:r>
              <a:rPr lang="en-GB" sz="2000" baseline="0" dirty="0" smtClean="0"/>
              <a:t> or </a:t>
            </a:r>
            <a:r>
              <a:rPr lang="en-GB" sz="2000" baseline="0" dirty="0" err="1" smtClean="0"/>
              <a:t>OpenStack</a:t>
            </a:r>
            <a:r>
              <a:rPr lang="en-GB" sz="2000" baseline="0" dirty="0" smtClean="0"/>
              <a:t> cloud deployments or even a simple server with a </a:t>
            </a:r>
            <a:r>
              <a:rPr lang="en-GB" sz="2000" baseline="0" dirty="0" err="1" smtClean="0"/>
              <a:t>Virtualizartion</a:t>
            </a:r>
            <a:r>
              <a:rPr lang="en-GB" sz="2000" baseline="0" dirty="0" smtClean="0"/>
              <a:t> layer as </a:t>
            </a:r>
            <a:r>
              <a:rPr lang="en-GB" sz="2000" baseline="0" dirty="0" err="1" smtClean="0"/>
              <a:t>LibVirt</a:t>
            </a:r>
            <a:r>
              <a:rPr lang="en-GB" sz="2000" baseline="0" dirty="0" smtClean="0"/>
              <a:t>.</a:t>
            </a:r>
            <a:endParaRPr lang="en-GB" sz="2000" dirty="0" smtClean="0"/>
          </a:p>
          <a:p>
            <a:pPr marL="342900" indent="-342900" algn="just">
              <a:buFont typeface="Arial" charset="0"/>
              <a:buChar char="•"/>
            </a:pPr>
            <a:r>
              <a:rPr lang="en-GB" sz="2000" b="1" dirty="0" smtClean="0"/>
              <a:t>SERVER services</a:t>
            </a:r>
            <a:r>
              <a:rPr lang="en-GB" sz="2000" dirty="0" smtClean="0"/>
              <a:t>. They are located in a TRENCADIS center,</a:t>
            </a:r>
            <a:r>
              <a:rPr lang="en-GB" sz="2000" baseline="0" dirty="0" smtClean="0"/>
              <a:t> that is external to the medical centres. </a:t>
            </a:r>
            <a:r>
              <a:rPr lang="en-US" sz="1200" b="0" i="0" u="none" strike="noStrike" kern="1200" baseline="0" dirty="0" smtClean="0">
                <a:solidFill>
                  <a:schemeClr val="tx1"/>
                </a:solidFill>
                <a:latin typeface="+mn-lt"/>
                <a:ea typeface="+mn-ea"/>
                <a:cs typeface="+mn-cs"/>
              </a:rPr>
              <a:t>They have been deployed using the reliability configuration le, setting two instances in Amazon EC2 and the corresponding load balancer for proper workload distribution. The service Storage Broker Grid service has been deployed using the auto scalable configuration le, setting an </a:t>
            </a:r>
            <a:r>
              <a:rPr lang="en-US" sz="1200" b="0" i="0" u="none" strike="noStrike" kern="1200" baseline="0" dirty="0" err="1" smtClean="0">
                <a:solidFill>
                  <a:schemeClr val="tx1"/>
                </a:solidFill>
                <a:latin typeface="+mn-lt"/>
                <a:ea typeface="+mn-ea"/>
                <a:cs typeface="+mn-cs"/>
              </a:rPr>
              <a:t>autoscaling</a:t>
            </a:r>
            <a:r>
              <a:rPr lang="en-US" sz="1200" b="0" i="0" u="none" strike="noStrike" kern="1200" baseline="0" dirty="0" smtClean="0">
                <a:solidFill>
                  <a:schemeClr val="tx1"/>
                </a:solidFill>
                <a:latin typeface="+mn-lt"/>
                <a:ea typeface="+mn-ea"/>
                <a:cs typeface="+mn-cs"/>
              </a:rPr>
              <a:t> group of Amazon EC2, where a new storage a new Storage Broker is deployed if the CPU Utilization is above 80% for more than 1 minute.</a:t>
            </a:r>
          </a:p>
          <a:p>
            <a:endParaRPr lang="en-US"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15</a:t>
            </a:fld>
            <a:endParaRPr lang="es-ES"/>
          </a:p>
        </p:txBody>
      </p:sp>
    </p:spTree>
    <p:extLst>
      <p:ext uri="{BB962C8B-B14F-4D97-AF65-F5344CB8AC3E}">
        <p14:creationId xmlns:p14="http://schemas.microsoft.com/office/powerpoint/2010/main" val="1815578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platform designed for deployment TRENCADIS infrastructures enable to combine virtualization technologies and clouds (public and private), depending on the needs of the deployment.</a:t>
            </a:r>
            <a:r>
              <a:rPr lang="en-US" dirty="0" smtClean="0"/>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use of these technologies significantly simplifies the deployment, while improving its performance and reliability, as these technologies enable deploying new services provisioning on demand, in an elastic and dynamic way.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Furthermore, the platform allows you to create, deploy and configure on-demand services, combining different versions according to the required needs, efficiently and without losing its scalability.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work, we have defined a methodology that has allowed to identify software components required to deploy an infrastructure TRENCADIS, analyzing all its services. Based on the identified components, these have been implemented in the platform as VMIs or configuration files. This methodology can be applied to other infrastructures and the platform can be used in other areas different from TRENCADIS. Therefore, as a future work we plan to identify and apply the methodology in use cases different from TRENCADIS.</a:t>
            </a:r>
            <a:endParaRPr lang="es-ES" dirty="0"/>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16</a:t>
            </a:fld>
            <a:endParaRPr lang="es-ES"/>
          </a:p>
        </p:txBody>
      </p:sp>
    </p:spTree>
    <p:extLst>
      <p:ext uri="{BB962C8B-B14F-4D97-AF65-F5344CB8AC3E}">
        <p14:creationId xmlns:p14="http://schemas.microsoft.com/office/powerpoint/2010/main" val="329484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This is the</a:t>
            </a:r>
            <a:r>
              <a:rPr lang="en-US" baseline="0" noProof="0" dirty="0" smtClean="0"/>
              <a:t> outline of the presentation</a:t>
            </a:r>
            <a:endParaRPr lang="en-US"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First I’m going to introduce the </a:t>
            </a:r>
            <a:r>
              <a:rPr lang="en-US" dirty="0" smtClean="0"/>
              <a:t>TENCADIS Technology</a:t>
            </a:r>
            <a:r>
              <a:rPr lang="en-US" baseline="0" noProof="0" dirty="0"/>
              <a:t> </a:t>
            </a:r>
            <a:r>
              <a:rPr lang="en-US" baseline="0" noProof="0" dirty="0" smtClean="0"/>
              <a:t>to show the system architecture, to then introduce the problems found in their deployment, that motivates the developments shown in this work and has guided the main objectives of the platform.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smtClean="0"/>
              <a:t>Then I will show how the </a:t>
            </a:r>
            <a:r>
              <a:rPr lang="en-GB" sz="1200" dirty="0" smtClean="0"/>
              <a:t>TRENCADIS Services has been analysed to get a list of VMIs and Software components needed in the deployment of the TRENCADIS infrastructure.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Then I will comment the architecture</a:t>
            </a:r>
            <a:r>
              <a:rPr lang="en-GB" sz="1200" baseline="0" dirty="0" smtClean="0"/>
              <a:t> of the developed platform and the how the TRENCADIS Cloud infrastructure is deployed.</a:t>
            </a:r>
            <a:endParaRPr lang="en-US" dirty="0" smtClean="0"/>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2</a:t>
            </a:fld>
            <a:endParaRPr lang="es-ES"/>
          </a:p>
        </p:txBody>
      </p:sp>
    </p:spTree>
    <p:extLst>
      <p:ext uri="{BB962C8B-B14F-4D97-AF65-F5344CB8AC3E}">
        <p14:creationId xmlns:p14="http://schemas.microsoft.com/office/powerpoint/2010/main" val="8698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noProof="0" dirty="0"/>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3</a:t>
            </a:fld>
            <a:endParaRPr lang="es-ES"/>
          </a:p>
        </p:txBody>
      </p:sp>
    </p:spTree>
    <p:extLst>
      <p:ext uri="{BB962C8B-B14F-4D97-AF65-F5344CB8AC3E}">
        <p14:creationId xmlns:p14="http://schemas.microsoft.com/office/powerpoint/2010/main" val="284873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4</a:t>
            </a:fld>
            <a:endParaRPr lang="es-ES"/>
          </a:p>
        </p:txBody>
      </p:sp>
    </p:spTree>
    <p:extLst>
      <p:ext uri="{BB962C8B-B14F-4D97-AF65-F5344CB8AC3E}">
        <p14:creationId xmlns:p14="http://schemas.microsoft.com/office/powerpoint/2010/main" val="315777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5</a:t>
            </a:fld>
            <a:endParaRPr lang="es-ES"/>
          </a:p>
        </p:txBody>
      </p:sp>
    </p:spTree>
    <p:extLst>
      <p:ext uri="{BB962C8B-B14F-4D97-AF65-F5344CB8AC3E}">
        <p14:creationId xmlns:p14="http://schemas.microsoft.com/office/powerpoint/2010/main" val="212843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Thus the objectives of</a:t>
            </a:r>
            <a:r>
              <a:rPr lang="en-US" baseline="0" noProof="0" dirty="0" smtClean="0"/>
              <a:t> the work presented in the paper are:</a:t>
            </a:r>
          </a:p>
          <a:p>
            <a:endParaRPr lang="en-US" baseline="0" noProof="0" dirty="0" smtClean="0"/>
          </a:p>
          <a:p>
            <a:r>
              <a:rPr lang="en-US" sz="1200" b="1" dirty="0" smtClean="0"/>
              <a:t>Design a platform </a:t>
            </a:r>
            <a:r>
              <a:rPr lang="en-US" sz="1200" dirty="0" smtClean="0"/>
              <a:t>for the deployment of TRENCADIS-based applications, </a:t>
            </a:r>
            <a:r>
              <a:rPr lang="en-US" sz="1200" b="1" dirty="0" smtClean="0"/>
              <a:t>using  Virtualization and Cloud computing</a:t>
            </a:r>
            <a:r>
              <a:rPr lang="en-US" sz="1200" dirty="0" smtClean="0"/>
              <a:t> techniques. The platform …</a:t>
            </a:r>
            <a:endParaRPr lang="en-US" noProof="0" dirty="0"/>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6</a:t>
            </a:fld>
            <a:endParaRPr lang="es-ES"/>
          </a:p>
        </p:txBody>
      </p:sp>
    </p:spTree>
    <p:extLst>
      <p:ext uri="{BB962C8B-B14F-4D97-AF65-F5344CB8AC3E}">
        <p14:creationId xmlns:p14="http://schemas.microsoft.com/office/powerpoint/2010/main" val="369902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The first part of the work</a:t>
            </a:r>
            <a:r>
              <a:rPr lang="en-US" baseline="0" noProof="0" dirty="0" smtClean="0"/>
              <a:t> was to analyze de TRENCADIS Services </a:t>
            </a:r>
            <a:endParaRPr lang="en-US" noProof="0" dirty="0"/>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7</a:t>
            </a:fld>
            <a:endParaRPr lang="es-ES"/>
          </a:p>
        </p:txBody>
      </p:sp>
    </p:spTree>
    <p:extLst>
      <p:ext uri="{BB962C8B-B14F-4D97-AF65-F5344CB8AC3E}">
        <p14:creationId xmlns:p14="http://schemas.microsoft.com/office/powerpoint/2010/main" val="265796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6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400" dirty="0" smtClean="0">
                <a:solidFill>
                  <a:srgbClr val="00509F"/>
                </a:solidFill>
                <a:latin typeface="+mn-lt"/>
              </a:rPr>
              <a:t>An Analysis of TRENCADIS Services has allowed to detect the VMI and software components of each VMI detected: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noProof="0" dirty="0" smtClean="0"/>
          </a:p>
          <a:p>
            <a:r>
              <a:rPr lang="en-US" sz="1400" noProof="0" dirty="0" smtClean="0"/>
              <a:t>For example for the Components</a:t>
            </a:r>
            <a:r>
              <a:rPr lang="en-US" sz="1400" baseline="0" noProof="0" dirty="0" smtClean="0"/>
              <a:t> of the </a:t>
            </a:r>
            <a:r>
              <a:rPr lang="en-US" sz="1400" noProof="0" dirty="0" smtClean="0"/>
              <a:t>Storage DICOM service:</a:t>
            </a:r>
          </a:p>
          <a:p>
            <a:endParaRPr lang="en-US" sz="1400" noProof="0" dirty="0" smtClean="0"/>
          </a:p>
          <a:p>
            <a:r>
              <a:rPr lang="en-US" sz="1400" noProof="0" dirty="0" smtClean="0"/>
              <a:t>Three VMIs have been detected:</a:t>
            </a:r>
          </a:p>
          <a:p>
            <a:pPr marL="171450" indent="-171450">
              <a:buFont typeface="Arial" charset="0"/>
              <a:buChar char="•"/>
            </a:pPr>
            <a:r>
              <a:rPr lang="en-US" sz="1400" noProof="0" dirty="0" smtClean="0"/>
              <a:t>Indexer. </a:t>
            </a:r>
            <a:r>
              <a:rPr lang="en-US" sz="1400" b="0" i="0" u="none" strike="noStrike" kern="1200" baseline="0" dirty="0" smtClean="0">
                <a:solidFill>
                  <a:schemeClr val="tx1"/>
                </a:solidFill>
                <a:latin typeface="+mn-lt"/>
                <a:ea typeface="+mn-ea"/>
                <a:cs typeface="+mn-cs"/>
              </a:rPr>
              <a:t>This component enables to index data contained in DICOM structured reports:</a:t>
            </a:r>
          </a:p>
          <a:p>
            <a:pPr marL="171450" indent="-171450">
              <a:buFont typeface="Arial" charset="0"/>
              <a:buChar char="•"/>
            </a:pPr>
            <a:r>
              <a:rPr lang="en-US" sz="1400" noProof="0" dirty="0" smtClean="0"/>
              <a:t>Backend. </a:t>
            </a:r>
            <a:r>
              <a:rPr lang="en-US" sz="1400" b="0" i="0" u="none" strike="noStrike" kern="1200" baseline="0" dirty="0" smtClean="0">
                <a:solidFill>
                  <a:schemeClr val="tx1"/>
                </a:solidFill>
                <a:latin typeface="+mn-lt"/>
                <a:ea typeface="+mn-ea"/>
                <a:cs typeface="+mn-cs"/>
              </a:rPr>
              <a:t>This component stores encrypted DICOM images and associated </a:t>
            </a:r>
            <a:r>
              <a:rPr lang="es-ES" sz="1400" b="0" i="0" u="none" strike="noStrike" kern="1200" baseline="0" dirty="0" smtClean="0">
                <a:solidFill>
                  <a:schemeClr val="tx1"/>
                </a:solidFill>
                <a:latin typeface="+mn-lt"/>
                <a:ea typeface="+mn-ea"/>
                <a:cs typeface="+mn-cs"/>
              </a:rPr>
              <a:t>DICOM </a:t>
            </a:r>
            <a:r>
              <a:rPr lang="es-ES" sz="1400" b="0" i="0" u="none" strike="noStrike" kern="1200" baseline="0" dirty="0" err="1" smtClean="0">
                <a:solidFill>
                  <a:schemeClr val="tx1"/>
                </a:solidFill>
                <a:latin typeface="+mn-lt"/>
                <a:ea typeface="+mn-ea"/>
                <a:cs typeface="+mn-cs"/>
              </a:rPr>
              <a:t>structured</a:t>
            </a:r>
            <a:r>
              <a:rPr lang="es-ES" sz="1400" b="0" i="0" u="none" strike="noStrike" kern="1200" baseline="0" dirty="0" smtClean="0">
                <a:solidFill>
                  <a:schemeClr val="tx1"/>
                </a:solidFill>
                <a:latin typeface="+mn-lt"/>
                <a:ea typeface="+mn-ea"/>
                <a:cs typeface="+mn-cs"/>
              </a:rPr>
              <a:t> </a:t>
            </a:r>
            <a:r>
              <a:rPr lang="es-ES" sz="1400" b="0" i="0" u="none" strike="noStrike" kern="1200" baseline="0" dirty="0" err="1" smtClean="0">
                <a:solidFill>
                  <a:schemeClr val="tx1"/>
                </a:solidFill>
                <a:latin typeface="+mn-lt"/>
                <a:ea typeface="+mn-ea"/>
                <a:cs typeface="+mn-cs"/>
              </a:rPr>
              <a:t>reports</a:t>
            </a:r>
            <a:r>
              <a:rPr lang="es-ES" sz="1400" b="0" i="0" u="none" strike="noStrike" kern="1200" baseline="0" dirty="0" smtClean="0">
                <a:solidFill>
                  <a:schemeClr val="tx1"/>
                </a:solidFill>
                <a:latin typeface="+mn-lt"/>
                <a:ea typeface="+mn-ea"/>
                <a:cs typeface="+mn-cs"/>
              </a:rPr>
              <a:t>. </a:t>
            </a:r>
            <a:endParaRPr lang="en-US" sz="1400" b="0" i="0" u="none" strike="noStrike" kern="1200" baseline="0" dirty="0" smtClean="0">
              <a:solidFill>
                <a:schemeClr val="tx1"/>
              </a:solidFill>
              <a:latin typeface="+mn-lt"/>
              <a:ea typeface="+mn-ea"/>
              <a:cs typeface="+mn-cs"/>
            </a:endParaRPr>
          </a:p>
          <a:p>
            <a:pPr marL="171450" lvl="0" indent="-171450">
              <a:buFont typeface="Arial" charset="0"/>
              <a:buChar char="•"/>
            </a:pPr>
            <a:r>
              <a:rPr lang="en-US" sz="1400" noProof="0" dirty="0" smtClean="0"/>
              <a:t>Storage DICOM Grid Service. Grid Service Interface deployed in a GT4 container.</a:t>
            </a:r>
          </a:p>
          <a:p>
            <a:endParaRPr lang="en-US" sz="14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400" kern="1200" dirty="0" smtClean="0">
                <a:solidFill>
                  <a:srgbClr val="00509F"/>
                </a:solidFill>
                <a:latin typeface="+mn-lt"/>
                <a:ea typeface="+mn-ea"/>
                <a:cs typeface="+mn-cs"/>
              </a:rPr>
              <a:t>Different Software components can be needed in each VMI in function of the deployment:</a:t>
            </a:r>
            <a:endParaRPr lang="en-US" sz="1400" noProof="0" dirty="0" smtClean="0"/>
          </a:p>
          <a:p>
            <a:pPr marL="171450" indent="-171450">
              <a:buFont typeface="Arial" charset="0"/>
              <a:buChar char="•"/>
            </a:pPr>
            <a:r>
              <a:rPr lang="en-US" sz="1400" noProof="0" dirty="0" smtClean="0"/>
              <a:t>Indexer: can be implemented using:</a:t>
            </a:r>
          </a:p>
          <a:p>
            <a:pPr marL="628650" lvl="1" indent="-171450">
              <a:buFont typeface="Arial" charset="0"/>
              <a:buChar char="•"/>
            </a:pPr>
            <a:r>
              <a:rPr lang="en-US" sz="1400" b="0" i="0" u="none" strike="noStrike" kern="1200" baseline="0" dirty="0" smtClean="0">
                <a:solidFill>
                  <a:schemeClr val="tx1"/>
                </a:solidFill>
                <a:latin typeface="+mn-lt"/>
                <a:ea typeface="+mn-ea"/>
                <a:cs typeface="+mn-cs"/>
              </a:rPr>
              <a:t>SQL relational databases (</a:t>
            </a:r>
            <a:r>
              <a:rPr lang="en-US" sz="1400" b="0" i="0" u="none" strike="noStrike" kern="1200" baseline="0" dirty="0" err="1" smtClean="0">
                <a:solidFill>
                  <a:schemeClr val="tx1"/>
                </a:solidFill>
                <a:latin typeface="+mn-lt"/>
                <a:ea typeface="+mn-ea"/>
                <a:cs typeface="+mn-cs"/>
              </a:rPr>
              <a:t>PostgreSQL</a:t>
            </a:r>
            <a:r>
              <a:rPr lang="en-US" sz="1400" b="0" i="0" u="none" strike="noStrike" kern="1200" baseline="0" dirty="0" smtClean="0">
                <a:solidFill>
                  <a:schemeClr val="tx1"/>
                </a:solidFill>
                <a:latin typeface="+mn-lt"/>
                <a:ea typeface="+mn-ea"/>
                <a:cs typeface="+mn-cs"/>
              </a:rPr>
              <a:t>) or</a:t>
            </a:r>
          </a:p>
          <a:p>
            <a:pPr marL="628650" lvl="1" indent="-171450">
              <a:buFont typeface="Arial" charset="0"/>
              <a:buChar char="•"/>
            </a:pPr>
            <a:r>
              <a:rPr lang="en-US" sz="1400" b="0" i="0" u="none" strike="noStrike" kern="1200" baseline="0" dirty="0" smtClean="0">
                <a:solidFill>
                  <a:schemeClr val="tx1"/>
                </a:solidFill>
                <a:latin typeface="+mn-lt"/>
                <a:ea typeface="+mn-ea"/>
                <a:cs typeface="+mn-cs"/>
              </a:rPr>
              <a:t>Grid component </a:t>
            </a:r>
            <a:r>
              <a:rPr lang="en-US" sz="1400" b="0" i="0" u="none" strike="noStrike" kern="1200" baseline="0" dirty="0" err="1" smtClean="0">
                <a:solidFill>
                  <a:schemeClr val="tx1"/>
                </a:solidFill>
                <a:latin typeface="+mn-lt"/>
                <a:ea typeface="+mn-ea"/>
                <a:cs typeface="+mn-cs"/>
              </a:rPr>
              <a:t>gLite</a:t>
            </a:r>
            <a:r>
              <a:rPr lang="en-US" sz="1400" b="0" i="0" u="none" strike="noStrike" kern="1200" baseline="0" dirty="0" smtClean="0">
                <a:solidFill>
                  <a:schemeClr val="tx1"/>
                </a:solidFill>
                <a:latin typeface="+mn-lt"/>
                <a:ea typeface="+mn-ea"/>
                <a:cs typeface="+mn-cs"/>
              </a:rPr>
              <a:t> AMGA Server or</a:t>
            </a:r>
          </a:p>
          <a:p>
            <a:pPr marL="628650" lvl="1" indent="-171450">
              <a:buFont typeface="Arial" charset="0"/>
              <a:buChar char="•"/>
            </a:pPr>
            <a:r>
              <a:rPr lang="es-ES" sz="1400" b="0" i="0" u="none" strike="noStrike" kern="1200" baseline="0" dirty="0" err="1" smtClean="0">
                <a:solidFill>
                  <a:schemeClr val="tx1"/>
                </a:solidFill>
                <a:latin typeface="+mn-lt"/>
                <a:ea typeface="+mn-ea"/>
                <a:cs typeface="+mn-cs"/>
              </a:rPr>
              <a:t>NoSQL</a:t>
            </a:r>
            <a:r>
              <a:rPr lang="es-ES" sz="1400" b="0" i="0" u="none" strike="noStrike" kern="1200" baseline="0" dirty="0" smtClean="0">
                <a:solidFill>
                  <a:schemeClr val="tx1"/>
                </a:solidFill>
                <a:latin typeface="+mn-lt"/>
                <a:ea typeface="+mn-ea"/>
                <a:cs typeface="+mn-cs"/>
              </a:rPr>
              <a:t> </a:t>
            </a:r>
            <a:r>
              <a:rPr lang="es-ES" sz="1400" b="0" i="0" u="none" strike="noStrike" kern="1200" baseline="0" dirty="0" err="1" smtClean="0">
                <a:solidFill>
                  <a:schemeClr val="tx1"/>
                </a:solidFill>
                <a:latin typeface="+mn-lt"/>
                <a:ea typeface="+mn-ea"/>
                <a:cs typeface="+mn-cs"/>
              </a:rPr>
              <a:t>databases</a:t>
            </a:r>
            <a:r>
              <a:rPr lang="es-ES" sz="1400" b="0" i="0" u="none" strike="noStrike" kern="1200" baseline="0" dirty="0" smtClean="0">
                <a:solidFill>
                  <a:schemeClr val="tx1"/>
                </a:solidFill>
                <a:latin typeface="+mn-lt"/>
                <a:ea typeface="+mn-ea"/>
                <a:cs typeface="+mn-cs"/>
              </a:rPr>
              <a:t>, </a:t>
            </a:r>
            <a:r>
              <a:rPr lang="es-ES" sz="1400" b="0" i="0" u="none" strike="noStrike" kern="1200" baseline="0" dirty="0" err="1" smtClean="0">
                <a:solidFill>
                  <a:schemeClr val="tx1"/>
                </a:solidFill>
                <a:latin typeface="+mn-lt"/>
                <a:ea typeface="+mn-ea"/>
                <a:cs typeface="+mn-cs"/>
              </a:rPr>
              <a:t>such</a:t>
            </a:r>
            <a:r>
              <a:rPr lang="es-ES" sz="1400" b="0" i="0" u="none" strike="noStrike" kern="1200" baseline="0" dirty="0" smtClean="0">
                <a:solidFill>
                  <a:schemeClr val="tx1"/>
                </a:solidFill>
                <a:latin typeface="+mn-lt"/>
                <a:ea typeface="+mn-ea"/>
                <a:cs typeface="+mn-cs"/>
              </a:rPr>
              <a:t> as Neo4j</a:t>
            </a:r>
            <a:endParaRPr lang="en-US" sz="1400" b="0" i="0" u="none" strike="noStrike" kern="1200" baseline="0" dirty="0" smtClean="0">
              <a:solidFill>
                <a:schemeClr val="tx1"/>
              </a:solidFill>
              <a:latin typeface="+mn-lt"/>
              <a:ea typeface="+mn-ea"/>
              <a:cs typeface="+mn-cs"/>
            </a:endParaRPr>
          </a:p>
          <a:p>
            <a:pPr marL="171450" indent="-171450">
              <a:buFont typeface="Arial" charset="0"/>
              <a:buChar char="•"/>
            </a:pPr>
            <a:r>
              <a:rPr lang="en-US" sz="1400" noProof="0" dirty="0" smtClean="0"/>
              <a:t>As </a:t>
            </a:r>
            <a:r>
              <a:rPr lang="en-US" sz="1400" noProof="0" dirty="0" err="1" smtClean="0"/>
              <a:t>BackEnd</a:t>
            </a:r>
            <a:r>
              <a:rPr lang="en-US" sz="1400" noProof="0" dirty="0" smtClean="0"/>
              <a:t> can be used:</a:t>
            </a:r>
          </a:p>
          <a:p>
            <a:pPr marL="628650" lvl="1" indent="-171450">
              <a:buFont typeface="Arial" charset="0"/>
              <a:buChar char="•"/>
            </a:pPr>
            <a:r>
              <a:rPr lang="en-US" sz="1400" b="0" i="0" u="none" strike="noStrike" kern="1200" baseline="0" dirty="0" err="1" smtClean="0">
                <a:solidFill>
                  <a:schemeClr val="tx1"/>
                </a:solidFill>
                <a:latin typeface="+mn-lt"/>
                <a:ea typeface="+mn-ea"/>
                <a:cs typeface="+mn-cs"/>
              </a:rPr>
              <a:t>GridFTP</a:t>
            </a:r>
            <a:r>
              <a:rPr lang="en-US" sz="1400" b="0" i="0" u="none" strike="noStrike" kern="1200" baseline="0" dirty="0" smtClean="0">
                <a:solidFill>
                  <a:schemeClr val="tx1"/>
                </a:solidFill>
                <a:latin typeface="+mn-lt"/>
                <a:ea typeface="+mn-ea"/>
                <a:cs typeface="+mn-cs"/>
              </a:rPr>
              <a:t> </a:t>
            </a:r>
            <a:r>
              <a:rPr lang="es-ES" sz="1400" b="0" i="0" u="none" strike="noStrike" kern="1200" baseline="0" dirty="0" smtClean="0">
                <a:solidFill>
                  <a:schemeClr val="tx1"/>
                </a:solidFill>
                <a:latin typeface="+mn-lt"/>
                <a:ea typeface="+mn-ea"/>
                <a:cs typeface="+mn-cs"/>
              </a:rPr>
              <a:t>server </a:t>
            </a:r>
            <a:r>
              <a:rPr lang="es-ES" sz="1400" b="0" i="0" u="none" strike="noStrike" kern="1200" baseline="0" dirty="0" err="1" smtClean="0">
                <a:solidFill>
                  <a:schemeClr val="tx1"/>
                </a:solidFill>
                <a:latin typeface="+mn-lt"/>
                <a:ea typeface="+mn-ea"/>
                <a:cs typeface="+mn-cs"/>
              </a:rPr>
              <a:t>or</a:t>
            </a:r>
            <a:endParaRPr lang="es-ES" sz="1400" b="0" i="0" u="none" strike="noStrike" kern="1200" baseline="0" dirty="0" smtClean="0">
              <a:solidFill>
                <a:schemeClr val="tx1"/>
              </a:solidFill>
              <a:latin typeface="+mn-lt"/>
              <a:ea typeface="+mn-ea"/>
              <a:cs typeface="+mn-cs"/>
            </a:endParaRPr>
          </a:p>
          <a:p>
            <a:pPr marL="628650" lvl="1" indent="-171450">
              <a:buFont typeface="Arial" charset="0"/>
              <a:buChar char="•"/>
            </a:pPr>
            <a:r>
              <a:rPr lang="es-ES" sz="1400" b="0" i="0" u="none" strike="noStrike" kern="1200" baseline="0" dirty="0" err="1" smtClean="0">
                <a:solidFill>
                  <a:schemeClr val="tx1"/>
                </a:solidFill>
                <a:latin typeface="+mn-lt"/>
                <a:ea typeface="+mn-ea"/>
                <a:cs typeface="+mn-cs"/>
              </a:rPr>
              <a:t>Grid</a:t>
            </a:r>
            <a:r>
              <a:rPr lang="es-ES" sz="1400" b="0" i="0" u="none" strike="noStrike" kern="1200" baseline="0" dirty="0" smtClean="0">
                <a:solidFill>
                  <a:schemeClr val="tx1"/>
                </a:solidFill>
                <a:latin typeface="+mn-lt"/>
                <a:ea typeface="+mn-ea"/>
                <a:cs typeface="+mn-cs"/>
              </a:rPr>
              <a:t> </a:t>
            </a:r>
            <a:r>
              <a:rPr lang="es-ES" sz="1400" b="0" i="0" u="none" strike="noStrike" kern="1200" baseline="0" dirty="0" err="1" smtClean="0">
                <a:solidFill>
                  <a:schemeClr val="tx1"/>
                </a:solidFill>
                <a:latin typeface="+mn-lt"/>
                <a:ea typeface="+mn-ea"/>
                <a:cs typeface="+mn-cs"/>
              </a:rPr>
              <a:t>components</a:t>
            </a:r>
            <a:r>
              <a:rPr lang="es-ES" sz="1400" b="0" i="0" u="none" strike="noStrike" kern="1200" baseline="0" dirty="0" smtClean="0">
                <a:solidFill>
                  <a:schemeClr val="tx1"/>
                </a:solidFill>
                <a:latin typeface="+mn-lt"/>
                <a:ea typeface="+mn-ea"/>
                <a:cs typeface="+mn-cs"/>
              </a:rPr>
              <a:t> </a:t>
            </a:r>
            <a:r>
              <a:rPr lang="es-ES" sz="1400" b="0" i="0" u="none" strike="noStrike" kern="1200" baseline="0" dirty="0" err="1" smtClean="0">
                <a:solidFill>
                  <a:schemeClr val="tx1"/>
                </a:solidFill>
                <a:latin typeface="+mn-lt"/>
                <a:ea typeface="+mn-ea"/>
                <a:cs typeface="+mn-cs"/>
              </a:rPr>
              <a:t>available</a:t>
            </a:r>
            <a:r>
              <a:rPr lang="es-ES" sz="1400" b="0" i="0" u="none" strike="noStrike" kern="1200" baseline="0" dirty="0" smtClean="0">
                <a:solidFill>
                  <a:schemeClr val="tx1"/>
                </a:solidFill>
                <a:latin typeface="+mn-lt"/>
                <a:ea typeface="+mn-ea"/>
                <a:cs typeface="+mn-cs"/>
              </a:rPr>
              <a:t> </a:t>
            </a:r>
            <a:r>
              <a:rPr lang="es-ES" sz="1400" b="0" i="0" u="none" strike="noStrike" kern="1200" baseline="0" dirty="0" err="1" smtClean="0">
                <a:solidFill>
                  <a:schemeClr val="tx1"/>
                </a:solidFill>
                <a:latin typeface="+mn-lt"/>
                <a:ea typeface="+mn-ea"/>
                <a:cs typeface="+mn-cs"/>
              </a:rPr>
              <a:t>on</a:t>
            </a:r>
            <a:r>
              <a:rPr lang="es-ES" sz="1400" b="0" i="0" u="none" strike="noStrike" kern="1200" baseline="0" dirty="0" smtClean="0">
                <a:solidFill>
                  <a:schemeClr val="tx1"/>
                </a:solidFill>
                <a:latin typeface="+mn-lt"/>
                <a:ea typeface="+mn-ea"/>
                <a:cs typeface="+mn-cs"/>
              </a:rPr>
              <a:t> </a:t>
            </a:r>
            <a:r>
              <a:rPr lang="es-ES" sz="1400" b="0" i="0" u="none" strike="noStrike" kern="1200" baseline="0" dirty="0" err="1" smtClean="0">
                <a:solidFill>
                  <a:schemeClr val="tx1"/>
                </a:solidFill>
                <a:latin typeface="+mn-lt"/>
                <a:ea typeface="+mn-ea"/>
                <a:cs typeface="+mn-cs"/>
              </a:rPr>
              <a:t>gLite</a:t>
            </a:r>
            <a:r>
              <a:rPr lang="es-ES" sz="1400" b="0" i="0" u="none" strike="noStrike" kern="1200" baseline="0" dirty="0" smtClean="0">
                <a:solidFill>
                  <a:schemeClr val="tx1"/>
                </a:solidFill>
                <a:latin typeface="+mn-lt"/>
                <a:ea typeface="+mn-ea"/>
                <a:cs typeface="+mn-cs"/>
              </a:rPr>
              <a:t> (LFC and SE) </a:t>
            </a:r>
            <a:r>
              <a:rPr lang="es-ES" sz="1400" b="0" i="0" u="none" strike="noStrike" kern="1200" baseline="0" dirty="0" err="1" smtClean="0">
                <a:solidFill>
                  <a:schemeClr val="tx1"/>
                </a:solidFill>
                <a:latin typeface="+mn-lt"/>
                <a:ea typeface="+mn-ea"/>
                <a:cs typeface="+mn-cs"/>
              </a:rPr>
              <a:t>or</a:t>
            </a:r>
            <a:endParaRPr lang="es-ES" sz="1400" b="0" i="0" u="none" strike="noStrike" kern="1200" baseline="0" dirty="0" smtClean="0">
              <a:solidFill>
                <a:schemeClr val="tx1"/>
              </a:solidFill>
              <a:latin typeface="+mn-lt"/>
              <a:ea typeface="+mn-ea"/>
              <a:cs typeface="+mn-cs"/>
            </a:endParaRPr>
          </a:p>
          <a:p>
            <a:pPr marL="628650" lvl="1" indent="-171450">
              <a:buFont typeface="Arial" charset="0"/>
              <a:buChar char="•"/>
            </a:pPr>
            <a:r>
              <a:rPr lang="es-ES" sz="1400" b="0" i="0" u="none" strike="noStrike" kern="1200" baseline="0" dirty="0" smtClean="0">
                <a:solidFill>
                  <a:schemeClr val="tx1"/>
                </a:solidFill>
                <a:latin typeface="+mn-lt"/>
                <a:ea typeface="+mn-ea"/>
                <a:cs typeface="+mn-cs"/>
              </a:rPr>
              <a:t>File </a:t>
            </a:r>
            <a:r>
              <a:rPr lang="es-ES" sz="1400" b="0" i="0" u="none" strike="noStrike" kern="1200" baseline="0" dirty="0" err="1" smtClean="0">
                <a:solidFill>
                  <a:schemeClr val="tx1"/>
                </a:solidFill>
                <a:latin typeface="+mn-lt"/>
                <a:ea typeface="+mn-ea"/>
                <a:cs typeface="+mn-cs"/>
              </a:rPr>
              <a:t>System</a:t>
            </a:r>
            <a:r>
              <a:rPr lang="es-ES" sz="1400" b="0" i="0" u="none" strike="noStrike" kern="1200" baseline="0" dirty="0" smtClean="0">
                <a:solidFill>
                  <a:schemeClr val="tx1"/>
                </a:solidFill>
                <a:latin typeface="+mn-lt"/>
                <a:ea typeface="+mn-ea"/>
                <a:cs typeface="+mn-cs"/>
              </a:rPr>
              <a:t> </a:t>
            </a:r>
            <a:r>
              <a:rPr lang="es-ES" sz="1400" b="0" i="0" u="none" strike="noStrike" kern="1200" baseline="0" dirty="0" err="1" smtClean="0">
                <a:solidFill>
                  <a:schemeClr val="tx1"/>
                </a:solidFill>
                <a:latin typeface="+mn-lt"/>
                <a:ea typeface="+mn-ea"/>
                <a:cs typeface="+mn-cs"/>
              </a:rPr>
              <a:t>or</a:t>
            </a:r>
            <a:endParaRPr lang="es-ES" sz="1400" b="0" i="0" u="none" strike="noStrike" kern="1200" baseline="0" dirty="0" smtClean="0">
              <a:solidFill>
                <a:schemeClr val="tx1"/>
              </a:solidFill>
              <a:latin typeface="+mn-lt"/>
              <a:ea typeface="+mn-ea"/>
              <a:cs typeface="+mn-cs"/>
            </a:endParaRPr>
          </a:p>
          <a:p>
            <a:pPr marL="628650" lvl="1" indent="-171450">
              <a:buFont typeface="Arial" charset="0"/>
              <a:buChar char="•"/>
            </a:pPr>
            <a:r>
              <a:rPr lang="es-ES" sz="1400" b="0" i="0" u="none" strike="noStrike" kern="1200" baseline="0" dirty="0" smtClean="0">
                <a:solidFill>
                  <a:schemeClr val="tx1"/>
                </a:solidFill>
                <a:latin typeface="+mn-lt"/>
                <a:ea typeface="+mn-ea"/>
                <a:cs typeface="+mn-cs"/>
              </a:rPr>
              <a:t>SQL </a:t>
            </a:r>
            <a:r>
              <a:rPr lang="es-ES" sz="1400" b="0" i="0" u="none" strike="noStrike" kern="1200" baseline="0" dirty="0" err="1" smtClean="0">
                <a:solidFill>
                  <a:schemeClr val="tx1"/>
                </a:solidFill>
                <a:latin typeface="+mn-lt"/>
                <a:ea typeface="+mn-ea"/>
                <a:cs typeface="+mn-cs"/>
              </a:rPr>
              <a:t>relational</a:t>
            </a:r>
            <a:r>
              <a:rPr lang="es-ES" sz="1400" b="0" i="0" u="none" strike="noStrike" kern="1200" baseline="0" dirty="0" smtClean="0">
                <a:solidFill>
                  <a:schemeClr val="tx1"/>
                </a:solidFill>
                <a:latin typeface="+mn-lt"/>
                <a:ea typeface="+mn-ea"/>
                <a:cs typeface="+mn-cs"/>
              </a:rPr>
              <a:t> </a:t>
            </a:r>
            <a:r>
              <a:rPr lang="es-ES" sz="1400" b="0" i="0" u="none" strike="noStrike" kern="1200" baseline="0" dirty="0" err="1" smtClean="0">
                <a:solidFill>
                  <a:schemeClr val="tx1"/>
                </a:solidFill>
                <a:latin typeface="+mn-lt"/>
                <a:ea typeface="+mn-ea"/>
                <a:cs typeface="+mn-cs"/>
              </a:rPr>
              <a:t>database</a:t>
            </a:r>
            <a:r>
              <a:rPr lang="es-ES" sz="1400" b="0" i="0" u="none" strike="noStrike" kern="1200" baseline="0" dirty="0" smtClean="0">
                <a:solidFill>
                  <a:schemeClr val="tx1"/>
                </a:solidFill>
                <a:latin typeface="+mn-lt"/>
                <a:ea typeface="+mn-ea"/>
                <a:cs typeface="+mn-cs"/>
              </a:rPr>
              <a:t> (</a:t>
            </a:r>
            <a:r>
              <a:rPr lang="es-ES" sz="1400" b="0" i="0" u="none" strike="noStrike" kern="1200" baseline="0" dirty="0" err="1" smtClean="0">
                <a:solidFill>
                  <a:schemeClr val="tx1"/>
                </a:solidFill>
                <a:latin typeface="+mn-lt"/>
                <a:ea typeface="+mn-ea"/>
                <a:cs typeface="+mn-cs"/>
              </a:rPr>
              <a:t>PostgreSQL</a:t>
            </a:r>
            <a:r>
              <a:rPr lang="es-ES" sz="1400" b="0" i="0" u="none" strike="noStrike" kern="1200" baseline="0" dirty="0" smtClean="0">
                <a:solidFill>
                  <a:schemeClr val="tx1"/>
                </a:solidFill>
                <a:latin typeface="+mn-lt"/>
                <a:ea typeface="+mn-ea"/>
                <a:cs typeface="+mn-cs"/>
              </a:rPr>
              <a:t>) </a:t>
            </a:r>
            <a:r>
              <a:rPr lang="es-ES" sz="1400" b="0" i="0" u="none" strike="noStrike" kern="1200" baseline="0" dirty="0" err="1" smtClean="0">
                <a:solidFill>
                  <a:schemeClr val="tx1"/>
                </a:solidFill>
                <a:latin typeface="+mn-lt"/>
                <a:ea typeface="+mn-ea"/>
                <a:cs typeface="+mn-cs"/>
              </a:rPr>
              <a:t>or</a:t>
            </a:r>
            <a:endParaRPr lang="en-US" sz="1400" b="0" i="0" u="none" strike="noStrike" kern="1200" baseline="0" noProof="0" dirty="0" smtClean="0">
              <a:solidFill>
                <a:schemeClr val="tx1"/>
              </a:solidFill>
              <a:latin typeface="+mn-lt"/>
              <a:ea typeface="+mn-ea"/>
              <a:cs typeface="+mn-cs"/>
            </a:endParaRPr>
          </a:p>
          <a:p>
            <a:pPr marL="628650" lvl="1" indent="-171450">
              <a:buFont typeface="Arial" charset="0"/>
              <a:buChar char="•"/>
            </a:pPr>
            <a:r>
              <a:rPr lang="en-US" sz="1400" noProof="0" dirty="0" smtClean="0"/>
              <a:t>Cloud Storage with CDMI interface.</a:t>
            </a:r>
          </a:p>
          <a:p>
            <a:pPr marL="171450" indent="-171450">
              <a:buFont typeface="Arial" charset="0"/>
              <a:buChar char="•"/>
            </a:pPr>
            <a:r>
              <a:rPr lang="en-US" sz="1400" noProof="0" dirty="0" smtClean="0"/>
              <a:t>Finally the Storage DICOM Grid Service</a:t>
            </a:r>
            <a:r>
              <a:rPr lang="en-US" sz="1400" baseline="0" noProof="0" dirty="0" smtClean="0"/>
              <a:t> has the following dependencies:</a:t>
            </a:r>
            <a:endParaRPr lang="en-US" sz="1400" noProof="0" dirty="0" smtClean="0"/>
          </a:p>
          <a:p>
            <a:pPr marL="628650" lvl="1" indent="-171450">
              <a:buFont typeface="Arial" charset="0"/>
              <a:buChar char="•"/>
            </a:pPr>
            <a:r>
              <a:rPr lang="en-US" sz="1400" noProof="0" dirty="0" smtClean="0"/>
              <a:t>Java API Indexer</a:t>
            </a:r>
          </a:p>
          <a:p>
            <a:pPr marL="628650" lvl="1" indent="-171450">
              <a:buFont typeface="Arial" charset="0"/>
              <a:buChar char="•"/>
            </a:pPr>
            <a:r>
              <a:rPr lang="en-US" sz="1400" noProof="0" dirty="0" smtClean="0"/>
              <a:t>Java API Backend</a:t>
            </a:r>
          </a:p>
          <a:p>
            <a:pPr marL="628650" lvl="1" indent="-171450">
              <a:buFont typeface="Arial" charset="0"/>
              <a:buChar char="•"/>
            </a:pPr>
            <a:r>
              <a:rPr lang="en-US" sz="1400" noProof="0" dirty="0" smtClean="0"/>
              <a:t>Globus 4</a:t>
            </a:r>
          </a:p>
          <a:p>
            <a:pPr marL="628650" lvl="1" indent="-171450">
              <a:buFont typeface="Arial" charset="0"/>
              <a:buChar char="•"/>
            </a:pPr>
            <a:r>
              <a:rPr lang="en-US" sz="1400" noProof="0" dirty="0" smtClean="0"/>
              <a:t>Java</a:t>
            </a:r>
          </a:p>
          <a:p>
            <a:pPr marL="628650" lvl="1" indent="-171450">
              <a:buFont typeface="Arial" charset="0"/>
              <a:buChar char="•"/>
            </a:pPr>
            <a:r>
              <a:rPr lang="en-US" sz="1400" noProof="0" dirty="0" smtClean="0"/>
              <a:t>Ant</a:t>
            </a:r>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endParaRPr lang="en-US" sz="1400" noProof="0" dirty="0" smtClean="0">
              <a:solidFill>
                <a:schemeClr val="tx1"/>
              </a:solidFill>
              <a:latin typeface="+mn-lt"/>
            </a:endParaRPr>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sz="1400" noProof="0" dirty="0" smtClean="0">
                <a:solidFill>
                  <a:schemeClr val="tx1"/>
                </a:solidFill>
                <a:latin typeface="+mn-lt"/>
              </a:rPr>
              <a:t>In the paper appears a list with the whole list of VMIs</a:t>
            </a:r>
            <a:r>
              <a:rPr lang="en-US" sz="1400" baseline="0" noProof="0" dirty="0" smtClean="0">
                <a:solidFill>
                  <a:schemeClr val="tx1"/>
                </a:solidFill>
                <a:latin typeface="+mn-lt"/>
              </a:rPr>
              <a:t> identified</a:t>
            </a:r>
            <a:r>
              <a:rPr lang="en-US" sz="1400" baseline="0" noProof="0" dirty="0" smtClean="0">
                <a:solidFill>
                  <a:schemeClr val="tx1"/>
                </a:solidFill>
                <a:latin typeface="+mn-lt"/>
              </a:rPr>
              <a:t>.</a:t>
            </a:r>
            <a:endParaRPr lang="en-GB" sz="1400" dirty="0" smtClean="0">
              <a:solidFill>
                <a:srgbClr val="00509F"/>
              </a:solidFill>
              <a:latin typeface="+mn-lt"/>
            </a:endParaRPr>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8</a:t>
            </a:fld>
            <a:endParaRPr lang="es-ES"/>
          </a:p>
        </p:txBody>
      </p:sp>
    </p:spTree>
    <p:extLst>
      <p:ext uri="{BB962C8B-B14F-4D97-AF65-F5344CB8AC3E}">
        <p14:creationId xmlns:p14="http://schemas.microsoft.com/office/powerpoint/2010/main" val="77978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This figure depicts the architecture of the platform designed:</a:t>
            </a:r>
            <a:endParaRPr lang="en-US" noProof="0" dirty="0"/>
          </a:p>
        </p:txBody>
      </p:sp>
      <p:sp>
        <p:nvSpPr>
          <p:cNvPr id="4" name="3 Marcador de número de diapositiva"/>
          <p:cNvSpPr>
            <a:spLocks noGrp="1"/>
          </p:cNvSpPr>
          <p:nvPr>
            <p:ph type="sldNum" sz="quarter" idx="10"/>
          </p:nvPr>
        </p:nvSpPr>
        <p:spPr/>
        <p:txBody>
          <a:bodyPr/>
          <a:lstStyle/>
          <a:p>
            <a:pPr>
              <a:defRPr/>
            </a:pPr>
            <a:fld id="{63F4215A-216E-4E5B-A849-A572BAC938CB}" type="slidenum">
              <a:rPr lang="es-ES" smtClean="0"/>
              <a:pPr>
                <a:defRPr/>
              </a:pPr>
              <a:t>9</a:t>
            </a:fld>
            <a:endParaRPr lang="es-ES"/>
          </a:p>
        </p:txBody>
      </p:sp>
    </p:spTree>
    <p:extLst>
      <p:ext uri="{BB962C8B-B14F-4D97-AF65-F5344CB8AC3E}">
        <p14:creationId xmlns:p14="http://schemas.microsoft.com/office/powerpoint/2010/main" val="4055955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042990" y="3214686"/>
            <a:ext cx="7815290" cy="1214446"/>
          </a:xfrm>
        </p:spPr>
        <p:txBody>
          <a:bodyPr/>
          <a:lstStyle>
            <a:lvl1pPr algn="r">
              <a:defRPr>
                <a:solidFill>
                  <a:schemeClr val="bg1"/>
                </a:solidFill>
                <a:latin typeface="Corbel"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1928794" y="4429132"/>
            <a:ext cx="6929486" cy="428628"/>
          </a:xfrm>
        </p:spPr>
        <p:txBody>
          <a:bodyPr/>
          <a:lstStyle>
            <a:lvl1pPr marL="0" indent="0" algn="r">
              <a:buNone/>
              <a:defRPr sz="2000" b="1">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85720" y="1714488"/>
            <a:ext cx="8643998" cy="471490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11 Marcador de texto"/>
          <p:cNvSpPr>
            <a:spLocks noGrp="1"/>
          </p:cNvSpPr>
          <p:nvPr>
            <p:ph type="body" sz="quarter" idx="14"/>
          </p:nvPr>
        </p:nvSpPr>
        <p:spPr>
          <a:xfrm>
            <a:off x="214282" y="785794"/>
            <a:ext cx="5000660" cy="285752"/>
          </a:xfrm>
        </p:spPr>
        <p:txBody>
          <a:bodyPr/>
          <a:lstStyle>
            <a:lvl1pPr>
              <a:buNone/>
              <a:defRPr sz="1600" baseline="0">
                <a:solidFill>
                  <a:srgbClr val="FFA200"/>
                </a:solidFill>
                <a:latin typeface="+Subtítulo"/>
              </a:defRPr>
            </a:lvl1pPr>
          </a:lstStyle>
          <a:p>
            <a:pPr lvl="0"/>
            <a:r>
              <a:rPr lang="es-ES" smtClean="0"/>
              <a:t>Haga clic para modificar el estilo de texto del patrón</a:t>
            </a:r>
          </a:p>
        </p:txBody>
      </p:sp>
      <p:sp>
        <p:nvSpPr>
          <p:cNvPr id="5" name="4 Marcador de pie de página"/>
          <p:cNvSpPr>
            <a:spLocks noGrp="1"/>
          </p:cNvSpPr>
          <p:nvPr>
            <p:ph type="ftr" sz="quarter" idx="15"/>
          </p:nvPr>
        </p:nvSpPr>
        <p:spPr/>
        <p:txBody>
          <a:bodyPr/>
          <a:lstStyle>
            <a:lvl1pPr>
              <a:defRPr/>
            </a:lvl1pPr>
          </a:lstStyle>
          <a:p>
            <a:pPr>
              <a:defRPr/>
            </a:pPr>
            <a:r>
              <a:rPr lang="es-ES"/>
              <a:t>Evento</a:t>
            </a:r>
          </a:p>
        </p:txBody>
      </p:sp>
      <p:sp>
        <p:nvSpPr>
          <p:cNvPr id="6" name="5 Marcador de número de diapositiva"/>
          <p:cNvSpPr>
            <a:spLocks noGrp="1"/>
          </p:cNvSpPr>
          <p:nvPr>
            <p:ph type="sldNum" sz="quarter" idx="16"/>
          </p:nvPr>
        </p:nvSpPr>
        <p:spPr/>
        <p:txBody>
          <a:bodyPr/>
          <a:lstStyle>
            <a:lvl1pPr>
              <a:defRPr/>
            </a:lvl1pPr>
          </a:lstStyle>
          <a:p>
            <a:pPr>
              <a:defRPr/>
            </a:pPr>
            <a:fld id="{972B0B48-4E38-4D60-BE85-D5A9B3519B83}"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72318" y="1731969"/>
            <a:ext cx="2057400" cy="4697427"/>
          </a:xfrm>
        </p:spPr>
        <p:txBody>
          <a:bodyPr vert="eaVert"/>
          <a:lstStyle/>
          <a:p>
            <a:r>
              <a:rPr lang="es-ES" smtClean="0"/>
              <a:t>Haga clic para modificar el estilo de título del patrón</a:t>
            </a:r>
            <a:endParaRPr lang="es-ES" dirty="0"/>
          </a:p>
        </p:txBody>
      </p:sp>
      <p:sp>
        <p:nvSpPr>
          <p:cNvPr id="3" name="2 Marcador de texto vertical"/>
          <p:cNvSpPr>
            <a:spLocks noGrp="1"/>
          </p:cNvSpPr>
          <p:nvPr>
            <p:ph type="body" orient="vert" idx="1"/>
          </p:nvPr>
        </p:nvSpPr>
        <p:spPr>
          <a:xfrm>
            <a:off x="285720" y="1714489"/>
            <a:ext cx="6191280" cy="471490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4 Marcador de pie de página"/>
          <p:cNvSpPr>
            <a:spLocks noGrp="1"/>
          </p:cNvSpPr>
          <p:nvPr>
            <p:ph type="ftr" sz="quarter" idx="10"/>
          </p:nvPr>
        </p:nvSpPr>
        <p:spPr/>
        <p:txBody>
          <a:bodyPr/>
          <a:lstStyle>
            <a:lvl1pPr>
              <a:defRPr/>
            </a:lvl1pPr>
          </a:lstStyle>
          <a:p>
            <a:pPr>
              <a:defRPr/>
            </a:pPr>
            <a:r>
              <a:rPr lang="es-ES"/>
              <a:t>Evento</a:t>
            </a:r>
          </a:p>
        </p:txBody>
      </p:sp>
      <p:sp>
        <p:nvSpPr>
          <p:cNvPr id="5" name="5 Marcador de número de diapositiva"/>
          <p:cNvSpPr>
            <a:spLocks noGrp="1"/>
          </p:cNvSpPr>
          <p:nvPr>
            <p:ph type="sldNum" sz="quarter" idx="11"/>
          </p:nvPr>
        </p:nvSpPr>
        <p:spPr/>
        <p:txBody>
          <a:bodyPr/>
          <a:lstStyle>
            <a:lvl1pPr>
              <a:defRPr/>
            </a:lvl1pPr>
          </a:lstStyle>
          <a:p>
            <a:pPr>
              <a:defRPr/>
            </a:pPr>
            <a:fld id="{B1BDE0C8-FD6F-4C33-BA15-CC2AF5A2777B}"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214282" y="1571612"/>
            <a:ext cx="8715436" cy="4829196"/>
          </a:xfrm>
        </p:spPr>
        <p:txBody>
          <a:bodyPr/>
          <a:lstStyle>
            <a:lvl1pPr>
              <a:buFont typeface="Arial" pitchFamily="34" charset="0"/>
              <a:buChar char="•"/>
              <a:defRPr>
                <a:solidFill>
                  <a:srgbClr val="00509F"/>
                </a:solidFill>
                <a:latin typeface="+mn-lt"/>
              </a:defRPr>
            </a:lvl1pPr>
            <a:lvl2pPr>
              <a:buFont typeface="Arial" pitchFamily="34" charset="0"/>
              <a:buChar char="•"/>
              <a:defRPr>
                <a:solidFill>
                  <a:srgbClr val="00509F"/>
                </a:solidFill>
                <a:latin typeface="+mn-lt"/>
              </a:defRPr>
            </a:lvl2pPr>
            <a:lvl3pPr>
              <a:buFont typeface="Arial" pitchFamily="34" charset="0"/>
              <a:buChar char="•"/>
              <a:defRPr>
                <a:solidFill>
                  <a:srgbClr val="00509F"/>
                </a:solidFill>
                <a:latin typeface="+mn-lt"/>
              </a:defRPr>
            </a:lvl3pPr>
            <a:lvl4pPr>
              <a:buFont typeface="Arial" pitchFamily="34" charset="0"/>
              <a:buChar char="•"/>
              <a:defRPr>
                <a:solidFill>
                  <a:srgbClr val="00509F"/>
                </a:solidFill>
                <a:latin typeface="+mn-lt"/>
              </a:defRPr>
            </a:lvl4pPr>
            <a:lvl5pPr>
              <a:buFont typeface="Arial" pitchFamily="34" charset="0"/>
              <a:buChar char="•"/>
              <a:defRPr>
                <a:solidFill>
                  <a:srgbClr val="00509F"/>
                </a:solidFill>
                <a:latin typeface="+mn-l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2" name="11 Marcador de texto"/>
          <p:cNvSpPr>
            <a:spLocks noGrp="1"/>
          </p:cNvSpPr>
          <p:nvPr>
            <p:ph type="body" sz="quarter" idx="14"/>
          </p:nvPr>
        </p:nvSpPr>
        <p:spPr>
          <a:xfrm>
            <a:off x="214282" y="785794"/>
            <a:ext cx="5000660" cy="285752"/>
          </a:xfrm>
        </p:spPr>
        <p:txBody>
          <a:bodyPr/>
          <a:lstStyle>
            <a:lvl1pPr>
              <a:buNone/>
              <a:defRPr sz="1600" baseline="0">
                <a:solidFill>
                  <a:srgbClr val="FFA200"/>
                </a:solidFill>
                <a:latin typeface="+Subtítulo"/>
              </a:defRPr>
            </a:lvl1pPr>
          </a:lstStyle>
          <a:p>
            <a:pPr lvl="0"/>
            <a:r>
              <a:rPr lang="es-ES" smtClean="0"/>
              <a:t>Haga clic para modificar el estilo de texto del patrón</a:t>
            </a:r>
          </a:p>
        </p:txBody>
      </p:sp>
      <p:sp>
        <p:nvSpPr>
          <p:cNvPr id="5" name="4 Marcador de pie de página"/>
          <p:cNvSpPr>
            <a:spLocks noGrp="1"/>
          </p:cNvSpPr>
          <p:nvPr>
            <p:ph type="ftr" sz="quarter" idx="15"/>
          </p:nvPr>
        </p:nvSpPr>
        <p:spPr/>
        <p:txBody>
          <a:bodyPr/>
          <a:lstStyle>
            <a:lvl1pPr>
              <a:defRPr/>
            </a:lvl1pPr>
          </a:lstStyle>
          <a:p>
            <a:pPr>
              <a:defRPr/>
            </a:pPr>
            <a:r>
              <a:rPr lang="es-ES"/>
              <a:t>Evento</a:t>
            </a:r>
          </a:p>
        </p:txBody>
      </p:sp>
      <p:sp>
        <p:nvSpPr>
          <p:cNvPr id="6" name="5 Marcador de número de diapositiva"/>
          <p:cNvSpPr>
            <a:spLocks noGrp="1"/>
          </p:cNvSpPr>
          <p:nvPr>
            <p:ph type="sldNum" sz="quarter" idx="16"/>
          </p:nvPr>
        </p:nvSpPr>
        <p:spPr/>
        <p:txBody>
          <a:bodyPr/>
          <a:lstStyle>
            <a:lvl1pPr>
              <a:defRPr/>
            </a:lvl1pPr>
          </a:lstStyle>
          <a:p>
            <a:pPr>
              <a:defRPr/>
            </a:pPr>
            <a:fld id="{41FDFACB-5EB0-47A0-94EE-2291D8542E43}"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4 Marcador de pie de página"/>
          <p:cNvSpPr>
            <a:spLocks noGrp="1"/>
          </p:cNvSpPr>
          <p:nvPr>
            <p:ph type="ftr" sz="quarter" idx="10"/>
          </p:nvPr>
        </p:nvSpPr>
        <p:spPr/>
        <p:txBody>
          <a:bodyPr/>
          <a:lstStyle>
            <a:lvl1pPr>
              <a:defRPr/>
            </a:lvl1pPr>
          </a:lstStyle>
          <a:p>
            <a:pPr>
              <a:defRPr/>
            </a:pPr>
            <a:r>
              <a:rPr lang="es-ES"/>
              <a:t>Evento</a:t>
            </a:r>
          </a:p>
        </p:txBody>
      </p:sp>
      <p:sp>
        <p:nvSpPr>
          <p:cNvPr id="5" name="5 Marcador de número de diapositiva"/>
          <p:cNvSpPr>
            <a:spLocks noGrp="1"/>
          </p:cNvSpPr>
          <p:nvPr>
            <p:ph type="sldNum" sz="quarter" idx="11"/>
          </p:nvPr>
        </p:nvSpPr>
        <p:spPr/>
        <p:txBody>
          <a:bodyPr/>
          <a:lstStyle>
            <a:lvl1pPr>
              <a:defRPr/>
            </a:lvl1pPr>
          </a:lstStyle>
          <a:p>
            <a:pPr>
              <a:defRPr/>
            </a:pPr>
            <a:fld id="{8715A0AD-889E-45E0-B7A1-91907BC91C3B}"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85720" y="1600200"/>
            <a:ext cx="4143404" cy="4829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contenido"/>
          <p:cNvSpPr>
            <a:spLocks noGrp="1"/>
          </p:cNvSpPr>
          <p:nvPr>
            <p:ph sz="half" idx="2"/>
          </p:nvPr>
        </p:nvSpPr>
        <p:spPr>
          <a:xfrm>
            <a:off x="4786314" y="1600200"/>
            <a:ext cx="4143404" cy="4829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9" name="11 Marcador de texto"/>
          <p:cNvSpPr>
            <a:spLocks noGrp="1"/>
          </p:cNvSpPr>
          <p:nvPr>
            <p:ph type="body" sz="quarter" idx="14"/>
          </p:nvPr>
        </p:nvSpPr>
        <p:spPr>
          <a:xfrm>
            <a:off x="214282" y="785794"/>
            <a:ext cx="5000660" cy="285752"/>
          </a:xfrm>
        </p:spPr>
        <p:txBody>
          <a:bodyPr/>
          <a:lstStyle>
            <a:lvl1pPr>
              <a:buNone/>
              <a:defRPr sz="1600" baseline="0">
                <a:solidFill>
                  <a:srgbClr val="FFA200"/>
                </a:solidFill>
                <a:latin typeface="+Subtítulo"/>
              </a:defRPr>
            </a:lvl1pPr>
          </a:lstStyle>
          <a:p>
            <a:pPr lvl="0"/>
            <a:r>
              <a:rPr lang="es-ES" smtClean="0"/>
              <a:t>Haga clic para modificar el estilo de texto del patrón</a:t>
            </a:r>
          </a:p>
        </p:txBody>
      </p:sp>
      <p:sp>
        <p:nvSpPr>
          <p:cNvPr id="6" name="4 Marcador de pie de página"/>
          <p:cNvSpPr>
            <a:spLocks noGrp="1"/>
          </p:cNvSpPr>
          <p:nvPr>
            <p:ph type="ftr" sz="quarter" idx="15"/>
          </p:nvPr>
        </p:nvSpPr>
        <p:spPr/>
        <p:txBody>
          <a:bodyPr/>
          <a:lstStyle>
            <a:lvl1pPr>
              <a:defRPr/>
            </a:lvl1pPr>
          </a:lstStyle>
          <a:p>
            <a:pPr>
              <a:defRPr/>
            </a:pPr>
            <a:r>
              <a:rPr lang="es-ES"/>
              <a:t>Evento</a:t>
            </a:r>
          </a:p>
        </p:txBody>
      </p:sp>
      <p:sp>
        <p:nvSpPr>
          <p:cNvPr id="7" name="5 Marcador de número de diapositiva"/>
          <p:cNvSpPr>
            <a:spLocks noGrp="1"/>
          </p:cNvSpPr>
          <p:nvPr>
            <p:ph type="sldNum" sz="quarter" idx="16"/>
          </p:nvPr>
        </p:nvSpPr>
        <p:spPr/>
        <p:txBody>
          <a:bodyPr/>
          <a:lstStyle>
            <a:lvl1pPr>
              <a:defRPr/>
            </a:lvl1pPr>
          </a:lstStyle>
          <a:p>
            <a:pPr>
              <a:defRPr/>
            </a:pPr>
            <a:fld id="{D3982A30-A447-416E-B8AB-820FB3A01AD3}"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285720" y="1695470"/>
            <a:ext cx="41434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285720" y="2335232"/>
            <a:ext cx="4143404" cy="4094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786315" y="1695470"/>
            <a:ext cx="41434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786315" y="2335232"/>
            <a:ext cx="4143404" cy="4094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1" name="11 Marcador de texto"/>
          <p:cNvSpPr>
            <a:spLocks noGrp="1"/>
          </p:cNvSpPr>
          <p:nvPr>
            <p:ph type="body" sz="quarter" idx="14"/>
          </p:nvPr>
        </p:nvSpPr>
        <p:spPr>
          <a:xfrm>
            <a:off x="214282" y="785794"/>
            <a:ext cx="5000660" cy="285752"/>
          </a:xfrm>
        </p:spPr>
        <p:txBody>
          <a:bodyPr/>
          <a:lstStyle>
            <a:lvl1pPr>
              <a:buNone/>
              <a:defRPr sz="1600" baseline="0">
                <a:solidFill>
                  <a:srgbClr val="FFA200"/>
                </a:solidFill>
                <a:latin typeface="+Subtítulo"/>
              </a:defRPr>
            </a:lvl1pPr>
          </a:lstStyle>
          <a:p>
            <a:pPr lvl="0"/>
            <a:r>
              <a:rPr lang="es-ES" smtClean="0"/>
              <a:t>Haga clic para modificar el estilo de texto del patrón</a:t>
            </a:r>
          </a:p>
        </p:txBody>
      </p:sp>
      <p:sp>
        <p:nvSpPr>
          <p:cNvPr id="8" name="4 Marcador de pie de página"/>
          <p:cNvSpPr>
            <a:spLocks noGrp="1"/>
          </p:cNvSpPr>
          <p:nvPr>
            <p:ph type="ftr" sz="quarter" idx="15"/>
          </p:nvPr>
        </p:nvSpPr>
        <p:spPr/>
        <p:txBody>
          <a:bodyPr/>
          <a:lstStyle>
            <a:lvl1pPr>
              <a:defRPr/>
            </a:lvl1pPr>
          </a:lstStyle>
          <a:p>
            <a:pPr>
              <a:defRPr/>
            </a:pPr>
            <a:r>
              <a:rPr lang="es-ES"/>
              <a:t>Evento</a:t>
            </a:r>
          </a:p>
        </p:txBody>
      </p:sp>
      <p:sp>
        <p:nvSpPr>
          <p:cNvPr id="9" name="5 Marcador de número de diapositiva"/>
          <p:cNvSpPr>
            <a:spLocks noGrp="1"/>
          </p:cNvSpPr>
          <p:nvPr>
            <p:ph type="sldNum" sz="quarter" idx="16"/>
          </p:nvPr>
        </p:nvSpPr>
        <p:spPr/>
        <p:txBody>
          <a:bodyPr/>
          <a:lstStyle>
            <a:lvl1pPr>
              <a:defRPr/>
            </a:lvl1pPr>
          </a:lstStyle>
          <a:p>
            <a:pPr>
              <a:defRPr/>
            </a:pPr>
            <a:fld id="{BA5F3FBD-4466-4F7F-A48F-2FF9F8BAC6FB}"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7" name="11 Marcador de texto"/>
          <p:cNvSpPr>
            <a:spLocks noGrp="1"/>
          </p:cNvSpPr>
          <p:nvPr>
            <p:ph type="body" sz="quarter" idx="14"/>
          </p:nvPr>
        </p:nvSpPr>
        <p:spPr>
          <a:xfrm>
            <a:off x="214282" y="785794"/>
            <a:ext cx="5000660" cy="285752"/>
          </a:xfrm>
        </p:spPr>
        <p:txBody>
          <a:bodyPr/>
          <a:lstStyle>
            <a:lvl1pPr>
              <a:buNone/>
              <a:defRPr sz="1600" baseline="0">
                <a:solidFill>
                  <a:srgbClr val="FFA200"/>
                </a:solidFill>
                <a:latin typeface="+Subtítulo"/>
              </a:defRPr>
            </a:lvl1pPr>
          </a:lstStyle>
          <a:p>
            <a:pPr lvl="0"/>
            <a:r>
              <a:rPr lang="es-ES" smtClean="0"/>
              <a:t>Haga clic para modificar el estilo de texto del patrón</a:t>
            </a:r>
          </a:p>
        </p:txBody>
      </p:sp>
      <p:sp>
        <p:nvSpPr>
          <p:cNvPr id="4" name="4 Marcador de pie de página"/>
          <p:cNvSpPr>
            <a:spLocks noGrp="1"/>
          </p:cNvSpPr>
          <p:nvPr>
            <p:ph type="ftr" sz="quarter" idx="15"/>
          </p:nvPr>
        </p:nvSpPr>
        <p:spPr/>
        <p:txBody>
          <a:bodyPr/>
          <a:lstStyle>
            <a:lvl1pPr>
              <a:defRPr/>
            </a:lvl1pPr>
          </a:lstStyle>
          <a:p>
            <a:pPr>
              <a:defRPr/>
            </a:pPr>
            <a:r>
              <a:rPr lang="es-ES"/>
              <a:t>Evento</a:t>
            </a:r>
          </a:p>
        </p:txBody>
      </p:sp>
      <p:sp>
        <p:nvSpPr>
          <p:cNvPr id="5" name="5 Marcador de número de diapositiva"/>
          <p:cNvSpPr>
            <a:spLocks noGrp="1"/>
          </p:cNvSpPr>
          <p:nvPr>
            <p:ph type="sldNum" sz="quarter" idx="16"/>
          </p:nvPr>
        </p:nvSpPr>
        <p:spPr/>
        <p:txBody>
          <a:bodyPr/>
          <a:lstStyle>
            <a:lvl1pPr>
              <a:defRPr/>
            </a:lvl1pPr>
          </a:lstStyle>
          <a:p>
            <a:pPr>
              <a:defRPr/>
            </a:pPr>
            <a:fld id="{CFA221BE-7590-4EEA-924D-67DA33412947}"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4 Marcador de pie de página"/>
          <p:cNvSpPr>
            <a:spLocks noGrp="1"/>
          </p:cNvSpPr>
          <p:nvPr>
            <p:ph type="ftr" sz="quarter" idx="10"/>
          </p:nvPr>
        </p:nvSpPr>
        <p:spPr/>
        <p:txBody>
          <a:bodyPr/>
          <a:lstStyle>
            <a:lvl1pPr>
              <a:defRPr/>
            </a:lvl1pPr>
          </a:lstStyle>
          <a:p>
            <a:pPr>
              <a:defRPr/>
            </a:pPr>
            <a:r>
              <a:rPr lang="es-ES"/>
              <a:t>Evento</a:t>
            </a:r>
          </a:p>
        </p:txBody>
      </p:sp>
      <p:sp>
        <p:nvSpPr>
          <p:cNvPr id="3" name="5 Marcador de número de diapositiva"/>
          <p:cNvSpPr>
            <a:spLocks noGrp="1"/>
          </p:cNvSpPr>
          <p:nvPr>
            <p:ph type="sldNum" sz="quarter" idx="11"/>
          </p:nvPr>
        </p:nvSpPr>
        <p:spPr/>
        <p:txBody>
          <a:bodyPr/>
          <a:lstStyle>
            <a:lvl1pPr>
              <a:defRPr/>
            </a:lvl1pPr>
          </a:lstStyle>
          <a:p>
            <a:pPr>
              <a:defRPr/>
            </a:pPr>
            <a:fld id="{19BA865A-F500-44CF-A51B-30E62C798BF4}"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85720" y="1571611"/>
            <a:ext cx="3008313" cy="1023977"/>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1571612"/>
            <a:ext cx="535466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285720" y="2595589"/>
            <a:ext cx="3008313" cy="39052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pPr>
              <a:defRPr/>
            </a:pPr>
            <a:r>
              <a:rPr lang="es-ES"/>
              <a:t>Evento</a:t>
            </a:r>
          </a:p>
        </p:txBody>
      </p:sp>
      <p:sp>
        <p:nvSpPr>
          <p:cNvPr id="6" name="5 Marcador de número de diapositiva"/>
          <p:cNvSpPr>
            <a:spLocks noGrp="1"/>
          </p:cNvSpPr>
          <p:nvPr>
            <p:ph type="sldNum" sz="quarter" idx="11"/>
          </p:nvPr>
        </p:nvSpPr>
        <p:spPr/>
        <p:txBody>
          <a:bodyPr/>
          <a:lstStyle>
            <a:lvl1pPr>
              <a:defRPr/>
            </a:lvl1pPr>
          </a:lstStyle>
          <a:p>
            <a:pPr>
              <a:defRPr/>
            </a:pPr>
            <a:fld id="{DC5EFA72-9DE1-4B15-BCA1-E7CEBF5CFC25}"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5434030"/>
            <a:ext cx="5486400" cy="709614"/>
          </a:xfrm>
        </p:spPr>
        <p:txBody>
          <a:bodyPr anchor="b"/>
          <a:lstStyle>
            <a:lvl1pPr algn="l">
              <a:defRPr sz="2000" b="1"/>
            </a:lvl1pPr>
          </a:lstStyle>
          <a:p>
            <a:r>
              <a:rPr lang="es-ES" smtClean="0"/>
              <a:t>Haga clic para modificar el estilo de título del patrón</a:t>
            </a:r>
            <a:endParaRPr lang="es-ES" dirty="0"/>
          </a:p>
        </p:txBody>
      </p:sp>
      <p:sp>
        <p:nvSpPr>
          <p:cNvPr id="3" name="2 Marcador de posición de imagen"/>
          <p:cNvSpPr>
            <a:spLocks noGrp="1"/>
          </p:cNvSpPr>
          <p:nvPr>
            <p:ph type="pic" idx="1"/>
          </p:nvPr>
        </p:nvSpPr>
        <p:spPr>
          <a:xfrm>
            <a:off x="1792288" y="1701797"/>
            <a:ext cx="5486400" cy="358459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6215082"/>
            <a:ext cx="5486400" cy="4286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pPr>
              <a:defRPr/>
            </a:pPr>
            <a:r>
              <a:rPr lang="es-ES"/>
              <a:t>Evento</a:t>
            </a:r>
          </a:p>
        </p:txBody>
      </p:sp>
      <p:sp>
        <p:nvSpPr>
          <p:cNvPr id="6" name="5 Marcador de número de diapositiva"/>
          <p:cNvSpPr>
            <a:spLocks noGrp="1"/>
          </p:cNvSpPr>
          <p:nvPr>
            <p:ph type="sldNum" sz="quarter" idx="11"/>
          </p:nvPr>
        </p:nvSpPr>
        <p:spPr/>
        <p:txBody>
          <a:bodyPr/>
          <a:lstStyle>
            <a:lvl1pPr>
              <a:defRPr/>
            </a:lvl1pPr>
          </a:lstStyle>
          <a:p>
            <a:pPr>
              <a:defRPr/>
            </a:pPr>
            <a:fld id="{30D8E7BA-24F3-4852-9856-C3549C8B8D6C}"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80000"/>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214313" y="0"/>
            <a:ext cx="625792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p>
        </p:txBody>
      </p:sp>
      <p:sp>
        <p:nvSpPr>
          <p:cNvPr id="1027" name="2 Marcador de texto"/>
          <p:cNvSpPr>
            <a:spLocks noGrp="1"/>
          </p:cNvSpPr>
          <p:nvPr>
            <p:ph type="body" idx="1"/>
          </p:nvPr>
        </p:nvSpPr>
        <p:spPr bwMode="auto">
          <a:xfrm>
            <a:off x="285750" y="1600200"/>
            <a:ext cx="8643938" cy="4829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5" name="4 Marcador de pie de página"/>
          <p:cNvSpPr>
            <a:spLocks noGrp="1"/>
          </p:cNvSpPr>
          <p:nvPr>
            <p:ph type="ftr" sz="quarter" idx="3"/>
          </p:nvPr>
        </p:nvSpPr>
        <p:spPr>
          <a:xfrm>
            <a:off x="285750" y="6715125"/>
            <a:ext cx="4467225" cy="142875"/>
          </a:xfrm>
          <a:prstGeom prst="rect">
            <a:avLst/>
          </a:prstGeom>
        </p:spPr>
        <p:txBody>
          <a:bodyPr vert="horz" lIns="91440" tIns="45720" rIns="91440" bIns="45720" rtlCol="0" anchor="ctr"/>
          <a:lstStyle>
            <a:lvl1pPr algn="l" fontAlgn="auto">
              <a:spcBef>
                <a:spcPts val="0"/>
              </a:spcBef>
              <a:spcAft>
                <a:spcPts val="0"/>
              </a:spcAft>
              <a:defRPr sz="1200" dirty="0" smtClean="0">
                <a:solidFill>
                  <a:srgbClr val="99BCDB"/>
                </a:solidFill>
                <a:latin typeface="+mn-lt"/>
              </a:defRPr>
            </a:lvl1pPr>
          </a:lstStyle>
          <a:p>
            <a:pPr>
              <a:defRPr/>
            </a:pPr>
            <a:r>
              <a:rPr lang="es-ES"/>
              <a:t>Evento</a:t>
            </a:r>
          </a:p>
        </p:txBody>
      </p:sp>
      <p:sp>
        <p:nvSpPr>
          <p:cNvPr id="6" name="5 Marcador de número de diapositiva"/>
          <p:cNvSpPr>
            <a:spLocks noGrp="1"/>
          </p:cNvSpPr>
          <p:nvPr>
            <p:ph type="sldNum" sz="quarter" idx="4"/>
          </p:nvPr>
        </p:nvSpPr>
        <p:spPr>
          <a:xfrm>
            <a:off x="6786563" y="6707188"/>
            <a:ext cx="2133600" cy="150812"/>
          </a:xfrm>
          <a:prstGeom prst="rect">
            <a:avLst/>
          </a:prstGeom>
        </p:spPr>
        <p:txBody>
          <a:bodyPr vert="horz" lIns="91440" tIns="45720" rIns="91440" bIns="45720" rtlCol="0" anchor="ctr"/>
          <a:lstStyle>
            <a:lvl1pPr algn="r" fontAlgn="auto">
              <a:spcBef>
                <a:spcPts val="0"/>
              </a:spcBef>
              <a:spcAft>
                <a:spcPts val="0"/>
              </a:spcAft>
              <a:defRPr sz="1200" smtClean="0">
                <a:solidFill>
                  <a:srgbClr val="99BCDB"/>
                </a:solidFill>
                <a:latin typeface="+mn-lt"/>
              </a:defRPr>
            </a:lvl1pPr>
          </a:lstStyle>
          <a:p>
            <a:pPr>
              <a:defRPr/>
            </a:pPr>
            <a:fld id="{3D885EA6-CD98-4636-824A-0880A3D7403C}"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l" rtl="0" eaLnBrk="1" fontAlgn="base" hangingPunct="1">
        <a:spcBef>
          <a:spcPct val="0"/>
        </a:spcBef>
        <a:spcAft>
          <a:spcPct val="0"/>
        </a:spcAft>
        <a:defRPr sz="2800" kern="1200" cap="all">
          <a:solidFill>
            <a:srgbClr val="00549F"/>
          </a:solidFill>
          <a:latin typeface="+mj-lt"/>
          <a:ea typeface="+mj-ea"/>
          <a:cs typeface="+mj-cs"/>
        </a:defRPr>
      </a:lvl1pPr>
      <a:lvl2pPr algn="l" rtl="0" eaLnBrk="1" fontAlgn="base" hangingPunct="1">
        <a:spcBef>
          <a:spcPct val="0"/>
        </a:spcBef>
        <a:spcAft>
          <a:spcPct val="0"/>
        </a:spcAft>
        <a:defRPr sz="2800">
          <a:solidFill>
            <a:srgbClr val="00549F"/>
          </a:solidFill>
          <a:latin typeface="Corbel" pitchFamily="34" charset="0"/>
        </a:defRPr>
      </a:lvl2pPr>
      <a:lvl3pPr algn="l" rtl="0" eaLnBrk="1" fontAlgn="base" hangingPunct="1">
        <a:spcBef>
          <a:spcPct val="0"/>
        </a:spcBef>
        <a:spcAft>
          <a:spcPct val="0"/>
        </a:spcAft>
        <a:defRPr sz="2800">
          <a:solidFill>
            <a:srgbClr val="00549F"/>
          </a:solidFill>
          <a:latin typeface="Corbel" pitchFamily="34" charset="0"/>
        </a:defRPr>
      </a:lvl3pPr>
      <a:lvl4pPr algn="l" rtl="0" eaLnBrk="1" fontAlgn="base" hangingPunct="1">
        <a:spcBef>
          <a:spcPct val="0"/>
        </a:spcBef>
        <a:spcAft>
          <a:spcPct val="0"/>
        </a:spcAft>
        <a:defRPr sz="2800">
          <a:solidFill>
            <a:srgbClr val="00549F"/>
          </a:solidFill>
          <a:latin typeface="Corbel" pitchFamily="34" charset="0"/>
        </a:defRPr>
      </a:lvl4pPr>
      <a:lvl5pPr algn="l" rtl="0" eaLnBrk="1" fontAlgn="base" hangingPunct="1">
        <a:spcBef>
          <a:spcPct val="0"/>
        </a:spcBef>
        <a:spcAft>
          <a:spcPct val="0"/>
        </a:spcAft>
        <a:defRPr sz="2800">
          <a:solidFill>
            <a:srgbClr val="00549F"/>
          </a:solidFill>
          <a:latin typeface="Corbel" pitchFamily="34" charset="0"/>
        </a:defRPr>
      </a:lvl5pPr>
      <a:lvl6pPr marL="457200" algn="ctr" rtl="0" eaLnBrk="1" fontAlgn="base" hangingPunct="1">
        <a:spcBef>
          <a:spcPct val="0"/>
        </a:spcBef>
        <a:spcAft>
          <a:spcPct val="0"/>
        </a:spcAft>
        <a:defRPr sz="4400">
          <a:solidFill>
            <a:schemeClr val="tx1"/>
          </a:solidFill>
          <a:latin typeface="Corbel" pitchFamily="34" charset="0"/>
        </a:defRPr>
      </a:lvl6pPr>
      <a:lvl7pPr marL="914400" algn="ctr" rtl="0" eaLnBrk="1" fontAlgn="base" hangingPunct="1">
        <a:spcBef>
          <a:spcPct val="0"/>
        </a:spcBef>
        <a:spcAft>
          <a:spcPct val="0"/>
        </a:spcAft>
        <a:defRPr sz="4400">
          <a:solidFill>
            <a:schemeClr val="tx1"/>
          </a:solidFill>
          <a:latin typeface="Corbel" pitchFamily="34" charset="0"/>
        </a:defRPr>
      </a:lvl7pPr>
      <a:lvl8pPr marL="1371600" algn="ctr" rtl="0" eaLnBrk="1" fontAlgn="base" hangingPunct="1">
        <a:spcBef>
          <a:spcPct val="0"/>
        </a:spcBef>
        <a:spcAft>
          <a:spcPct val="0"/>
        </a:spcAft>
        <a:defRPr sz="4400">
          <a:solidFill>
            <a:schemeClr val="tx1"/>
          </a:solidFill>
          <a:latin typeface="Corbel" pitchFamily="34" charset="0"/>
        </a:defRPr>
      </a:lvl8pPr>
      <a:lvl9pPr marL="1828800" algn="ctr" rtl="0" eaLnBrk="1" fontAlgn="base" hangingPunct="1">
        <a:spcBef>
          <a:spcPct val="0"/>
        </a:spcBef>
        <a:spcAft>
          <a:spcPct val="0"/>
        </a:spcAft>
        <a:defRPr sz="4400">
          <a:solidFill>
            <a:schemeClr val="tx1"/>
          </a:solidFill>
          <a:latin typeface="Corbe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rgbClr val="00509F"/>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rgbClr val="00509F"/>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rgbClr val="00509F"/>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rgbClr val="00509F"/>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rgbClr val="00509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074" name="1 Título"/>
          <p:cNvSpPr>
            <a:spLocks noGrp="1"/>
          </p:cNvSpPr>
          <p:nvPr>
            <p:ph type="ctrTitle"/>
          </p:nvPr>
        </p:nvSpPr>
        <p:spPr>
          <a:xfrm>
            <a:off x="1157287" y="3487740"/>
            <a:ext cx="7772400" cy="1155696"/>
          </a:xfrm>
          <a:ln/>
        </p:spPr>
        <p:txBody>
          <a:bodyPr/>
          <a:lstStyle/>
          <a:p>
            <a:r>
              <a:rPr lang="en-US" sz="2000" b="1" dirty="0"/>
              <a:t>Platform to Ease the Deployment and Improve</a:t>
            </a:r>
            <a:br>
              <a:rPr lang="en-US" sz="2000" b="1" dirty="0"/>
            </a:br>
            <a:r>
              <a:rPr lang="en-US" sz="2000" b="1" dirty="0"/>
              <a:t>the Availability of TRENCADIS Infrastructure</a:t>
            </a:r>
            <a:endParaRPr sz="2000" b="1" dirty="0"/>
          </a:p>
        </p:txBody>
      </p:sp>
      <p:sp>
        <p:nvSpPr>
          <p:cNvPr id="3075" name="2 Subtítulo"/>
          <p:cNvSpPr>
            <a:spLocks noGrp="1"/>
          </p:cNvSpPr>
          <p:nvPr>
            <p:ph type="subTitle" idx="1"/>
          </p:nvPr>
        </p:nvSpPr>
        <p:spPr>
          <a:xfrm>
            <a:off x="3714750" y="4457700"/>
            <a:ext cx="5214937" cy="685800"/>
          </a:xfrm>
          <a:ln/>
        </p:spPr>
        <p:txBody>
          <a:bodyPr anchor="ctr"/>
          <a:lstStyle/>
          <a:p>
            <a:r>
              <a:rPr sz="2400" dirty="0" err="1"/>
              <a:t>IberGrid</a:t>
            </a:r>
            <a:r>
              <a:rPr sz="2400" dirty="0"/>
              <a:t> </a:t>
            </a:r>
            <a:r>
              <a:rPr sz="2400" dirty="0" smtClean="0"/>
              <a:t>201</a:t>
            </a:r>
            <a:r>
              <a:rPr lang="es-ES" sz="2400" dirty="0" smtClean="0"/>
              <a:t>3</a:t>
            </a:r>
            <a:endParaRPr sz="2400" dirty="0"/>
          </a:p>
        </p:txBody>
      </p:sp>
      <p:sp>
        <p:nvSpPr>
          <p:cNvPr id="5" name="Rectangle 3"/>
          <p:cNvSpPr txBox="1">
            <a:spLocks noChangeArrowheads="1"/>
          </p:cNvSpPr>
          <p:nvPr/>
        </p:nvSpPr>
        <p:spPr bwMode="auto">
          <a:xfrm>
            <a:off x="5911843" y="1717681"/>
            <a:ext cx="3017843" cy="1139818"/>
          </a:xfrm>
          <a:prstGeom prst="rect">
            <a:avLst/>
          </a:prstGeom>
          <a:noFill/>
          <a:ln w="9525">
            <a:noFill/>
            <a:miter lim="800000"/>
            <a:headEnd/>
            <a:tailEnd/>
          </a:ln>
        </p:spPr>
        <p:txBody>
          <a:bodyPr anchor="ctr"/>
          <a:lstStyle/>
          <a:p>
            <a:pPr algn="r">
              <a:buNone/>
            </a:pPr>
            <a:r>
              <a:rPr lang="es-ES" b="1" dirty="0" smtClean="0">
                <a:solidFill>
                  <a:schemeClr val="bg1"/>
                </a:solidFill>
                <a:latin typeface="+mj-lt"/>
              </a:rPr>
              <a:t>Miguel Caballer</a:t>
            </a:r>
            <a:endParaRPr b="1" dirty="0">
              <a:solidFill>
                <a:schemeClr val="bg1"/>
              </a:solidFill>
              <a:latin typeface="+mj-lt"/>
            </a:endParaRPr>
          </a:p>
          <a:p>
            <a:pPr algn="r">
              <a:buNone/>
            </a:pPr>
            <a:r>
              <a:rPr b="1" dirty="0" err="1">
                <a:solidFill>
                  <a:schemeClr val="bg1"/>
                </a:solidFill>
                <a:latin typeface="+mj-lt"/>
              </a:rPr>
              <a:t>GRyCAP</a:t>
            </a:r>
            <a:r>
              <a:rPr b="1" dirty="0">
                <a:solidFill>
                  <a:schemeClr val="bg1"/>
                </a:solidFill>
                <a:latin typeface="+mj-lt"/>
              </a:rPr>
              <a:t> – I3M - UPV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Platform</a:t>
            </a:r>
            <a:r>
              <a:rPr lang="es-ES" dirty="0" smtClean="0"/>
              <a:t> </a:t>
            </a:r>
            <a:r>
              <a:rPr lang="es-ES" dirty="0" err="1" smtClean="0"/>
              <a:t>Architecture</a:t>
            </a:r>
            <a:r>
              <a:rPr lang="es-ES" dirty="0" smtClean="0"/>
              <a:t> - </a:t>
            </a:r>
            <a:r>
              <a:rPr lang="en-US" dirty="0">
                <a:solidFill>
                  <a:schemeClr val="tx2"/>
                </a:solidFill>
              </a:rPr>
              <a:t>RVMI</a:t>
            </a:r>
            <a:endParaRPr lang="es-ES" dirty="0"/>
          </a:p>
        </p:txBody>
      </p:sp>
      <p:sp>
        <p:nvSpPr>
          <p:cNvPr id="4" name="3 Marcador de texto"/>
          <p:cNvSpPr>
            <a:spLocks noGrp="1"/>
          </p:cNvSpPr>
          <p:nvPr>
            <p:ph type="body" sz="quarter" idx="14"/>
          </p:nvPr>
        </p:nvSpPr>
        <p:spPr/>
        <p:txBody>
          <a:bodyPr/>
          <a:lstStyle/>
          <a:p>
            <a:endParaRPr lang="es-E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577443"/>
            <a:ext cx="8735203" cy="473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569496" y="1484784"/>
            <a:ext cx="3394992" cy="50828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107504" y="1549110"/>
            <a:ext cx="5461991" cy="324804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347864" y="2276872"/>
            <a:ext cx="5256584"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a:solidFill>
                  <a:schemeClr val="tx2"/>
                </a:solidFill>
                <a:latin typeface="+mj-lt"/>
              </a:rPr>
              <a:t>Repository of VMIs (RVMI</a:t>
            </a:r>
            <a:r>
              <a:rPr lang="en-US" sz="2000" dirty="0" smtClean="0">
                <a:solidFill>
                  <a:schemeClr val="tx2"/>
                </a:solidFill>
                <a:latin typeface="+mj-lt"/>
              </a:rPr>
              <a:t>)</a:t>
            </a:r>
          </a:p>
          <a:p>
            <a:pPr marL="800100" lvl="1" indent="-342900">
              <a:buFont typeface="Arial" panose="020B0604020202020204" pitchFamily="34" charset="0"/>
              <a:buChar char="•"/>
            </a:pPr>
            <a:r>
              <a:rPr lang="en-US" sz="2000" dirty="0" smtClean="0">
                <a:solidFill>
                  <a:schemeClr val="tx2"/>
                </a:solidFill>
                <a:latin typeface="+mj-lt"/>
              </a:rPr>
              <a:t>Implemented with the VMRC</a:t>
            </a:r>
          </a:p>
          <a:p>
            <a:pPr marL="800100" lvl="1" indent="-342900">
              <a:buFont typeface="Arial" panose="020B0604020202020204" pitchFamily="34" charset="0"/>
              <a:buChar char="•"/>
            </a:pPr>
            <a:r>
              <a:rPr lang="en-US" sz="2000" dirty="0" smtClean="0">
                <a:solidFill>
                  <a:schemeClr val="tx2"/>
                </a:solidFill>
                <a:latin typeface="+mj-lt"/>
              </a:rPr>
              <a:t>Index and store VMIs </a:t>
            </a:r>
            <a:r>
              <a:rPr lang="en-US" sz="2000" dirty="0">
                <a:solidFill>
                  <a:schemeClr val="tx2"/>
                </a:solidFill>
                <a:latin typeface="+mj-lt"/>
              </a:rPr>
              <a:t>together with metadata </a:t>
            </a:r>
            <a:r>
              <a:rPr lang="en-US" sz="2000" dirty="0" smtClean="0">
                <a:solidFill>
                  <a:schemeClr val="tx2"/>
                </a:solidFill>
                <a:latin typeface="+mj-lt"/>
              </a:rPr>
              <a:t>descriptions</a:t>
            </a:r>
          </a:p>
          <a:p>
            <a:pPr marL="1257300" lvl="2" indent="-342900">
              <a:buFont typeface="Arial" panose="020B0604020202020204" pitchFamily="34" charset="0"/>
              <a:buChar char="•"/>
            </a:pPr>
            <a:r>
              <a:rPr lang="en-US" sz="2000" dirty="0" smtClean="0">
                <a:solidFill>
                  <a:schemeClr val="tx2"/>
                </a:solidFill>
                <a:latin typeface="+mj-lt"/>
              </a:rPr>
              <a:t>OS, applications, etc.</a:t>
            </a:r>
          </a:p>
          <a:p>
            <a:pPr marL="800100" lvl="1" indent="-342900">
              <a:buFont typeface="Arial" panose="020B0604020202020204" pitchFamily="34" charset="0"/>
              <a:buChar char="•"/>
            </a:pPr>
            <a:r>
              <a:rPr lang="en-US" sz="2000" dirty="0" smtClean="0">
                <a:solidFill>
                  <a:schemeClr val="tx2"/>
                </a:solidFill>
                <a:latin typeface="+mj-lt"/>
              </a:rPr>
              <a:t>Enables sharing and reusing VMIs</a:t>
            </a:r>
            <a:endParaRPr lang="es-ES" sz="2000" dirty="0"/>
          </a:p>
        </p:txBody>
      </p:sp>
    </p:spTree>
    <p:extLst>
      <p:ext uri="{BB962C8B-B14F-4D97-AF65-F5344CB8AC3E}">
        <p14:creationId xmlns:p14="http://schemas.microsoft.com/office/powerpoint/2010/main" val="66679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Platform</a:t>
            </a:r>
            <a:r>
              <a:rPr lang="es-ES" dirty="0" smtClean="0"/>
              <a:t> </a:t>
            </a:r>
            <a:r>
              <a:rPr lang="es-ES" dirty="0" err="1" smtClean="0"/>
              <a:t>Architecture</a:t>
            </a:r>
            <a:r>
              <a:rPr lang="es-ES" dirty="0" smtClean="0"/>
              <a:t> - </a:t>
            </a:r>
            <a:r>
              <a:rPr lang="en-US" dirty="0" smtClean="0">
                <a:solidFill>
                  <a:schemeClr val="tx2"/>
                </a:solidFill>
              </a:rPr>
              <a:t>RSC</a:t>
            </a:r>
            <a:endParaRPr lang="es-ES" dirty="0"/>
          </a:p>
        </p:txBody>
      </p:sp>
      <p:sp>
        <p:nvSpPr>
          <p:cNvPr id="4" name="3 Marcador de texto"/>
          <p:cNvSpPr>
            <a:spLocks noGrp="1"/>
          </p:cNvSpPr>
          <p:nvPr>
            <p:ph type="body" sz="quarter" idx="14"/>
          </p:nvPr>
        </p:nvSpPr>
        <p:spPr/>
        <p:txBody>
          <a:bodyPr/>
          <a:lstStyle/>
          <a:p>
            <a:endParaRPr lang="es-E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577443"/>
            <a:ext cx="8735203" cy="473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569496" y="1484784"/>
            <a:ext cx="3394992" cy="50828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107504" y="3133286"/>
            <a:ext cx="5461991" cy="324804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491880" y="3212976"/>
            <a:ext cx="525658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a:solidFill>
                  <a:schemeClr val="tx2"/>
                </a:solidFill>
                <a:latin typeface="+mj-lt"/>
              </a:rPr>
              <a:t>Repository of </a:t>
            </a:r>
            <a:r>
              <a:rPr lang="en-US" sz="2000" dirty="0" smtClean="0">
                <a:solidFill>
                  <a:schemeClr val="tx2"/>
                </a:solidFill>
                <a:latin typeface="+mj-lt"/>
              </a:rPr>
              <a:t>Software </a:t>
            </a:r>
            <a:r>
              <a:rPr lang="en-US" sz="2000" dirty="0">
                <a:solidFill>
                  <a:schemeClr val="tx2"/>
                </a:solidFill>
                <a:latin typeface="+mj-lt"/>
              </a:rPr>
              <a:t>Components (</a:t>
            </a:r>
            <a:r>
              <a:rPr lang="en-US" sz="2000" dirty="0" smtClean="0">
                <a:solidFill>
                  <a:schemeClr val="tx2"/>
                </a:solidFill>
                <a:latin typeface="+mj-lt"/>
              </a:rPr>
              <a:t>RSCs)</a:t>
            </a:r>
          </a:p>
          <a:p>
            <a:pPr marL="800100" lvl="1" indent="-342900">
              <a:buFont typeface="Arial" panose="020B0604020202020204" pitchFamily="34" charset="0"/>
              <a:buChar char="•"/>
            </a:pPr>
            <a:r>
              <a:rPr lang="en-US" sz="2000" dirty="0" smtClean="0">
                <a:solidFill>
                  <a:schemeClr val="tx2"/>
                </a:solidFill>
                <a:latin typeface="+mj-lt"/>
              </a:rPr>
              <a:t>Installations files needed to deploy and configure the infrastructure</a:t>
            </a:r>
            <a:endParaRPr lang="es-ES" sz="2000" dirty="0"/>
          </a:p>
        </p:txBody>
      </p:sp>
    </p:spTree>
    <p:extLst>
      <p:ext uri="{BB962C8B-B14F-4D97-AF65-F5344CB8AC3E}">
        <p14:creationId xmlns:p14="http://schemas.microsoft.com/office/powerpoint/2010/main" val="12470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Platform</a:t>
            </a:r>
            <a:r>
              <a:rPr lang="es-ES" dirty="0" smtClean="0"/>
              <a:t> </a:t>
            </a:r>
            <a:r>
              <a:rPr lang="es-ES" dirty="0" err="1" smtClean="0"/>
              <a:t>Architecture</a:t>
            </a:r>
            <a:r>
              <a:rPr lang="es-ES" dirty="0" smtClean="0"/>
              <a:t> - </a:t>
            </a:r>
            <a:r>
              <a:rPr lang="en-US" dirty="0" smtClean="0">
                <a:solidFill>
                  <a:schemeClr val="tx2"/>
                </a:solidFill>
              </a:rPr>
              <a:t>RSD</a:t>
            </a:r>
            <a:endParaRPr lang="es-ES" dirty="0"/>
          </a:p>
        </p:txBody>
      </p:sp>
      <p:sp>
        <p:nvSpPr>
          <p:cNvPr id="4" name="3 Marcador de texto"/>
          <p:cNvSpPr>
            <a:spLocks noGrp="1"/>
          </p:cNvSpPr>
          <p:nvPr>
            <p:ph type="body" sz="quarter" idx="14"/>
          </p:nvPr>
        </p:nvSpPr>
        <p:spPr/>
        <p:txBody>
          <a:bodyPr/>
          <a:lstStyle/>
          <a:p>
            <a:endParaRPr lang="es-E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577443"/>
            <a:ext cx="8735203" cy="473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569496" y="1484784"/>
            <a:ext cx="3467000" cy="50828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107504" y="4757306"/>
            <a:ext cx="5461991" cy="1624021"/>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82248" y="1484784"/>
            <a:ext cx="5487248" cy="1624021"/>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1115616" y="1635074"/>
            <a:ext cx="72008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a:solidFill>
                  <a:schemeClr val="tx2"/>
                </a:solidFill>
                <a:latin typeface="+mj-lt"/>
              </a:rPr>
              <a:t>Repository of Service Descriptions (RSDs</a:t>
            </a:r>
            <a:r>
              <a:rPr lang="en-US" sz="2000" dirty="0" smtClean="0">
                <a:solidFill>
                  <a:schemeClr val="tx2"/>
                </a:solidFill>
                <a:latin typeface="+mj-lt"/>
              </a:rPr>
              <a:t>)</a:t>
            </a:r>
          </a:p>
          <a:p>
            <a:pPr marL="800100" lvl="1" indent="-342900">
              <a:buFont typeface="Arial" panose="020B0604020202020204" pitchFamily="34" charset="0"/>
              <a:buChar char="•"/>
            </a:pPr>
            <a:r>
              <a:rPr lang="en-US" sz="2000" dirty="0" smtClean="0">
                <a:solidFill>
                  <a:schemeClr val="tx2"/>
                </a:solidFill>
                <a:latin typeface="+mj-lt"/>
              </a:rPr>
              <a:t>Describe </a:t>
            </a:r>
            <a:r>
              <a:rPr lang="en-US" sz="2000" dirty="0">
                <a:solidFill>
                  <a:schemeClr val="tx2"/>
                </a:solidFill>
                <a:latin typeface="+mj-lt"/>
              </a:rPr>
              <a:t>the composition and </a:t>
            </a:r>
            <a:r>
              <a:rPr lang="en-US" sz="2000" dirty="0" smtClean="0">
                <a:solidFill>
                  <a:schemeClr val="tx2"/>
                </a:solidFill>
                <a:latin typeface="+mj-lt"/>
              </a:rPr>
              <a:t>configuration of </a:t>
            </a:r>
            <a:r>
              <a:rPr lang="en-US" sz="2000" dirty="0">
                <a:solidFill>
                  <a:schemeClr val="tx2"/>
                </a:solidFill>
                <a:latin typeface="+mj-lt"/>
              </a:rPr>
              <a:t>the </a:t>
            </a:r>
            <a:r>
              <a:rPr lang="en-US" sz="2000" dirty="0" smtClean="0">
                <a:solidFill>
                  <a:schemeClr val="tx2"/>
                </a:solidFill>
                <a:latin typeface="+mj-lt"/>
              </a:rPr>
              <a:t>services</a:t>
            </a:r>
          </a:p>
          <a:p>
            <a:pPr marL="1257300" lvl="2" indent="-342900">
              <a:buFont typeface="Arial" panose="020B0604020202020204" pitchFamily="34" charset="0"/>
              <a:buChar char="•"/>
            </a:pPr>
            <a:r>
              <a:rPr lang="en-US" sz="2000" dirty="0" smtClean="0">
                <a:solidFill>
                  <a:schemeClr val="tx2"/>
                </a:solidFill>
                <a:latin typeface="+mj-lt"/>
              </a:rPr>
              <a:t>Hardware &amp; Software</a:t>
            </a:r>
          </a:p>
          <a:p>
            <a:pPr marL="1257300" lvl="2" indent="-342900">
              <a:buFont typeface="Arial" panose="020B0604020202020204" pitchFamily="34" charset="0"/>
              <a:buChar char="•"/>
            </a:pPr>
            <a:r>
              <a:rPr lang="en-US" sz="2000" dirty="0" smtClean="0">
                <a:solidFill>
                  <a:schemeClr val="tx2"/>
                </a:solidFill>
                <a:latin typeface="+mj-lt"/>
              </a:rPr>
              <a:t>Using RADL</a:t>
            </a:r>
            <a:endParaRPr lang="es-ES" sz="2000" dirty="0"/>
          </a:p>
        </p:txBody>
      </p:sp>
    </p:spTree>
    <p:extLst>
      <p:ext uri="{BB962C8B-B14F-4D97-AF65-F5344CB8AC3E}">
        <p14:creationId xmlns:p14="http://schemas.microsoft.com/office/powerpoint/2010/main" val="3410634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Platform</a:t>
            </a:r>
            <a:r>
              <a:rPr lang="es-ES" dirty="0" smtClean="0"/>
              <a:t> </a:t>
            </a:r>
            <a:r>
              <a:rPr lang="es-ES" dirty="0" err="1" smtClean="0"/>
              <a:t>Architecture</a:t>
            </a:r>
            <a:r>
              <a:rPr lang="es-ES" dirty="0" smtClean="0"/>
              <a:t> - II</a:t>
            </a:r>
            <a:endParaRPr lang="es-ES" dirty="0"/>
          </a:p>
        </p:txBody>
      </p:sp>
      <p:sp>
        <p:nvSpPr>
          <p:cNvPr id="4" name="3 Marcador de texto"/>
          <p:cNvSpPr>
            <a:spLocks noGrp="1"/>
          </p:cNvSpPr>
          <p:nvPr>
            <p:ph type="body" sz="quarter" idx="14"/>
          </p:nvPr>
        </p:nvSpPr>
        <p:spPr/>
        <p:txBody>
          <a:bodyPr/>
          <a:lstStyle/>
          <a:p>
            <a:endParaRPr lang="es-E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577443"/>
            <a:ext cx="8735203" cy="473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7505" y="1484784"/>
            <a:ext cx="4511616" cy="489654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251519" y="1700807"/>
            <a:ext cx="4248473" cy="40934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smtClean="0">
                <a:solidFill>
                  <a:schemeClr val="tx2"/>
                </a:solidFill>
                <a:latin typeface="+mj-lt"/>
              </a:rPr>
              <a:t>Infrastructure </a:t>
            </a:r>
            <a:r>
              <a:rPr lang="en-US" sz="2000" dirty="0" err="1">
                <a:solidFill>
                  <a:schemeClr val="tx2"/>
                </a:solidFill>
                <a:latin typeface="+mj-lt"/>
              </a:rPr>
              <a:t>Instantiator</a:t>
            </a:r>
            <a:r>
              <a:rPr lang="en-US" sz="2000" dirty="0">
                <a:solidFill>
                  <a:schemeClr val="tx2"/>
                </a:solidFill>
                <a:latin typeface="+mj-lt"/>
              </a:rPr>
              <a:t> (II</a:t>
            </a:r>
            <a:r>
              <a:rPr lang="en-US" sz="2000" dirty="0" smtClean="0">
                <a:solidFill>
                  <a:schemeClr val="tx2"/>
                </a:solidFill>
                <a:latin typeface="+mj-lt"/>
              </a:rPr>
              <a:t>)</a:t>
            </a:r>
          </a:p>
          <a:p>
            <a:pPr marL="800100" lvl="1" indent="-342900">
              <a:buFont typeface="Arial" panose="020B0604020202020204" pitchFamily="34" charset="0"/>
              <a:buChar char="•"/>
            </a:pPr>
            <a:r>
              <a:rPr lang="en-US" sz="2000" dirty="0">
                <a:solidFill>
                  <a:schemeClr val="tx2"/>
                </a:solidFill>
              </a:rPr>
              <a:t>REST API &amp; Web Interface</a:t>
            </a:r>
          </a:p>
          <a:p>
            <a:pPr marL="800100" lvl="1" indent="-342900">
              <a:buFont typeface="Arial" panose="020B0604020202020204" pitchFamily="34" charset="0"/>
              <a:buChar char="•"/>
            </a:pPr>
            <a:r>
              <a:rPr lang="en-US" sz="2000" dirty="0" smtClean="0">
                <a:solidFill>
                  <a:schemeClr val="tx2"/>
                </a:solidFill>
                <a:latin typeface="+mj-lt"/>
              </a:rPr>
              <a:t>Performs the management of the infrastructure using the RADL description</a:t>
            </a:r>
          </a:p>
          <a:p>
            <a:pPr marL="800100" lvl="1" indent="-342900">
              <a:buFont typeface="Arial" panose="020B0604020202020204" pitchFamily="34" charset="0"/>
              <a:buChar char="•"/>
            </a:pPr>
            <a:r>
              <a:rPr lang="en-US" sz="2000" dirty="0" smtClean="0">
                <a:solidFill>
                  <a:schemeClr val="tx2"/>
                </a:solidFill>
                <a:latin typeface="+mj-lt"/>
              </a:rPr>
              <a:t>Support  Cloud and Virtualization systems:</a:t>
            </a:r>
          </a:p>
          <a:p>
            <a:pPr marL="1257300" lvl="2" indent="-342900">
              <a:buFont typeface="Arial" panose="020B0604020202020204" pitchFamily="34" charset="0"/>
              <a:buChar char="•"/>
            </a:pPr>
            <a:r>
              <a:rPr lang="en-US" sz="2000" dirty="0" smtClean="0">
                <a:solidFill>
                  <a:schemeClr val="tx2"/>
                </a:solidFill>
                <a:latin typeface="+mj-lt"/>
              </a:rPr>
              <a:t>EC2, </a:t>
            </a:r>
            <a:r>
              <a:rPr lang="en-US" sz="2000" dirty="0" err="1" smtClean="0">
                <a:solidFill>
                  <a:schemeClr val="tx2"/>
                </a:solidFill>
                <a:latin typeface="+mj-lt"/>
              </a:rPr>
              <a:t>OpenNebula</a:t>
            </a:r>
            <a:r>
              <a:rPr lang="en-US" sz="2000" dirty="0" smtClean="0">
                <a:solidFill>
                  <a:schemeClr val="tx2"/>
                </a:solidFill>
                <a:latin typeface="+mj-lt"/>
              </a:rPr>
              <a:t>, </a:t>
            </a:r>
            <a:r>
              <a:rPr lang="en-US" sz="2000" dirty="0" err="1" smtClean="0">
                <a:solidFill>
                  <a:schemeClr val="tx2"/>
                </a:solidFill>
                <a:latin typeface="+mj-lt"/>
              </a:rPr>
              <a:t>OpenStack</a:t>
            </a:r>
            <a:r>
              <a:rPr lang="en-US" sz="2000" dirty="0" smtClean="0">
                <a:solidFill>
                  <a:schemeClr val="tx2"/>
                </a:solidFill>
                <a:latin typeface="+mj-lt"/>
              </a:rPr>
              <a:t>, </a:t>
            </a:r>
            <a:r>
              <a:rPr lang="en-US" sz="2000" dirty="0" err="1" smtClean="0">
                <a:solidFill>
                  <a:schemeClr val="tx2"/>
                </a:solidFill>
                <a:latin typeface="+mj-lt"/>
              </a:rPr>
              <a:t>LibVirt</a:t>
            </a:r>
            <a:endParaRPr lang="en-US" sz="2000" dirty="0" smtClean="0">
              <a:solidFill>
                <a:schemeClr val="tx2"/>
              </a:solidFill>
              <a:latin typeface="+mj-lt"/>
            </a:endParaRPr>
          </a:p>
          <a:p>
            <a:pPr marL="800100" lvl="1" indent="-342900">
              <a:buFont typeface="Arial" panose="020B0604020202020204" pitchFamily="34" charset="0"/>
              <a:buChar char="•"/>
            </a:pPr>
            <a:r>
              <a:rPr lang="en-US" sz="2000" dirty="0" smtClean="0">
                <a:solidFill>
                  <a:schemeClr val="tx2"/>
                </a:solidFill>
                <a:latin typeface="+mj-lt"/>
              </a:rPr>
              <a:t>Contacts the RVMIs to select the most suitable VMI</a:t>
            </a:r>
          </a:p>
          <a:p>
            <a:pPr marL="800100" lvl="1" indent="-342900">
              <a:buFont typeface="Arial" panose="020B0604020202020204" pitchFamily="34" charset="0"/>
              <a:buChar char="•"/>
            </a:pPr>
            <a:r>
              <a:rPr lang="en-US" sz="2000" dirty="0" smtClean="0">
                <a:solidFill>
                  <a:schemeClr val="tx2"/>
                </a:solidFill>
                <a:latin typeface="+mj-lt"/>
              </a:rPr>
              <a:t>Performs a contextualization process using Puppet</a:t>
            </a:r>
          </a:p>
        </p:txBody>
      </p:sp>
    </p:spTree>
    <p:extLst>
      <p:ext uri="{BB962C8B-B14F-4D97-AF65-F5344CB8AC3E}">
        <p14:creationId xmlns:p14="http://schemas.microsoft.com/office/powerpoint/2010/main" val="3789151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RADL </a:t>
            </a:r>
            <a:r>
              <a:rPr lang="es-ES" dirty="0" err="1" smtClean="0"/>
              <a:t>Example</a:t>
            </a:r>
            <a:endParaRPr lang="es-ES" dirty="0"/>
          </a:p>
        </p:txBody>
      </p:sp>
      <p:sp>
        <p:nvSpPr>
          <p:cNvPr id="3" name="2 Marcador de contenido"/>
          <p:cNvSpPr>
            <a:spLocks noGrp="1"/>
          </p:cNvSpPr>
          <p:nvPr>
            <p:ph idx="1"/>
          </p:nvPr>
        </p:nvSpPr>
        <p:spPr/>
        <p:txBody>
          <a:bodyPr numCol="2"/>
          <a:lstStyle/>
          <a:p>
            <a:pPr marL="0" indent="0">
              <a:buNone/>
            </a:pPr>
            <a:r>
              <a:rPr lang="es-ES" sz="1100" dirty="0" err="1" smtClean="0">
                <a:latin typeface="Courier New" panose="02070309020205020404" pitchFamily="49" charset="0"/>
                <a:cs typeface="Courier New" panose="02070309020205020404" pitchFamily="49" charset="0"/>
              </a:rPr>
              <a:t>network</a:t>
            </a:r>
            <a:r>
              <a:rPr lang="es-ES" sz="1100" dirty="0" smtClean="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private</a:t>
            </a:r>
            <a:endParaRPr lang="es-ES" sz="1100" dirty="0">
              <a:latin typeface="Courier New" panose="02070309020205020404" pitchFamily="49" charset="0"/>
              <a:cs typeface="Courier New" panose="02070309020205020404" pitchFamily="49" charset="0"/>
            </a:endParaRPr>
          </a:p>
          <a:p>
            <a:pPr marL="0" indent="0">
              <a:buNone/>
            </a:pPr>
            <a:r>
              <a:rPr lang="es-ES" sz="1100" dirty="0" err="1">
                <a:latin typeface="Courier New" panose="02070309020205020404" pitchFamily="49" charset="0"/>
                <a:cs typeface="Courier New" panose="02070309020205020404" pitchFamily="49" charset="0"/>
              </a:rPr>
              <a:t>network</a:t>
            </a:r>
            <a:r>
              <a:rPr lang="es-ES" sz="1100" dirty="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public</a:t>
            </a:r>
            <a:r>
              <a:rPr lang="es-ES" sz="1100" dirty="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outbound</a:t>
            </a:r>
            <a:r>
              <a:rPr lang="es-ES" sz="1100" dirty="0">
                <a:latin typeface="Courier New" panose="02070309020205020404" pitchFamily="49" charset="0"/>
                <a:cs typeface="Courier New" panose="02070309020205020404" pitchFamily="49" charset="0"/>
              </a:rPr>
              <a:t> = 'yes</a:t>
            </a:r>
            <a:r>
              <a:rPr lang="es-ES" sz="1100" dirty="0" smtClean="0">
                <a:latin typeface="Courier New" panose="02070309020205020404" pitchFamily="49" charset="0"/>
                <a:cs typeface="Courier New" panose="02070309020205020404" pitchFamily="49" charset="0"/>
              </a:rPr>
              <a:t>')</a:t>
            </a:r>
          </a:p>
          <a:p>
            <a:pPr marL="0" indent="0">
              <a:buNone/>
            </a:pPr>
            <a:endParaRPr lang="es-ES" sz="1100" dirty="0">
              <a:latin typeface="Courier New" panose="02070309020205020404" pitchFamily="49" charset="0"/>
              <a:cs typeface="Courier New" panose="02070309020205020404" pitchFamily="49" charset="0"/>
            </a:endParaRPr>
          </a:p>
          <a:p>
            <a:pPr marL="0" indent="0">
              <a:buNone/>
            </a:pPr>
            <a:r>
              <a:rPr lang="es-ES" sz="1100" dirty="0" err="1">
                <a:latin typeface="Courier New" panose="02070309020205020404" pitchFamily="49" charset="0"/>
                <a:cs typeface="Courier New" panose="02070309020205020404" pitchFamily="49" charset="0"/>
              </a:rPr>
              <a:t>system</a:t>
            </a:r>
            <a:r>
              <a:rPr lang="es-ES" sz="1100" dirty="0">
                <a:latin typeface="Courier New" panose="02070309020205020404" pitchFamily="49" charset="0"/>
                <a:cs typeface="Courier New" panose="02070309020205020404" pitchFamily="49" charset="0"/>
              </a:rPr>
              <a:t> GT4_JAVA_ANT (</a:t>
            </a:r>
          </a:p>
          <a:p>
            <a:pPr marL="0" indent="0">
              <a:buNone/>
            </a:pPr>
            <a:r>
              <a:rPr lang="es-ES" sz="1100" dirty="0" err="1">
                <a:latin typeface="Courier New" panose="02070309020205020404" pitchFamily="49" charset="0"/>
                <a:cs typeface="Courier New" panose="02070309020205020404" pitchFamily="49" charset="0"/>
              </a:rPr>
              <a:t>cpu.arch</a:t>
            </a:r>
            <a:r>
              <a:rPr lang="es-ES" sz="1100" dirty="0">
                <a:latin typeface="Courier New" panose="02070309020205020404" pitchFamily="49" charset="0"/>
                <a:cs typeface="Courier New" panose="02070309020205020404" pitchFamily="49" charset="0"/>
              </a:rPr>
              <a:t>='x86_64' and </a:t>
            </a:r>
            <a:r>
              <a:rPr lang="es-ES" sz="1100" dirty="0" err="1">
                <a:latin typeface="Courier New" panose="02070309020205020404" pitchFamily="49" charset="0"/>
                <a:cs typeface="Courier New" panose="02070309020205020404" pitchFamily="49" charset="0"/>
              </a:rPr>
              <a:t>cpu.count</a:t>
            </a:r>
            <a:r>
              <a:rPr lang="es-ES" sz="1100" dirty="0">
                <a:latin typeface="Courier New" panose="02070309020205020404" pitchFamily="49" charset="0"/>
                <a:cs typeface="Courier New" panose="02070309020205020404" pitchFamily="49" charset="0"/>
              </a:rPr>
              <a:t>&gt;=1 and </a:t>
            </a:r>
            <a:r>
              <a:rPr lang="es-ES" sz="1100" dirty="0" err="1">
                <a:latin typeface="Courier New" panose="02070309020205020404" pitchFamily="49" charset="0"/>
                <a:cs typeface="Courier New" panose="02070309020205020404" pitchFamily="49" charset="0"/>
              </a:rPr>
              <a:t>memory.size</a:t>
            </a:r>
            <a:r>
              <a:rPr lang="es-ES" sz="1100" dirty="0">
                <a:latin typeface="Courier New" panose="02070309020205020404" pitchFamily="49" charset="0"/>
                <a:cs typeface="Courier New" panose="02070309020205020404" pitchFamily="49" charset="0"/>
              </a:rPr>
              <a:t>&gt;=1024m and</a:t>
            </a:r>
          </a:p>
          <a:p>
            <a:pPr marL="0" indent="0">
              <a:buNone/>
            </a:pPr>
            <a:r>
              <a:rPr lang="es-ES" sz="1100" dirty="0" err="1">
                <a:latin typeface="Courier New" panose="02070309020205020404" pitchFamily="49" charset="0"/>
                <a:cs typeface="Courier New" panose="02070309020205020404" pitchFamily="49" charset="0"/>
              </a:rPr>
              <a:t>net_interfaces.count</a:t>
            </a:r>
            <a:r>
              <a:rPr lang="es-ES" sz="1100" dirty="0">
                <a:latin typeface="Courier New" panose="02070309020205020404" pitchFamily="49" charset="0"/>
                <a:cs typeface="Courier New" panose="02070309020205020404" pitchFamily="49" charset="0"/>
              </a:rPr>
              <a:t> = 2 and net_interface.0.connection = '</a:t>
            </a:r>
            <a:r>
              <a:rPr lang="es-ES" sz="1100" dirty="0" err="1">
                <a:latin typeface="Courier New" panose="02070309020205020404" pitchFamily="49" charset="0"/>
                <a:cs typeface="Courier New" panose="02070309020205020404" pitchFamily="49" charset="0"/>
              </a:rPr>
              <a:t>public</a:t>
            </a:r>
            <a:r>
              <a:rPr lang="es-ES" sz="1100" dirty="0">
                <a:latin typeface="Courier New" panose="02070309020205020404" pitchFamily="49" charset="0"/>
                <a:cs typeface="Courier New" panose="02070309020205020404" pitchFamily="49" charset="0"/>
              </a:rPr>
              <a:t>' and</a:t>
            </a:r>
          </a:p>
          <a:p>
            <a:pPr marL="0" indent="0">
              <a:buNone/>
            </a:pPr>
            <a:r>
              <a:rPr lang="es-ES" sz="1100" dirty="0">
                <a:latin typeface="Courier New" panose="02070309020205020404" pitchFamily="49" charset="0"/>
                <a:cs typeface="Courier New" panose="02070309020205020404" pitchFamily="49" charset="0"/>
              </a:rPr>
              <a:t>net_interface.1.connection = '</a:t>
            </a:r>
            <a:r>
              <a:rPr lang="es-ES" sz="1100" dirty="0" err="1">
                <a:latin typeface="Courier New" panose="02070309020205020404" pitchFamily="49" charset="0"/>
                <a:cs typeface="Courier New" panose="02070309020205020404" pitchFamily="49" charset="0"/>
              </a:rPr>
              <a:t>private</a:t>
            </a:r>
            <a:r>
              <a:rPr lang="es-ES" sz="1100" dirty="0">
                <a:latin typeface="Courier New" panose="02070309020205020404" pitchFamily="49" charset="0"/>
                <a:cs typeface="Courier New" panose="02070309020205020404" pitchFamily="49" charset="0"/>
              </a:rPr>
              <a:t>' and</a:t>
            </a:r>
          </a:p>
          <a:p>
            <a:pPr marL="0" indent="0">
              <a:buNone/>
            </a:pPr>
            <a:r>
              <a:rPr lang="es-ES" sz="1100" dirty="0">
                <a:latin typeface="Courier New" panose="02070309020205020404" pitchFamily="49" charset="0"/>
                <a:cs typeface="Courier New" panose="02070309020205020404" pitchFamily="49" charset="0"/>
              </a:rPr>
              <a:t>disk.0.os.name='</a:t>
            </a:r>
            <a:r>
              <a:rPr lang="es-ES" sz="1100" dirty="0" err="1">
                <a:latin typeface="Courier New" panose="02070309020205020404" pitchFamily="49" charset="0"/>
                <a:cs typeface="Courier New" panose="02070309020205020404" pitchFamily="49" charset="0"/>
              </a:rPr>
              <a:t>linux</a:t>
            </a:r>
            <a:r>
              <a:rPr lang="es-ES" sz="1100" dirty="0">
                <a:latin typeface="Courier New" panose="02070309020205020404" pitchFamily="49" charset="0"/>
                <a:cs typeface="Courier New" panose="02070309020205020404" pitchFamily="49" charset="0"/>
              </a:rPr>
              <a:t>' and disk.0.os.flavour='</a:t>
            </a:r>
            <a:r>
              <a:rPr lang="es-ES" sz="1100" dirty="0" err="1">
                <a:latin typeface="Courier New" panose="02070309020205020404" pitchFamily="49" charset="0"/>
                <a:cs typeface="Courier New" panose="02070309020205020404" pitchFamily="49" charset="0"/>
              </a:rPr>
              <a:t>Scientific</a:t>
            </a:r>
            <a:r>
              <a:rPr lang="es-ES" sz="1100" dirty="0">
                <a:latin typeface="Courier New" panose="02070309020205020404" pitchFamily="49" charset="0"/>
                <a:cs typeface="Courier New" panose="02070309020205020404" pitchFamily="49" charset="0"/>
              </a:rPr>
              <a:t> Linux' and</a:t>
            </a:r>
          </a:p>
          <a:p>
            <a:pPr marL="0" indent="0">
              <a:buNone/>
            </a:pPr>
            <a:r>
              <a:rPr lang="es-ES" sz="1100" dirty="0">
                <a:latin typeface="Courier New" panose="02070309020205020404" pitchFamily="49" charset="0"/>
                <a:cs typeface="Courier New" panose="02070309020205020404" pitchFamily="49" charset="0"/>
              </a:rPr>
              <a:t>disk.0.os.version='5.7' and</a:t>
            </a:r>
          </a:p>
          <a:p>
            <a:pPr marL="0" indent="0">
              <a:buNone/>
            </a:pPr>
            <a:r>
              <a:rPr lang="es-ES" sz="1100" dirty="0">
                <a:latin typeface="Courier New" panose="02070309020205020404" pitchFamily="49" charset="0"/>
                <a:cs typeface="Courier New" panose="02070309020205020404" pitchFamily="49" charset="0"/>
              </a:rPr>
              <a:t>disk.0.application </a:t>
            </a:r>
            <a:r>
              <a:rPr lang="es-ES" sz="1100" dirty="0" err="1">
                <a:latin typeface="Courier New" panose="02070309020205020404" pitchFamily="49" charset="0"/>
                <a:cs typeface="Courier New" panose="02070309020205020404" pitchFamily="49" charset="0"/>
              </a:rPr>
              <a:t>contains</a:t>
            </a:r>
            <a:r>
              <a:rPr lang="es-ES" sz="1100" dirty="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name</a:t>
            </a:r>
            <a:r>
              <a:rPr lang="es-ES" sz="1100" dirty="0">
                <a:latin typeface="Courier New" panose="02070309020205020404" pitchFamily="49" charset="0"/>
                <a:cs typeface="Courier New" panose="02070309020205020404" pitchFamily="49" charset="0"/>
              </a:rPr>
              <a:t>='</a:t>
            </a:r>
            <a:r>
              <a:rPr lang="es-ES" sz="1100" dirty="0" err="1">
                <a:latin typeface="Courier New" panose="02070309020205020404" pitchFamily="49" charset="0"/>
                <a:cs typeface="Courier New" panose="02070309020205020404" pitchFamily="49" charset="0"/>
              </a:rPr>
              <a:t>globus</a:t>
            </a:r>
            <a:r>
              <a:rPr lang="es-ES" sz="1100" dirty="0">
                <a:latin typeface="Courier New" panose="02070309020205020404" pitchFamily="49" charset="0"/>
                <a:cs typeface="Courier New" panose="02070309020205020404" pitchFamily="49" charset="0"/>
              </a:rPr>
              <a:t>', </a:t>
            </a:r>
            <a:r>
              <a:rPr lang="es-ES" sz="1100" dirty="0" smtClean="0">
                <a:latin typeface="Courier New" panose="02070309020205020404" pitchFamily="49" charset="0"/>
                <a:cs typeface="Courier New" panose="02070309020205020404" pitchFamily="49" charset="0"/>
              </a:rPr>
              <a:t>	</a:t>
            </a:r>
            <a:r>
              <a:rPr lang="es-ES" sz="1100" dirty="0" err="1" smtClean="0">
                <a:latin typeface="Courier New" panose="02070309020205020404" pitchFamily="49" charset="0"/>
                <a:cs typeface="Courier New" panose="02070309020205020404" pitchFamily="49" charset="0"/>
              </a:rPr>
              <a:t>version</a:t>
            </a:r>
            <a:r>
              <a:rPr lang="es-ES" sz="1100" dirty="0">
                <a:latin typeface="Courier New" panose="02070309020205020404" pitchFamily="49" charset="0"/>
                <a:cs typeface="Courier New" panose="02070309020205020404" pitchFamily="49" charset="0"/>
              </a:rPr>
              <a:t>='4') and</a:t>
            </a:r>
          </a:p>
          <a:p>
            <a:pPr marL="0" indent="0">
              <a:buNone/>
            </a:pPr>
            <a:r>
              <a:rPr lang="es-ES" sz="1100" dirty="0">
                <a:latin typeface="Courier New" panose="02070309020205020404" pitchFamily="49" charset="0"/>
                <a:cs typeface="Courier New" panose="02070309020205020404" pitchFamily="49" charset="0"/>
              </a:rPr>
              <a:t>disk.0.application </a:t>
            </a:r>
            <a:r>
              <a:rPr lang="es-ES" sz="1100" dirty="0" err="1">
                <a:latin typeface="Courier New" panose="02070309020205020404" pitchFamily="49" charset="0"/>
                <a:cs typeface="Courier New" panose="02070309020205020404" pitchFamily="49" charset="0"/>
              </a:rPr>
              <a:t>contains</a:t>
            </a:r>
            <a:r>
              <a:rPr lang="es-ES" sz="1100" dirty="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name</a:t>
            </a:r>
            <a:r>
              <a:rPr lang="es-ES" sz="1100" dirty="0">
                <a:latin typeface="Courier New" panose="02070309020205020404" pitchFamily="49" charset="0"/>
                <a:cs typeface="Courier New" panose="02070309020205020404" pitchFamily="49" charset="0"/>
              </a:rPr>
              <a:t>='java', </a:t>
            </a:r>
            <a:r>
              <a:rPr lang="es-ES" sz="1100" dirty="0" smtClean="0">
                <a:latin typeface="Courier New" panose="02070309020205020404" pitchFamily="49" charset="0"/>
                <a:cs typeface="Courier New" panose="02070309020205020404" pitchFamily="49" charset="0"/>
              </a:rPr>
              <a:t>	</a:t>
            </a:r>
            <a:r>
              <a:rPr lang="es-ES" sz="1100" dirty="0" err="1" smtClean="0">
                <a:latin typeface="Courier New" panose="02070309020205020404" pitchFamily="49" charset="0"/>
                <a:cs typeface="Courier New" panose="02070309020205020404" pitchFamily="49" charset="0"/>
              </a:rPr>
              <a:t>version</a:t>
            </a:r>
            <a:r>
              <a:rPr lang="es-ES" sz="1100" dirty="0">
                <a:latin typeface="Courier New" panose="02070309020205020404" pitchFamily="49" charset="0"/>
                <a:cs typeface="Courier New" panose="02070309020205020404" pitchFamily="49" charset="0"/>
              </a:rPr>
              <a:t>='1.6.0.35') and</a:t>
            </a:r>
          </a:p>
          <a:p>
            <a:pPr marL="0" indent="0">
              <a:buNone/>
            </a:pPr>
            <a:r>
              <a:rPr lang="es-ES" sz="1100" dirty="0">
                <a:latin typeface="Courier New" panose="02070309020205020404" pitchFamily="49" charset="0"/>
                <a:cs typeface="Courier New" panose="02070309020205020404" pitchFamily="49" charset="0"/>
              </a:rPr>
              <a:t>disk.0.application </a:t>
            </a:r>
            <a:r>
              <a:rPr lang="es-ES" sz="1100" dirty="0" err="1">
                <a:latin typeface="Courier New" panose="02070309020205020404" pitchFamily="49" charset="0"/>
                <a:cs typeface="Courier New" panose="02070309020205020404" pitchFamily="49" charset="0"/>
              </a:rPr>
              <a:t>contains</a:t>
            </a:r>
            <a:r>
              <a:rPr lang="es-ES" sz="1100" dirty="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name</a:t>
            </a:r>
            <a:r>
              <a:rPr lang="es-ES" sz="1100" dirty="0">
                <a:latin typeface="Courier New" panose="02070309020205020404" pitchFamily="49" charset="0"/>
                <a:cs typeface="Courier New" panose="02070309020205020404" pitchFamily="49" charset="0"/>
              </a:rPr>
              <a:t>='</a:t>
            </a:r>
            <a:r>
              <a:rPr lang="es-ES" sz="1100" dirty="0" err="1">
                <a:latin typeface="Courier New" panose="02070309020205020404" pitchFamily="49" charset="0"/>
                <a:cs typeface="Courier New" panose="02070309020205020404" pitchFamily="49" charset="0"/>
              </a:rPr>
              <a:t>ant</a:t>
            </a:r>
            <a:r>
              <a:rPr lang="es-ES" sz="1100" dirty="0">
                <a:latin typeface="Courier New" panose="02070309020205020404" pitchFamily="49" charset="0"/>
                <a:cs typeface="Courier New" panose="02070309020205020404" pitchFamily="49" charset="0"/>
              </a:rPr>
              <a:t>', </a:t>
            </a:r>
            <a:r>
              <a:rPr lang="es-ES" sz="1100" dirty="0" smtClean="0">
                <a:latin typeface="Courier New" panose="02070309020205020404" pitchFamily="49" charset="0"/>
                <a:cs typeface="Courier New" panose="02070309020205020404" pitchFamily="49" charset="0"/>
              </a:rPr>
              <a:t>	</a:t>
            </a:r>
            <a:r>
              <a:rPr lang="es-ES" sz="1100" dirty="0" err="1" smtClean="0">
                <a:latin typeface="Courier New" panose="02070309020205020404" pitchFamily="49" charset="0"/>
                <a:cs typeface="Courier New" panose="02070309020205020404" pitchFamily="49" charset="0"/>
              </a:rPr>
              <a:t>version</a:t>
            </a:r>
            <a:r>
              <a:rPr lang="es-ES" sz="1100" dirty="0">
                <a:latin typeface="Courier New" panose="02070309020205020404" pitchFamily="49" charset="0"/>
                <a:cs typeface="Courier New" panose="02070309020205020404" pitchFamily="49" charset="0"/>
              </a:rPr>
              <a:t>='1.8.2')</a:t>
            </a:r>
          </a:p>
          <a:p>
            <a:pPr marL="0" indent="0">
              <a:buNone/>
            </a:pPr>
            <a:r>
              <a:rPr lang="es-ES" sz="1100" dirty="0" smtClean="0">
                <a:latin typeface="Courier New" panose="02070309020205020404" pitchFamily="49" charset="0"/>
                <a:cs typeface="Courier New" panose="02070309020205020404" pitchFamily="49" charset="0"/>
              </a:rPr>
              <a:t>)</a:t>
            </a:r>
          </a:p>
          <a:p>
            <a:pPr marL="0" indent="0">
              <a:buNone/>
            </a:pPr>
            <a:endParaRPr lang="es-ES" sz="1100" dirty="0" smtClean="0">
              <a:latin typeface="Courier New" panose="02070309020205020404" pitchFamily="49" charset="0"/>
              <a:cs typeface="Courier New" panose="02070309020205020404" pitchFamily="49" charset="0"/>
            </a:endParaRPr>
          </a:p>
          <a:p>
            <a:pPr marL="0" indent="0">
              <a:buNone/>
            </a:pPr>
            <a:r>
              <a:rPr lang="es-ES" sz="1100" dirty="0" err="1" smtClean="0">
                <a:latin typeface="Courier New" panose="02070309020205020404" pitchFamily="49" charset="0"/>
                <a:cs typeface="Courier New" panose="02070309020205020404" pitchFamily="49" charset="0"/>
              </a:rPr>
              <a:t>system</a:t>
            </a:r>
            <a:r>
              <a:rPr lang="es-ES" sz="1100" dirty="0" smtClean="0">
                <a:latin typeface="Courier New" panose="02070309020205020404" pitchFamily="49" charset="0"/>
                <a:cs typeface="Courier New" panose="02070309020205020404" pitchFamily="49" charset="0"/>
              </a:rPr>
              <a:t> </a:t>
            </a:r>
            <a:r>
              <a:rPr lang="es-ES" sz="1100" dirty="0">
                <a:latin typeface="Courier New" panose="02070309020205020404" pitchFamily="49" charset="0"/>
                <a:cs typeface="Courier New" panose="02070309020205020404" pitchFamily="49" charset="0"/>
              </a:rPr>
              <a:t>BACKEND_POSTGRESQL (</a:t>
            </a:r>
          </a:p>
          <a:p>
            <a:pPr marL="0" indent="0">
              <a:buNone/>
            </a:pPr>
            <a:r>
              <a:rPr lang="es-ES" sz="1100" dirty="0" err="1">
                <a:latin typeface="Courier New" panose="02070309020205020404" pitchFamily="49" charset="0"/>
                <a:cs typeface="Courier New" panose="02070309020205020404" pitchFamily="49" charset="0"/>
              </a:rPr>
              <a:t>cpu.arch</a:t>
            </a:r>
            <a:r>
              <a:rPr lang="es-ES" sz="1100" dirty="0">
                <a:latin typeface="Courier New" panose="02070309020205020404" pitchFamily="49" charset="0"/>
                <a:cs typeface="Courier New" panose="02070309020205020404" pitchFamily="49" charset="0"/>
              </a:rPr>
              <a:t>='x86_64' and </a:t>
            </a:r>
            <a:r>
              <a:rPr lang="es-ES" sz="1100" dirty="0" err="1">
                <a:latin typeface="Courier New" panose="02070309020205020404" pitchFamily="49" charset="0"/>
                <a:cs typeface="Courier New" panose="02070309020205020404" pitchFamily="49" charset="0"/>
              </a:rPr>
              <a:t>cpu.count</a:t>
            </a:r>
            <a:r>
              <a:rPr lang="es-ES" sz="1100" dirty="0">
                <a:latin typeface="Courier New" panose="02070309020205020404" pitchFamily="49" charset="0"/>
                <a:cs typeface="Courier New" panose="02070309020205020404" pitchFamily="49" charset="0"/>
              </a:rPr>
              <a:t>&gt;=1 and </a:t>
            </a:r>
            <a:r>
              <a:rPr lang="es-ES" sz="1100" dirty="0" err="1">
                <a:latin typeface="Courier New" panose="02070309020205020404" pitchFamily="49" charset="0"/>
                <a:cs typeface="Courier New" panose="02070309020205020404" pitchFamily="49" charset="0"/>
              </a:rPr>
              <a:t>memory.size</a:t>
            </a:r>
            <a:r>
              <a:rPr lang="es-ES" sz="1100" dirty="0">
                <a:latin typeface="Courier New" panose="02070309020205020404" pitchFamily="49" charset="0"/>
                <a:cs typeface="Courier New" panose="02070309020205020404" pitchFamily="49" charset="0"/>
              </a:rPr>
              <a:t>&gt;=1024m and</a:t>
            </a:r>
          </a:p>
          <a:p>
            <a:pPr marL="0" indent="0">
              <a:buNone/>
            </a:pPr>
            <a:r>
              <a:rPr lang="es-ES" sz="1100" dirty="0" err="1">
                <a:latin typeface="Courier New" panose="02070309020205020404" pitchFamily="49" charset="0"/>
                <a:cs typeface="Courier New" panose="02070309020205020404" pitchFamily="49" charset="0"/>
              </a:rPr>
              <a:t>net_interfaces.count</a:t>
            </a:r>
            <a:r>
              <a:rPr lang="es-ES" sz="1100" dirty="0">
                <a:latin typeface="Courier New" panose="02070309020205020404" pitchFamily="49" charset="0"/>
                <a:cs typeface="Courier New" panose="02070309020205020404" pitchFamily="49" charset="0"/>
              </a:rPr>
              <a:t> = 1 and net_interface.0.connection='</a:t>
            </a:r>
            <a:r>
              <a:rPr lang="es-ES" sz="1100" dirty="0" err="1">
                <a:latin typeface="Courier New" panose="02070309020205020404" pitchFamily="49" charset="0"/>
                <a:cs typeface="Courier New" panose="02070309020205020404" pitchFamily="49" charset="0"/>
              </a:rPr>
              <a:t>private</a:t>
            </a:r>
            <a:r>
              <a:rPr lang="es-ES" sz="1100" dirty="0">
                <a:latin typeface="Courier New" panose="02070309020205020404" pitchFamily="49" charset="0"/>
                <a:cs typeface="Courier New" panose="02070309020205020404" pitchFamily="49" charset="0"/>
              </a:rPr>
              <a:t>' and</a:t>
            </a:r>
          </a:p>
          <a:p>
            <a:pPr marL="0" indent="0">
              <a:buNone/>
            </a:pPr>
            <a:r>
              <a:rPr lang="es-ES" sz="1100" dirty="0">
                <a:latin typeface="Courier New" panose="02070309020205020404" pitchFamily="49" charset="0"/>
                <a:cs typeface="Courier New" panose="02070309020205020404" pitchFamily="49" charset="0"/>
              </a:rPr>
              <a:t>disk.0.os.name='</a:t>
            </a:r>
            <a:r>
              <a:rPr lang="es-ES" sz="1100" dirty="0" err="1">
                <a:latin typeface="Courier New" panose="02070309020205020404" pitchFamily="49" charset="0"/>
                <a:cs typeface="Courier New" panose="02070309020205020404" pitchFamily="49" charset="0"/>
              </a:rPr>
              <a:t>linux</a:t>
            </a:r>
            <a:r>
              <a:rPr lang="es-ES" sz="1100" dirty="0">
                <a:latin typeface="Courier New" panose="02070309020205020404" pitchFamily="49" charset="0"/>
                <a:cs typeface="Courier New" panose="02070309020205020404" pitchFamily="49" charset="0"/>
              </a:rPr>
              <a:t>' and disk.0.os.flavour='</a:t>
            </a:r>
            <a:r>
              <a:rPr lang="es-ES" sz="1100" dirty="0" err="1">
                <a:latin typeface="Courier New" panose="02070309020205020404" pitchFamily="49" charset="0"/>
                <a:cs typeface="Courier New" panose="02070309020205020404" pitchFamily="49" charset="0"/>
              </a:rPr>
              <a:t>Scientific</a:t>
            </a:r>
            <a:r>
              <a:rPr lang="es-ES" sz="1100" dirty="0">
                <a:latin typeface="Courier New" panose="02070309020205020404" pitchFamily="49" charset="0"/>
                <a:cs typeface="Courier New" panose="02070309020205020404" pitchFamily="49" charset="0"/>
              </a:rPr>
              <a:t> Linux' and</a:t>
            </a:r>
          </a:p>
          <a:p>
            <a:pPr marL="0" indent="0">
              <a:buNone/>
            </a:pPr>
            <a:r>
              <a:rPr lang="es-ES" sz="1100" dirty="0">
                <a:latin typeface="Courier New" panose="02070309020205020404" pitchFamily="49" charset="0"/>
                <a:cs typeface="Courier New" panose="02070309020205020404" pitchFamily="49" charset="0"/>
              </a:rPr>
              <a:t>disk.0.os.version='5.7' and</a:t>
            </a:r>
          </a:p>
          <a:p>
            <a:pPr marL="0" indent="0">
              <a:buNone/>
            </a:pPr>
            <a:r>
              <a:rPr lang="es-ES" sz="1100" dirty="0">
                <a:latin typeface="Courier New" panose="02070309020205020404" pitchFamily="49" charset="0"/>
                <a:cs typeface="Courier New" panose="02070309020205020404" pitchFamily="49" charset="0"/>
              </a:rPr>
              <a:t>disk.0.application </a:t>
            </a:r>
            <a:r>
              <a:rPr lang="es-ES" sz="1100" dirty="0" err="1">
                <a:latin typeface="Courier New" panose="02070309020205020404" pitchFamily="49" charset="0"/>
                <a:cs typeface="Courier New" panose="02070309020205020404" pitchFamily="49" charset="0"/>
              </a:rPr>
              <a:t>contains</a:t>
            </a:r>
            <a:r>
              <a:rPr lang="es-ES" sz="1100" dirty="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name</a:t>
            </a:r>
            <a:r>
              <a:rPr lang="es-ES" sz="1100" dirty="0">
                <a:latin typeface="Courier New" panose="02070309020205020404" pitchFamily="49" charset="0"/>
                <a:cs typeface="Courier New" panose="02070309020205020404" pitchFamily="49" charset="0"/>
              </a:rPr>
              <a:t>='</a:t>
            </a:r>
            <a:r>
              <a:rPr lang="es-ES" sz="1100" dirty="0" err="1">
                <a:latin typeface="Courier New" panose="02070309020205020404" pitchFamily="49" charset="0"/>
                <a:cs typeface="Courier New" panose="02070309020205020404" pitchFamily="49" charset="0"/>
              </a:rPr>
              <a:t>PostgreSQL</a:t>
            </a:r>
            <a:r>
              <a:rPr lang="es-ES" sz="1100" dirty="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version</a:t>
            </a:r>
            <a:r>
              <a:rPr lang="es-ES" sz="1100" dirty="0">
                <a:latin typeface="Courier New" panose="02070309020205020404" pitchFamily="49" charset="0"/>
                <a:cs typeface="Courier New" panose="02070309020205020404" pitchFamily="49" charset="0"/>
              </a:rPr>
              <a:t>&gt;='8.4.9')</a:t>
            </a:r>
          </a:p>
          <a:p>
            <a:pPr marL="0" indent="0">
              <a:buNone/>
            </a:pPr>
            <a:r>
              <a:rPr lang="es-ES" sz="1100" dirty="0" smtClean="0">
                <a:latin typeface="Courier New" panose="02070309020205020404" pitchFamily="49" charset="0"/>
                <a:cs typeface="Courier New" panose="02070309020205020404" pitchFamily="49" charset="0"/>
              </a:rPr>
              <a:t>)</a:t>
            </a:r>
          </a:p>
          <a:p>
            <a:pPr marL="0" indent="0">
              <a:buNone/>
            </a:pPr>
            <a:endParaRPr lang="es-ES" sz="1100" dirty="0">
              <a:latin typeface="Courier New" panose="02070309020205020404" pitchFamily="49" charset="0"/>
              <a:cs typeface="Courier New" panose="02070309020205020404" pitchFamily="49" charset="0"/>
            </a:endParaRPr>
          </a:p>
          <a:p>
            <a:pPr marL="0" indent="0">
              <a:buNone/>
            </a:pPr>
            <a:r>
              <a:rPr lang="es-ES" sz="1100" dirty="0">
                <a:latin typeface="Courier New" panose="02070309020205020404" pitchFamily="49" charset="0"/>
                <a:cs typeface="Courier New" panose="02070309020205020404" pitchFamily="49" charset="0"/>
              </a:rPr>
              <a:t>configure GT4-JAVA-ANT (</a:t>
            </a:r>
          </a:p>
          <a:p>
            <a:pPr marL="0" indent="0">
              <a:buNone/>
            </a:pPr>
            <a:r>
              <a:rPr lang="es-ES" sz="1100" dirty="0" err="1">
                <a:latin typeface="Courier New" panose="02070309020205020404" pitchFamily="49" charset="0"/>
                <a:cs typeface="Courier New" panose="02070309020205020404" pitchFamily="49" charset="0"/>
              </a:rPr>
              <a:t>add_user</a:t>
            </a:r>
            <a:r>
              <a:rPr lang="es-ES" sz="1100" dirty="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trencadis</a:t>
            </a:r>
            <a:r>
              <a:rPr lang="es-ES" sz="1100" dirty="0">
                <a:latin typeface="Courier New" panose="02070309020205020404" pitchFamily="49" charset="0"/>
                <a:cs typeface="Courier New" panose="02070309020205020404" pitchFamily="49" charset="0"/>
              </a:rPr>
              <a:t>': }</a:t>
            </a:r>
          </a:p>
          <a:p>
            <a:pPr marL="0" indent="0">
              <a:buNone/>
            </a:pPr>
            <a:r>
              <a:rPr lang="es-ES" sz="1100" dirty="0" err="1">
                <a:latin typeface="Courier New" panose="02070309020205020404" pitchFamily="49" charset="0"/>
                <a:cs typeface="Courier New" panose="02070309020205020404" pitchFamily="49" charset="0"/>
              </a:rPr>
              <a:t>deploy_gs</a:t>
            </a:r>
            <a:r>
              <a:rPr lang="es-ES" sz="1100" dirty="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Key_Server_Grid_Service.gar</a:t>
            </a:r>
            <a:r>
              <a:rPr lang="es-ES" sz="1100" dirty="0">
                <a:latin typeface="Courier New" panose="02070309020205020404" pitchFamily="49" charset="0"/>
                <a:cs typeface="Courier New" panose="02070309020205020404" pitchFamily="49" charset="0"/>
              </a:rPr>
              <a:t>': }</a:t>
            </a:r>
          </a:p>
          <a:p>
            <a:pPr marL="0" indent="0">
              <a:buNone/>
            </a:pPr>
            <a:r>
              <a:rPr lang="es-ES" sz="1100" dirty="0" err="1">
                <a:latin typeface="Courier New" panose="02070309020205020404" pitchFamily="49" charset="0"/>
                <a:cs typeface="Courier New" panose="02070309020205020404" pitchFamily="49" charset="0"/>
              </a:rPr>
              <a:t>install_conf_API_SQL_Keys_Database</a:t>
            </a:r>
            <a:endParaRPr lang="es-ES" sz="1100" dirty="0">
              <a:latin typeface="Courier New" panose="02070309020205020404" pitchFamily="49" charset="0"/>
              <a:cs typeface="Courier New" panose="02070309020205020404" pitchFamily="49" charset="0"/>
            </a:endParaRPr>
          </a:p>
          <a:p>
            <a:pPr marL="0" indent="0">
              <a:buNone/>
            </a:pPr>
            <a:r>
              <a:rPr lang="es-ES" sz="1100" dirty="0">
                <a:latin typeface="Courier New" panose="02070309020205020404" pitchFamily="49" charset="0"/>
                <a:cs typeface="Courier New" panose="02070309020205020404" pitchFamily="49" charset="0"/>
              </a:rPr>
              <a:t> </a:t>
            </a:r>
            <a:r>
              <a:rPr lang="es-ES" sz="1100" dirty="0" smtClean="0">
                <a:latin typeface="Courier New" panose="02070309020205020404" pitchFamily="49" charset="0"/>
                <a:cs typeface="Courier New" panose="02070309020205020404" pitchFamily="49" charset="0"/>
              </a:rPr>
              <a:t>        {</a:t>
            </a:r>
            <a:r>
              <a:rPr lang="es-ES" sz="1100" dirty="0">
                <a:latin typeface="Courier New" panose="02070309020205020404" pitchFamily="49" charset="0"/>
                <a:cs typeface="Courier New" panose="02070309020205020404" pitchFamily="49" charset="0"/>
              </a:rPr>
              <a:t>'TRENCADIS_Java_API_SQL_Keys_DB.jar': }</a:t>
            </a:r>
          </a:p>
          <a:p>
            <a:pPr marL="0" indent="0">
              <a:buNone/>
            </a:pPr>
            <a:r>
              <a:rPr lang="es-ES" sz="1100" dirty="0" smtClean="0">
                <a:latin typeface="Courier New" panose="02070309020205020404" pitchFamily="49" charset="0"/>
                <a:cs typeface="Courier New" panose="02070309020205020404" pitchFamily="49" charset="0"/>
              </a:rPr>
              <a:t>)</a:t>
            </a:r>
          </a:p>
          <a:p>
            <a:pPr marL="0" indent="0">
              <a:buNone/>
            </a:pPr>
            <a:endParaRPr lang="es-ES" sz="1100" dirty="0">
              <a:latin typeface="Courier New" panose="02070309020205020404" pitchFamily="49" charset="0"/>
              <a:cs typeface="Courier New" panose="02070309020205020404" pitchFamily="49" charset="0"/>
            </a:endParaRPr>
          </a:p>
          <a:p>
            <a:pPr marL="0" indent="0">
              <a:buNone/>
            </a:pPr>
            <a:r>
              <a:rPr lang="es-ES" sz="1100" dirty="0">
                <a:latin typeface="Courier New" panose="02070309020205020404" pitchFamily="49" charset="0"/>
                <a:cs typeface="Courier New" panose="02070309020205020404" pitchFamily="49" charset="0"/>
              </a:rPr>
              <a:t>configure BACKEND_POSTGRESQL(</a:t>
            </a:r>
          </a:p>
          <a:p>
            <a:pPr marL="0" indent="0">
              <a:buNone/>
            </a:pPr>
            <a:r>
              <a:rPr lang="es-ES" sz="1100" dirty="0" err="1">
                <a:latin typeface="Courier New" panose="02070309020205020404" pitchFamily="49" charset="0"/>
                <a:cs typeface="Courier New" panose="02070309020205020404" pitchFamily="49" charset="0"/>
              </a:rPr>
              <a:t>add_user</a:t>
            </a:r>
            <a:r>
              <a:rPr lang="es-ES" sz="1100" dirty="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trencadis</a:t>
            </a:r>
            <a:r>
              <a:rPr lang="es-ES" sz="1100" dirty="0">
                <a:latin typeface="Courier New" panose="02070309020205020404" pitchFamily="49" charset="0"/>
                <a:cs typeface="Courier New" panose="02070309020205020404" pitchFamily="49" charset="0"/>
              </a:rPr>
              <a:t>': }</a:t>
            </a:r>
          </a:p>
          <a:p>
            <a:pPr marL="0" indent="0">
              <a:buNone/>
            </a:pPr>
            <a:r>
              <a:rPr lang="es-ES" sz="1100" dirty="0" err="1">
                <a:latin typeface="Courier New" panose="02070309020205020404" pitchFamily="49" charset="0"/>
                <a:cs typeface="Courier New" panose="02070309020205020404" pitchFamily="49" charset="0"/>
              </a:rPr>
              <a:t>create_database</a:t>
            </a:r>
            <a:r>
              <a:rPr lang="es-ES" sz="1100" dirty="0">
                <a:latin typeface="Courier New" panose="02070309020205020404" pitchFamily="49" charset="0"/>
                <a:cs typeface="Courier New" panose="02070309020205020404" pitchFamily="49" charset="0"/>
              </a:rPr>
              <a:t> {'</a:t>
            </a:r>
            <a:r>
              <a:rPr lang="es-ES" sz="1100" dirty="0" err="1">
                <a:latin typeface="Courier New" panose="02070309020205020404" pitchFamily="49" charset="0"/>
                <a:cs typeface="Courier New" panose="02070309020205020404" pitchFamily="49" charset="0"/>
              </a:rPr>
              <a:t>SQL_Keys</a:t>
            </a:r>
            <a:r>
              <a:rPr lang="es-ES" sz="1100" dirty="0">
                <a:latin typeface="Courier New" panose="02070309020205020404" pitchFamily="49" charset="0"/>
                <a:cs typeface="Courier New" panose="02070309020205020404" pitchFamily="49" charset="0"/>
              </a:rPr>
              <a:t>':</a:t>
            </a:r>
          </a:p>
          <a:p>
            <a:pPr marL="0" indent="0">
              <a:buNone/>
            </a:pPr>
            <a:r>
              <a:rPr lang="es-ES" sz="1100" dirty="0" smtClean="0">
                <a:latin typeface="Courier New" panose="02070309020205020404" pitchFamily="49" charset="0"/>
                <a:cs typeface="Courier New" panose="02070309020205020404" pitchFamily="49" charset="0"/>
              </a:rPr>
              <a:t>          file </a:t>
            </a:r>
            <a:r>
              <a:rPr lang="es-ES" sz="1100" dirty="0">
                <a:latin typeface="Courier New" panose="02070309020205020404" pitchFamily="49" charset="0"/>
                <a:cs typeface="Courier New" panose="02070309020205020404" pitchFamily="49" charset="0"/>
              </a:rPr>
              <a:t>=&gt;'</a:t>
            </a:r>
            <a:r>
              <a:rPr lang="es-ES" sz="1100" dirty="0" err="1">
                <a:latin typeface="Courier New" panose="02070309020205020404" pitchFamily="49" charset="0"/>
                <a:cs typeface="Courier New" panose="02070309020205020404" pitchFamily="49" charset="0"/>
              </a:rPr>
              <a:t>database.SQL</a:t>
            </a:r>
            <a:r>
              <a:rPr lang="es-ES" sz="1100" dirty="0">
                <a:latin typeface="Courier New" panose="02070309020205020404" pitchFamily="49" charset="0"/>
                <a:cs typeface="Courier New" panose="02070309020205020404" pitchFamily="49" charset="0"/>
              </a:rPr>
              <a:t>'}</a:t>
            </a:r>
          </a:p>
          <a:p>
            <a:pPr marL="0" indent="0">
              <a:buNone/>
            </a:pPr>
            <a:r>
              <a:rPr lang="es-ES" sz="1100" dirty="0">
                <a:latin typeface="Courier New" panose="02070309020205020404" pitchFamily="49" charset="0"/>
                <a:cs typeface="Courier New" panose="02070309020205020404" pitchFamily="49" charset="0"/>
              </a:rPr>
              <a:t>)</a:t>
            </a:r>
          </a:p>
          <a:p>
            <a:pPr marL="0" indent="0">
              <a:buNone/>
            </a:pPr>
            <a:r>
              <a:rPr lang="es-ES" sz="1100" dirty="0" err="1">
                <a:latin typeface="Courier New" panose="02070309020205020404" pitchFamily="49" charset="0"/>
                <a:cs typeface="Courier New" panose="02070309020205020404" pitchFamily="49" charset="0"/>
              </a:rPr>
              <a:t>deploy</a:t>
            </a:r>
            <a:r>
              <a:rPr lang="es-ES" sz="1100" dirty="0">
                <a:latin typeface="Courier New" panose="02070309020205020404" pitchFamily="49" charset="0"/>
                <a:cs typeface="Courier New" panose="02070309020205020404" pitchFamily="49" charset="0"/>
              </a:rPr>
              <a:t> GT4_JAVA_ANT 1</a:t>
            </a:r>
          </a:p>
          <a:p>
            <a:pPr marL="0" indent="0">
              <a:buNone/>
            </a:pPr>
            <a:r>
              <a:rPr lang="es-ES" sz="1100" dirty="0" err="1">
                <a:latin typeface="Courier New" panose="02070309020205020404" pitchFamily="49" charset="0"/>
                <a:cs typeface="Courier New" panose="02070309020205020404" pitchFamily="49" charset="0"/>
              </a:rPr>
              <a:t>deploy</a:t>
            </a:r>
            <a:r>
              <a:rPr lang="es-ES" sz="1100" dirty="0">
                <a:latin typeface="Courier New" panose="02070309020205020404" pitchFamily="49" charset="0"/>
                <a:cs typeface="Courier New" panose="02070309020205020404" pitchFamily="49" charset="0"/>
              </a:rPr>
              <a:t> POSTGRESQL 1</a:t>
            </a:r>
          </a:p>
          <a:p>
            <a:endParaRPr lang="es-ES" dirty="0"/>
          </a:p>
        </p:txBody>
      </p:sp>
      <p:sp>
        <p:nvSpPr>
          <p:cNvPr id="4" name="3 Marcador de texto"/>
          <p:cNvSpPr>
            <a:spLocks noGrp="1"/>
          </p:cNvSpPr>
          <p:nvPr>
            <p:ph type="body" sz="quarter" idx="14"/>
          </p:nvPr>
        </p:nvSpPr>
        <p:spPr/>
        <p:txBody>
          <a:bodyPr/>
          <a:lstStyle/>
          <a:p>
            <a:endParaRPr lang="es-ES"/>
          </a:p>
        </p:txBody>
      </p:sp>
    </p:spTree>
    <p:extLst>
      <p:ext uri="{BB962C8B-B14F-4D97-AF65-F5344CB8AC3E}">
        <p14:creationId xmlns:p14="http://schemas.microsoft.com/office/powerpoint/2010/main" val="3502968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TRENCADIS Cloud inf.</a:t>
            </a:r>
            <a:endParaRPr lang="es-ES" dirty="0"/>
          </a:p>
        </p:txBody>
      </p:sp>
      <p:sp>
        <p:nvSpPr>
          <p:cNvPr id="4" name="3 Marcador de texto"/>
          <p:cNvSpPr>
            <a:spLocks noGrp="1"/>
          </p:cNvSpPr>
          <p:nvPr>
            <p:ph type="body" sz="quarter" idx="14"/>
          </p:nvPr>
        </p:nvSpPr>
        <p:spPr/>
        <p:txBody>
          <a:bodyPr/>
          <a:lstStyle/>
          <a:p>
            <a:endParaRPr lang="es-E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85" y="1374150"/>
            <a:ext cx="7902547" cy="536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799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Conclusions</a:t>
            </a:r>
            <a:endParaRPr lang="en-US" dirty="0"/>
          </a:p>
        </p:txBody>
      </p:sp>
      <p:sp>
        <p:nvSpPr>
          <p:cNvPr id="3" name="2 Marcador de contenido"/>
          <p:cNvSpPr>
            <a:spLocks noGrp="1"/>
          </p:cNvSpPr>
          <p:nvPr>
            <p:ph idx="1"/>
          </p:nvPr>
        </p:nvSpPr>
        <p:spPr/>
        <p:txBody>
          <a:bodyPr/>
          <a:lstStyle/>
          <a:p>
            <a:r>
              <a:rPr lang="en-US" dirty="0" smtClean="0"/>
              <a:t>Designed a platform for the deployment </a:t>
            </a:r>
            <a:r>
              <a:rPr lang="en-US" dirty="0"/>
              <a:t>TRENCADIS </a:t>
            </a:r>
            <a:r>
              <a:rPr lang="en-US" dirty="0" smtClean="0"/>
              <a:t>infrastructures</a:t>
            </a:r>
          </a:p>
          <a:p>
            <a:pPr lvl="1"/>
            <a:r>
              <a:rPr lang="en-US" dirty="0" smtClean="0"/>
              <a:t>Simplifies </a:t>
            </a:r>
            <a:r>
              <a:rPr lang="en-US" dirty="0"/>
              <a:t>the </a:t>
            </a:r>
            <a:r>
              <a:rPr lang="en-US" dirty="0" smtClean="0"/>
              <a:t>deployment</a:t>
            </a:r>
            <a:endParaRPr lang="en-US" dirty="0"/>
          </a:p>
          <a:p>
            <a:pPr lvl="1"/>
            <a:r>
              <a:rPr lang="en-US" dirty="0" smtClean="0"/>
              <a:t>Improving </a:t>
            </a:r>
            <a:r>
              <a:rPr lang="en-US" dirty="0"/>
              <a:t>its performance and </a:t>
            </a:r>
            <a:r>
              <a:rPr lang="en-US" dirty="0" smtClean="0"/>
              <a:t>reliability</a:t>
            </a:r>
            <a:endParaRPr lang="en-US" dirty="0"/>
          </a:p>
          <a:p>
            <a:pPr lvl="2"/>
            <a:r>
              <a:rPr lang="en-US" dirty="0" smtClean="0"/>
              <a:t>New </a:t>
            </a:r>
            <a:r>
              <a:rPr lang="en-US" dirty="0"/>
              <a:t>services </a:t>
            </a:r>
            <a:r>
              <a:rPr lang="en-US" dirty="0" smtClean="0"/>
              <a:t>can be provisioned </a:t>
            </a:r>
            <a:r>
              <a:rPr lang="en-US" dirty="0"/>
              <a:t>on demand, in an elastic and dynamic way</a:t>
            </a:r>
            <a:r>
              <a:rPr lang="en-US" dirty="0" smtClean="0"/>
              <a:t>.</a:t>
            </a:r>
          </a:p>
          <a:p>
            <a:r>
              <a:rPr lang="en-US" dirty="0"/>
              <a:t>This methodology can be </a:t>
            </a:r>
            <a:r>
              <a:rPr lang="en-US" dirty="0" smtClean="0"/>
              <a:t>applied to </a:t>
            </a:r>
            <a:r>
              <a:rPr lang="en-US" dirty="0"/>
              <a:t>other </a:t>
            </a:r>
            <a:r>
              <a:rPr lang="en-US" dirty="0" smtClean="0"/>
              <a:t>infrastructures</a:t>
            </a:r>
          </a:p>
          <a:p>
            <a:pPr lvl="1"/>
            <a:r>
              <a:rPr lang="en-US" dirty="0" smtClean="0"/>
              <a:t>Identify</a:t>
            </a:r>
            <a:r>
              <a:rPr lang="es-ES" dirty="0" smtClean="0"/>
              <a:t> </a:t>
            </a:r>
            <a:r>
              <a:rPr lang="es-ES" dirty="0"/>
              <a:t>and </a:t>
            </a:r>
            <a:r>
              <a:rPr lang="en-US" dirty="0" smtClean="0"/>
              <a:t>apply the</a:t>
            </a:r>
            <a:r>
              <a:rPr lang="es-ES" dirty="0" smtClean="0"/>
              <a:t> </a:t>
            </a:r>
            <a:r>
              <a:rPr lang="en-US" dirty="0" smtClean="0"/>
              <a:t>methodology </a:t>
            </a:r>
            <a:r>
              <a:rPr lang="en-US" dirty="0"/>
              <a:t>in </a:t>
            </a:r>
            <a:r>
              <a:rPr lang="en-US" dirty="0" smtClean="0"/>
              <a:t>different use cases.</a:t>
            </a:r>
            <a:endParaRPr lang="es-ES" dirty="0"/>
          </a:p>
        </p:txBody>
      </p:sp>
      <p:sp>
        <p:nvSpPr>
          <p:cNvPr id="4" name="3 Marcador de texto"/>
          <p:cNvSpPr>
            <a:spLocks noGrp="1"/>
          </p:cNvSpPr>
          <p:nvPr>
            <p:ph type="body" sz="quarter" idx="14"/>
          </p:nvPr>
        </p:nvSpPr>
        <p:spPr/>
        <p:txBody>
          <a:bodyPr/>
          <a:lstStyle/>
          <a:p>
            <a:endParaRPr lang="es-ES"/>
          </a:p>
        </p:txBody>
      </p:sp>
    </p:spTree>
    <p:extLst>
      <p:ext uri="{BB962C8B-B14F-4D97-AF65-F5344CB8AC3E}">
        <p14:creationId xmlns:p14="http://schemas.microsoft.com/office/powerpoint/2010/main" val="4272898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Index</a:t>
            </a:r>
            <a:endParaRPr lang="en-US" dirty="0"/>
          </a:p>
        </p:txBody>
      </p:sp>
      <p:sp>
        <p:nvSpPr>
          <p:cNvPr id="3" name="2 Marcador de contenido"/>
          <p:cNvSpPr>
            <a:spLocks noGrp="1"/>
          </p:cNvSpPr>
          <p:nvPr>
            <p:ph idx="1"/>
          </p:nvPr>
        </p:nvSpPr>
        <p:spPr/>
        <p:txBody>
          <a:bodyPr/>
          <a:lstStyle/>
          <a:p>
            <a:r>
              <a:rPr lang="en-US" dirty="0"/>
              <a:t>TENCADIS Technology</a:t>
            </a:r>
          </a:p>
          <a:p>
            <a:r>
              <a:rPr lang="en-US" dirty="0"/>
              <a:t>Motivation</a:t>
            </a:r>
          </a:p>
          <a:p>
            <a:r>
              <a:rPr lang="en-US" dirty="0"/>
              <a:t>Objectives</a:t>
            </a:r>
          </a:p>
          <a:p>
            <a:r>
              <a:rPr lang="en-GB" sz="3600" dirty="0"/>
              <a:t>Analysis of TRENCADIS </a:t>
            </a:r>
            <a:r>
              <a:rPr lang="en-GB" sz="3600" dirty="0" smtClean="0"/>
              <a:t>Services</a:t>
            </a:r>
          </a:p>
          <a:p>
            <a:r>
              <a:rPr lang="en-US" dirty="0" smtClean="0"/>
              <a:t>Platform Architecture</a:t>
            </a:r>
          </a:p>
          <a:p>
            <a:r>
              <a:rPr lang="en-US" dirty="0" smtClean="0"/>
              <a:t>TRENCADIS </a:t>
            </a:r>
            <a:r>
              <a:rPr lang="en-US" dirty="0"/>
              <a:t>Cloud </a:t>
            </a:r>
            <a:r>
              <a:rPr lang="en-US" dirty="0" smtClean="0"/>
              <a:t>infrastructure</a:t>
            </a:r>
            <a:endParaRPr lang="en-US" dirty="0"/>
          </a:p>
        </p:txBody>
      </p:sp>
      <p:sp>
        <p:nvSpPr>
          <p:cNvPr id="4" name="3 Marcador de texto"/>
          <p:cNvSpPr>
            <a:spLocks noGrp="1"/>
          </p:cNvSpPr>
          <p:nvPr>
            <p:ph type="body" sz="quarter" idx="14"/>
          </p:nvPr>
        </p:nvSpPr>
        <p:spPr/>
        <p:txBody>
          <a:bodyPr/>
          <a:lstStyle/>
          <a:p>
            <a:endParaRPr lang="es-ES"/>
          </a:p>
        </p:txBody>
      </p:sp>
    </p:spTree>
    <p:extLst>
      <p:ext uri="{BB962C8B-B14F-4D97-AF65-F5344CB8AC3E}">
        <p14:creationId xmlns:p14="http://schemas.microsoft.com/office/powerpoint/2010/main" val="154710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cap="none" dirty="0"/>
              <a:t>TRENCADIS Technology</a:t>
            </a:r>
            <a:endParaRPr lang="es-ES" dirty="0"/>
          </a:p>
        </p:txBody>
      </p:sp>
      <p:sp>
        <p:nvSpPr>
          <p:cNvPr id="3" name="2 Marcador de contenido"/>
          <p:cNvSpPr>
            <a:spLocks noGrp="1"/>
          </p:cNvSpPr>
          <p:nvPr>
            <p:ph idx="1"/>
          </p:nvPr>
        </p:nvSpPr>
        <p:spPr/>
        <p:txBody>
          <a:bodyPr>
            <a:noAutofit/>
          </a:bodyPr>
          <a:lstStyle/>
          <a:p>
            <a:pPr algn="just"/>
            <a:r>
              <a:rPr lang="en-GB" sz="2800" b="1" dirty="0" smtClean="0"/>
              <a:t>TRENCADIS: </a:t>
            </a:r>
            <a:r>
              <a:rPr lang="en-GB" sz="2800" dirty="0" smtClean="0"/>
              <a:t>Towards </a:t>
            </a:r>
            <a:r>
              <a:rPr lang="en-GB" sz="2800" dirty="0"/>
              <a:t>a </a:t>
            </a:r>
            <a:r>
              <a:rPr lang="en-GB" b="1" dirty="0"/>
              <a:t>Grid</a:t>
            </a:r>
            <a:r>
              <a:rPr lang="en-GB" dirty="0"/>
              <a:t> </a:t>
            </a:r>
            <a:r>
              <a:rPr lang="en-GB" sz="2800" dirty="0"/>
              <a:t>Environment for Processing and Sharing DICOM </a:t>
            </a:r>
            <a:r>
              <a:rPr lang="en-GB" sz="2800" dirty="0" smtClean="0"/>
              <a:t>Objects</a:t>
            </a:r>
          </a:p>
          <a:p>
            <a:pPr lvl="1" algn="just"/>
            <a:r>
              <a:rPr lang="en-GB" sz="2400" dirty="0" smtClean="0"/>
              <a:t>Aim </a:t>
            </a:r>
            <a:r>
              <a:rPr lang="en-GB" sz="2400" dirty="0"/>
              <a:t>to </a:t>
            </a:r>
            <a:r>
              <a:rPr lang="en-GB" sz="2400" b="1" dirty="0"/>
              <a:t>share DICOM objects (medial imaging)</a:t>
            </a:r>
            <a:r>
              <a:rPr lang="en-GB" sz="2400" dirty="0"/>
              <a:t> among different medical centres, including annotation data from </a:t>
            </a:r>
            <a:r>
              <a:rPr lang="en-GB" sz="2400" b="1" dirty="0"/>
              <a:t>DICOM-SR (Structured Reports).</a:t>
            </a:r>
            <a:endParaRPr lang="en-GB" sz="2400" dirty="0"/>
          </a:p>
          <a:p>
            <a:pPr lvl="1" algn="just"/>
            <a:r>
              <a:rPr lang="en-GB" sz="2400" dirty="0" smtClean="0"/>
              <a:t>Use </a:t>
            </a:r>
            <a:r>
              <a:rPr lang="en-GB" sz="2400" b="1" dirty="0"/>
              <a:t>Standard Components </a:t>
            </a:r>
            <a:r>
              <a:rPr lang="en-GB" sz="2400" dirty="0"/>
              <a:t>that can be integrated in existing Grid infrastructures (such as EGI </a:t>
            </a:r>
            <a:r>
              <a:rPr lang="en-US" sz="2400" dirty="0"/>
              <a:t>or </a:t>
            </a:r>
            <a:r>
              <a:rPr lang="en-US" sz="2400" dirty="0" err="1" smtClean="0"/>
              <a:t>Ibergrid</a:t>
            </a:r>
            <a:r>
              <a:rPr lang="en-US" sz="2400" dirty="0" smtClean="0"/>
              <a:t>).</a:t>
            </a:r>
            <a:endParaRPr lang="en-US" sz="2400" dirty="0"/>
          </a:p>
          <a:p>
            <a:pPr lvl="1" algn="just"/>
            <a:r>
              <a:rPr lang="en-GB" sz="2400" b="1" dirty="0"/>
              <a:t>Provide </a:t>
            </a:r>
            <a:r>
              <a:rPr lang="en-GB" sz="2400" b="1" dirty="0" smtClean="0"/>
              <a:t>developers with an </a:t>
            </a:r>
            <a:r>
              <a:rPr lang="en-GB" sz="2400" b="1" dirty="0"/>
              <a:t>object-oriented components </a:t>
            </a:r>
            <a:r>
              <a:rPr lang="en-GB" sz="2400" dirty="0"/>
              <a:t>distributed in packages to develop final </a:t>
            </a:r>
            <a:r>
              <a:rPr lang="en-GB" sz="2400" dirty="0" smtClean="0"/>
              <a:t>applications and </a:t>
            </a:r>
            <a:r>
              <a:rPr lang="en-US" sz="2400" dirty="0" smtClean="0"/>
              <a:t>user </a:t>
            </a:r>
            <a:r>
              <a:rPr lang="en-US" sz="2400" dirty="0"/>
              <a:t>interfaces for browsing and managing repository content</a:t>
            </a:r>
            <a:r>
              <a:rPr lang="en-US" sz="2400" dirty="0" smtClean="0"/>
              <a:t>.</a:t>
            </a:r>
            <a:endParaRPr lang="en-GB" sz="2400" dirty="0"/>
          </a:p>
        </p:txBody>
      </p:sp>
      <p:sp>
        <p:nvSpPr>
          <p:cNvPr id="4" name="3 Marcador de texto"/>
          <p:cNvSpPr>
            <a:spLocks noGrp="1"/>
          </p:cNvSpPr>
          <p:nvPr>
            <p:ph type="body" sz="quarter" idx="14"/>
          </p:nvPr>
        </p:nvSpPr>
        <p:spPr/>
        <p:txBody>
          <a:bodyPr/>
          <a:lstStyle/>
          <a:p>
            <a:endParaRPr lang="es-ES"/>
          </a:p>
        </p:txBody>
      </p:sp>
      <p:pic>
        <p:nvPicPr>
          <p:cNvPr id="5" name="6 Imagen" descr="TRENCADIS_tras.png"/>
          <p:cNvPicPr>
            <a:picLocks noChangeAspect="1"/>
          </p:cNvPicPr>
          <p:nvPr/>
        </p:nvPicPr>
        <p:blipFill>
          <a:blip r:embed="rId3" cstate="print"/>
          <a:stretch>
            <a:fillRect/>
          </a:stretch>
        </p:blipFill>
        <p:spPr>
          <a:xfrm>
            <a:off x="7256354" y="5598954"/>
            <a:ext cx="1492110" cy="1214422"/>
          </a:xfrm>
          <a:prstGeom prst="rect">
            <a:avLst/>
          </a:prstGeom>
        </p:spPr>
      </p:pic>
    </p:spTree>
    <p:extLst>
      <p:ext uri="{BB962C8B-B14F-4D97-AF65-F5344CB8AC3E}">
        <p14:creationId xmlns:p14="http://schemas.microsoft.com/office/powerpoint/2010/main" val="3892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cap="none" dirty="0"/>
              <a:t>TRENCADIS Technology</a:t>
            </a:r>
            <a:endParaRPr lang="es-ES" dirty="0"/>
          </a:p>
        </p:txBody>
      </p:sp>
      <p:sp>
        <p:nvSpPr>
          <p:cNvPr id="3" name="2 Marcador de contenido"/>
          <p:cNvSpPr>
            <a:spLocks noGrp="1"/>
          </p:cNvSpPr>
          <p:nvPr>
            <p:ph idx="1"/>
          </p:nvPr>
        </p:nvSpPr>
        <p:spPr>
          <a:xfrm>
            <a:off x="214282" y="1571612"/>
            <a:ext cx="8715436" cy="4449676"/>
          </a:xfrm>
        </p:spPr>
        <p:txBody>
          <a:bodyPr>
            <a:normAutofit lnSpcReduction="10000"/>
          </a:bodyPr>
          <a:lstStyle/>
          <a:p>
            <a:pPr algn="just"/>
            <a:r>
              <a:rPr lang="en-GB" dirty="0"/>
              <a:t>A test infrastructure of TRENCADIS was deployed in 2008 (</a:t>
            </a:r>
            <a:r>
              <a:rPr lang="en-GB" b="1" dirty="0"/>
              <a:t>CVIMO project – 4 public hospitals and a private hospital was involved</a:t>
            </a:r>
            <a:r>
              <a:rPr lang="en-GB" dirty="0" smtClean="0"/>
              <a:t>).</a:t>
            </a:r>
            <a:endParaRPr lang="es-ES" dirty="0"/>
          </a:p>
          <a:p>
            <a:pPr algn="just"/>
            <a:r>
              <a:rPr lang="en-GB" dirty="0"/>
              <a:t>Currently, </a:t>
            </a:r>
            <a:r>
              <a:rPr lang="en-GB" b="1" dirty="0"/>
              <a:t>TRENCADIS is </a:t>
            </a:r>
            <a:r>
              <a:rPr lang="en-GB" b="1" dirty="0" smtClean="0"/>
              <a:t>deployed </a:t>
            </a:r>
            <a:r>
              <a:rPr lang="en-GB" b="1" dirty="0"/>
              <a:t>in a real infrastructure </a:t>
            </a:r>
            <a:r>
              <a:rPr lang="en-GB" dirty="0"/>
              <a:t>among </a:t>
            </a:r>
            <a:r>
              <a:rPr lang="en-US" dirty="0"/>
              <a:t>two </a:t>
            </a:r>
            <a:r>
              <a:rPr lang="en-US" dirty="0" err="1"/>
              <a:t>centres</a:t>
            </a:r>
            <a:r>
              <a:rPr lang="en-US" dirty="0"/>
              <a:t> </a:t>
            </a:r>
            <a:r>
              <a:rPr lang="en-US" dirty="0">
                <a:sym typeface="Wingdings" pitchFamily="2" charset="2"/>
              </a:rPr>
              <a:t></a:t>
            </a:r>
            <a:r>
              <a:rPr lang="en-US" dirty="0"/>
              <a:t> The UPV-I3M-GRyCAP and Dr. </a:t>
            </a:r>
            <a:r>
              <a:rPr lang="en-US" dirty="0" err="1"/>
              <a:t>Peset</a:t>
            </a:r>
            <a:r>
              <a:rPr lang="en-US" dirty="0"/>
              <a:t> Hospital</a:t>
            </a:r>
            <a:r>
              <a:rPr lang="en-US" dirty="0" smtClean="0"/>
              <a:t>.</a:t>
            </a:r>
            <a:endParaRPr lang="en-US" dirty="0"/>
          </a:p>
          <a:p>
            <a:pPr algn="just"/>
            <a:r>
              <a:rPr lang="en-US" dirty="0"/>
              <a:t>These Deployments has reported the </a:t>
            </a:r>
            <a:r>
              <a:rPr lang="en-US" b="1" dirty="0"/>
              <a:t>value as a tool for improving the access to DICOM objects</a:t>
            </a:r>
            <a:r>
              <a:rPr lang="en-US" b="1" dirty="0" smtClean="0"/>
              <a:t>.</a:t>
            </a:r>
            <a:endParaRPr lang="es-ES" b="1" dirty="0"/>
          </a:p>
        </p:txBody>
      </p:sp>
      <p:sp>
        <p:nvSpPr>
          <p:cNvPr id="4" name="3 Marcador de texto"/>
          <p:cNvSpPr>
            <a:spLocks noGrp="1"/>
          </p:cNvSpPr>
          <p:nvPr>
            <p:ph type="body" sz="quarter" idx="14"/>
          </p:nvPr>
        </p:nvSpPr>
        <p:spPr/>
        <p:txBody>
          <a:bodyPr/>
          <a:lstStyle/>
          <a:p>
            <a:endParaRPr lang="es-ES"/>
          </a:p>
        </p:txBody>
      </p:sp>
      <p:pic>
        <p:nvPicPr>
          <p:cNvPr id="5" name="6 Imagen" descr="TRENCADIS_tras.png"/>
          <p:cNvPicPr>
            <a:picLocks noChangeAspect="1"/>
          </p:cNvPicPr>
          <p:nvPr/>
        </p:nvPicPr>
        <p:blipFill>
          <a:blip r:embed="rId3" cstate="print"/>
          <a:stretch>
            <a:fillRect/>
          </a:stretch>
        </p:blipFill>
        <p:spPr>
          <a:xfrm>
            <a:off x="7256354" y="5598954"/>
            <a:ext cx="1492110" cy="1214422"/>
          </a:xfrm>
          <a:prstGeom prst="rect">
            <a:avLst/>
          </a:prstGeom>
        </p:spPr>
      </p:pic>
    </p:spTree>
    <p:extLst>
      <p:ext uri="{BB962C8B-B14F-4D97-AF65-F5344CB8AC3E}">
        <p14:creationId xmlns:p14="http://schemas.microsoft.com/office/powerpoint/2010/main" val="275019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MOTIVATION</a:t>
            </a:r>
            <a:endParaRPr lang="es-ES" dirty="0"/>
          </a:p>
        </p:txBody>
      </p:sp>
      <p:sp>
        <p:nvSpPr>
          <p:cNvPr id="3" name="2 Marcador de contenido"/>
          <p:cNvSpPr>
            <a:spLocks noGrp="1"/>
          </p:cNvSpPr>
          <p:nvPr>
            <p:ph idx="1"/>
          </p:nvPr>
        </p:nvSpPr>
        <p:spPr/>
        <p:txBody>
          <a:bodyPr/>
          <a:lstStyle/>
          <a:p>
            <a:pPr algn="just"/>
            <a:r>
              <a:rPr lang="en-US" sz="2400" dirty="0"/>
              <a:t>Also, in these deployments were detected that the </a:t>
            </a:r>
            <a:r>
              <a:rPr lang="en-US" sz="2400" b="1" dirty="0"/>
              <a:t>deployment and maintenance </a:t>
            </a:r>
            <a:r>
              <a:rPr lang="en-US" sz="2400" dirty="0"/>
              <a:t>of TRENCADIS </a:t>
            </a:r>
            <a:r>
              <a:rPr lang="en-US" sz="2400" dirty="0" smtClean="0"/>
              <a:t>services </a:t>
            </a:r>
            <a:r>
              <a:rPr lang="en-US" sz="2400" b="1" dirty="0" smtClean="0"/>
              <a:t>require </a:t>
            </a:r>
            <a:r>
              <a:rPr lang="en-US" sz="2400" b="1" dirty="0"/>
              <a:t>a considerable investment of time and effort</a:t>
            </a:r>
            <a:r>
              <a:rPr lang="en-US" sz="2400" dirty="0"/>
              <a:t>. Mainly because of:</a:t>
            </a:r>
          </a:p>
          <a:p>
            <a:pPr lvl="1" algn="just"/>
            <a:r>
              <a:rPr lang="en-US" sz="2000" dirty="0" smtClean="0"/>
              <a:t>The </a:t>
            </a:r>
            <a:r>
              <a:rPr lang="en-US" sz="2000" dirty="0"/>
              <a:t>intrinsic complexity of Grid.</a:t>
            </a:r>
          </a:p>
          <a:p>
            <a:pPr lvl="1" algn="just"/>
            <a:r>
              <a:rPr lang="en-US" sz="2000" dirty="0" smtClean="0"/>
              <a:t>Standards and </a:t>
            </a:r>
            <a:r>
              <a:rPr lang="en-US" sz="2000" dirty="0"/>
              <a:t>systems used in the hospitals.</a:t>
            </a:r>
          </a:p>
          <a:p>
            <a:pPr lvl="1" algn="just"/>
            <a:r>
              <a:rPr lang="en-US" sz="2000" dirty="0"/>
              <a:t>T</a:t>
            </a:r>
            <a:r>
              <a:rPr lang="en-US" sz="2000" dirty="0" smtClean="0"/>
              <a:t>he </a:t>
            </a:r>
            <a:r>
              <a:rPr lang="en-US" sz="2000" dirty="0"/>
              <a:t>network security restrictions imposed on the hospitals.</a:t>
            </a:r>
          </a:p>
          <a:p>
            <a:pPr algn="just"/>
            <a:r>
              <a:rPr lang="en-US" sz="2400" dirty="0"/>
              <a:t>This fact makes </a:t>
            </a:r>
            <a:r>
              <a:rPr lang="en-US" sz="2400" b="1" dirty="0"/>
              <a:t>difficult adapt a deployment in some scenarios</a:t>
            </a:r>
            <a:r>
              <a:rPr lang="en-US" sz="2400" dirty="0"/>
              <a:t>, such as an unexpected increase </a:t>
            </a:r>
            <a:r>
              <a:rPr lang="en-US" sz="2400" dirty="0" smtClean="0"/>
              <a:t>in </a:t>
            </a:r>
            <a:r>
              <a:rPr lang="en-US" sz="2400" dirty="0"/>
              <a:t>demand or in the number of images stored in the system. </a:t>
            </a:r>
          </a:p>
          <a:p>
            <a:pPr algn="just"/>
            <a:r>
              <a:rPr lang="en-US" sz="2400" dirty="0"/>
              <a:t>This work was motivated by </a:t>
            </a:r>
            <a:r>
              <a:rPr lang="en-US" sz="2400" dirty="0" smtClean="0"/>
              <a:t>these problems, </a:t>
            </a:r>
            <a:r>
              <a:rPr lang="en-US" sz="2400" dirty="0"/>
              <a:t>providing the basis for new TRENCADIS deployment </a:t>
            </a:r>
            <a:r>
              <a:rPr lang="en-US" sz="2400" dirty="0" smtClean="0"/>
              <a:t>strategies, using </a:t>
            </a:r>
            <a:r>
              <a:rPr lang="en-US" sz="2400" b="1" dirty="0" smtClean="0"/>
              <a:t>Cloud</a:t>
            </a:r>
            <a:r>
              <a:rPr lang="en-US" sz="2400" dirty="0" smtClean="0"/>
              <a:t> technologies.</a:t>
            </a:r>
            <a:endParaRPr lang="en-GB" sz="6000" dirty="0"/>
          </a:p>
        </p:txBody>
      </p:sp>
      <p:sp>
        <p:nvSpPr>
          <p:cNvPr id="4" name="3 Marcador de texto"/>
          <p:cNvSpPr>
            <a:spLocks noGrp="1"/>
          </p:cNvSpPr>
          <p:nvPr>
            <p:ph type="body" sz="quarter" idx="14"/>
          </p:nvPr>
        </p:nvSpPr>
        <p:spPr/>
        <p:txBody>
          <a:bodyPr/>
          <a:lstStyle/>
          <a:p>
            <a:endParaRPr lang="es-ES"/>
          </a:p>
        </p:txBody>
      </p:sp>
    </p:spTree>
    <p:extLst>
      <p:ext uri="{BB962C8B-B14F-4D97-AF65-F5344CB8AC3E}">
        <p14:creationId xmlns:p14="http://schemas.microsoft.com/office/powerpoint/2010/main" val="253419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Objectives</a:t>
            </a:r>
            <a:endParaRPr lang="en-US" dirty="0"/>
          </a:p>
        </p:txBody>
      </p:sp>
      <p:sp>
        <p:nvSpPr>
          <p:cNvPr id="3" name="2 Marcador de contenido"/>
          <p:cNvSpPr>
            <a:spLocks noGrp="1"/>
          </p:cNvSpPr>
          <p:nvPr>
            <p:ph idx="1"/>
          </p:nvPr>
        </p:nvSpPr>
        <p:spPr/>
        <p:txBody>
          <a:bodyPr/>
          <a:lstStyle/>
          <a:p>
            <a:pPr algn="just"/>
            <a:r>
              <a:rPr lang="en-US" sz="2800" b="1" dirty="0"/>
              <a:t>Design a platform </a:t>
            </a:r>
            <a:r>
              <a:rPr lang="en-US" sz="2800" dirty="0"/>
              <a:t>for the deployment of TRENCADIS-based applications, </a:t>
            </a:r>
            <a:r>
              <a:rPr lang="en-US" sz="2800" b="1" dirty="0"/>
              <a:t>using  Virtualization and Cloud computing</a:t>
            </a:r>
            <a:r>
              <a:rPr lang="en-US" sz="2800" dirty="0"/>
              <a:t> techniques. The platform …..</a:t>
            </a:r>
          </a:p>
          <a:p>
            <a:pPr lvl="1" algn="just"/>
            <a:r>
              <a:rPr lang="en-US" sz="2400" b="1" dirty="0"/>
              <a:t>avoids intrusive deployment </a:t>
            </a:r>
            <a:r>
              <a:rPr lang="en-US" sz="2400" dirty="0"/>
              <a:t>of services to reduce the amount of effort required to install and maintain new TRENCADIS sites.</a:t>
            </a:r>
          </a:p>
          <a:p>
            <a:pPr lvl="1" algn="just"/>
            <a:r>
              <a:rPr lang="en-US" sz="2400" b="1" dirty="0"/>
              <a:t>provides mechanisms to monitor and handle performance and reliability </a:t>
            </a:r>
            <a:r>
              <a:rPr lang="en-US" sz="2400" dirty="0"/>
              <a:t>requirements together, allocating and de-allocating different computational resources from the </a:t>
            </a:r>
            <a:r>
              <a:rPr lang="en-US" sz="2400" dirty="0" smtClean="0"/>
              <a:t>Cloud, </a:t>
            </a:r>
            <a:r>
              <a:rPr lang="en-US" sz="2400" dirty="0"/>
              <a:t>as required by the applications.</a:t>
            </a:r>
          </a:p>
          <a:p>
            <a:pPr lvl="1" algn="just"/>
            <a:r>
              <a:rPr lang="en-US" sz="2400" dirty="0"/>
              <a:t>will be designed </a:t>
            </a:r>
            <a:r>
              <a:rPr lang="en-US" sz="2400" b="1" dirty="0"/>
              <a:t>to be portable to other application</a:t>
            </a:r>
            <a:r>
              <a:rPr lang="en-US" sz="2400" dirty="0"/>
              <a:t> domains that also rely on Grid computing</a:t>
            </a:r>
            <a:r>
              <a:rPr lang="en-US" sz="2400" dirty="0" smtClean="0"/>
              <a:t>.</a:t>
            </a:r>
            <a:endParaRPr lang="en-US" sz="1800" dirty="0"/>
          </a:p>
        </p:txBody>
      </p:sp>
      <p:sp>
        <p:nvSpPr>
          <p:cNvPr id="4" name="3 Marcador de texto"/>
          <p:cNvSpPr>
            <a:spLocks noGrp="1"/>
          </p:cNvSpPr>
          <p:nvPr>
            <p:ph type="body" sz="quarter" idx="14"/>
          </p:nvPr>
        </p:nvSpPr>
        <p:spPr/>
        <p:txBody>
          <a:bodyPr/>
          <a:lstStyle/>
          <a:p>
            <a:endParaRPr lang="es-ES"/>
          </a:p>
        </p:txBody>
      </p:sp>
    </p:spTree>
    <p:extLst>
      <p:ext uri="{BB962C8B-B14F-4D97-AF65-F5344CB8AC3E}">
        <p14:creationId xmlns:p14="http://schemas.microsoft.com/office/powerpoint/2010/main" val="3901129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94895"/>
            <a:ext cx="8568952" cy="2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n-US" dirty="0" smtClean="0"/>
              <a:t>Analysis of TRENCADIS Services</a:t>
            </a:r>
            <a:endParaRPr lang="en-US" dirty="0"/>
          </a:p>
        </p:txBody>
      </p:sp>
      <p:sp>
        <p:nvSpPr>
          <p:cNvPr id="3" name="2 Marcador de contenido"/>
          <p:cNvSpPr>
            <a:spLocks noGrp="1"/>
          </p:cNvSpPr>
          <p:nvPr>
            <p:ph idx="1"/>
          </p:nvPr>
        </p:nvSpPr>
        <p:spPr/>
        <p:txBody>
          <a:bodyPr/>
          <a:lstStyle/>
          <a:p>
            <a:pPr algn="just"/>
            <a:r>
              <a:rPr lang="en-GB" sz="2400" dirty="0"/>
              <a:t>This infrastructure is composed by a set of services based on Grid technologies which are integrated in a Virtual Organization (VO).</a:t>
            </a:r>
          </a:p>
          <a:p>
            <a:pPr marL="0" indent="0">
              <a:buNone/>
            </a:pPr>
            <a:endParaRPr lang="en-GB" sz="2400" dirty="0" smtClean="0"/>
          </a:p>
          <a:p>
            <a:endParaRPr lang="en-GB" sz="2400" dirty="0" smtClean="0"/>
          </a:p>
          <a:p>
            <a:endParaRPr lang="en-GB" sz="2400" dirty="0" smtClean="0"/>
          </a:p>
          <a:p>
            <a:pPr marL="0" indent="0">
              <a:buNone/>
            </a:pPr>
            <a:endParaRPr lang="es-ES" sz="2400" dirty="0" smtClean="0"/>
          </a:p>
          <a:p>
            <a:pPr algn="just"/>
            <a:r>
              <a:rPr lang="en-US" sz="2400" dirty="0" smtClean="0"/>
              <a:t>There </a:t>
            </a:r>
            <a:r>
              <a:rPr lang="en-US" sz="2400" dirty="0"/>
              <a:t>are two categories of Services:</a:t>
            </a:r>
          </a:p>
          <a:p>
            <a:pPr lvl="1" algn="just"/>
            <a:r>
              <a:rPr lang="en-US" sz="2000" b="1" dirty="0"/>
              <a:t>CORE </a:t>
            </a:r>
            <a:r>
              <a:rPr lang="en-GB" sz="2000" b="1" dirty="0"/>
              <a:t>services</a:t>
            </a:r>
            <a:r>
              <a:rPr lang="en-GB" sz="2000" dirty="0"/>
              <a:t>. Located in each hospital involved.</a:t>
            </a:r>
          </a:p>
          <a:p>
            <a:pPr lvl="1" algn="just"/>
            <a:r>
              <a:rPr lang="en-GB" sz="2000" b="1" dirty="0"/>
              <a:t>SERVER services</a:t>
            </a:r>
            <a:r>
              <a:rPr lang="en-GB" sz="2000" dirty="0"/>
              <a:t>. Located in a </a:t>
            </a:r>
            <a:r>
              <a:rPr lang="en-GB" sz="2000" dirty="0" smtClean="0"/>
              <a:t>external TRENCADIS </a:t>
            </a:r>
            <a:r>
              <a:rPr lang="en-GB" sz="2000" dirty="0"/>
              <a:t>center</a:t>
            </a:r>
            <a:r>
              <a:rPr lang="en-GB" sz="2000" dirty="0" smtClean="0"/>
              <a:t>.</a:t>
            </a:r>
          </a:p>
          <a:p>
            <a:pPr marL="457200" lvl="1" indent="0" algn="just">
              <a:buNone/>
            </a:pPr>
            <a:endParaRPr lang="en-GB" sz="2000" dirty="0"/>
          </a:p>
          <a:p>
            <a:pPr algn="just"/>
            <a:r>
              <a:rPr lang="en-US" sz="2400" dirty="0" smtClean="0"/>
              <a:t>Scientific </a:t>
            </a:r>
            <a:r>
              <a:rPr lang="en-US" sz="2400" dirty="0"/>
              <a:t>Linux 5</a:t>
            </a:r>
            <a:r>
              <a:rPr lang="en-US" sz="2400" dirty="0" smtClean="0"/>
              <a:t>.7 OS is recommended for all of them, although another compatible GNU/Linux OS could be used</a:t>
            </a:r>
            <a:endParaRPr lang="en-US" sz="5400" dirty="0"/>
          </a:p>
        </p:txBody>
      </p:sp>
      <p:sp>
        <p:nvSpPr>
          <p:cNvPr id="4" name="3 Marcador de texto"/>
          <p:cNvSpPr>
            <a:spLocks noGrp="1"/>
          </p:cNvSpPr>
          <p:nvPr>
            <p:ph type="body" sz="quarter" idx="14"/>
          </p:nvPr>
        </p:nvSpPr>
        <p:spPr/>
        <p:txBody>
          <a:bodyPr/>
          <a:lstStyle/>
          <a:p>
            <a:endParaRPr lang="es-ES"/>
          </a:p>
        </p:txBody>
      </p:sp>
    </p:spTree>
    <p:extLst>
      <p:ext uri="{BB962C8B-B14F-4D97-AF65-F5344CB8AC3E}">
        <p14:creationId xmlns:p14="http://schemas.microsoft.com/office/powerpoint/2010/main" val="1145149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Analysis of TRENCADIS Services</a:t>
            </a:r>
            <a:endParaRPr lang="en-US" dirty="0"/>
          </a:p>
        </p:txBody>
      </p:sp>
      <p:sp>
        <p:nvSpPr>
          <p:cNvPr id="4" name="3 Marcador de texto"/>
          <p:cNvSpPr>
            <a:spLocks noGrp="1"/>
          </p:cNvSpPr>
          <p:nvPr>
            <p:ph type="body" sz="quarter" idx="14"/>
          </p:nvPr>
        </p:nvSpPr>
        <p:spPr/>
        <p:txBody>
          <a:bodyPr/>
          <a:lstStyle/>
          <a:p>
            <a:r>
              <a:rPr lang="en-US" dirty="0" smtClean="0"/>
              <a:t>(example: DICOM Storage)</a:t>
            </a:r>
            <a:endParaRPr lang="en-US" dirty="0"/>
          </a:p>
        </p:txBody>
      </p:sp>
      <p:graphicFrame>
        <p:nvGraphicFramePr>
          <p:cNvPr id="5" name="Objeto 4"/>
          <p:cNvGraphicFramePr>
            <a:graphicFrameLocks noChangeAspect="1"/>
          </p:cNvGraphicFramePr>
          <p:nvPr>
            <p:extLst>
              <p:ext uri="{D42A27DB-BD31-4B8C-83A1-F6EECF244321}">
                <p14:modId xmlns:p14="http://schemas.microsoft.com/office/powerpoint/2010/main" val="1357052302"/>
              </p:ext>
            </p:extLst>
          </p:nvPr>
        </p:nvGraphicFramePr>
        <p:xfrm>
          <a:off x="147038" y="2348880"/>
          <a:ext cx="5577090" cy="3600400"/>
        </p:xfrm>
        <a:graphic>
          <a:graphicData uri="http://schemas.openxmlformats.org/presentationml/2006/ole">
            <mc:AlternateContent xmlns:mc="http://schemas.openxmlformats.org/markup-compatibility/2006">
              <mc:Choice xmlns:v="urn:schemas-microsoft-com:vml" Requires="v">
                <p:oleObj spid="_x0000_s2079" name="Visio" r:id="rId4" imgW="4201918" imgH="2704590" progId="Visio.Drawing.11">
                  <p:embed/>
                </p:oleObj>
              </mc:Choice>
              <mc:Fallback>
                <p:oleObj name="Visio" r:id="rId4" imgW="4201918" imgH="270459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38" y="2348880"/>
                        <a:ext cx="5577090" cy="3600400"/>
                      </a:xfrm>
                      <a:prstGeom prst="rect">
                        <a:avLst/>
                      </a:prstGeom>
                      <a:noFill/>
                    </p:spPr>
                  </p:pic>
                </p:oleObj>
              </mc:Fallback>
            </mc:AlternateContent>
          </a:graphicData>
        </a:graphic>
      </p:graphicFrame>
      <p:sp>
        <p:nvSpPr>
          <p:cNvPr id="6" name="Rectángulo 6"/>
          <p:cNvSpPr/>
          <p:nvPr/>
        </p:nvSpPr>
        <p:spPr>
          <a:xfrm>
            <a:off x="539552" y="1340768"/>
            <a:ext cx="8136904" cy="830997"/>
          </a:xfrm>
          <a:prstGeom prst="rect">
            <a:avLst/>
          </a:prstGeom>
        </p:spPr>
        <p:txBody>
          <a:bodyPr wrap="square">
            <a:spAutoFit/>
          </a:bodyPr>
          <a:lstStyle/>
          <a:p>
            <a:pPr marL="342900" indent="-342900" algn="just">
              <a:spcBef>
                <a:spcPct val="20000"/>
              </a:spcBef>
              <a:buFont typeface="Arial" pitchFamily="34" charset="0"/>
              <a:buChar char="•"/>
            </a:pPr>
            <a:r>
              <a:rPr lang="en-GB" sz="2400" dirty="0">
                <a:solidFill>
                  <a:srgbClr val="00509F"/>
                </a:solidFill>
                <a:latin typeface="+mn-lt"/>
              </a:rPr>
              <a:t>An Analysis of TRENCADIS Services has allowed to detect the VMI and software components of each VMI detected.</a:t>
            </a:r>
          </a:p>
        </p:txBody>
      </p:sp>
      <p:sp>
        <p:nvSpPr>
          <p:cNvPr id="7" name="2 Marcador de contenido"/>
          <p:cNvSpPr>
            <a:spLocks noGrp="1"/>
          </p:cNvSpPr>
          <p:nvPr>
            <p:ph idx="1"/>
          </p:nvPr>
        </p:nvSpPr>
        <p:spPr>
          <a:xfrm>
            <a:off x="5542874" y="2204864"/>
            <a:ext cx="3493622" cy="4123936"/>
          </a:xfrm>
        </p:spPr>
        <p:txBody>
          <a:bodyPr>
            <a:noAutofit/>
          </a:bodyPr>
          <a:lstStyle/>
          <a:p>
            <a:pPr marL="400050"/>
            <a:r>
              <a:rPr lang="en-GB" sz="1800" b="1" dirty="0" smtClean="0"/>
              <a:t>VMIs:</a:t>
            </a:r>
            <a:endParaRPr lang="en-GB" sz="1800" dirty="0"/>
          </a:p>
          <a:p>
            <a:pPr marL="800100" lvl="1" indent="-342900"/>
            <a:r>
              <a:rPr lang="en-GB" sz="1400" b="1" dirty="0" smtClean="0"/>
              <a:t>Indexer</a:t>
            </a:r>
            <a:r>
              <a:rPr lang="en-GB" sz="1400" b="1" dirty="0"/>
              <a:t>.</a:t>
            </a:r>
            <a:r>
              <a:rPr lang="en-GB" sz="1400" dirty="0"/>
              <a:t> Index the information.</a:t>
            </a:r>
          </a:p>
          <a:p>
            <a:pPr marL="800100" lvl="1" indent="-342900"/>
            <a:r>
              <a:rPr lang="en-GB" sz="1400" b="1" dirty="0" smtClean="0"/>
              <a:t>Backend</a:t>
            </a:r>
            <a:r>
              <a:rPr lang="en-GB" sz="1400" b="1" dirty="0"/>
              <a:t>.</a:t>
            </a:r>
            <a:r>
              <a:rPr lang="en-GB" sz="1400" dirty="0"/>
              <a:t> Kept images and reports.</a:t>
            </a:r>
          </a:p>
          <a:p>
            <a:pPr marL="800100" lvl="1" indent="-342900"/>
            <a:r>
              <a:rPr lang="en-GB" sz="1400" b="1" dirty="0"/>
              <a:t>Storage DICOM Grid Service.</a:t>
            </a:r>
            <a:r>
              <a:rPr lang="en-GB" sz="1400" dirty="0"/>
              <a:t> Grid Service </a:t>
            </a:r>
            <a:r>
              <a:rPr lang="en-GB" sz="1400" dirty="0" smtClean="0"/>
              <a:t>Interface.</a:t>
            </a:r>
          </a:p>
          <a:p>
            <a:pPr marL="400050"/>
            <a:r>
              <a:rPr lang="en-GB" sz="1800" b="1" dirty="0" smtClean="0"/>
              <a:t>Software:</a:t>
            </a:r>
          </a:p>
          <a:p>
            <a:pPr marL="800100" lvl="1" indent="-342900"/>
            <a:r>
              <a:rPr lang="en-GB" sz="1400" b="1" dirty="0" smtClean="0"/>
              <a:t>Indexer. </a:t>
            </a:r>
            <a:r>
              <a:rPr lang="en-GB" sz="1400" dirty="0" err="1" smtClean="0"/>
              <a:t>PostgreSQL</a:t>
            </a:r>
            <a:r>
              <a:rPr lang="en-GB" sz="1400" dirty="0" smtClean="0"/>
              <a:t> or AMGA or Neo4J.</a:t>
            </a:r>
          </a:p>
          <a:p>
            <a:pPr marL="800100" lvl="1" indent="-342900"/>
            <a:r>
              <a:rPr lang="en-GB" sz="1400" b="1" dirty="0" err="1" smtClean="0"/>
              <a:t>BackEnd</a:t>
            </a:r>
            <a:r>
              <a:rPr lang="en-GB" sz="1400" b="1" dirty="0"/>
              <a:t>. </a:t>
            </a:r>
            <a:r>
              <a:rPr lang="en-GB" sz="1400" dirty="0" err="1"/>
              <a:t>PostgreSQL</a:t>
            </a:r>
            <a:r>
              <a:rPr lang="en-GB" sz="1400" dirty="0"/>
              <a:t> or File System or </a:t>
            </a:r>
            <a:r>
              <a:rPr lang="en-GB" sz="1400" dirty="0" err="1"/>
              <a:t>GridFTP</a:t>
            </a:r>
            <a:r>
              <a:rPr lang="en-GB" sz="1400" dirty="0"/>
              <a:t> or LFC+SE or CDMI.</a:t>
            </a:r>
          </a:p>
          <a:p>
            <a:pPr marL="800100" lvl="1" indent="-342900"/>
            <a:r>
              <a:rPr lang="en-GB" sz="1400" b="1" dirty="0"/>
              <a:t>Storage DICOM Grid Service. </a:t>
            </a:r>
            <a:r>
              <a:rPr lang="en-GB" sz="1400" dirty="0"/>
              <a:t>Java API Indexer, Java API Backend, Globus 4, Java and Ant</a:t>
            </a:r>
            <a:r>
              <a:rPr lang="en-GB" sz="1400" dirty="0" smtClean="0"/>
              <a:t>.</a:t>
            </a:r>
            <a:endParaRPr lang="en-GB" sz="1400" dirty="0"/>
          </a:p>
        </p:txBody>
      </p:sp>
    </p:spTree>
    <p:extLst>
      <p:ext uri="{BB962C8B-B14F-4D97-AF65-F5344CB8AC3E}">
        <p14:creationId xmlns:p14="http://schemas.microsoft.com/office/powerpoint/2010/main" val="727183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Platform Architecture</a:t>
            </a:r>
            <a:endParaRPr lang="en-US" dirty="0"/>
          </a:p>
        </p:txBody>
      </p:sp>
      <p:sp>
        <p:nvSpPr>
          <p:cNvPr id="4" name="3 Marcador de texto"/>
          <p:cNvSpPr>
            <a:spLocks noGrp="1"/>
          </p:cNvSpPr>
          <p:nvPr>
            <p:ph type="body" sz="quarter" idx="14"/>
          </p:nvPr>
        </p:nvSpPr>
        <p:spPr/>
        <p:txBody>
          <a:bodyPr/>
          <a:lstStyle/>
          <a:p>
            <a:endParaRPr lang="es-E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577443"/>
            <a:ext cx="8735203" cy="473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197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_1_grycap_v4">
  <a:themeElements>
    <a:clrScheme name="Tema GRyCAP">
      <a:dk1>
        <a:sysClr val="windowText" lastClr="000000"/>
      </a:dk1>
      <a:lt1>
        <a:sysClr val="window" lastClr="FFFFFF"/>
      </a:lt1>
      <a:dk2>
        <a:srgbClr val="00549F"/>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ubtítulo">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plantilla_1_grycap_v4</Template>
  <TotalTime>1686</TotalTime>
  <Words>1802</Words>
  <Application>Microsoft Office PowerPoint</Application>
  <PresentationFormat>Presentación en pantalla (4:3)</PresentationFormat>
  <Paragraphs>211</Paragraphs>
  <Slides>16</Slides>
  <Notes>16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plantilla_1_grycap_v4</vt:lpstr>
      <vt:lpstr>Visio</vt:lpstr>
      <vt:lpstr>Platform to Ease the Deployment and Improve the Availability of TRENCADIS Infrastructure</vt:lpstr>
      <vt:lpstr>Index</vt:lpstr>
      <vt:lpstr>TRENCADIS Technology</vt:lpstr>
      <vt:lpstr>TRENCADIS Technology</vt:lpstr>
      <vt:lpstr>MOTIVATION</vt:lpstr>
      <vt:lpstr>Objectives</vt:lpstr>
      <vt:lpstr>Analysis of TRENCADIS Services</vt:lpstr>
      <vt:lpstr>Analysis of TRENCADIS Services</vt:lpstr>
      <vt:lpstr>Platform Architecture</vt:lpstr>
      <vt:lpstr>Platform Architecture - RVMI</vt:lpstr>
      <vt:lpstr>Platform Architecture - RSC</vt:lpstr>
      <vt:lpstr>Platform Architecture - RSD</vt:lpstr>
      <vt:lpstr>Platform Architecture - II</vt:lpstr>
      <vt:lpstr>RADL Example</vt:lpstr>
      <vt:lpstr>TRENCADIS Cloud inf.</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Miguel Caballer</dc:creator>
  <cp:lastModifiedBy>Miguel Caballer</cp:lastModifiedBy>
  <cp:revision>115</cp:revision>
  <cp:lastPrinted>2012-11-05T08:32:48Z</cp:lastPrinted>
  <dcterms:created xsi:type="dcterms:W3CDTF">2012-10-29T12:11:24Z</dcterms:created>
  <dcterms:modified xsi:type="dcterms:W3CDTF">2013-09-18T15:02:38Z</dcterms:modified>
</cp:coreProperties>
</file>