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" r:id="rId3"/>
    <p:sldId id="319" r:id="rId4"/>
    <p:sldId id="320" r:id="rId5"/>
    <p:sldId id="321" r:id="rId6"/>
    <p:sldId id="322" r:id="rId7"/>
    <p:sldId id="323" r:id="rId8"/>
    <p:sldId id="326" r:id="rId9"/>
    <p:sldId id="324" r:id="rId10"/>
    <p:sldId id="333" r:id="rId11"/>
    <p:sldId id="325" r:id="rId12"/>
    <p:sldId id="332" r:id="rId13"/>
    <p:sldId id="32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5A"/>
    <a:srgbClr val="FF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4" autoAdjust="0"/>
    <p:restoredTop sz="73129" autoAdjust="0"/>
  </p:normalViewPr>
  <p:slideViewPr>
    <p:cSldViewPr snapToGrid="0" snapToObjects="1">
      <p:cViewPr varScale="1">
        <p:scale>
          <a:sx n="71" d="100"/>
          <a:sy n="71" d="100"/>
        </p:scale>
        <p:origin x="-10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3CF3-B0A2-714D-86E6-6B479E9B3C58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946D-6533-404B-873D-C72F150EB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799F-F550-5C40-8E74-62E3799512FE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C4C9-71FA-2D4F-8EE7-4B36ECFC3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3871" y="6354506"/>
            <a:ext cx="146009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DF7DDF-4F35-4CCE-A0D9-F2B112F7C92B}" type="datetime1">
              <a:rPr lang="en-US" smtClean="0"/>
              <a:pPr/>
              <a:t>9/16/13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</a:t>
            </a:r>
            <a:r>
              <a:rPr lang="en-U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Computing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97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7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E4E0-C1CB-488B-B4DE-08DB2032DA7F}" type="datetime1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Monitoring Consolidation meeting.  Julia Andreeva,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0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A4A5-B07A-4A9A-8906-EA7A43634BAE}" type="datetime1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WLCG Monitoring Consolidation, Pablo </a:t>
            </a:r>
            <a:r>
              <a:rPr lang="en-US" dirty="0" err="1" smtClean="0"/>
              <a:t>Saiz</a:t>
            </a:r>
            <a:r>
              <a:rPr lang="en-US" dirty="0" smtClean="0"/>
              <a:t>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86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WLCG Monitoring Consolidation.  Pablo </a:t>
            </a:r>
            <a:r>
              <a:rPr lang="en-US" dirty="0" err="1" smtClean="0"/>
              <a:t>Saiz</a:t>
            </a:r>
            <a:r>
              <a:rPr lang="en-US" dirty="0" smtClean="0"/>
              <a:t>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db.egi.eu/store/software/dashboard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cern.ch/go/pw7F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1" y="1849035"/>
            <a:ext cx="8466666" cy="2037166"/>
          </a:xfrm>
        </p:spPr>
        <p:txBody>
          <a:bodyPr/>
          <a:lstStyle/>
          <a:p>
            <a:r>
              <a:rPr lang="en-US" dirty="0" smtClean="0"/>
              <a:t>WLCG Transfers monitoring	</a:t>
            </a:r>
            <a:br>
              <a:rPr lang="en-US" dirty="0" smtClean="0"/>
            </a:br>
            <a:r>
              <a:rPr lang="en-US" sz="2000" b="0" dirty="0" smtClean="0"/>
              <a:t>EGI Technical Forum</a:t>
            </a:r>
            <a:br>
              <a:rPr lang="en-US" sz="2000" b="0" dirty="0" smtClean="0"/>
            </a:br>
            <a:r>
              <a:rPr lang="en-US" sz="2000" b="0" dirty="0" smtClean="0"/>
              <a:t>Madrid, </a:t>
            </a:r>
            <a:r>
              <a:rPr lang="en-US" sz="2000" b="0" dirty="0" smtClean="0"/>
              <a:t>17 </a:t>
            </a:r>
            <a:r>
              <a:rPr lang="en-US" sz="2000" b="0" dirty="0" smtClean="0"/>
              <a:t>September 2013</a:t>
            </a:r>
            <a:endParaRPr lang="en-US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Pablo Saiz on behalf of the Dashboard Team</a:t>
            </a:r>
          </a:p>
          <a:p>
            <a:r>
              <a:rPr lang="en-US" sz="2000" dirty="0" smtClean="0"/>
              <a:t>CERN </a:t>
            </a:r>
          </a:p>
          <a:p>
            <a:r>
              <a:rPr lang="en-US" sz="2000" dirty="0" smtClean="0"/>
              <a:t>IT/SDC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5500"/>
            <a:ext cx="8229600" cy="1143000"/>
          </a:xfrm>
        </p:spPr>
        <p:txBody>
          <a:bodyPr/>
          <a:lstStyle/>
          <a:p>
            <a:r>
              <a:rPr lang="en-US" dirty="0" smtClean="0"/>
              <a:t>Web server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485762" y="2738302"/>
            <a:ext cx="1779373" cy="864973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485761" y="3785238"/>
            <a:ext cx="1779373" cy="8649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</a:p>
          <a:p>
            <a:pPr algn="ctr"/>
            <a:r>
              <a:rPr lang="en-US" dirty="0" err="1" smtClean="0"/>
              <a:t>json</a:t>
            </a:r>
            <a:r>
              <a:rPr lang="en-US" dirty="0" smtClean="0"/>
              <a:t>, xml,…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324229" y="4867783"/>
            <a:ext cx="2940906" cy="864973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800762" y="3261769"/>
            <a:ext cx="1911910" cy="8649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850022" y="2738300"/>
            <a:ext cx="1779373" cy="864973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DAO</a:t>
            </a:r>
            <a:endParaRPr lang="en-GB" dirty="0"/>
          </a:p>
        </p:txBody>
      </p:sp>
      <p:sp>
        <p:nvSpPr>
          <p:cNvPr id="13" name="Can 12"/>
          <p:cNvSpPr/>
          <p:nvPr/>
        </p:nvSpPr>
        <p:spPr>
          <a:xfrm>
            <a:off x="7650889" y="2573177"/>
            <a:ext cx="1334530" cy="119521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GB" dirty="0"/>
          </a:p>
        </p:txBody>
      </p:sp>
      <p:sp>
        <p:nvSpPr>
          <p:cNvPr id="14" name="Smiley Face 13"/>
          <p:cNvSpPr/>
          <p:nvPr/>
        </p:nvSpPr>
        <p:spPr>
          <a:xfrm>
            <a:off x="76196" y="3432522"/>
            <a:ext cx="605481" cy="523467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829959" y="3694255"/>
            <a:ext cx="494272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2189204" y="3170788"/>
            <a:ext cx="296558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>
            <a:off x="2189204" y="4217724"/>
            <a:ext cx="296557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</p:cNvCxnSpPr>
          <p:nvPr/>
        </p:nvCxnSpPr>
        <p:spPr>
          <a:xfrm flipH="1">
            <a:off x="1756717" y="4650211"/>
            <a:ext cx="1" cy="217572"/>
          </a:xfrm>
          <a:prstGeom prst="line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92401" y="4650211"/>
            <a:ext cx="0" cy="2175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2" idx="1"/>
          </p:cNvCxnSpPr>
          <p:nvPr/>
        </p:nvCxnSpPr>
        <p:spPr>
          <a:xfrm flipV="1">
            <a:off x="4265135" y="3170787"/>
            <a:ext cx="584887" cy="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3" idx="2"/>
          </p:cNvCxnSpPr>
          <p:nvPr/>
        </p:nvCxnSpPr>
        <p:spPr>
          <a:xfrm flipV="1">
            <a:off x="6629395" y="3170786"/>
            <a:ext cx="1021494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1069787"/>
            <a:ext cx="8985419" cy="6848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MVC design pattern </a:t>
            </a:r>
          </a:p>
          <a:p>
            <a:pPr lvl="1"/>
            <a:r>
              <a:rPr lang="en-US" dirty="0" smtClean="0"/>
              <a:t>Only Action, Configuration and DAO are application specific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5520" y="5732756"/>
            <a:ext cx="391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Route </a:t>
            </a:r>
            <a:r>
              <a:rPr lang="en-US" b="1" dirty="0" err="1" smtClean="0"/>
              <a:t>url</a:t>
            </a:r>
            <a:r>
              <a:rPr lang="en-US" b="1" dirty="0" smtClean="0"/>
              <a:t> + mime to action + view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96097" y="3627573"/>
            <a:ext cx="342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of SQL queries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03878" y="4141449"/>
            <a:ext cx="342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Convert python </a:t>
            </a:r>
            <a:r>
              <a:rPr lang="en-US" b="1" dirty="0" err="1" smtClean="0"/>
              <a:t>dict</a:t>
            </a:r>
            <a:r>
              <a:rPr lang="en-US" b="1" dirty="0" smtClean="0"/>
              <a:t> into:</a:t>
            </a:r>
          </a:p>
          <a:p>
            <a:r>
              <a:rPr lang="en-US" b="1" dirty="0" err="1" smtClean="0"/>
              <a:t>Json</a:t>
            </a:r>
            <a:r>
              <a:rPr lang="en-US" b="1" dirty="0" smtClean="0"/>
              <a:t>, xml, </a:t>
            </a:r>
            <a:r>
              <a:rPr lang="en-US" b="1" dirty="0" err="1" smtClean="0"/>
              <a:t>csv</a:t>
            </a:r>
            <a:r>
              <a:rPr lang="en-US" b="1" dirty="0" smtClean="0"/>
              <a:t>, html (</a:t>
            </a:r>
            <a:r>
              <a:rPr lang="en-US" b="1" dirty="0" err="1" smtClean="0"/>
              <a:t>xslt</a:t>
            </a:r>
            <a:r>
              <a:rPr lang="en-US" b="1" dirty="0" smtClean="0"/>
              <a:t>)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12318" y="1945257"/>
            <a:ext cx="397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Retrieve parameters from HTTP call, data from DAO and set a result </a:t>
            </a:r>
            <a:r>
              <a:rPr lang="en-US" b="1" dirty="0" err="1" smtClean="0"/>
              <a:t>dict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1405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In-house MVC </a:t>
            </a:r>
            <a:r>
              <a:rPr lang="en-US" dirty="0" err="1" smtClean="0"/>
              <a:t>javascript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err="1" smtClean="0"/>
              <a:t>Xbrowse</a:t>
            </a:r>
            <a:endParaRPr lang="en-US" dirty="0" smtClean="0"/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, </a:t>
            </a:r>
            <a:r>
              <a:rPr lang="en-US" dirty="0" err="1" smtClean="0"/>
              <a:t>datatables</a:t>
            </a:r>
            <a:r>
              <a:rPr lang="en-US" dirty="0" smtClean="0"/>
              <a:t>, standard </a:t>
            </a:r>
            <a:r>
              <a:rPr lang="en-US" dirty="0" err="1" smtClean="0"/>
              <a:t>js</a:t>
            </a:r>
            <a:r>
              <a:rPr lang="en-US" dirty="0" smtClean="0"/>
              <a:t> libraries</a:t>
            </a:r>
          </a:p>
          <a:p>
            <a:pPr lvl="1"/>
            <a:endParaRPr lang="en-US" dirty="0"/>
          </a:p>
          <a:p>
            <a:r>
              <a:rPr lang="en-US" dirty="0" smtClean="0"/>
              <a:t>Interact with the server through AJAX</a:t>
            </a:r>
          </a:p>
          <a:p>
            <a:endParaRPr lang="en-US" dirty="0"/>
          </a:p>
          <a:p>
            <a:r>
              <a:rPr lang="en-US" dirty="0" smtClean="0"/>
              <a:t>Easy to add new views</a:t>
            </a:r>
          </a:p>
          <a:p>
            <a:pPr lvl="1"/>
            <a:r>
              <a:rPr lang="en-US" dirty="0" smtClean="0"/>
              <a:t>Highly customizable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7" name="Content Placeholder 6" descr="ddm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t="19792" r="17674" b="17588"/>
          <a:stretch/>
        </p:blipFill>
        <p:spPr>
          <a:xfrm>
            <a:off x="829069" y="1076112"/>
            <a:ext cx="7373410" cy="50619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367" y="5962711"/>
            <a:ext cx="582112" cy="17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18" y="238862"/>
            <a:ext cx="8229600" cy="1143000"/>
          </a:xfrm>
        </p:spPr>
        <p:txBody>
          <a:bodyPr/>
          <a:lstStyle/>
          <a:p>
            <a:r>
              <a:rPr lang="en-US" dirty="0" smtClean="0"/>
              <a:t>WLCG Transfers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649"/>
            <a:ext cx="8229600" cy="38988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Collects information from different sources:</a:t>
            </a:r>
          </a:p>
          <a:p>
            <a:pPr lvl="1"/>
            <a:r>
              <a:rPr lang="en-US" dirty="0" smtClean="0"/>
              <a:t>FTS, </a:t>
            </a:r>
            <a:r>
              <a:rPr lang="en-US" dirty="0" err="1" smtClean="0"/>
              <a:t>xrootd</a:t>
            </a:r>
            <a:r>
              <a:rPr lang="en-US" dirty="0" smtClean="0"/>
              <a:t> federations, </a:t>
            </a:r>
            <a:r>
              <a:rPr lang="en-US" dirty="0" err="1" smtClean="0"/>
              <a:t>MonALISA</a:t>
            </a:r>
            <a:endParaRPr lang="en-US" dirty="0" smtClean="0"/>
          </a:p>
          <a:p>
            <a:r>
              <a:rPr lang="en-US" dirty="0" smtClean="0"/>
              <a:t>Presents it in a unified way</a:t>
            </a:r>
          </a:p>
          <a:p>
            <a:r>
              <a:rPr lang="en-US" dirty="0" smtClean="0"/>
              <a:t>Very dynamic web interface</a:t>
            </a:r>
            <a:endParaRPr lang="en-US" dirty="0" smtClean="0"/>
          </a:p>
          <a:p>
            <a:r>
              <a:rPr lang="en-US" dirty="0" smtClean="0"/>
              <a:t>Multiple views:</a:t>
            </a:r>
          </a:p>
          <a:p>
            <a:pPr lvl="1"/>
            <a:r>
              <a:rPr lang="en-US" dirty="0" smtClean="0"/>
              <a:t>Matrix, plots, world map</a:t>
            </a:r>
          </a:p>
          <a:p>
            <a:r>
              <a:rPr lang="en-US" dirty="0" smtClean="0"/>
              <a:t>Multiple filters:</a:t>
            </a:r>
          </a:p>
          <a:p>
            <a:pPr lvl="1"/>
            <a:r>
              <a:rPr lang="en-US" dirty="0" smtClean="0"/>
              <a:t>Source, target, site, country, time period, technology</a:t>
            </a:r>
            <a:endParaRPr lang="en-US" dirty="0" smtClean="0"/>
          </a:p>
          <a:p>
            <a:r>
              <a:rPr lang="en-US" dirty="0" smtClean="0"/>
              <a:t>Modular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Collectors, transport, storage, web server, client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Same design principle used for all Dashboard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2775" y="5253335"/>
            <a:ext cx="753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dashboard.cern.ch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0" y="352440"/>
            <a:ext cx="2610735" cy="8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40" y="14942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9552" y="1124744"/>
            <a:ext cx="8604448" cy="5256584"/>
            <a:chOff x="539552" y="1124744"/>
            <a:chExt cx="8604448" cy="5256584"/>
          </a:xfrm>
        </p:grpSpPr>
        <p:sp>
          <p:nvSpPr>
            <p:cNvPr id="7" name="Oval 6"/>
            <p:cNvSpPr/>
            <p:nvPr/>
          </p:nvSpPr>
          <p:spPr>
            <a:xfrm>
              <a:off x="539552" y="1124744"/>
              <a:ext cx="8424936" cy="5256584"/>
            </a:xfrm>
            <a:prstGeom prst="ellipse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dirty="0" smtClean="0"/>
                <a:t>U</a:t>
              </a:r>
              <a:endParaRPr lang="ru-RU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9632" y="1916832"/>
              <a:ext cx="6984776" cy="3528392"/>
            </a:xfrm>
            <a:prstGeom prst="ellipse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\</a:t>
              </a:r>
              <a:endParaRPr lang="ru-RU" dirty="0"/>
            </a:p>
          </p:txBody>
        </p:sp>
        <p:cxnSp>
          <p:nvCxnSpPr>
            <p:cNvPr id="9" name="Straight Connector 8"/>
            <p:cNvCxnSpPr>
              <a:stCxn id="7" idx="1"/>
            </p:cNvCxnSpPr>
            <p:nvPr/>
          </p:nvCxnSpPr>
          <p:spPr>
            <a:xfrm rot="16200000" flipH="1">
              <a:off x="2333446" y="1334462"/>
              <a:ext cx="1750472" cy="2870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167844" y="4905164"/>
              <a:ext cx="273630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644008" y="1772816"/>
              <a:ext cx="2952328" cy="1872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44008" y="3573016"/>
              <a:ext cx="432048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619672" y="2996952"/>
              <a:ext cx="1872208" cy="64807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Job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1680" y="3861048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Analysis</a:t>
              </a:r>
            </a:p>
            <a:p>
              <a:r>
                <a:rPr lang="en-US" dirty="0" smtClean="0"/>
                <a:t>   Production</a:t>
              </a:r>
            </a:p>
            <a:p>
              <a:r>
                <a:rPr lang="en-US" dirty="0" smtClean="0"/>
                <a:t>      Real time and historical 	views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6" y="2276872"/>
              <a:ext cx="936104" cy="461665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Users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3789040"/>
              <a:ext cx="936104" cy="92333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Opera-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tion</a:t>
              </a:r>
              <a:r>
                <a:rPr lang="en-US" b="1" dirty="0" smtClean="0">
                  <a:solidFill>
                    <a:srgbClr val="002060"/>
                  </a:solidFill>
                </a:rPr>
                <a:t> teams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1368" y="5301208"/>
              <a:ext cx="1512168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</a:rPr>
                <a:t>Sites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03848" y="2060848"/>
              <a:ext cx="2376264" cy="64807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 management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7904" y="270892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Data transfer</a:t>
              </a:r>
            </a:p>
            <a:p>
              <a:r>
                <a:rPr lang="en-US" dirty="0" smtClean="0"/>
                <a:t>     Data access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83768" y="1340768"/>
              <a:ext cx="1368152" cy="64633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Operation teams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0032" y="1340768"/>
              <a:ext cx="1224136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</a:rPr>
                <a:t>Sites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40152" y="2708920"/>
              <a:ext cx="1800200" cy="504056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Publicity &amp; Dissemination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8064" y="4437112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Site Status Board</a:t>
              </a:r>
            </a:p>
            <a:p>
              <a:r>
                <a:rPr lang="en-US" dirty="0" smtClean="0"/>
                <a:t>Site usability</a:t>
              </a:r>
            </a:p>
            <a:p>
              <a:r>
                <a:rPr lang="en-US" dirty="0" err="1" smtClean="0"/>
                <a:t>SiteView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20072" y="5589240"/>
              <a:ext cx="1224136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</a:rPr>
                <a:t>Sites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4293096"/>
              <a:ext cx="1368152" cy="64633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Operation teams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0032" y="3645024"/>
              <a:ext cx="2376264" cy="64807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Infrastructure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6296" y="1988840"/>
              <a:ext cx="1224136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</a:rPr>
                <a:t>Sites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19864" y="2492896"/>
              <a:ext cx="1224136" cy="707886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General</a:t>
              </a: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public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6056" y="3284985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WLCG Google Earth Dashboard</a:t>
              </a:r>
              <a:endParaRPr lang="ru-RU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91880" y="1168877"/>
            <a:ext cx="5472608" cy="1880998"/>
            <a:chOff x="3491880" y="1168877"/>
            <a:chExt cx="5472608" cy="1880998"/>
          </a:xfrm>
        </p:grpSpPr>
        <p:sp>
          <p:nvSpPr>
            <p:cNvPr id="3" name="Oval 2"/>
            <p:cNvSpPr/>
            <p:nvPr/>
          </p:nvSpPr>
          <p:spPr>
            <a:xfrm>
              <a:off x="3491880" y="2761843"/>
              <a:ext cx="2088232" cy="288032"/>
            </a:xfrm>
            <a:prstGeom prst="ellipse">
              <a:avLst/>
            </a:prstGeom>
            <a:noFill/>
            <a:ln w="76200" cmpd="sng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17226" y="1168877"/>
              <a:ext cx="2647262" cy="1323439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TODAY</a:t>
              </a:r>
            </a:p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Alexandre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Beche</a:t>
              </a:r>
              <a:endParaRPr lang="en-US" sz="2400" b="1" dirty="0">
                <a:solidFill>
                  <a:srgbClr val="FF0000"/>
                </a:solidFill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David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Tuckett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1" idx="1"/>
              <a:endCxn id="3" idx="7"/>
            </p:cNvCxnSpPr>
            <p:nvPr/>
          </p:nvCxnSpPr>
          <p:spPr>
            <a:xfrm flipH="1">
              <a:off x="5274298" y="1830597"/>
              <a:ext cx="1042928" cy="97342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Down Ribbon 44"/>
          <p:cNvSpPr/>
          <p:nvPr/>
        </p:nvSpPr>
        <p:spPr>
          <a:xfrm>
            <a:off x="141118" y="5589240"/>
            <a:ext cx="4039500" cy="973272"/>
          </a:xfrm>
          <a:prstGeom prst="ribbon">
            <a:avLst>
              <a:gd name="adj1" fmla="val 15208"/>
              <a:gd name="adj2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In </a:t>
            </a:r>
            <a:r>
              <a:rPr lang="en-US" u="sng" dirty="0" err="1"/>
              <a:t>AppDB</a:t>
            </a:r>
            <a:r>
              <a:rPr lang="en-US" u="sng" dirty="0"/>
              <a:t> </a:t>
            </a:r>
            <a:r>
              <a:rPr lang="en-US" u="sng" dirty="0" smtClean="0"/>
              <a:t>Portal</a:t>
            </a:r>
            <a:endParaRPr lang="en-US" u="sng" dirty="0" smtClean="0">
              <a:hlinkClick r:id="rId2"/>
            </a:endParaRPr>
          </a:p>
          <a:p>
            <a:pPr algn="ctr"/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://appdb.egi.eu/store/software/</a:t>
            </a:r>
            <a:r>
              <a:rPr lang="en-US" u="sng" dirty="0" smtClean="0">
                <a:hlinkClick r:id="rId2"/>
              </a:rPr>
              <a:t>dashboard</a:t>
            </a:r>
            <a:endParaRPr lang="en-US" u="sng" dirty="0" smtClean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0" y="352440"/>
            <a:ext cx="3006548" cy="8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Transfers Monitoring</a:t>
            </a:r>
            <a:endParaRPr lang="en-US" dirty="0"/>
          </a:p>
        </p:txBody>
      </p:sp>
      <p:pic>
        <p:nvPicPr>
          <p:cNvPr id="7" name="Content Placeholder 6" descr="transf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3022"/>
          <a:stretch>
            <a:fillRect/>
          </a:stretch>
        </p:blipFill>
        <p:spPr>
          <a:xfrm>
            <a:off x="135467" y="1226721"/>
            <a:ext cx="8873066" cy="48119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0912" y="5556773"/>
            <a:ext cx="7263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dashb-wlcg-transfers.cern.ch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78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get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Statistics computation</a:t>
            </a:r>
          </a:p>
          <a:p>
            <a:r>
              <a:rPr lang="en-US" dirty="0" smtClean="0"/>
              <a:t>Server side web API</a:t>
            </a:r>
          </a:p>
          <a:p>
            <a:r>
              <a:rPr lang="en-US" dirty="0" smtClean="0"/>
              <a:t>User Interface rendering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7068" y="1417638"/>
            <a:ext cx="1540932" cy="834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MonALISA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18267" y="1429808"/>
            <a:ext cx="948266" cy="44412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AMQ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Apollo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20534" y="1946701"/>
            <a:ext cx="2523066" cy="330263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Database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194323" y="1434570"/>
            <a:ext cx="934610" cy="44412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HTTPD </a:t>
            </a:r>
          </a:p>
          <a:p>
            <a:pPr algn="ctr"/>
            <a:r>
              <a:rPr lang="en-US" sz="1600" dirty="0" smtClean="0"/>
              <a:t>+ Python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7923160" y="1451504"/>
            <a:ext cx="948266" cy="44412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</a:p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1778000" y="1834886"/>
            <a:ext cx="44026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37068" y="3522133"/>
            <a:ext cx="1540932" cy="834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FAX</a:t>
            </a:r>
          </a:p>
          <a:p>
            <a:pPr algn="ctr"/>
            <a:r>
              <a:rPr lang="en-US" sz="1400" dirty="0" smtClean="0"/>
              <a:t>(ATLAS GLED)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1778000" y="3939381"/>
            <a:ext cx="44026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37068" y="2472266"/>
            <a:ext cx="1540932" cy="834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FTS</a:t>
            </a:r>
          </a:p>
          <a:p>
            <a:pPr algn="ctr"/>
            <a:r>
              <a:rPr lang="en-US" sz="1600" dirty="0" smtClean="0"/>
              <a:t>(FTS Servers)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1778000" y="2889514"/>
            <a:ext cx="44026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37068" y="4673599"/>
            <a:ext cx="1540932" cy="834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AAA</a:t>
            </a:r>
            <a:endParaRPr lang="en-US" sz="1600" dirty="0" smtClean="0"/>
          </a:p>
          <a:p>
            <a:pPr algn="ctr"/>
            <a:r>
              <a:rPr lang="en-US" sz="1600" dirty="0" smtClean="0"/>
              <a:t>(CMS GLED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778000" y="5090847"/>
            <a:ext cx="44026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nip Single Corner Rectangle 28"/>
          <p:cNvSpPr/>
          <p:nvPr/>
        </p:nvSpPr>
        <p:spPr>
          <a:xfrm>
            <a:off x="3759200" y="2910152"/>
            <a:ext cx="338667" cy="62282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ingle Corner Rectangle 29"/>
          <p:cNvSpPr/>
          <p:nvPr/>
        </p:nvSpPr>
        <p:spPr>
          <a:xfrm>
            <a:off x="3911600" y="3062552"/>
            <a:ext cx="338667" cy="62282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Single Corner Rectangle 30"/>
          <p:cNvSpPr/>
          <p:nvPr/>
        </p:nvSpPr>
        <p:spPr>
          <a:xfrm>
            <a:off x="4064000" y="3214952"/>
            <a:ext cx="338667" cy="62282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Rectangle 31"/>
          <p:cNvSpPr/>
          <p:nvPr/>
        </p:nvSpPr>
        <p:spPr>
          <a:xfrm>
            <a:off x="4809049" y="4129331"/>
            <a:ext cx="338667" cy="62282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nip Single Corner Rectangle 32"/>
          <p:cNvSpPr/>
          <p:nvPr/>
        </p:nvSpPr>
        <p:spPr>
          <a:xfrm>
            <a:off x="4961449" y="4281731"/>
            <a:ext cx="338667" cy="62282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nip Single Corner Rectangle 33"/>
          <p:cNvSpPr/>
          <p:nvPr/>
        </p:nvSpPr>
        <p:spPr>
          <a:xfrm>
            <a:off x="5113849" y="4434131"/>
            <a:ext cx="338667" cy="62282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2520043">
            <a:off x="3505199" y="3113345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RAW</a:t>
            </a:r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147373" y="3295914"/>
            <a:ext cx="611827" cy="1084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1" idx="1"/>
          </p:cNvCxnSpPr>
          <p:nvPr/>
        </p:nvCxnSpPr>
        <p:spPr>
          <a:xfrm flipV="1">
            <a:off x="5452517" y="3655218"/>
            <a:ext cx="741806" cy="124934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0"/>
          </p:cNvCxnSpPr>
          <p:nvPr/>
        </p:nvCxnSpPr>
        <p:spPr>
          <a:xfrm flipV="1">
            <a:off x="4402667" y="3522133"/>
            <a:ext cx="1791656" cy="4234"/>
          </a:xfrm>
          <a:prstGeom prst="straightConnector1">
            <a:avLst/>
          </a:prstGeom>
          <a:ln w="38100" cmpd="sng"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1"/>
            <a:endCxn id="32" idx="2"/>
          </p:cNvCxnSpPr>
          <p:nvPr/>
        </p:nvCxnSpPr>
        <p:spPr>
          <a:xfrm>
            <a:off x="4233334" y="3837781"/>
            <a:ext cx="575715" cy="60296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2520043">
            <a:off x="4608078" y="42716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STATS</a:t>
            </a:r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1" name="Straight Arrow Connector 50"/>
          <p:cNvCxnSpPr>
            <a:stCxn id="11" idx="3"/>
            <a:endCxn id="12" idx="1"/>
          </p:cNvCxnSpPr>
          <p:nvPr/>
        </p:nvCxnSpPr>
        <p:spPr>
          <a:xfrm>
            <a:off x="7128933" y="3655218"/>
            <a:ext cx="794227" cy="16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92837" y="317645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AJAX </a:t>
            </a: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03660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messages in DB</a:t>
            </a:r>
          </a:p>
          <a:p>
            <a:pPr lvl="1"/>
            <a:r>
              <a:rPr lang="en-US" dirty="0" smtClean="0"/>
              <a:t>Consumes using </a:t>
            </a:r>
            <a:r>
              <a:rPr lang="en-US" dirty="0" err="1" smtClean="0"/>
              <a:t>stompclt</a:t>
            </a:r>
            <a:endParaRPr lang="en-US" dirty="0" smtClean="0"/>
          </a:p>
          <a:p>
            <a:pPr lvl="1"/>
            <a:r>
              <a:rPr lang="en-US" dirty="0" err="1" smtClean="0"/>
              <a:t>Simplevisor</a:t>
            </a:r>
            <a:r>
              <a:rPr lang="en-US" dirty="0" smtClean="0"/>
              <a:t>  to supervise</a:t>
            </a:r>
          </a:p>
          <a:p>
            <a:pPr lvl="1"/>
            <a:r>
              <a:rPr lang="en-US" dirty="0" smtClean="0"/>
              <a:t>Only one component developed in-house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4978404"/>
            <a:ext cx="1372964" cy="440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AMQ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80266" y="4978404"/>
            <a:ext cx="1372964" cy="440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Stompclt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05630" y="4978404"/>
            <a:ext cx="1372964" cy="440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80266" y="5655733"/>
            <a:ext cx="2898328" cy="440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file system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18911" y="4233335"/>
            <a:ext cx="1372964" cy="440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Simplevisor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30744" y="4250268"/>
            <a:ext cx="1372964" cy="440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cronjob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1830164" y="5198538"/>
            <a:ext cx="115010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3666748" y="5418671"/>
            <a:ext cx="0" cy="23706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2"/>
          </p:cNvCxnSpPr>
          <p:nvPr/>
        </p:nvCxnSpPr>
        <p:spPr>
          <a:xfrm flipV="1">
            <a:off x="5192112" y="5418671"/>
            <a:ext cx="0" cy="23706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</p:cNvCxnSpPr>
          <p:nvPr/>
        </p:nvCxnSpPr>
        <p:spPr>
          <a:xfrm flipH="1">
            <a:off x="3666748" y="4673602"/>
            <a:ext cx="738645" cy="30480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0"/>
          </p:cNvCxnSpPr>
          <p:nvPr/>
        </p:nvCxnSpPr>
        <p:spPr>
          <a:xfrm>
            <a:off x="4505631" y="4690535"/>
            <a:ext cx="686481" cy="28786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4" idx="1"/>
          </p:cNvCxnSpPr>
          <p:nvPr/>
        </p:nvCxnSpPr>
        <p:spPr>
          <a:xfrm>
            <a:off x="5091875" y="4453469"/>
            <a:ext cx="538869" cy="16933"/>
          </a:xfrm>
          <a:prstGeom prst="straightConnector1">
            <a:avLst/>
          </a:prstGeom>
          <a:ln w="381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</p:cNvCxnSpPr>
          <p:nvPr/>
        </p:nvCxnSpPr>
        <p:spPr>
          <a:xfrm>
            <a:off x="5878594" y="5198538"/>
            <a:ext cx="1125114" cy="22013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40" idx="2"/>
          </p:cNvCxnSpPr>
          <p:nvPr/>
        </p:nvCxnSpPr>
        <p:spPr>
          <a:xfrm flipV="1">
            <a:off x="7003708" y="4453469"/>
            <a:ext cx="637512" cy="1693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7003708" y="5130804"/>
            <a:ext cx="1683092" cy="71119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40" name="Smiley Face 39"/>
          <p:cNvSpPr/>
          <p:nvPr/>
        </p:nvSpPr>
        <p:spPr>
          <a:xfrm>
            <a:off x="7641220" y="4154595"/>
            <a:ext cx="563880" cy="597747"/>
          </a:xfrm>
          <a:prstGeom prst="smileyF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as simple as possible	</a:t>
            </a:r>
          </a:p>
          <a:p>
            <a:pPr lvl="1"/>
            <a:r>
              <a:rPr lang="en-US" dirty="0" smtClean="0"/>
              <a:t>Write to RAW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smtClean="0"/>
              <a:t>statistics</a:t>
            </a:r>
          </a:p>
          <a:p>
            <a:pPr lvl="2"/>
            <a:r>
              <a:rPr lang="en-US" dirty="0" smtClean="0"/>
              <a:t>10 minutes and daily bins</a:t>
            </a:r>
            <a:endParaRPr lang="en-US" dirty="0" smtClean="0"/>
          </a:p>
          <a:p>
            <a:pPr lvl="1"/>
            <a:r>
              <a:rPr lang="en-US" dirty="0" smtClean="0"/>
              <a:t>Read statistics through web API</a:t>
            </a:r>
          </a:p>
          <a:p>
            <a:pPr lvl="1"/>
            <a:endParaRPr lang="en-US" dirty="0"/>
          </a:p>
          <a:p>
            <a:r>
              <a:rPr lang="en-US" dirty="0" smtClean="0"/>
              <a:t>Raw data kept for 3 months</a:t>
            </a:r>
          </a:p>
          <a:p>
            <a:r>
              <a:rPr lang="en-US" dirty="0" smtClean="0"/>
              <a:t>Statistics kept </a:t>
            </a:r>
            <a:r>
              <a:rPr lang="en-US" dirty="0" smtClean="0"/>
              <a:t>indefinitely  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746475"/>
            <a:ext cx="1306774" cy="793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last execution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14816" y="1746475"/>
            <a:ext cx="1471890" cy="793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touched bins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095911" y="1746475"/>
            <a:ext cx="1471890" cy="793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Recompute</a:t>
            </a:r>
            <a:r>
              <a:rPr lang="en-US" dirty="0" smtClean="0"/>
              <a:t> bins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1763974" y="2143401"/>
            <a:ext cx="45084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3686706" y="2143401"/>
            <a:ext cx="40920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697636" y="1534649"/>
            <a:ext cx="2989164" cy="27345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each time bin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MERGE INTO &lt;stats&gt; USING (</a:t>
            </a:r>
          </a:p>
          <a:p>
            <a:pPr marL="0" indent="0">
              <a:buNone/>
            </a:pPr>
            <a:r>
              <a:rPr lang="en-US" dirty="0" smtClean="0"/>
              <a:t>   select 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FROM &lt;raw&gt;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WHERE &lt;time&gt; between &lt;time range&gt;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1119" y="3667089"/>
            <a:ext cx="5239002" cy="2154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Messages can be out of order</a:t>
            </a:r>
          </a:p>
          <a:p>
            <a:r>
              <a:rPr lang="en-US" dirty="0"/>
              <a:t>T</a:t>
            </a:r>
            <a:r>
              <a:rPr lang="en-US" dirty="0" smtClean="0"/>
              <a:t>ransfer finishes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impact on multiple bins</a:t>
            </a:r>
          </a:p>
          <a:p>
            <a:r>
              <a:rPr lang="en-US" dirty="0" smtClean="0"/>
              <a:t>Stored procedures in Oracle:</a:t>
            </a:r>
          </a:p>
          <a:p>
            <a:pPr lvl="1"/>
            <a:r>
              <a:rPr lang="en-US" dirty="0" smtClean="0"/>
              <a:t>Run every 10 minutes</a:t>
            </a:r>
          </a:p>
          <a:p>
            <a:pPr lvl="1"/>
            <a:r>
              <a:rPr lang="en-US" dirty="0" smtClean="0"/>
              <a:t>Use 10 min bin for daily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63974" y="2724423"/>
            <a:ext cx="1219059" cy="46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200" dirty="0" smtClean="0"/>
              <a:t>[10am, 11am]</a:t>
            </a:r>
            <a:endParaRPr lang="en-US" sz="12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86381" y="2724423"/>
            <a:ext cx="1205789" cy="94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200" dirty="0" smtClean="0"/>
              <a:t>[9.00 am,</a:t>
            </a:r>
          </a:p>
          <a:p>
            <a:pPr marL="0" indent="0">
              <a:buFont typeface="Wingdings" charset="2"/>
              <a:buNone/>
            </a:pPr>
            <a:r>
              <a:rPr lang="en-US" sz="1200" dirty="0"/>
              <a:t> </a:t>
            </a:r>
            <a:r>
              <a:rPr lang="en-US" sz="1200" dirty="0" smtClean="0"/>
              <a:t>9.10, 9.20,</a:t>
            </a:r>
          </a:p>
          <a:p>
            <a:pPr marL="0" indent="0">
              <a:buFont typeface="Wingdings" charset="2"/>
              <a:buNone/>
            </a:pPr>
            <a:r>
              <a:rPr lang="en-US" sz="1200" dirty="0" smtClean="0"/>
              <a:t>…,  11am]</a:t>
            </a:r>
            <a:endParaRPr lang="en-US" sz="12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67801" y="4149886"/>
            <a:ext cx="3271399" cy="1195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Full re-computation</a:t>
            </a:r>
          </a:p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Can be done at anytime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7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Sep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WLCG Transfers Monitoring, Pablo Saiz,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88" y="1237730"/>
            <a:ext cx="3142372" cy="22221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2085" y="232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u="none" kern="1200" cap="none" normalizeH="0">
                <a:solidFill>
                  <a:schemeClr val="accent1"/>
                </a:solidFill>
                <a:latin typeface="News Gothic M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databases: </a:t>
            </a:r>
            <a:r>
              <a:rPr lang="en-US" dirty="0" err="1" smtClean="0"/>
              <a:t>ElasticSearch</a:t>
            </a:r>
            <a:endParaRPr lang="en-US" dirty="0"/>
          </a:p>
        </p:txBody>
      </p:sp>
      <p:pic>
        <p:nvPicPr>
          <p:cNvPr id="11" name="Content Placeholder 6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78" y="3669862"/>
            <a:ext cx="3251662" cy="2306922"/>
          </a:xfrm>
          <a:prstGeom prst="rect">
            <a:avLst/>
          </a:prstGeom>
        </p:spPr>
      </p:pic>
      <p:sp>
        <p:nvSpPr>
          <p:cNvPr id="12" name="Curved Up Ribbon 11"/>
          <p:cNvSpPr/>
          <p:nvPr/>
        </p:nvSpPr>
        <p:spPr>
          <a:xfrm>
            <a:off x="5838755" y="3194486"/>
            <a:ext cx="3122234" cy="1198162"/>
          </a:xfrm>
          <a:prstGeom prst="ellipseRibbon2">
            <a:avLst>
              <a:gd name="adj1" fmla="val 11749"/>
              <a:gd name="adj2" fmla="val 100000"/>
              <a:gd name="adj3" fmla="val 125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For details on other layers, see:</a:t>
            </a:r>
          </a:p>
          <a:p>
            <a:pPr algn="ctr"/>
            <a:r>
              <a:rPr lang="en-US" dirty="0">
                <a:hlinkClick r:id="rId4"/>
              </a:rPr>
              <a:t>http://cern.ch/go</a:t>
            </a:r>
            <a:r>
              <a:rPr lang="en-US" dirty="0" smtClean="0">
                <a:hlinkClick r:id="rId4"/>
              </a:rPr>
              <a:t>/pw7F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1237730"/>
            <a:ext cx="3027068" cy="230115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3669862"/>
            <a:ext cx="2920000" cy="230115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6272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29617</TotalTime>
  <Words>617</Words>
  <Application>Microsoft Macintosh PowerPoint</Application>
  <PresentationFormat>On-screen Show (4:3)</PresentationFormat>
  <Paragraphs>197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 Groups</vt:lpstr>
      <vt:lpstr>WLCG Transfers monitoring  EGI Technical Forum Madrid, 17 September 2013</vt:lpstr>
      <vt:lpstr> Monitoring</vt:lpstr>
      <vt:lpstr>WLCG Transfers Monitoring</vt:lpstr>
      <vt:lpstr>Steps to get there</vt:lpstr>
      <vt:lpstr>Data flow</vt:lpstr>
      <vt:lpstr>Collector</vt:lpstr>
      <vt:lpstr>Database architecture</vt:lpstr>
      <vt:lpstr>Statistics</vt:lpstr>
      <vt:lpstr>PowerPoint Presentation</vt:lpstr>
      <vt:lpstr>Web server</vt:lpstr>
      <vt:lpstr>Web UI</vt:lpstr>
      <vt:lpstr>Putting it all together</vt:lpstr>
      <vt:lpstr>WLCG Transfers Monitoring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Noble</dc:creator>
  <cp:lastModifiedBy>Pablo Saiz</cp:lastModifiedBy>
  <cp:revision>216</cp:revision>
  <dcterms:created xsi:type="dcterms:W3CDTF">2013-08-28T09:05:04Z</dcterms:created>
  <dcterms:modified xsi:type="dcterms:W3CDTF">2013-09-17T12:37:09Z</dcterms:modified>
</cp:coreProperties>
</file>