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74" autoAdjust="0"/>
  </p:normalViewPr>
  <p:slideViewPr>
    <p:cSldViewPr snapToGrid="0" snapToObjects="1">
      <p:cViewPr>
        <p:scale>
          <a:sx n="100" d="100"/>
          <a:sy n="100" d="100"/>
        </p:scale>
        <p:origin x="-160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65B8-B37F-F540-A7DC-A4162D25D359}" type="datetimeFigureOut">
              <a:rPr lang="en-US" smtClean="0"/>
              <a:t>9/16/13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0C415-F9CE-9D4F-8E08-D87662C3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13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9C69B-BB3E-9E4D-9742-4BE0DCDAC365}" type="datetimeFigureOut">
              <a:rPr lang="en-US" smtClean="0"/>
              <a:t>9/16/13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A3F5B-78A6-0E48-9A18-28DBD884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84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3F5B-78A6-0E48-9A18-28DBD884C1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3F5B-78A6-0E48-9A18-28DBD884C1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0BF3-2B31-5544-9905-4A74B8408BD5}" type="datetime1">
              <a:rPr lang="en-US" smtClean="0"/>
              <a:t>9/16/13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EGI TF 2013, Madrid, 16 – 20 Sept.2013</a:t>
            </a:r>
            <a:endParaRPr lang="en-US" dirty="0"/>
          </a:p>
        </p:txBody>
      </p:sp>
      <p:pic>
        <p:nvPicPr>
          <p:cNvPr id="5" name="Picture 4" descr="weblogo5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5937250"/>
            <a:ext cx="1420178" cy="90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F7D0-760D-AF4D-940B-C200EEF07E22}" type="datetime1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2013, Madrid, 16 – 20 Sept.2013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2CA7-8CAD-3A48-9083-4AD4A524F64D}" type="datetime1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2013, Madrid, 16 – 20 Sept.2013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404"/>
            <a:ext cx="8229600" cy="12915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3200"/>
            <a:ext cx="8229600" cy="4442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CF09-FCB4-294C-B5D2-4463A31B4C71}" type="datetime1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TF 2013, Madrid, 16 – 20 Sept.2013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weblogo5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5937250"/>
            <a:ext cx="1420178" cy="90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5C3-FBA7-3645-A73F-7106251727F9}" type="datetime1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TF 2013, Madrid, 16 – 20 Sept.2013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0E2E-D916-D944-BB16-BF92576D7448}" type="datetime1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TF 2013, Madrid, 16 – 20 Sept.2013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E8F3-791F-1246-9CCF-C6E9F9BCF8A5}" type="datetime1">
              <a:rPr lang="en-US" smtClean="0"/>
              <a:t>9/16/13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2013, Madrid, 16 – 20 Sept.2013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EBD8-7404-8A4B-8F08-8EAC01B0C494}" type="datetime1">
              <a:rPr lang="en-US" smtClean="0"/>
              <a:t>9/16/13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EGI TF 2013, Madrid, 16 – 20 Sept.2013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1C90-A9B7-B641-9368-6E4A1A7C23F6}" type="datetime1">
              <a:rPr lang="en-US" smtClean="0"/>
              <a:t>9/16/13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2013, Madrid, 16 – 20 Sept.2013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501D-F039-A748-8F01-67A3DBE5F94A}" type="datetime1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2013, Madrid, 16 – 20 Sept.2013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A0F4-0821-B245-B508-A9DF2B3C39D9}" type="datetime1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2013, Madrid, 16 – 20 Sept.2013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7347E3-69ED-9E42-95F2-FE14AECE2288}" type="datetime1">
              <a:rPr lang="en-US" smtClean="0"/>
              <a:t>9/16/13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313414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EGI TF 2013, Madrid, 16 – 20 Sept.2013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2301"/>
            <a:ext cx="7905562" cy="3796453"/>
          </a:xfrm>
        </p:spPr>
        <p:txBody>
          <a:bodyPr/>
          <a:lstStyle/>
          <a:p>
            <a:r>
              <a:rPr lang="en-US" sz="6000" dirty="0" smtClean="0"/>
              <a:t>INFN Product Teams</a:t>
            </a:r>
            <a:br>
              <a:rPr lang="en-US" sz="6000" dirty="0" smtClean="0"/>
            </a:br>
            <a:r>
              <a:rPr lang="en-US" sz="6000" dirty="0" smtClean="0"/>
              <a:t>Engaging with EGI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Cristina Aiftimiei, INFN</a:t>
            </a:r>
          </a:p>
          <a:p>
            <a:r>
              <a:rPr lang="en-US" dirty="0" smtClean="0"/>
              <a:t>On behalf of INFN PTs</a:t>
            </a:r>
          </a:p>
          <a:p>
            <a:r>
              <a:rPr lang="en-US" dirty="0" smtClean="0"/>
              <a:t>EGI TF 2013, Madrid, 16 – 20 Sept.2013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7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INFN PTs &amp; their products</a:t>
            </a:r>
            <a:endParaRPr lang="en-US" b="1" dirty="0"/>
          </a:p>
          <a:p>
            <a:r>
              <a:rPr lang="en-US" b="1" dirty="0" smtClean="0"/>
              <a:t>post-EMI governance model</a:t>
            </a:r>
          </a:p>
          <a:p>
            <a:r>
              <a:rPr lang="en-US" b="1" dirty="0" smtClean="0"/>
              <a:t>Engaging with EGI</a:t>
            </a:r>
          </a:p>
          <a:p>
            <a:r>
              <a:rPr lang="en-US" b="1" dirty="0" smtClean="0"/>
              <a:t>Sustainability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2013, Madrid, 16 – 20 Sept.2013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7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INFN PTs</a:t>
            </a:r>
            <a:r>
              <a:rPr lang="en-US" dirty="0"/>
              <a:t> </a:t>
            </a:r>
            <a:r>
              <a:rPr lang="en-US" dirty="0" smtClean="0"/>
              <a:t>&amp;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CREAM</a:t>
            </a:r>
          </a:p>
          <a:p>
            <a:pPr lvl="1"/>
            <a:r>
              <a:rPr lang="en-US" dirty="0" smtClean="0"/>
              <a:t>Development Areas: </a:t>
            </a:r>
            <a:r>
              <a:rPr lang="en-US" b="1" dirty="0" smtClean="0"/>
              <a:t>Compute &amp; Infrastructure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roducts/services:</a:t>
            </a:r>
          </a:p>
          <a:p>
            <a:pPr lvl="2"/>
            <a:r>
              <a:rPr lang="en-US" b="1" dirty="0" smtClean="0"/>
              <a:t>BLAH, CREAM &amp; </a:t>
            </a:r>
            <a:r>
              <a:rPr lang="en-US" b="1" dirty="0" err="1" smtClean="0"/>
              <a:t>CEMon</a:t>
            </a:r>
            <a:r>
              <a:rPr lang="en-US" b="1" dirty="0" smtClean="0"/>
              <a:t>, CREAM [LSF|TORQUE|SLURM] modules, CREAM Client, Cluster</a:t>
            </a:r>
          </a:p>
          <a:p>
            <a:r>
              <a:rPr lang="en-US" b="1" dirty="0" smtClean="0"/>
              <a:t>DGAS</a:t>
            </a:r>
          </a:p>
          <a:p>
            <a:pPr lvl="1"/>
            <a:r>
              <a:rPr lang="en-US" dirty="0" err="1" smtClean="0"/>
              <a:t>Developemnt</a:t>
            </a:r>
            <a:r>
              <a:rPr lang="en-US" dirty="0" smtClean="0"/>
              <a:t> Areas: </a:t>
            </a:r>
            <a:r>
              <a:rPr lang="en-US" b="1" dirty="0" smtClean="0"/>
              <a:t>Infrastructure (Accounting)</a:t>
            </a:r>
          </a:p>
          <a:p>
            <a:pPr lvl="1"/>
            <a:r>
              <a:rPr lang="en-US" dirty="0" smtClean="0"/>
              <a:t>Products/services: </a:t>
            </a:r>
            <a:r>
              <a:rPr lang="en-US" b="1" dirty="0" smtClean="0"/>
              <a:t>DGAS HLR server, DGAS sensors</a:t>
            </a:r>
            <a:endParaRPr lang="en-US" b="1" dirty="0"/>
          </a:p>
          <a:p>
            <a:r>
              <a:rPr lang="en-US" b="1" dirty="0" smtClean="0"/>
              <a:t>STORM &amp; VOMS</a:t>
            </a:r>
          </a:p>
          <a:p>
            <a:pPr lvl="1"/>
            <a:r>
              <a:rPr lang="en-US" dirty="0" err="1" smtClean="0"/>
              <a:t>Developemnt</a:t>
            </a:r>
            <a:r>
              <a:rPr lang="en-US" dirty="0" smtClean="0"/>
              <a:t> Areas:: </a:t>
            </a:r>
            <a:r>
              <a:rPr lang="en-US" b="1" dirty="0" smtClean="0"/>
              <a:t>Data &amp; Security</a:t>
            </a:r>
          </a:p>
          <a:p>
            <a:pPr lvl="1"/>
            <a:r>
              <a:rPr lang="en-US" dirty="0" smtClean="0"/>
              <a:t>Products/services: </a:t>
            </a:r>
          </a:p>
          <a:p>
            <a:pPr lvl="2"/>
            <a:r>
              <a:rPr lang="en-US" b="1" dirty="0" err="1" smtClean="0"/>
              <a:t>StoRM</a:t>
            </a:r>
            <a:r>
              <a:rPr lang="en-US" b="1" dirty="0" smtClean="0"/>
              <a:t> SE (backend, frontend, </a:t>
            </a:r>
            <a:r>
              <a:rPr lang="en-US" b="1" dirty="0" err="1"/>
              <a:t>GridHTTPs</a:t>
            </a:r>
            <a:r>
              <a:rPr lang="en-US" b="1" dirty="0"/>
              <a:t> </a:t>
            </a:r>
            <a:r>
              <a:rPr lang="en-US" b="1" dirty="0" smtClean="0"/>
              <a:t>Server) </a:t>
            </a:r>
          </a:p>
          <a:p>
            <a:pPr lvl="2"/>
            <a:r>
              <a:rPr lang="en-US" b="1" dirty="0" smtClean="0"/>
              <a:t>VOMS server, Client tools &amp; APIs</a:t>
            </a:r>
          </a:p>
          <a:p>
            <a:r>
              <a:rPr lang="en-US" b="1" dirty="0" smtClean="0"/>
              <a:t>WMS</a:t>
            </a:r>
          </a:p>
          <a:p>
            <a:pPr lvl="1"/>
            <a:r>
              <a:rPr lang="en-US" dirty="0" err="1" smtClean="0"/>
              <a:t>Developemnt</a:t>
            </a:r>
            <a:r>
              <a:rPr lang="en-US" dirty="0" smtClean="0"/>
              <a:t> Area: </a:t>
            </a:r>
            <a:r>
              <a:rPr lang="en-US" b="1" dirty="0" smtClean="0"/>
              <a:t>Compute</a:t>
            </a:r>
          </a:p>
          <a:p>
            <a:pPr lvl="1"/>
            <a:r>
              <a:rPr lang="en-US" dirty="0" smtClean="0"/>
              <a:t>Products/services: </a:t>
            </a:r>
            <a:r>
              <a:rPr lang="en-US" b="1" dirty="0" smtClean="0"/>
              <a:t>WMS server &amp; clients</a:t>
            </a:r>
          </a:p>
          <a:p>
            <a:r>
              <a:rPr lang="en-US" b="1" dirty="0" err="1" smtClean="0"/>
              <a:t>WNoDeS</a:t>
            </a:r>
            <a:endParaRPr lang="en-US" b="1" dirty="0" smtClean="0"/>
          </a:p>
          <a:p>
            <a:pPr lvl="1"/>
            <a:r>
              <a:rPr lang="en-US" dirty="0" smtClean="0"/>
              <a:t>Development Area: </a:t>
            </a:r>
            <a:r>
              <a:rPr lang="en-US" b="1" dirty="0" smtClean="0"/>
              <a:t>Compute</a:t>
            </a:r>
          </a:p>
          <a:p>
            <a:pPr lvl="1"/>
            <a:r>
              <a:rPr lang="en-US" dirty="0" smtClean="0"/>
              <a:t>Products/services: </a:t>
            </a:r>
            <a:r>
              <a:rPr lang="en-US" b="1" dirty="0" err="1" smtClean="0"/>
              <a:t>WNoDeS</a:t>
            </a:r>
            <a:r>
              <a:rPr lang="en-US" b="1" dirty="0" smtClean="0"/>
              <a:t> – bait, hypervisor, namespace, </a:t>
            </a:r>
            <a:r>
              <a:rPr lang="en-US" b="1" dirty="0" err="1" smtClean="0"/>
              <a:t>logwatch</a:t>
            </a:r>
            <a:endParaRPr lang="en-US" b="1" dirty="0" smtClean="0"/>
          </a:p>
          <a:p>
            <a:r>
              <a:rPr lang="en-US" b="1" dirty="0" smtClean="0"/>
              <a:t>Common</a:t>
            </a:r>
          </a:p>
          <a:p>
            <a:pPr lvl="1"/>
            <a:r>
              <a:rPr lang="en-US" dirty="0" smtClean="0"/>
              <a:t>Products/services: </a:t>
            </a:r>
            <a:r>
              <a:rPr lang="en-US" b="1" dirty="0" smtClean="0"/>
              <a:t>UI, WN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2013, Madrid, 16 – 20 Sept.2013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6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PTs</a:t>
            </a:r>
          </a:p>
          <a:p>
            <a:endParaRPr lang="en-US" dirty="0" smtClean="0"/>
          </a:p>
          <a:p>
            <a:r>
              <a:rPr lang="en-US" dirty="0" smtClean="0"/>
              <a:t>Common frameworks for: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Code Repositories – </a:t>
            </a:r>
            <a:r>
              <a:rPr lang="en-US" b="1" dirty="0" err="1" smtClean="0"/>
              <a:t>GitHUB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Distribution </a:t>
            </a:r>
            <a:r>
              <a:rPr lang="en-US" dirty="0"/>
              <a:t>Repositories – per products &amp; common </a:t>
            </a:r>
            <a:r>
              <a:rPr lang="en-US" dirty="0" smtClean="0"/>
              <a:t>INFN, redistributed through EMI</a:t>
            </a:r>
            <a:r>
              <a:rPr lang="en-US" dirty="0"/>
              <a:t>/</a:t>
            </a:r>
            <a:r>
              <a:rPr lang="en-US" dirty="0" smtClean="0"/>
              <a:t>UMD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Continuous Integration – </a:t>
            </a:r>
            <a:r>
              <a:rPr lang="en-US" b="1" dirty="0"/>
              <a:t>Jenkins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Issue Tracking – </a:t>
            </a:r>
            <a:r>
              <a:rPr lang="en-US" b="1" dirty="0" smtClean="0"/>
              <a:t>JIRA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2013, Madrid, 16 – 20 Sept.2013</a:t>
            </a:r>
            <a:endParaRPr lang="en-US" dirty="0"/>
          </a:p>
        </p:txBody>
      </p:sp>
      <p:pic>
        <p:nvPicPr>
          <p:cNvPr id="5" name="Picture 4" descr="githu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8" y="1524000"/>
            <a:ext cx="8514561" cy="5016447"/>
          </a:xfrm>
          <a:prstGeom prst="rect">
            <a:avLst/>
          </a:prstGeom>
        </p:spPr>
      </p:pic>
      <p:pic>
        <p:nvPicPr>
          <p:cNvPr id="6" name="Picture 5" descr="igi_rep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9" y="1175200"/>
            <a:ext cx="6239216" cy="5725701"/>
          </a:xfrm>
          <a:prstGeom prst="rect">
            <a:avLst/>
          </a:prstGeom>
        </p:spPr>
      </p:pic>
      <p:pic>
        <p:nvPicPr>
          <p:cNvPr id="8" name="Picture 7" descr="jenkin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9" y="1941830"/>
            <a:ext cx="8203470" cy="4008120"/>
          </a:xfrm>
          <a:prstGeom prst="rect">
            <a:avLst/>
          </a:prstGeom>
        </p:spPr>
      </p:pic>
      <p:pic>
        <p:nvPicPr>
          <p:cNvPr id="9" name="Picture 8" descr="jenkins_radio_eg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5" y="1882099"/>
            <a:ext cx="8979965" cy="4553908"/>
          </a:xfrm>
          <a:prstGeom prst="rect">
            <a:avLst/>
          </a:prstGeom>
        </p:spPr>
      </p:pic>
      <p:pic>
        <p:nvPicPr>
          <p:cNvPr id="11" name="Picture 10" descr="storm_robo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14857"/>
            <a:ext cx="8991600" cy="4325973"/>
          </a:xfrm>
          <a:prstGeom prst="rect">
            <a:avLst/>
          </a:prstGeom>
        </p:spPr>
      </p:pic>
      <p:pic>
        <p:nvPicPr>
          <p:cNvPr id="10" name="Picture 9" descr="jira_goo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830"/>
            <a:ext cx="9144000" cy="4794941"/>
          </a:xfrm>
          <a:prstGeom prst="rect">
            <a:avLst/>
          </a:prstGeom>
        </p:spPr>
      </p:pic>
      <p:pic>
        <p:nvPicPr>
          <p:cNvPr id="12" name="Picture 11" descr="jekil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8" y="1682734"/>
            <a:ext cx="8186085" cy="50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8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5 -0.00254 C -0.01787 -0.00648 0.08593 -0.01041 0.14668 -0.03841 C 0.20743 -0.0664 0.22618 -0.14692 0.24319 -0.17075 C 0.2602 -0.19458 0.25447 -0.18857 0.24892 -0.18232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7" y="-9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68 0.10551 C -0.09565 0.14392 -0.01945 0.18233 0.05867 0.13767 C 0.13678 0.09302 0.25551 -0.11221 0.29699 -0.16312 C 0.3383 -0.21402 0.32234 -0.19111 0.30654 -0.16821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99" y="-12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 0.18634 C -0.04445 0.24213 0.09027 0.29791 0.16545 0.27523 C 0.24045 0.25254 0.25625 0.15115 0.27187 0.05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0.1875 C -0.1066 0.21921 0.00087 0.25092 0.07483 0.23495 C 0.14879 0.21898 0.20365 0.11527 0.22934 0.0912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03 0.00231 C -0.12604 0.0919 0.05694 0.18171 0.15625 0.19305 C 0.25555 0.2044 0.27118 0.1375 0.2868 0.07083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100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25 0.13078 C -0.10399 0.19328 0.04844 0.25602 0.13264 0.24375 C 0.21684 0.23148 0.23299 0.14398 0.24931 0.05671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8" y="25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0.27546 L 0.17952 0.1895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with EGI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INFN </a:t>
            </a:r>
            <a:r>
              <a:rPr lang="en-US" dirty="0"/>
              <a:t>will provide continued </a:t>
            </a:r>
            <a:r>
              <a:rPr lang="en-US" b="1" dirty="0"/>
              <a:t>third-level</a:t>
            </a:r>
            <a:r>
              <a:rPr lang="en-US" dirty="0"/>
              <a:t>, </a:t>
            </a:r>
            <a:r>
              <a:rPr lang="en-US" b="1" dirty="0"/>
              <a:t>expert support </a:t>
            </a:r>
            <a:r>
              <a:rPr lang="en-US" dirty="0"/>
              <a:t>for its products </a:t>
            </a:r>
            <a:r>
              <a:rPr lang="en-US" dirty="0" smtClean="0"/>
              <a:t>- until </a:t>
            </a:r>
            <a:r>
              <a:rPr lang="en-US" dirty="0"/>
              <a:t>April 2014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Support for these products will come into play only when a problem cannot be </a:t>
            </a:r>
            <a:r>
              <a:rPr lang="en-US" dirty="0" smtClean="0"/>
              <a:t>solved by </a:t>
            </a:r>
            <a:r>
              <a:rPr lang="en-US" dirty="0"/>
              <a:t>the DMSU </a:t>
            </a:r>
            <a:r>
              <a:rPr lang="en-US" dirty="0" smtClean="0"/>
              <a:t>or </a:t>
            </a:r>
            <a:r>
              <a:rPr lang="en-US" dirty="0"/>
              <a:t>a problem is identified in the code and expert feedback is needed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Support will be provided through </a:t>
            </a:r>
            <a:r>
              <a:rPr lang="en-US" b="1" dirty="0" smtClean="0"/>
              <a:t>GGUS</a:t>
            </a:r>
          </a:p>
          <a:p>
            <a:pPr lvl="1"/>
            <a:r>
              <a:rPr lang="en-US" dirty="0" smtClean="0"/>
              <a:t>Level of Support – Medium</a:t>
            </a:r>
          </a:p>
          <a:p>
            <a:pPr lvl="2"/>
            <a:r>
              <a:rPr lang="en-US" dirty="0" smtClean="0"/>
              <a:t>4 </a:t>
            </a:r>
            <a:r>
              <a:rPr lang="en-US" dirty="0"/>
              <a:t>working hours for top priority </a:t>
            </a:r>
            <a:r>
              <a:rPr lang="en-US" dirty="0" smtClean="0"/>
              <a:t>tickets</a:t>
            </a:r>
          </a:p>
          <a:p>
            <a:pPr lvl="2"/>
            <a:r>
              <a:rPr lang="en-US" dirty="0" smtClean="0"/>
              <a:t>2 </a:t>
            </a:r>
            <a:r>
              <a:rPr lang="en-US" dirty="0"/>
              <a:t>business days for very urgent </a:t>
            </a:r>
            <a:r>
              <a:rPr lang="en-US" dirty="0" smtClean="0"/>
              <a:t>tickets</a:t>
            </a:r>
          </a:p>
          <a:p>
            <a:pPr lvl="2"/>
            <a:r>
              <a:rPr lang="en-US" dirty="0" smtClean="0"/>
              <a:t>5 </a:t>
            </a:r>
            <a:r>
              <a:rPr lang="en-US" dirty="0"/>
              <a:t>business days for urgent and less urgent </a:t>
            </a:r>
            <a:r>
              <a:rPr lang="en-US" dirty="0" smtClean="0"/>
              <a:t>tickets</a:t>
            </a:r>
          </a:p>
          <a:p>
            <a:r>
              <a:rPr lang="en-US" dirty="0" smtClean="0"/>
              <a:t>INFN </a:t>
            </a:r>
            <a:r>
              <a:rPr lang="en-US" dirty="0"/>
              <a:t>is interested in receiving </a:t>
            </a:r>
            <a:r>
              <a:rPr lang="en-US" b="1" dirty="0"/>
              <a:t>new requirements </a:t>
            </a:r>
            <a:r>
              <a:rPr lang="en-US" dirty="0"/>
              <a:t>and contribute its expertise in </a:t>
            </a:r>
            <a:r>
              <a:rPr lang="en-US" dirty="0" smtClean="0"/>
              <a:t>discussing the </a:t>
            </a:r>
            <a:r>
              <a:rPr lang="en-US" dirty="0"/>
              <a:t>adoption of new </a:t>
            </a:r>
            <a:r>
              <a:rPr lang="en-US" dirty="0" smtClean="0"/>
              <a:t>technologies – will participate to </a:t>
            </a:r>
            <a:r>
              <a:rPr lang="en-US" b="1" dirty="0" smtClean="0"/>
              <a:t>EGI TCB</a:t>
            </a:r>
          </a:p>
          <a:p>
            <a:r>
              <a:rPr lang="en-US" dirty="0"/>
              <a:t>INFN will provide </a:t>
            </a:r>
            <a:r>
              <a:rPr lang="en-US" b="1" dirty="0"/>
              <a:t>new releases </a:t>
            </a:r>
            <a:r>
              <a:rPr lang="en-US" dirty="0"/>
              <a:t>for its products through its own repository, but welcomes the distribution of the products through the </a:t>
            </a:r>
            <a:r>
              <a:rPr lang="en-US" b="1" dirty="0"/>
              <a:t>UMD </a:t>
            </a:r>
            <a:r>
              <a:rPr lang="en-US" b="1" dirty="0" smtClean="0"/>
              <a:t>repository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2013, Madrid, 16 – 20 Sept.2013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8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Sustainability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funding (until 2014):</a:t>
            </a:r>
          </a:p>
          <a:p>
            <a:pPr lvl="1"/>
            <a:r>
              <a:rPr lang="en-US" dirty="0" smtClean="0"/>
              <a:t>INFN internal funds, national projects</a:t>
            </a:r>
          </a:p>
          <a:p>
            <a:r>
              <a:rPr lang="en-US" dirty="0" smtClean="0"/>
              <a:t>Future funding:</a:t>
            </a:r>
          </a:p>
          <a:p>
            <a:pPr lvl="1"/>
            <a:r>
              <a:rPr lang="en-US" dirty="0" smtClean="0"/>
              <a:t>Through participation to national &amp; international projects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2013, Madrid, 16 – 20 Sept.2013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9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2364</TotalTime>
  <Words>417</Words>
  <Application>Microsoft Macintosh PowerPoint</Application>
  <PresentationFormat>On-screen Show (4:3)</PresentationFormat>
  <Paragraphs>64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Executive</vt:lpstr>
      <vt:lpstr>INFN Product Teams Engaging with EGI </vt:lpstr>
      <vt:lpstr>Overview</vt:lpstr>
      <vt:lpstr>INFN PTs &amp; products</vt:lpstr>
      <vt:lpstr>Governance model</vt:lpstr>
      <vt:lpstr>Engaging with EGI</vt:lpstr>
      <vt:lpstr>Sustainability</vt:lpstr>
    </vt:vector>
  </TitlesOfParts>
  <Manager/>
  <Company>INFN Sez. Padova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INFN Product Teams </dc:title>
  <dc:subject/>
  <dc:creator>Microsoft Office User</dc:creator>
  <cp:keywords/>
  <dc:description/>
  <cp:lastModifiedBy>Microsoft Office User</cp:lastModifiedBy>
  <cp:revision>44</cp:revision>
  <dcterms:created xsi:type="dcterms:W3CDTF">2013-09-05T19:57:59Z</dcterms:created>
  <dcterms:modified xsi:type="dcterms:W3CDTF">2013-09-16T04:23:28Z</dcterms:modified>
  <cp:category/>
</cp:coreProperties>
</file>