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348" r:id="rId4"/>
    <p:sldId id="351" r:id="rId5"/>
    <p:sldId id="349" r:id="rId6"/>
    <p:sldId id="350" r:id="rId7"/>
    <p:sldId id="355" r:id="rId8"/>
    <p:sldId id="339" r:id="rId9"/>
    <p:sldId id="340" r:id="rId10"/>
    <p:sldId id="343" r:id="rId11"/>
    <p:sldId id="341" r:id="rId12"/>
    <p:sldId id="344" r:id="rId13"/>
    <p:sldId id="327" r:id="rId14"/>
    <p:sldId id="353" r:id="rId15"/>
    <p:sldId id="354" r:id="rId16"/>
    <p:sldId id="342" r:id="rId17"/>
    <p:sldId id="338" r:id="rId18"/>
    <p:sldId id="326" r:id="rId19"/>
    <p:sldId id="352" r:id="rId20"/>
    <p:sldId id="345" r:id="rId21"/>
    <p:sldId id="346" r:id="rId22"/>
    <p:sldId id="347" r:id="rId23"/>
    <p:sldId id="328" r:id="rId24"/>
    <p:sldId id="323" r:id="rId25"/>
    <p:sldId id="325" r:id="rId26"/>
    <p:sldId id="32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33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6" autoAdjust="0"/>
    <p:restoredTop sz="94660"/>
  </p:normalViewPr>
  <p:slideViewPr>
    <p:cSldViewPr>
      <p:cViewPr varScale="1">
        <p:scale>
          <a:sx n="84" d="100"/>
          <a:sy n="84" d="100"/>
        </p:scale>
        <p:origin x="4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D1B3-1D1B-EE40-84EE-F2AD8B3DBE29}" type="datetimeFigureOut">
              <a:rPr lang="fr-FR" smtClean="0"/>
              <a:t>17/09/2013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5E35-BEEF-434B-92DC-BC92F2D0A1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3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2AD1-5794-4BDD-AD38-4BD46BF047FE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2C9F-5292-4EDE-A338-2BD1AA229C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84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6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 Shot 2013-02-04 at 15.05.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9145"/>
            <a:ext cx="9144000" cy="1510255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ctrTitle" hasCustomPrompt="1"/>
          </p:nvPr>
        </p:nvSpPr>
        <p:spPr>
          <a:xfrm>
            <a:off x="1219200" y="2878088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4116338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904875" y="2639963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4040138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899592" y="2636912"/>
            <a:ext cx="228600" cy="128016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4040138"/>
            <a:ext cx="228600" cy="68580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475656" y="1772816"/>
            <a:ext cx="6479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 smtClean="0">
                <a:solidFill>
                  <a:srgbClr val="740000"/>
                </a:solidFill>
              </a:rPr>
              <a:t>Co-ordination</a:t>
            </a:r>
            <a:r>
              <a:rPr lang="it-IT" b="1" i="1" dirty="0" smtClean="0">
                <a:solidFill>
                  <a:srgbClr val="740000"/>
                </a:solidFill>
              </a:rPr>
              <a:t> &amp; </a:t>
            </a:r>
            <a:r>
              <a:rPr lang="it-IT" b="1" i="1" dirty="0" err="1" smtClean="0">
                <a:solidFill>
                  <a:srgbClr val="740000"/>
                </a:solidFill>
              </a:rPr>
              <a:t>Harmonisation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of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Advanced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e-Infrastructures</a:t>
            </a:r>
            <a:endParaRPr lang="it-IT" b="1" i="1" dirty="0" smtClean="0">
              <a:solidFill>
                <a:srgbClr val="740000"/>
              </a:solidFill>
            </a:endParaRPr>
          </a:p>
          <a:p>
            <a:pPr algn="ctr"/>
            <a:r>
              <a:rPr lang="it-IT" b="1" i="1" dirty="0" err="1" smtClean="0">
                <a:solidFill>
                  <a:srgbClr val="740000"/>
                </a:solidFill>
              </a:rPr>
              <a:t>for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Research</a:t>
            </a:r>
            <a:r>
              <a:rPr lang="it-IT" b="1" i="1" dirty="0" smtClean="0">
                <a:solidFill>
                  <a:srgbClr val="740000"/>
                </a:solidFill>
              </a:rPr>
              <a:t> and </a:t>
            </a:r>
            <a:r>
              <a:rPr lang="it-IT" b="1" i="1" dirty="0" err="1" smtClean="0">
                <a:solidFill>
                  <a:srgbClr val="740000"/>
                </a:solidFill>
              </a:rPr>
              <a:t>Education</a:t>
            </a:r>
            <a:r>
              <a:rPr lang="it-IT" b="1" i="1" dirty="0" smtClean="0">
                <a:solidFill>
                  <a:srgbClr val="740000"/>
                </a:solidFill>
              </a:rPr>
              <a:t> Data </a:t>
            </a:r>
            <a:r>
              <a:rPr lang="it-IT" b="1" i="1" dirty="0" err="1" smtClean="0">
                <a:solidFill>
                  <a:srgbClr val="740000"/>
                </a:solidFill>
              </a:rPr>
              <a:t>Sharing</a:t>
            </a:r>
            <a:endParaRPr lang="it-IT" b="1" i="1" dirty="0" smtClean="0">
              <a:solidFill>
                <a:srgbClr val="740000"/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1546538" y="5373216"/>
            <a:ext cx="514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err="1" smtClean="0">
                <a:solidFill>
                  <a:srgbClr val="740000"/>
                </a:solidFill>
              </a:rPr>
              <a:t>Research</a:t>
            </a:r>
            <a:r>
              <a:rPr lang="it-IT" b="1" dirty="0" smtClean="0">
                <a:solidFill>
                  <a:srgbClr val="740000"/>
                </a:solidFill>
              </a:rPr>
              <a:t> </a:t>
            </a:r>
            <a:r>
              <a:rPr lang="it-IT" b="1" dirty="0" err="1" smtClean="0">
                <a:solidFill>
                  <a:srgbClr val="740000"/>
                </a:solidFill>
              </a:rPr>
              <a:t>Infrastructures</a:t>
            </a:r>
            <a:r>
              <a:rPr lang="it-IT" b="1" dirty="0" smtClean="0">
                <a:solidFill>
                  <a:srgbClr val="740000"/>
                </a:solidFill>
              </a:rPr>
              <a:t> – </a:t>
            </a:r>
            <a:r>
              <a:rPr lang="it-IT" b="1" dirty="0" err="1" smtClean="0">
                <a:solidFill>
                  <a:srgbClr val="740000"/>
                </a:solidFill>
              </a:rPr>
              <a:t>Proposal</a:t>
            </a:r>
            <a:r>
              <a:rPr lang="it-IT" b="1" dirty="0" smtClean="0">
                <a:solidFill>
                  <a:srgbClr val="740000"/>
                </a:solidFill>
              </a:rPr>
              <a:t> n.  306819</a:t>
            </a:r>
          </a:p>
        </p:txBody>
      </p:sp>
      <p:pic>
        <p:nvPicPr>
          <p:cNvPr id="3" name="Image 2" descr="Capture d’écran 2013-02-04 à 15.00.4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3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5392" y="-27384"/>
            <a:ext cx="6563072" cy="9906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5352" y="-27384"/>
            <a:ext cx="6923112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69" y="1470315"/>
            <a:ext cx="8840839" cy="4966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Century Gothic"/>
                <a:cs typeface="Century Gothic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-418898"/>
            <a:ext cx="8840839" cy="3674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6769" y="6431054"/>
            <a:ext cx="5821431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1">
                <a:solidFill>
                  <a:srgbClr val="010203"/>
                </a:solidFill>
                <a:latin typeface="Century Gothic"/>
                <a:cs typeface="Century Gothic"/>
              </a:defRPr>
            </a:lvl1pPr>
          </a:lstStyle>
          <a:p>
            <a:pPr>
              <a:buFont typeface="Lucida Grande"/>
              <a:buNone/>
            </a:pPr>
            <a:r>
              <a:rPr lang="nl-NL" smtClean="0"/>
              <a:t>Karine Valin | Managing Director, Sigma Orionis| Coordinator, eI4Africa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010203"/>
                </a:solidFill>
                <a:latin typeface="Century Gothic"/>
                <a:cs typeface="Century Gothic"/>
              </a:defRPr>
            </a:lvl1pPr>
          </a:lstStyle>
          <a:p>
            <a:pPr>
              <a:buFont typeface="Lucida Grande"/>
              <a:buNone/>
            </a:pPr>
            <a:r>
              <a:rPr lang="en-GB" dirty="0" smtClean="0"/>
              <a:t> </a:t>
            </a:r>
            <a:fld id="{95D8BA19-8474-4545-8C56-B4CDDA172977}" type="slidenum">
              <a:rPr lang="en-GB" smtClean="0"/>
              <a:pPr>
                <a:buFont typeface="Lucida Grande"/>
                <a:buNone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47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185392" y="-27384"/>
            <a:ext cx="656307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A6074C-C4B8-44C7-8652-11A0C840BF63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Workshop 8d @ IST-Africa 2013 – 30 May 2013</a:t>
            </a:r>
          </a:p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9" name="Image 18" descr="logo-chain-re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663" cy="1091033"/>
          </a:xfrm>
          <a:prstGeom prst="rect">
            <a:avLst/>
          </a:prstGeom>
        </p:spPr>
      </p:pic>
      <p:pic>
        <p:nvPicPr>
          <p:cNvPr id="2" name="Image 1" descr="Screen Shot 2013-02-04 at 16.00.2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" y="6433909"/>
            <a:ext cx="353176" cy="235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2" r:id="rId6"/>
    <p:sldLayoutId id="2147483683" r:id="rId7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o.barbera@ct.infn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12" Type="http://schemas.openxmlformats.org/officeDocument/2006/relationships/image" Target="../media/image55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eg"/><Relationship Id="rId9" Type="http://schemas.openxmlformats.org/officeDocument/2006/relationships/image" Target="../media/image52.jpg"/><Relationship Id="rId1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hyperlink" Target="http://www.egi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2510408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Standard-based </a:t>
            </a:r>
            <a:r>
              <a:rPr lang="en-US" sz="2700" b="1" dirty="0"/>
              <a:t>Interoperability amongst HPC, Grid and Cloud Resources Distributed Worldwide with Catania Science </a:t>
            </a:r>
            <a:r>
              <a:rPr lang="en-US" sz="2700" b="1" dirty="0" smtClean="0"/>
              <a:t>Gateways </a:t>
            </a:r>
            <a:br>
              <a:rPr lang="en-US" sz="2700" b="1" dirty="0" smtClean="0"/>
            </a:br>
            <a:r>
              <a:rPr lang="en-US" sz="2000" b="1" dirty="0" smtClean="0"/>
              <a:t>SG Framework Session @ EGI  TF 2013 – 17 Sep 2013</a:t>
            </a:r>
            <a:endParaRPr lang="it-IT" sz="27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86408" y="4005064"/>
            <a:ext cx="6858000" cy="533400"/>
          </a:xfrm>
        </p:spPr>
        <p:txBody>
          <a:bodyPr/>
          <a:lstStyle/>
          <a:p>
            <a:r>
              <a:rPr lang="it-IT" dirty="0" smtClean="0"/>
              <a:t>Roberto Barbera – </a:t>
            </a:r>
            <a:r>
              <a:rPr lang="it-IT" dirty="0" err="1" smtClean="0"/>
              <a:t>University</a:t>
            </a:r>
            <a:r>
              <a:rPr lang="it-IT" dirty="0" smtClean="0"/>
              <a:t> of Catania and INFN (</a:t>
            </a:r>
            <a:r>
              <a:rPr lang="it-IT" dirty="0" smtClean="0">
                <a:hlinkClick r:id="rId2"/>
              </a:rPr>
              <a:t>roberto.barbera@ct.infn.it</a:t>
            </a:r>
            <a:r>
              <a:rPr lang="it-IT" dirty="0" smtClean="0"/>
              <a:t>)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Nuvola 61"/>
          <p:cNvSpPr/>
          <p:nvPr/>
        </p:nvSpPr>
        <p:spPr>
          <a:xfrm>
            <a:off x="2123728" y="3789040"/>
            <a:ext cx="4902470" cy="2941856"/>
          </a:xfrm>
          <a:prstGeom prst="cloud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Straight Connector 19"/>
          <p:cNvCxnSpPr>
            <a:stCxn id="36" idx="2"/>
          </p:cNvCxnSpPr>
          <p:nvPr/>
        </p:nvCxnSpPr>
        <p:spPr>
          <a:xfrm>
            <a:off x="4435140" y="3770047"/>
            <a:ext cx="1216089" cy="141850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19"/>
          <p:cNvCxnSpPr>
            <a:stCxn id="36" idx="2"/>
            <a:endCxn id="41" idx="3"/>
          </p:cNvCxnSpPr>
          <p:nvPr/>
        </p:nvCxnSpPr>
        <p:spPr>
          <a:xfrm flipH="1">
            <a:off x="3370469" y="3770047"/>
            <a:ext cx="1064671" cy="135018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9"/>
          <p:cNvCxnSpPr/>
          <p:nvPr/>
        </p:nvCxnSpPr>
        <p:spPr>
          <a:xfrm>
            <a:off x="4427984" y="2636912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19"/>
          <p:cNvCxnSpPr/>
          <p:nvPr/>
        </p:nvCxnSpPr>
        <p:spPr>
          <a:xfrm>
            <a:off x="1115616" y="3770047"/>
            <a:ext cx="0" cy="37903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Connector 19"/>
          <p:cNvCxnSpPr/>
          <p:nvPr/>
        </p:nvCxnSpPr>
        <p:spPr>
          <a:xfrm>
            <a:off x="1115616" y="2644552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7003" y="44624"/>
            <a:ext cx="8909483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Updated Catania Science Gateway Framework architecture</a:t>
            </a:r>
            <a:endParaRPr lang="en-US" sz="27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83618" y="1425483"/>
            <a:ext cx="1284326" cy="77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.......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5060280" y="1961135"/>
            <a:ext cx="2392363" cy="86360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Catania Science Gateway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189662" y="1892077"/>
            <a:ext cx="635000" cy="295275"/>
          </a:xfrm>
          <a:prstGeom prst="leftArrow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Screen shot 2011-04-18 at 4.08.00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7730">
            <a:off x="5631026" y="3258415"/>
            <a:ext cx="906282" cy="323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28340" y="1669430"/>
            <a:ext cx="1003300" cy="6794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1696492" y="1667843"/>
            <a:ext cx="1003300" cy="681037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kern="0" noProof="0" dirty="0">
                <a:solidFill>
                  <a:srgbClr val="FFFFFF"/>
                </a:solidFill>
                <a:latin typeface="Arial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3849811" y="1669430"/>
            <a:ext cx="1226769" cy="679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MyCloud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7"/>
          <p:cNvSpPr/>
          <p:nvPr/>
        </p:nvSpPr>
        <p:spPr>
          <a:xfrm>
            <a:off x="179512" y="1366615"/>
            <a:ext cx="5010150" cy="12700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1116127" y="1347167"/>
            <a:ext cx="3311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Embedded </a:t>
            </a:r>
            <a:r>
              <a:rPr lang="en-US" b="1" kern="0" dirty="0" smtClean="0">
                <a:solidFill>
                  <a:srgbClr val="2B519A"/>
                </a:solidFill>
                <a:latin typeface="Calibri" pitchFamily="34" charset="0"/>
              </a:rPr>
              <a:t>Services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8" name="Picture 27" descr="User-group-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575" y="2309590"/>
            <a:ext cx="12811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6937499" y="1316029"/>
            <a:ext cx="2098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Administrator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FF0000"/>
                </a:solidFill>
                <a:latin typeface="Calibri" pitchFamily="34" charset="0"/>
              </a:rPr>
              <a:t>Scientist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alibri" pitchFamily="34" charset="0"/>
              </a:rPr>
              <a:t>Cloud tenant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0" name="Left Brace 30"/>
          <p:cNvSpPr/>
          <p:nvPr/>
        </p:nvSpPr>
        <p:spPr>
          <a:xfrm>
            <a:off x="6688262" y="1285652"/>
            <a:ext cx="341313" cy="2278063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umetto 1 20"/>
          <p:cNvSpPr/>
          <p:nvPr/>
        </p:nvSpPr>
        <p:spPr>
          <a:xfrm>
            <a:off x="7164288" y="4293096"/>
            <a:ext cx="1884770" cy="1735138"/>
          </a:xfrm>
          <a:prstGeom prst="wedgeRectCallout">
            <a:avLst>
              <a:gd name="adj1" fmla="val 4854"/>
              <a:gd name="adj2" fmla="val -107955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Users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belonging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Identity </a:t>
            </a:r>
            <a:r>
              <a:rPr kumimoji="0" lang="it-IT" sz="18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Federations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16"/>
          <p:cNvSpPr/>
          <p:nvPr/>
        </p:nvSpPr>
        <p:spPr>
          <a:xfrm>
            <a:off x="179512" y="4190264"/>
            <a:ext cx="1851738" cy="20193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179512" y="2924944"/>
            <a:ext cx="1857896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Arial"/>
              </a:rPr>
              <a:t>Grid/Cloud Engine           (based on SAGA)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12"/>
          <p:cNvSpPr/>
          <p:nvPr/>
        </p:nvSpPr>
        <p:spPr>
          <a:xfrm>
            <a:off x="3506192" y="2856726"/>
            <a:ext cx="1857896" cy="913321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CLEVER           </a:t>
            </a:r>
            <a:r>
              <a:rPr lang="en-US" sz="1600" kern="0" dirty="0" smtClean="0">
                <a:solidFill>
                  <a:srgbClr val="FFFFFF"/>
                </a:solidFill>
                <a:latin typeface="Arial"/>
              </a:rPr>
              <a:t>Orchestrator (based on OCCI)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2482619" y="5070629"/>
            <a:ext cx="1775699" cy="867569"/>
            <a:chOff x="2766988" y="4361017"/>
            <a:chExt cx="1775699" cy="867569"/>
          </a:xfrm>
        </p:grpSpPr>
        <p:sp>
          <p:nvSpPr>
            <p:cNvPr id="41" name="Nuvola 40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059832" y="458112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/>
                <a:t> </a:t>
              </a:r>
              <a:r>
                <a:rPr lang="it-IT" dirty="0" smtClean="0"/>
                <a:t>#2</a:t>
              </a:r>
              <a:endParaRPr lang="it-IT" dirty="0"/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4644275" y="5156401"/>
            <a:ext cx="1775699" cy="867569"/>
            <a:chOff x="2766988" y="4361017"/>
            <a:chExt cx="1775699" cy="867569"/>
          </a:xfrm>
        </p:grpSpPr>
        <p:sp>
          <p:nvSpPr>
            <p:cNvPr id="48" name="Nuvola 47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134151" y="458112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/>
                <a:t> </a:t>
              </a:r>
              <a:r>
                <a:rPr lang="it-IT" dirty="0" smtClean="0"/>
                <a:t>#n</a:t>
              </a:r>
              <a:endParaRPr lang="it-IT" dirty="0"/>
            </a:p>
          </p:txBody>
        </p:sp>
      </p:grpSp>
      <p:cxnSp>
        <p:nvCxnSpPr>
          <p:cNvPr id="50" name="Straight Connector 19"/>
          <p:cNvCxnSpPr/>
          <p:nvPr/>
        </p:nvCxnSpPr>
        <p:spPr>
          <a:xfrm>
            <a:off x="4427984" y="3789040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44" name="Gruppo 43"/>
          <p:cNvGrpSpPr/>
          <p:nvPr/>
        </p:nvGrpSpPr>
        <p:grpSpPr>
          <a:xfrm>
            <a:off x="3707904" y="4077072"/>
            <a:ext cx="1775699" cy="867569"/>
            <a:chOff x="2766988" y="4361017"/>
            <a:chExt cx="1775699" cy="867569"/>
          </a:xfrm>
        </p:grpSpPr>
        <p:sp>
          <p:nvSpPr>
            <p:cNvPr id="45" name="Nuvola 44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059832" y="458112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 smtClean="0"/>
                <a:t> #1</a:t>
              </a:r>
              <a:endParaRPr lang="it-IT" dirty="0"/>
            </a:p>
          </p:txBody>
        </p:sp>
      </p:grpSp>
      <p:pic>
        <p:nvPicPr>
          <p:cNvPr id="59" name="Immagin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1199281" cy="341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3" name="CasellaDiTesto 62"/>
          <p:cNvSpPr txBox="1"/>
          <p:nvPr/>
        </p:nvSpPr>
        <p:spPr>
          <a:xfrm>
            <a:off x="969715" y="234888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Use case #1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3876689" y="234888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Use case #2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915816" y="6011996"/>
            <a:ext cx="246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Single </a:t>
            </a:r>
            <a:r>
              <a:rPr lang="it-IT" b="1" dirty="0" err="1" smtClean="0">
                <a:solidFill>
                  <a:srgbClr val="FF0000"/>
                </a:solidFill>
              </a:rPr>
              <a:t>logical</a:t>
            </a:r>
            <a:r>
              <a:rPr lang="it-IT" b="1" dirty="0" smtClean="0">
                <a:solidFill>
                  <a:srgbClr val="FF0000"/>
                </a:solidFill>
              </a:rPr>
              <a:t> domain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79512" y="4267151"/>
            <a:ext cx="914688" cy="1034057"/>
            <a:chOff x="107504" y="2636912"/>
            <a:chExt cx="1780311" cy="2077265"/>
          </a:xfrm>
        </p:grpSpPr>
        <p:pic>
          <p:nvPicPr>
            <p:cNvPr id="52" name="Picture 8" descr="cluster_ico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36912"/>
              <a:ext cx="1353037" cy="1265316"/>
            </a:xfrm>
            <a:prstGeom prst="rect">
              <a:avLst/>
            </a:prstGeom>
          </p:spPr>
        </p:pic>
        <p:sp>
          <p:nvSpPr>
            <p:cNvPr id="53" name="TextBox 24"/>
            <p:cNvSpPr txBox="1"/>
            <p:nvPr/>
          </p:nvSpPr>
          <p:spPr>
            <a:xfrm>
              <a:off x="107504" y="3848590"/>
              <a:ext cx="1780311" cy="86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HPC</a:t>
              </a:r>
            </a:p>
            <a:p>
              <a:pPr algn="ctr"/>
              <a:r>
                <a:rPr lang="en-US" sz="1100" b="1" dirty="0" smtClean="0"/>
                <a:t>Clusters</a:t>
              </a:r>
              <a:endParaRPr lang="en-US" sz="1100" b="1" dirty="0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609" y="4725144"/>
            <a:ext cx="957103" cy="7152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5517232"/>
            <a:ext cx="981471" cy="630725"/>
          </a:xfrm>
          <a:prstGeom prst="rect">
            <a:avLst/>
          </a:prstGeom>
        </p:spPr>
      </p:pic>
      <p:sp>
        <p:nvSpPr>
          <p:cNvPr id="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 smtClean="0"/>
              <a:t>10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7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Use case #1 (scientist)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7688" y="1340768"/>
            <a:ext cx="8686800" cy="4571325"/>
          </a:xfrm>
        </p:spPr>
        <p:txBody>
          <a:bodyPr>
            <a:no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user can sign in on </a:t>
            </a:r>
            <a:r>
              <a:rPr lang="en-US" sz="3200" dirty="0" smtClean="0"/>
              <a:t>a Catania </a:t>
            </a:r>
            <a:r>
              <a:rPr lang="en-US" sz="3200" dirty="0"/>
              <a:t>Science Gateway using his/her federated credentials, select an application from a menu and </a:t>
            </a:r>
            <a:r>
              <a:rPr lang="en-US" sz="3200" dirty="0" smtClean="0"/>
              <a:t>seamlessly execute </a:t>
            </a:r>
            <a:r>
              <a:rPr lang="en-US" sz="3200" dirty="0"/>
              <a:t>it on HPC machines, Grids and </a:t>
            </a:r>
            <a:r>
              <a:rPr lang="en-US" sz="3200" dirty="0" smtClean="0"/>
              <a:t>Clouds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/>
              <a:t>fractions of executions on the three different platforms can </a:t>
            </a:r>
            <a:r>
              <a:rPr lang="en-US" sz="2900" dirty="0" smtClean="0"/>
              <a:t>be </a:t>
            </a:r>
            <a:r>
              <a:rPr lang="en-US" sz="2900" dirty="0"/>
              <a:t>adjusted to simulate the need to “boost” the resources in case of temporary peaks of </a:t>
            </a:r>
            <a:r>
              <a:rPr lang="en-US" sz="2900" dirty="0" smtClean="0"/>
              <a:t>activity</a:t>
            </a:r>
            <a:endParaRPr lang="en-US" sz="2900" dirty="0"/>
          </a:p>
          <a:p>
            <a:endParaRPr lang="en-US" sz="32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11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98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uppo 2050"/>
          <p:cNvGrpSpPr/>
          <p:nvPr/>
        </p:nvGrpSpPr>
        <p:grpSpPr>
          <a:xfrm>
            <a:off x="1149545" y="2852935"/>
            <a:ext cx="7128792" cy="3672409"/>
            <a:chOff x="971600" y="2924944"/>
            <a:chExt cx="7128792" cy="3672409"/>
          </a:xfrm>
        </p:grpSpPr>
        <p:sp>
          <p:nvSpPr>
            <p:cNvPr id="4" name="Rettangolo 3"/>
            <p:cNvSpPr/>
            <p:nvPr/>
          </p:nvSpPr>
          <p:spPr>
            <a:xfrm>
              <a:off x="971600" y="3608184"/>
              <a:ext cx="7128792" cy="29891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372200" y="2924944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707904" y="2924944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971600" y="2924944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136"/>
            <a:ext cx="6562725" cy="9906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Use case #1 </a:t>
            </a:r>
            <a:r>
              <a:rPr lang="en-GB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implementation:</a:t>
            </a:r>
            <a:br>
              <a:rPr lang="en-GB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GB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JSAGA Adaptor for OCCI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49545" y="1196752"/>
            <a:ext cx="7128792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rgbClr val="002060"/>
                </a:solidFill>
              </a:rPr>
              <a:t>Science Gateway</a:t>
            </a:r>
            <a:endParaRPr lang="it-IT" sz="4000" dirty="0">
              <a:solidFill>
                <a:srgbClr val="00206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149545" y="2204864"/>
            <a:ext cx="7128792" cy="1152128"/>
            <a:chOff x="899592" y="2492896"/>
            <a:chExt cx="7128792" cy="1152128"/>
          </a:xfrm>
          <a:solidFill>
            <a:srgbClr val="FF0000"/>
          </a:solidFill>
        </p:grpSpPr>
        <p:sp>
          <p:nvSpPr>
            <p:cNvPr id="7" name="Rettangolo 6"/>
            <p:cNvSpPr/>
            <p:nvPr/>
          </p:nvSpPr>
          <p:spPr>
            <a:xfrm>
              <a:off x="899592" y="2492896"/>
              <a:ext cx="712879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Catania </a:t>
              </a:r>
              <a:r>
                <a:rPr lang="it-IT" sz="2400" dirty="0" err="1" smtClean="0"/>
                <a:t>Grid</a:t>
              </a:r>
              <a:r>
                <a:rPr lang="it-IT" sz="2400" dirty="0" smtClean="0"/>
                <a:t>/</a:t>
              </a:r>
              <a:r>
                <a:rPr lang="it-IT" sz="2400" dirty="0" err="1" smtClean="0"/>
                <a:t>Cloud</a:t>
              </a:r>
              <a:r>
                <a:rPr lang="it-IT" sz="2400" dirty="0" smtClean="0"/>
                <a:t> Engine</a:t>
              </a:r>
              <a:endParaRPr lang="it-IT" sz="2400" dirty="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699792" y="3068960"/>
              <a:ext cx="864096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5436096" y="3068960"/>
              <a:ext cx="79208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52" name="Gruppo 2051"/>
          <p:cNvGrpSpPr/>
          <p:nvPr/>
        </p:nvGrpSpPr>
        <p:grpSpPr>
          <a:xfrm>
            <a:off x="1149545" y="2852936"/>
            <a:ext cx="7128792" cy="683239"/>
            <a:chOff x="971600" y="2852936"/>
            <a:chExt cx="7128792" cy="683239"/>
          </a:xfrm>
        </p:grpSpPr>
        <p:sp>
          <p:nvSpPr>
            <p:cNvPr id="9" name="Rettangolo 8"/>
            <p:cNvSpPr/>
            <p:nvPr/>
          </p:nvSpPr>
          <p:spPr>
            <a:xfrm>
              <a:off x="971600" y="2852936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Security </a:t>
              </a:r>
              <a:r>
                <a:rPr lang="it-IT" b="1" dirty="0" err="1" smtClean="0">
                  <a:solidFill>
                    <a:srgbClr val="002060"/>
                  </a:solidFill>
                </a:rPr>
                <a:t>context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707904" y="2852936"/>
              <a:ext cx="1728192" cy="5760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Job management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372200" y="2852936"/>
              <a:ext cx="1728192" cy="5760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Stage-in/out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48" name="Gruppo 2047"/>
          <p:cNvGrpSpPr/>
          <p:nvPr/>
        </p:nvGrpSpPr>
        <p:grpSpPr>
          <a:xfrm>
            <a:off x="6003913" y="5949279"/>
            <a:ext cx="1184941" cy="432049"/>
            <a:chOff x="5825968" y="5949279"/>
            <a:chExt cx="1184941" cy="432049"/>
          </a:xfrm>
        </p:grpSpPr>
        <p:cxnSp>
          <p:nvCxnSpPr>
            <p:cNvPr id="49" name="Connettore 2 48"/>
            <p:cNvCxnSpPr/>
            <p:nvPr/>
          </p:nvCxnSpPr>
          <p:spPr>
            <a:xfrm flipV="1">
              <a:off x="5976739" y="5949279"/>
              <a:ext cx="971525" cy="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/>
            <p:cNvSpPr txBox="1"/>
            <p:nvPr/>
          </p:nvSpPr>
          <p:spPr>
            <a:xfrm>
              <a:off x="5825968" y="6011996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2</a:t>
              </a:r>
              <a:r>
                <a:rPr lang="it-IT" b="1" dirty="0" smtClean="0">
                  <a:solidFill>
                    <a:srgbClr val="FF0000"/>
                  </a:solidFill>
                </a:rPr>
                <a:t>)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kill</a:t>
              </a:r>
              <a:r>
                <a:rPr lang="it-IT" b="1" dirty="0" smtClean="0">
                  <a:solidFill>
                    <a:srgbClr val="FF0000"/>
                  </a:solidFill>
                </a:rPr>
                <a:t> VM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1509585" y="5157192"/>
            <a:ext cx="2880320" cy="1368152"/>
            <a:chOff x="1331640" y="5157192"/>
            <a:chExt cx="2880320" cy="1368152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1835696" y="515719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SG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269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Connettore 2 37"/>
            <p:cNvCxnSpPr/>
            <p:nvPr/>
          </p:nvCxnSpPr>
          <p:spPr>
            <a:xfrm flipV="1">
              <a:off x="2160315" y="5839370"/>
              <a:ext cx="971525" cy="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2053517" y="5879013"/>
              <a:ext cx="1248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stage-in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&amp;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run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app</a:t>
              </a:r>
              <a:endParaRPr lang="it-IT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681044" y="5157192"/>
              <a:ext cx="530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VM</a:t>
              </a: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807918" y="5157192"/>
            <a:ext cx="3398411" cy="1220341"/>
            <a:chOff x="4629973" y="5157192"/>
            <a:chExt cx="3398411" cy="1220341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685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1" name="Connettore 2 40"/>
            <p:cNvCxnSpPr/>
            <p:nvPr/>
          </p:nvCxnSpPr>
          <p:spPr>
            <a:xfrm flipV="1">
              <a:off x="5904731" y="5632638"/>
              <a:ext cx="971525" cy="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5661485" y="515719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1</a:t>
              </a:r>
              <a:r>
                <a:rPr lang="it-IT" b="1" dirty="0" smtClean="0">
                  <a:solidFill>
                    <a:srgbClr val="FF0000"/>
                  </a:solidFill>
                </a:rPr>
                <a:t>) stage-out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4629973" y="543593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SG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7497468" y="5157192"/>
              <a:ext cx="530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VM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251520" y="3041543"/>
            <a:ext cx="843727" cy="2955377"/>
            <a:chOff x="145583" y="3041543"/>
            <a:chExt cx="843727" cy="2955377"/>
          </a:xfrm>
        </p:grpSpPr>
        <p:sp>
          <p:nvSpPr>
            <p:cNvPr id="27" name="CasellaDiTesto 26"/>
            <p:cNvSpPr txBox="1"/>
            <p:nvPr/>
          </p:nvSpPr>
          <p:spPr>
            <a:xfrm rot="16200000">
              <a:off x="-333896" y="3626960"/>
              <a:ext cx="1755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err="1" smtClean="0"/>
                <a:t>Adaptor</a:t>
              </a:r>
              <a:endParaRPr lang="it-IT" sz="3200" b="1" dirty="0"/>
            </a:p>
          </p:txBody>
        </p:sp>
        <p:pic>
          <p:nvPicPr>
            <p:cNvPr id="2057" name="Immagine 20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58" y="5014068"/>
              <a:ext cx="1121977" cy="843727"/>
            </a:xfrm>
            <a:prstGeom prst="rect">
              <a:avLst/>
            </a:prstGeom>
          </p:spPr>
        </p:pic>
      </p:grpSp>
      <p:pic>
        <p:nvPicPr>
          <p:cNvPr id="58" name="Immagin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8" y="1328528"/>
            <a:ext cx="643938" cy="679712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2066629" y="4260692"/>
            <a:ext cx="4717107" cy="1040516"/>
            <a:chOff x="1888684" y="4260692"/>
            <a:chExt cx="4717107" cy="1040516"/>
          </a:xfrm>
        </p:grpSpPr>
        <p:cxnSp>
          <p:nvCxnSpPr>
            <p:cNvPr id="13" name="Connettore 4 12"/>
            <p:cNvCxnSpPr>
              <a:stCxn id="44" idx="3"/>
              <a:endCxn id="2050" idx="1"/>
            </p:cNvCxnSpPr>
            <p:nvPr/>
          </p:nvCxnSpPr>
          <p:spPr>
            <a:xfrm flipH="1">
              <a:off x="1888684" y="4260692"/>
              <a:ext cx="4717107" cy="3795"/>
            </a:xfrm>
            <a:prstGeom prst="bentConnector5">
              <a:avLst>
                <a:gd name="adj1" fmla="val -4846"/>
                <a:gd name="adj2" fmla="val 20304532"/>
                <a:gd name="adj3" fmla="val 104846"/>
              </a:avLst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501" y="4806537"/>
              <a:ext cx="499618" cy="494671"/>
            </a:xfrm>
            <a:prstGeom prst="rect">
              <a:avLst/>
            </a:prstGeom>
          </p:spPr>
        </p:pic>
      </p:grpSp>
      <p:grpSp>
        <p:nvGrpSpPr>
          <p:cNvPr id="16" name="Gruppo 15"/>
          <p:cNvGrpSpPr/>
          <p:nvPr/>
        </p:nvGrpSpPr>
        <p:grpSpPr>
          <a:xfrm>
            <a:off x="1711574" y="3573016"/>
            <a:ext cx="5270619" cy="1229633"/>
            <a:chOff x="1711574" y="3573016"/>
            <a:chExt cx="5270619" cy="1229633"/>
          </a:xfrm>
        </p:grpSpPr>
        <p:grpSp>
          <p:nvGrpSpPr>
            <p:cNvPr id="5" name="Gruppo 4"/>
            <p:cNvGrpSpPr/>
            <p:nvPr/>
          </p:nvGrpSpPr>
          <p:grpSpPr>
            <a:xfrm>
              <a:off x="1711574" y="3573016"/>
              <a:ext cx="5270619" cy="1229633"/>
              <a:chOff x="1711574" y="3573016"/>
              <a:chExt cx="5270619" cy="1229633"/>
            </a:xfrm>
          </p:grpSpPr>
          <p:grpSp>
            <p:nvGrpSpPr>
              <p:cNvPr id="25" name="Gruppo 24"/>
              <p:cNvGrpSpPr/>
              <p:nvPr/>
            </p:nvGrpSpPr>
            <p:grpSpPr>
              <a:xfrm>
                <a:off x="1711574" y="3573016"/>
                <a:ext cx="5270619" cy="1229633"/>
                <a:chOff x="1533629" y="3573016"/>
                <a:chExt cx="5270619" cy="1229633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8684" y="3726324"/>
                  <a:ext cx="828675" cy="1076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7116" y="3722529"/>
                  <a:ext cx="828675" cy="1076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45" name="Connettore 2 44"/>
                <p:cNvCxnSpPr/>
                <p:nvPr/>
              </p:nvCxnSpPr>
              <p:spPr>
                <a:xfrm>
                  <a:off x="2771800" y="4255194"/>
                  <a:ext cx="2889685" cy="5498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CasellaDiTesto 45"/>
                <p:cNvSpPr txBox="1"/>
                <p:nvPr/>
              </p:nvSpPr>
              <p:spPr>
                <a:xfrm>
                  <a:off x="6273333" y="3580254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b="1" dirty="0" smtClean="0">
                      <a:solidFill>
                        <a:srgbClr val="FF0000"/>
                      </a:solidFill>
                    </a:rPr>
                    <a:t>VM</a:t>
                  </a:r>
                </a:p>
              </p:txBody>
            </p:sp>
            <p:sp>
              <p:nvSpPr>
                <p:cNvPr id="55" name="CasellaDiTesto 54"/>
                <p:cNvSpPr txBox="1"/>
                <p:nvPr/>
              </p:nvSpPr>
              <p:spPr>
                <a:xfrm>
                  <a:off x="1533629" y="3573016"/>
                  <a:ext cx="5180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0000"/>
                      </a:solidFill>
                    </a:rPr>
                    <a:t>SG</a:t>
                  </a:r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CasellaDiTesto 55"/>
                <p:cNvSpPr txBox="1"/>
                <p:nvPr/>
              </p:nvSpPr>
              <p:spPr>
                <a:xfrm>
                  <a:off x="3673975" y="4283804"/>
                  <a:ext cx="1095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it-IT" b="1" dirty="0" smtClean="0">
                      <a:solidFill>
                        <a:srgbClr val="FF0000"/>
                      </a:solidFill>
                    </a:rPr>
                    <a:t>tart VM</a:t>
                  </a:r>
                </a:p>
              </p:txBody>
            </p:sp>
          </p:grpSp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3631713"/>
                <a:ext cx="728034" cy="373351"/>
              </a:xfrm>
              <a:prstGeom prst="rect">
                <a:avLst/>
              </a:prstGeom>
            </p:spPr>
          </p:pic>
        </p:grpSp>
        <p:sp>
          <p:nvSpPr>
            <p:cNvPr id="57" name="CasellaDiTesto 56"/>
            <p:cNvSpPr txBox="1"/>
            <p:nvPr/>
          </p:nvSpPr>
          <p:spPr>
            <a:xfrm>
              <a:off x="3779912" y="3959478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FF0000"/>
                  </a:solidFill>
                </a:rPr>
                <a:t>r</a:t>
              </a:r>
              <a:r>
                <a:rPr lang="it-IT" sz="1100" b="1" dirty="0" smtClean="0">
                  <a:solidFill>
                    <a:srgbClr val="FF0000"/>
                  </a:solidFill>
                </a:rPr>
                <a:t>obot certificate</a:t>
              </a:r>
            </a:p>
          </p:txBody>
        </p:sp>
      </p:grpSp>
      <p:sp>
        <p:nvSpPr>
          <p:cNvPr id="5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12</a:t>
            </a:r>
            <a:endParaRPr lang="en-GB" noProof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9980" y="4111535"/>
            <a:ext cx="2963107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3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Running applications on the EGI </a:t>
            </a:r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FedCloud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36586"/>
            <a:ext cx="6120680" cy="5000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2" y="2852936"/>
            <a:ext cx="4276502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e 5"/>
          <p:cNvSpPr/>
          <p:nvPr/>
        </p:nvSpPr>
        <p:spPr>
          <a:xfrm>
            <a:off x="3491880" y="2996952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6444208" y="2440312"/>
            <a:ext cx="648072" cy="268608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24944"/>
            <a:ext cx="3271118" cy="3853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Gruppo 8"/>
          <p:cNvGrpSpPr/>
          <p:nvPr/>
        </p:nvGrpSpPr>
        <p:grpSpPr>
          <a:xfrm>
            <a:off x="6177880" y="4005064"/>
            <a:ext cx="1994520" cy="1922512"/>
            <a:chOff x="6177880" y="4005064"/>
            <a:chExt cx="1994520" cy="1922512"/>
          </a:xfrm>
        </p:grpSpPr>
        <p:sp>
          <p:nvSpPr>
            <p:cNvPr id="8" name="Ovale 7"/>
            <p:cNvSpPr/>
            <p:nvPr/>
          </p:nvSpPr>
          <p:spPr>
            <a:xfrm>
              <a:off x="7690048" y="4005064"/>
              <a:ext cx="482352" cy="410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7474024" y="4941168"/>
              <a:ext cx="482352" cy="410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6177880" y="5517232"/>
              <a:ext cx="482352" cy="410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551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3" y="1236129"/>
            <a:ext cx="7590219" cy="5001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Running applications on the EGI </a:t>
            </a:r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FedCloud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923928" y="3664448"/>
            <a:ext cx="3528392" cy="2068808"/>
            <a:chOff x="3923928" y="3664448"/>
            <a:chExt cx="3528392" cy="2068808"/>
          </a:xfrm>
        </p:grpSpPr>
        <p:sp>
          <p:nvSpPr>
            <p:cNvPr id="9" name="Freccia a sinistra 8"/>
            <p:cNvSpPr/>
            <p:nvPr/>
          </p:nvSpPr>
          <p:spPr>
            <a:xfrm>
              <a:off x="5652120" y="3664448"/>
              <a:ext cx="648072" cy="268608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reccia a sinistra 9"/>
            <p:cNvSpPr/>
            <p:nvPr/>
          </p:nvSpPr>
          <p:spPr>
            <a:xfrm>
              <a:off x="6804248" y="4096496"/>
              <a:ext cx="648072" cy="268608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sinistra 10"/>
            <p:cNvSpPr/>
            <p:nvPr/>
          </p:nvSpPr>
          <p:spPr>
            <a:xfrm>
              <a:off x="3923928" y="5464648"/>
              <a:ext cx="648072" cy="268608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86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" y="1198923"/>
            <a:ext cx="8514286" cy="50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Running applications on various e-Infrastructures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15</a:t>
            </a:r>
            <a:endParaRPr lang="en-GB" noProof="0" dirty="0"/>
          </a:p>
        </p:txBody>
      </p:sp>
      <p:grpSp>
        <p:nvGrpSpPr>
          <p:cNvPr id="30" name="Gruppo 29"/>
          <p:cNvGrpSpPr/>
          <p:nvPr/>
        </p:nvGrpSpPr>
        <p:grpSpPr>
          <a:xfrm>
            <a:off x="2195736" y="1700808"/>
            <a:ext cx="4608512" cy="4039062"/>
            <a:chOff x="2177814" y="1772816"/>
            <a:chExt cx="4608512" cy="4039062"/>
          </a:xfrm>
        </p:grpSpPr>
        <p:cxnSp>
          <p:nvCxnSpPr>
            <p:cNvPr id="14" name="Connettore 2 13"/>
            <p:cNvCxnSpPr/>
            <p:nvPr/>
          </p:nvCxnSpPr>
          <p:spPr>
            <a:xfrm flipH="1">
              <a:off x="2177814" y="1965546"/>
              <a:ext cx="4602670" cy="20478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H="1">
              <a:off x="4122030" y="2178517"/>
              <a:ext cx="2658454" cy="3633361"/>
            </a:xfrm>
            <a:prstGeom prst="straightConnector1">
              <a:avLst/>
            </a:prstGeom>
            <a:ln w="25400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>
              <a:off x="2537854" y="3023080"/>
              <a:ext cx="4242630" cy="464754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flipH="1">
              <a:off x="5274158" y="1772816"/>
              <a:ext cx="1506326" cy="3525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>
              <a:off x="2609862" y="3024986"/>
              <a:ext cx="4170622" cy="1536628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>
              <a:off x="2393838" y="3255594"/>
              <a:ext cx="4392488" cy="1754529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 rot="20914728">
            <a:off x="475112" y="2700099"/>
            <a:ext cx="8104753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45781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657A39"/>
                </a:solidFill>
              </a:rPr>
              <a:t>See more tomorrow at the    Demo Booth no. 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57A3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25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Use case #2 (cloud tenant)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377955"/>
            <a:ext cx="8686800" cy="457132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cloud tenant </a:t>
            </a:r>
            <a:r>
              <a:rPr lang="en-US" sz="2400" dirty="0"/>
              <a:t>of a real or virtual </a:t>
            </a:r>
            <a:r>
              <a:rPr lang="en-US" sz="2400" dirty="0" err="1"/>
              <a:t>organisation</a:t>
            </a:r>
            <a:r>
              <a:rPr lang="en-US" sz="2400" dirty="0"/>
              <a:t> can sign in </a:t>
            </a:r>
            <a:r>
              <a:rPr lang="en-US" sz="2400" dirty="0" smtClean="0"/>
              <a:t>on a Catania Science </a:t>
            </a:r>
            <a:r>
              <a:rPr lang="en-US" sz="2400" dirty="0"/>
              <a:t>Gateway using his/her federated credentials, select virtual machine(s) from a geographically shared repository and deploy/move/copy it/them across </a:t>
            </a:r>
            <a:r>
              <a:rPr lang="en-US" sz="2400" dirty="0" smtClean="0"/>
              <a:t>his/her personal cloud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graphic user interface will be very intuitive including point &amp; click and drag &amp; drop </a:t>
            </a:r>
            <a:r>
              <a:rPr lang="en-US" sz="2400" dirty="0" smtClean="0"/>
              <a:t>functionalities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virtual machine(s) will belong to the same domain name (chain-project.eu in the particular case) independently of the site where it/they will be instantiated and of the underlying </a:t>
            </a:r>
            <a:r>
              <a:rPr lang="en-US" sz="2400" dirty="0" smtClean="0"/>
              <a:t>Cloud </a:t>
            </a:r>
            <a:r>
              <a:rPr lang="en-US" sz="2400" dirty="0"/>
              <a:t>middleware </a:t>
            </a:r>
            <a:r>
              <a:rPr lang="en-US" sz="2400" dirty="0" smtClean="0"/>
              <a:t>stack</a:t>
            </a:r>
          </a:p>
        </p:txBody>
      </p:sp>
      <p:sp>
        <p:nvSpPr>
          <p:cNvPr id="5" name="Rettangolo 4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16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33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Scenario of use case #2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137319" y="1240739"/>
            <a:ext cx="6808129" cy="5112786"/>
            <a:chOff x="1137319" y="1240739"/>
            <a:chExt cx="6808129" cy="5112786"/>
          </a:xfrm>
        </p:grpSpPr>
        <p:grpSp>
          <p:nvGrpSpPr>
            <p:cNvPr id="22" name="Gruppo 21"/>
            <p:cNvGrpSpPr/>
            <p:nvPr/>
          </p:nvGrpSpPr>
          <p:grpSpPr>
            <a:xfrm>
              <a:off x="3637352" y="1240739"/>
              <a:ext cx="1872208" cy="1058416"/>
              <a:chOff x="3637352" y="1240739"/>
              <a:chExt cx="1872208" cy="1058416"/>
            </a:xfrm>
          </p:grpSpPr>
          <p:sp>
            <p:nvSpPr>
              <p:cNvPr id="3" name="Nuvola 2"/>
              <p:cNvSpPr/>
              <p:nvPr/>
            </p:nvSpPr>
            <p:spPr>
              <a:xfrm>
                <a:off x="3637352" y="124073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4104417" y="1436735"/>
                <a:ext cx="9380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1</a:t>
                </a:r>
              </a:p>
              <a:p>
                <a:pPr algn="ctr"/>
                <a:r>
                  <a:rPr lang="it-IT" dirty="0" smtClean="0"/>
                  <a:t>M/W 1’</a:t>
                </a:r>
                <a:endParaRPr lang="it-IT" dirty="0"/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1791618" y="1764145"/>
              <a:ext cx="1872208" cy="1058416"/>
              <a:chOff x="1791618" y="1764145"/>
              <a:chExt cx="1872208" cy="1058416"/>
            </a:xfrm>
          </p:grpSpPr>
          <p:sp>
            <p:nvSpPr>
              <p:cNvPr id="6" name="Nuvola 5"/>
              <p:cNvSpPr/>
              <p:nvPr/>
            </p:nvSpPr>
            <p:spPr>
              <a:xfrm rot="18900000">
                <a:off x="1791618" y="1764145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 rot="18900000">
                <a:off x="2243507" y="197889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n</a:t>
                </a:r>
              </a:p>
              <a:p>
                <a:pPr algn="ctr"/>
                <a:r>
                  <a:rPr lang="it-IT" dirty="0" smtClean="0"/>
                  <a:t>M/W n’</a:t>
                </a:r>
                <a:endParaRPr lang="it-IT" dirty="0"/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1137319" y="2780928"/>
              <a:ext cx="1058416" cy="1872208"/>
              <a:chOff x="1137319" y="2780928"/>
              <a:chExt cx="1058416" cy="1872208"/>
            </a:xfrm>
          </p:grpSpPr>
          <p:sp>
            <p:nvSpPr>
              <p:cNvPr id="8" name="Nuvola 7"/>
              <p:cNvSpPr/>
              <p:nvPr/>
            </p:nvSpPr>
            <p:spPr>
              <a:xfrm rot="16200000">
                <a:off x="730423" y="318782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 rot="16200000">
                <a:off x="1174440" y="33661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7</a:t>
                </a:r>
              </a:p>
              <a:p>
                <a:pPr algn="ctr"/>
                <a:r>
                  <a:rPr lang="it-IT" dirty="0" smtClean="0"/>
                  <a:t>M/W 7’</a:t>
                </a:r>
                <a:endParaRPr lang="it-IT" dirty="0"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2183338" y="4364808"/>
              <a:ext cx="1058416" cy="1872208"/>
              <a:chOff x="2183338" y="4364808"/>
              <a:chExt cx="1058416" cy="1872208"/>
            </a:xfrm>
          </p:grpSpPr>
          <p:sp>
            <p:nvSpPr>
              <p:cNvPr id="7" name="Nuvola 6"/>
              <p:cNvSpPr/>
              <p:nvPr/>
            </p:nvSpPr>
            <p:spPr>
              <a:xfrm rot="13500000">
                <a:off x="1776442" y="477170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 rot="13500000">
                <a:off x="2193001" y="4968974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6</a:t>
                </a:r>
              </a:p>
              <a:p>
                <a:pPr algn="ctr"/>
                <a:r>
                  <a:rPr lang="it-IT" dirty="0" smtClean="0"/>
                  <a:t>M/W 6’</a:t>
                </a:r>
                <a:endParaRPr lang="it-IT" dirty="0"/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3661052" y="5295109"/>
              <a:ext cx="1872208" cy="1058416"/>
              <a:chOff x="3661052" y="5295109"/>
              <a:chExt cx="1872208" cy="1058416"/>
            </a:xfrm>
          </p:grpSpPr>
          <p:sp>
            <p:nvSpPr>
              <p:cNvPr id="10" name="Nuvola 9"/>
              <p:cNvSpPr/>
              <p:nvPr/>
            </p:nvSpPr>
            <p:spPr>
              <a:xfrm rot="10800000">
                <a:off x="3661052" y="529510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 rot="10800000">
                <a:off x="4128116" y="553622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5</a:t>
                </a:r>
              </a:p>
              <a:p>
                <a:pPr algn="ctr"/>
                <a:r>
                  <a:rPr lang="it-IT" dirty="0" smtClean="0"/>
                  <a:t>M/W 5’</a:t>
                </a:r>
                <a:endParaRPr lang="it-IT" dirty="0"/>
              </a:p>
            </p:txBody>
          </p:sp>
        </p:grpSp>
        <p:grpSp>
          <p:nvGrpSpPr>
            <p:cNvPr id="25" name="Gruppo 24"/>
            <p:cNvGrpSpPr/>
            <p:nvPr/>
          </p:nvGrpSpPr>
          <p:grpSpPr>
            <a:xfrm>
              <a:off x="5444003" y="4820456"/>
              <a:ext cx="1872208" cy="1058416"/>
              <a:chOff x="5444003" y="4820456"/>
              <a:chExt cx="1872208" cy="1058416"/>
            </a:xfrm>
          </p:grpSpPr>
          <p:sp>
            <p:nvSpPr>
              <p:cNvPr id="11" name="Nuvola 10"/>
              <p:cNvSpPr/>
              <p:nvPr/>
            </p:nvSpPr>
            <p:spPr>
              <a:xfrm rot="8100000">
                <a:off x="5444003" y="482045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 rot="8100000">
                <a:off x="5932666" y="5005021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4</a:t>
                </a:r>
              </a:p>
              <a:p>
                <a:pPr algn="ctr"/>
                <a:r>
                  <a:rPr lang="it-IT" dirty="0" smtClean="0"/>
                  <a:t>M/W 4’</a:t>
                </a:r>
                <a:endParaRPr lang="it-IT" dirty="0"/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6887032" y="2934290"/>
              <a:ext cx="1058416" cy="1872208"/>
              <a:chOff x="6887032" y="2934290"/>
              <a:chExt cx="1058416" cy="1872208"/>
            </a:xfrm>
          </p:grpSpPr>
          <p:sp>
            <p:nvSpPr>
              <p:cNvPr id="9" name="Nuvola 8"/>
              <p:cNvSpPr/>
              <p:nvPr/>
            </p:nvSpPr>
            <p:spPr>
              <a:xfrm rot="5400000">
                <a:off x="6480136" y="334118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 rot="5400000">
                <a:off x="6947201" y="3525939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3</a:t>
                </a:r>
              </a:p>
              <a:p>
                <a:pPr algn="ctr"/>
                <a:r>
                  <a:rPr lang="it-IT" dirty="0" smtClean="0"/>
                  <a:t>M/W 3’</a:t>
                </a:r>
                <a:endParaRPr lang="it-IT" dirty="0"/>
              </a:p>
            </p:txBody>
          </p:sp>
        </p:grpSp>
        <p:grpSp>
          <p:nvGrpSpPr>
            <p:cNvPr id="23" name="Gruppo 22"/>
            <p:cNvGrpSpPr/>
            <p:nvPr/>
          </p:nvGrpSpPr>
          <p:grpSpPr>
            <a:xfrm>
              <a:off x="5958668" y="1259432"/>
              <a:ext cx="1058416" cy="1872208"/>
              <a:chOff x="5958668" y="1259432"/>
              <a:chExt cx="1058416" cy="1872208"/>
            </a:xfrm>
          </p:grpSpPr>
          <p:sp>
            <p:nvSpPr>
              <p:cNvPr id="5" name="Nuvola 4"/>
              <p:cNvSpPr/>
              <p:nvPr/>
            </p:nvSpPr>
            <p:spPr>
              <a:xfrm rot="2700000">
                <a:off x="5551772" y="1666328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 rot="2700000">
                <a:off x="6005970" y="18552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2</a:t>
                </a:r>
              </a:p>
              <a:p>
                <a:pPr algn="ctr"/>
                <a:r>
                  <a:rPr lang="it-IT" dirty="0" smtClean="0"/>
                  <a:t>M/W 2’</a:t>
                </a:r>
                <a:endParaRPr lang="it-IT" dirty="0"/>
              </a:p>
            </p:txBody>
          </p:sp>
        </p:grpSp>
      </p:grp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57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Scenario of use case #2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grpSp>
        <p:nvGrpSpPr>
          <p:cNvPr id="132" name="Gruppo 131"/>
          <p:cNvGrpSpPr/>
          <p:nvPr/>
        </p:nvGrpSpPr>
        <p:grpSpPr>
          <a:xfrm>
            <a:off x="1753591" y="1752916"/>
            <a:ext cx="5747988" cy="3985566"/>
            <a:chOff x="1753591" y="1752916"/>
            <a:chExt cx="5747988" cy="3985566"/>
          </a:xfrm>
        </p:grpSpPr>
        <p:sp>
          <p:nvSpPr>
            <p:cNvPr id="4" name="Ovale 3"/>
            <p:cNvSpPr/>
            <p:nvPr/>
          </p:nvSpPr>
          <p:spPr>
            <a:xfrm>
              <a:off x="1753591" y="1769947"/>
              <a:ext cx="5747988" cy="396720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3707904" y="1752916"/>
              <a:ext cx="1467678" cy="549719"/>
              <a:chOff x="3707904" y="1752916"/>
              <a:chExt cx="1467678" cy="549719"/>
            </a:xfrm>
          </p:grpSpPr>
          <p:cxnSp>
            <p:nvCxnSpPr>
              <p:cNvPr id="16" name="Connettore 1 15"/>
              <p:cNvCxnSpPr/>
              <p:nvPr/>
            </p:nvCxnSpPr>
            <p:spPr>
              <a:xfrm flipV="1">
                <a:off x="3851920" y="1780718"/>
                <a:ext cx="360040" cy="345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/>
              <p:cNvCxnSpPr/>
              <p:nvPr/>
            </p:nvCxnSpPr>
            <p:spPr>
              <a:xfrm flipV="1">
                <a:off x="3707904" y="1820673"/>
                <a:ext cx="216024" cy="2258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 flipV="1">
                <a:off x="4027736" y="17529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flipV="1">
                <a:off x="4243760" y="17728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 flipV="1">
                <a:off x="4493664" y="1780718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4715606" y="1806480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o 52"/>
            <p:cNvGrpSpPr/>
            <p:nvPr/>
          </p:nvGrpSpPr>
          <p:grpSpPr>
            <a:xfrm>
              <a:off x="5868144" y="2028795"/>
              <a:ext cx="1146175" cy="839215"/>
              <a:chOff x="5868144" y="2028795"/>
              <a:chExt cx="1146175" cy="839215"/>
            </a:xfrm>
          </p:grpSpPr>
          <p:cxnSp>
            <p:nvCxnSpPr>
              <p:cNvPr id="36" name="Connettore 1 35"/>
              <p:cNvCxnSpPr/>
              <p:nvPr/>
            </p:nvCxnSpPr>
            <p:spPr>
              <a:xfrm flipV="1">
                <a:off x="5868144" y="2028795"/>
                <a:ext cx="144016" cy="1760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V="1">
                <a:off x="6030696" y="2116829"/>
                <a:ext cx="151565" cy="1959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6097440" y="2195536"/>
                <a:ext cx="267066" cy="369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6267588" y="2276872"/>
                <a:ext cx="248628" cy="3760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6444208" y="2350931"/>
                <a:ext cx="234175" cy="3347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6588224" y="2489925"/>
                <a:ext cx="233313" cy="3630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V="1">
                <a:off x="6883539" y="2652938"/>
                <a:ext cx="130780" cy="215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68"/>
            <p:cNvGrpSpPr/>
            <p:nvPr/>
          </p:nvGrpSpPr>
          <p:grpSpPr>
            <a:xfrm>
              <a:off x="6865720" y="3168474"/>
              <a:ext cx="635859" cy="1263869"/>
              <a:chOff x="6865720" y="3168474"/>
              <a:chExt cx="635859" cy="1263869"/>
            </a:xfrm>
          </p:grpSpPr>
          <p:cxnSp>
            <p:nvCxnSpPr>
              <p:cNvPr id="55" name="Connettore 1 54"/>
              <p:cNvCxnSpPr/>
              <p:nvPr/>
            </p:nvCxnSpPr>
            <p:spPr>
              <a:xfrm flipV="1">
                <a:off x="6948264" y="3168474"/>
                <a:ext cx="431383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6935365" y="3355176"/>
                <a:ext cx="480875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 flipV="1">
                <a:off x="6929751" y="3478554"/>
                <a:ext cx="548491" cy="2184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6865720" y="3634487"/>
                <a:ext cx="635859" cy="251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 flipV="1">
                <a:off x="6929751" y="3869719"/>
                <a:ext cx="548491" cy="193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 flipV="1">
                <a:off x="7014319" y="4068062"/>
                <a:ext cx="463923" cy="1706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 flipV="1">
                <a:off x="7027526" y="4264779"/>
                <a:ext cx="410026" cy="167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o 80"/>
            <p:cNvGrpSpPr/>
            <p:nvPr/>
          </p:nvGrpSpPr>
          <p:grpSpPr>
            <a:xfrm>
              <a:off x="5917842" y="4581128"/>
              <a:ext cx="987762" cy="936104"/>
              <a:chOff x="5917842" y="4581128"/>
              <a:chExt cx="987762" cy="936104"/>
            </a:xfrm>
          </p:grpSpPr>
          <p:cxnSp>
            <p:nvCxnSpPr>
              <p:cNvPr id="71" name="Connettore 1 70"/>
              <p:cNvCxnSpPr/>
              <p:nvPr/>
            </p:nvCxnSpPr>
            <p:spPr>
              <a:xfrm flipV="1">
                <a:off x="5917842" y="4941168"/>
                <a:ext cx="166326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 flipV="1">
                <a:off x="6139776" y="4725144"/>
                <a:ext cx="224730" cy="7403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 flipV="1">
                <a:off x="6364506" y="4653136"/>
                <a:ext cx="196789" cy="696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 flipV="1">
                <a:off x="6601855" y="4581128"/>
                <a:ext cx="171013" cy="5909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 flipV="1">
                <a:off x="6807210" y="4673429"/>
                <a:ext cx="98394" cy="3641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o 94"/>
            <p:cNvGrpSpPr/>
            <p:nvPr/>
          </p:nvGrpSpPr>
          <p:grpSpPr>
            <a:xfrm>
              <a:off x="4004247" y="5296236"/>
              <a:ext cx="1339727" cy="442246"/>
              <a:chOff x="4004247" y="5296236"/>
              <a:chExt cx="1339727" cy="442246"/>
            </a:xfrm>
          </p:grpSpPr>
          <p:cxnSp>
            <p:nvCxnSpPr>
              <p:cNvPr id="85" name="Connettore 1 84"/>
              <p:cNvCxnSpPr/>
              <p:nvPr/>
            </p:nvCxnSpPr>
            <p:spPr>
              <a:xfrm flipH="1" flipV="1">
                <a:off x="5076056" y="5349664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 flipH="1" flipV="1">
                <a:off x="4866108" y="5361440"/>
                <a:ext cx="305318" cy="3545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1 87"/>
              <p:cNvCxnSpPr/>
              <p:nvPr/>
            </p:nvCxnSpPr>
            <p:spPr>
              <a:xfrm flipH="1" flipV="1">
                <a:off x="4597156" y="5296236"/>
                <a:ext cx="325925" cy="3982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 flipH="1" flipV="1">
                <a:off x="4400367" y="5349664"/>
                <a:ext cx="307048" cy="3888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/>
              <p:nvPr/>
            </p:nvCxnSpPr>
            <p:spPr>
              <a:xfrm flipH="1" flipV="1">
                <a:off x="4225746" y="5426270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1 92"/>
              <p:cNvCxnSpPr/>
              <p:nvPr/>
            </p:nvCxnSpPr>
            <p:spPr>
              <a:xfrm flipH="1" flipV="1">
                <a:off x="4004247" y="5465474"/>
                <a:ext cx="172016" cy="2290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po 108"/>
            <p:cNvGrpSpPr/>
            <p:nvPr/>
          </p:nvGrpSpPr>
          <p:grpSpPr>
            <a:xfrm>
              <a:off x="2155742" y="4581128"/>
              <a:ext cx="1192122" cy="936104"/>
              <a:chOff x="2155742" y="4581128"/>
              <a:chExt cx="1192122" cy="936104"/>
            </a:xfrm>
          </p:grpSpPr>
          <p:cxnSp>
            <p:nvCxnSpPr>
              <p:cNvPr id="97" name="Connettore 1 96"/>
              <p:cNvCxnSpPr/>
              <p:nvPr/>
            </p:nvCxnSpPr>
            <p:spPr>
              <a:xfrm flipH="1" flipV="1">
                <a:off x="3203848" y="5193910"/>
                <a:ext cx="144016" cy="323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 flipH="1" flipV="1">
                <a:off x="2890661" y="4806498"/>
                <a:ext cx="254225" cy="6197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/>
              <p:cNvCxnSpPr/>
              <p:nvPr/>
            </p:nvCxnSpPr>
            <p:spPr>
              <a:xfrm flipH="1" flipV="1">
                <a:off x="2720259" y="4805167"/>
                <a:ext cx="190664" cy="528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1 101"/>
              <p:cNvCxnSpPr/>
              <p:nvPr/>
            </p:nvCxnSpPr>
            <p:spPr>
              <a:xfrm flipH="1" flipV="1">
                <a:off x="2486296" y="4606111"/>
                <a:ext cx="212074" cy="623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flipH="1" flipV="1">
                <a:off x="2340115" y="4673429"/>
                <a:ext cx="152645" cy="4058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105"/>
              <p:cNvCxnSpPr/>
              <p:nvPr/>
            </p:nvCxnSpPr>
            <p:spPr>
              <a:xfrm flipH="1" flipV="1">
                <a:off x="2155742" y="4581128"/>
                <a:ext cx="125411" cy="336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o 118"/>
            <p:cNvGrpSpPr/>
            <p:nvPr/>
          </p:nvGrpSpPr>
          <p:grpSpPr>
            <a:xfrm>
              <a:off x="1753591" y="3118353"/>
              <a:ext cx="441017" cy="1230208"/>
              <a:chOff x="1753591" y="3118353"/>
              <a:chExt cx="441017" cy="1230208"/>
            </a:xfrm>
          </p:grpSpPr>
          <p:cxnSp>
            <p:nvCxnSpPr>
              <p:cNvPr id="111" name="Connettore 1 110"/>
              <p:cNvCxnSpPr/>
              <p:nvPr/>
            </p:nvCxnSpPr>
            <p:spPr>
              <a:xfrm flipV="1">
                <a:off x="1907704" y="4062885"/>
                <a:ext cx="216024" cy="2856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 flipV="1">
                <a:off x="1823805" y="3717032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1 113"/>
              <p:cNvCxnSpPr/>
              <p:nvPr/>
            </p:nvCxnSpPr>
            <p:spPr>
              <a:xfrm flipV="1">
                <a:off x="1784939" y="3478554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/>
              <p:nvPr/>
            </p:nvCxnSpPr>
            <p:spPr>
              <a:xfrm flipV="1">
                <a:off x="1753591" y="3269650"/>
                <a:ext cx="317710" cy="4161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/>
              <p:nvPr/>
            </p:nvCxnSpPr>
            <p:spPr>
              <a:xfrm flipV="1">
                <a:off x="1814662" y="3118353"/>
                <a:ext cx="201054" cy="266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uppo 130"/>
            <p:cNvGrpSpPr/>
            <p:nvPr/>
          </p:nvGrpSpPr>
          <p:grpSpPr>
            <a:xfrm>
              <a:off x="2194608" y="1981867"/>
              <a:ext cx="1146074" cy="1104824"/>
              <a:chOff x="2194608" y="1981867"/>
              <a:chExt cx="1146074" cy="1104824"/>
            </a:xfrm>
          </p:grpSpPr>
          <p:cxnSp>
            <p:nvCxnSpPr>
              <p:cNvPr id="121" name="Connettore 1 120"/>
              <p:cNvCxnSpPr/>
              <p:nvPr/>
            </p:nvCxnSpPr>
            <p:spPr>
              <a:xfrm flipV="1">
                <a:off x="2194608" y="2489925"/>
                <a:ext cx="221829" cy="444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122"/>
              <p:cNvCxnSpPr/>
              <p:nvPr/>
            </p:nvCxnSpPr>
            <p:spPr>
              <a:xfrm flipV="1">
                <a:off x="2334254" y="2302635"/>
                <a:ext cx="365538" cy="78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/>
              <p:nvPr/>
            </p:nvCxnSpPr>
            <p:spPr>
              <a:xfrm flipV="1">
                <a:off x="2576044" y="2153567"/>
                <a:ext cx="390492" cy="849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/>
              <p:nvPr/>
            </p:nvCxnSpPr>
            <p:spPr>
              <a:xfrm flipV="1">
                <a:off x="2863818" y="2028795"/>
                <a:ext cx="327211" cy="7316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/>
              <p:nvPr/>
            </p:nvCxnSpPr>
            <p:spPr>
              <a:xfrm flipV="1">
                <a:off x="2988336" y="1981867"/>
                <a:ext cx="352346" cy="758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uppo 133"/>
          <p:cNvGrpSpPr/>
          <p:nvPr/>
        </p:nvGrpSpPr>
        <p:grpSpPr>
          <a:xfrm>
            <a:off x="1137319" y="1240739"/>
            <a:ext cx="6808129" cy="5112786"/>
            <a:chOff x="1137319" y="1240739"/>
            <a:chExt cx="6808129" cy="5112786"/>
          </a:xfrm>
        </p:grpSpPr>
        <p:grpSp>
          <p:nvGrpSpPr>
            <p:cNvPr id="135" name="Gruppo 134"/>
            <p:cNvGrpSpPr/>
            <p:nvPr/>
          </p:nvGrpSpPr>
          <p:grpSpPr>
            <a:xfrm>
              <a:off x="3637352" y="1240739"/>
              <a:ext cx="1872208" cy="1058416"/>
              <a:chOff x="3637352" y="1240739"/>
              <a:chExt cx="1872208" cy="1058416"/>
            </a:xfrm>
          </p:grpSpPr>
          <p:sp>
            <p:nvSpPr>
              <p:cNvPr id="157" name="Nuvola 156"/>
              <p:cNvSpPr/>
              <p:nvPr/>
            </p:nvSpPr>
            <p:spPr>
              <a:xfrm>
                <a:off x="3637352" y="124073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8" name="CasellaDiTesto 157"/>
              <p:cNvSpPr txBox="1"/>
              <p:nvPr/>
            </p:nvSpPr>
            <p:spPr>
              <a:xfrm>
                <a:off x="4104417" y="1436735"/>
                <a:ext cx="9380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1</a:t>
                </a:r>
              </a:p>
              <a:p>
                <a:pPr algn="ctr"/>
                <a:r>
                  <a:rPr lang="it-IT" dirty="0" smtClean="0"/>
                  <a:t>M/W 1’</a:t>
                </a:r>
                <a:endParaRPr lang="it-IT" dirty="0"/>
              </a:p>
            </p:txBody>
          </p:sp>
        </p:grpSp>
        <p:grpSp>
          <p:nvGrpSpPr>
            <p:cNvPr id="136" name="Gruppo 135"/>
            <p:cNvGrpSpPr/>
            <p:nvPr/>
          </p:nvGrpSpPr>
          <p:grpSpPr>
            <a:xfrm>
              <a:off x="1791618" y="1764145"/>
              <a:ext cx="1872208" cy="1058416"/>
              <a:chOff x="1791618" y="1764145"/>
              <a:chExt cx="1872208" cy="1058416"/>
            </a:xfrm>
          </p:grpSpPr>
          <p:sp>
            <p:nvSpPr>
              <p:cNvPr id="155" name="Nuvola 154"/>
              <p:cNvSpPr/>
              <p:nvPr/>
            </p:nvSpPr>
            <p:spPr>
              <a:xfrm rot="18900000">
                <a:off x="1791618" y="1764145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6" name="CasellaDiTesto 155"/>
              <p:cNvSpPr txBox="1"/>
              <p:nvPr/>
            </p:nvSpPr>
            <p:spPr>
              <a:xfrm rot="18900000">
                <a:off x="2243507" y="197889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n</a:t>
                </a:r>
              </a:p>
              <a:p>
                <a:pPr algn="ctr"/>
                <a:r>
                  <a:rPr lang="it-IT" dirty="0" smtClean="0"/>
                  <a:t>M/W n’</a:t>
                </a:r>
                <a:endParaRPr lang="it-IT" dirty="0"/>
              </a:p>
            </p:txBody>
          </p:sp>
        </p:grpSp>
        <p:grpSp>
          <p:nvGrpSpPr>
            <p:cNvPr id="137" name="Gruppo 136"/>
            <p:cNvGrpSpPr/>
            <p:nvPr/>
          </p:nvGrpSpPr>
          <p:grpSpPr>
            <a:xfrm>
              <a:off x="1137319" y="2780928"/>
              <a:ext cx="1058416" cy="1872208"/>
              <a:chOff x="1137319" y="2780928"/>
              <a:chExt cx="1058416" cy="1872208"/>
            </a:xfrm>
          </p:grpSpPr>
          <p:sp>
            <p:nvSpPr>
              <p:cNvPr id="153" name="Nuvola 152"/>
              <p:cNvSpPr/>
              <p:nvPr/>
            </p:nvSpPr>
            <p:spPr>
              <a:xfrm rot="16200000">
                <a:off x="730423" y="318782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4" name="CasellaDiTesto 153"/>
              <p:cNvSpPr txBox="1"/>
              <p:nvPr/>
            </p:nvSpPr>
            <p:spPr>
              <a:xfrm rot="16200000">
                <a:off x="1174440" y="33661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7</a:t>
                </a:r>
              </a:p>
              <a:p>
                <a:pPr algn="ctr"/>
                <a:r>
                  <a:rPr lang="it-IT" dirty="0" smtClean="0"/>
                  <a:t>M/W 7’</a:t>
                </a:r>
                <a:endParaRPr lang="it-IT" dirty="0"/>
              </a:p>
            </p:txBody>
          </p:sp>
        </p:grpSp>
        <p:grpSp>
          <p:nvGrpSpPr>
            <p:cNvPr id="138" name="Gruppo 137"/>
            <p:cNvGrpSpPr/>
            <p:nvPr/>
          </p:nvGrpSpPr>
          <p:grpSpPr>
            <a:xfrm>
              <a:off x="2183338" y="4364808"/>
              <a:ext cx="1058416" cy="1872208"/>
              <a:chOff x="2183338" y="4364808"/>
              <a:chExt cx="1058416" cy="1872208"/>
            </a:xfrm>
          </p:grpSpPr>
          <p:sp>
            <p:nvSpPr>
              <p:cNvPr id="151" name="Nuvola 150"/>
              <p:cNvSpPr/>
              <p:nvPr/>
            </p:nvSpPr>
            <p:spPr>
              <a:xfrm rot="13500000">
                <a:off x="1776442" y="477170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2" name="CasellaDiTesto 151"/>
              <p:cNvSpPr txBox="1"/>
              <p:nvPr/>
            </p:nvSpPr>
            <p:spPr>
              <a:xfrm rot="13500000">
                <a:off x="2193001" y="4968974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6</a:t>
                </a:r>
              </a:p>
              <a:p>
                <a:pPr algn="ctr"/>
                <a:r>
                  <a:rPr lang="it-IT" dirty="0" smtClean="0"/>
                  <a:t>M/W 6’</a:t>
                </a:r>
                <a:endParaRPr lang="it-IT" dirty="0"/>
              </a:p>
            </p:txBody>
          </p:sp>
        </p:grpSp>
        <p:grpSp>
          <p:nvGrpSpPr>
            <p:cNvPr id="139" name="Gruppo 138"/>
            <p:cNvGrpSpPr/>
            <p:nvPr/>
          </p:nvGrpSpPr>
          <p:grpSpPr>
            <a:xfrm>
              <a:off x="3661052" y="5295109"/>
              <a:ext cx="1872208" cy="1058416"/>
              <a:chOff x="3661052" y="5295109"/>
              <a:chExt cx="1872208" cy="1058416"/>
            </a:xfrm>
          </p:grpSpPr>
          <p:sp>
            <p:nvSpPr>
              <p:cNvPr id="149" name="Nuvola 148"/>
              <p:cNvSpPr/>
              <p:nvPr/>
            </p:nvSpPr>
            <p:spPr>
              <a:xfrm rot="10800000">
                <a:off x="3661052" y="529510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0" name="CasellaDiTesto 149"/>
              <p:cNvSpPr txBox="1"/>
              <p:nvPr/>
            </p:nvSpPr>
            <p:spPr>
              <a:xfrm rot="10800000">
                <a:off x="4128116" y="553622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5</a:t>
                </a:r>
              </a:p>
              <a:p>
                <a:pPr algn="ctr"/>
                <a:r>
                  <a:rPr lang="it-IT" dirty="0" smtClean="0"/>
                  <a:t>M/W 5’</a:t>
                </a:r>
                <a:endParaRPr lang="it-IT" dirty="0"/>
              </a:p>
            </p:txBody>
          </p:sp>
        </p:grpSp>
        <p:grpSp>
          <p:nvGrpSpPr>
            <p:cNvPr id="140" name="Gruppo 139"/>
            <p:cNvGrpSpPr/>
            <p:nvPr/>
          </p:nvGrpSpPr>
          <p:grpSpPr>
            <a:xfrm>
              <a:off x="5444003" y="4820456"/>
              <a:ext cx="1872208" cy="1058416"/>
              <a:chOff x="5444003" y="4820456"/>
              <a:chExt cx="1872208" cy="1058416"/>
            </a:xfrm>
          </p:grpSpPr>
          <p:sp>
            <p:nvSpPr>
              <p:cNvPr id="147" name="Nuvola 146"/>
              <p:cNvSpPr/>
              <p:nvPr/>
            </p:nvSpPr>
            <p:spPr>
              <a:xfrm rot="8100000">
                <a:off x="5444003" y="482045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8" name="CasellaDiTesto 147"/>
              <p:cNvSpPr txBox="1"/>
              <p:nvPr/>
            </p:nvSpPr>
            <p:spPr>
              <a:xfrm rot="8100000">
                <a:off x="5932666" y="5005021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4</a:t>
                </a:r>
              </a:p>
              <a:p>
                <a:pPr algn="ctr"/>
                <a:r>
                  <a:rPr lang="it-IT" dirty="0" smtClean="0"/>
                  <a:t>M/W 4’</a:t>
                </a:r>
                <a:endParaRPr lang="it-IT" dirty="0"/>
              </a:p>
            </p:txBody>
          </p:sp>
        </p:grpSp>
        <p:grpSp>
          <p:nvGrpSpPr>
            <p:cNvPr id="141" name="Gruppo 140"/>
            <p:cNvGrpSpPr/>
            <p:nvPr/>
          </p:nvGrpSpPr>
          <p:grpSpPr>
            <a:xfrm>
              <a:off x="6887032" y="2934290"/>
              <a:ext cx="1058416" cy="1872208"/>
              <a:chOff x="6887032" y="2934290"/>
              <a:chExt cx="1058416" cy="1872208"/>
            </a:xfrm>
          </p:grpSpPr>
          <p:sp>
            <p:nvSpPr>
              <p:cNvPr id="145" name="Nuvola 144"/>
              <p:cNvSpPr/>
              <p:nvPr/>
            </p:nvSpPr>
            <p:spPr>
              <a:xfrm rot="5400000">
                <a:off x="6480136" y="334118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6" name="CasellaDiTesto 145"/>
              <p:cNvSpPr txBox="1"/>
              <p:nvPr/>
            </p:nvSpPr>
            <p:spPr>
              <a:xfrm rot="5400000">
                <a:off x="6947201" y="3525939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3</a:t>
                </a:r>
              </a:p>
              <a:p>
                <a:pPr algn="ctr"/>
                <a:r>
                  <a:rPr lang="it-IT" dirty="0" smtClean="0"/>
                  <a:t>M/W 3’</a:t>
                </a:r>
                <a:endParaRPr lang="it-IT" dirty="0"/>
              </a:p>
            </p:txBody>
          </p:sp>
        </p:grpSp>
        <p:grpSp>
          <p:nvGrpSpPr>
            <p:cNvPr id="142" name="Gruppo 141"/>
            <p:cNvGrpSpPr/>
            <p:nvPr/>
          </p:nvGrpSpPr>
          <p:grpSpPr>
            <a:xfrm>
              <a:off x="5958668" y="1259432"/>
              <a:ext cx="1058416" cy="1872208"/>
              <a:chOff x="5958668" y="1259432"/>
              <a:chExt cx="1058416" cy="1872208"/>
            </a:xfrm>
          </p:grpSpPr>
          <p:sp>
            <p:nvSpPr>
              <p:cNvPr id="143" name="Nuvola 142"/>
              <p:cNvSpPr/>
              <p:nvPr/>
            </p:nvSpPr>
            <p:spPr>
              <a:xfrm rot="2700000">
                <a:off x="5551772" y="1666328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4" name="CasellaDiTesto 143"/>
              <p:cNvSpPr txBox="1"/>
              <p:nvPr/>
            </p:nvSpPr>
            <p:spPr>
              <a:xfrm rot="2700000">
                <a:off x="6005970" y="18552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2</a:t>
                </a:r>
              </a:p>
              <a:p>
                <a:pPr algn="ctr"/>
                <a:r>
                  <a:rPr lang="it-IT" dirty="0" smtClean="0"/>
                  <a:t>M/W 2’</a:t>
                </a:r>
                <a:endParaRPr lang="it-IT" dirty="0"/>
              </a:p>
            </p:txBody>
          </p:sp>
        </p:grpSp>
      </p:grpSp>
      <p:grpSp>
        <p:nvGrpSpPr>
          <p:cNvPr id="174" name="Gruppo 173"/>
          <p:cNvGrpSpPr/>
          <p:nvPr/>
        </p:nvGrpSpPr>
        <p:grpSpPr>
          <a:xfrm>
            <a:off x="3422501" y="3068960"/>
            <a:ext cx="2301907" cy="1309068"/>
            <a:chOff x="3422501" y="3031895"/>
            <a:chExt cx="2301907" cy="1309068"/>
          </a:xfrm>
        </p:grpSpPr>
        <p:grpSp>
          <p:nvGrpSpPr>
            <p:cNvPr id="172" name="Gruppo 171"/>
            <p:cNvGrpSpPr/>
            <p:nvPr/>
          </p:nvGrpSpPr>
          <p:grpSpPr>
            <a:xfrm>
              <a:off x="3422501" y="3031895"/>
              <a:ext cx="2301907" cy="1309068"/>
              <a:chOff x="3422501" y="3031895"/>
              <a:chExt cx="2301907" cy="1309068"/>
            </a:xfrm>
          </p:grpSpPr>
          <p:sp>
            <p:nvSpPr>
              <p:cNvPr id="159" name="Nuvola 158"/>
              <p:cNvSpPr/>
              <p:nvPr/>
            </p:nvSpPr>
            <p:spPr>
              <a:xfrm>
                <a:off x="3422501" y="3031895"/>
                <a:ext cx="2301907" cy="13090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1" name="Connettore 1 160"/>
              <p:cNvCxnSpPr/>
              <p:nvPr/>
            </p:nvCxnSpPr>
            <p:spPr>
              <a:xfrm flipV="1">
                <a:off x="3627585" y="3140968"/>
                <a:ext cx="440359" cy="680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/>
              <p:cNvCxnSpPr/>
              <p:nvPr/>
            </p:nvCxnSpPr>
            <p:spPr>
              <a:xfrm flipV="1">
                <a:off x="3754872" y="3074658"/>
                <a:ext cx="674204" cy="1076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ttore 1 163"/>
              <p:cNvCxnSpPr/>
              <p:nvPr/>
            </p:nvCxnSpPr>
            <p:spPr>
              <a:xfrm flipV="1">
                <a:off x="4004247" y="3037212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/>
              <p:cNvCxnSpPr/>
              <p:nvPr/>
            </p:nvCxnSpPr>
            <p:spPr>
              <a:xfrm flipV="1">
                <a:off x="4349527" y="303358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1 166"/>
              <p:cNvCxnSpPr/>
              <p:nvPr/>
            </p:nvCxnSpPr>
            <p:spPr>
              <a:xfrm flipV="1">
                <a:off x="4635873" y="310315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167"/>
              <p:cNvCxnSpPr/>
              <p:nvPr/>
            </p:nvCxnSpPr>
            <p:spPr>
              <a:xfrm flipV="1">
                <a:off x="5057126" y="3284984"/>
                <a:ext cx="594994" cy="913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1 169"/>
              <p:cNvCxnSpPr/>
              <p:nvPr/>
            </p:nvCxnSpPr>
            <p:spPr>
              <a:xfrm flipV="1">
                <a:off x="5497871" y="3551707"/>
                <a:ext cx="215481" cy="365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CasellaDiTesto 172"/>
            <p:cNvSpPr txBox="1"/>
            <p:nvPr/>
          </p:nvSpPr>
          <p:spPr>
            <a:xfrm rot="18188557">
              <a:off x="4045850" y="3500449"/>
              <a:ext cx="1039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MyCloud</a:t>
              </a:r>
              <a:endParaRPr lang="it-IT" dirty="0"/>
            </a:p>
          </p:txBody>
        </p:sp>
      </p:grpSp>
      <p:grpSp>
        <p:nvGrpSpPr>
          <p:cNvPr id="187" name="Gruppo 186"/>
          <p:cNvGrpSpPr/>
          <p:nvPr/>
        </p:nvGrpSpPr>
        <p:grpSpPr>
          <a:xfrm>
            <a:off x="2363535" y="2351755"/>
            <a:ext cx="4308763" cy="2902310"/>
            <a:chOff x="2363535" y="2351755"/>
            <a:chExt cx="4308763" cy="2902310"/>
          </a:xfrm>
        </p:grpSpPr>
        <p:cxnSp>
          <p:nvCxnSpPr>
            <p:cNvPr id="176" name="Connettore 2 175"/>
            <p:cNvCxnSpPr/>
            <p:nvPr/>
          </p:nvCxnSpPr>
          <p:spPr>
            <a:xfrm>
              <a:off x="4573456" y="2351755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2 176"/>
            <p:cNvCxnSpPr/>
            <p:nvPr/>
          </p:nvCxnSpPr>
          <p:spPr>
            <a:xfrm rot="8100000" flipH="1">
              <a:off x="5686461" y="4111859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2 177"/>
            <p:cNvCxnSpPr/>
            <p:nvPr/>
          </p:nvCxnSpPr>
          <p:spPr>
            <a:xfrm rot="16200000" flipH="1">
              <a:off x="2767891" y="3249913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2 178"/>
            <p:cNvCxnSpPr/>
            <p:nvPr/>
          </p:nvCxnSpPr>
          <p:spPr>
            <a:xfrm rot="5400000" flipH="1">
              <a:off x="6267940" y="3259067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2 179"/>
            <p:cNvCxnSpPr/>
            <p:nvPr/>
          </p:nvCxnSpPr>
          <p:spPr>
            <a:xfrm rot="13500000" flipH="1">
              <a:off x="3380217" y="410159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2 181"/>
            <p:cNvCxnSpPr/>
            <p:nvPr/>
          </p:nvCxnSpPr>
          <p:spPr>
            <a:xfrm rot="2700000" flipH="1">
              <a:off x="5811440" y="251347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2 182"/>
            <p:cNvCxnSpPr/>
            <p:nvPr/>
          </p:nvCxnSpPr>
          <p:spPr>
            <a:xfrm rot="10800000" flipH="1">
              <a:off x="4569780" y="4445351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2 185"/>
            <p:cNvCxnSpPr/>
            <p:nvPr/>
          </p:nvCxnSpPr>
          <p:spPr>
            <a:xfrm rot="18900000">
              <a:off x="3449091" y="2624237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95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Actual </a:t>
            </a:r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testbed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configuration     for use case #2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grpSp>
        <p:nvGrpSpPr>
          <p:cNvPr id="132" name="Gruppo 131"/>
          <p:cNvGrpSpPr/>
          <p:nvPr/>
        </p:nvGrpSpPr>
        <p:grpSpPr>
          <a:xfrm>
            <a:off x="1753591" y="1752916"/>
            <a:ext cx="5747988" cy="3985566"/>
            <a:chOff x="1753591" y="1752916"/>
            <a:chExt cx="5747988" cy="3985566"/>
          </a:xfrm>
        </p:grpSpPr>
        <p:sp>
          <p:nvSpPr>
            <p:cNvPr id="4" name="Ovale 3"/>
            <p:cNvSpPr/>
            <p:nvPr/>
          </p:nvSpPr>
          <p:spPr>
            <a:xfrm>
              <a:off x="1753591" y="1769947"/>
              <a:ext cx="5747988" cy="396720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3707904" y="1752916"/>
              <a:ext cx="1467678" cy="549719"/>
              <a:chOff x="3707904" y="1752916"/>
              <a:chExt cx="1467678" cy="549719"/>
            </a:xfrm>
          </p:grpSpPr>
          <p:cxnSp>
            <p:nvCxnSpPr>
              <p:cNvPr id="16" name="Connettore 1 15"/>
              <p:cNvCxnSpPr/>
              <p:nvPr/>
            </p:nvCxnSpPr>
            <p:spPr>
              <a:xfrm flipV="1">
                <a:off x="3851920" y="1780718"/>
                <a:ext cx="360040" cy="345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/>
              <p:cNvCxnSpPr/>
              <p:nvPr/>
            </p:nvCxnSpPr>
            <p:spPr>
              <a:xfrm flipV="1">
                <a:off x="3707904" y="1820673"/>
                <a:ext cx="216024" cy="2258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 flipV="1">
                <a:off x="4027736" y="17529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flipV="1">
                <a:off x="4243760" y="17728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 flipV="1">
                <a:off x="4493664" y="1780718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4715606" y="1806480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o 52"/>
            <p:cNvGrpSpPr/>
            <p:nvPr/>
          </p:nvGrpSpPr>
          <p:grpSpPr>
            <a:xfrm>
              <a:off x="5868144" y="2028795"/>
              <a:ext cx="1146175" cy="839215"/>
              <a:chOff x="5868144" y="2028795"/>
              <a:chExt cx="1146175" cy="839215"/>
            </a:xfrm>
          </p:grpSpPr>
          <p:cxnSp>
            <p:nvCxnSpPr>
              <p:cNvPr id="36" name="Connettore 1 35"/>
              <p:cNvCxnSpPr/>
              <p:nvPr/>
            </p:nvCxnSpPr>
            <p:spPr>
              <a:xfrm flipV="1">
                <a:off x="5868144" y="2028795"/>
                <a:ext cx="144016" cy="1760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V="1">
                <a:off x="6030696" y="2116829"/>
                <a:ext cx="151565" cy="1959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6097440" y="2195536"/>
                <a:ext cx="267066" cy="369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6267588" y="2276872"/>
                <a:ext cx="248628" cy="3760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6444208" y="2350931"/>
                <a:ext cx="234175" cy="3347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6588224" y="2489925"/>
                <a:ext cx="233313" cy="3630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V="1">
                <a:off x="6883539" y="2652938"/>
                <a:ext cx="130780" cy="215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68"/>
            <p:cNvGrpSpPr/>
            <p:nvPr/>
          </p:nvGrpSpPr>
          <p:grpSpPr>
            <a:xfrm>
              <a:off x="6865720" y="3168474"/>
              <a:ext cx="635859" cy="1263869"/>
              <a:chOff x="6865720" y="3168474"/>
              <a:chExt cx="635859" cy="1263869"/>
            </a:xfrm>
          </p:grpSpPr>
          <p:cxnSp>
            <p:nvCxnSpPr>
              <p:cNvPr id="55" name="Connettore 1 54"/>
              <p:cNvCxnSpPr/>
              <p:nvPr/>
            </p:nvCxnSpPr>
            <p:spPr>
              <a:xfrm flipV="1">
                <a:off x="6948264" y="3168474"/>
                <a:ext cx="431383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6935365" y="3355176"/>
                <a:ext cx="480875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 flipV="1">
                <a:off x="6929751" y="3478554"/>
                <a:ext cx="548491" cy="2184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6865720" y="3634487"/>
                <a:ext cx="635859" cy="251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 flipV="1">
                <a:off x="6929751" y="3869719"/>
                <a:ext cx="548491" cy="193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 flipV="1">
                <a:off x="7014319" y="4068062"/>
                <a:ext cx="463923" cy="1706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 flipV="1">
                <a:off x="7027526" y="4264779"/>
                <a:ext cx="410026" cy="167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o 80"/>
            <p:cNvGrpSpPr/>
            <p:nvPr/>
          </p:nvGrpSpPr>
          <p:grpSpPr>
            <a:xfrm>
              <a:off x="5917842" y="4581128"/>
              <a:ext cx="987762" cy="936104"/>
              <a:chOff x="5917842" y="4581128"/>
              <a:chExt cx="987762" cy="936104"/>
            </a:xfrm>
          </p:grpSpPr>
          <p:cxnSp>
            <p:nvCxnSpPr>
              <p:cNvPr id="71" name="Connettore 1 70"/>
              <p:cNvCxnSpPr/>
              <p:nvPr/>
            </p:nvCxnSpPr>
            <p:spPr>
              <a:xfrm flipV="1">
                <a:off x="5917842" y="4941168"/>
                <a:ext cx="166326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 flipV="1">
                <a:off x="6139776" y="4725144"/>
                <a:ext cx="224730" cy="7403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 flipV="1">
                <a:off x="6364506" y="4653136"/>
                <a:ext cx="196789" cy="696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 flipV="1">
                <a:off x="6601855" y="4581128"/>
                <a:ext cx="171013" cy="5909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 flipV="1">
                <a:off x="6807210" y="4673429"/>
                <a:ext cx="98394" cy="3641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o 94"/>
            <p:cNvGrpSpPr/>
            <p:nvPr/>
          </p:nvGrpSpPr>
          <p:grpSpPr>
            <a:xfrm>
              <a:off x="4004247" y="5296236"/>
              <a:ext cx="1339727" cy="442246"/>
              <a:chOff x="4004247" y="5296236"/>
              <a:chExt cx="1339727" cy="442246"/>
            </a:xfrm>
          </p:grpSpPr>
          <p:cxnSp>
            <p:nvCxnSpPr>
              <p:cNvPr id="85" name="Connettore 1 84"/>
              <p:cNvCxnSpPr/>
              <p:nvPr/>
            </p:nvCxnSpPr>
            <p:spPr>
              <a:xfrm flipH="1" flipV="1">
                <a:off x="5076056" y="5349664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 flipH="1" flipV="1">
                <a:off x="4866108" y="5361440"/>
                <a:ext cx="305318" cy="3545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1 87"/>
              <p:cNvCxnSpPr/>
              <p:nvPr/>
            </p:nvCxnSpPr>
            <p:spPr>
              <a:xfrm flipH="1" flipV="1">
                <a:off x="4597156" y="5296236"/>
                <a:ext cx="325925" cy="3982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 flipH="1" flipV="1">
                <a:off x="4400367" y="5349664"/>
                <a:ext cx="307048" cy="3888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/>
              <p:nvPr/>
            </p:nvCxnSpPr>
            <p:spPr>
              <a:xfrm flipH="1" flipV="1">
                <a:off x="4225746" y="5426270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1 92"/>
              <p:cNvCxnSpPr/>
              <p:nvPr/>
            </p:nvCxnSpPr>
            <p:spPr>
              <a:xfrm flipH="1" flipV="1">
                <a:off x="4004247" y="5465474"/>
                <a:ext cx="172016" cy="2290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po 108"/>
            <p:cNvGrpSpPr/>
            <p:nvPr/>
          </p:nvGrpSpPr>
          <p:grpSpPr>
            <a:xfrm>
              <a:off x="2155742" y="4581128"/>
              <a:ext cx="1192122" cy="936104"/>
              <a:chOff x="2155742" y="4581128"/>
              <a:chExt cx="1192122" cy="936104"/>
            </a:xfrm>
          </p:grpSpPr>
          <p:cxnSp>
            <p:nvCxnSpPr>
              <p:cNvPr id="97" name="Connettore 1 96"/>
              <p:cNvCxnSpPr/>
              <p:nvPr/>
            </p:nvCxnSpPr>
            <p:spPr>
              <a:xfrm flipH="1" flipV="1">
                <a:off x="3203848" y="5193910"/>
                <a:ext cx="144016" cy="323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 flipH="1" flipV="1">
                <a:off x="2890661" y="4806498"/>
                <a:ext cx="254225" cy="6197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/>
              <p:cNvCxnSpPr/>
              <p:nvPr/>
            </p:nvCxnSpPr>
            <p:spPr>
              <a:xfrm flipH="1" flipV="1">
                <a:off x="2720259" y="4805167"/>
                <a:ext cx="190664" cy="528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1 101"/>
              <p:cNvCxnSpPr/>
              <p:nvPr/>
            </p:nvCxnSpPr>
            <p:spPr>
              <a:xfrm flipH="1" flipV="1">
                <a:off x="2486296" y="4606111"/>
                <a:ext cx="212074" cy="623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flipH="1" flipV="1">
                <a:off x="2340115" y="4673429"/>
                <a:ext cx="152645" cy="4058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105"/>
              <p:cNvCxnSpPr/>
              <p:nvPr/>
            </p:nvCxnSpPr>
            <p:spPr>
              <a:xfrm flipH="1" flipV="1">
                <a:off x="2155742" y="4581128"/>
                <a:ext cx="125411" cy="336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o 118"/>
            <p:cNvGrpSpPr/>
            <p:nvPr/>
          </p:nvGrpSpPr>
          <p:grpSpPr>
            <a:xfrm>
              <a:off x="1753591" y="3118353"/>
              <a:ext cx="441017" cy="1230208"/>
              <a:chOff x="1753591" y="3118353"/>
              <a:chExt cx="441017" cy="1230208"/>
            </a:xfrm>
          </p:grpSpPr>
          <p:cxnSp>
            <p:nvCxnSpPr>
              <p:cNvPr id="111" name="Connettore 1 110"/>
              <p:cNvCxnSpPr/>
              <p:nvPr/>
            </p:nvCxnSpPr>
            <p:spPr>
              <a:xfrm flipV="1">
                <a:off x="1907704" y="4062885"/>
                <a:ext cx="216024" cy="2856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 flipV="1">
                <a:off x="1823805" y="3717032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1 113"/>
              <p:cNvCxnSpPr/>
              <p:nvPr/>
            </p:nvCxnSpPr>
            <p:spPr>
              <a:xfrm flipV="1">
                <a:off x="1784939" y="3478554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/>
              <p:nvPr/>
            </p:nvCxnSpPr>
            <p:spPr>
              <a:xfrm flipV="1">
                <a:off x="1753591" y="3269650"/>
                <a:ext cx="317710" cy="4161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/>
              <p:nvPr/>
            </p:nvCxnSpPr>
            <p:spPr>
              <a:xfrm flipV="1">
                <a:off x="1814662" y="3118353"/>
                <a:ext cx="201054" cy="266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uppo 130"/>
            <p:cNvGrpSpPr/>
            <p:nvPr/>
          </p:nvGrpSpPr>
          <p:grpSpPr>
            <a:xfrm>
              <a:off x="2194608" y="1981867"/>
              <a:ext cx="1146074" cy="1104824"/>
              <a:chOff x="2194608" y="1981867"/>
              <a:chExt cx="1146074" cy="1104824"/>
            </a:xfrm>
          </p:grpSpPr>
          <p:cxnSp>
            <p:nvCxnSpPr>
              <p:cNvPr id="121" name="Connettore 1 120"/>
              <p:cNvCxnSpPr/>
              <p:nvPr/>
            </p:nvCxnSpPr>
            <p:spPr>
              <a:xfrm flipV="1">
                <a:off x="2194608" y="2489925"/>
                <a:ext cx="221829" cy="444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122"/>
              <p:cNvCxnSpPr/>
              <p:nvPr/>
            </p:nvCxnSpPr>
            <p:spPr>
              <a:xfrm flipV="1">
                <a:off x="2334254" y="2302635"/>
                <a:ext cx="365538" cy="78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/>
              <p:nvPr/>
            </p:nvCxnSpPr>
            <p:spPr>
              <a:xfrm flipV="1">
                <a:off x="2576044" y="2153567"/>
                <a:ext cx="390492" cy="849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/>
              <p:nvPr/>
            </p:nvCxnSpPr>
            <p:spPr>
              <a:xfrm flipV="1">
                <a:off x="2863818" y="2028795"/>
                <a:ext cx="327211" cy="7316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/>
              <p:nvPr/>
            </p:nvCxnSpPr>
            <p:spPr>
              <a:xfrm flipV="1">
                <a:off x="2988336" y="1981867"/>
                <a:ext cx="352346" cy="758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uppo 133"/>
          <p:cNvGrpSpPr/>
          <p:nvPr/>
        </p:nvGrpSpPr>
        <p:grpSpPr>
          <a:xfrm>
            <a:off x="1137319" y="1240739"/>
            <a:ext cx="6808129" cy="5112786"/>
            <a:chOff x="1137319" y="1240739"/>
            <a:chExt cx="6808129" cy="5112786"/>
          </a:xfrm>
        </p:grpSpPr>
        <p:sp>
          <p:nvSpPr>
            <p:cNvPr id="157" name="Nuvola 156"/>
            <p:cNvSpPr/>
            <p:nvPr/>
          </p:nvSpPr>
          <p:spPr>
            <a:xfrm>
              <a:off x="3637352" y="1240739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Nuvola 154"/>
            <p:cNvSpPr/>
            <p:nvPr/>
          </p:nvSpPr>
          <p:spPr>
            <a:xfrm rot="18900000">
              <a:off x="1791618" y="1764145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Nuvola 152"/>
            <p:cNvSpPr/>
            <p:nvPr/>
          </p:nvSpPr>
          <p:spPr>
            <a:xfrm rot="16200000">
              <a:off x="730423" y="3187824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Nuvola 150"/>
            <p:cNvSpPr/>
            <p:nvPr/>
          </p:nvSpPr>
          <p:spPr>
            <a:xfrm rot="13500000">
              <a:off x="1776442" y="4771704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Nuvola 148"/>
            <p:cNvSpPr/>
            <p:nvPr/>
          </p:nvSpPr>
          <p:spPr>
            <a:xfrm rot="10800000">
              <a:off x="3661052" y="5295109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Nuvola 146"/>
            <p:cNvSpPr/>
            <p:nvPr/>
          </p:nvSpPr>
          <p:spPr>
            <a:xfrm rot="8100000">
              <a:off x="5444003" y="4820456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Nuvola 144"/>
            <p:cNvSpPr/>
            <p:nvPr/>
          </p:nvSpPr>
          <p:spPr>
            <a:xfrm rot="5400000">
              <a:off x="6480136" y="3341186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Nuvola 142"/>
            <p:cNvSpPr/>
            <p:nvPr/>
          </p:nvSpPr>
          <p:spPr>
            <a:xfrm rot="2700000">
              <a:off x="5551772" y="1666328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4" name="Gruppo 173"/>
          <p:cNvGrpSpPr/>
          <p:nvPr/>
        </p:nvGrpSpPr>
        <p:grpSpPr>
          <a:xfrm>
            <a:off x="3422501" y="3068960"/>
            <a:ext cx="2301907" cy="1309068"/>
            <a:chOff x="3422501" y="3031895"/>
            <a:chExt cx="2301907" cy="1309068"/>
          </a:xfrm>
        </p:grpSpPr>
        <p:grpSp>
          <p:nvGrpSpPr>
            <p:cNvPr id="172" name="Gruppo 171"/>
            <p:cNvGrpSpPr/>
            <p:nvPr/>
          </p:nvGrpSpPr>
          <p:grpSpPr>
            <a:xfrm>
              <a:off x="3422501" y="3031895"/>
              <a:ext cx="2301907" cy="1309068"/>
              <a:chOff x="3422501" y="3031895"/>
              <a:chExt cx="2301907" cy="1309068"/>
            </a:xfrm>
          </p:grpSpPr>
          <p:sp>
            <p:nvSpPr>
              <p:cNvPr id="159" name="Nuvola 158"/>
              <p:cNvSpPr/>
              <p:nvPr/>
            </p:nvSpPr>
            <p:spPr>
              <a:xfrm>
                <a:off x="3422501" y="3031895"/>
                <a:ext cx="2301907" cy="13090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1" name="Connettore 1 160"/>
              <p:cNvCxnSpPr/>
              <p:nvPr/>
            </p:nvCxnSpPr>
            <p:spPr>
              <a:xfrm flipV="1">
                <a:off x="3627585" y="3140968"/>
                <a:ext cx="440359" cy="680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/>
              <p:cNvCxnSpPr/>
              <p:nvPr/>
            </p:nvCxnSpPr>
            <p:spPr>
              <a:xfrm flipV="1">
                <a:off x="3754872" y="3074658"/>
                <a:ext cx="674204" cy="1076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ttore 1 163"/>
              <p:cNvCxnSpPr/>
              <p:nvPr/>
            </p:nvCxnSpPr>
            <p:spPr>
              <a:xfrm flipV="1">
                <a:off x="4004247" y="3037212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/>
              <p:cNvCxnSpPr/>
              <p:nvPr/>
            </p:nvCxnSpPr>
            <p:spPr>
              <a:xfrm flipV="1">
                <a:off x="4349527" y="303358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1 166"/>
              <p:cNvCxnSpPr/>
              <p:nvPr/>
            </p:nvCxnSpPr>
            <p:spPr>
              <a:xfrm flipV="1">
                <a:off x="4635873" y="310315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167"/>
              <p:cNvCxnSpPr/>
              <p:nvPr/>
            </p:nvCxnSpPr>
            <p:spPr>
              <a:xfrm flipV="1">
                <a:off x="5057126" y="3284984"/>
                <a:ext cx="594994" cy="913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1 169"/>
              <p:cNvCxnSpPr/>
              <p:nvPr/>
            </p:nvCxnSpPr>
            <p:spPr>
              <a:xfrm flipV="1">
                <a:off x="5497871" y="3551707"/>
                <a:ext cx="215481" cy="365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CasellaDiTesto 172"/>
            <p:cNvSpPr txBox="1"/>
            <p:nvPr/>
          </p:nvSpPr>
          <p:spPr>
            <a:xfrm rot="18188557">
              <a:off x="4410694" y="358082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Cloud</a:t>
              </a:r>
              <a:endParaRPr lang="it-IT" dirty="0"/>
            </a:p>
          </p:txBody>
        </p:sp>
      </p:grpSp>
      <p:grpSp>
        <p:nvGrpSpPr>
          <p:cNvPr id="187" name="Gruppo 186"/>
          <p:cNvGrpSpPr/>
          <p:nvPr/>
        </p:nvGrpSpPr>
        <p:grpSpPr>
          <a:xfrm>
            <a:off x="2363535" y="2351755"/>
            <a:ext cx="4308763" cy="2902310"/>
            <a:chOff x="2363535" y="2351755"/>
            <a:chExt cx="4308763" cy="2902310"/>
          </a:xfrm>
        </p:grpSpPr>
        <p:cxnSp>
          <p:nvCxnSpPr>
            <p:cNvPr id="176" name="Connettore 2 175"/>
            <p:cNvCxnSpPr/>
            <p:nvPr/>
          </p:nvCxnSpPr>
          <p:spPr>
            <a:xfrm>
              <a:off x="4573456" y="2351755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2 176"/>
            <p:cNvCxnSpPr/>
            <p:nvPr/>
          </p:nvCxnSpPr>
          <p:spPr>
            <a:xfrm rot="8100000" flipH="1">
              <a:off x="5686461" y="4111859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2 177"/>
            <p:cNvCxnSpPr/>
            <p:nvPr/>
          </p:nvCxnSpPr>
          <p:spPr>
            <a:xfrm rot="16200000" flipH="1">
              <a:off x="2767891" y="3249913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2 178"/>
            <p:cNvCxnSpPr/>
            <p:nvPr/>
          </p:nvCxnSpPr>
          <p:spPr>
            <a:xfrm rot="5400000" flipH="1">
              <a:off x="6267940" y="3259067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2 179"/>
            <p:cNvCxnSpPr/>
            <p:nvPr/>
          </p:nvCxnSpPr>
          <p:spPr>
            <a:xfrm rot="13500000" flipH="1">
              <a:off x="3380217" y="410159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2 181"/>
            <p:cNvCxnSpPr/>
            <p:nvPr/>
          </p:nvCxnSpPr>
          <p:spPr>
            <a:xfrm rot="2700000" flipH="1">
              <a:off x="5811440" y="251347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2 182"/>
            <p:cNvCxnSpPr/>
            <p:nvPr/>
          </p:nvCxnSpPr>
          <p:spPr>
            <a:xfrm rot="10800000" flipH="1">
              <a:off x="4569780" y="4445351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2 185"/>
            <p:cNvCxnSpPr/>
            <p:nvPr/>
          </p:nvCxnSpPr>
          <p:spPr>
            <a:xfrm rot="18900000">
              <a:off x="3449091" y="2624237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88" y="1466096"/>
            <a:ext cx="460396" cy="4554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0" y="1468627"/>
            <a:ext cx="866198" cy="22172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6040056" y="1690473"/>
            <a:ext cx="558210" cy="5607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6655272" y="2145561"/>
            <a:ext cx="540412" cy="5575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88" y="3415117"/>
            <a:ext cx="734712" cy="5179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6141" y="3583785"/>
            <a:ext cx="998151" cy="238091"/>
          </a:xfrm>
          <a:prstGeom prst="rect">
            <a:avLst/>
          </a:prstGeom>
        </p:spPr>
      </p:pic>
      <p:pic>
        <p:nvPicPr>
          <p:cNvPr id="113" name="Immagin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1460" y="4133206"/>
            <a:ext cx="866198" cy="221723"/>
          </a:xfrm>
          <a:prstGeom prst="rect">
            <a:avLst/>
          </a:prstGeom>
        </p:spPr>
      </p:pic>
      <p:pic>
        <p:nvPicPr>
          <p:cNvPr id="116" name="Immagin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6032829" y="4954679"/>
            <a:ext cx="540412" cy="5575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826133" y="5484494"/>
            <a:ext cx="1159248" cy="28225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2312257" y="1799017"/>
            <a:ext cx="938151" cy="4414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2367917" y="2387060"/>
            <a:ext cx="740941" cy="37047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2856" y="5760661"/>
            <a:ext cx="894389" cy="345559"/>
          </a:xfrm>
          <a:prstGeom prst="rect">
            <a:avLst/>
          </a:prstGeom>
        </p:spPr>
      </p:pic>
      <p:pic>
        <p:nvPicPr>
          <p:cNvPr id="120" name="Immagin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2645" y="5640206"/>
            <a:ext cx="540412" cy="55752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018" y="3551065"/>
            <a:ext cx="1095465" cy="482912"/>
          </a:xfrm>
          <a:prstGeom prst="rect">
            <a:avLst/>
          </a:prstGeom>
        </p:spPr>
      </p:pic>
      <p:pic>
        <p:nvPicPr>
          <p:cNvPr id="122" name="Immagin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0975" y="3460669"/>
            <a:ext cx="866198" cy="22172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2532372" y="5325938"/>
            <a:ext cx="713817" cy="508595"/>
          </a:xfrm>
          <a:prstGeom prst="rect">
            <a:avLst/>
          </a:prstGeom>
        </p:spPr>
      </p:pic>
      <p:pic>
        <p:nvPicPr>
          <p:cNvPr id="124" name="Immagin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1987632" y="4897611"/>
            <a:ext cx="866198" cy="221723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482132" y="766526"/>
            <a:ext cx="2436779" cy="4821751"/>
            <a:chOff x="482132" y="766526"/>
            <a:chExt cx="2436779" cy="4821751"/>
          </a:xfrm>
        </p:grpSpPr>
        <p:sp>
          <p:nvSpPr>
            <p:cNvPr id="19" name="Ovale 18"/>
            <p:cNvSpPr/>
            <p:nvPr/>
          </p:nvSpPr>
          <p:spPr>
            <a:xfrm rot="18296448">
              <a:off x="-378149" y="2291217"/>
              <a:ext cx="4821751" cy="177236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75" y="4378028"/>
              <a:ext cx="645365" cy="361404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482132" y="4700105"/>
              <a:ext cx="109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FedCloud</a:t>
              </a:r>
              <a:endParaRPr lang="it-IT" dirty="0"/>
            </a:p>
          </p:txBody>
        </p:sp>
      </p:grpSp>
      <p:sp>
        <p:nvSpPr>
          <p:cNvPr id="1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19</a:t>
            </a:r>
            <a:endParaRPr lang="en-GB" noProof="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820241" y="217199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IT</a:t>
            </a:r>
            <a:endParaRPr lang="it-IT" dirty="0"/>
          </a:p>
        </p:txBody>
      </p:sp>
      <p:sp>
        <p:nvSpPr>
          <p:cNvPr id="126" name="CasellaDiTesto 125"/>
          <p:cNvSpPr txBox="1"/>
          <p:nvPr/>
        </p:nvSpPr>
        <p:spPr>
          <a:xfrm rot="2700000">
            <a:off x="6196321" y="272520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IT</a:t>
            </a:r>
            <a:endParaRPr lang="it-IT" dirty="0"/>
          </a:p>
        </p:txBody>
      </p:sp>
      <p:sp>
        <p:nvSpPr>
          <p:cNvPr id="128" name="CasellaDiTesto 127"/>
          <p:cNvSpPr txBox="1"/>
          <p:nvPr/>
        </p:nvSpPr>
        <p:spPr>
          <a:xfrm rot="5400000">
            <a:off x="6614140" y="411766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</a:t>
            </a:r>
            <a:endParaRPr lang="it-IT" dirty="0"/>
          </a:p>
        </p:txBody>
      </p:sp>
      <p:sp>
        <p:nvSpPr>
          <p:cNvPr id="130" name="CasellaDiTesto 129"/>
          <p:cNvSpPr txBox="1"/>
          <p:nvPr/>
        </p:nvSpPr>
        <p:spPr>
          <a:xfrm rot="8100000">
            <a:off x="5476979" y="506347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</a:t>
            </a:r>
            <a:endParaRPr lang="it-IT" dirty="0"/>
          </a:p>
        </p:txBody>
      </p:sp>
      <p:sp>
        <p:nvSpPr>
          <p:cNvPr id="133" name="CasellaDiTesto 132"/>
          <p:cNvSpPr txBox="1"/>
          <p:nvPr/>
        </p:nvSpPr>
        <p:spPr>
          <a:xfrm rot="10800000">
            <a:off x="3874199" y="509523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EG</a:t>
            </a:r>
            <a:endParaRPr lang="it-IT" dirty="0"/>
          </a:p>
        </p:txBody>
      </p:sp>
      <p:sp>
        <p:nvSpPr>
          <p:cNvPr id="135" name="CasellaDiTesto 134"/>
          <p:cNvSpPr txBox="1"/>
          <p:nvPr/>
        </p:nvSpPr>
        <p:spPr>
          <a:xfrm rot="13500000">
            <a:off x="2506426" y="439338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ZA</a:t>
            </a:r>
            <a:endParaRPr lang="it-IT" dirty="0"/>
          </a:p>
        </p:txBody>
      </p:sp>
      <p:sp>
        <p:nvSpPr>
          <p:cNvPr id="136" name="CasellaDiTesto 135"/>
          <p:cNvSpPr txBox="1"/>
          <p:nvPr/>
        </p:nvSpPr>
        <p:spPr>
          <a:xfrm rot="16200000">
            <a:off x="2059768" y="321173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CZ</a:t>
            </a:r>
            <a:endParaRPr lang="it-IT" dirty="0"/>
          </a:p>
        </p:txBody>
      </p:sp>
      <p:sp>
        <p:nvSpPr>
          <p:cNvPr id="137" name="CasellaDiTesto 136"/>
          <p:cNvSpPr txBox="1"/>
          <p:nvPr/>
        </p:nvSpPr>
        <p:spPr>
          <a:xfrm rot="18900000">
            <a:off x="3189833" y="225400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693382" y="1302034"/>
            <a:ext cx="1399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 </a:t>
            </a:r>
            <a:r>
              <a:rPr lang="it-IT" dirty="0" err="1" smtClean="0"/>
              <a:t>clouds</a:t>
            </a:r>
            <a:endParaRPr lang="it-IT" dirty="0" smtClean="0"/>
          </a:p>
          <a:p>
            <a:r>
              <a:rPr lang="it-IT" dirty="0" smtClean="0"/>
              <a:t>6 </a:t>
            </a:r>
            <a:r>
              <a:rPr lang="it-IT" dirty="0" err="1" smtClean="0"/>
              <a:t>countries</a:t>
            </a:r>
            <a:endParaRPr lang="it-IT" dirty="0" smtClean="0"/>
          </a:p>
          <a:p>
            <a:r>
              <a:rPr lang="it-IT" dirty="0" smtClean="0"/>
              <a:t>3 m/w </a:t>
            </a:r>
            <a:r>
              <a:rPr lang="it-IT" dirty="0" err="1" smtClean="0"/>
              <a:t>stacks</a:t>
            </a:r>
            <a:endParaRPr lang="it-IT" dirty="0" smtClean="0"/>
          </a:p>
          <a:p>
            <a:r>
              <a:rPr lang="it-IT" dirty="0" smtClean="0"/>
              <a:t>1 SME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7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Bookman Old Style" pitchFamily="18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utline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5312" y="1597463"/>
            <a:ext cx="8686800" cy="4571325"/>
          </a:xfrm>
        </p:spPr>
        <p:txBody>
          <a:bodyPr>
            <a:noAutofit/>
          </a:bodyPr>
          <a:lstStyle/>
          <a:p>
            <a:r>
              <a:rPr lang="it-IT" sz="3200" b="0" dirty="0" err="1"/>
              <a:t>Introductory</a:t>
            </a:r>
            <a:r>
              <a:rPr lang="it-IT" sz="3200" b="0" dirty="0"/>
              <a:t> </a:t>
            </a:r>
            <a:r>
              <a:rPr lang="it-IT" sz="3200" b="0" dirty="0" err="1" smtClean="0"/>
              <a:t>concepts</a:t>
            </a:r>
            <a:r>
              <a:rPr lang="it-IT" sz="3200" b="0" dirty="0" smtClean="0"/>
              <a:t> and </a:t>
            </a:r>
            <a:r>
              <a:rPr lang="it-IT" sz="3200" b="0" dirty="0" err="1" smtClean="0"/>
              <a:t>driving</a:t>
            </a:r>
            <a:r>
              <a:rPr lang="it-IT" sz="3200" b="0" dirty="0" smtClean="0"/>
              <a:t> </a:t>
            </a:r>
            <a:r>
              <a:rPr lang="it-IT" sz="3200" b="0" dirty="0" err="1" smtClean="0"/>
              <a:t>considerations</a:t>
            </a:r>
            <a:endParaRPr lang="it-IT" sz="3200" b="0" dirty="0" smtClean="0"/>
          </a:p>
          <a:p>
            <a:endParaRPr lang="it-IT" sz="3200" b="0" dirty="0" smtClean="0"/>
          </a:p>
          <a:p>
            <a:r>
              <a:rPr lang="it-IT" sz="3200" b="0" dirty="0" smtClean="0"/>
              <a:t>Vision and use </a:t>
            </a:r>
            <a:r>
              <a:rPr lang="it-IT" sz="3200" b="0" dirty="0" err="1" smtClean="0"/>
              <a:t>cases</a:t>
            </a:r>
            <a:endParaRPr lang="it-IT" sz="3200" b="0" dirty="0" smtClean="0"/>
          </a:p>
          <a:p>
            <a:endParaRPr lang="it-IT" sz="3200" b="0" dirty="0" smtClean="0"/>
          </a:p>
          <a:p>
            <a:r>
              <a:rPr lang="it-IT" sz="3200" dirty="0" err="1" smtClean="0"/>
              <a:t>Current</a:t>
            </a:r>
            <a:r>
              <a:rPr lang="it-IT" sz="3200" b="0" dirty="0" smtClean="0"/>
              <a:t> </a:t>
            </a:r>
            <a:r>
              <a:rPr lang="it-IT" sz="3200" b="0" dirty="0" err="1" smtClean="0"/>
              <a:t>results</a:t>
            </a:r>
            <a:r>
              <a:rPr lang="it-IT" sz="3200" b="0" dirty="0" smtClean="0"/>
              <a:t> </a:t>
            </a:r>
          </a:p>
          <a:p>
            <a:endParaRPr lang="it-IT" sz="3200" b="0" dirty="0" smtClean="0"/>
          </a:p>
          <a:p>
            <a:r>
              <a:rPr lang="it-IT" sz="3200" b="0" dirty="0" err="1" smtClean="0"/>
              <a:t>Summary</a:t>
            </a:r>
            <a:r>
              <a:rPr lang="it-IT" sz="3200" b="0" dirty="0" smtClean="0"/>
              <a:t> and </a:t>
            </a:r>
            <a:r>
              <a:rPr lang="it-IT" sz="3200" b="0" dirty="0" err="1" smtClean="0"/>
              <a:t>outlook</a:t>
            </a:r>
            <a:endParaRPr lang="it-IT" sz="3200" b="0" dirty="0"/>
          </a:p>
          <a:p>
            <a:endParaRPr lang="en-US" sz="2400" b="0" dirty="0"/>
          </a:p>
        </p:txBody>
      </p:sp>
      <p:sp>
        <p:nvSpPr>
          <p:cNvPr id="2" name="Rettangolo 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/>
              <a:t>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67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79512" y="1331476"/>
            <a:ext cx="2592288" cy="4833828"/>
            <a:chOff x="251520" y="1331476"/>
            <a:chExt cx="2592288" cy="4833828"/>
          </a:xfrm>
        </p:grpSpPr>
        <p:sp>
          <p:nvSpPr>
            <p:cNvPr id="2" name="Rettangolo 1"/>
            <p:cNvSpPr/>
            <p:nvPr/>
          </p:nvSpPr>
          <p:spPr>
            <a:xfrm>
              <a:off x="251520" y="1700808"/>
              <a:ext cx="2592288" cy="44644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043608" y="1331476"/>
              <a:ext cx="951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Services</a:t>
              </a:r>
              <a:endParaRPr lang="it-IT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3131840" y="1331476"/>
            <a:ext cx="5616624" cy="4833828"/>
            <a:chOff x="3203848" y="1331476"/>
            <a:chExt cx="5616624" cy="4833828"/>
          </a:xfrm>
        </p:grpSpPr>
        <p:sp>
          <p:nvSpPr>
            <p:cNvPr id="5" name="Rettangolo 4"/>
            <p:cNvSpPr/>
            <p:nvPr/>
          </p:nvSpPr>
          <p:spPr>
            <a:xfrm>
              <a:off x="3203848" y="1700808"/>
              <a:ext cx="5616624" cy="44644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139952" y="1331476"/>
              <a:ext cx="3756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MyCloud</a:t>
              </a:r>
              <a:r>
                <a:rPr lang="it-IT" dirty="0" smtClean="0"/>
                <a:t> (</a:t>
              </a:r>
              <a:r>
                <a:rPr lang="it-IT" dirty="0" err="1" smtClean="0"/>
                <a:t>orchestrated</a:t>
              </a:r>
              <a:r>
                <a:rPr lang="it-IT" dirty="0" smtClean="0"/>
                <a:t> by                )</a:t>
              </a:r>
              <a:endParaRPr lang="it-IT" dirty="0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450978" y="1988840"/>
            <a:ext cx="914400" cy="914400"/>
            <a:chOff x="522986" y="1988840"/>
            <a:chExt cx="914400" cy="914400"/>
          </a:xfrm>
        </p:grpSpPr>
        <p:sp>
          <p:nvSpPr>
            <p:cNvPr id="10" name="Rettangolo 9"/>
            <p:cNvSpPr/>
            <p:nvPr/>
          </p:nvSpPr>
          <p:spPr>
            <a:xfrm>
              <a:off x="522986" y="1988840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90605" y="2122874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Basic </a:t>
              </a:r>
            </a:p>
            <a:p>
              <a:pPr algn="ctr"/>
              <a:r>
                <a:rPr lang="it-IT" dirty="0" smtClean="0"/>
                <a:t>VM1</a:t>
              </a:r>
              <a:endParaRPr lang="it-IT" dirty="0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668753" y="2446040"/>
            <a:ext cx="914400" cy="914400"/>
            <a:chOff x="1740761" y="2446040"/>
            <a:chExt cx="914400" cy="914400"/>
          </a:xfrm>
        </p:grpSpPr>
        <p:sp>
          <p:nvSpPr>
            <p:cNvPr id="17" name="Rettangolo 16"/>
            <p:cNvSpPr/>
            <p:nvPr/>
          </p:nvSpPr>
          <p:spPr>
            <a:xfrm>
              <a:off x="1740761" y="2446040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791439" y="2598439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Basic </a:t>
              </a:r>
            </a:p>
            <a:p>
              <a:pPr algn="ctr"/>
              <a:r>
                <a:rPr lang="it-IT" dirty="0" smtClean="0"/>
                <a:t>VM2</a:t>
              </a:r>
              <a:endParaRPr lang="it-IT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403171" y="3356992"/>
            <a:ext cx="928712" cy="914400"/>
            <a:chOff x="475179" y="3356992"/>
            <a:chExt cx="928712" cy="914400"/>
          </a:xfrm>
        </p:grpSpPr>
        <p:sp>
          <p:nvSpPr>
            <p:cNvPr id="16" name="Rettangolo 15"/>
            <p:cNvSpPr/>
            <p:nvPr/>
          </p:nvSpPr>
          <p:spPr>
            <a:xfrm>
              <a:off x="475179" y="3356992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39552" y="3487375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VRC1 </a:t>
              </a:r>
            </a:p>
            <a:p>
              <a:pPr algn="ctr"/>
              <a:r>
                <a:rPr lang="it-IT" dirty="0" smtClean="0"/>
                <a:t>VM1</a:t>
              </a:r>
              <a:endParaRPr lang="it-IT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770044" y="3568621"/>
            <a:ext cx="914400" cy="914400"/>
            <a:chOff x="1754963" y="3810541"/>
            <a:chExt cx="914400" cy="914400"/>
          </a:xfrm>
        </p:grpSpPr>
        <p:sp>
          <p:nvSpPr>
            <p:cNvPr id="21" name="Rettangolo 20"/>
            <p:cNvSpPr/>
            <p:nvPr/>
          </p:nvSpPr>
          <p:spPr>
            <a:xfrm>
              <a:off x="1754963" y="3810541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779195" y="3971619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VRC1 </a:t>
              </a:r>
            </a:p>
            <a:p>
              <a:pPr algn="ctr"/>
              <a:r>
                <a:rPr lang="it-IT" dirty="0" smtClean="0"/>
                <a:t>VM2</a:t>
              </a:r>
              <a:endParaRPr lang="it-IT" dirty="0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392352" y="4797152"/>
            <a:ext cx="914400" cy="914400"/>
            <a:chOff x="464360" y="4797152"/>
            <a:chExt cx="914400" cy="914400"/>
          </a:xfrm>
        </p:grpSpPr>
        <p:sp>
          <p:nvSpPr>
            <p:cNvPr id="19" name="Rettangolo 18"/>
            <p:cNvSpPr/>
            <p:nvPr/>
          </p:nvSpPr>
          <p:spPr>
            <a:xfrm>
              <a:off x="464360" y="4797152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00209" y="4931186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VRC2 </a:t>
              </a:r>
            </a:p>
            <a:p>
              <a:pPr algn="ctr"/>
              <a:r>
                <a:rPr lang="it-IT" dirty="0" smtClean="0"/>
                <a:t>VM1</a:t>
              </a:r>
              <a:endParaRPr lang="it-IT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1682955" y="5157192"/>
            <a:ext cx="914400" cy="914400"/>
            <a:chOff x="1754963" y="5157192"/>
            <a:chExt cx="914400" cy="914400"/>
          </a:xfrm>
        </p:grpSpPr>
        <p:sp>
          <p:nvSpPr>
            <p:cNvPr id="23" name="Rettangolo 22"/>
            <p:cNvSpPr/>
            <p:nvPr/>
          </p:nvSpPr>
          <p:spPr>
            <a:xfrm>
              <a:off x="1754963" y="5157192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779194" y="5291226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VRC2 </a:t>
              </a:r>
            </a:p>
            <a:p>
              <a:pPr algn="ctr"/>
              <a:r>
                <a:rPr lang="it-IT" dirty="0" smtClean="0"/>
                <a:t>VM2</a:t>
              </a: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3266608" y="1772816"/>
            <a:ext cx="3177600" cy="1440160"/>
            <a:chOff x="3338616" y="1772816"/>
            <a:chExt cx="3177600" cy="1440160"/>
          </a:xfrm>
        </p:grpSpPr>
        <p:grpSp>
          <p:nvGrpSpPr>
            <p:cNvPr id="44" name="Gruppo 43"/>
            <p:cNvGrpSpPr/>
            <p:nvPr/>
          </p:nvGrpSpPr>
          <p:grpSpPr>
            <a:xfrm>
              <a:off x="3347864" y="1848475"/>
              <a:ext cx="3168352" cy="1364501"/>
              <a:chOff x="3347864" y="1860526"/>
              <a:chExt cx="3168352" cy="1364501"/>
            </a:xfrm>
          </p:grpSpPr>
          <p:sp>
            <p:nvSpPr>
              <p:cNvPr id="39" name="Rettangolo 38"/>
              <p:cNvSpPr/>
              <p:nvPr/>
            </p:nvSpPr>
            <p:spPr>
              <a:xfrm>
                <a:off x="3347864" y="1860526"/>
                <a:ext cx="3168352" cy="13645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3" name="Connettore 1 42"/>
              <p:cNvCxnSpPr/>
              <p:nvPr/>
            </p:nvCxnSpPr>
            <p:spPr>
              <a:xfrm>
                <a:off x="3347864" y="2122874"/>
                <a:ext cx="316835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CasellaDiTesto 50"/>
            <p:cNvSpPr txBox="1"/>
            <p:nvPr/>
          </p:nvSpPr>
          <p:spPr>
            <a:xfrm>
              <a:off x="3338616" y="1772816"/>
              <a:ext cx="21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C</a:t>
              </a:r>
              <a:r>
                <a:rPr lang="it-IT" dirty="0" err="1" smtClean="0"/>
                <a:t>loud</a:t>
              </a:r>
              <a:r>
                <a:rPr lang="it-IT" dirty="0" smtClean="0"/>
                <a:t> 1 with m/w 1’</a:t>
              </a:r>
              <a:endParaRPr lang="it-IT" dirty="0"/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5359008" y="3212976"/>
            <a:ext cx="3173432" cy="1436509"/>
            <a:chOff x="5431016" y="3212976"/>
            <a:chExt cx="3173432" cy="1436509"/>
          </a:xfrm>
        </p:grpSpPr>
        <p:grpSp>
          <p:nvGrpSpPr>
            <p:cNvPr id="45" name="Gruppo 44"/>
            <p:cNvGrpSpPr/>
            <p:nvPr/>
          </p:nvGrpSpPr>
          <p:grpSpPr>
            <a:xfrm>
              <a:off x="5436096" y="3284984"/>
              <a:ext cx="3168352" cy="1364501"/>
              <a:chOff x="3347864" y="1860526"/>
              <a:chExt cx="3168352" cy="1364501"/>
            </a:xfrm>
          </p:grpSpPr>
          <p:sp>
            <p:nvSpPr>
              <p:cNvPr id="46" name="Rettangolo 45"/>
              <p:cNvSpPr/>
              <p:nvPr/>
            </p:nvSpPr>
            <p:spPr>
              <a:xfrm>
                <a:off x="3347864" y="1860526"/>
                <a:ext cx="3168352" cy="13645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7" name="Connettore 1 46"/>
              <p:cNvCxnSpPr/>
              <p:nvPr/>
            </p:nvCxnSpPr>
            <p:spPr>
              <a:xfrm>
                <a:off x="3347864" y="2122874"/>
                <a:ext cx="316835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CasellaDiTesto 51"/>
            <p:cNvSpPr txBox="1"/>
            <p:nvPr/>
          </p:nvSpPr>
          <p:spPr>
            <a:xfrm>
              <a:off x="5431016" y="3212976"/>
              <a:ext cx="21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Cloud</a:t>
              </a:r>
              <a:r>
                <a:rPr lang="it-IT" dirty="0"/>
                <a:t> </a:t>
              </a:r>
              <a:r>
                <a:rPr lang="it-IT" dirty="0" smtClean="0"/>
                <a:t>2 </a:t>
              </a:r>
              <a:r>
                <a:rPr lang="it-IT" dirty="0"/>
                <a:t>with m/w </a:t>
              </a:r>
              <a:r>
                <a:rPr lang="it-IT" dirty="0" smtClean="0"/>
                <a:t>2’</a:t>
              </a:r>
              <a:endParaRPr lang="it-IT" dirty="0"/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4283968" y="4653136"/>
            <a:ext cx="3168352" cy="1440160"/>
            <a:chOff x="4355976" y="4653136"/>
            <a:chExt cx="3168352" cy="1440160"/>
          </a:xfrm>
        </p:grpSpPr>
        <p:grpSp>
          <p:nvGrpSpPr>
            <p:cNvPr id="48" name="Gruppo 47"/>
            <p:cNvGrpSpPr/>
            <p:nvPr/>
          </p:nvGrpSpPr>
          <p:grpSpPr>
            <a:xfrm>
              <a:off x="4355976" y="4728795"/>
              <a:ext cx="3168352" cy="1364501"/>
              <a:chOff x="3347864" y="1860526"/>
              <a:chExt cx="3168352" cy="1364501"/>
            </a:xfrm>
          </p:grpSpPr>
          <p:sp>
            <p:nvSpPr>
              <p:cNvPr id="49" name="Rettangolo 48"/>
              <p:cNvSpPr/>
              <p:nvPr/>
            </p:nvSpPr>
            <p:spPr>
              <a:xfrm>
                <a:off x="3347864" y="1860526"/>
                <a:ext cx="3168352" cy="13645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0" name="Connettore 1 49"/>
              <p:cNvCxnSpPr/>
              <p:nvPr/>
            </p:nvCxnSpPr>
            <p:spPr>
              <a:xfrm>
                <a:off x="3347864" y="2122874"/>
                <a:ext cx="316835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CasellaDiTesto 52"/>
            <p:cNvSpPr txBox="1"/>
            <p:nvPr/>
          </p:nvSpPr>
          <p:spPr>
            <a:xfrm>
              <a:off x="4359552" y="4653136"/>
              <a:ext cx="21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Cloud</a:t>
              </a:r>
              <a:r>
                <a:rPr lang="it-IT" dirty="0"/>
                <a:t> </a:t>
              </a:r>
              <a:r>
                <a:rPr lang="it-IT" dirty="0" smtClean="0"/>
                <a:t>n </a:t>
              </a:r>
              <a:r>
                <a:rPr lang="it-IT" dirty="0"/>
                <a:t>with m/w </a:t>
              </a:r>
              <a:r>
                <a:rPr lang="it-IT" dirty="0" smtClean="0"/>
                <a:t>n’</a:t>
              </a:r>
              <a:endParaRPr lang="it-IT" dirty="0"/>
            </a:p>
          </p:txBody>
        </p:sp>
      </p:grpSp>
      <p:sp>
        <p:nvSpPr>
          <p:cNvPr id="64" name="Figura a mano libera 63"/>
          <p:cNvSpPr/>
          <p:nvPr/>
        </p:nvSpPr>
        <p:spPr>
          <a:xfrm>
            <a:off x="1160444" y="2007071"/>
            <a:ext cx="2955235" cy="457833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Figura a mano libera 65"/>
          <p:cNvSpPr/>
          <p:nvPr/>
        </p:nvSpPr>
        <p:spPr>
          <a:xfrm rot="1279093">
            <a:off x="1963784" y="3368035"/>
            <a:ext cx="5184309" cy="1311997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igura a mano libera 66"/>
          <p:cNvSpPr/>
          <p:nvPr/>
        </p:nvSpPr>
        <p:spPr>
          <a:xfrm rot="20980992">
            <a:off x="2391745" y="2526009"/>
            <a:ext cx="2955235" cy="457833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igura a mano libera 69"/>
          <p:cNvSpPr/>
          <p:nvPr/>
        </p:nvSpPr>
        <p:spPr>
          <a:xfrm>
            <a:off x="1105535" y="4793551"/>
            <a:ext cx="4978633" cy="783966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igura a mano libera 70"/>
          <p:cNvSpPr/>
          <p:nvPr/>
        </p:nvSpPr>
        <p:spPr>
          <a:xfrm>
            <a:off x="2409101" y="3904944"/>
            <a:ext cx="4763887" cy="457833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igura a mano libera 71"/>
          <p:cNvSpPr/>
          <p:nvPr/>
        </p:nvSpPr>
        <p:spPr>
          <a:xfrm>
            <a:off x="1111076" y="3295373"/>
            <a:ext cx="4834617" cy="1067177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Figura a mano libera 72"/>
          <p:cNvSpPr/>
          <p:nvPr/>
        </p:nvSpPr>
        <p:spPr>
          <a:xfrm>
            <a:off x="2465783" y="5291226"/>
            <a:ext cx="2955235" cy="457833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Figura a mano libera 73"/>
          <p:cNvSpPr/>
          <p:nvPr/>
        </p:nvSpPr>
        <p:spPr>
          <a:xfrm rot="1583368">
            <a:off x="5387427" y="2842321"/>
            <a:ext cx="2955235" cy="457833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Figura a mano libera 74"/>
          <p:cNvSpPr/>
          <p:nvPr/>
        </p:nvSpPr>
        <p:spPr>
          <a:xfrm rot="7869053">
            <a:off x="6622096" y="4906498"/>
            <a:ext cx="1894833" cy="457833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Figura a mano libera 75"/>
          <p:cNvSpPr/>
          <p:nvPr/>
        </p:nvSpPr>
        <p:spPr>
          <a:xfrm rot="12614796">
            <a:off x="5463024" y="3408836"/>
            <a:ext cx="2383184" cy="457833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Figura a mano libera 76"/>
          <p:cNvSpPr/>
          <p:nvPr/>
        </p:nvSpPr>
        <p:spPr>
          <a:xfrm rot="13948778">
            <a:off x="3062292" y="3889612"/>
            <a:ext cx="3457505" cy="899998"/>
          </a:xfrm>
          <a:custGeom>
            <a:avLst/>
            <a:gdLst>
              <a:gd name="connsiteX0" fmla="*/ 0 w 2955235"/>
              <a:gd name="connsiteY0" fmla="*/ 179538 h 457833"/>
              <a:gd name="connsiteX1" fmla="*/ 66261 w 2955235"/>
              <a:gd name="connsiteY1" fmla="*/ 179538 h 457833"/>
              <a:gd name="connsiteX2" fmla="*/ 1404731 w 2955235"/>
              <a:gd name="connsiteY2" fmla="*/ 7259 h 457833"/>
              <a:gd name="connsiteX3" fmla="*/ 2955235 w 2955235"/>
              <a:gd name="connsiteY3" fmla="*/ 457833 h 4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235" h="457833">
                <a:moveTo>
                  <a:pt x="0" y="179538"/>
                </a:moveTo>
                <a:lnTo>
                  <a:pt x="66261" y="179538"/>
                </a:lnTo>
                <a:cubicBezTo>
                  <a:pt x="300383" y="150825"/>
                  <a:pt x="923235" y="-39124"/>
                  <a:pt x="1404731" y="7259"/>
                </a:cubicBezTo>
                <a:cubicBezTo>
                  <a:pt x="1886227" y="53641"/>
                  <a:pt x="2420731" y="255737"/>
                  <a:pt x="2955235" y="457833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-180528" y="134144"/>
            <a:ext cx="8909483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Use case #2 implementation:</a:t>
            </a:r>
            <a:b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36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MyCloud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functionalities</a:t>
            </a:r>
            <a:endParaRPr lang="en-US" sz="27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08" y="1393433"/>
            <a:ext cx="913004" cy="2602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" name="Rettangolo 58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60" name="CasellaDiTesto 59"/>
          <p:cNvSpPr txBox="1"/>
          <p:nvPr/>
        </p:nvSpPr>
        <p:spPr>
          <a:xfrm rot="16200000">
            <a:off x="7174803" y="3777619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Single domain (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dymanic</a:t>
            </a:r>
            <a:r>
              <a:rPr lang="it-IT" dirty="0" smtClean="0"/>
              <a:t> DNS)</a:t>
            </a:r>
            <a:endParaRPr lang="it-IT" dirty="0"/>
          </a:p>
        </p:txBody>
      </p:sp>
      <p:sp>
        <p:nvSpPr>
          <p:cNvPr id="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 smtClean="0"/>
              <a:t>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3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7"/>
          <p:cNvSpPr/>
          <p:nvPr/>
        </p:nvSpPr>
        <p:spPr>
          <a:xfrm>
            <a:off x="1115616" y="4509120"/>
            <a:ext cx="108012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MyCloud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Architecture:          the “big picture”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Nuvola 35"/>
          <p:cNvSpPr/>
          <p:nvPr/>
        </p:nvSpPr>
        <p:spPr>
          <a:xfrm rot="1326088">
            <a:off x="5038692" y="1426921"/>
            <a:ext cx="1775699" cy="86756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Nuvola 35"/>
          <p:cNvSpPr/>
          <p:nvPr/>
        </p:nvSpPr>
        <p:spPr>
          <a:xfrm rot="20847741">
            <a:off x="1620657" y="1307136"/>
            <a:ext cx="1775699" cy="86756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ounded Rectangle 10"/>
          <p:cNvSpPr/>
          <p:nvPr/>
        </p:nvSpPr>
        <p:spPr>
          <a:xfrm rot="20847741">
            <a:off x="2292159" y="204862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Rounded Rectangle 9"/>
          <p:cNvSpPr/>
          <p:nvPr/>
        </p:nvSpPr>
        <p:spPr>
          <a:xfrm>
            <a:off x="3779912" y="2924944"/>
            <a:ext cx="720080" cy="36004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CDMI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" name="Immagin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1199281" cy="3417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3" name="CasellaDiTesto 39"/>
          <p:cNvSpPr txBox="1"/>
          <p:nvPr/>
        </p:nvSpPr>
        <p:spPr>
          <a:xfrm>
            <a:off x="3544374" y="3573016"/>
            <a:ext cx="124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90"/>
                </a:solidFill>
              </a:rPr>
              <a:t>orchestrator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24" name="Rounded Rectangle 11"/>
          <p:cNvSpPr/>
          <p:nvPr/>
        </p:nvSpPr>
        <p:spPr>
          <a:xfrm>
            <a:off x="1187624" y="4581128"/>
            <a:ext cx="936104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CLEVER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Clien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t API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Can 24"/>
          <p:cNvSpPr/>
          <p:nvPr/>
        </p:nvSpPr>
        <p:spPr>
          <a:xfrm>
            <a:off x="3851920" y="1484784"/>
            <a:ext cx="720080" cy="792088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Connector 26"/>
          <p:cNvCxnSpPr>
            <a:stCxn id="25" idx="3"/>
            <a:endCxn id="21" idx="0"/>
          </p:cNvCxnSpPr>
          <p:nvPr/>
        </p:nvCxnSpPr>
        <p:spPr>
          <a:xfrm flipH="1">
            <a:off x="4139952" y="2276872"/>
            <a:ext cx="72008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7"/>
          <p:cNvSpPr/>
          <p:nvPr/>
        </p:nvSpPr>
        <p:spPr>
          <a:xfrm>
            <a:off x="395536" y="4221088"/>
            <a:ext cx="2088232" cy="1368152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7" descr="User-group-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720080" cy="7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 rot="16200000">
            <a:off x="514481" y="4606200"/>
            <a:ext cx="759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 smtClean="0">
                <a:solidFill>
                  <a:srgbClr val="2B519A"/>
                </a:solidFill>
                <a:latin typeface="Calibri" pitchFamily="34" charset="0"/>
              </a:rPr>
              <a:t>MyCloud</a:t>
            </a:r>
            <a:endParaRPr lang="it-IT" sz="12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572001" y="1844824"/>
            <a:ext cx="576063" cy="100073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131840" y="1772816"/>
            <a:ext cx="648072" cy="10801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555776" y="4797152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hevron 57"/>
          <p:cNvSpPr/>
          <p:nvPr/>
        </p:nvSpPr>
        <p:spPr>
          <a:xfrm rot="14066339">
            <a:off x="2583359" y="2592410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Chevron 61"/>
          <p:cNvSpPr/>
          <p:nvPr/>
        </p:nvSpPr>
        <p:spPr>
          <a:xfrm rot="20039509">
            <a:off x="2180575" y="4041940"/>
            <a:ext cx="1201595" cy="208354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35488" y="3861048"/>
            <a:ext cx="4284984" cy="2592288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CLEVER orchestrates</a:t>
            </a:r>
          </a:p>
          <a:p>
            <a:pPr lvl="2"/>
            <a:r>
              <a:rPr lang="en-US" sz="1600" dirty="0" smtClean="0"/>
              <a:t>Storage</a:t>
            </a:r>
          </a:p>
          <a:p>
            <a:pPr lvl="3"/>
            <a:r>
              <a:rPr lang="en-US" sz="1400" dirty="0" smtClean="0"/>
              <a:t>inter cloud migration</a:t>
            </a:r>
          </a:p>
          <a:p>
            <a:pPr lvl="3"/>
            <a:r>
              <a:rPr lang="en-US" sz="1400" dirty="0" smtClean="0"/>
              <a:t>image management</a:t>
            </a:r>
          </a:p>
          <a:p>
            <a:pPr lvl="2"/>
            <a:r>
              <a:rPr lang="en-US" sz="1600" dirty="0" smtClean="0"/>
              <a:t>Network</a:t>
            </a:r>
          </a:p>
          <a:p>
            <a:pPr lvl="3"/>
            <a:r>
              <a:rPr lang="en-US" sz="1400" dirty="0" err="1" smtClean="0"/>
              <a:t>DNSmasq</a:t>
            </a:r>
            <a:r>
              <a:rPr lang="en-US" sz="1400" dirty="0" smtClean="0"/>
              <a:t> / </a:t>
            </a:r>
            <a:r>
              <a:rPr lang="en-US" sz="1400" dirty="0" err="1" smtClean="0"/>
              <a:t>OpenVSwitch</a:t>
            </a:r>
            <a:endParaRPr lang="en-US" sz="1400" dirty="0" smtClean="0"/>
          </a:p>
          <a:p>
            <a:pPr lvl="2"/>
            <a:r>
              <a:rPr lang="en-US" sz="1600" dirty="0" smtClean="0"/>
              <a:t>Computing</a:t>
            </a:r>
          </a:p>
          <a:p>
            <a:pPr lvl="3"/>
            <a:r>
              <a:rPr lang="en-US" sz="1400" dirty="0" err="1" smtClean="0"/>
              <a:t>Stateful</a:t>
            </a:r>
            <a:r>
              <a:rPr lang="en-US" sz="1400" dirty="0" smtClean="0"/>
              <a:t> VM handling</a:t>
            </a:r>
          </a:p>
          <a:p>
            <a:pPr lvl="2"/>
            <a:endParaRPr lang="en-US" sz="1600" dirty="0" smtClean="0"/>
          </a:p>
          <a:p>
            <a:pPr lvl="2"/>
            <a:endParaRPr lang="en-US" sz="2600" dirty="0" smtClean="0"/>
          </a:p>
        </p:txBody>
      </p:sp>
      <p:pic>
        <p:nvPicPr>
          <p:cNvPr id="64" name="Immagin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682182" cy="720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9" name="Rounded Rectangle 9"/>
          <p:cNvSpPr/>
          <p:nvPr/>
        </p:nvSpPr>
        <p:spPr>
          <a:xfrm rot="19069955">
            <a:off x="3059832" y="1700808"/>
            <a:ext cx="504056" cy="21602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rgbClr val="FFFFFF"/>
                </a:solidFill>
                <a:latin typeface="Arial"/>
              </a:rPr>
              <a:t>CDMI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Rounded Rectangle 9"/>
          <p:cNvSpPr/>
          <p:nvPr/>
        </p:nvSpPr>
        <p:spPr>
          <a:xfrm rot="2410021">
            <a:off x="4870265" y="1693882"/>
            <a:ext cx="504056" cy="21602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rgbClr val="FFFFFF"/>
                </a:solidFill>
                <a:latin typeface="Arial"/>
              </a:rPr>
              <a:t>CDMI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1" name="Rounded Rectangle 10"/>
          <p:cNvSpPr/>
          <p:nvPr/>
        </p:nvSpPr>
        <p:spPr>
          <a:xfrm rot="16200000">
            <a:off x="3129041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Rounded Rectangle 10"/>
          <p:cNvSpPr/>
          <p:nvPr/>
        </p:nvSpPr>
        <p:spPr>
          <a:xfrm rot="1197215">
            <a:off x="5391289" y="220953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Rounded Rectangle 10"/>
          <p:cNvSpPr/>
          <p:nvPr/>
        </p:nvSpPr>
        <p:spPr>
          <a:xfrm rot="5400000">
            <a:off x="4640313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" name="Chevron 73"/>
          <p:cNvSpPr/>
          <p:nvPr/>
        </p:nvSpPr>
        <p:spPr>
          <a:xfrm rot="18809015">
            <a:off x="5003397" y="2717239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5" name="Picture 8" descr="Screen shot 2011-04-18 at 4.08.00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15" y="5236536"/>
            <a:ext cx="786333" cy="280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3851920" y="174319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Object</a:t>
            </a:r>
          </a:p>
          <a:p>
            <a:r>
              <a:rPr lang="it-IT" sz="1200" dirty="0" smtClean="0"/>
              <a:t>Storage</a:t>
            </a:r>
            <a:endParaRPr lang="it-IT" sz="1200" dirty="0"/>
          </a:p>
        </p:txBody>
      </p:sp>
      <p:sp>
        <p:nvSpPr>
          <p:cNvPr id="38" name="CasellaDiTesto 36"/>
          <p:cNvSpPr txBox="1"/>
          <p:nvPr/>
        </p:nvSpPr>
        <p:spPr>
          <a:xfrm rot="20663850">
            <a:off x="1792072" y="1491973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Cloud</a:t>
            </a:r>
            <a:r>
              <a:rPr lang="it-IT" dirty="0" smtClean="0"/>
              <a:t> M/W X</a:t>
            </a:r>
            <a:endParaRPr lang="it-IT" dirty="0"/>
          </a:p>
        </p:txBody>
      </p:sp>
      <p:sp>
        <p:nvSpPr>
          <p:cNvPr id="39" name="CasellaDiTesto 36"/>
          <p:cNvSpPr txBox="1"/>
          <p:nvPr/>
        </p:nvSpPr>
        <p:spPr>
          <a:xfrm rot="1340183">
            <a:off x="5234891" y="1640975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Cloud</a:t>
            </a:r>
            <a:r>
              <a:rPr lang="it-IT" dirty="0" smtClean="0"/>
              <a:t> M/W Y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21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79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7"/>
          <p:cNvSpPr/>
          <p:nvPr/>
        </p:nvSpPr>
        <p:spPr>
          <a:xfrm>
            <a:off x="1115616" y="4509120"/>
            <a:ext cx="108012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uppo 34"/>
          <p:cNvGrpSpPr/>
          <p:nvPr/>
        </p:nvGrpSpPr>
        <p:grpSpPr>
          <a:xfrm rot="1326088">
            <a:off x="5038692" y="1426921"/>
            <a:ext cx="1775699" cy="867569"/>
            <a:chOff x="2766988" y="4361017"/>
            <a:chExt cx="1775699" cy="867569"/>
          </a:xfrm>
        </p:grpSpPr>
        <p:sp>
          <p:nvSpPr>
            <p:cNvPr id="10" name="Nuvola 35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36"/>
            <p:cNvSpPr txBox="1"/>
            <p:nvPr/>
          </p:nvSpPr>
          <p:spPr>
            <a:xfrm rot="14095">
              <a:off x="2911200" y="4553623"/>
              <a:ext cx="1400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 smtClean="0"/>
                <a:t> m/w Y</a:t>
              </a:r>
              <a:endParaRPr lang="it-IT" dirty="0"/>
            </a:p>
          </p:txBody>
        </p:sp>
      </p:grpSp>
      <p:grpSp>
        <p:nvGrpSpPr>
          <p:cNvPr id="6" name="Gruppo 34"/>
          <p:cNvGrpSpPr/>
          <p:nvPr/>
        </p:nvGrpSpPr>
        <p:grpSpPr>
          <a:xfrm rot="20847741">
            <a:off x="1620657" y="1307136"/>
            <a:ext cx="1775699" cy="867569"/>
            <a:chOff x="2766988" y="4361017"/>
            <a:chExt cx="1775699" cy="867569"/>
          </a:xfrm>
        </p:grpSpPr>
        <p:sp>
          <p:nvSpPr>
            <p:cNvPr id="7" name="Nuvola 35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36"/>
            <p:cNvSpPr txBox="1"/>
            <p:nvPr/>
          </p:nvSpPr>
          <p:spPr>
            <a:xfrm rot="21416109">
              <a:off x="2988817" y="4558406"/>
              <a:ext cx="1459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 smtClean="0"/>
                <a:t> m/w X</a:t>
              </a:r>
              <a:endParaRPr lang="it-IT" dirty="0"/>
            </a:p>
          </p:txBody>
        </p:sp>
      </p:grpSp>
      <p:sp>
        <p:nvSpPr>
          <p:cNvPr id="17" name="Rounded Rectangle 10"/>
          <p:cNvSpPr/>
          <p:nvPr/>
        </p:nvSpPr>
        <p:spPr>
          <a:xfrm rot="20847741">
            <a:off x="2292159" y="204862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" name="Immagin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1199281" cy="3417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3" name="CasellaDiTesto 39"/>
          <p:cNvSpPr txBox="1"/>
          <p:nvPr/>
        </p:nvSpPr>
        <p:spPr>
          <a:xfrm>
            <a:off x="3544374" y="3573016"/>
            <a:ext cx="124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90"/>
                </a:solidFill>
              </a:rPr>
              <a:t>orchestrator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24" name="Rounded Rectangle 11"/>
          <p:cNvSpPr/>
          <p:nvPr/>
        </p:nvSpPr>
        <p:spPr>
          <a:xfrm>
            <a:off x="1187624" y="4581128"/>
            <a:ext cx="936104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CLEVER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Clien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t API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Rounded Rectangle 17"/>
          <p:cNvSpPr/>
          <p:nvPr/>
        </p:nvSpPr>
        <p:spPr>
          <a:xfrm>
            <a:off x="395536" y="4221088"/>
            <a:ext cx="2088232" cy="1368152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7" descr="User-group-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720080" cy="7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 rot="16200000">
            <a:off x="514481" y="4606200"/>
            <a:ext cx="759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 smtClean="0">
                <a:solidFill>
                  <a:srgbClr val="2B519A"/>
                </a:solidFill>
                <a:latin typeface="Calibri" pitchFamily="34" charset="0"/>
              </a:rPr>
              <a:t>MyCloud</a:t>
            </a:r>
            <a:endParaRPr lang="it-IT" sz="12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555776" y="4797152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hevron 57"/>
          <p:cNvSpPr/>
          <p:nvPr/>
        </p:nvSpPr>
        <p:spPr>
          <a:xfrm rot="14066339">
            <a:off x="2583359" y="2592410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Chevron 61"/>
          <p:cNvSpPr/>
          <p:nvPr/>
        </p:nvSpPr>
        <p:spPr>
          <a:xfrm rot="20039509">
            <a:off x="2180575" y="4041940"/>
            <a:ext cx="1201595" cy="208354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35488" y="3861048"/>
            <a:ext cx="4284984" cy="2592288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CLEVER orchestrates</a:t>
            </a:r>
          </a:p>
          <a:p>
            <a:pPr lvl="2"/>
            <a:r>
              <a:rPr lang="en-US" sz="1600" dirty="0" smtClean="0"/>
              <a:t>Computing</a:t>
            </a:r>
          </a:p>
          <a:p>
            <a:pPr lvl="3"/>
            <a:r>
              <a:rPr lang="en-US" sz="1400" dirty="0" smtClean="0"/>
              <a:t>Stateless VM handling</a:t>
            </a:r>
          </a:p>
          <a:p>
            <a:pPr lvl="2"/>
            <a:endParaRPr lang="en-US" sz="1600" dirty="0" smtClean="0"/>
          </a:p>
          <a:p>
            <a:pPr lvl="2"/>
            <a:endParaRPr lang="en-US" sz="2600" dirty="0" smtClean="0"/>
          </a:p>
        </p:txBody>
      </p:sp>
      <p:pic>
        <p:nvPicPr>
          <p:cNvPr id="64" name="Immagin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7"/>
            <a:ext cx="682182" cy="720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Rounded Rectangle 10"/>
          <p:cNvSpPr/>
          <p:nvPr/>
        </p:nvSpPr>
        <p:spPr>
          <a:xfrm rot="16200000">
            <a:off x="3129041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Rounded Rectangle 10"/>
          <p:cNvSpPr/>
          <p:nvPr/>
        </p:nvSpPr>
        <p:spPr>
          <a:xfrm rot="1197215">
            <a:off x="5391289" y="220953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Rounded Rectangle 10"/>
          <p:cNvSpPr/>
          <p:nvPr/>
        </p:nvSpPr>
        <p:spPr>
          <a:xfrm rot="5400000">
            <a:off x="4640313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" name="Chevron 73"/>
          <p:cNvSpPr/>
          <p:nvPr/>
        </p:nvSpPr>
        <p:spPr>
          <a:xfrm rot="18809015">
            <a:off x="5003397" y="2717239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5" name="Picture 8" descr="Screen shot 2011-04-18 at 4.08.00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15" y="5236536"/>
            <a:ext cx="786333" cy="280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Can 37"/>
          <p:cNvSpPr/>
          <p:nvPr/>
        </p:nvSpPr>
        <p:spPr>
          <a:xfrm>
            <a:off x="1115616" y="1484784"/>
            <a:ext cx="576064" cy="648072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n 38"/>
          <p:cNvSpPr/>
          <p:nvPr/>
        </p:nvSpPr>
        <p:spPr>
          <a:xfrm>
            <a:off x="6660232" y="1628800"/>
            <a:ext cx="576064" cy="648072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Box 39"/>
          <p:cNvSpPr txBox="1"/>
          <p:nvPr/>
        </p:nvSpPr>
        <p:spPr>
          <a:xfrm>
            <a:off x="1115616" y="1700808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Local</a:t>
            </a:r>
          </a:p>
          <a:p>
            <a:r>
              <a:rPr lang="it-IT" sz="1050" dirty="0" smtClean="0"/>
              <a:t>Storage</a:t>
            </a:r>
            <a:endParaRPr lang="it-IT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6660232" y="1845985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Local</a:t>
            </a:r>
          </a:p>
          <a:p>
            <a:r>
              <a:rPr lang="it-IT" sz="1050" dirty="0" smtClean="0"/>
              <a:t>Storage</a:t>
            </a:r>
            <a:endParaRPr lang="it-IT" sz="1050" dirty="0"/>
          </a:p>
        </p:txBody>
      </p:sp>
      <p:sp>
        <p:nvSpPr>
          <p:cNvPr id="43" name="Can 42"/>
          <p:cNvSpPr/>
          <p:nvPr/>
        </p:nvSpPr>
        <p:spPr>
          <a:xfrm>
            <a:off x="1619672" y="5589240"/>
            <a:ext cx="576064" cy="648072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extBox 44"/>
          <p:cNvSpPr txBox="1"/>
          <p:nvPr/>
        </p:nvSpPr>
        <p:spPr>
          <a:xfrm>
            <a:off x="1619672" y="580526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Local</a:t>
            </a:r>
          </a:p>
          <a:p>
            <a:r>
              <a:rPr lang="it-IT" sz="1050" dirty="0" smtClean="0"/>
              <a:t>Storage</a:t>
            </a:r>
            <a:endParaRPr lang="it-IT" sz="1050" dirty="0"/>
          </a:p>
        </p:txBody>
      </p:sp>
      <p:sp>
        <p:nvSpPr>
          <p:cNvPr id="49" name="Freeform 48"/>
          <p:cNvSpPr/>
          <p:nvPr/>
        </p:nvSpPr>
        <p:spPr>
          <a:xfrm>
            <a:off x="259904" y="1916832"/>
            <a:ext cx="1287760" cy="4168080"/>
          </a:xfrm>
          <a:custGeom>
            <a:avLst/>
            <a:gdLst>
              <a:gd name="connsiteX0" fmla="*/ 1390348 w 1390348"/>
              <a:gd name="connsiteY0" fmla="*/ 4171460 h 4182408"/>
              <a:gd name="connsiteX1" fmla="*/ 0 w 1390348"/>
              <a:gd name="connsiteY1" fmla="*/ 4182408 h 4182408"/>
              <a:gd name="connsiteX2" fmla="*/ 10948 w 1390348"/>
              <a:gd name="connsiteY2" fmla="*/ 0 h 4182408"/>
              <a:gd name="connsiteX3" fmla="*/ 919600 w 1390348"/>
              <a:gd name="connsiteY3" fmla="*/ 0 h 4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348" h="4182408">
                <a:moveTo>
                  <a:pt x="1390348" y="4171460"/>
                </a:moveTo>
                <a:lnTo>
                  <a:pt x="0" y="4182408"/>
                </a:lnTo>
                <a:cubicBezTo>
                  <a:pt x="3649" y="2788272"/>
                  <a:pt x="7299" y="1394136"/>
                  <a:pt x="10948" y="0"/>
                </a:cubicBezTo>
                <a:lnTo>
                  <a:pt x="919600" y="0"/>
                </a:lnTo>
              </a:path>
            </a:pathLst>
          </a:custGeom>
          <a:ln>
            <a:solidFill>
              <a:srgbClr val="5A634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2200472" y="2003614"/>
            <a:ext cx="5824134" cy="4072922"/>
          </a:xfrm>
          <a:custGeom>
            <a:avLst/>
            <a:gdLst>
              <a:gd name="connsiteX0" fmla="*/ 0 w 5824134"/>
              <a:gd name="connsiteY0" fmla="*/ 4072922 h 4072922"/>
              <a:gd name="connsiteX1" fmla="*/ 5824134 w 5824134"/>
              <a:gd name="connsiteY1" fmla="*/ 4029127 h 4072922"/>
              <a:gd name="connsiteX2" fmla="*/ 5813186 w 5824134"/>
              <a:gd name="connsiteY2" fmla="*/ 0 h 4072922"/>
              <a:gd name="connsiteX3" fmla="*/ 5046853 w 5824134"/>
              <a:gd name="connsiteY3" fmla="*/ 10949 h 407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4134" h="4072922">
                <a:moveTo>
                  <a:pt x="0" y="4072922"/>
                </a:moveTo>
                <a:lnTo>
                  <a:pt x="5824134" y="4029127"/>
                </a:lnTo>
                <a:cubicBezTo>
                  <a:pt x="5820485" y="2686085"/>
                  <a:pt x="5816835" y="1343042"/>
                  <a:pt x="5813186" y="0"/>
                </a:cubicBezTo>
                <a:lnTo>
                  <a:pt x="5046853" y="10949"/>
                </a:lnTo>
              </a:path>
            </a:pathLst>
          </a:custGeom>
          <a:ln>
            <a:solidFill>
              <a:srgbClr val="5A634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351812" y="2485031"/>
            <a:ext cx="89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sync</a:t>
            </a:r>
            <a:endParaRPr lang="it-IT" sz="1400" b="1" dirty="0"/>
          </a:p>
        </p:txBody>
      </p:sp>
      <p:sp>
        <p:nvSpPr>
          <p:cNvPr id="53" name="TextBox 52"/>
          <p:cNvSpPr txBox="1"/>
          <p:nvPr/>
        </p:nvSpPr>
        <p:spPr>
          <a:xfrm rot="5400000">
            <a:off x="7774466" y="3799784"/>
            <a:ext cx="79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sync</a:t>
            </a:r>
            <a:endParaRPr lang="it-IT" sz="1600" b="1" dirty="0"/>
          </a:p>
        </p:txBody>
      </p:sp>
      <p:sp>
        <p:nvSpPr>
          <p:cNvPr id="42" name="Rettangolo 4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MyCloud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Architecture</a:t>
            </a:r>
            <a:r>
              <a:rPr lang="en-US" sz="3600" smtClean="0">
                <a:solidFill>
                  <a:schemeClr val="tx1"/>
                </a:solidFill>
                <a:latin typeface="Bookman Old Style" pitchFamily="18" charset="0"/>
              </a:rPr>
              <a:t>:          current 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implementation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22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11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56176" y="1618922"/>
            <a:ext cx="2987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Current</a:t>
            </a:r>
            <a:r>
              <a:rPr lang="it-IT" b="1" dirty="0" smtClean="0"/>
              <a:t> </a:t>
            </a:r>
            <a:r>
              <a:rPr lang="it-IT" b="1" dirty="0" err="1" smtClean="0"/>
              <a:t>functionalities</a:t>
            </a:r>
            <a:r>
              <a:rPr lang="it-IT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authentication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Fine-</a:t>
            </a:r>
            <a:r>
              <a:rPr lang="it-IT" dirty="0" err="1" smtClean="0"/>
              <a:t>grained</a:t>
            </a:r>
            <a:r>
              <a:rPr lang="it-IT" dirty="0" smtClean="0"/>
              <a:t> </a:t>
            </a:r>
            <a:r>
              <a:rPr lang="it-IT" dirty="0" err="1" smtClean="0"/>
              <a:t>authorisation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Single/multi-</a:t>
            </a:r>
            <a:r>
              <a:rPr lang="it-IT" dirty="0" err="1" smtClean="0"/>
              <a:t>deployment</a:t>
            </a:r>
            <a:r>
              <a:rPr lang="it-IT" dirty="0" smtClean="0"/>
              <a:t> of </a:t>
            </a:r>
            <a:r>
              <a:rPr lang="it-IT" dirty="0" err="1" smtClean="0"/>
              <a:t>VMs</a:t>
            </a:r>
            <a:r>
              <a:rPr lang="it-IT" dirty="0" smtClean="0"/>
              <a:t> on a </a:t>
            </a:r>
            <a:r>
              <a:rPr lang="it-IT" dirty="0" err="1" smtClean="0"/>
              <a:t>cloud</a:t>
            </a:r>
            <a:r>
              <a:rPr lang="it-IT" dirty="0" smtClean="0"/>
              <a:t> and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Single/multi-</a:t>
            </a:r>
            <a:r>
              <a:rPr lang="it-IT" dirty="0" err="1" smtClean="0"/>
              <a:t>move</a:t>
            </a:r>
            <a:r>
              <a:rPr lang="it-IT" dirty="0" smtClean="0"/>
              <a:t> of </a:t>
            </a:r>
            <a:r>
              <a:rPr lang="it-IT" dirty="0" err="1" smtClean="0"/>
              <a:t>VMs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Single/multi-</a:t>
            </a:r>
            <a:r>
              <a:rPr lang="it-IT" dirty="0" err="1" smtClean="0"/>
              <a:t>deletion</a:t>
            </a:r>
            <a:r>
              <a:rPr lang="it-IT" dirty="0" smtClean="0"/>
              <a:t> of </a:t>
            </a:r>
            <a:r>
              <a:rPr lang="it-IT" dirty="0" err="1" smtClean="0"/>
              <a:t>VMs</a:t>
            </a:r>
            <a:r>
              <a:rPr lang="it-IT" dirty="0" smtClean="0"/>
              <a:t> on a </a:t>
            </a:r>
            <a:r>
              <a:rPr lang="it-IT" dirty="0" err="1" smtClean="0"/>
              <a:t>cloud</a:t>
            </a:r>
            <a:r>
              <a:rPr lang="it-IT" dirty="0" smtClean="0"/>
              <a:t> and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SSH connection to </a:t>
            </a:r>
            <a:r>
              <a:rPr lang="it-IT" dirty="0" err="1" smtClean="0"/>
              <a:t>VMs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Direct web </a:t>
            </a:r>
            <a:r>
              <a:rPr lang="it-IT" dirty="0" err="1" smtClean="0"/>
              <a:t>access</a:t>
            </a:r>
            <a:r>
              <a:rPr lang="it-IT" dirty="0" smtClean="0"/>
              <a:t> to </a:t>
            </a:r>
            <a:r>
              <a:rPr lang="it-IT" dirty="0" err="1" smtClean="0"/>
              <a:t>VMs</a:t>
            </a:r>
            <a:r>
              <a:rPr lang="it-IT" dirty="0" smtClean="0"/>
              <a:t> hosting web </a:t>
            </a:r>
            <a:r>
              <a:rPr lang="it-IT" dirty="0" err="1" smtClean="0"/>
              <a:t>services</a:t>
            </a:r>
            <a:endParaRPr lang="it-IT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008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MyCloud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@                                 the CHAIN-REDS Science Gateway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2085"/>
            <a:ext cx="5961403" cy="5078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 rot="20914728">
            <a:off x="504753" y="2909990"/>
            <a:ext cx="8245182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45781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657A39"/>
                </a:solidFill>
              </a:rPr>
              <a:t>See more tomorrow at </a:t>
            </a:r>
            <a:r>
              <a:rPr lang="en-US" sz="3600" kern="0" smtClean="0">
                <a:solidFill>
                  <a:srgbClr val="657A39"/>
                </a:solidFill>
              </a:rPr>
              <a:t>the   Demo </a:t>
            </a:r>
            <a:r>
              <a:rPr lang="en-US" sz="3600" kern="0" dirty="0" smtClean="0">
                <a:solidFill>
                  <a:srgbClr val="657A39"/>
                </a:solidFill>
              </a:rPr>
              <a:t>Booth no. 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57A39"/>
              </a:solidFill>
              <a:effectLst/>
              <a:uLnTx/>
              <a:uFillTx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23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32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57400" y="44624"/>
            <a:ext cx="6563072" cy="99060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Summary and outlook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27317" y="1196752"/>
            <a:ext cx="8537171" cy="4824536"/>
          </a:xfrm>
        </p:spPr>
        <p:txBody>
          <a:bodyPr>
            <a:noAutofit/>
          </a:bodyPr>
          <a:lstStyle/>
          <a:p>
            <a:r>
              <a:rPr lang="it-IT" sz="2000" dirty="0" smtClean="0"/>
              <a:t>Catania Science </a:t>
            </a:r>
            <a:r>
              <a:rPr lang="it-IT" sz="2000" dirty="0" err="1" smtClean="0"/>
              <a:t>Gateways</a:t>
            </a:r>
            <a:r>
              <a:rPr lang="it-IT" sz="2000" dirty="0" smtClean="0"/>
              <a:t> </a:t>
            </a:r>
            <a:r>
              <a:rPr lang="it-IT" sz="2000" dirty="0" err="1" smtClean="0"/>
              <a:t>successfully</a:t>
            </a:r>
            <a:r>
              <a:rPr lang="it-IT" sz="2000" dirty="0" smtClean="0"/>
              <a:t> bridge e-</a:t>
            </a:r>
            <a:r>
              <a:rPr lang="it-IT" sz="2000" dirty="0" err="1" smtClean="0"/>
              <a:t>Infrastructures</a:t>
            </a:r>
            <a:r>
              <a:rPr lang="it-IT" sz="2000" dirty="0" smtClean="0"/>
              <a:t> </a:t>
            </a:r>
            <a:r>
              <a:rPr lang="it-IT" sz="2000" dirty="0" err="1" smtClean="0"/>
              <a:t>built</a:t>
            </a:r>
            <a:r>
              <a:rPr lang="it-IT" sz="2000" dirty="0" smtClean="0"/>
              <a:t> on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architectures</a:t>
            </a:r>
            <a:r>
              <a:rPr lang="it-IT" sz="2000" dirty="0" smtClean="0"/>
              <a:t> (</a:t>
            </a:r>
            <a:r>
              <a:rPr lang="it-IT" sz="2000" dirty="0" err="1" smtClean="0"/>
              <a:t>Grid</a:t>
            </a:r>
            <a:r>
              <a:rPr lang="it-IT" sz="2000" dirty="0" smtClean="0"/>
              <a:t>, HPC, </a:t>
            </a:r>
            <a:r>
              <a:rPr lang="it-IT" sz="2000" dirty="0" err="1" smtClean="0"/>
              <a:t>Cloud</a:t>
            </a:r>
            <a:r>
              <a:rPr lang="it-IT" sz="2000" dirty="0" smtClean="0"/>
              <a:t>, </a:t>
            </a:r>
            <a:r>
              <a:rPr lang="it-IT" sz="2000" dirty="0" err="1" smtClean="0"/>
              <a:t>local</a:t>
            </a:r>
            <a:r>
              <a:rPr lang="it-IT" sz="2000" dirty="0" smtClean="0"/>
              <a:t> clusters, desktops, etc.) and </a:t>
            </a:r>
            <a:r>
              <a:rPr lang="it-IT" sz="2000" dirty="0" err="1" smtClean="0"/>
              <a:t>make</a:t>
            </a:r>
            <a:r>
              <a:rPr lang="it-IT" sz="2000" dirty="0" smtClean="0"/>
              <a:t> </a:t>
            </a:r>
            <a:r>
              <a:rPr lang="it-IT" sz="2000" dirty="0" err="1" smtClean="0"/>
              <a:t>them</a:t>
            </a:r>
            <a:r>
              <a:rPr lang="it-IT" sz="2000" dirty="0" smtClean="0"/>
              <a:t> </a:t>
            </a:r>
            <a:r>
              <a:rPr lang="it-IT" sz="2000" dirty="0" err="1" smtClean="0"/>
              <a:t>interoperable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user</a:t>
            </a:r>
            <a:r>
              <a:rPr lang="it-IT" sz="2000" dirty="0" smtClean="0"/>
              <a:t> </a:t>
            </a:r>
            <a:r>
              <a:rPr lang="it-IT" sz="2000" dirty="0" err="1" smtClean="0"/>
              <a:t>application</a:t>
            </a:r>
            <a:r>
              <a:rPr lang="it-IT" sz="2000" dirty="0" smtClean="0"/>
              <a:t> </a:t>
            </a:r>
            <a:r>
              <a:rPr lang="it-IT" sz="2000" dirty="0" err="1" smtClean="0"/>
              <a:t>level</a:t>
            </a:r>
            <a:r>
              <a:rPr lang="it-IT" sz="2000" dirty="0" smtClean="0"/>
              <a:t> </a:t>
            </a:r>
            <a:r>
              <a:rPr lang="it-IT" sz="2000" dirty="0" err="1" smtClean="0"/>
              <a:t>thanks</a:t>
            </a:r>
            <a:r>
              <a:rPr lang="it-IT" sz="2000" dirty="0" smtClean="0"/>
              <a:t> to standard </a:t>
            </a:r>
            <a:r>
              <a:rPr lang="it-IT" sz="2000" dirty="0" err="1" smtClean="0"/>
              <a:t>adoption</a:t>
            </a:r>
            <a:r>
              <a:rPr lang="it-IT" sz="2000" dirty="0" smtClean="0"/>
              <a:t> (SAGA, SAML, OCCI, etc.)</a:t>
            </a:r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MyCloud</a:t>
            </a:r>
            <a:r>
              <a:rPr lang="it-IT" sz="2000" dirty="0" smtClean="0"/>
              <a:t> service </a:t>
            </a:r>
            <a:r>
              <a:rPr lang="it-IT" sz="2000" dirty="0" err="1" smtClean="0"/>
              <a:t>allows</a:t>
            </a:r>
            <a:r>
              <a:rPr lang="it-IT" sz="2000" dirty="0"/>
              <a:t> </a:t>
            </a:r>
            <a:r>
              <a:rPr lang="it-IT" sz="2000" dirty="0" err="1" smtClean="0"/>
              <a:t>seamless</a:t>
            </a:r>
            <a:r>
              <a:rPr lang="it-IT" sz="2000" dirty="0" smtClean="0"/>
              <a:t> multi-</a:t>
            </a:r>
            <a:r>
              <a:rPr lang="it-IT" sz="2000" dirty="0" err="1" smtClean="0"/>
              <a:t>cloud</a:t>
            </a:r>
            <a:r>
              <a:rPr lang="it-IT" sz="2000" dirty="0" smtClean="0"/>
              <a:t> service </a:t>
            </a:r>
            <a:r>
              <a:rPr lang="it-IT" sz="2000" dirty="0" err="1" smtClean="0"/>
              <a:t>operation</a:t>
            </a:r>
            <a:r>
              <a:rPr lang="it-IT" sz="2000" dirty="0" smtClean="0"/>
              <a:t> </a:t>
            </a:r>
            <a:r>
              <a:rPr lang="it-IT" sz="2000" dirty="0" err="1" smtClean="0"/>
              <a:t>across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OCCI-</a:t>
            </a:r>
            <a:r>
              <a:rPr lang="it-IT" sz="2000" dirty="0" err="1" smtClean="0"/>
              <a:t>compliant</a:t>
            </a:r>
            <a:r>
              <a:rPr lang="it-IT" sz="2000" dirty="0" smtClean="0"/>
              <a:t> </a:t>
            </a:r>
            <a:r>
              <a:rPr lang="it-IT" sz="2000" dirty="0" err="1" smtClean="0"/>
              <a:t>middleware</a:t>
            </a:r>
            <a:r>
              <a:rPr lang="it-IT" sz="2000" dirty="0" smtClean="0"/>
              <a:t> </a:t>
            </a:r>
            <a:r>
              <a:rPr lang="it-IT" sz="2000" dirty="0" err="1" smtClean="0"/>
              <a:t>stacks</a:t>
            </a:r>
            <a:endParaRPr lang="it-IT" sz="2000" dirty="0" smtClean="0"/>
          </a:p>
          <a:p>
            <a:r>
              <a:rPr lang="it-IT" sz="2000" dirty="0" err="1" smtClean="0"/>
              <a:t>Next</a:t>
            </a:r>
            <a:r>
              <a:rPr lang="it-IT" sz="2000" dirty="0" smtClean="0"/>
              <a:t> </a:t>
            </a:r>
            <a:r>
              <a:rPr lang="it-IT" sz="2000" dirty="0" err="1" smtClean="0"/>
              <a:t>steps</a:t>
            </a:r>
            <a:r>
              <a:rPr lang="it-IT" sz="2000" dirty="0" smtClean="0"/>
              <a:t> are:</a:t>
            </a:r>
            <a:endParaRPr lang="it-IT" sz="1500" dirty="0" smtClean="0"/>
          </a:p>
          <a:p>
            <a:pPr lvl="1"/>
            <a:r>
              <a:rPr lang="it-IT" sz="1800" dirty="0" smtClean="0"/>
              <a:t>Use the JSAGA </a:t>
            </a:r>
            <a:r>
              <a:rPr lang="it-IT" sz="1800" dirty="0" err="1" smtClean="0"/>
              <a:t>adaptor</a:t>
            </a:r>
            <a:r>
              <a:rPr lang="it-IT" sz="1800" dirty="0" smtClean="0"/>
              <a:t> for OCCI in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applications</a:t>
            </a:r>
            <a:r>
              <a:rPr lang="it-IT" sz="1800" dirty="0" smtClean="0"/>
              <a:t> </a:t>
            </a:r>
            <a:r>
              <a:rPr lang="it-IT" sz="1800" dirty="0" err="1" smtClean="0"/>
              <a:t>deployed</a:t>
            </a:r>
            <a:r>
              <a:rPr lang="it-IT" sz="1800" dirty="0" smtClean="0"/>
              <a:t> in </a:t>
            </a:r>
            <a:r>
              <a:rPr lang="it-IT" sz="1800" dirty="0" err="1" smtClean="0"/>
              <a:t>other</a:t>
            </a:r>
            <a:r>
              <a:rPr lang="it-IT" sz="1800" dirty="0" smtClean="0"/>
              <a:t> Catania Science </a:t>
            </a:r>
            <a:r>
              <a:rPr lang="it-IT" sz="1800" dirty="0" err="1" smtClean="0"/>
              <a:t>Gateways</a:t>
            </a:r>
            <a:endParaRPr lang="it-IT" sz="1800" dirty="0" smtClean="0"/>
          </a:p>
          <a:p>
            <a:pPr lvl="1"/>
            <a:r>
              <a:rPr lang="it-IT" sz="1800" dirty="0" err="1" smtClean="0"/>
              <a:t>Creation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shared</a:t>
            </a:r>
            <a:r>
              <a:rPr lang="it-IT" sz="1800" dirty="0" smtClean="0"/>
              <a:t> </a:t>
            </a:r>
            <a:r>
              <a:rPr lang="it-IT" sz="1800" dirty="0" err="1" smtClean="0"/>
              <a:t>storage</a:t>
            </a:r>
            <a:r>
              <a:rPr lang="it-IT" sz="1800" dirty="0" smtClean="0"/>
              <a:t> </a:t>
            </a:r>
            <a:r>
              <a:rPr lang="it-IT" sz="1800" dirty="0" err="1" smtClean="0"/>
              <a:t>infrastructure</a:t>
            </a:r>
            <a:r>
              <a:rPr lang="it-IT" sz="1800" dirty="0" smtClean="0"/>
              <a:t> to </a:t>
            </a:r>
            <a:r>
              <a:rPr lang="it-IT" sz="1800" dirty="0" err="1" smtClean="0"/>
              <a:t>support</a:t>
            </a:r>
            <a:r>
              <a:rPr lang="it-IT" sz="1800" dirty="0" smtClean="0"/>
              <a:t> </a:t>
            </a:r>
            <a:r>
              <a:rPr lang="it-IT" sz="1800" dirty="0" err="1" smtClean="0"/>
              <a:t>stateful</a:t>
            </a:r>
            <a:r>
              <a:rPr lang="it-IT" sz="1800" dirty="0" smtClean="0"/>
              <a:t> </a:t>
            </a:r>
            <a:r>
              <a:rPr lang="it-IT" sz="1800" dirty="0" err="1" smtClean="0"/>
              <a:t>VMs</a:t>
            </a:r>
            <a:endParaRPr lang="it-IT" sz="1800" dirty="0" smtClean="0"/>
          </a:p>
          <a:p>
            <a:pPr lvl="1"/>
            <a:r>
              <a:rPr lang="it-IT" sz="1800" dirty="0" err="1" smtClean="0"/>
              <a:t>Allow</a:t>
            </a:r>
            <a:r>
              <a:rPr lang="it-IT" sz="1800" dirty="0" smtClean="0"/>
              <a:t> </a:t>
            </a:r>
            <a:r>
              <a:rPr lang="it-IT" sz="1800" dirty="0" err="1" smtClean="0"/>
              <a:t>deployed</a:t>
            </a:r>
            <a:r>
              <a:rPr lang="it-IT" sz="1800" dirty="0" smtClean="0"/>
              <a:t> </a:t>
            </a:r>
            <a:r>
              <a:rPr lang="it-IT" sz="1800" dirty="0" err="1" smtClean="0"/>
              <a:t>VMs</a:t>
            </a:r>
            <a:r>
              <a:rPr lang="it-IT" sz="1800" dirty="0" smtClean="0"/>
              <a:t> to «</a:t>
            </a:r>
            <a:r>
              <a:rPr lang="it-IT" sz="1800" dirty="0" err="1" smtClean="0"/>
              <a:t>find</a:t>
            </a:r>
            <a:r>
              <a:rPr lang="it-IT" sz="1800" dirty="0" smtClean="0"/>
              <a:t> </a:t>
            </a:r>
            <a:r>
              <a:rPr lang="it-IT" sz="1800" dirty="0" err="1" smtClean="0"/>
              <a:t>themselves</a:t>
            </a:r>
            <a:r>
              <a:rPr lang="it-IT" sz="1800" dirty="0" smtClean="0"/>
              <a:t>» in </a:t>
            </a:r>
            <a:r>
              <a:rPr lang="it-IT" sz="1800" dirty="0" err="1" smtClean="0"/>
              <a:t>MyCloud</a:t>
            </a:r>
            <a:endParaRPr lang="it-IT" sz="1800" dirty="0" smtClean="0"/>
          </a:p>
          <a:p>
            <a:pPr lvl="1"/>
            <a:r>
              <a:rPr lang="it-IT" sz="1800" dirty="0" err="1" smtClean="0"/>
              <a:t>Fostering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deployment</a:t>
            </a:r>
            <a:r>
              <a:rPr lang="it-IT" sz="1800" dirty="0" smtClean="0"/>
              <a:t> of </a:t>
            </a:r>
            <a:r>
              <a:rPr lang="it-IT" sz="1800" dirty="0" err="1" smtClean="0"/>
              <a:t>cloud</a:t>
            </a:r>
            <a:r>
              <a:rPr lang="it-IT" sz="1800" dirty="0" smtClean="0"/>
              <a:t> </a:t>
            </a:r>
            <a:r>
              <a:rPr lang="it-IT" sz="1800" dirty="0" err="1" smtClean="0"/>
              <a:t>infrastructures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regions</a:t>
            </a:r>
            <a:r>
              <a:rPr lang="it-IT" sz="1800" dirty="0" smtClean="0"/>
              <a:t> </a:t>
            </a:r>
            <a:r>
              <a:rPr lang="it-IT" sz="1800" dirty="0" err="1" smtClean="0"/>
              <a:t>addressed</a:t>
            </a:r>
            <a:r>
              <a:rPr lang="it-IT" sz="1800" dirty="0" smtClean="0"/>
              <a:t> by CHAIN-REDS to </a:t>
            </a:r>
            <a:r>
              <a:rPr lang="it-IT" sz="1800" dirty="0" err="1" smtClean="0"/>
              <a:t>widen</a:t>
            </a:r>
            <a:r>
              <a:rPr lang="it-IT" sz="1800" dirty="0" smtClean="0"/>
              <a:t> the </a:t>
            </a:r>
            <a:r>
              <a:rPr lang="it-IT" sz="1800" dirty="0" err="1" smtClean="0"/>
              <a:t>testbed</a:t>
            </a:r>
            <a:r>
              <a:rPr lang="it-IT" sz="1800" dirty="0" smtClean="0"/>
              <a:t> </a:t>
            </a:r>
            <a:r>
              <a:rPr lang="it-IT" sz="1800" dirty="0" err="1" smtClean="0"/>
              <a:t>both</a:t>
            </a:r>
            <a:r>
              <a:rPr lang="it-IT" sz="1800" dirty="0" smtClean="0"/>
              <a:t> in </a:t>
            </a:r>
            <a:r>
              <a:rPr lang="it-IT" sz="1800" dirty="0" err="1" smtClean="0"/>
              <a:t>size</a:t>
            </a:r>
            <a:r>
              <a:rPr lang="it-IT" sz="1800" dirty="0" smtClean="0"/>
              <a:t> and </a:t>
            </a:r>
            <a:r>
              <a:rPr lang="it-IT" sz="1800" dirty="0" err="1" smtClean="0"/>
              <a:t>geographic</a:t>
            </a:r>
            <a:r>
              <a:rPr lang="it-IT" sz="1800" dirty="0" smtClean="0"/>
              <a:t> </a:t>
            </a:r>
            <a:r>
              <a:rPr lang="it-IT" sz="1800" dirty="0" err="1" smtClean="0"/>
              <a:t>coverage</a:t>
            </a:r>
            <a:endParaRPr lang="it-IT" sz="1800" dirty="0" smtClean="0"/>
          </a:p>
          <a:p>
            <a:pPr lvl="1"/>
            <a:r>
              <a:rPr lang="it-IT" sz="1800" dirty="0" smtClean="0"/>
              <a:t>Promotion of the EGI </a:t>
            </a:r>
            <a:r>
              <a:rPr lang="it-IT" sz="1800" dirty="0" err="1" smtClean="0"/>
              <a:t>FedCloud</a:t>
            </a:r>
            <a:r>
              <a:rPr lang="it-IT" sz="1800" dirty="0" smtClean="0"/>
              <a:t> model and </a:t>
            </a:r>
            <a:r>
              <a:rPr lang="it-IT" sz="1800" dirty="0" err="1" smtClean="0"/>
              <a:t>possible</a:t>
            </a:r>
            <a:r>
              <a:rPr lang="it-IT" sz="1800" dirty="0" smtClean="0"/>
              <a:t> </a:t>
            </a:r>
            <a:r>
              <a:rPr lang="it-IT" sz="1800" dirty="0" err="1" smtClean="0"/>
              <a:t>extension</a:t>
            </a:r>
            <a:r>
              <a:rPr lang="it-IT" sz="1800" dirty="0" smtClean="0"/>
              <a:t> of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infrastructure</a:t>
            </a:r>
            <a:r>
              <a:rPr lang="it-IT" sz="1800" dirty="0" smtClean="0"/>
              <a:t> to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regions</a:t>
            </a:r>
            <a:r>
              <a:rPr lang="it-IT" sz="1800" dirty="0" smtClean="0"/>
              <a:t> in </a:t>
            </a:r>
            <a:r>
              <a:rPr lang="it-IT" sz="1800" dirty="0" err="1" smtClean="0"/>
              <a:t>order</a:t>
            </a:r>
            <a:r>
              <a:rPr lang="it-IT" sz="1800" dirty="0" smtClean="0"/>
              <a:t> to </a:t>
            </a:r>
            <a:r>
              <a:rPr lang="it-IT" sz="1800" dirty="0" err="1" smtClean="0"/>
              <a:t>support</a:t>
            </a:r>
            <a:r>
              <a:rPr lang="it-IT" sz="1800" dirty="0" smtClean="0"/>
              <a:t> global </a:t>
            </a:r>
            <a:r>
              <a:rPr lang="it-IT" sz="1800" dirty="0" err="1" smtClean="0"/>
              <a:t>VRCs</a:t>
            </a:r>
            <a:r>
              <a:rPr lang="it-IT" sz="1800" dirty="0" smtClean="0"/>
              <a:t> (certificate-</a:t>
            </a:r>
            <a:r>
              <a:rPr lang="it-IT" sz="1800" dirty="0" err="1" smtClean="0"/>
              <a:t>based</a:t>
            </a:r>
            <a:r>
              <a:rPr lang="it-IT" sz="1800" dirty="0" smtClean="0"/>
              <a:t> </a:t>
            </a:r>
            <a:r>
              <a:rPr lang="it-IT" sz="1800" dirty="0" err="1" smtClean="0"/>
              <a:t>authentication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first </a:t>
            </a:r>
            <a:r>
              <a:rPr lang="it-IT" sz="1800" dirty="0" err="1" smtClean="0"/>
              <a:t>issue</a:t>
            </a:r>
            <a:r>
              <a:rPr lang="it-IT" sz="1800" dirty="0" smtClean="0"/>
              <a:t> to tackle)</a:t>
            </a:r>
          </a:p>
          <a:p>
            <a:pPr marL="274320" lvl="1" indent="0">
              <a:buNone/>
            </a:pPr>
            <a:endParaRPr lang="it-IT" sz="1900" dirty="0" smtClean="0"/>
          </a:p>
          <a:p>
            <a:pPr lvl="1"/>
            <a:endParaRPr lang="it-IT" sz="1900" dirty="0"/>
          </a:p>
          <a:p>
            <a:pPr lvl="1"/>
            <a:endParaRPr lang="it-IT" sz="1900" dirty="0" smtClean="0"/>
          </a:p>
          <a:p>
            <a:endParaRPr lang="it-IT" sz="2200" dirty="0" smtClean="0"/>
          </a:p>
        </p:txBody>
      </p:sp>
      <p:sp>
        <p:nvSpPr>
          <p:cNvPr id="7" name="Rettangolo 6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56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6984776" cy="99060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Contributors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Segnaposto contenuto 8"/>
          <p:cNvSpPr>
            <a:spLocks noGrp="1"/>
          </p:cNvSpPr>
          <p:nvPr>
            <p:ph sz="quarter" idx="4294967295"/>
          </p:nvPr>
        </p:nvSpPr>
        <p:spPr>
          <a:xfrm>
            <a:off x="457200" y="1052736"/>
            <a:ext cx="4038600" cy="4903440"/>
          </a:xfrm>
          <a:prstGeom prst="rect">
            <a:avLst/>
          </a:prstGeom>
        </p:spPr>
        <p:txBody>
          <a:bodyPr/>
          <a:lstStyle/>
          <a:p>
            <a:r>
              <a:rPr lang="it-IT" sz="1300" dirty="0"/>
              <a:t>Giuseppe Andronico (INFN Catania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en-US" sz="1300" dirty="0" err="1" smtClean="0"/>
              <a:t>Nasia</a:t>
            </a:r>
            <a:r>
              <a:rPr lang="en-US" sz="1300" dirty="0" smtClean="0"/>
              <a:t> </a:t>
            </a:r>
            <a:r>
              <a:rPr lang="en-US" sz="1300" dirty="0" err="1" smtClean="0"/>
              <a:t>Asiki</a:t>
            </a:r>
            <a:r>
              <a:rPr lang="en-US" sz="1300" dirty="0" smtClean="0"/>
              <a:t> (GRNET – Greece)</a:t>
            </a:r>
          </a:p>
          <a:p>
            <a:r>
              <a:rPr lang="en-US" sz="1300" u="sng" dirty="0" smtClean="0"/>
              <a:t>Roberto </a:t>
            </a:r>
            <a:r>
              <a:rPr lang="en-US" sz="1300" u="sng" dirty="0"/>
              <a:t>Barbera</a:t>
            </a:r>
            <a:r>
              <a:rPr lang="en-US" sz="1300" dirty="0"/>
              <a:t> (University of Catania and INFN – Italy</a:t>
            </a:r>
            <a:r>
              <a:rPr lang="en-US" sz="1300" dirty="0" smtClean="0"/>
              <a:t>) -  corresponding author</a:t>
            </a:r>
          </a:p>
          <a:p>
            <a:r>
              <a:rPr lang="en-US" sz="1300" dirty="0" smtClean="0"/>
              <a:t>Bruce Becker (</a:t>
            </a:r>
            <a:r>
              <a:rPr lang="en-US" sz="1300" dirty="0" err="1" smtClean="0"/>
              <a:t>Meraka</a:t>
            </a:r>
            <a:r>
              <a:rPr lang="en-US" sz="1300" dirty="0" smtClean="0"/>
              <a:t> – South Africa)</a:t>
            </a:r>
            <a:endParaRPr lang="en-US" sz="1300" dirty="0"/>
          </a:p>
          <a:p>
            <a:r>
              <a:rPr lang="it-IT" sz="1300" dirty="0"/>
              <a:t>Federico </a:t>
            </a:r>
            <a:r>
              <a:rPr lang="it-IT" sz="1300" dirty="0" err="1"/>
              <a:t>Bitelli</a:t>
            </a:r>
            <a:r>
              <a:rPr lang="it-IT" sz="1300" dirty="0"/>
              <a:t> (</a:t>
            </a:r>
            <a:r>
              <a:rPr lang="it-IT" sz="1300" dirty="0" err="1"/>
              <a:t>University</a:t>
            </a:r>
            <a:r>
              <a:rPr lang="it-IT" sz="1300" dirty="0"/>
              <a:t> of Roma Tre and INFN -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/>
              <a:t>Riccardo Bruno (INFN Catania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/>
              <a:t>Antonio </a:t>
            </a:r>
            <a:r>
              <a:rPr lang="it-IT" sz="1300" dirty="0" err="1"/>
              <a:t>Budano</a:t>
            </a:r>
            <a:r>
              <a:rPr lang="it-IT" sz="1300" dirty="0"/>
              <a:t> (INFN Roma Tre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 smtClean="0"/>
              <a:t>Ivan Diaz Alvarez (CESGA – </a:t>
            </a:r>
            <a:r>
              <a:rPr lang="it-IT" sz="1300" dirty="0" err="1" smtClean="0"/>
              <a:t>Spain</a:t>
            </a:r>
            <a:r>
              <a:rPr lang="it-IT" sz="1300" dirty="0" smtClean="0"/>
              <a:t>)</a:t>
            </a:r>
          </a:p>
          <a:p>
            <a:r>
              <a:rPr lang="it-IT" sz="1300" dirty="0" smtClean="0"/>
              <a:t>Miguel </a:t>
            </a:r>
            <a:r>
              <a:rPr lang="it-IT" sz="1300" dirty="0"/>
              <a:t>A. </a:t>
            </a:r>
            <a:r>
              <a:rPr lang="it-IT" sz="1300" dirty="0" err="1"/>
              <a:t>Díaz</a:t>
            </a:r>
            <a:r>
              <a:rPr lang="it-IT" sz="1300" dirty="0"/>
              <a:t> </a:t>
            </a:r>
            <a:r>
              <a:rPr lang="it-IT" sz="1300" dirty="0" err="1"/>
              <a:t>Corchero</a:t>
            </a:r>
            <a:r>
              <a:rPr lang="it-IT" sz="1300" dirty="0"/>
              <a:t> (CETA-CIEMAT – </a:t>
            </a:r>
            <a:r>
              <a:rPr lang="it-IT" sz="1300" dirty="0" err="1"/>
              <a:t>Spain</a:t>
            </a:r>
            <a:r>
              <a:rPr lang="it-IT" sz="1300" dirty="0"/>
              <a:t>)</a:t>
            </a:r>
          </a:p>
          <a:p>
            <a:r>
              <a:rPr lang="es-ES" sz="1300" dirty="0"/>
              <a:t>Guillermo Díaz Herrero (CETA-CIEMAT – Spain)</a:t>
            </a:r>
          </a:p>
          <a:p>
            <a:r>
              <a:rPr lang="it-IT" sz="1300" dirty="0"/>
              <a:t>Marco </a:t>
            </a:r>
            <a:r>
              <a:rPr lang="it-IT" sz="1300" dirty="0" err="1"/>
              <a:t>Fargetta</a:t>
            </a:r>
            <a:r>
              <a:rPr lang="it-IT" sz="1300" dirty="0"/>
              <a:t> (INFN Catania – </a:t>
            </a:r>
            <a:r>
              <a:rPr lang="it-IT" sz="1300" dirty="0" err="1"/>
              <a:t>Italy</a:t>
            </a:r>
            <a:r>
              <a:rPr lang="it-IT" sz="1300" dirty="0" smtClean="0"/>
              <a:t>)</a:t>
            </a:r>
          </a:p>
          <a:p>
            <a:r>
              <a:rPr lang="it-IT" sz="1300" dirty="0" err="1" smtClean="0"/>
              <a:t>Esteban</a:t>
            </a:r>
            <a:r>
              <a:rPr lang="it-IT" sz="1300" dirty="0" smtClean="0"/>
              <a:t> </a:t>
            </a:r>
            <a:r>
              <a:rPr lang="it-IT" sz="1300" dirty="0" err="1" smtClean="0"/>
              <a:t>Freire</a:t>
            </a:r>
            <a:r>
              <a:rPr lang="it-IT" sz="1300" dirty="0" smtClean="0"/>
              <a:t> (CESGA – </a:t>
            </a:r>
            <a:r>
              <a:rPr lang="it-IT" sz="1300" dirty="0" err="1" smtClean="0"/>
              <a:t>Spain</a:t>
            </a:r>
            <a:r>
              <a:rPr lang="it-IT" sz="1300" dirty="0" smtClean="0"/>
              <a:t>)</a:t>
            </a:r>
            <a:endParaRPr lang="it-IT" sz="1300" dirty="0"/>
          </a:p>
          <a:p>
            <a:r>
              <a:rPr lang="it-IT" sz="1300" dirty="0"/>
              <a:t>Marco Gallo (GARR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/>
              <a:t>Emidio Giorgio (INFN Catania – </a:t>
            </a:r>
            <a:r>
              <a:rPr lang="it-IT" sz="1300" dirty="0" err="1"/>
              <a:t>Italy</a:t>
            </a:r>
            <a:r>
              <a:rPr lang="it-IT" sz="1300" dirty="0" smtClean="0"/>
              <a:t>)</a:t>
            </a:r>
          </a:p>
          <a:p>
            <a:r>
              <a:rPr lang="it-IT" sz="1300" dirty="0" err="1" smtClean="0"/>
              <a:t>Uli</a:t>
            </a:r>
            <a:r>
              <a:rPr lang="it-IT" sz="1300" dirty="0" smtClean="0"/>
              <a:t> </a:t>
            </a:r>
            <a:r>
              <a:rPr lang="it-IT" sz="1300" dirty="0" err="1" smtClean="0"/>
              <a:t>Horn</a:t>
            </a:r>
            <a:r>
              <a:rPr lang="it-IT" sz="1300" dirty="0" smtClean="0"/>
              <a:t> (</a:t>
            </a:r>
            <a:r>
              <a:rPr lang="it-IT" sz="1300" dirty="0" err="1" smtClean="0"/>
              <a:t>Meraka</a:t>
            </a:r>
            <a:r>
              <a:rPr lang="it-IT" sz="1300" dirty="0" smtClean="0"/>
              <a:t> – South Africa)</a:t>
            </a:r>
          </a:p>
          <a:p>
            <a:r>
              <a:rPr lang="it-IT" sz="1300" dirty="0" err="1" smtClean="0"/>
              <a:t>Kostas</a:t>
            </a:r>
            <a:r>
              <a:rPr lang="it-IT" sz="1300" dirty="0" smtClean="0"/>
              <a:t> </a:t>
            </a:r>
            <a:r>
              <a:rPr lang="it-IT" sz="1300" dirty="0" err="1" smtClean="0"/>
              <a:t>Koumantaros</a:t>
            </a:r>
            <a:r>
              <a:rPr lang="it-IT" sz="1300" dirty="0" smtClean="0"/>
              <a:t> (GRNET – </a:t>
            </a:r>
            <a:r>
              <a:rPr lang="it-IT" sz="1300" dirty="0" err="1" smtClean="0"/>
              <a:t>Greece</a:t>
            </a:r>
            <a:r>
              <a:rPr lang="it-IT" sz="1300" dirty="0" smtClean="0"/>
              <a:t>)</a:t>
            </a:r>
            <a:endParaRPr lang="it-IT" sz="1300" dirty="0"/>
          </a:p>
          <a:p>
            <a:r>
              <a:rPr lang="it-IT" sz="1300" dirty="0"/>
              <a:t>Giuseppe La Rocca (INFN Catania – </a:t>
            </a:r>
            <a:r>
              <a:rPr lang="it-IT" sz="1300" dirty="0" err="1"/>
              <a:t>Italy</a:t>
            </a:r>
            <a:r>
              <a:rPr lang="it-IT" sz="1300" dirty="0" smtClean="0"/>
              <a:t>)</a:t>
            </a:r>
          </a:p>
          <a:p>
            <a:r>
              <a:rPr lang="it-IT" sz="1300" dirty="0" err="1"/>
              <a:t>Ludek</a:t>
            </a:r>
            <a:r>
              <a:rPr lang="it-IT" sz="1300" dirty="0"/>
              <a:t> </a:t>
            </a:r>
            <a:r>
              <a:rPr lang="it-IT" sz="1300" dirty="0" err="1"/>
              <a:t>Matyska</a:t>
            </a:r>
            <a:r>
              <a:rPr lang="it-IT" sz="1300" dirty="0"/>
              <a:t> (CESNET – </a:t>
            </a:r>
            <a:r>
              <a:rPr lang="it-IT" sz="1300" dirty="0" err="1"/>
              <a:t>Czech</a:t>
            </a:r>
            <a:r>
              <a:rPr lang="it-IT" sz="1300" dirty="0"/>
              <a:t> Republic)</a:t>
            </a:r>
          </a:p>
          <a:p>
            <a:endParaRPr lang="it-IT" sz="1300" dirty="0" smtClean="0"/>
          </a:p>
        </p:txBody>
      </p:sp>
      <p:sp>
        <p:nvSpPr>
          <p:cNvPr id="6" name="Segnaposto contenuto 10"/>
          <p:cNvSpPr>
            <a:spLocks noGrp="1"/>
          </p:cNvSpPr>
          <p:nvPr>
            <p:ph sz="quarter" idx="4294967295"/>
          </p:nvPr>
        </p:nvSpPr>
        <p:spPr>
          <a:xfrm>
            <a:off x="4648200" y="1052736"/>
            <a:ext cx="4038600" cy="4903440"/>
          </a:xfrm>
          <a:prstGeom prst="rect">
            <a:avLst/>
          </a:prstGeom>
        </p:spPr>
        <p:txBody>
          <a:bodyPr/>
          <a:lstStyle/>
          <a:p>
            <a:r>
              <a:rPr lang="it-IT" sz="1300" dirty="0" smtClean="0"/>
              <a:t>Rafael Mayo García </a:t>
            </a:r>
            <a:r>
              <a:rPr lang="it-IT" sz="1300" dirty="0"/>
              <a:t>(CIEMAT – </a:t>
            </a:r>
            <a:r>
              <a:rPr lang="it-IT" sz="1300" dirty="0" err="1"/>
              <a:t>Spain</a:t>
            </a:r>
            <a:r>
              <a:rPr lang="it-IT" sz="1300" dirty="0"/>
              <a:t>)</a:t>
            </a:r>
          </a:p>
          <a:p>
            <a:r>
              <a:rPr lang="it-IT" sz="1300" dirty="0"/>
              <a:t>Salvatore Monforte (INFN Catania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/>
              <a:t>Maurizio Paone (INFN Catania – </a:t>
            </a:r>
            <a:r>
              <a:rPr lang="it-IT" sz="1300" dirty="0" err="1"/>
              <a:t>Italy</a:t>
            </a:r>
            <a:r>
              <a:rPr lang="it-IT" sz="1300" dirty="0" smtClean="0"/>
              <a:t>)</a:t>
            </a:r>
          </a:p>
          <a:p>
            <a:r>
              <a:rPr lang="it-IT" sz="1300" dirty="0" smtClean="0"/>
              <a:t>Boris </a:t>
            </a:r>
            <a:r>
              <a:rPr lang="it-IT" sz="1300" dirty="0" err="1" smtClean="0"/>
              <a:t>Parak</a:t>
            </a:r>
            <a:r>
              <a:rPr lang="it-IT" sz="1300" dirty="0" smtClean="0"/>
              <a:t> (CESNET – </a:t>
            </a:r>
            <a:r>
              <a:rPr lang="it-IT" sz="1300" dirty="0" err="1" smtClean="0"/>
              <a:t>Czech</a:t>
            </a:r>
            <a:r>
              <a:rPr lang="it-IT" sz="1300" dirty="0" smtClean="0"/>
              <a:t> Republic)</a:t>
            </a:r>
            <a:endParaRPr lang="it-IT" sz="1300" dirty="0"/>
          </a:p>
          <a:p>
            <a:r>
              <a:rPr lang="it-IT" sz="1300" dirty="0"/>
              <a:t>Vanessa </a:t>
            </a:r>
            <a:r>
              <a:rPr lang="it-IT" sz="1300" dirty="0" err="1"/>
              <a:t>Privitera</a:t>
            </a:r>
            <a:r>
              <a:rPr lang="it-IT" sz="1300" dirty="0"/>
              <a:t> (GARR – </a:t>
            </a:r>
            <a:r>
              <a:rPr lang="it-IT" sz="1300" dirty="0" err="1"/>
              <a:t>Italy</a:t>
            </a:r>
            <a:r>
              <a:rPr lang="it-IT" sz="1300" dirty="0" smtClean="0"/>
              <a:t>)</a:t>
            </a:r>
          </a:p>
          <a:p>
            <a:r>
              <a:rPr lang="it-IT" sz="1300" dirty="0" smtClean="0"/>
              <a:t>Vincenzo </a:t>
            </a:r>
            <a:r>
              <a:rPr lang="it-IT" sz="1300" dirty="0" err="1" smtClean="0"/>
              <a:t>Puliatti</a:t>
            </a:r>
            <a:r>
              <a:rPr lang="it-IT" sz="1300" dirty="0" smtClean="0"/>
              <a:t> (IT </a:t>
            </a:r>
            <a:r>
              <a:rPr lang="it-IT" sz="1300" dirty="0" err="1" smtClean="0"/>
              <a:t>Synergy</a:t>
            </a:r>
            <a:r>
              <a:rPr lang="it-IT" sz="1300" dirty="0" smtClean="0"/>
              <a:t> – </a:t>
            </a:r>
            <a:r>
              <a:rPr lang="it-IT" sz="1300" dirty="0" err="1" smtClean="0"/>
              <a:t>Egypt</a:t>
            </a:r>
            <a:r>
              <a:rPr lang="it-IT" sz="1300" dirty="0" smtClean="0"/>
              <a:t>)</a:t>
            </a:r>
          </a:p>
          <a:p>
            <a:r>
              <a:rPr lang="it-IT" sz="1300" dirty="0" err="1" smtClean="0"/>
              <a:t>Medhat</a:t>
            </a:r>
            <a:r>
              <a:rPr lang="it-IT" sz="1300" dirty="0" smtClean="0"/>
              <a:t> Ramadan (IT </a:t>
            </a:r>
            <a:r>
              <a:rPr lang="it-IT" sz="1300" dirty="0" err="1" smtClean="0"/>
              <a:t>Synergy</a:t>
            </a:r>
            <a:r>
              <a:rPr lang="it-IT" sz="1300" dirty="0" smtClean="0"/>
              <a:t> – </a:t>
            </a:r>
            <a:r>
              <a:rPr lang="it-IT" sz="1300" dirty="0" err="1" smtClean="0"/>
              <a:t>Egypt</a:t>
            </a:r>
            <a:r>
              <a:rPr lang="it-IT" sz="1300" dirty="0" smtClean="0"/>
              <a:t>)</a:t>
            </a:r>
            <a:endParaRPr lang="it-IT" sz="1300" dirty="0"/>
          </a:p>
          <a:p>
            <a:r>
              <a:rPr lang="it-IT" sz="1300" dirty="0"/>
              <a:t>Rita </a:t>
            </a:r>
            <a:r>
              <a:rPr lang="it-IT" sz="1300" dirty="0" err="1"/>
              <a:t>Ricceri</a:t>
            </a:r>
            <a:r>
              <a:rPr lang="it-IT" sz="1300" dirty="0"/>
              <a:t> (INFN Catania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es-ES" sz="1300" dirty="0"/>
              <a:t>Manuel A. </a:t>
            </a:r>
            <a:r>
              <a:rPr lang="es-ES" sz="1300" dirty="0" smtClean="0"/>
              <a:t>Rodríguez Pascual </a:t>
            </a:r>
            <a:r>
              <a:rPr lang="es-ES" sz="1300" dirty="0"/>
              <a:t>(CIEMAT – Spain)</a:t>
            </a:r>
          </a:p>
          <a:p>
            <a:r>
              <a:rPr lang="it-IT" sz="1300" dirty="0"/>
              <a:t>Riccardo Rotondo (GARR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/>
              <a:t>Antonio J. Rubio-Montero (CIEMAT – </a:t>
            </a:r>
            <a:r>
              <a:rPr lang="it-IT" sz="1300" dirty="0" err="1"/>
              <a:t>Spain</a:t>
            </a:r>
            <a:r>
              <a:rPr lang="it-IT" sz="1300" dirty="0"/>
              <a:t>)</a:t>
            </a:r>
          </a:p>
          <a:p>
            <a:r>
              <a:rPr lang="it-IT" sz="1300" dirty="0"/>
              <a:t>Federico </a:t>
            </a:r>
            <a:r>
              <a:rPr lang="it-IT" sz="1300" dirty="0" err="1"/>
              <a:t>Ruggieri</a:t>
            </a:r>
            <a:r>
              <a:rPr lang="it-IT" sz="1300" dirty="0"/>
              <a:t> </a:t>
            </a:r>
            <a:r>
              <a:rPr lang="it-IT" sz="1300" dirty="0" smtClean="0"/>
              <a:t>(</a:t>
            </a:r>
            <a:r>
              <a:rPr lang="it-IT" sz="1300" smtClean="0"/>
              <a:t>INFN and GARR</a:t>
            </a:r>
            <a:r>
              <a:rPr lang="it-IT" sz="1300" dirty="0" smtClean="0"/>
              <a:t>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/>
              <a:t>Davide </a:t>
            </a:r>
            <a:r>
              <a:rPr lang="it-IT" sz="1300" dirty="0" err="1"/>
              <a:t>Saitta</a:t>
            </a:r>
            <a:r>
              <a:rPr lang="it-IT" sz="1300" dirty="0"/>
              <a:t> (INFN Catania – </a:t>
            </a:r>
            <a:r>
              <a:rPr lang="it-IT" sz="1300" dirty="0" err="1"/>
              <a:t>Italy</a:t>
            </a:r>
            <a:r>
              <a:rPr lang="it-IT" sz="1300" dirty="0"/>
              <a:t>)</a:t>
            </a:r>
          </a:p>
          <a:p>
            <a:r>
              <a:rPr lang="it-IT" sz="1300" dirty="0"/>
              <a:t>Diego Scardaci (INFN Catania – </a:t>
            </a:r>
            <a:r>
              <a:rPr lang="it-IT" sz="1300" dirty="0" err="1"/>
              <a:t>Italy</a:t>
            </a:r>
            <a:r>
              <a:rPr lang="it-IT" sz="1300" dirty="0" smtClean="0"/>
              <a:t>)</a:t>
            </a:r>
          </a:p>
          <a:p>
            <a:r>
              <a:rPr lang="it-IT" sz="1300" dirty="0" err="1" smtClean="0"/>
              <a:t>Seeshan</a:t>
            </a:r>
            <a:r>
              <a:rPr lang="it-IT" sz="1300" dirty="0" smtClean="0"/>
              <a:t> Ali </a:t>
            </a:r>
            <a:r>
              <a:rPr lang="it-IT" sz="1300" dirty="0" err="1" smtClean="0"/>
              <a:t>Shas</a:t>
            </a:r>
            <a:r>
              <a:rPr lang="it-IT" sz="1300" dirty="0" smtClean="0"/>
              <a:t> (KTH – </a:t>
            </a:r>
            <a:r>
              <a:rPr lang="it-IT" sz="1300" dirty="0" err="1" smtClean="0"/>
              <a:t>Sweden</a:t>
            </a:r>
            <a:r>
              <a:rPr lang="it-IT" sz="1300" dirty="0" smtClean="0"/>
              <a:t>)</a:t>
            </a:r>
          </a:p>
          <a:p>
            <a:r>
              <a:rPr lang="it-IT" sz="1300" dirty="0" smtClean="0"/>
              <a:t>Alvaro Simon (CESGA – </a:t>
            </a:r>
            <a:r>
              <a:rPr lang="it-IT" sz="1300" dirty="0" err="1" smtClean="0"/>
              <a:t>Spain</a:t>
            </a:r>
            <a:r>
              <a:rPr lang="it-IT" sz="1300" dirty="0" smtClean="0"/>
              <a:t>)</a:t>
            </a:r>
          </a:p>
          <a:p>
            <a:r>
              <a:rPr lang="it-IT" sz="1300" dirty="0" smtClean="0"/>
              <a:t>Giuseppe Tricomi (</a:t>
            </a:r>
            <a:r>
              <a:rPr lang="it-IT" sz="1300" dirty="0" err="1" smtClean="0"/>
              <a:t>University</a:t>
            </a:r>
            <a:r>
              <a:rPr lang="it-IT" sz="1300" dirty="0" smtClean="0"/>
              <a:t> of Messina – </a:t>
            </a:r>
            <a:r>
              <a:rPr lang="it-IT" sz="1300" dirty="0" err="1" smtClean="0"/>
              <a:t>Italy</a:t>
            </a:r>
            <a:r>
              <a:rPr lang="it-IT" sz="1300" dirty="0" smtClean="0"/>
              <a:t>)</a:t>
            </a:r>
            <a:endParaRPr lang="it-IT" sz="1300" dirty="0"/>
          </a:p>
          <a:p>
            <a:r>
              <a:rPr lang="it-IT" sz="1300" dirty="0"/>
              <a:t>Cristiano Valli (GARR – </a:t>
            </a:r>
            <a:r>
              <a:rPr lang="it-IT" sz="1300" dirty="0" err="1"/>
              <a:t>Italy</a:t>
            </a:r>
            <a:r>
              <a:rPr lang="it-IT" sz="1300" dirty="0" smtClean="0"/>
              <a:t>)</a:t>
            </a:r>
          </a:p>
          <a:p>
            <a:r>
              <a:rPr lang="it-IT" sz="1300" dirty="0" smtClean="0"/>
              <a:t>Massimo </a:t>
            </a:r>
            <a:r>
              <a:rPr lang="it-IT" sz="1300" dirty="0" err="1" smtClean="0"/>
              <a:t>Villari</a:t>
            </a:r>
            <a:r>
              <a:rPr lang="it-IT" sz="1300" dirty="0" smtClean="0"/>
              <a:t> (</a:t>
            </a:r>
            <a:r>
              <a:rPr lang="it-IT" sz="1300" dirty="0" err="1" smtClean="0"/>
              <a:t>University</a:t>
            </a:r>
            <a:r>
              <a:rPr lang="it-IT" sz="1300" dirty="0" smtClean="0"/>
              <a:t> of Messina – </a:t>
            </a:r>
            <a:r>
              <a:rPr lang="it-IT" sz="1300" dirty="0" err="1" smtClean="0"/>
              <a:t>Italy</a:t>
            </a:r>
            <a:r>
              <a:rPr lang="it-IT" sz="1300" dirty="0" smtClean="0"/>
              <a:t>)</a:t>
            </a:r>
            <a:endParaRPr lang="it-IT" sz="1300" dirty="0"/>
          </a:p>
        </p:txBody>
      </p:sp>
      <p:sp>
        <p:nvSpPr>
          <p:cNvPr id="8" name="Rettangolo 7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72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2942456"/>
            <a:ext cx="685800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3368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/>
          <p:cNvGrpSpPr/>
          <p:nvPr/>
        </p:nvGrpSpPr>
        <p:grpSpPr>
          <a:xfrm>
            <a:off x="542177" y="1503607"/>
            <a:ext cx="9084275" cy="2412231"/>
            <a:chOff x="542177" y="1503607"/>
            <a:chExt cx="9084275" cy="2412231"/>
          </a:xfrm>
        </p:grpSpPr>
        <p:sp>
          <p:nvSpPr>
            <p:cNvPr id="29" name="Freccia a destra con strisce 28"/>
            <p:cNvSpPr/>
            <p:nvPr/>
          </p:nvSpPr>
          <p:spPr>
            <a:xfrm rot="19841952">
              <a:off x="542177" y="3308414"/>
              <a:ext cx="9084275" cy="60742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4578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 rot="19835719">
              <a:off x="8138238" y="1503607"/>
              <a:ext cx="7312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45781E"/>
                  </a:solidFill>
                </a:rPr>
                <a:t>T</a:t>
              </a:r>
              <a:r>
                <a:rPr lang="it-IT" b="1" dirty="0" smtClean="0">
                  <a:solidFill>
                    <a:srgbClr val="45781E"/>
                  </a:solidFill>
                </a:rPr>
                <a:t>ime</a:t>
              </a:r>
              <a:endParaRPr lang="it-IT" b="1" dirty="0">
                <a:solidFill>
                  <a:srgbClr val="45781E"/>
                </a:solidFill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Lucida Grande"/>
              <a:buNone/>
            </a:pPr>
            <a:fld id="{95D8BA19-8474-4545-8C56-B4CDDA172977}" type="slidenum">
              <a:rPr lang="en-GB" noProof="0" smtClean="0"/>
              <a:pPr>
                <a:buFont typeface="Lucida Grande"/>
                <a:buNone/>
              </a:pPr>
              <a:t>3</a:t>
            </a:fld>
            <a:endParaRPr lang="en-GB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85392" y="44624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E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volution of </a:t>
            </a:r>
            <a:b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distributed computing</a:t>
            </a:r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9381" y="4361336"/>
            <a:ext cx="1702207" cy="2572524"/>
            <a:chOff x="-2507" y="4293096"/>
            <a:chExt cx="1702207" cy="2572524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" y="5013176"/>
              <a:ext cx="1095028" cy="1056531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966460"/>
              <a:ext cx="1376172" cy="899160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-2507" y="4293096"/>
              <a:ext cx="1406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Mainframe</a:t>
              </a:r>
            </a:p>
            <a:p>
              <a:pPr algn="ctr"/>
              <a:r>
                <a:rPr lang="it-IT" b="1" dirty="0" smtClean="0"/>
                <a:t>Computing</a:t>
              </a:r>
              <a:endParaRPr lang="it-IT" b="1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959749" y="3438006"/>
            <a:ext cx="1974059" cy="1928456"/>
            <a:chOff x="1877861" y="3369766"/>
            <a:chExt cx="1974059" cy="1928456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861" y="4311192"/>
              <a:ext cx="1974059" cy="987030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2123728" y="3369766"/>
              <a:ext cx="140615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80’s-90’s</a:t>
              </a:r>
            </a:p>
            <a:p>
              <a:pPr algn="ctr"/>
              <a:r>
                <a:rPr lang="it-IT" b="1" dirty="0" smtClean="0"/>
                <a:t>Cluster</a:t>
              </a:r>
            </a:p>
            <a:p>
              <a:pPr algn="ctr"/>
              <a:r>
                <a:rPr lang="it-IT" b="1" dirty="0" smtClean="0"/>
                <a:t>Computing</a:t>
              </a:r>
              <a:endParaRPr lang="it-IT" b="1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282884" y="1913064"/>
            <a:ext cx="2027188" cy="2601870"/>
            <a:chOff x="4200996" y="1844824"/>
            <a:chExt cx="2027188" cy="2601870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996" y="2852936"/>
              <a:ext cx="2027188" cy="1593758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4533998" y="1844824"/>
              <a:ext cx="14061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90’s-00’s</a:t>
              </a:r>
            </a:p>
            <a:p>
              <a:pPr algn="ctr"/>
              <a:r>
                <a:rPr lang="it-IT" b="1" dirty="0" err="1" smtClean="0"/>
                <a:t>Grid</a:t>
              </a:r>
              <a:endParaRPr lang="it-IT" b="1" dirty="0" smtClean="0"/>
            </a:p>
            <a:p>
              <a:pPr algn="ctr"/>
              <a:r>
                <a:rPr lang="it-IT" b="1" dirty="0" smtClean="0"/>
                <a:t>Computing</a:t>
              </a:r>
              <a:endParaRPr lang="it-IT" b="1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512939" y="1553024"/>
            <a:ext cx="1957373" cy="2664296"/>
            <a:chOff x="6431051" y="1484784"/>
            <a:chExt cx="1957373" cy="2664296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051" y="1484784"/>
              <a:ext cx="1957373" cy="1773379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6766246" y="3225750"/>
              <a:ext cx="14061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00’s-10’s</a:t>
              </a:r>
            </a:p>
            <a:p>
              <a:pPr algn="ctr"/>
              <a:r>
                <a:rPr lang="it-IT" b="1" dirty="0" err="1" smtClean="0"/>
                <a:t>Cloud</a:t>
              </a:r>
              <a:endParaRPr lang="it-IT" b="1" dirty="0" smtClean="0"/>
            </a:p>
            <a:p>
              <a:pPr algn="ctr"/>
              <a:r>
                <a:rPr lang="it-IT" b="1" dirty="0" smtClean="0"/>
                <a:t>Computing</a:t>
              </a:r>
              <a:endParaRPr lang="it-IT" b="1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31334" y="1478477"/>
            <a:ext cx="7732470" cy="4700735"/>
            <a:chOff x="749446" y="1410237"/>
            <a:chExt cx="7732470" cy="4700735"/>
          </a:xfrm>
        </p:grpSpPr>
        <p:grpSp>
          <p:nvGrpSpPr>
            <p:cNvPr id="21" name="Gruppo 20"/>
            <p:cNvGrpSpPr/>
            <p:nvPr/>
          </p:nvGrpSpPr>
          <p:grpSpPr>
            <a:xfrm>
              <a:off x="749446" y="1410237"/>
              <a:ext cx="2254534" cy="978408"/>
              <a:chOff x="749446" y="1410237"/>
              <a:chExt cx="2254534" cy="978408"/>
            </a:xfrm>
          </p:grpSpPr>
          <p:sp>
            <p:nvSpPr>
              <p:cNvPr id="25" name="Freccia in giù 24"/>
              <p:cNvSpPr/>
              <p:nvPr/>
            </p:nvSpPr>
            <p:spPr>
              <a:xfrm rot="20000394">
                <a:off x="749446" y="1410237"/>
                <a:ext cx="383052" cy="978408"/>
              </a:xfrm>
              <a:prstGeom prst="downArrow">
                <a:avLst/>
              </a:prstGeom>
              <a:solidFill>
                <a:srgbClr val="45781E"/>
              </a:solidFill>
              <a:ln>
                <a:solidFill>
                  <a:srgbClr val="4578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1169632" y="1414517"/>
                <a:ext cx="18343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Cost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hw</a:t>
                </a:r>
                <a:endParaRPr lang="it-IT" dirty="0" smtClean="0"/>
              </a:p>
              <a:p>
                <a:r>
                  <a:rPr lang="it-IT" dirty="0" err="1" smtClean="0"/>
                  <a:t>Cost</a:t>
                </a:r>
                <a:r>
                  <a:rPr lang="it-IT" dirty="0" smtClean="0"/>
                  <a:t> of networks</a:t>
                </a:r>
                <a:endParaRPr lang="it-IT" dirty="0"/>
              </a:p>
            </p:txBody>
          </p:sp>
        </p:grpSp>
        <p:grpSp>
          <p:nvGrpSpPr>
            <p:cNvPr id="22" name="Gruppo 21"/>
            <p:cNvGrpSpPr/>
            <p:nvPr/>
          </p:nvGrpSpPr>
          <p:grpSpPr>
            <a:xfrm>
              <a:off x="6194997" y="5132564"/>
              <a:ext cx="2286919" cy="978408"/>
              <a:chOff x="6194997" y="5132564"/>
              <a:chExt cx="2286919" cy="978408"/>
            </a:xfrm>
          </p:grpSpPr>
          <p:sp>
            <p:nvSpPr>
              <p:cNvPr id="23" name="Freccia in su 22"/>
              <p:cNvSpPr/>
              <p:nvPr/>
            </p:nvSpPr>
            <p:spPr>
              <a:xfrm rot="1247147">
                <a:off x="6194997" y="5132564"/>
                <a:ext cx="359559" cy="978408"/>
              </a:xfrm>
              <a:prstGeom prst="upArrow">
                <a:avLst/>
              </a:prstGeom>
              <a:solidFill>
                <a:srgbClr val="45781E"/>
              </a:solidFill>
              <a:ln>
                <a:solidFill>
                  <a:srgbClr val="4578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6672190" y="5373216"/>
                <a:ext cx="18097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Power</a:t>
                </a:r>
                <a:r>
                  <a:rPr lang="it-IT" dirty="0" smtClean="0"/>
                  <a:t> of COTS </a:t>
                </a:r>
              </a:p>
              <a:p>
                <a:r>
                  <a:rPr lang="it-IT" dirty="0" smtClean="0"/>
                  <a:t>WAN </a:t>
                </a:r>
                <a:r>
                  <a:rPr lang="it-IT" dirty="0" err="1" smtClean="0"/>
                  <a:t>bandwidth</a:t>
                </a:r>
                <a:endParaRPr lang="it-IT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40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3728" y="2740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“Global” 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Grid</a:t>
            </a:r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01458" cy="477519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/>
              <a:t>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55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01458" cy="4775191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683568" y="1124744"/>
            <a:ext cx="8228773" cy="3914326"/>
            <a:chOff x="591699" y="983082"/>
            <a:chExt cx="8412637" cy="398633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905" y="2060848"/>
              <a:ext cx="804863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601" y="4293096"/>
              <a:ext cx="647303" cy="653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324" y="3843957"/>
              <a:ext cx="1079500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796" y="2763837"/>
              <a:ext cx="1079500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924" y="3771949"/>
              <a:ext cx="1079500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817" y="4221088"/>
              <a:ext cx="1057455" cy="492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948928"/>
              <a:ext cx="1176668" cy="47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844824"/>
              <a:ext cx="692158" cy="550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87" y="3140968"/>
              <a:ext cx="1574571" cy="306382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229" y="4663034"/>
              <a:ext cx="1574571" cy="306382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132" y="983082"/>
              <a:ext cx="739850" cy="700911"/>
            </a:xfrm>
            <a:prstGeom prst="rect">
              <a:avLst/>
            </a:prstGeom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750" y="2852936"/>
              <a:ext cx="1079500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 descr="http://www.eu-emi.eu/image/image_gallery?uuid=b241911a-8d40-4f49-8b5d-3789250404a6&amp;groupId=14057&amp;t=1291898123178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3" r="11269"/>
            <a:stretch>
              <a:fillRect/>
            </a:stretch>
          </p:blipFill>
          <p:spPr bwMode="auto">
            <a:xfrm>
              <a:off x="3995738" y="2113339"/>
              <a:ext cx="971550" cy="706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495178"/>
              <a:ext cx="124936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2420888"/>
              <a:ext cx="687920" cy="816905"/>
            </a:xfrm>
            <a:prstGeom prst="rect">
              <a:avLst/>
            </a:prstGeom>
          </p:spPr>
        </p:pic>
        <p:sp>
          <p:nvSpPr>
            <p:cNvPr id="31" name="CasellaDiTesto 10"/>
            <p:cNvSpPr txBox="1">
              <a:spLocks noChangeArrowheads="1"/>
            </p:cNvSpPr>
            <p:nvPr/>
          </p:nvSpPr>
          <p:spPr bwMode="auto">
            <a:xfrm>
              <a:off x="591699" y="2411596"/>
              <a:ext cx="1099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dirty="0" err="1" smtClean="0">
                  <a:latin typeface="Gill Sans MT" pitchFamily="34" charset="0"/>
                </a:rPr>
                <a:t>Genesis</a:t>
              </a:r>
              <a:r>
                <a:rPr lang="it-IT" dirty="0" smtClean="0">
                  <a:latin typeface="Gill Sans MT" pitchFamily="34" charset="0"/>
                </a:rPr>
                <a:t> II</a:t>
              </a:r>
              <a:endParaRPr lang="it-IT" dirty="0">
                <a:latin typeface="Gill Sans MT" pitchFamily="34" charset="0"/>
              </a:endParaRPr>
            </a:p>
          </p:txBody>
        </p:sp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690241"/>
              <a:ext cx="1079500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629" y="4203997"/>
              <a:ext cx="1079500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161723" y="48601"/>
            <a:ext cx="7603604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“non-global</a:t>
            </a:r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” 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middleware</a:t>
            </a:r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 rot="20914728">
            <a:off x="63844" y="2963989"/>
            <a:ext cx="8849046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45781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57A39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Interoperability and easiness of access are issues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657A39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3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/>
              <a:t>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01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" y="1196752"/>
            <a:ext cx="4658295" cy="288032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3275856" y="3745349"/>
            <a:ext cx="3810000" cy="2540000"/>
            <a:chOff x="590550" y="4318000"/>
            <a:chExt cx="3810000" cy="254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" y="4318000"/>
              <a:ext cx="3810000" cy="254000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258217"/>
              <a:ext cx="864096" cy="571790"/>
            </a:xfrm>
            <a:prstGeom prst="rect">
              <a:avLst/>
            </a:prstGeom>
          </p:spPr>
        </p:pic>
      </p:grpSp>
      <p:pic>
        <p:nvPicPr>
          <p:cNvPr id="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38" y="3524979"/>
            <a:ext cx="3951650" cy="27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902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A</a:t>
            </a:r>
            <a:r>
              <a:rPr lang="it-IT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sz="3600" b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very</a:t>
            </a:r>
            <a:r>
              <a:rPr lang="it-IT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«</a:t>
            </a:r>
            <a:r>
              <a:rPr lang="it-IT" sz="3600" b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cloudy</a:t>
            </a:r>
            <a:r>
              <a:rPr lang="it-IT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» </a:t>
            </a:r>
            <a:r>
              <a:rPr lang="it-IT" sz="3600" b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sky</a:t>
            </a:r>
            <a:r>
              <a:rPr lang="it-IT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…</a:t>
            </a:r>
            <a:endParaRPr lang="it-IT" sz="36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148064" y="1340768"/>
            <a:ext cx="3513324" cy="2138995"/>
            <a:chOff x="5634176" y="1238416"/>
            <a:chExt cx="3513324" cy="213899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176" y="1238416"/>
              <a:ext cx="3513324" cy="2138995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488" y="1793235"/>
              <a:ext cx="751896" cy="214290"/>
            </a:xfrm>
            <a:prstGeom prst="rect">
              <a:avLst/>
            </a:prstGeom>
          </p:spPr>
        </p:pic>
      </p:grp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/>
              <a:t>6</a:t>
            </a:r>
            <a:endParaRPr lang="en-GB" noProof="0" dirty="0"/>
          </a:p>
        </p:txBody>
      </p:sp>
      <p:sp>
        <p:nvSpPr>
          <p:cNvPr id="13" name="Rettangolo 12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8766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Lucida Grande"/>
              <a:buNone/>
            </a:pPr>
            <a:fld id="{95D8BA19-8474-4545-8C56-B4CDDA172977}" type="slidenum">
              <a:rPr lang="en-GB" noProof="0" smtClean="0"/>
              <a:pPr>
                <a:buFont typeface="Lucida Grande"/>
                <a:buNone/>
              </a:pPr>
              <a:t>7</a:t>
            </a:fld>
            <a:endParaRPr lang="en-GB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Bookman Old Style" pitchFamily="18" charset="0"/>
              </a:rPr>
              <a:t>CHAIN-REDS Project</a:t>
            </a:r>
            <a:br>
              <a:rPr lang="en-US" sz="36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2700" dirty="0">
                <a:solidFill>
                  <a:schemeClr val="tx1"/>
                </a:solidFill>
                <a:latin typeface="Bookman Old Style" pitchFamily="18" charset="0"/>
              </a:rPr>
              <a:t>(</a:t>
            </a:r>
            <a:r>
              <a:rPr lang="en-US" sz="2700" dirty="0" smtClean="0">
                <a:solidFill>
                  <a:schemeClr val="tx1"/>
                </a:solidFill>
                <a:latin typeface="Bookman Old Style" pitchFamily="18" charset="0"/>
              </a:rPr>
              <a:t>www.chain-project.eu)</a:t>
            </a:r>
            <a:endParaRPr lang="en-US" sz="27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" y="1529496"/>
            <a:ext cx="1360271" cy="958930"/>
          </a:xfrm>
          <a:prstGeom prst="rect">
            <a:avLst/>
          </a:prstGeom>
          <a:ln>
            <a:noFill/>
          </a:ln>
        </p:spPr>
      </p:pic>
      <p:grpSp>
        <p:nvGrpSpPr>
          <p:cNvPr id="13" name="Gruppo 12"/>
          <p:cNvGrpSpPr/>
          <p:nvPr/>
        </p:nvGrpSpPr>
        <p:grpSpPr>
          <a:xfrm>
            <a:off x="1676672" y="1504621"/>
            <a:ext cx="7400768" cy="5281459"/>
            <a:chOff x="1676672" y="1504621"/>
            <a:chExt cx="7400768" cy="528145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641" y="1504621"/>
              <a:ext cx="6320799" cy="5281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Freccia a destra con strisce 7"/>
            <p:cNvSpPr/>
            <p:nvPr/>
          </p:nvSpPr>
          <p:spPr>
            <a:xfrm>
              <a:off x="1676672" y="1673512"/>
              <a:ext cx="978408" cy="484632"/>
            </a:xfrm>
            <a:prstGeom prst="striped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-36512" y="2825640"/>
            <a:ext cx="28773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657A39"/>
                </a:solidFill>
              </a:rPr>
              <a:t>Started</a:t>
            </a:r>
            <a:r>
              <a:rPr lang="it-IT" dirty="0" smtClean="0">
                <a:solidFill>
                  <a:srgbClr val="657A39"/>
                </a:solidFill>
              </a:rPr>
              <a:t>: 1 </a:t>
            </a:r>
            <a:r>
              <a:rPr lang="it-IT" dirty="0" err="1" smtClean="0">
                <a:solidFill>
                  <a:srgbClr val="657A39"/>
                </a:solidFill>
              </a:rPr>
              <a:t>Dec</a:t>
            </a:r>
            <a:r>
              <a:rPr lang="it-IT" dirty="0" smtClean="0">
                <a:solidFill>
                  <a:srgbClr val="657A39"/>
                </a:solidFill>
              </a:rPr>
              <a:t> 2012  </a:t>
            </a:r>
          </a:p>
          <a:p>
            <a:pPr algn="ctr"/>
            <a:r>
              <a:rPr lang="it-IT" dirty="0" err="1" smtClean="0">
                <a:solidFill>
                  <a:srgbClr val="657A39"/>
                </a:solidFill>
              </a:rPr>
              <a:t>Duration</a:t>
            </a:r>
            <a:r>
              <a:rPr lang="it-IT" dirty="0" smtClean="0">
                <a:solidFill>
                  <a:srgbClr val="657A39"/>
                </a:solidFill>
              </a:rPr>
              <a:t>: 30 </a:t>
            </a:r>
            <a:r>
              <a:rPr lang="it-IT" dirty="0" err="1" smtClean="0">
                <a:solidFill>
                  <a:srgbClr val="657A39"/>
                </a:solidFill>
              </a:rPr>
              <a:t>months</a:t>
            </a:r>
            <a:endParaRPr lang="it-IT" dirty="0" smtClean="0">
              <a:solidFill>
                <a:srgbClr val="657A39"/>
              </a:solidFill>
            </a:endParaRPr>
          </a:p>
          <a:p>
            <a:pPr algn="ctr"/>
            <a:r>
              <a:rPr lang="it-IT" dirty="0" err="1" smtClean="0">
                <a:solidFill>
                  <a:srgbClr val="657A39"/>
                </a:solidFill>
              </a:rPr>
              <a:t>Targeted</a:t>
            </a:r>
            <a:r>
              <a:rPr lang="it-IT" dirty="0" smtClean="0">
                <a:solidFill>
                  <a:srgbClr val="657A39"/>
                </a:solidFill>
              </a:rPr>
              <a:t> </a:t>
            </a:r>
            <a:r>
              <a:rPr lang="it-IT" dirty="0" err="1" smtClean="0">
                <a:solidFill>
                  <a:srgbClr val="657A39"/>
                </a:solidFill>
              </a:rPr>
              <a:t>regions</a:t>
            </a:r>
            <a:r>
              <a:rPr lang="it-IT" dirty="0" smtClean="0">
                <a:solidFill>
                  <a:srgbClr val="657A39"/>
                </a:solidFill>
              </a:rPr>
              <a:t>: </a:t>
            </a:r>
            <a:r>
              <a:rPr lang="en-US" u="sng" dirty="0">
                <a:solidFill>
                  <a:srgbClr val="FF0000"/>
                </a:solidFill>
              </a:rPr>
              <a:t>Africa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Arab Region, Latin America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China, India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Far-East </a:t>
            </a:r>
            <a:r>
              <a:rPr lang="en-US" dirty="0">
                <a:solidFill>
                  <a:srgbClr val="FF0000"/>
                </a:solidFill>
              </a:rPr>
              <a:t>Asia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635896" y="1821998"/>
            <a:ext cx="5472608" cy="1534994"/>
            <a:chOff x="3635896" y="1821998"/>
            <a:chExt cx="5472608" cy="1534994"/>
          </a:xfrm>
        </p:grpSpPr>
        <p:sp>
          <p:nvSpPr>
            <p:cNvPr id="9" name="Rettangolo 8"/>
            <p:cNvSpPr/>
            <p:nvPr/>
          </p:nvSpPr>
          <p:spPr>
            <a:xfrm>
              <a:off x="3635896" y="2614086"/>
              <a:ext cx="5472608" cy="742906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635896" y="1821998"/>
              <a:ext cx="5472608" cy="742906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841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62136"/>
            <a:ext cx="7211144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Interoperability and interoperation</a:t>
            </a:r>
            <a:b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Bookman Old Style" pitchFamily="18" charset="0"/>
              </a:rPr>
              <a:t>(source: Wikipedia)</a:t>
            </a:r>
            <a:endParaRPr lang="en-US" sz="2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7688" y="1412776"/>
            <a:ext cx="8686800" cy="4571325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According </a:t>
            </a:r>
            <a:r>
              <a:rPr lang="en-US" sz="2800" dirty="0"/>
              <a:t>to ISO/IEC 2382-01 (Information Technology Vocabulary, Fundamental Terms), </a:t>
            </a:r>
            <a:r>
              <a:rPr lang="en-US" sz="2800" b="1" dirty="0"/>
              <a:t>interoperability</a:t>
            </a:r>
            <a:r>
              <a:rPr lang="en-US" sz="2800" dirty="0"/>
              <a:t> is </a:t>
            </a:r>
            <a:r>
              <a:rPr lang="en-US" sz="2800" i="1" dirty="0"/>
              <a:t>"The capability to communicate, execute programs, or transfer data among various functional units in a manner that requires the user to have little or no knowledge of the unique characteristics of those </a:t>
            </a:r>
            <a:r>
              <a:rPr lang="en-US" sz="2800" i="1" dirty="0" smtClean="0"/>
              <a:t>units“</a:t>
            </a:r>
          </a:p>
          <a:p>
            <a:endParaRPr lang="en-US" sz="2800" i="1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engineering, </a:t>
            </a:r>
            <a:r>
              <a:rPr lang="en-US" sz="2800" b="1" dirty="0"/>
              <a:t>interoperation</a:t>
            </a:r>
            <a:r>
              <a:rPr lang="en-US" sz="2800" dirty="0"/>
              <a:t> is the setup of ad hoc components and methods to make two or more systems work together as a combined system</a:t>
            </a:r>
            <a:endParaRPr lang="en-US" sz="28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 rot="20914728">
            <a:off x="449902" y="3140341"/>
            <a:ext cx="824518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45781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657A39"/>
                </a:solidFill>
              </a:rPr>
              <a:t>Adoption of s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57A39"/>
                </a:solidFill>
                <a:effectLst/>
                <a:uLnTx/>
                <a:uFillTx/>
              </a:rPr>
              <a:t>tandards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57A39"/>
                </a:solidFill>
                <a:effectLst/>
                <a:uLnTx/>
                <a:uFillTx/>
              </a:rPr>
              <a:t> </a:t>
            </a:r>
            <a:r>
              <a:rPr lang="en-US" sz="3600" kern="0" dirty="0" smtClean="0">
                <a:solidFill>
                  <a:srgbClr val="657A39"/>
                </a:solidFill>
              </a:rPr>
              <a:t>is key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57A39"/>
              </a:solidFill>
              <a:effectLst/>
              <a:uLnTx/>
              <a:uFillTx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/>
              <a:t>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91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Bookman Old Style" pitchFamily="18" charset="0"/>
              </a:rPr>
              <a:t>V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ision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1520" y="1377955"/>
            <a:ext cx="8856984" cy="4571325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/>
              <a:t>scientist</a:t>
            </a:r>
            <a:r>
              <a:rPr lang="en-US" sz="2800" dirty="0"/>
              <a:t> can seamlessly run applications on HPC machines, </a:t>
            </a:r>
            <a:r>
              <a:rPr lang="en-US" sz="2800" dirty="0" smtClean="0"/>
              <a:t>Grids and Clouds based on different middleware</a:t>
            </a:r>
          </a:p>
          <a:p>
            <a:pPr lvl="1"/>
            <a:r>
              <a:rPr lang="en-US" sz="2800" dirty="0" smtClean="0"/>
              <a:t>(</a:t>
            </a:r>
            <a:r>
              <a:rPr lang="en-US" sz="2800" dirty="0" smtClean="0">
                <a:sym typeface="Symbol" panose="05050102010706020507" pitchFamily="18" charset="2"/>
              </a:rPr>
              <a:t> to demonstrate interoperability </a:t>
            </a:r>
            <a:r>
              <a:rPr lang="en-US" sz="2400" dirty="0" smtClean="0"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ym typeface="Symbol" panose="05050102010706020507" pitchFamily="18" charset="2"/>
              </a:rPr>
              <a:t>use case #1)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cloud tenant</a:t>
            </a:r>
            <a:r>
              <a:rPr lang="en-US" sz="2800" dirty="0" smtClean="0"/>
              <a:t> </a:t>
            </a:r>
            <a:r>
              <a:rPr lang="en-US" sz="2800" dirty="0"/>
              <a:t>of a real or virtual </a:t>
            </a:r>
            <a:r>
              <a:rPr lang="en-US" sz="2800" dirty="0" err="1"/>
              <a:t>organisation</a:t>
            </a:r>
            <a:r>
              <a:rPr lang="en-US" sz="2800" dirty="0"/>
              <a:t> can seamlessly and easily manage Cloud resources pledged by providers </a:t>
            </a:r>
            <a:r>
              <a:rPr lang="en-US" sz="2800" dirty="0" smtClean="0"/>
              <a:t>owning </a:t>
            </a:r>
            <a:r>
              <a:rPr lang="en-US" sz="2800" dirty="0"/>
              <a:t>infrastructures based on different </a:t>
            </a:r>
            <a:r>
              <a:rPr lang="en-US" sz="2800" dirty="0" smtClean="0"/>
              <a:t>Cloud middleware stacks</a:t>
            </a:r>
          </a:p>
          <a:p>
            <a:pPr lvl="1"/>
            <a:r>
              <a:rPr lang="en-US" sz="2800" dirty="0"/>
              <a:t>(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ym typeface="Symbol" panose="05050102010706020507" pitchFamily="18" charset="2"/>
              </a:rPr>
              <a:t>to demonstrate interoperation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ym typeface="Symbol" panose="05050102010706020507" pitchFamily="18" charset="2"/>
              </a:rPr>
              <a:t>use case #2 )</a:t>
            </a:r>
            <a:endParaRPr lang="en-US" sz="2800" dirty="0"/>
          </a:p>
          <a:p>
            <a:pPr lvl="1"/>
            <a:endParaRPr lang="en-US" sz="29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611560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SG Framework Session @ EGI TF 2013 </a:t>
            </a:r>
            <a:r>
              <a:rPr lang="en-GB" dirty="0"/>
              <a:t>– </a:t>
            </a:r>
            <a:r>
              <a:rPr lang="en-GB" dirty="0" smtClean="0"/>
              <a:t>17 September </a:t>
            </a:r>
            <a:r>
              <a:rPr lang="en-GB" dirty="0"/>
              <a:t>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dirty="0"/>
              <a:t>9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37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625</TotalTime>
  <Words>1570</Words>
  <Application>Microsoft Office PowerPoint</Application>
  <PresentationFormat>Presentazione su schermo (4:3)</PresentationFormat>
  <Paragraphs>319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Bookman Old Style</vt:lpstr>
      <vt:lpstr>Calibri</vt:lpstr>
      <vt:lpstr>Century Gothic</vt:lpstr>
      <vt:lpstr>Gill Sans MT</vt:lpstr>
      <vt:lpstr>Lucida Grande</vt:lpstr>
      <vt:lpstr>Symbol</vt:lpstr>
      <vt:lpstr>Verdana</vt:lpstr>
      <vt:lpstr>Wingdings</vt:lpstr>
      <vt:lpstr>Wingdings 3</vt:lpstr>
      <vt:lpstr>Satellite</vt:lpstr>
      <vt:lpstr>Standard-based Interoperability amongst HPC, Grid and Cloud Resources Distributed Worldwide with Catania Science Gateways  SG Framework Session @ EGI  TF 2013 – 17 Sep 2013</vt:lpstr>
      <vt:lpstr>Outline</vt:lpstr>
      <vt:lpstr>Evolution of  distributed computing</vt:lpstr>
      <vt:lpstr>The “Global” Grid</vt:lpstr>
      <vt:lpstr>The “non-global” middleware</vt:lpstr>
      <vt:lpstr>A very «cloudy» sky…</vt:lpstr>
      <vt:lpstr>The CHAIN-REDS Project (www.chain-project.eu)</vt:lpstr>
      <vt:lpstr>Interoperability and interoperation (source: Wikipedia)</vt:lpstr>
      <vt:lpstr>Vision</vt:lpstr>
      <vt:lpstr>Updated Catania Science Gateway Framework architecture</vt:lpstr>
      <vt:lpstr>Use case #1 (scientist)</vt:lpstr>
      <vt:lpstr>Use case #1 implementation: JSAGA Adaptor for OCCI</vt:lpstr>
      <vt:lpstr>Running applications on the EGI FedCloud</vt:lpstr>
      <vt:lpstr>Running applications on the EGI FedCloud</vt:lpstr>
      <vt:lpstr>Running applications on various e-Infrastructures</vt:lpstr>
      <vt:lpstr>Use case #2 (cloud tenant)</vt:lpstr>
      <vt:lpstr>Scenario of use case #2</vt:lpstr>
      <vt:lpstr>Scenario of use case #2</vt:lpstr>
      <vt:lpstr>Actual testbed configuration     for use case #2</vt:lpstr>
      <vt:lpstr>Use case #2 implementation: MyCloud functionalities</vt:lpstr>
      <vt:lpstr>MyCloud Architecture:          the “big picture”</vt:lpstr>
      <vt:lpstr>MyCloud Architecture:          current implementation</vt:lpstr>
      <vt:lpstr>MyCloud @                                 the CHAIN-REDS Science Gateway</vt:lpstr>
      <vt:lpstr>Summary and outlook</vt:lpstr>
      <vt:lpstr>Contributors</vt:lpstr>
      <vt:lpstr>Questions 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CHAIN Project</dc:title>
  <dc:creator> Federico Ruggieri</dc:creator>
  <cp:lastModifiedBy>Roberto Barbera</cp:lastModifiedBy>
  <cp:revision>161</cp:revision>
  <dcterms:created xsi:type="dcterms:W3CDTF">2010-09-01T16:51:11Z</dcterms:created>
  <dcterms:modified xsi:type="dcterms:W3CDTF">2013-09-17T12:44:43Z</dcterms:modified>
</cp:coreProperties>
</file>