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73" r:id="rId2"/>
    <p:sldId id="361" r:id="rId3"/>
    <p:sldId id="429" r:id="rId4"/>
    <p:sldId id="410" r:id="rId5"/>
    <p:sldId id="403" r:id="rId6"/>
    <p:sldId id="396" r:id="rId7"/>
    <p:sldId id="397" r:id="rId8"/>
    <p:sldId id="400" r:id="rId9"/>
    <p:sldId id="398" r:id="rId10"/>
    <p:sldId id="432" r:id="rId11"/>
    <p:sldId id="412" r:id="rId12"/>
    <p:sldId id="409" r:id="rId13"/>
    <p:sldId id="406" r:id="rId14"/>
    <p:sldId id="405" r:id="rId15"/>
    <p:sldId id="436" r:id="rId16"/>
    <p:sldId id="437" r:id="rId17"/>
    <p:sldId id="420" r:id="rId18"/>
    <p:sldId id="418" r:id="rId19"/>
    <p:sldId id="435" r:id="rId20"/>
    <p:sldId id="300" r:id="rId21"/>
    <p:sldId id="433" r:id="rId22"/>
    <p:sldId id="434" r:id="rId23"/>
    <p:sldId id="431" r:id="rId24"/>
    <p:sldId id="387"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01" r:id="rId4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ll, Julia" initials="i059047"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p:cViewPr>
        <p:scale>
          <a:sx n="75" d="100"/>
          <a:sy n="75" d="100"/>
        </p:scale>
        <p:origin x="-12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300708\Dropbox\Helix%20Nebula\BMI\Evaluation\HELIX%20NEBULA%20Quantitative%20Evaluation%20Framework.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31379472693229E-2"/>
          <c:y val="8.7480836428016559E-2"/>
          <c:w val="0.87814395009416291"/>
          <c:h val="0.8009041358937693"/>
        </c:manualLayout>
      </c:layout>
      <c:bubbleChart>
        <c:varyColors val="0"/>
        <c:ser>
          <c:idx val="0"/>
          <c:order val="0"/>
          <c:tx>
            <c:strRef>
              <c:f>'Dimensions Average'!$B$8</c:f>
              <c:strCache>
                <c:ptCount val="1"/>
                <c:pt idx="0">
                  <c:v>Generic Cloud Computing for European Big Science</c:v>
                </c:pt>
              </c:strCache>
            </c:strRef>
          </c:tx>
          <c:invertIfNegative val="0"/>
          <c:dLbls>
            <c:txPr>
              <a:bodyPr/>
              <a:lstStyle/>
              <a:p>
                <a:pPr>
                  <a:defRPr sz="1100"/>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'Dimensions Average'!$AD$8</c:f>
              <c:numCache>
                <c:formatCode>0.00</c:formatCode>
                <c:ptCount val="1"/>
                <c:pt idx="0">
                  <c:v>3.9541666666666662</c:v>
                </c:pt>
              </c:numCache>
            </c:numRef>
          </c:xVal>
          <c:yVal>
            <c:numRef>
              <c:f>'Dimensions Average'!$AD$35</c:f>
              <c:numCache>
                <c:formatCode>0.00</c:formatCode>
                <c:ptCount val="1"/>
                <c:pt idx="0">
                  <c:v>3.3490740740740743</c:v>
                </c:pt>
              </c:numCache>
            </c:numRef>
          </c:yVal>
          <c:bubbleSize>
            <c:numLit>
              <c:formatCode>General</c:formatCode>
              <c:ptCount val="1"/>
              <c:pt idx="0">
                <c:v>5</c:v>
              </c:pt>
            </c:numLit>
          </c:bubbleSize>
          <c:bubble3D val="0"/>
        </c:ser>
        <c:ser>
          <c:idx val="7"/>
          <c:order val="1"/>
          <c:tx>
            <c:strRef>
              <c:f>'Dimensions Average'!$B$10</c:f>
              <c:strCache>
                <c:ptCount val="1"/>
                <c:pt idx="0">
                  <c:v>Versioned Cloud Computing for Science &amp; Education</c:v>
                </c:pt>
              </c:strCache>
            </c:strRef>
          </c:tx>
          <c:invertIfNegative val="0"/>
          <c:dLbls>
            <c:dLbl>
              <c:idx val="0"/>
              <c:layout>
                <c:manualLayout>
                  <c:x val="0"/>
                  <c:y val="-3.6912886832728982E-2"/>
                </c:manualLayout>
              </c:layout>
              <c:showLegendKey val="0"/>
              <c:showVal val="0"/>
              <c:showCatName val="0"/>
              <c:showSerName val="1"/>
              <c:showPercent val="0"/>
              <c:showBubbleSize val="0"/>
            </c:dLbl>
            <c:txPr>
              <a:bodyPr/>
              <a:lstStyle/>
              <a:p>
                <a:pPr>
                  <a:defRPr sz="1100"/>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xVal>
            <c:numRef>
              <c:f>'Dimensions Average'!$AD$10</c:f>
              <c:numCache>
                <c:formatCode>0.00</c:formatCode>
                <c:ptCount val="1"/>
                <c:pt idx="0">
                  <c:v>3.8416666666666668</c:v>
                </c:pt>
              </c:numCache>
            </c:numRef>
          </c:xVal>
          <c:yVal>
            <c:numRef>
              <c:f>'Dimensions Average'!$AD$37</c:f>
              <c:numCache>
                <c:formatCode>0.00</c:formatCode>
                <c:ptCount val="1"/>
                <c:pt idx="0">
                  <c:v>3.027777777777779</c:v>
                </c:pt>
              </c:numCache>
            </c:numRef>
          </c:yVal>
          <c:bubbleSize>
            <c:numLit>
              <c:formatCode>General</c:formatCode>
              <c:ptCount val="1"/>
              <c:pt idx="0">
                <c:v>5</c:v>
              </c:pt>
            </c:numLit>
          </c:bubbleSize>
          <c:bubble3D val="0"/>
        </c:ser>
        <c:ser>
          <c:idx val="1"/>
          <c:order val="2"/>
          <c:tx>
            <c:strRef>
              <c:f>'Dimensions Average'!$B$12</c:f>
              <c:strCache>
                <c:ptCount val="1"/>
                <c:pt idx="0">
                  <c:v>Information as a Service</c:v>
                </c:pt>
              </c:strCache>
            </c:strRef>
          </c:tx>
          <c:invertIfNegative val="0"/>
          <c:dLbls>
            <c:txPr>
              <a:bodyPr/>
              <a:lstStyle/>
              <a:p>
                <a:pPr>
                  <a:defRPr sz="1100"/>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'Dimensions Average'!$AD$12</c:f>
              <c:numCache>
                <c:formatCode>0.00</c:formatCode>
                <c:ptCount val="1"/>
                <c:pt idx="0">
                  <c:v>4.2041666666666666</c:v>
                </c:pt>
              </c:numCache>
            </c:numRef>
          </c:xVal>
          <c:yVal>
            <c:numRef>
              <c:f>'Dimensions Average'!$AD$39</c:f>
              <c:numCache>
                <c:formatCode>0.00</c:formatCode>
                <c:ptCount val="1"/>
                <c:pt idx="0">
                  <c:v>3.4157407407407407</c:v>
                </c:pt>
              </c:numCache>
            </c:numRef>
          </c:yVal>
          <c:bubbleSize>
            <c:numLit>
              <c:formatCode>General</c:formatCode>
              <c:ptCount val="1"/>
              <c:pt idx="0">
                <c:v>10</c:v>
              </c:pt>
            </c:numLit>
          </c:bubbleSize>
          <c:bubble3D val="0"/>
        </c:ser>
        <c:ser>
          <c:idx val="2"/>
          <c:order val="3"/>
          <c:tx>
            <c:strRef>
              <c:f>'Dimensions Average'!$B$14</c:f>
              <c:strCache>
                <c:ptCount val="1"/>
                <c:pt idx="0">
                  <c:v>Application Crowd</c:v>
                </c:pt>
              </c:strCache>
            </c:strRef>
          </c:tx>
          <c:invertIfNegative val="0"/>
          <c:dLbls>
            <c:dLbl>
              <c:idx val="0"/>
              <c:layout>
                <c:manualLayout>
                  <c:x val="-2.9571511402550726E-3"/>
                  <c:y val="4.0083852148916034E-3"/>
                </c:manualLayout>
              </c:layout>
              <c:showLegendKey val="0"/>
              <c:showVal val="0"/>
              <c:showCatName val="0"/>
              <c:showSerName val="1"/>
              <c:showPercent val="0"/>
              <c:showBubbleSize val="0"/>
            </c:dLbl>
            <c:txPr>
              <a:bodyPr/>
              <a:lstStyle/>
              <a:p>
                <a:pPr>
                  <a:defRPr sz="110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'Dimensions Average'!$AD$14</c:f>
              <c:numCache>
                <c:formatCode>0.00</c:formatCode>
                <c:ptCount val="1"/>
                <c:pt idx="0">
                  <c:v>3.3083333333333331</c:v>
                </c:pt>
              </c:numCache>
            </c:numRef>
          </c:xVal>
          <c:yVal>
            <c:numRef>
              <c:f>'Dimensions Average'!$AD$41</c:f>
              <c:numCache>
                <c:formatCode>0.00</c:formatCode>
                <c:ptCount val="1"/>
                <c:pt idx="0">
                  <c:v>3.1907407407407402</c:v>
                </c:pt>
              </c:numCache>
            </c:numRef>
          </c:yVal>
          <c:bubbleSize>
            <c:numLit>
              <c:formatCode>General</c:formatCode>
              <c:ptCount val="1"/>
              <c:pt idx="0">
                <c:v>1</c:v>
              </c:pt>
            </c:numLit>
          </c:bubbleSize>
          <c:bubble3D val="0"/>
        </c:ser>
        <c:ser>
          <c:idx val="3"/>
          <c:order val="4"/>
          <c:tx>
            <c:strRef>
              <c:f>'Dimensions Average'!$B$16</c:f>
              <c:strCache>
                <c:ptCount val="1"/>
                <c:pt idx="0">
                  <c:v>Collaboration &amp; Communication Platform for Science &amp; Education</c:v>
                </c:pt>
              </c:strCache>
            </c:strRef>
          </c:tx>
          <c:invertIfNegative val="0"/>
          <c:dLbls>
            <c:dLbl>
              <c:idx val="0"/>
              <c:layout>
                <c:manualLayout>
                  <c:x val="-0.20829307909604519"/>
                  <c:y val="3.8351202243174128E-2"/>
                </c:manualLayout>
              </c:layout>
              <c:dLblPos val="r"/>
              <c:showLegendKey val="0"/>
              <c:showVal val="0"/>
              <c:showCatName val="0"/>
              <c:showSerName val="1"/>
              <c:showPercent val="0"/>
              <c:showBubbleSize val="0"/>
            </c:dLbl>
            <c:txPr>
              <a:bodyPr/>
              <a:lstStyle/>
              <a:p>
                <a:pPr>
                  <a:defRPr sz="1100"/>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'Dimensions Average'!$AD$16</c:f>
              <c:numCache>
                <c:formatCode>0.00</c:formatCode>
                <c:ptCount val="1"/>
                <c:pt idx="0">
                  <c:v>3.4624999999999995</c:v>
                </c:pt>
              </c:numCache>
            </c:numRef>
          </c:xVal>
          <c:yVal>
            <c:numRef>
              <c:f>'Dimensions Average'!$AD$43</c:f>
              <c:numCache>
                <c:formatCode>0.00</c:formatCode>
                <c:ptCount val="1"/>
                <c:pt idx="0">
                  <c:v>3.4481481481481477</c:v>
                </c:pt>
              </c:numCache>
            </c:numRef>
          </c:yVal>
          <c:bubbleSize>
            <c:numLit>
              <c:formatCode>General</c:formatCode>
              <c:ptCount val="1"/>
              <c:pt idx="0">
                <c:v>1</c:v>
              </c:pt>
            </c:numLit>
          </c:bubbleSize>
          <c:bubble3D val="0"/>
        </c:ser>
        <c:ser>
          <c:idx val="6"/>
          <c:order val="5"/>
          <c:tx>
            <c:strRef>
              <c:f>'Dimensions Average'!$B$22</c:f>
              <c:strCache>
                <c:ptCount val="1"/>
                <c:pt idx="0">
                  <c:v>Worldwide All-In-One Enterprise Cloud</c:v>
                </c:pt>
              </c:strCache>
            </c:strRef>
          </c:tx>
          <c:invertIfNegative val="0"/>
          <c:dLbls>
            <c:txPr>
              <a:bodyPr/>
              <a:lstStyle/>
              <a:p>
                <a:pPr>
                  <a:defRPr sz="1100"/>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'Dimensions Average'!$AD$22</c:f>
              <c:numCache>
                <c:formatCode>0.00</c:formatCode>
                <c:ptCount val="1"/>
                <c:pt idx="0">
                  <c:v>3.7624999999999997</c:v>
                </c:pt>
              </c:numCache>
            </c:numRef>
          </c:xVal>
          <c:yVal>
            <c:numRef>
              <c:f>'Dimensions Average'!$AD$49</c:f>
              <c:numCache>
                <c:formatCode>0.00</c:formatCode>
                <c:ptCount val="1"/>
                <c:pt idx="0">
                  <c:v>2.9240740740740745</c:v>
                </c:pt>
              </c:numCache>
            </c:numRef>
          </c:yVal>
          <c:bubbleSize>
            <c:numLit>
              <c:formatCode>General</c:formatCode>
              <c:ptCount val="1"/>
              <c:pt idx="0">
                <c:v>5</c:v>
              </c:pt>
            </c:numLit>
          </c:bubbleSize>
          <c:bubble3D val="0"/>
        </c:ser>
        <c:ser>
          <c:idx val="5"/>
          <c:order val="6"/>
          <c:tx>
            <c:strRef>
              <c:f>'Dimensions Average'!$B$47</c:f>
              <c:strCache>
                <c:ptCount val="1"/>
                <c:pt idx="0">
                  <c:v>Helix Nebula Brand Management</c:v>
                </c:pt>
              </c:strCache>
            </c:strRef>
          </c:tx>
          <c:invertIfNegative val="0"/>
          <c:dLbls>
            <c:dLbl>
              <c:idx val="0"/>
              <c:layout/>
              <c:tx>
                <c:rich>
                  <a:bodyPr/>
                  <a:lstStyle/>
                  <a:p>
                    <a:r>
                      <a:rPr lang="en-GB" sz="1100" smtClean="0"/>
                      <a:t>B</a:t>
                    </a:r>
                    <a:r>
                      <a:rPr lang="en-GB" smtClean="0"/>
                      <a:t>rand </a:t>
                    </a:r>
                    <a:r>
                      <a:rPr lang="en-GB"/>
                      <a:t>Management</a:t>
                    </a:r>
                  </a:p>
                </c:rich>
              </c:tx>
              <c:dLblPos val="l"/>
              <c:showLegendKey val="0"/>
              <c:showVal val="0"/>
              <c:showCatName val="0"/>
              <c:showSerName val="1"/>
              <c:showPercent val="0"/>
              <c:showBubbleSize val="0"/>
            </c:dLbl>
            <c:txPr>
              <a:bodyPr/>
              <a:lstStyle/>
              <a:p>
                <a:pPr>
                  <a:defRPr sz="1100"/>
                </a:pPr>
                <a:endParaRPr lang="en-US"/>
              </a:p>
            </c:txPr>
            <c:dLblPos val="l"/>
            <c:showLegendKey val="0"/>
            <c:showVal val="0"/>
            <c:showCatName val="0"/>
            <c:showSerName val="1"/>
            <c:showPercent val="0"/>
            <c:showBubbleSize val="0"/>
            <c:showLeaderLines val="0"/>
          </c:dLbls>
          <c:xVal>
            <c:numRef>
              <c:f>'Dimensions Average'!$AD$20</c:f>
              <c:numCache>
                <c:formatCode>0.00</c:formatCode>
                <c:ptCount val="1"/>
                <c:pt idx="0">
                  <c:v>2.8916666666666657</c:v>
                </c:pt>
              </c:numCache>
            </c:numRef>
          </c:xVal>
          <c:yVal>
            <c:numRef>
              <c:f>'Dimensions Average'!$AD$47</c:f>
              <c:numCache>
                <c:formatCode>0.00</c:formatCode>
                <c:ptCount val="1"/>
                <c:pt idx="0">
                  <c:v>2.9453703703703713</c:v>
                </c:pt>
              </c:numCache>
            </c:numRef>
          </c:yVal>
          <c:bubbleSize>
            <c:numLit>
              <c:formatCode>General</c:formatCode>
              <c:ptCount val="1"/>
              <c:pt idx="0">
                <c:v>1</c:v>
              </c:pt>
            </c:numLit>
          </c:bubbleSize>
          <c:bubble3D val="0"/>
        </c:ser>
        <c:dLbls>
          <c:showLegendKey val="0"/>
          <c:showVal val="1"/>
          <c:showCatName val="0"/>
          <c:showSerName val="0"/>
          <c:showPercent val="0"/>
          <c:showBubbleSize val="0"/>
        </c:dLbls>
        <c:bubbleScale val="50"/>
        <c:showNegBubbles val="0"/>
        <c:axId val="35093504"/>
        <c:axId val="35304576"/>
      </c:bubbleChart>
      <c:valAx>
        <c:axId val="35093504"/>
        <c:scaling>
          <c:orientation val="minMax"/>
          <c:max val="4.5"/>
          <c:min val="2.5"/>
        </c:scaling>
        <c:delete val="0"/>
        <c:axPos val="b"/>
        <c:majorGridlines/>
        <c:title>
          <c:tx>
            <c:rich>
              <a:bodyPr/>
              <a:lstStyle/>
              <a:p>
                <a:pPr>
                  <a:defRPr/>
                </a:pPr>
                <a:r>
                  <a:rPr lang="de-CH"/>
                  <a:t>Impact of Option</a:t>
                </a:r>
              </a:p>
            </c:rich>
          </c:tx>
          <c:layout/>
          <c:overlay val="0"/>
        </c:title>
        <c:numFmt formatCode="0.0" sourceLinked="0"/>
        <c:majorTickMark val="none"/>
        <c:minorTickMark val="none"/>
        <c:tickLblPos val="nextTo"/>
        <c:txPr>
          <a:bodyPr/>
          <a:lstStyle/>
          <a:p>
            <a:pPr>
              <a:defRPr sz="1200"/>
            </a:pPr>
            <a:endParaRPr lang="en-US"/>
          </a:p>
        </c:txPr>
        <c:crossAx val="35304576"/>
        <c:crossesAt val="2.5"/>
        <c:crossBetween val="midCat"/>
        <c:majorUnit val="0.5"/>
      </c:valAx>
      <c:valAx>
        <c:axId val="35304576"/>
        <c:scaling>
          <c:orientation val="minMax"/>
          <c:max val="3.5"/>
          <c:min val="2.5"/>
        </c:scaling>
        <c:delete val="0"/>
        <c:axPos val="l"/>
        <c:majorGridlines/>
        <c:title>
          <c:tx>
            <c:rich>
              <a:bodyPr rot="-5400000" vert="horz"/>
              <a:lstStyle/>
              <a:p>
                <a:pPr>
                  <a:defRPr/>
                </a:pPr>
                <a:r>
                  <a:rPr lang="de-CH"/>
                  <a:t>Ease of Implementation</a:t>
                </a:r>
              </a:p>
            </c:rich>
          </c:tx>
          <c:layout>
            <c:manualLayout>
              <c:xMode val="edge"/>
              <c:yMode val="edge"/>
              <c:x val="1.4270244821092278E-3"/>
              <c:y val="0.22826598880522253"/>
            </c:manualLayout>
          </c:layout>
          <c:overlay val="0"/>
        </c:title>
        <c:numFmt formatCode="0.0" sourceLinked="0"/>
        <c:majorTickMark val="none"/>
        <c:minorTickMark val="none"/>
        <c:tickLblPos val="nextTo"/>
        <c:txPr>
          <a:bodyPr/>
          <a:lstStyle/>
          <a:p>
            <a:pPr>
              <a:defRPr sz="1200"/>
            </a:pPr>
            <a:endParaRPr lang="en-US"/>
          </a:p>
        </c:txPr>
        <c:crossAx val="35093504"/>
        <c:crosses val="autoZero"/>
        <c:crossBetween val="midCat"/>
        <c:majorUnit val="0.5"/>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Impact of Option</a:t>
            </a:r>
            <a:endParaRPr lang="en-GB" sz="1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Sheet1!$B$2:$F$2</c:f>
              <c:strCache>
                <c:ptCount val="5"/>
                <c:pt idx="0">
                  <c:v>Revenue Potential
Medium; 2.9</c:v>
                </c:pt>
                <c:pt idx="1">
                  <c:v>Customer Acceptance
Medium; 2.9</c:v>
                </c:pt>
                <c:pt idx="2">
                  <c:v>Impact on Critical Mass
Medium; 2.8</c:v>
                </c:pt>
                <c:pt idx="3">
                  <c:v>Differentiation / Thought Leadership 
Medium; 3.0</c:v>
                </c:pt>
                <c:pt idx="4">
                  <c:v>Visibility / Traffic
Medium; 2.8</c:v>
                </c:pt>
              </c:strCache>
            </c:strRef>
          </c:cat>
          <c:val>
            <c:numRef>
              <c:f>Sheet1!$B$3:$F$3</c:f>
              <c:numCache>
                <c:formatCode>0.0</c:formatCode>
                <c:ptCount val="5"/>
                <c:pt idx="0">
                  <c:v>2.9166666666666656</c:v>
                </c:pt>
                <c:pt idx="1">
                  <c:v>2.888888888888888</c:v>
                </c:pt>
                <c:pt idx="2">
                  <c:v>2.8333333333333335</c:v>
                </c:pt>
                <c:pt idx="3">
                  <c:v>3</c:v>
                </c:pt>
                <c:pt idx="4">
                  <c:v>2.8333333333333335</c:v>
                </c:pt>
              </c:numCache>
            </c:numRef>
          </c:val>
        </c:ser>
        <c:ser>
          <c:idx val="1"/>
          <c:order val="1"/>
          <c:tx>
            <c:strRef>
              <c:f>Sheet1!$A$4</c:f>
              <c:strCache>
                <c:ptCount val="1"/>
              </c:strCache>
            </c:strRef>
          </c:tx>
          <c:spPr>
            <a:solidFill>
              <a:schemeClr val="accent5"/>
            </a:solidFill>
            <a:ln w="25400">
              <a:noFill/>
            </a:ln>
          </c:spPr>
          <c:dLbls>
            <c:delete val="1"/>
          </c:dLbls>
          <c:cat>
            <c:strRef>
              <c:f>Sheet1!$B$2:$F$2</c:f>
              <c:strCache>
                <c:ptCount val="5"/>
                <c:pt idx="0">
                  <c:v>Revenue Potential
Medium; 2.9</c:v>
                </c:pt>
                <c:pt idx="1">
                  <c:v>Customer Acceptance
Medium; 2.9</c:v>
                </c:pt>
                <c:pt idx="2">
                  <c:v>Impact on Critical Mass
Medium; 2.8</c:v>
                </c:pt>
                <c:pt idx="3">
                  <c:v>Differentiation / Thought Leadership 
Medium; 3.0</c:v>
                </c:pt>
                <c:pt idx="4">
                  <c:v>Visibility / Traffic
Medium; 2.8</c:v>
                </c:pt>
              </c:strCache>
            </c:strRef>
          </c:cat>
          <c:val>
            <c:numRef>
              <c:f>Sheet1!$B$4:$F$4</c:f>
              <c:numCache>
                <c:formatCode>General</c:formatCode>
                <c:ptCount val="5"/>
                <c:pt idx="0">
                  <c:v>0</c:v>
                </c:pt>
                <c:pt idx="1">
                  <c:v>0</c:v>
                </c:pt>
                <c:pt idx="2">
                  <c:v>0</c:v>
                </c:pt>
                <c:pt idx="3">
                  <c:v>0</c:v>
                </c:pt>
                <c:pt idx="4">
                  <c:v>0</c:v>
                </c:pt>
              </c:numCache>
            </c:numRef>
          </c:val>
        </c:ser>
        <c:ser>
          <c:idx val="2"/>
          <c:order val="2"/>
          <c:tx>
            <c:strRef>
              <c:f>Sheet1!$A$5</c:f>
              <c:strCache>
                <c:ptCount val="1"/>
              </c:strCache>
            </c:strRef>
          </c:tx>
          <c:spPr>
            <a:solidFill>
              <a:schemeClr val="accent6"/>
            </a:solidFill>
            <a:ln w="25400">
              <a:noFill/>
            </a:ln>
          </c:spPr>
          <c:dLbls>
            <c:delete val="1"/>
          </c:dLbls>
          <c:cat>
            <c:strRef>
              <c:f>Sheet1!$B$2:$F$2</c:f>
              <c:strCache>
                <c:ptCount val="5"/>
                <c:pt idx="0">
                  <c:v>Revenue Potential
Medium; 2.9</c:v>
                </c:pt>
                <c:pt idx="1">
                  <c:v>Customer Acceptance
Medium; 2.9</c:v>
                </c:pt>
                <c:pt idx="2">
                  <c:v>Impact on Critical Mass
Medium; 2.8</c:v>
                </c:pt>
                <c:pt idx="3">
                  <c:v>Differentiation / Thought Leadership 
Medium; 3.0</c:v>
                </c:pt>
                <c:pt idx="4">
                  <c:v>Visibility / Traffic
Medium; 2.8</c:v>
                </c:pt>
              </c:strCache>
            </c:strRef>
          </c:cat>
          <c:val>
            <c:numRef>
              <c:f>Sheet1!$B$5:$F$5</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79308032"/>
        <c:axId val="179309568"/>
      </c:radarChart>
      <c:catAx>
        <c:axId val="179308032"/>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79309568"/>
        <c:crosses val="autoZero"/>
        <c:auto val="0"/>
        <c:lblAlgn val="ctr"/>
        <c:lblOffset val="100"/>
        <c:noMultiLvlLbl val="0"/>
      </c:catAx>
      <c:valAx>
        <c:axId val="179309568"/>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179308032"/>
        <c:crosses val="autoZero"/>
        <c:crossBetween val="between"/>
        <c:majorUnit val="1"/>
        <c:minorUnit val="1"/>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Ease of Implementation</a:t>
            </a:r>
            <a:endParaRPr lang="en-GB" sz="2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Sheet1!$B$1:$F$1</c:f>
              <c:strCache>
                <c:ptCount val="5"/>
                <c:pt idx="0">
                  <c:v>Investment Costs
Critical; 2.3</c:v>
                </c:pt>
                <c:pt idx="1">
                  <c:v>Recurring Costs
Neutral; 3.4</c:v>
                </c:pt>
                <c:pt idx="2">
                  <c:v>Risk
Neutral; 3.0</c:v>
                </c:pt>
                <c:pt idx="3">
                  <c:v>Conflict with Suppliers
Positive; 3.5</c:v>
                </c:pt>
                <c:pt idx="4">
                  <c:v>Time Required
Neutral; 2.8</c:v>
                </c:pt>
              </c:strCache>
            </c:strRef>
          </c:cat>
          <c:val>
            <c:numRef>
              <c:f>Sheet1!$B$3:$F$3</c:f>
              <c:numCache>
                <c:formatCode>0.0</c:formatCode>
                <c:ptCount val="5"/>
                <c:pt idx="0">
                  <c:v>2.25</c:v>
                </c:pt>
                <c:pt idx="1">
                  <c:v>3.4166666666666656</c:v>
                </c:pt>
                <c:pt idx="2">
                  <c:v>3.0208333333333335</c:v>
                </c:pt>
                <c:pt idx="3">
                  <c:v>3.5</c:v>
                </c:pt>
                <c:pt idx="4">
                  <c:v>2.75</c:v>
                </c:pt>
              </c:numCache>
            </c:numRef>
          </c:val>
        </c:ser>
        <c:ser>
          <c:idx val="1"/>
          <c:order val="1"/>
          <c:tx>
            <c:strRef>
              <c:f>Sheet1!$A$4</c:f>
              <c:strCache>
                <c:ptCount val="1"/>
              </c:strCache>
            </c:strRef>
          </c:tx>
          <c:spPr>
            <a:solidFill>
              <a:schemeClr val="accent5"/>
            </a:solidFill>
            <a:ln w="25400">
              <a:noFill/>
            </a:ln>
          </c:spPr>
          <c:dLbls>
            <c:delete val="1"/>
          </c:dLbls>
          <c:cat>
            <c:strRef>
              <c:f>Sheet1!$B$1:$F$1</c:f>
              <c:strCache>
                <c:ptCount val="5"/>
                <c:pt idx="0">
                  <c:v>Investment Costs
Critical; 2.3</c:v>
                </c:pt>
                <c:pt idx="1">
                  <c:v>Recurring Costs
Neutral; 3.4</c:v>
                </c:pt>
                <c:pt idx="2">
                  <c:v>Risk
Neutral; 3.0</c:v>
                </c:pt>
                <c:pt idx="3">
                  <c:v>Conflict with Suppliers
Positive; 3.5</c:v>
                </c:pt>
                <c:pt idx="4">
                  <c:v>Time Required
Neutral; 2.8</c:v>
                </c:pt>
              </c:strCache>
            </c:strRef>
          </c:cat>
          <c:val>
            <c:numRef>
              <c:f>Sheet1!$B$4:$F$4</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79351552"/>
        <c:axId val="179353088"/>
      </c:radarChart>
      <c:catAx>
        <c:axId val="179351552"/>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79353088"/>
        <c:crosses val="autoZero"/>
        <c:auto val="0"/>
        <c:lblAlgn val="ctr"/>
        <c:lblOffset val="100"/>
        <c:noMultiLvlLbl val="0"/>
      </c:catAx>
      <c:valAx>
        <c:axId val="179353088"/>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179351552"/>
        <c:crosses val="autoZero"/>
        <c:crossBetween val="between"/>
        <c:majorUnit val="1"/>
        <c:minorUnit val="1"/>
      </c:valAx>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Impact of Option</a:t>
            </a:r>
            <a:endParaRPr lang="en-GB" sz="1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Sheet1!$B$2:$F$2</c:f>
              <c:strCache>
                <c:ptCount val="5"/>
                <c:pt idx="0">
                  <c:v>Revenue Potential
Very High; 4.5</c:v>
                </c:pt>
                <c:pt idx="1">
                  <c:v>Customer Acceptance
High; 4.2</c:v>
                </c:pt>
                <c:pt idx="2">
                  <c:v>Impact on Critical Mass
High; 4.2</c:v>
                </c:pt>
                <c:pt idx="3">
                  <c:v>Differentiation / Thought Leadership 
High; 4.1</c:v>
                </c:pt>
                <c:pt idx="4">
                  <c:v>Visibility / Traffic
High; 3.7</c:v>
                </c:pt>
              </c:strCache>
            </c:strRef>
          </c:cat>
          <c:val>
            <c:numRef>
              <c:f>Sheet1!$B$3:$F$3</c:f>
              <c:numCache>
                <c:formatCode>0.0</c:formatCode>
                <c:ptCount val="5"/>
                <c:pt idx="0">
                  <c:v>4.5</c:v>
                </c:pt>
                <c:pt idx="1">
                  <c:v>4.1527777777777768</c:v>
                </c:pt>
                <c:pt idx="2">
                  <c:v>4.166666666666667</c:v>
                </c:pt>
                <c:pt idx="3">
                  <c:v>4.0833333333333348</c:v>
                </c:pt>
                <c:pt idx="4">
                  <c:v>3.6666666666666665</c:v>
                </c:pt>
              </c:numCache>
            </c:numRef>
          </c:val>
        </c:ser>
        <c:ser>
          <c:idx val="1"/>
          <c:order val="1"/>
          <c:tx>
            <c:strRef>
              <c:f>Sheet1!$A$4</c:f>
              <c:strCache>
                <c:ptCount val="1"/>
              </c:strCache>
            </c:strRef>
          </c:tx>
          <c:spPr>
            <a:solidFill>
              <a:schemeClr val="accent5"/>
            </a:solidFill>
            <a:ln w="25400">
              <a:noFill/>
            </a:ln>
          </c:spPr>
          <c:dLbls>
            <c:delete val="1"/>
          </c:dLbls>
          <c:cat>
            <c:strRef>
              <c:f>Sheet1!$B$2:$F$2</c:f>
              <c:strCache>
                <c:ptCount val="5"/>
                <c:pt idx="0">
                  <c:v>Revenue Potential
Very High; 4.5</c:v>
                </c:pt>
                <c:pt idx="1">
                  <c:v>Customer Acceptance
High; 4.2</c:v>
                </c:pt>
                <c:pt idx="2">
                  <c:v>Impact on Critical Mass
High; 4.2</c:v>
                </c:pt>
                <c:pt idx="3">
                  <c:v>Differentiation / Thought Leadership 
High; 4.1</c:v>
                </c:pt>
                <c:pt idx="4">
                  <c:v>Visibility / Traffic
High; 3.7</c:v>
                </c:pt>
              </c:strCache>
            </c:strRef>
          </c:cat>
          <c:val>
            <c:numRef>
              <c:f>Sheet1!$B$4:$F$4</c:f>
              <c:numCache>
                <c:formatCode>General</c:formatCode>
                <c:ptCount val="5"/>
                <c:pt idx="0">
                  <c:v>0</c:v>
                </c:pt>
                <c:pt idx="1">
                  <c:v>0</c:v>
                </c:pt>
                <c:pt idx="2">
                  <c:v>0</c:v>
                </c:pt>
                <c:pt idx="3">
                  <c:v>0</c:v>
                </c:pt>
                <c:pt idx="4">
                  <c:v>0</c:v>
                </c:pt>
              </c:numCache>
            </c:numRef>
          </c:val>
        </c:ser>
        <c:ser>
          <c:idx val="2"/>
          <c:order val="2"/>
          <c:tx>
            <c:strRef>
              <c:f>Sheet1!$A$5</c:f>
              <c:strCache>
                <c:ptCount val="1"/>
              </c:strCache>
            </c:strRef>
          </c:tx>
          <c:spPr>
            <a:solidFill>
              <a:schemeClr val="accent6"/>
            </a:solidFill>
            <a:ln w="25400">
              <a:noFill/>
            </a:ln>
          </c:spPr>
          <c:dLbls>
            <c:delete val="1"/>
          </c:dLbls>
          <c:cat>
            <c:strRef>
              <c:f>Sheet1!$B$2:$F$2</c:f>
              <c:strCache>
                <c:ptCount val="5"/>
                <c:pt idx="0">
                  <c:v>Revenue Potential
Very High; 4.5</c:v>
                </c:pt>
                <c:pt idx="1">
                  <c:v>Customer Acceptance
High; 4.2</c:v>
                </c:pt>
                <c:pt idx="2">
                  <c:v>Impact on Critical Mass
High; 4.2</c:v>
                </c:pt>
                <c:pt idx="3">
                  <c:v>Differentiation / Thought Leadership 
High; 4.1</c:v>
                </c:pt>
                <c:pt idx="4">
                  <c:v>Visibility / Traffic
High; 3.7</c:v>
                </c:pt>
              </c:strCache>
            </c:strRef>
          </c:cat>
          <c:val>
            <c:numRef>
              <c:f>Sheet1!$B$5:$F$5</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81693824"/>
        <c:axId val="181695616"/>
      </c:radarChart>
      <c:catAx>
        <c:axId val="181693824"/>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81695616"/>
        <c:crosses val="autoZero"/>
        <c:auto val="0"/>
        <c:lblAlgn val="ctr"/>
        <c:lblOffset val="100"/>
        <c:noMultiLvlLbl val="0"/>
      </c:catAx>
      <c:valAx>
        <c:axId val="181695616"/>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181693824"/>
        <c:crosses val="autoZero"/>
        <c:crossBetween val="between"/>
        <c:majorUnit val="1"/>
        <c:minorUnit val="1"/>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Ease of Implementation</a:t>
            </a:r>
            <a:endParaRPr lang="en-GB" sz="2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Sheet1!$B$1:$F$1</c:f>
              <c:strCache>
                <c:ptCount val="5"/>
                <c:pt idx="0">
                  <c:v>Investment Costs
Neutral; 2.8</c:v>
                </c:pt>
                <c:pt idx="1">
                  <c:v>Recurring Costs
Neutral; 3.3</c:v>
                </c:pt>
                <c:pt idx="2">
                  <c:v>Risk
Positive; 3.8</c:v>
                </c:pt>
                <c:pt idx="3">
                  <c:v>Conflict with Suppliers
Positive; 3.8</c:v>
                </c:pt>
                <c:pt idx="4">
                  <c:v>Time Required
Neutral; 3.1</c:v>
                </c:pt>
              </c:strCache>
            </c:strRef>
          </c:cat>
          <c:val>
            <c:numRef>
              <c:f>Sheet1!$B$3:$F$3</c:f>
              <c:numCache>
                <c:formatCode>0.0</c:formatCode>
                <c:ptCount val="5"/>
                <c:pt idx="0">
                  <c:v>2.8333333333333335</c:v>
                </c:pt>
                <c:pt idx="1">
                  <c:v>3.25</c:v>
                </c:pt>
                <c:pt idx="2">
                  <c:v>3.7500000000000004</c:v>
                </c:pt>
                <c:pt idx="3">
                  <c:v>3.8333333333333335</c:v>
                </c:pt>
                <c:pt idx="4">
                  <c:v>3.0833333333333344</c:v>
                </c:pt>
              </c:numCache>
            </c:numRef>
          </c:val>
        </c:ser>
        <c:ser>
          <c:idx val="1"/>
          <c:order val="1"/>
          <c:tx>
            <c:strRef>
              <c:f>Sheet1!$A$4</c:f>
              <c:strCache>
                <c:ptCount val="1"/>
              </c:strCache>
            </c:strRef>
          </c:tx>
          <c:spPr>
            <a:solidFill>
              <a:schemeClr val="accent5"/>
            </a:solidFill>
            <a:ln w="25400">
              <a:noFill/>
            </a:ln>
          </c:spPr>
          <c:dLbls>
            <c:delete val="1"/>
          </c:dLbls>
          <c:cat>
            <c:strRef>
              <c:f>Sheet1!$B$1:$F$1</c:f>
              <c:strCache>
                <c:ptCount val="5"/>
                <c:pt idx="0">
                  <c:v>Investment Costs
Neutral; 2.8</c:v>
                </c:pt>
                <c:pt idx="1">
                  <c:v>Recurring Costs
Neutral; 3.3</c:v>
                </c:pt>
                <c:pt idx="2">
                  <c:v>Risk
Positive; 3.8</c:v>
                </c:pt>
                <c:pt idx="3">
                  <c:v>Conflict with Suppliers
Positive; 3.8</c:v>
                </c:pt>
                <c:pt idx="4">
                  <c:v>Time Required
Neutral; 3.1</c:v>
                </c:pt>
              </c:strCache>
            </c:strRef>
          </c:cat>
          <c:val>
            <c:numRef>
              <c:f>Sheet1!$B$4:$F$4</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81749632"/>
        <c:axId val="181751168"/>
      </c:radarChart>
      <c:catAx>
        <c:axId val="181749632"/>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81751168"/>
        <c:crosses val="autoZero"/>
        <c:auto val="0"/>
        <c:lblAlgn val="ctr"/>
        <c:lblOffset val="100"/>
        <c:noMultiLvlLbl val="0"/>
      </c:catAx>
      <c:valAx>
        <c:axId val="181751168"/>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181749632"/>
        <c:crosses val="autoZero"/>
        <c:crossBetween val="between"/>
        <c:majorUnit val="1"/>
        <c:minorUnit val="1"/>
      </c:valAx>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Impact of Option</a:t>
            </a:r>
            <a:endParaRPr lang="en-GB" sz="1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Sheet1!$B$2:$F$2</c:f>
              <c:strCache>
                <c:ptCount val="5"/>
                <c:pt idx="0">
                  <c:v>Revenue Potential
Medium; 2.8</c:v>
                </c:pt>
                <c:pt idx="1">
                  <c:v>Customer Acceptance
High; 3.6</c:v>
                </c:pt>
                <c:pt idx="2">
                  <c:v>Impact on Critical Mass
Medium; 3.4</c:v>
                </c:pt>
                <c:pt idx="3">
                  <c:v>Differentiation / Thought Leadership 
High; 3.8</c:v>
                </c:pt>
                <c:pt idx="4">
                  <c:v>Visibility / Traffic
High; 3.5</c:v>
                </c:pt>
              </c:strCache>
            </c:strRef>
          </c:cat>
          <c:val>
            <c:numRef>
              <c:f>Sheet1!$B$3:$F$3</c:f>
              <c:numCache>
                <c:formatCode>0.0</c:formatCode>
                <c:ptCount val="5"/>
                <c:pt idx="0">
                  <c:v>2.75</c:v>
                </c:pt>
                <c:pt idx="1">
                  <c:v>3.5555555555555558</c:v>
                </c:pt>
                <c:pt idx="2">
                  <c:v>3.4166666666666656</c:v>
                </c:pt>
                <c:pt idx="3">
                  <c:v>3.8333333333333335</c:v>
                </c:pt>
                <c:pt idx="4">
                  <c:v>3.5</c:v>
                </c:pt>
              </c:numCache>
            </c:numRef>
          </c:val>
        </c:ser>
        <c:ser>
          <c:idx val="1"/>
          <c:order val="1"/>
          <c:tx>
            <c:strRef>
              <c:f>Sheet1!$A$4</c:f>
              <c:strCache>
                <c:ptCount val="1"/>
              </c:strCache>
            </c:strRef>
          </c:tx>
          <c:spPr>
            <a:solidFill>
              <a:schemeClr val="accent5"/>
            </a:solidFill>
            <a:ln w="25400">
              <a:noFill/>
            </a:ln>
          </c:spPr>
          <c:dLbls>
            <c:delete val="1"/>
          </c:dLbls>
          <c:cat>
            <c:strRef>
              <c:f>Sheet1!$B$2:$F$2</c:f>
              <c:strCache>
                <c:ptCount val="5"/>
                <c:pt idx="0">
                  <c:v>Revenue Potential
Medium; 2.8</c:v>
                </c:pt>
                <c:pt idx="1">
                  <c:v>Customer Acceptance
High; 3.6</c:v>
                </c:pt>
                <c:pt idx="2">
                  <c:v>Impact on Critical Mass
Medium; 3.4</c:v>
                </c:pt>
                <c:pt idx="3">
                  <c:v>Differentiation / Thought Leadership 
High; 3.8</c:v>
                </c:pt>
                <c:pt idx="4">
                  <c:v>Visibility / Traffic
High; 3.5</c:v>
                </c:pt>
              </c:strCache>
            </c:strRef>
          </c:cat>
          <c:val>
            <c:numRef>
              <c:f>Sheet1!$B$4:$F$4</c:f>
              <c:numCache>
                <c:formatCode>General</c:formatCode>
                <c:ptCount val="5"/>
                <c:pt idx="0">
                  <c:v>0</c:v>
                </c:pt>
                <c:pt idx="1">
                  <c:v>0</c:v>
                </c:pt>
                <c:pt idx="2">
                  <c:v>0</c:v>
                </c:pt>
                <c:pt idx="3">
                  <c:v>0</c:v>
                </c:pt>
                <c:pt idx="4">
                  <c:v>0</c:v>
                </c:pt>
              </c:numCache>
            </c:numRef>
          </c:val>
        </c:ser>
        <c:ser>
          <c:idx val="2"/>
          <c:order val="2"/>
          <c:tx>
            <c:strRef>
              <c:f>Sheet1!$A$5</c:f>
              <c:strCache>
                <c:ptCount val="1"/>
              </c:strCache>
            </c:strRef>
          </c:tx>
          <c:spPr>
            <a:solidFill>
              <a:schemeClr val="accent6"/>
            </a:solidFill>
            <a:ln w="25400">
              <a:noFill/>
            </a:ln>
          </c:spPr>
          <c:dLbls>
            <c:delete val="1"/>
          </c:dLbls>
          <c:cat>
            <c:strRef>
              <c:f>Sheet1!$B$2:$F$2</c:f>
              <c:strCache>
                <c:ptCount val="5"/>
                <c:pt idx="0">
                  <c:v>Revenue Potential
Medium; 2.8</c:v>
                </c:pt>
                <c:pt idx="1">
                  <c:v>Customer Acceptance
High; 3.6</c:v>
                </c:pt>
                <c:pt idx="2">
                  <c:v>Impact on Critical Mass
Medium; 3.4</c:v>
                </c:pt>
                <c:pt idx="3">
                  <c:v>Differentiation / Thought Leadership 
High; 3.8</c:v>
                </c:pt>
                <c:pt idx="4">
                  <c:v>Visibility / Traffic
High; 3.5</c:v>
                </c:pt>
              </c:strCache>
            </c:strRef>
          </c:cat>
          <c:val>
            <c:numRef>
              <c:f>Sheet1!$B$5:$F$5</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93730816"/>
        <c:axId val="193732608"/>
      </c:radarChart>
      <c:catAx>
        <c:axId val="193730816"/>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93732608"/>
        <c:crosses val="autoZero"/>
        <c:auto val="0"/>
        <c:lblAlgn val="ctr"/>
        <c:lblOffset val="100"/>
        <c:noMultiLvlLbl val="0"/>
      </c:catAx>
      <c:valAx>
        <c:axId val="193732608"/>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193730816"/>
        <c:crosses val="autoZero"/>
        <c:crossBetween val="between"/>
        <c:majorUnit val="1"/>
        <c:minorUnit val="1"/>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Ease of Implementation</a:t>
            </a:r>
            <a:endParaRPr lang="en-GB" sz="2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Sheet1!$B$1:$F$1</c:f>
              <c:strCache>
                <c:ptCount val="5"/>
                <c:pt idx="0">
                  <c:v>Investment Costs
Neutral; 2.6</c:v>
                </c:pt>
                <c:pt idx="1">
                  <c:v>Recurring Costs
Neutral; 3.3</c:v>
                </c:pt>
                <c:pt idx="2">
                  <c:v>Risk
Positive; 3.5</c:v>
                </c:pt>
                <c:pt idx="3">
                  <c:v>Conflict with Suppliers
Neutral; 3.3</c:v>
                </c:pt>
                <c:pt idx="4">
                  <c:v>Time Required
Neutral; 2.8</c:v>
                </c:pt>
              </c:strCache>
            </c:strRef>
          </c:cat>
          <c:val>
            <c:numRef>
              <c:f>Sheet1!$B$3:$F$3</c:f>
              <c:numCache>
                <c:formatCode>0.0</c:formatCode>
                <c:ptCount val="5"/>
                <c:pt idx="0">
                  <c:v>2.5833333333333344</c:v>
                </c:pt>
                <c:pt idx="1">
                  <c:v>3.25</c:v>
                </c:pt>
                <c:pt idx="2">
                  <c:v>3.5416666666666665</c:v>
                </c:pt>
                <c:pt idx="3">
                  <c:v>3.25</c:v>
                </c:pt>
                <c:pt idx="4">
                  <c:v>2.8333333333333335</c:v>
                </c:pt>
              </c:numCache>
            </c:numRef>
          </c:val>
        </c:ser>
        <c:ser>
          <c:idx val="1"/>
          <c:order val="1"/>
          <c:tx>
            <c:strRef>
              <c:f>Sheet1!$A$4</c:f>
              <c:strCache>
                <c:ptCount val="1"/>
              </c:strCache>
            </c:strRef>
          </c:tx>
          <c:spPr>
            <a:solidFill>
              <a:schemeClr val="accent5"/>
            </a:solidFill>
            <a:ln w="25400">
              <a:noFill/>
            </a:ln>
          </c:spPr>
          <c:dLbls>
            <c:delete val="1"/>
          </c:dLbls>
          <c:cat>
            <c:strRef>
              <c:f>Sheet1!$B$1:$F$1</c:f>
              <c:strCache>
                <c:ptCount val="5"/>
                <c:pt idx="0">
                  <c:v>Investment Costs
Neutral; 2.6</c:v>
                </c:pt>
                <c:pt idx="1">
                  <c:v>Recurring Costs
Neutral; 3.3</c:v>
                </c:pt>
                <c:pt idx="2">
                  <c:v>Risk
Positive; 3.5</c:v>
                </c:pt>
                <c:pt idx="3">
                  <c:v>Conflict with Suppliers
Neutral; 3.3</c:v>
                </c:pt>
                <c:pt idx="4">
                  <c:v>Time Required
Neutral; 2.8</c:v>
                </c:pt>
              </c:strCache>
            </c:strRef>
          </c:cat>
          <c:val>
            <c:numRef>
              <c:f>Sheet1!$B$4:$F$4</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93823488"/>
        <c:axId val="193825024"/>
      </c:radarChart>
      <c:catAx>
        <c:axId val="193823488"/>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93825024"/>
        <c:crosses val="autoZero"/>
        <c:auto val="0"/>
        <c:lblAlgn val="ctr"/>
        <c:lblOffset val="100"/>
        <c:noMultiLvlLbl val="0"/>
      </c:catAx>
      <c:valAx>
        <c:axId val="193825024"/>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193823488"/>
        <c:crosses val="autoZero"/>
        <c:crossBetween val="between"/>
        <c:majorUnit val="1"/>
        <c:minorUnit val="1"/>
      </c:valAx>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Impact of Option</a:t>
            </a:r>
            <a:endParaRPr lang="en-GB" sz="1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Sheet1!$B$2:$F$2</c:f>
              <c:strCache>
                <c:ptCount val="5"/>
                <c:pt idx="0">
                  <c:v>Revenue Potential
Medium; 3.0</c:v>
                </c:pt>
                <c:pt idx="1">
                  <c:v>Customer Acceptance
High; 3.9</c:v>
                </c:pt>
                <c:pt idx="2">
                  <c:v>Impact on Critical Mass
High; 3.9</c:v>
                </c:pt>
                <c:pt idx="3">
                  <c:v>Differentiation / Thought Leadership 
Medium; 2.7</c:v>
                </c:pt>
                <c:pt idx="4">
                  <c:v>Visibility / Traffic
Medium; 3.3</c:v>
                </c:pt>
              </c:strCache>
            </c:strRef>
          </c:cat>
          <c:val>
            <c:numRef>
              <c:f>Sheet1!$B$3:$F$3</c:f>
              <c:numCache>
                <c:formatCode>0.0</c:formatCode>
                <c:ptCount val="5"/>
                <c:pt idx="0">
                  <c:v>3</c:v>
                </c:pt>
                <c:pt idx="1">
                  <c:v>3.9305555555555562</c:v>
                </c:pt>
                <c:pt idx="2">
                  <c:v>3.9166666666666656</c:v>
                </c:pt>
                <c:pt idx="3">
                  <c:v>2.6666666666666665</c:v>
                </c:pt>
                <c:pt idx="4">
                  <c:v>3.3333333333333335</c:v>
                </c:pt>
              </c:numCache>
            </c:numRef>
          </c:val>
        </c:ser>
        <c:ser>
          <c:idx val="1"/>
          <c:order val="1"/>
          <c:tx>
            <c:strRef>
              <c:f>Sheet1!$A$4</c:f>
              <c:strCache>
                <c:ptCount val="1"/>
              </c:strCache>
            </c:strRef>
          </c:tx>
          <c:spPr>
            <a:solidFill>
              <a:schemeClr val="accent5"/>
            </a:solidFill>
            <a:ln w="25400">
              <a:noFill/>
            </a:ln>
          </c:spPr>
          <c:dLbls>
            <c:delete val="1"/>
          </c:dLbls>
          <c:cat>
            <c:strRef>
              <c:f>Sheet1!$B$2:$F$2</c:f>
              <c:strCache>
                <c:ptCount val="5"/>
                <c:pt idx="0">
                  <c:v>Revenue Potential
Medium; 3.0</c:v>
                </c:pt>
                <c:pt idx="1">
                  <c:v>Customer Acceptance
High; 3.9</c:v>
                </c:pt>
                <c:pt idx="2">
                  <c:v>Impact on Critical Mass
High; 3.9</c:v>
                </c:pt>
                <c:pt idx="3">
                  <c:v>Differentiation / Thought Leadership 
Medium; 2.7</c:v>
                </c:pt>
                <c:pt idx="4">
                  <c:v>Visibility / Traffic
Medium; 3.3</c:v>
                </c:pt>
              </c:strCache>
            </c:strRef>
          </c:cat>
          <c:val>
            <c:numRef>
              <c:f>Sheet1!$B$4:$F$4</c:f>
              <c:numCache>
                <c:formatCode>General</c:formatCode>
                <c:ptCount val="5"/>
                <c:pt idx="0">
                  <c:v>0</c:v>
                </c:pt>
                <c:pt idx="1">
                  <c:v>0</c:v>
                </c:pt>
                <c:pt idx="2">
                  <c:v>0</c:v>
                </c:pt>
                <c:pt idx="3">
                  <c:v>0</c:v>
                </c:pt>
                <c:pt idx="4">
                  <c:v>0</c:v>
                </c:pt>
              </c:numCache>
            </c:numRef>
          </c:val>
        </c:ser>
        <c:ser>
          <c:idx val="2"/>
          <c:order val="2"/>
          <c:tx>
            <c:strRef>
              <c:f>Sheet1!$A$5</c:f>
              <c:strCache>
                <c:ptCount val="1"/>
              </c:strCache>
            </c:strRef>
          </c:tx>
          <c:spPr>
            <a:solidFill>
              <a:schemeClr val="accent6"/>
            </a:solidFill>
            <a:ln w="25400">
              <a:noFill/>
            </a:ln>
          </c:spPr>
          <c:dLbls>
            <c:delete val="1"/>
          </c:dLbls>
          <c:cat>
            <c:strRef>
              <c:f>Sheet1!$B$2:$F$2</c:f>
              <c:strCache>
                <c:ptCount val="5"/>
                <c:pt idx="0">
                  <c:v>Revenue Potential
Medium; 3.0</c:v>
                </c:pt>
                <c:pt idx="1">
                  <c:v>Customer Acceptance
High; 3.9</c:v>
                </c:pt>
                <c:pt idx="2">
                  <c:v>Impact on Critical Mass
High; 3.9</c:v>
                </c:pt>
                <c:pt idx="3">
                  <c:v>Differentiation / Thought Leadership 
Medium; 2.7</c:v>
                </c:pt>
                <c:pt idx="4">
                  <c:v>Visibility / Traffic
Medium; 3.3</c:v>
                </c:pt>
              </c:strCache>
            </c:strRef>
          </c:cat>
          <c:val>
            <c:numRef>
              <c:f>Sheet1!$B$5:$F$5</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94126592"/>
        <c:axId val="194128128"/>
      </c:radarChart>
      <c:catAx>
        <c:axId val="194126592"/>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94128128"/>
        <c:crosses val="autoZero"/>
        <c:auto val="0"/>
        <c:lblAlgn val="ctr"/>
        <c:lblOffset val="100"/>
        <c:noMultiLvlLbl val="0"/>
      </c:catAx>
      <c:valAx>
        <c:axId val="194128128"/>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194126592"/>
        <c:crosses val="autoZero"/>
        <c:crossBetween val="between"/>
        <c:majorUnit val="1"/>
        <c:minorUnit val="1"/>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Ease of Implementation</a:t>
            </a:r>
            <a:endParaRPr lang="en-GB" sz="2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Sheet1!$B$1:$F$1</c:f>
              <c:strCache>
                <c:ptCount val="5"/>
                <c:pt idx="0">
                  <c:v>Investment Costs
Neutral; 2.5</c:v>
                </c:pt>
                <c:pt idx="1">
                  <c:v>Recurring Costs
Positive; 3.7</c:v>
                </c:pt>
                <c:pt idx="2">
                  <c:v>Risk
Positive; 3.9</c:v>
                </c:pt>
                <c:pt idx="3">
                  <c:v>Conflict with Suppliers
Neutral; 3.4</c:v>
                </c:pt>
                <c:pt idx="4">
                  <c:v>Time Required
Neutral; 2.9</c:v>
                </c:pt>
              </c:strCache>
            </c:strRef>
          </c:cat>
          <c:val>
            <c:numRef>
              <c:f>Sheet1!$B$3:$F$3</c:f>
              <c:numCache>
                <c:formatCode>0.0</c:formatCode>
                <c:ptCount val="5"/>
                <c:pt idx="0">
                  <c:v>2.5</c:v>
                </c:pt>
                <c:pt idx="1">
                  <c:v>3.6666666666666665</c:v>
                </c:pt>
                <c:pt idx="2">
                  <c:v>3.8958333333333326</c:v>
                </c:pt>
                <c:pt idx="3">
                  <c:v>3.4166666666666656</c:v>
                </c:pt>
                <c:pt idx="4">
                  <c:v>2.9166666666666656</c:v>
                </c:pt>
              </c:numCache>
            </c:numRef>
          </c:val>
        </c:ser>
        <c:ser>
          <c:idx val="1"/>
          <c:order val="1"/>
          <c:tx>
            <c:strRef>
              <c:f>Sheet1!$A$4</c:f>
              <c:strCache>
                <c:ptCount val="1"/>
              </c:strCache>
            </c:strRef>
          </c:tx>
          <c:spPr>
            <a:solidFill>
              <a:schemeClr val="accent5"/>
            </a:solidFill>
            <a:ln w="25400">
              <a:noFill/>
            </a:ln>
          </c:spPr>
          <c:dLbls>
            <c:delete val="1"/>
          </c:dLbls>
          <c:cat>
            <c:strRef>
              <c:f>Sheet1!$B$1:$F$1</c:f>
              <c:strCache>
                <c:ptCount val="5"/>
                <c:pt idx="0">
                  <c:v>Investment Costs
Neutral; 2.5</c:v>
                </c:pt>
                <c:pt idx="1">
                  <c:v>Recurring Costs
Positive; 3.7</c:v>
                </c:pt>
                <c:pt idx="2">
                  <c:v>Risk
Positive; 3.9</c:v>
                </c:pt>
                <c:pt idx="3">
                  <c:v>Conflict with Suppliers
Neutral; 3.4</c:v>
                </c:pt>
                <c:pt idx="4">
                  <c:v>Time Required
Neutral; 2.9</c:v>
                </c:pt>
              </c:strCache>
            </c:strRef>
          </c:cat>
          <c:val>
            <c:numRef>
              <c:f>Sheet1!$B$4:$F$4</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94173952"/>
        <c:axId val="194179840"/>
      </c:radarChart>
      <c:catAx>
        <c:axId val="194173952"/>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94179840"/>
        <c:crosses val="autoZero"/>
        <c:auto val="0"/>
        <c:lblAlgn val="ctr"/>
        <c:lblOffset val="100"/>
        <c:noMultiLvlLbl val="0"/>
      </c:catAx>
      <c:valAx>
        <c:axId val="194179840"/>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194173952"/>
        <c:crosses val="autoZero"/>
        <c:crossBetween val="between"/>
        <c:majorUnit val="1"/>
        <c:minorUnit val="1"/>
      </c:valAx>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Impact of Option</a:t>
            </a:r>
            <a:endParaRPr lang="en-GB" sz="1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Sheet1!$B$2:$F$2</c:f>
              <c:strCache>
                <c:ptCount val="5"/>
                <c:pt idx="0">
                  <c:v>Revenue Potential
High; 4.0</c:v>
                </c:pt>
                <c:pt idx="1">
                  <c:v>Customer Acceptance
High; 3.5</c:v>
                </c:pt>
                <c:pt idx="2">
                  <c:v>Impact on Critical Mass
High; 3.9</c:v>
                </c:pt>
                <c:pt idx="3">
                  <c:v>Differentiation / Thought Leadership 
Medium; 3.3</c:v>
                </c:pt>
                <c:pt idx="4">
                  <c:v>Visibility / Traffic
High; 3.9</c:v>
                </c:pt>
              </c:strCache>
            </c:strRef>
          </c:cat>
          <c:val>
            <c:numRef>
              <c:f>Sheet1!$B$3:$F$3</c:f>
              <c:numCache>
                <c:formatCode>0.0</c:formatCode>
                <c:ptCount val="5"/>
                <c:pt idx="0">
                  <c:v>4</c:v>
                </c:pt>
                <c:pt idx="1">
                  <c:v>3.541666666666667</c:v>
                </c:pt>
                <c:pt idx="2">
                  <c:v>3.9166666666666656</c:v>
                </c:pt>
                <c:pt idx="3">
                  <c:v>3.25</c:v>
                </c:pt>
                <c:pt idx="4">
                  <c:v>3.9166666666666656</c:v>
                </c:pt>
              </c:numCache>
            </c:numRef>
          </c:val>
        </c:ser>
        <c:ser>
          <c:idx val="1"/>
          <c:order val="1"/>
          <c:tx>
            <c:strRef>
              <c:f>Sheet1!$A$4</c:f>
              <c:strCache>
                <c:ptCount val="1"/>
              </c:strCache>
            </c:strRef>
          </c:tx>
          <c:spPr>
            <a:solidFill>
              <a:schemeClr val="accent5"/>
            </a:solidFill>
            <a:ln w="25400">
              <a:noFill/>
            </a:ln>
          </c:spPr>
          <c:dLbls>
            <c:delete val="1"/>
          </c:dLbls>
          <c:cat>
            <c:strRef>
              <c:f>Sheet1!$B$2:$F$2</c:f>
              <c:strCache>
                <c:ptCount val="5"/>
                <c:pt idx="0">
                  <c:v>Revenue Potential
High; 4.0</c:v>
                </c:pt>
                <c:pt idx="1">
                  <c:v>Customer Acceptance
High; 3.5</c:v>
                </c:pt>
                <c:pt idx="2">
                  <c:v>Impact on Critical Mass
High; 3.9</c:v>
                </c:pt>
                <c:pt idx="3">
                  <c:v>Differentiation / Thought Leadership 
Medium; 3.3</c:v>
                </c:pt>
                <c:pt idx="4">
                  <c:v>Visibility / Traffic
High; 3.9</c:v>
                </c:pt>
              </c:strCache>
            </c:strRef>
          </c:cat>
          <c:val>
            <c:numRef>
              <c:f>Sheet1!$B$4:$F$4</c:f>
              <c:numCache>
                <c:formatCode>General</c:formatCode>
                <c:ptCount val="5"/>
                <c:pt idx="0">
                  <c:v>0</c:v>
                </c:pt>
                <c:pt idx="1">
                  <c:v>0</c:v>
                </c:pt>
                <c:pt idx="2">
                  <c:v>0</c:v>
                </c:pt>
                <c:pt idx="3">
                  <c:v>0</c:v>
                </c:pt>
                <c:pt idx="4">
                  <c:v>0</c:v>
                </c:pt>
              </c:numCache>
            </c:numRef>
          </c:val>
        </c:ser>
        <c:ser>
          <c:idx val="2"/>
          <c:order val="2"/>
          <c:tx>
            <c:strRef>
              <c:f>Sheet1!$A$5</c:f>
              <c:strCache>
                <c:ptCount val="1"/>
              </c:strCache>
            </c:strRef>
          </c:tx>
          <c:spPr>
            <a:solidFill>
              <a:schemeClr val="accent6"/>
            </a:solidFill>
            <a:ln w="25400">
              <a:noFill/>
            </a:ln>
          </c:spPr>
          <c:dLbls>
            <c:delete val="1"/>
          </c:dLbls>
          <c:cat>
            <c:strRef>
              <c:f>Sheet1!$B$2:$F$2</c:f>
              <c:strCache>
                <c:ptCount val="5"/>
                <c:pt idx="0">
                  <c:v>Revenue Potential
High; 4.0</c:v>
                </c:pt>
                <c:pt idx="1">
                  <c:v>Customer Acceptance
High; 3.5</c:v>
                </c:pt>
                <c:pt idx="2">
                  <c:v>Impact on Critical Mass
High; 3.9</c:v>
                </c:pt>
                <c:pt idx="3">
                  <c:v>Differentiation / Thought Leadership 
Medium; 3.3</c:v>
                </c:pt>
                <c:pt idx="4">
                  <c:v>Visibility / Traffic
High; 3.9</c:v>
                </c:pt>
              </c:strCache>
            </c:strRef>
          </c:cat>
          <c:val>
            <c:numRef>
              <c:f>Sheet1!$B$5:$F$5</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94387968"/>
        <c:axId val="194389504"/>
      </c:radarChart>
      <c:catAx>
        <c:axId val="194387968"/>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94389504"/>
        <c:crosses val="autoZero"/>
        <c:auto val="0"/>
        <c:lblAlgn val="ctr"/>
        <c:lblOffset val="100"/>
        <c:noMultiLvlLbl val="0"/>
      </c:catAx>
      <c:valAx>
        <c:axId val="194389504"/>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194387968"/>
        <c:crosses val="autoZero"/>
        <c:crossBetween val="between"/>
        <c:majorUnit val="1"/>
        <c:minorUnit val="1"/>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Ease of Implementation</a:t>
            </a:r>
            <a:endParaRPr lang="en-GB" sz="2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Sheet1!$B$1:$F$1</c:f>
              <c:strCache>
                <c:ptCount val="5"/>
                <c:pt idx="0">
                  <c:v>Investment Costs
Neutral; 2.5</c:v>
                </c:pt>
                <c:pt idx="1">
                  <c:v>Recurring Costs
Positive; 3.7</c:v>
                </c:pt>
                <c:pt idx="2">
                  <c:v>Risk
Positive; 3.9</c:v>
                </c:pt>
                <c:pt idx="3">
                  <c:v>Conflict with Suppliers
Neutral; 3.4</c:v>
                </c:pt>
                <c:pt idx="4">
                  <c:v>Time Required
Neutral; 2.9</c:v>
                </c:pt>
              </c:strCache>
            </c:strRef>
          </c:cat>
          <c:val>
            <c:numRef>
              <c:f>Sheet1!$B$3:$F$3</c:f>
              <c:numCache>
                <c:formatCode>0.0</c:formatCode>
                <c:ptCount val="5"/>
                <c:pt idx="0">
                  <c:v>2.5</c:v>
                </c:pt>
                <c:pt idx="1">
                  <c:v>3.6666666666666665</c:v>
                </c:pt>
                <c:pt idx="2">
                  <c:v>3.8958333333333326</c:v>
                </c:pt>
                <c:pt idx="3">
                  <c:v>3.4166666666666656</c:v>
                </c:pt>
                <c:pt idx="4">
                  <c:v>2.9166666666666656</c:v>
                </c:pt>
              </c:numCache>
            </c:numRef>
          </c:val>
        </c:ser>
        <c:ser>
          <c:idx val="1"/>
          <c:order val="1"/>
          <c:tx>
            <c:strRef>
              <c:f>Sheet1!$A$4</c:f>
              <c:strCache>
                <c:ptCount val="1"/>
              </c:strCache>
            </c:strRef>
          </c:tx>
          <c:spPr>
            <a:solidFill>
              <a:schemeClr val="accent5"/>
            </a:solidFill>
            <a:ln w="25400">
              <a:noFill/>
            </a:ln>
          </c:spPr>
          <c:dLbls>
            <c:delete val="1"/>
          </c:dLbls>
          <c:cat>
            <c:strRef>
              <c:f>Sheet1!$B$1:$F$1</c:f>
              <c:strCache>
                <c:ptCount val="5"/>
                <c:pt idx="0">
                  <c:v>Investment Costs
Neutral; 2.5</c:v>
                </c:pt>
                <c:pt idx="1">
                  <c:v>Recurring Costs
Positive; 3.7</c:v>
                </c:pt>
                <c:pt idx="2">
                  <c:v>Risk
Positive; 3.9</c:v>
                </c:pt>
                <c:pt idx="3">
                  <c:v>Conflict with Suppliers
Neutral; 3.4</c:v>
                </c:pt>
                <c:pt idx="4">
                  <c:v>Time Required
Neutral; 2.9</c:v>
                </c:pt>
              </c:strCache>
            </c:strRef>
          </c:cat>
          <c:val>
            <c:numRef>
              <c:f>Sheet1!$B$4:$F$4</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94427136"/>
        <c:axId val="194433024"/>
      </c:radarChart>
      <c:catAx>
        <c:axId val="194427136"/>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94433024"/>
        <c:crosses val="autoZero"/>
        <c:auto val="0"/>
        <c:lblAlgn val="ctr"/>
        <c:lblOffset val="100"/>
        <c:noMultiLvlLbl val="0"/>
      </c:catAx>
      <c:valAx>
        <c:axId val="194433024"/>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194427136"/>
        <c:crosses val="autoZero"/>
        <c:crossBetween val="between"/>
        <c:majorUnit val="1"/>
        <c:minorUnit val="1"/>
      </c:valAx>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Impact of Option</a:t>
            </a:r>
            <a:endParaRPr lang="en-GB" sz="1000" dirty="0"/>
          </a:p>
        </c:rich>
      </c:tx>
      <c:layout/>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Sheet1!$B$2:$F$2</c:f>
              <c:strCache>
                <c:ptCount val="5"/>
                <c:pt idx="0">
                  <c:v>Revenue Potential
Very High; 4.5</c:v>
                </c:pt>
                <c:pt idx="1">
                  <c:v>Customer Acceptance
High; 4.2</c:v>
                </c:pt>
                <c:pt idx="2">
                  <c:v>Impact on Critical Mass
High; 4.2</c:v>
                </c:pt>
                <c:pt idx="3">
                  <c:v>Differentiation / Thought Leadership 
High; 4.1</c:v>
                </c:pt>
                <c:pt idx="4">
                  <c:v>Visibility / Traffic
High; 3.7</c:v>
                </c:pt>
              </c:strCache>
            </c:strRef>
          </c:cat>
          <c:val>
            <c:numRef>
              <c:f>Sheet1!$B$3:$F$3</c:f>
              <c:numCache>
                <c:formatCode>0.0</c:formatCode>
                <c:ptCount val="5"/>
                <c:pt idx="0">
                  <c:v>4.5</c:v>
                </c:pt>
                <c:pt idx="1">
                  <c:v>4.1527777777777768</c:v>
                </c:pt>
                <c:pt idx="2">
                  <c:v>4.166666666666667</c:v>
                </c:pt>
                <c:pt idx="3">
                  <c:v>4.0833333333333348</c:v>
                </c:pt>
                <c:pt idx="4">
                  <c:v>3.6666666666666665</c:v>
                </c:pt>
              </c:numCache>
            </c:numRef>
          </c:val>
        </c:ser>
        <c:ser>
          <c:idx val="1"/>
          <c:order val="1"/>
          <c:tx>
            <c:strRef>
              <c:f>Sheet1!$A$4</c:f>
              <c:strCache>
                <c:ptCount val="1"/>
              </c:strCache>
            </c:strRef>
          </c:tx>
          <c:spPr>
            <a:solidFill>
              <a:schemeClr val="accent5"/>
            </a:solidFill>
            <a:ln w="25400">
              <a:noFill/>
            </a:ln>
          </c:spPr>
          <c:dLbls>
            <c:delete val="1"/>
          </c:dLbls>
          <c:cat>
            <c:strRef>
              <c:f>Sheet1!$B$2:$F$2</c:f>
              <c:strCache>
                <c:ptCount val="5"/>
                <c:pt idx="0">
                  <c:v>Revenue Potential
Very High; 4.5</c:v>
                </c:pt>
                <c:pt idx="1">
                  <c:v>Customer Acceptance
High; 4.2</c:v>
                </c:pt>
                <c:pt idx="2">
                  <c:v>Impact on Critical Mass
High; 4.2</c:v>
                </c:pt>
                <c:pt idx="3">
                  <c:v>Differentiation / Thought Leadership 
High; 4.1</c:v>
                </c:pt>
                <c:pt idx="4">
                  <c:v>Visibility / Traffic
High; 3.7</c:v>
                </c:pt>
              </c:strCache>
            </c:strRef>
          </c:cat>
          <c:val>
            <c:numRef>
              <c:f>Sheet1!$B$4:$F$4</c:f>
              <c:numCache>
                <c:formatCode>General</c:formatCode>
                <c:ptCount val="5"/>
                <c:pt idx="0">
                  <c:v>0</c:v>
                </c:pt>
                <c:pt idx="1">
                  <c:v>0</c:v>
                </c:pt>
                <c:pt idx="2">
                  <c:v>0</c:v>
                </c:pt>
                <c:pt idx="3">
                  <c:v>0</c:v>
                </c:pt>
                <c:pt idx="4">
                  <c:v>0</c:v>
                </c:pt>
              </c:numCache>
            </c:numRef>
          </c:val>
        </c:ser>
        <c:ser>
          <c:idx val="2"/>
          <c:order val="2"/>
          <c:tx>
            <c:strRef>
              <c:f>Sheet1!$A$5</c:f>
              <c:strCache>
                <c:ptCount val="1"/>
              </c:strCache>
            </c:strRef>
          </c:tx>
          <c:spPr>
            <a:solidFill>
              <a:schemeClr val="accent6"/>
            </a:solidFill>
            <a:ln w="25400">
              <a:noFill/>
            </a:ln>
          </c:spPr>
          <c:dLbls>
            <c:delete val="1"/>
          </c:dLbls>
          <c:cat>
            <c:strRef>
              <c:f>Sheet1!$B$2:$F$2</c:f>
              <c:strCache>
                <c:ptCount val="5"/>
                <c:pt idx="0">
                  <c:v>Revenue Potential
Very High; 4.5</c:v>
                </c:pt>
                <c:pt idx="1">
                  <c:v>Customer Acceptance
High; 4.2</c:v>
                </c:pt>
                <c:pt idx="2">
                  <c:v>Impact on Critical Mass
High; 4.2</c:v>
                </c:pt>
                <c:pt idx="3">
                  <c:v>Differentiation / Thought Leadership 
High; 4.1</c:v>
                </c:pt>
                <c:pt idx="4">
                  <c:v>Visibility / Traffic
High; 3.7</c:v>
                </c:pt>
              </c:strCache>
            </c:strRef>
          </c:cat>
          <c:val>
            <c:numRef>
              <c:f>Sheet1!$B$5:$F$5</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43380096"/>
        <c:axId val="43381888"/>
      </c:radarChart>
      <c:catAx>
        <c:axId val="43380096"/>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43381888"/>
        <c:crosses val="autoZero"/>
        <c:auto val="0"/>
        <c:lblAlgn val="ctr"/>
        <c:lblOffset val="100"/>
        <c:noMultiLvlLbl val="0"/>
      </c:catAx>
      <c:valAx>
        <c:axId val="43381888"/>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43380096"/>
        <c:crosses val="autoZero"/>
        <c:crossBetween val="between"/>
        <c:majorUnit val="1"/>
        <c:minorUnit val="1"/>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Ease of Implementation</a:t>
            </a:r>
            <a:endParaRPr lang="en-GB" sz="2000" dirty="0"/>
          </a:p>
        </c:rich>
      </c:tx>
      <c:layout/>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Sheet1!$B$1:$F$1</c:f>
              <c:strCache>
                <c:ptCount val="5"/>
                <c:pt idx="0">
                  <c:v>Investment Costs
Neutral; 2.8</c:v>
                </c:pt>
                <c:pt idx="1">
                  <c:v>Recurring Costs
Neutral; 3.3</c:v>
                </c:pt>
                <c:pt idx="2">
                  <c:v>Risk
Positive; 3.8</c:v>
                </c:pt>
                <c:pt idx="3">
                  <c:v>Conflict with Suppliers
Positive; 3.8</c:v>
                </c:pt>
                <c:pt idx="4">
                  <c:v>Time Required
Neutral; 3.1</c:v>
                </c:pt>
              </c:strCache>
            </c:strRef>
          </c:cat>
          <c:val>
            <c:numRef>
              <c:f>Sheet1!$B$3:$F$3</c:f>
              <c:numCache>
                <c:formatCode>0.0</c:formatCode>
                <c:ptCount val="5"/>
                <c:pt idx="0">
                  <c:v>2.8333333333333335</c:v>
                </c:pt>
                <c:pt idx="1">
                  <c:v>3.25</c:v>
                </c:pt>
                <c:pt idx="2">
                  <c:v>3.7500000000000004</c:v>
                </c:pt>
                <c:pt idx="3">
                  <c:v>3.8333333333333335</c:v>
                </c:pt>
                <c:pt idx="4">
                  <c:v>3.0833333333333344</c:v>
                </c:pt>
              </c:numCache>
            </c:numRef>
          </c:val>
        </c:ser>
        <c:ser>
          <c:idx val="1"/>
          <c:order val="1"/>
          <c:tx>
            <c:strRef>
              <c:f>Sheet1!$A$4</c:f>
              <c:strCache>
                <c:ptCount val="1"/>
              </c:strCache>
            </c:strRef>
          </c:tx>
          <c:spPr>
            <a:solidFill>
              <a:schemeClr val="accent5"/>
            </a:solidFill>
            <a:ln w="25400">
              <a:noFill/>
            </a:ln>
          </c:spPr>
          <c:dLbls>
            <c:delete val="1"/>
          </c:dLbls>
          <c:cat>
            <c:strRef>
              <c:f>Sheet1!$B$1:$F$1</c:f>
              <c:strCache>
                <c:ptCount val="5"/>
                <c:pt idx="0">
                  <c:v>Investment Costs
Neutral; 2.8</c:v>
                </c:pt>
                <c:pt idx="1">
                  <c:v>Recurring Costs
Neutral; 3.3</c:v>
                </c:pt>
                <c:pt idx="2">
                  <c:v>Risk
Positive; 3.8</c:v>
                </c:pt>
                <c:pt idx="3">
                  <c:v>Conflict with Suppliers
Positive; 3.8</c:v>
                </c:pt>
                <c:pt idx="4">
                  <c:v>Time Required
Neutral; 3.1</c:v>
                </c:pt>
              </c:strCache>
            </c:strRef>
          </c:cat>
          <c:val>
            <c:numRef>
              <c:f>Sheet1!$B$4:$F$4</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95233920"/>
        <c:axId val="95235456"/>
      </c:radarChart>
      <c:catAx>
        <c:axId val="95233920"/>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95235456"/>
        <c:crosses val="autoZero"/>
        <c:auto val="0"/>
        <c:lblAlgn val="ctr"/>
        <c:lblOffset val="100"/>
        <c:noMultiLvlLbl val="0"/>
      </c:catAx>
      <c:valAx>
        <c:axId val="95235456"/>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95233920"/>
        <c:crosses val="autoZero"/>
        <c:crossBetween val="between"/>
        <c:majorUnit val="1"/>
        <c:minorUnit val="1"/>
      </c:valAx>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Sheet1!$A$2</c:f>
              <c:strCache>
                <c:ptCount val="1"/>
                <c:pt idx="0">
                  <c:v>Generic Cloud Computing for European Big Science</c:v>
                </c:pt>
              </c:strCache>
            </c:strRef>
          </c:tx>
          <c:cat>
            <c:strRef>
              <c:f>Sheet1!$B$1:$F$1</c:f>
              <c:strCache>
                <c:ptCount val="5"/>
                <c:pt idx="0">
                  <c:v>Revenue Potential</c:v>
                </c:pt>
                <c:pt idx="1">
                  <c:v>Customer Acceptance</c:v>
                </c:pt>
                <c:pt idx="2">
                  <c:v>Impact on Critical Mass</c:v>
                </c:pt>
                <c:pt idx="3">
                  <c:v>Differentiation / Thought Leadership</c:v>
                </c:pt>
                <c:pt idx="4">
                  <c:v>Visibility / Traffic</c:v>
                </c:pt>
              </c:strCache>
            </c:strRef>
          </c:cat>
          <c:val>
            <c:numRef>
              <c:f>Sheet1!$B$2:$F$2</c:f>
              <c:numCache>
                <c:formatCode>0.0</c:formatCode>
                <c:ptCount val="5"/>
                <c:pt idx="0">
                  <c:v>3.8333333333333335</c:v>
                </c:pt>
                <c:pt idx="1">
                  <c:v>4.1527777777777768</c:v>
                </c:pt>
                <c:pt idx="2">
                  <c:v>4.0833333333333348</c:v>
                </c:pt>
                <c:pt idx="3">
                  <c:v>3.5833333333333344</c:v>
                </c:pt>
                <c:pt idx="4">
                  <c:v>3.8333333333333335</c:v>
                </c:pt>
              </c:numCache>
            </c:numRef>
          </c:val>
        </c:ser>
        <c:ser>
          <c:idx val="3"/>
          <c:order val="1"/>
          <c:tx>
            <c:strRef>
              <c:f>Sheet1!$A$3</c:f>
              <c:strCache>
                <c:ptCount val="1"/>
                <c:pt idx="0">
                  <c:v>Versioned Cloud Computing for Science &amp; Education</c:v>
                </c:pt>
              </c:strCache>
            </c:strRef>
          </c:tx>
          <c:cat>
            <c:strRef>
              <c:f>Sheet1!$B$1:$F$1</c:f>
              <c:strCache>
                <c:ptCount val="5"/>
                <c:pt idx="0">
                  <c:v>Revenue Potential</c:v>
                </c:pt>
                <c:pt idx="1">
                  <c:v>Customer Acceptance</c:v>
                </c:pt>
                <c:pt idx="2">
                  <c:v>Impact on Critical Mass</c:v>
                </c:pt>
                <c:pt idx="3">
                  <c:v>Differentiation / Thought Leadership</c:v>
                </c:pt>
                <c:pt idx="4">
                  <c:v>Visibility / Traffic</c:v>
                </c:pt>
              </c:strCache>
            </c:strRef>
          </c:cat>
          <c:val>
            <c:numRef>
              <c:f>Sheet1!$B$3:$F$3</c:f>
              <c:numCache>
                <c:formatCode>0.0</c:formatCode>
                <c:ptCount val="5"/>
                <c:pt idx="0">
                  <c:v>3.8333333333333335</c:v>
                </c:pt>
                <c:pt idx="1">
                  <c:v>3.9166666666666656</c:v>
                </c:pt>
                <c:pt idx="2">
                  <c:v>4.0833333333333348</c:v>
                </c:pt>
                <c:pt idx="3">
                  <c:v>3.5</c:v>
                </c:pt>
                <c:pt idx="4">
                  <c:v>3.5</c:v>
                </c:pt>
              </c:numCache>
            </c:numRef>
          </c:val>
        </c:ser>
        <c:ser>
          <c:idx val="1"/>
          <c:order val="2"/>
          <c:tx>
            <c:strRef>
              <c:f>Sheet1!$A$4</c:f>
              <c:strCache>
                <c:ptCount val="1"/>
                <c:pt idx="0">
                  <c:v>Helix Nebula Brand Management</c:v>
                </c:pt>
              </c:strCache>
            </c:strRef>
          </c:tx>
          <c:cat>
            <c:strRef>
              <c:f>Sheet1!$B$1:$F$1</c:f>
              <c:strCache>
                <c:ptCount val="5"/>
                <c:pt idx="0">
                  <c:v>Revenue Potential</c:v>
                </c:pt>
                <c:pt idx="1">
                  <c:v>Customer Acceptance</c:v>
                </c:pt>
                <c:pt idx="2">
                  <c:v>Impact on Critical Mass</c:v>
                </c:pt>
                <c:pt idx="3">
                  <c:v>Differentiation / Thought Leadership</c:v>
                </c:pt>
                <c:pt idx="4">
                  <c:v>Visibility / Traffic</c:v>
                </c:pt>
              </c:strCache>
            </c:strRef>
          </c:cat>
          <c:val>
            <c:numRef>
              <c:f>Sheet1!$B$4:$F$4</c:f>
              <c:numCache>
                <c:formatCode>0.0</c:formatCode>
                <c:ptCount val="5"/>
                <c:pt idx="0">
                  <c:v>2.9166666666666656</c:v>
                </c:pt>
                <c:pt idx="1">
                  <c:v>2.888888888888888</c:v>
                </c:pt>
                <c:pt idx="2">
                  <c:v>2.8333333333333335</c:v>
                </c:pt>
                <c:pt idx="3">
                  <c:v>3</c:v>
                </c:pt>
                <c:pt idx="4">
                  <c:v>2.8333333333333335</c:v>
                </c:pt>
              </c:numCache>
            </c:numRef>
          </c:val>
        </c:ser>
        <c:ser>
          <c:idx val="2"/>
          <c:order val="3"/>
          <c:tx>
            <c:strRef>
              <c:f>Sheet1!$A$5</c:f>
              <c:strCache>
                <c:ptCount val="1"/>
                <c:pt idx="0">
                  <c:v>Information as a Service</c:v>
                </c:pt>
              </c:strCache>
            </c:strRef>
          </c:tx>
          <c:cat>
            <c:strRef>
              <c:f>Sheet1!$B$1:$F$1</c:f>
              <c:strCache>
                <c:ptCount val="5"/>
                <c:pt idx="0">
                  <c:v>Revenue Potential</c:v>
                </c:pt>
                <c:pt idx="1">
                  <c:v>Customer Acceptance</c:v>
                </c:pt>
                <c:pt idx="2">
                  <c:v>Impact on Critical Mass</c:v>
                </c:pt>
                <c:pt idx="3">
                  <c:v>Differentiation / Thought Leadership</c:v>
                </c:pt>
                <c:pt idx="4">
                  <c:v>Visibility / Traffic</c:v>
                </c:pt>
              </c:strCache>
            </c:strRef>
          </c:cat>
          <c:val>
            <c:numRef>
              <c:f>Sheet1!$B$5:$F$5</c:f>
              <c:numCache>
                <c:formatCode>0.0</c:formatCode>
                <c:ptCount val="5"/>
                <c:pt idx="0">
                  <c:v>4.5</c:v>
                </c:pt>
                <c:pt idx="1">
                  <c:v>4.1527777777777768</c:v>
                </c:pt>
                <c:pt idx="2">
                  <c:v>4.166666666666667</c:v>
                </c:pt>
                <c:pt idx="3">
                  <c:v>4.0833333333333348</c:v>
                </c:pt>
                <c:pt idx="4">
                  <c:v>3.6666666666666665</c:v>
                </c:pt>
              </c:numCache>
            </c:numRef>
          </c:val>
        </c:ser>
        <c:ser>
          <c:idx val="4"/>
          <c:order val="4"/>
          <c:tx>
            <c:strRef>
              <c:f>Sheet1!$A$6</c:f>
              <c:strCache>
                <c:ptCount val="1"/>
                <c:pt idx="0">
                  <c:v>Application Crowd</c:v>
                </c:pt>
              </c:strCache>
            </c:strRef>
          </c:tx>
          <c:cat>
            <c:strRef>
              <c:f>Sheet1!$B$1:$F$1</c:f>
              <c:strCache>
                <c:ptCount val="5"/>
                <c:pt idx="0">
                  <c:v>Revenue Potential</c:v>
                </c:pt>
                <c:pt idx="1">
                  <c:v>Customer Acceptance</c:v>
                </c:pt>
                <c:pt idx="2">
                  <c:v>Impact on Critical Mass</c:v>
                </c:pt>
                <c:pt idx="3">
                  <c:v>Differentiation / Thought Leadership</c:v>
                </c:pt>
                <c:pt idx="4">
                  <c:v>Visibility / Traffic</c:v>
                </c:pt>
              </c:strCache>
            </c:strRef>
          </c:cat>
          <c:val>
            <c:numRef>
              <c:f>Sheet1!$B$6:$F$6</c:f>
              <c:numCache>
                <c:formatCode>0.0</c:formatCode>
                <c:ptCount val="5"/>
                <c:pt idx="0">
                  <c:v>2.75</c:v>
                </c:pt>
                <c:pt idx="1">
                  <c:v>3.5555555555555558</c:v>
                </c:pt>
                <c:pt idx="2">
                  <c:v>3.4166666666666656</c:v>
                </c:pt>
                <c:pt idx="3">
                  <c:v>3.8333333333333335</c:v>
                </c:pt>
                <c:pt idx="4">
                  <c:v>3.5</c:v>
                </c:pt>
              </c:numCache>
            </c:numRef>
          </c:val>
        </c:ser>
        <c:ser>
          <c:idx val="5"/>
          <c:order val="5"/>
          <c:tx>
            <c:strRef>
              <c:f>Sheet1!$A$7</c:f>
              <c:strCache>
                <c:ptCount val="1"/>
                <c:pt idx="0">
                  <c:v>Collaboration &amp; Communication Platform Science &amp; Education</c:v>
                </c:pt>
              </c:strCache>
            </c:strRef>
          </c:tx>
          <c:cat>
            <c:strRef>
              <c:f>Sheet1!$B$1:$F$1</c:f>
              <c:strCache>
                <c:ptCount val="5"/>
                <c:pt idx="0">
                  <c:v>Revenue Potential</c:v>
                </c:pt>
                <c:pt idx="1">
                  <c:v>Customer Acceptance</c:v>
                </c:pt>
                <c:pt idx="2">
                  <c:v>Impact on Critical Mass</c:v>
                </c:pt>
                <c:pt idx="3">
                  <c:v>Differentiation / Thought Leadership</c:v>
                </c:pt>
                <c:pt idx="4">
                  <c:v>Visibility / Traffic</c:v>
                </c:pt>
              </c:strCache>
            </c:strRef>
          </c:cat>
          <c:val>
            <c:numRef>
              <c:f>Sheet1!$B$7:$F$7</c:f>
              <c:numCache>
                <c:formatCode>0.0</c:formatCode>
                <c:ptCount val="5"/>
                <c:pt idx="0">
                  <c:v>3.8333333333333335</c:v>
                </c:pt>
                <c:pt idx="1">
                  <c:v>3.9166666666666656</c:v>
                </c:pt>
                <c:pt idx="2">
                  <c:v>4.0833333333333348</c:v>
                </c:pt>
                <c:pt idx="3">
                  <c:v>3.5</c:v>
                </c:pt>
                <c:pt idx="4">
                  <c:v>3.5</c:v>
                </c:pt>
              </c:numCache>
            </c:numRef>
          </c:val>
        </c:ser>
        <c:ser>
          <c:idx val="6"/>
          <c:order val="6"/>
          <c:tx>
            <c:strRef>
              <c:f>Sheet1!$A$8</c:f>
              <c:strCache>
                <c:ptCount val="1"/>
                <c:pt idx="0">
                  <c:v>Worldwide All-In-One Enterprise Cloud</c:v>
                </c:pt>
              </c:strCache>
            </c:strRef>
          </c:tx>
          <c:cat>
            <c:strRef>
              <c:f>Sheet1!$B$1:$F$1</c:f>
              <c:strCache>
                <c:ptCount val="5"/>
                <c:pt idx="0">
                  <c:v>Revenue Potential</c:v>
                </c:pt>
                <c:pt idx="1">
                  <c:v>Customer Acceptance</c:v>
                </c:pt>
                <c:pt idx="2">
                  <c:v>Impact on Critical Mass</c:v>
                </c:pt>
                <c:pt idx="3">
                  <c:v>Differentiation / Thought Leadership</c:v>
                </c:pt>
                <c:pt idx="4">
                  <c:v>Visibility / Traffic</c:v>
                </c:pt>
              </c:strCache>
            </c:strRef>
          </c:cat>
          <c:val>
            <c:numRef>
              <c:f>Sheet1!$B$8:$F$8</c:f>
              <c:numCache>
                <c:formatCode>0.0</c:formatCode>
                <c:ptCount val="5"/>
                <c:pt idx="0">
                  <c:v>3.8333333333333335</c:v>
                </c:pt>
                <c:pt idx="1">
                  <c:v>3.9166666666666656</c:v>
                </c:pt>
                <c:pt idx="2">
                  <c:v>4.0833333333333348</c:v>
                </c:pt>
                <c:pt idx="3">
                  <c:v>3.5</c:v>
                </c:pt>
                <c:pt idx="4">
                  <c:v>3.5</c:v>
                </c:pt>
              </c:numCache>
            </c:numRef>
          </c:val>
        </c:ser>
        <c:dLbls>
          <c:showLegendKey val="0"/>
          <c:showVal val="0"/>
          <c:showCatName val="0"/>
          <c:showSerName val="0"/>
          <c:showPercent val="0"/>
          <c:showBubbleSize val="0"/>
        </c:dLbls>
        <c:axId val="158949760"/>
        <c:axId val="158951296"/>
      </c:radarChart>
      <c:catAx>
        <c:axId val="158949760"/>
        <c:scaling>
          <c:orientation val="minMax"/>
        </c:scaling>
        <c:delete val="0"/>
        <c:axPos val="b"/>
        <c:majorGridlines/>
        <c:numFmt formatCode="General" sourceLinked="1"/>
        <c:majorTickMark val="none"/>
        <c:minorTickMark val="none"/>
        <c:tickLblPos val="nextTo"/>
        <c:txPr>
          <a:bodyPr rot="0" vert="horz"/>
          <a:lstStyle/>
          <a:p>
            <a:pPr>
              <a:defRPr sz="1000"/>
            </a:pPr>
            <a:endParaRPr lang="en-US"/>
          </a:p>
        </c:txPr>
        <c:crossAx val="158951296"/>
        <c:crosses val="autoZero"/>
        <c:auto val="0"/>
        <c:lblAlgn val="ctr"/>
        <c:lblOffset val="100"/>
        <c:noMultiLvlLbl val="0"/>
      </c:catAx>
      <c:valAx>
        <c:axId val="158951296"/>
        <c:scaling>
          <c:orientation val="minMax"/>
          <c:max val="5"/>
          <c:min val="0"/>
        </c:scaling>
        <c:delete val="0"/>
        <c:axPos val="l"/>
        <c:minorGridlines/>
        <c:numFmt formatCode="0" sourceLinked="0"/>
        <c:majorTickMark val="none"/>
        <c:minorTickMark val="none"/>
        <c:tickLblPos val="nextTo"/>
        <c:txPr>
          <a:bodyPr/>
          <a:lstStyle/>
          <a:p>
            <a:pPr>
              <a:defRPr sz="600">
                <a:latin typeface="+mn-lt"/>
              </a:defRPr>
            </a:pPr>
            <a:endParaRPr lang="en-US"/>
          </a:p>
        </c:txPr>
        <c:crossAx val="158949760"/>
        <c:crosses val="autoZero"/>
        <c:crossBetween val="between"/>
        <c:majorUnit val="1"/>
        <c:minorUnit val="1"/>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Sheet1!$A$2</c:f>
              <c:strCache>
                <c:ptCount val="1"/>
                <c:pt idx="0">
                  <c:v>Generic Cloud Computing for European Big Science</c:v>
                </c:pt>
              </c:strCache>
            </c:strRef>
          </c:tx>
          <c:cat>
            <c:strRef>
              <c:f>Sheet1!$B$1:$F$1</c:f>
              <c:strCache>
                <c:ptCount val="5"/>
                <c:pt idx="0">
                  <c:v>Investment Costs</c:v>
                </c:pt>
                <c:pt idx="1">
                  <c:v>Recurring Costs</c:v>
                </c:pt>
                <c:pt idx="2">
                  <c:v>Risk</c:v>
                </c:pt>
                <c:pt idx="3">
                  <c:v>Conflict with Suppliers</c:v>
                </c:pt>
                <c:pt idx="4">
                  <c:v>Time Required</c:v>
                </c:pt>
              </c:strCache>
            </c:strRef>
          </c:cat>
          <c:val>
            <c:numRef>
              <c:f>Sheet1!$B$2:$F$2</c:f>
              <c:numCache>
                <c:formatCode>0.0</c:formatCode>
                <c:ptCount val="5"/>
                <c:pt idx="0">
                  <c:v>2.6666666666666665</c:v>
                </c:pt>
                <c:pt idx="1">
                  <c:v>3.4166666666666634</c:v>
                </c:pt>
                <c:pt idx="2">
                  <c:v>3.75</c:v>
                </c:pt>
                <c:pt idx="3">
                  <c:v>3.8333333333333335</c:v>
                </c:pt>
                <c:pt idx="4">
                  <c:v>2.5833333333333361</c:v>
                </c:pt>
              </c:numCache>
            </c:numRef>
          </c:val>
        </c:ser>
        <c:ser>
          <c:idx val="3"/>
          <c:order val="1"/>
          <c:tx>
            <c:strRef>
              <c:f>Sheet1!$A$3</c:f>
              <c:strCache>
                <c:ptCount val="1"/>
                <c:pt idx="0">
                  <c:v>Versioned Cloud Computing for Science &amp; Education</c:v>
                </c:pt>
              </c:strCache>
            </c:strRef>
          </c:tx>
          <c:cat>
            <c:strRef>
              <c:f>Sheet1!$B$1:$F$1</c:f>
              <c:strCache>
                <c:ptCount val="5"/>
                <c:pt idx="0">
                  <c:v>Investment Costs</c:v>
                </c:pt>
                <c:pt idx="1">
                  <c:v>Recurring Costs</c:v>
                </c:pt>
                <c:pt idx="2">
                  <c:v>Risk</c:v>
                </c:pt>
                <c:pt idx="3">
                  <c:v>Conflict with Suppliers</c:v>
                </c:pt>
                <c:pt idx="4">
                  <c:v>Time Required</c:v>
                </c:pt>
              </c:strCache>
            </c:strRef>
          </c:cat>
          <c:val>
            <c:numRef>
              <c:f>Sheet1!$B$3:$F$3</c:f>
              <c:numCache>
                <c:formatCode>0.0</c:formatCode>
                <c:ptCount val="5"/>
                <c:pt idx="0">
                  <c:v>2.0833333333333361</c:v>
                </c:pt>
                <c:pt idx="1">
                  <c:v>3</c:v>
                </c:pt>
                <c:pt idx="2">
                  <c:v>3.520833333333333</c:v>
                </c:pt>
                <c:pt idx="3">
                  <c:v>3.75</c:v>
                </c:pt>
                <c:pt idx="4">
                  <c:v>2.5833333333333361</c:v>
                </c:pt>
              </c:numCache>
            </c:numRef>
          </c:val>
        </c:ser>
        <c:ser>
          <c:idx val="1"/>
          <c:order val="2"/>
          <c:tx>
            <c:strRef>
              <c:f>Sheet1!$A$4</c:f>
              <c:strCache>
                <c:ptCount val="1"/>
                <c:pt idx="0">
                  <c:v>Helix Nebula Brand Management</c:v>
                </c:pt>
              </c:strCache>
            </c:strRef>
          </c:tx>
          <c:cat>
            <c:strRef>
              <c:f>Sheet1!$B$1:$F$1</c:f>
              <c:strCache>
                <c:ptCount val="5"/>
                <c:pt idx="0">
                  <c:v>Investment Costs</c:v>
                </c:pt>
                <c:pt idx="1">
                  <c:v>Recurring Costs</c:v>
                </c:pt>
                <c:pt idx="2">
                  <c:v>Risk</c:v>
                </c:pt>
                <c:pt idx="3">
                  <c:v>Conflict with Suppliers</c:v>
                </c:pt>
                <c:pt idx="4">
                  <c:v>Time Required</c:v>
                </c:pt>
              </c:strCache>
            </c:strRef>
          </c:cat>
          <c:val>
            <c:numRef>
              <c:f>Sheet1!$B$4:$F$4</c:f>
              <c:numCache>
                <c:formatCode>0.0</c:formatCode>
                <c:ptCount val="5"/>
                <c:pt idx="0">
                  <c:v>2.25</c:v>
                </c:pt>
                <c:pt idx="1">
                  <c:v>3.4166666666666634</c:v>
                </c:pt>
                <c:pt idx="2">
                  <c:v>3.0208333333333335</c:v>
                </c:pt>
                <c:pt idx="3">
                  <c:v>3.5</c:v>
                </c:pt>
                <c:pt idx="4">
                  <c:v>2.75</c:v>
                </c:pt>
              </c:numCache>
            </c:numRef>
          </c:val>
        </c:ser>
        <c:ser>
          <c:idx val="2"/>
          <c:order val="3"/>
          <c:tx>
            <c:strRef>
              <c:f>Sheet1!$A$5</c:f>
              <c:strCache>
                <c:ptCount val="1"/>
                <c:pt idx="0">
                  <c:v>Information as a Service</c:v>
                </c:pt>
              </c:strCache>
            </c:strRef>
          </c:tx>
          <c:cat>
            <c:strRef>
              <c:f>Sheet1!$B$1:$F$1</c:f>
              <c:strCache>
                <c:ptCount val="5"/>
                <c:pt idx="0">
                  <c:v>Investment Costs</c:v>
                </c:pt>
                <c:pt idx="1">
                  <c:v>Recurring Costs</c:v>
                </c:pt>
                <c:pt idx="2">
                  <c:v>Risk</c:v>
                </c:pt>
                <c:pt idx="3">
                  <c:v>Conflict with Suppliers</c:v>
                </c:pt>
                <c:pt idx="4">
                  <c:v>Time Required</c:v>
                </c:pt>
              </c:strCache>
            </c:strRef>
          </c:cat>
          <c:val>
            <c:numRef>
              <c:f>Sheet1!$B$5:$F$5</c:f>
              <c:numCache>
                <c:formatCode>0.0</c:formatCode>
                <c:ptCount val="5"/>
                <c:pt idx="0">
                  <c:v>2.8333333333333335</c:v>
                </c:pt>
                <c:pt idx="1">
                  <c:v>3.25</c:v>
                </c:pt>
                <c:pt idx="2">
                  <c:v>3.7500000000000004</c:v>
                </c:pt>
                <c:pt idx="3">
                  <c:v>3.8333333333333335</c:v>
                </c:pt>
                <c:pt idx="4">
                  <c:v>3.0833333333333361</c:v>
                </c:pt>
              </c:numCache>
            </c:numRef>
          </c:val>
        </c:ser>
        <c:ser>
          <c:idx val="4"/>
          <c:order val="4"/>
          <c:tx>
            <c:strRef>
              <c:f>Sheet1!$A$6</c:f>
              <c:strCache>
                <c:ptCount val="1"/>
                <c:pt idx="0">
                  <c:v>Application Crowd</c:v>
                </c:pt>
              </c:strCache>
            </c:strRef>
          </c:tx>
          <c:cat>
            <c:strRef>
              <c:f>Sheet1!$B$1:$F$1</c:f>
              <c:strCache>
                <c:ptCount val="5"/>
                <c:pt idx="0">
                  <c:v>Investment Costs</c:v>
                </c:pt>
                <c:pt idx="1">
                  <c:v>Recurring Costs</c:v>
                </c:pt>
                <c:pt idx="2">
                  <c:v>Risk</c:v>
                </c:pt>
                <c:pt idx="3">
                  <c:v>Conflict with Suppliers</c:v>
                </c:pt>
                <c:pt idx="4">
                  <c:v>Time Required</c:v>
                </c:pt>
              </c:strCache>
            </c:strRef>
          </c:cat>
          <c:val>
            <c:numRef>
              <c:f>Sheet1!$B$6:$F$6</c:f>
              <c:numCache>
                <c:formatCode>0.0</c:formatCode>
                <c:ptCount val="5"/>
                <c:pt idx="0">
                  <c:v>2.5833333333333361</c:v>
                </c:pt>
                <c:pt idx="1">
                  <c:v>3.25</c:v>
                </c:pt>
                <c:pt idx="2">
                  <c:v>3.5416666666666665</c:v>
                </c:pt>
                <c:pt idx="3">
                  <c:v>3.25</c:v>
                </c:pt>
                <c:pt idx="4">
                  <c:v>2.8333333333333335</c:v>
                </c:pt>
              </c:numCache>
            </c:numRef>
          </c:val>
        </c:ser>
        <c:ser>
          <c:idx val="5"/>
          <c:order val="5"/>
          <c:tx>
            <c:strRef>
              <c:f>Sheet1!$A$7</c:f>
              <c:strCache>
                <c:ptCount val="1"/>
                <c:pt idx="0">
                  <c:v>Collaboration &amp; Communication Platform Science &amp; Education</c:v>
                </c:pt>
              </c:strCache>
            </c:strRef>
          </c:tx>
          <c:cat>
            <c:strRef>
              <c:f>Sheet1!$B$1:$F$1</c:f>
              <c:strCache>
                <c:ptCount val="5"/>
                <c:pt idx="0">
                  <c:v>Investment Costs</c:v>
                </c:pt>
                <c:pt idx="1">
                  <c:v>Recurring Costs</c:v>
                </c:pt>
                <c:pt idx="2">
                  <c:v>Risk</c:v>
                </c:pt>
                <c:pt idx="3">
                  <c:v>Conflict with Suppliers</c:v>
                </c:pt>
                <c:pt idx="4">
                  <c:v>Time Required</c:v>
                </c:pt>
              </c:strCache>
            </c:strRef>
          </c:cat>
          <c:val>
            <c:numRef>
              <c:f>Sheet1!$B$7:$F$7</c:f>
              <c:numCache>
                <c:formatCode>0.0</c:formatCode>
                <c:ptCount val="5"/>
                <c:pt idx="0">
                  <c:v>2.5</c:v>
                </c:pt>
                <c:pt idx="1">
                  <c:v>3.6666666666666665</c:v>
                </c:pt>
                <c:pt idx="2">
                  <c:v>3.8958333333333308</c:v>
                </c:pt>
                <c:pt idx="3">
                  <c:v>3.4166666666666634</c:v>
                </c:pt>
                <c:pt idx="4">
                  <c:v>2.9166666666666634</c:v>
                </c:pt>
              </c:numCache>
            </c:numRef>
          </c:val>
        </c:ser>
        <c:ser>
          <c:idx val="6"/>
          <c:order val="6"/>
          <c:tx>
            <c:strRef>
              <c:f>Sheet1!$A$8</c:f>
              <c:strCache>
                <c:ptCount val="1"/>
                <c:pt idx="0">
                  <c:v>Worldwide All-In-One Enterprise Cloud</c:v>
                </c:pt>
              </c:strCache>
            </c:strRef>
          </c:tx>
          <c:cat>
            <c:strRef>
              <c:f>Sheet1!$B$1:$F$1</c:f>
              <c:strCache>
                <c:ptCount val="5"/>
                <c:pt idx="0">
                  <c:v>Investment Costs</c:v>
                </c:pt>
                <c:pt idx="1">
                  <c:v>Recurring Costs</c:v>
                </c:pt>
                <c:pt idx="2">
                  <c:v>Risk</c:v>
                </c:pt>
                <c:pt idx="3">
                  <c:v>Conflict with Suppliers</c:v>
                </c:pt>
                <c:pt idx="4">
                  <c:v>Time Required</c:v>
                </c:pt>
              </c:strCache>
            </c:strRef>
          </c:cat>
          <c:val>
            <c:numRef>
              <c:f>Sheet1!$B$8:$F$8</c:f>
              <c:numCache>
                <c:formatCode>0.0</c:formatCode>
                <c:ptCount val="5"/>
                <c:pt idx="0">
                  <c:v>2.25</c:v>
                </c:pt>
                <c:pt idx="1">
                  <c:v>3.25</c:v>
                </c:pt>
                <c:pt idx="2">
                  <c:v>3.2500000000000004</c:v>
                </c:pt>
                <c:pt idx="3">
                  <c:v>2.75</c:v>
                </c:pt>
                <c:pt idx="4">
                  <c:v>2.4166666666666634</c:v>
                </c:pt>
              </c:numCache>
            </c:numRef>
          </c:val>
        </c:ser>
        <c:dLbls>
          <c:showLegendKey val="0"/>
          <c:showVal val="0"/>
          <c:showCatName val="0"/>
          <c:showSerName val="0"/>
          <c:showPercent val="0"/>
          <c:showBubbleSize val="0"/>
        </c:dLbls>
        <c:axId val="159181824"/>
        <c:axId val="159286016"/>
      </c:radarChart>
      <c:catAx>
        <c:axId val="159181824"/>
        <c:scaling>
          <c:orientation val="minMax"/>
        </c:scaling>
        <c:delete val="0"/>
        <c:axPos val="b"/>
        <c:majorGridlines/>
        <c:numFmt formatCode="General" sourceLinked="1"/>
        <c:majorTickMark val="none"/>
        <c:minorTickMark val="none"/>
        <c:tickLblPos val="nextTo"/>
        <c:txPr>
          <a:bodyPr rot="0" vert="horz"/>
          <a:lstStyle/>
          <a:p>
            <a:pPr>
              <a:defRPr sz="1000"/>
            </a:pPr>
            <a:endParaRPr lang="en-US"/>
          </a:p>
        </c:txPr>
        <c:crossAx val="159286016"/>
        <c:crosses val="autoZero"/>
        <c:auto val="0"/>
        <c:lblAlgn val="ctr"/>
        <c:lblOffset val="100"/>
        <c:noMultiLvlLbl val="0"/>
      </c:catAx>
      <c:valAx>
        <c:axId val="159286016"/>
        <c:scaling>
          <c:orientation val="minMax"/>
          <c:max val="5"/>
          <c:min val="0"/>
        </c:scaling>
        <c:delete val="0"/>
        <c:axPos val="l"/>
        <c:minorGridlines/>
        <c:numFmt formatCode="0" sourceLinked="0"/>
        <c:majorTickMark val="none"/>
        <c:minorTickMark val="none"/>
        <c:tickLblPos val="nextTo"/>
        <c:txPr>
          <a:bodyPr/>
          <a:lstStyle/>
          <a:p>
            <a:pPr>
              <a:defRPr sz="600">
                <a:latin typeface="+mn-lt"/>
              </a:defRPr>
            </a:pPr>
            <a:endParaRPr lang="en-US"/>
          </a:p>
        </c:txPr>
        <c:crossAx val="159181824"/>
        <c:crosses val="autoZero"/>
        <c:crossBetween val="between"/>
        <c:majorUnit val="1"/>
        <c:minorUnit val="1"/>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Impact of Option</a:t>
            </a:r>
            <a:endParaRPr lang="en-GB" sz="2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Sheet1!$B$2:$F$2</c:f>
              <c:strCache>
                <c:ptCount val="5"/>
                <c:pt idx="0">
                  <c:v>Revenue Potential
High; 3.8</c:v>
                </c:pt>
                <c:pt idx="1">
                  <c:v>Customer Acceptance
High; 4.2</c:v>
                </c:pt>
                <c:pt idx="2">
                  <c:v>Impact on Critical Mass
High; 4.1</c:v>
                </c:pt>
                <c:pt idx="3">
                  <c:v>Differentiation / Thought Leadership 
High; 3.6</c:v>
                </c:pt>
                <c:pt idx="4">
                  <c:v>Visibility / Traffic
High; 3.8</c:v>
                </c:pt>
              </c:strCache>
            </c:strRef>
          </c:cat>
          <c:val>
            <c:numRef>
              <c:f>Sheet1!$B$3:$F$3</c:f>
              <c:numCache>
                <c:formatCode>0.0</c:formatCode>
                <c:ptCount val="5"/>
                <c:pt idx="0">
                  <c:v>3.8333333333333335</c:v>
                </c:pt>
                <c:pt idx="1">
                  <c:v>4.1527777777777768</c:v>
                </c:pt>
                <c:pt idx="2">
                  <c:v>4.0833333333333348</c:v>
                </c:pt>
                <c:pt idx="3">
                  <c:v>3.5833333333333344</c:v>
                </c:pt>
                <c:pt idx="4">
                  <c:v>3.8333333333333335</c:v>
                </c:pt>
              </c:numCache>
            </c:numRef>
          </c:val>
        </c:ser>
        <c:ser>
          <c:idx val="1"/>
          <c:order val="1"/>
          <c:tx>
            <c:strRef>
              <c:f>Sheet1!$A$4</c:f>
              <c:strCache>
                <c:ptCount val="1"/>
              </c:strCache>
            </c:strRef>
          </c:tx>
          <c:spPr>
            <a:solidFill>
              <a:schemeClr val="accent5"/>
            </a:solidFill>
            <a:ln w="25400">
              <a:noFill/>
            </a:ln>
          </c:spPr>
          <c:dLbls>
            <c:delete val="1"/>
          </c:dLbls>
          <c:cat>
            <c:strRef>
              <c:f>Sheet1!$B$2:$F$2</c:f>
              <c:strCache>
                <c:ptCount val="5"/>
                <c:pt idx="0">
                  <c:v>Revenue Potential
High; 3.8</c:v>
                </c:pt>
                <c:pt idx="1">
                  <c:v>Customer Acceptance
High; 4.2</c:v>
                </c:pt>
                <c:pt idx="2">
                  <c:v>Impact on Critical Mass
High; 4.1</c:v>
                </c:pt>
                <c:pt idx="3">
                  <c:v>Differentiation / Thought Leadership 
High; 3.6</c:v>
                </c:pt>
                <c:pt idx="4">
                  <c:v>Visibility / Traffic
High; 3.8</c:v>
                </c:pt>
              </c:strCache>
            </c:strRef>
          </c:cat>
          <c:val>
            <c:numRef>
              <c:f>Sheet1!$B$4:$F$4</c:f>
              <c:numCache>
                <c:formatCode>General</c:formatCode>
                <c:ptCount val="5"/>
                <c:pt idx="0">
                  <c:v>0</c:v>
                </c:pt>
                <c:pt idx="1">
                  <c:v>0</c:v>
                </c:pt>
                <c:pt idx="2">
                  <c:v>0</c:v>
                </c:pt>
                <c:pt idx="3">
                  <c:v>0</c:v>
                </c:pt>
                <c:pt idx="4">
                  <c:v>0</c:v>
                </c:pt>
              </c:numCache>
            </c:numRef>
          </c:val>
        </c:ser>
        <c:ser>
          <c:idx val="2"/>
          <c:order val="2"/>
          <c:tx>
            <c:strRef>
              <c:f>Sheet1!$A$5</c:f>
              <c:strCache>
                <c:ptCount val="1"/>
              </c:strCache>
            </c:strRef>
          </c:tx>
          <c:spPr>
            <a:solidFill>
              <a:schemeClr val="accent6"/>
            </a:solidFill>
            <a:ln w="25400">
              <a:noFill/>
            </a:ln>
          </c:spPr>
          <c:dLbls>
            <c:delete val="1"/>
          </c:dLbls>
          <c:cat>
            <c:strRef>
              <c:f>Sheet1!$B$2:$F$2</c:f>
              <c:strCache>
                <c:ptCount val="5"/>
                <c:pt idx="0">
                  <c:v>Revenue Potential
High; 3.8</c:v>
                </c:pt>
                <c:pt idx="1">
                  <c:v>Customer Acceptance
High; 4.2</c:v>
                </c:pt>
                <c:pt idx="2">
                  <c:v>Impact on Critical Mass
High; 4.1</c:v>
                </c:pt>
                <c:pt idx="3">
                  <c:v>Differentiation / Thought Leadership 
High; 3.6</c:v>
                </c:pt>
                <c:pt idx="4">
                  <c:v>Visibility / Traffic
High; 3.8</c:v>
                </c:pt>
              </c:strCache>
            </c:strRef>
          </c:cat>
          <c:val>
            <c:numRef>
              <c:f>Sheet1!$B$5:$F$5</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70255872"/>
        <c:axId val="170257408"/>
      </c:radarChart>
      <c:catAx>
        <c:axId val="170255872"/>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70257408"/>
        <c:crosses val="autoZero"/>
        <c:auto val="0"/>
        <c:lblAlgn val="ctr"/>
        <c:lblOffset val="100"/>
        <c:noMultiLvlLbl val="0"/>
      </c:catAx>
      <c:valAx>
        <c:axId val="170257408"/>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high"/>
        <c:spPr>
          <a:ln w="12700">
            <a:solidFill>
              <a:schemeClr val="tx1"/>
            </a:solidFill>
            <a:prstDash val="solid"/>
          </a:ln>
        </c:spPr>
        <c:txPr>
          <a:bodyPr/>
          <a:lstStyle/>
          <a:p>
            <a:pPr>
              <a:defRPr sz="600" b="0"/>
            </a:pPr>
            <a:endParaRPr lang="en-US"/>
          </a:p>
        </c:txPr>
        <c:crossAx val="170255872"/>
        <c:crosses val="autoZero"/>
        <c:crossBetween val="between"/>
        <c:majorUnit val="1"/>
        <c:minorUnit val="1"/>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Ease of Implementation</a:t>
            </a:r>
            <a:endParaRPr lang="en-GB" sz="2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Sheet1!$B$1:$F$1</c:f>
              <c:strCache>
                <c:ptCount val="5"/>
                <c:pt idx="0">
                  <c:v>Investment Costs
Neutral; 2.7</c:v>
                </c:pt>
                <c:pt idx="1">
                  <c:v>Recurring Costs
Neutral; 3.4</c:v>
                </c:pt>
                <c:pt idx="2">
                  <c:v>Risk
Positive; 3.8</c:v>
                </c:pt>
                <c:pt idx="3">
                  <c:v>Conflict with Suppliers
Positive; 3.8</c:v>
                </c:pt>
                <c:pt idx="4">
                  <c:v>Time Required
Neutral; 2.6</c:v>
                </c:pt>
              </c:strCache>
            </c:strRef>
          </c:cat>
          <c:val>
            <c:numRef>
              <c:f>Sheet1!$B$3:$F$3</c:f>
              <c:numCache>
                <c:formatCode>0.0</c:formatCode>
                <c:ptCount val="5"/>
                <c:pt idx="0">
                  <c:v>2.6666666666666665</c:v>
                </c:pt>
                <c:pt idx="1">
                  <c:v>3.4166666666666656</c:v>
                </c:pt>
                <c:pt idx="2">
                  <c:v>3.75</c:v>
                </c:pt>
                <c:pt idx="3">
                  <c:v>3.8333333333333335</c:v>
                </c:pt>
                <c:pt idx="4">
                  <c:v>2.5833333333333344</c:v>
                </c:pt>
              </c:numCache>
            </c:numRef>
          </c:val>
        </c:ser>
        <c:ser>
          <c:idx val="1"/>
          <c:order val="1"/>
          <c:tx>
            <c:strRef>
              <c:f>Sheet1!$A$4</c:f>
              <c:strCache>
                <c:ptCount val="1"/>
              </c:strCache>
            </c:strRef>
          </c:tx>
          <c:spPr>
            <a:solidFill>
              <a:schemeClr val="accent5"/>
            </a:solidFill>
            <a:ln w="25400">
              <a:noFill/>
            </a:ln>
          </c:spPr>
          <c:dLbls>
            <c:delete val="1"/>
          </c:dLbls>
          <c:cat>
            <c:strRef>
              <c:f>Sheet1!$B$1:$F$1</c:f>
              <c:strCache>
                <c:ptCount val="5"/>
                <c:pt idx="0">
                  <c:v>Investment Costs
Neutral; 2.7</c:v>
                </c:pt>
                <c:pt idx="1">
                  <c:v>Recurring Costs
Neutral; 3.4</c:v>
                </c:pt>
                <c:pt idx="2">
                  <c:v>Risk
Positive; 3.8</c:v>
                </c:pt>
                <c:pt idx="3">
                  <c:v>Conflict with Suppliers
Positive; 3.8</c:v>
                </c:pt>
                <c:pt idx="4">
                  <c:v>Time Required
Neutral; 2.6</c:v>
                </c:pt>
              </c:strCache>
            </c:strRef>
          </c:cat>
          <c:val>
            <c:numRef>
              <c:f>Sheet1!$B$4:$F$4</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70364928"/>
        <c:axId val="170366464"/>
      </c:radarChart>
      <c:catAx>
        <c:axId val="170364928"/>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70366464"/>
        <c:crosses val="autoZero"/>
        <c:auto val="0"/>
        <c:lblAlgn val="ctr"/>
        <c:lblOffset val="100"/>
        <c:noMultiLvlLbl val="0"/>
      </c:catAx>
      <c:valAx>
        <c:axId val="170366464"/>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170364928"/>
        <c:crosses val="autoZero"/>
        <c:crossBetween val="between"/>
        <c:majorUnit val="1"/>
        <c:minorUnit val="1"/>
      </c:valAx>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Impact of Option</a:t>
            </a:r>
            <a:endParaRPr lang="en-GB" sz="2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Sheet1!$B$2:$F$2</c:f>
              <c:strCache>
                <c:ptCount val="5"/>
                <c:pt idx="0">
                  <c:v>Revenue Potential
High; 3.8</c:v>
                </c:pt>
                <c:pt idx="1">
                  <c:v>Customer Acceptance
High; 3.9</c:v>
                </c:pt>
                <c:pt idx="2">
                  <c:v>Impact on Critical Mass
High; 4.1</c:v>
                </c:pt>
                <c:pt idx="3">
                  <c:v>Differentiation / Thought Leadership 
High; 3.5</c:v>
                </c:pt>
                <c:pt idx="4">
                  <c:v>Visibility / Traffic
High; 3.5</c:v>
                </c:pt>
              </c:strCache>
            </c:strRef>
          </c:cat>
          <c:val>
            <c:numRef>
              <c:f>Sheet1!$B$3:$F$3</c:f>
              <c:numCache>
                <c:formatCode>0.0</c:formatCode>
                <c:ptCount val="5"/>
                <c:pt idx="0">
                  <c:v>3.8333333333333335</c:v>
                </c:pt>
                <c:pt idx="1">
                  <c:v>3.9166666666666656</c:v>
                </c:pt>
                <c:pt idx="2">
                  <c:v>4.0833333333333348</c:v>
                </c:pt>
                <c:pt idx="3">
                  <c:v>3.5</c:v>
                </c:pt>
                <c:pt idx="4">
                  <c:v>3.5</c:v>
                </c:pt>
              </c:numCache>
            </c:numRef>
          </c:val>
        </c:ser>
        <c:ser>
          <c:idx val="1"/>
          <c:order val="1"/>
          <c:tx>
            <c:strRef>
              <c:f>Sheet1!$A$4</c:f>
              <c:strCache>
                <c:ptCount val="1"/>
              </c:strCache>
            </c:strRef>
          </c:tx>
          <c:spPr>
            <a:solidFill>
              <a:schemeClr val="accent5"/>
            </a:solidFill>
            <a:ln w="25400">
              <a:noFill/>
            </a:ln>
          </c:spPr>
          <c:dLbls>
            <c:delete val="1"/>
          </c:dLbls>
          <c:cat>
            <c:strRef>
              <c:f>Sheet1!$B$2:$F$2</c:f>
              <c:strCache>
                <c:ptCount val="5"/>
                <c:pt idx="0">
                  <c:v>Revenue Potential
High; 3.8</c:v>
                </c:pt>
                <c:pt idx="1">
                  <c:v>Customer Acceptance
High; 3.9</c:v>
                </c:pt>
                <c:pt idx="2">
                  <c:v>Impact on Critical Mass
High; 4.1</c:v>
                </c:pt>
                <c:pt idx="3">
                  <c:v>Differentiation / Thought Leadership 
High; 3.5</c:v>
                </c:pt>
                <c:pt idx="4">
                  <c:v>Visibility / Traffic
High; 3.5</c:v>
                </c:pt>
              </c:strCache>
            </c:strRef>
          </c:cat>
          <c:val>
            <c:numRef>
              <c:f>Sheet1!$B$4:$F$4</c:f>
              <c:numCache>
                <c:formatCode>General</c:formatCode>
                <c:ptCount val="5"/>
                <c:pt idx="0">
                  <c:v>0</c:v>
                </c:pt>
                <c:pt idx="1">
                  <c:v>0</c:v>
                </c:pt>
                <c:pt idx="2">
                  <c:v>0</c:v>
                </c:pt>
                <c:pt idx="3">
                  <c:v>0</c:v>
                </c:pt>
                <c:pt idx="4">
                  <c:v>0</c:v>
                </c:pt>
              </c:numCache>
            </c:numRef>
          </c:val>
        </c:ser>
        <c:ser>
          <c:idx val="2"/>
          <c:order val="2"/>
          <c:tx>
            <c:strRef>
              <c:f>Sheet1!$A$5</c:f>
              <c:strCache>
                <c:ptCount val="1"/>
              </c:strCache>
            </c:strRef>
          </c:tx>
          <c:spPr>
            <a:solidFill>
              <a:schemeClr val="accent6"/>
            </a:solidFill>
            <a:ln w="25400">
              <a:noFill/>
            </a:ln>
          </c:spPr>
          <c:dLbls>
            <c:delete val="1"/>
          </c:dLbls>
          <c:cat>
            <c:strRef>
              <c:f>Sheet1!$B$2:$F$2</c:f>
              <c:strCache>
                <c:ptCount val="5"/>
                <c:pt idx="0">
                  <c:v>Revenue Potential
High; 3.8</c:v>
                </c:pt>
                <c:pt idx="1">
                  <c:v>Customer Acceptance
High; 3.9</c:v>
                </c:pt>
                <c:pt idx="2">
                  <c:v>Impact on Critical Mass
High; 4.1</c:v>
                </c:pt>
                <c:pt idx="3">
                  <c:v>Differentiation / Thought Leadership 
High; 3.5</c:v>
                </c:pt>
                <c:pt idx="4">
                  <c:v>Visibility / Traffic
High; 3.5</c:v>
                </c:pt>
              </c:strCache>
            </c:strRef>
          </c:cat>
          <c:val>
            <c:numRef>
              <c:f>Sheet1!$B$5:$F$5</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71270144"/>
        <c:axId val="171271680"/>
      </c:radarChart>
      <c:catAx>
        <c:axId val="171270144"/>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71271680"/>
        <c:crosses val="autoZero"/>
        <c:auto val="0"/>
        <c:lblAlgn val="ctr"/>
        <c:lblOffset val="100"/>
        <c:noMultiLvlLbl val="0"/>
      </c:catAx>
      <c:valAx>
        <c:axId val="171271680"/>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171270144"/>
        <c:crosses val="autoZero"/>
        <c:crossBetween val="between"/>
        <c:majorUnit val="1"/>
        <c:minorUnit val="1"/>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smtClean="0"/>
              <a:t>Ease of Implementation</a:t>
            </a:r>
            <a:endParaRPr lang="en-GB" sz="2000" dirty="0"/>
          </a:p>
        </c:rich>
      </c:tx>
      <c:overlay val="0"/>
    </c:title>
    <c:autoTitleDeleted val="0"/>
    <c:plotArea>
      <c:layout>
        <c:manualLayout>
          <c:layoutTarget val="inner"/>
          <c:xMode val="edge"/>
          <c:yMode val="edge"/>
          <c:x val="0.2573997253769863"/>
          <c:y val="0.28973609068974182"/>
          <c:w val="0.46133481673876897"/>
          <c:h val="0.6594576858385236"/>
        </c:manualLayout>
      </c:layout>
      <c:radarChart>
        <c:radarStyle val="filled"/>
        <c:varyColors val="0"/>
        <c:ser>
          <c:idx val="0"/>
          <c:order val="0"/>
          <c:tx>
            <c:strRef>
              <c:f>Sheet1!$A$3</c:f>
              <c:strCache>
                <c:ptCount val="1"/>
                <c:pt idx="0">
                  <c:v>Label A</c:v>
                </c:pt>
              </c:strCache>
            </c:strRef>
          </c:tx>
          <c:spPr>
            <a:solidFill>
              <a:schemeClr val="bg2"/>
            </a:solidFill>
            <a:ln w="25400">
              <a:noFill/>
            </a:ln>
          </c:spPr>
          <c:dLbls>
            <c:delete val="1"/>
          </c:dLbls>
          <c:cat>
            <c:strRef>
              <c:f>Sheet1!$B$1:$F$1</c:f>
              <c:strCache>
                <c:ptCount val="5"/>
                <c:pt idx="0">
                  <c:v>Investment Costs
Critical; 2.1</c:v>
                </c:pt>
                <c:pt idx="1">
                  <c:v>Recurring Costs
Neutral; 3.0</c:v>
                </c:pt>
                <c:pt idx="2">
                  <c:v>Risk
Positive; 3.5</c:v>
                </c:pt>
                <c:pt idx="3">
                  <c:v>Conflict with Suppliers
Positive; 3.8</c:v>
                </c:pt>
                <c:pt idx="4">
                  <c:v>Time Required
Neutral; 2.6</c:v>
                </c:pt>
              </c:strCache>
            </c:strRef>
          </c:cat>
          <c:val>
            <c:numRef>
              <c:f>Sheet1!$B$3:$F$3</c:f>
              <c:numCache>
                <c:formatCode>0.0</c:formatCode>
                <c:ptCount val="5"/>
                <c:pt idx="0">
                  <c:v>2.0833333333333344</c:v>
                </c:pt>
                <c:pt idx="1">
                  <c:v>3</c:v>
                </c:pt>
                <c:pt idx="2">
                  <c:v>3.520833333333333</c:v>
                </c:pt>
                <c:pt idx="3">
                  <c:v>3.75</c:v>
                </c:pt>
                <c:pt idx="4">
                  <c:v>2.5833333333333344</c:v>
                </c:pt>
              </c:numCache>
            </c:numRef>
          </c:val>
        </c:ser>
        <c:ser>
          <c:idx val="1"/>
          <c:order val="1"/>
          <c:tx>
            <c:strRef>
              <c:f>Sheet1!$A$4</c:f>
              <c:strCache>
                <c:ptCount val="1"/>
              </c:strCache>
            </c:strRef>
          </c:tx>
          <c:spPr>
            <a:solidFill>
              <a:schemeClr val="accent5"/>
            </a:solidFill>
            <a:ln w="25400">
              <a:noFill/>
            </a:ln>
          </c:spPr>
          <c:dLbls>
            <c:delete val="1"/>
          </c:dLbls>
          <c:cat>
            <c:strRef>
              <c:f>Sheet1!$B$1:$F$1</c:f>
              <c:strCache>
                <c:ptCount val="5"/>
                <c:pt idx="0">
                  <c:v>Investment Costs
Critical; 2.1</c:v>
                </c:pt>
                <c:pt idx="1">
                  <c:v>Recurring Costs
Neutral; 3.0</c:v>
                </c:pt>
                <c:pt idx="2">
                  <c:v>Risk
Positive; 3.5</c:v>
                </c:pt>
                <c:pt idx="3">
                  <c:v>Conflict with Suppliers
Positive; 3.8</c:v>
                </c:pt>
                <c:pt idx="4">
                  <c:v>Time Required
Neutral; 2.6</c:v>
                </c:pt>
              </c:strCache>
            </c:strRef>
          </c:cat>
          <c:val>
            <c:numRef>
              <c:f>Sheet1!$B$4:$F$4</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dLbls>
        <c:axId val="171292928"/>
        <c:axId val="171380736"/>
      </c:radarChart>
      <c:catAx>
        <c:axId val="171292928"/>
        <c:scaling>
          <c:orientation val="minMax"/>
        </c:scaling>
        <c:delete val="0"/>
        <c:axPos val="b"/>
        <c:majorGridlines>
          <c:spPr>
            <a:ln w="12700">
              <a:solidFill>
                <a:schemeClr val="tx1"/>
              </a:solidFill>
              <a:prstDash val="solid"/>
            </a:ln>
          </c:spPr>
        </c:majorGridlines>
        <c:numFmt formatCode="General" sourceLinked="1"/>
        <c:majorTickMark val="out"/>
        <c:minorTickMark val="none"/>
        <c:tickLblPos val="nextTo"/>
        <c:txPr>
          <a:bodyPr rot="0" vert="horz"/>
          <a:lstStyle/>
          <a:p>
            <a:pPr>
              <a:defRPr sz="1000" b="0" i="0" u="none" strike="noStrike" baseline="0">
                <a:solidFill>
                  <a:schemeClr val="tx1"/>
                </a:solidFill>
                <a:latin typeface="Arial"/>
                <a:ea typeface="Arial"/>
                <a:cs typeface="Arial"/>
              </a:defRPr>
            </a:pPr>
            <a:endParaRPr lang="en-US"/>
          </a:p>
        </c:txPr>
        <c:crossAx val="171380736"/>
        <c:crosses val="autoZero"/>
        <c:auto val="0"/>
        <c:lblAlgn val="ctr"/>
        <c:lblOffset val="100"/>
        <c:noMultiLvlLbl val="0"/>
      </c:catAx>
      <c:valAx>
        <c:axId val="171380736"/>
        <c:scaling>
          <c:orientation val="minMax"/>
          <c:max val="5"/>
          <c:min val="0"/>
        </c:scaling>
        <c:delete val="0"/>
        <c:axPos val="l"/>
        <c:minorGridlines>
          <c:spPr>
            <a:ln w="12700">
              <a:solidFill>
                <a:schemeClr val="tx1"/>
              </a:solidFill>
              <a:prstDash val="sysDash"/>
            </a:ln>
          </c:spPr>
        </c:minorGridlines>
        <c:numFmt formatCode="General" sourceLinked="0"/>
        <c:majorTickMark val="none"/>
        <c:minorTickMark val="cross"/>
        <c:tickLblPos val="nextTo"/>
        <c:spPr>
          <a:ln w="12700">
            <a:solidFill>
              <a:schemeClr val="tx1"/>
            </a:solidFill>
            <a:prstDash val="solid"/>
          </a:ln>
        </c:spPr>
        <c:txPr>
          <a:bodyPr/>
          <a:lstStyle/>
          <a:p>
            <a:pPr>
              <a:defRPr sz="600" b="0"/>
            </a:pPr>
            <a:endParaRPr lang="en-US"/>
          </a:p>
        </c:txPr>
        <c:crossAx val="171292928"/>
        <c:crosses val="autoZero"/>
        <c:crossBetween val="between"/>
        <c:majorUnit val="1"/>
        <c:minorUnit val="1"/>
      </c:valAx>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_rels/data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76836-7943-4860-9526-2EDA46586CF7}" type="doc">
      <dgm:prSet loTypeId="urn:microsoft.com/office/officeart/2005/8/layout/bList2#1" loCatId="list" qsTypeId="urn:microsoft.com/office/officeart/2005/8/quickstyle/simple4" qsCatId="simple" csTypeId="urn:microsoft.com/office/officeart/2005/8/colors/accent2_1" csCatId="accent2" phldr="1"/>
      <dgm:spPr/>
      <dgm:t>
        <a:bodyPr/>
        <a:lstStyle/>
        <a:p>
          <a:endParaRPr lang="de-CH"/>
        </a:p>
      </dgm:t>
    </dgm:pt>
    <dgm:pt modelId="{27D210B1-B25A-486E-8134-7B6C78D29B2A}">
      <dgm:prSet phldrT="[Text]"/>
      <dgm:spPr/>
      <dgm:t>
        <a:bodyPr/>
        <a:lstStyle/>
        <a:p>
          <a:pPr algn="l"/>
          <a:r>
            <a:rPr lang="en-US" b="0" dirty="0" smtClean="0"/>
            <a:t>Typical Criteria for “Impact of Option”’</a:t>
          </a:r>
          <a:endParaRPr lang="de-CH" b="0" dirty="0"/>
        </a:p>
      </dgm:t>
    </dgm:pt>
    <dgm:pt modelId="{5BFB4FFE-0784-46F2-9BED-126E57C9DCA6}" type="parTrans" cxnId="{5D0FBD4F-229A-4E7B-8FFF-5BA07C57A88E}">
      <dgm:prSet/>
      <dgm:spPr/>
      <dgm:t>
        <a:bodyPr/>
        <a:lstStyle/>
        <a:p>
          <a:pPr algn="l"/>
          <a:endParaRPr lang="de-CH"/>
        </a:p>
      </dgm:t>
    </dgm:pt>
    <dgm:pt modelId="{0900C810-1C84-4448-9C1E-98F0892CA3AE}" type="sibTrans" cxnId="{5D0FBD4F-229A-4E7B-8FFF-5BA07C57A88E}">
      <dgm:prSet/>
      <dgm:spPr/>
      <dgm:t>
        <a:bodyPr/>
        <a:lstStyle/>
        <a:p>
          <a:pPr algn="l"/>
          <a:endParaRPr lang="de-CH"/>
        </a:p>
      </dgm:t>
    </dgm:pt>
    <dgm:pt modelId="{5D236990-8B79-43C2-A0F2-080F1B2EA7FD}">
      <dgm:prSet phldrT="[Text]"/>
      <dgm:spPr/>
      <dgm:t>
        <a:bodyPr/>
        <a:lstStyle/>
        <a:p>
          <a:pPr algn="l"/>
          <a:r>
            <a:rPr lang="en-US" dirty="0" smtClean="0"/>
            <a:t>Revenue Potential: Direct vs. Indirect (Influenced / Cross – Selling)</a:t>
          </a:r>
          <a:endParaRPr lang="de-CH" dirty="0"/>
        </a:p>
      </dgm:t>
    </dgm:pt>
    <dgm:pt modelId="{11F1CB1A-5C5D-4A58-BEE3-03E7072533D0}" type="parTrans" cxnId="{C3804671-8D06-4822-A853-93BC8A985EF8}">
      <dgm:prSet/>
      <dgm:spPr/>
      <dgm:t>
        <a:bodyPr/>
        <a:lstStyle/>
        <a:p>
          <a:pPr algn="l"/>
          <a:endParaRPr lang="de-CH"/>
        </a:p>
      </dgm:t>
    </dgm:pt>
    <dgm:pt modelId="{86CA3FA8-0C59-419A-A281-79BBEB3CF956}" type="sibTrans" cxnId="{C3804671-8D06-4822-A853-93BC8A985EF8}">
      <dgm:prSet/>
      <dgm:spPr/>
      <dgm:t>
        <a:bodyPr/>
        <a:lstStyle/>
        <a:p>
          <a:pPr algn="l"/>
          <a:endParaRPr lang="de-CH"/>
        </a:p>
      </dgm:t>
    </dgm:pt>
    <dgm:pt modelId="{F41FDE79-CBFC-4FDB-9DC5-0DB1C0836B85}">
      <dgm:prSet phldrT="[Text]"/>
      <dgm:spPr/>
      <dgm:t>
        <a:bodyPr/>
        <a:lstStyle/>
        <a:p>
          <a:pPr algn="l"/>
          <a:r>
            <a:rPr lang="en-US" b="0" dirty="0" smtClean="0"/>
            <a:t>Typical Criteria for “Ease of Implementation’</a:t>
          </a:r>
          <a:endParaRPr lang="de-CH" b="0" dirty="0"/>
        </a:p>
      </dgm:t>
    </dgm:pt>
    <dgm:pt modelId="{DCD6C349-6CDE-4DAF-B5E3-89597029A569}" type="parTrans" cxnId="{0332884C-E56F-4A85-9A65-901B2057DEEE}">
      <dgm:prSet/>
      <dgm:spPr/>
      <dgm:t>
        <a:bodyPr/>
        <a:lstStyle/>
        <a:p>
          <a:pPr algn="l"/>
          <a:endParaRPr lang="de-CH"/>
        </a:p>
      </dgm:t>
    </dgm:pt>
    <dgm:pt modelId="{1ACE7F5A-4B4E-4D62-85A0-1DB5C5BF3F84}" type="sibTrans" cxnId="{0332884C-E56F-4A85-9A65-901B2057DEEE}">
      <dgm:prSet/>
      <dgm:spPr/>
      <dgm:t>
        <a:bodyPr/>
        <a:lstStyle/>
        <a:p>
          <a:pPr algn="l"/>
          <a:endParaRPr lang="de-CH"/>
        </a:p>
      </dgm:t>
    </dgm:pt>
    <dgm:pt modelId="{00EAFF34-FD11-499C-9A20-77832113730E}">
      <dgm:prSet phldrT="[Text]"/>
      <dgm:spPr/>
      <dgm:t>
        <a:bodyPr/>
        <a:lstStyle/>
        <a:p>
          <a:pPr algn="l"/>
          <a:r>
            <a:rPr lang="en-US" dirty="0" smtClean="0"/>
            <a:t>Costs (One Time vs. Recurring)</a:t>
          </a:r>
          <a:endParaRPr lang="de-CH" dirty="0"/>
        </a:p>
      </dgm:t>
    </dgm:pt>
    <dgm:pt modelId="{98D2816D-926D-436B-A84E-008025E04D07}" type="parTrans" cxnId="{0FBA1EDB-8B1B-416A-A8CA-1D9B7D16B624}">
      <dgm:prSet/>
      <dgm:spPr/>
      <dgm:t>
        <a:bodyPr/>
        <a:lstStyle/>
        <a:p>
          <a:pPr algn="l"/>
          <a:endParaRPr lang="de-CH"/>
        </a:p>
      </dgm:t>
    </dgm:pt>
    <dgm:pt modelId="{0F904DFE-9081-4E1E-A42C-3A756A3EB8B3}" type="sibTrans" cxnId="{0FBA1EDB-8B1B-416A-A8CA-1D9B7D16B624}">
      <dgm:prSet/>
      <dgm:spPr/>
      <dgm:t>
        <a:bodyPr/>
        <a:lstStyle/>
        <a:p>
          <a:pPr algn="l"/>
          <a:endParaRPr lang="de-CH"/>
        </a:p>
      </dgm:t>
    </dgm:pt>
    <dgm:pt modelId="{90B79CED-F450-443D-9BE6-7E743B9CAFF7}">
      <dgm:prSet/>
      <dgm:spPr/>
      <dgm:t>
        <a:bodyPr/>
        <a:lstStyle/>
        <a:p>
          <a:pPr algn="l"/>
          <a:r>
            <a:rPr lang="en-US" dirty="0" smtClean="0"/>
            <a:t>Customer acceptance / Brand fit</a:t>
          </a:r>
          <a:endParaRPr lang="de-CH" dirty="0" smtClean="0"/>
        </a:p>
      </dgm:t>
    </dgm:pt>
    <dgm:pt modelId="{9B71F021-78F3-4CF9-8582-5FD2151B3224}" type="parTrans" cxnId="{570C334F-EEDD-48A0-B52A-614D676A075B}">
      <dgm:prSet/>
      <dgm:spPr/>
      <dgm:t>
        <a:bodyPr/>
        <a:lstStyle/>
        <a:p>
          <a:pPr algn="l"/>
          <a:endParaRPr lang="de-CH"/>
        </a:p>
      </dgm:t>
    </dgm:pt>
    <dgm:pt modelId="{28FFDABE-E419-4D57-9426-B986A0018D52}" type="sibTrans" cxnId="{570C334F-EEDD-48A0-B52A-614D676A075B}">
      <dgm:prSet/>
      <dgm:spPr/>
      <dgm:t>
        <a:bodyPr/>
        <a:lstStyle/>
        <a:p>
          <a:pPr algn="l"/>
          <a:endParaRPr lang="de-CH"/>
        </a:p>
      </dgm:t>
    </dgm:pt>
    <dgm:pt modelId="{37B12A27-AB41-4DFE-A517-D8EA949A2D34}">
      <dgm:prSet/>
      <dgm:spPr/>
      <dgm:t>
        <a:bodyPr/>
        <a:lstStyle/>
        <a:p>
          <a:pPr algn="l"/>
          <a:r>
            <a:rPr lang="en-US" dirty="0" smtClean="0"/>
            <a:t>Portfolio Fit / Impact on Portfolio</a:t>
          </a:r>
          <a:endParaRPr lang="de-CH" dirty="0" smtClean="0"/>
        </a:p>
      </dgm:t>
    </dgm:pt>
    <dgm:pt modelId="{A701E617-50A0-4B6F-9701-36B52C137276}" type="parTrans" cxnId="{32F6E9D2-DAFA-4CCC-A469-03AB34594EF0}">
      <dgm:prSet/>
      <dgm:spPr/>
      <dgm:t>
        <a:bodyPr/>
        <a:lstStyle/>
        <a:p>
          <a:pPr algn="l"/>
          <a:endParaRPr lang="de-CH"/>
        </a:p>
      </dgm:t>
    </dgm:pt>
    <dgm:pt modelId="{4CC9BB2E-CAC7-40A9-83BC-4D03E883E090}" type="sibTrans" cxnId="{32F6E9D2-DAFA-4CCC-A469-03AB34594EF0}">
      <dgm:prSet/>
      <dgm:spPr/>
      <dgm:t>
        <a:bodyPr/>
        <a:lstStyle/>
        <a:p>
          <a:pPr algn="l"/>
          <a:endParaRPr lang="de-CH"/>
        </a:p>
      </dgm:t>
    </dgm:pt>
    <dgm:pt modelId="{FA2D1961-C9F1-404E-8231-7F86155DBF1C}">
      <dgm:prSet/>
      <dgm:spPr/>
      <dgm:t>
        <a:bodyPr/>
        <a:lstStyle/>
        <a:p>
          <a:pPr algn="l"/>
          <a:r>
            <a:rPr lang="en-US" dirty="0" smtClean="0"/>
            <a:t>Impact on Visibility / Traffic</a:t>
          </a:r>
          <a:endParaRPr lang="de-CH" dirty="0" smtClean="0"/>
        </a:p>
      </dgm:t>
    </dgm:pt>
    <dgm:pt modelId="{8F05295C-CAB3-4002-B8A8-2578FE074C5C}" type="parTrans" cxnId="{7E344700-B0D9-4ABA-8C56-68E2D04A1584}">
      <dgm:prSet/>
      <dgm:spPr/>
      <dgm:t>
        <a:bodyPr/>
        <a:lstStyle/>
        <a:p>
          <a:pPr algn="l"/>
          <a:endParaRPr lang="de-CH"/>
        </a:p>
      </dgm:t>
    </dgm:pt>
    <dgm:pt modelId="{663FD8A0-5570-45DE-B20F-EEC1E49305D5}" type="sibTrans" cxnId="{7E344700-B0D9-4ABA-8C56-68E2D04A1584}">
      <dgm:prSet/>
      <dgm:spPr/>
      <dgm:t>
        <a:bodyPr/>
        <a:lstStyle/>
        <a:p>
          <a:pPr algn="l"/>
          <a:endParaRPr lang="de-CH"/>
        </a:p>
      </dgm:t>
    </dgm:pt>
    <dgm:pt modelId="{E88306BB-B55E-452E-BB24-5EA22D3A35F4}">
      <dgm:prSet/>
      <dgm:spPr/>
      <dgm:t>
        <a:bodyPr/>
        <a:lstStyle/>
        <a:p>
          <a:pPr algn="l"/>
          <a:r>
            <a:rPr lang="en-US" dirty="0" smtClean="0"/>
            <a:t>Impact on Differentiation / Thought Leadership</a:t>
          </a:r>
          <a:endParaRPr lang="de-CH" dirty="0" smtClean="0"/>
        </a:p>
      </dgm:t>
    </dgm:pt>
    <dgm:pt modelId="{997A1FEE-17B7-4F34-9E41-BE99A91A6BC4}" type="parTrans" cxnId="{35D73A9F-8440-4D2D-A3D5-B1F27266C66F}">
      <dgm:prSet/>
      <dgm:spPr/>
      <dgm:t>
        <a:bodyPr/>
        <a:lstStyle/>
        <a:p>
          <a:pPr algn="l"/>
          <a:endParaRPr lang="de-CH"/>
        </a:p>
      </dgm:t>
    </dgm:pt>
    <dgm:pt modelId="{37484467-64C5-48E1-AA23-A4A70CB64C46}" type="sibTrans" cxnId="{35D73A9F-8440-4D2D-A3D5-B1F27266C66F}">
      <dgm:prSet/>
      <dgm:spPr/>
      <dgm:t>
        <a:bodyPr/>
        <a:lstStyle/>
        <a:p>
          <a:pPr algn="l"/>
          <a:endParaRPr lang="de-CH"/>
        </a:p>
      </dgm:t>
    </dgm:pt>
    <dgm:pt modelId="{D90E2ED8-C0A1-4AE6-B40D-C09B8E97E55A}">
      <dgm:prSet/>
      <dgm:spPr/>
      <dgm:t>
        <a:bodyPr/>
        <a:lstStyle/>
        <a:p>
          <a:pPr algn="l"/>
          <a:r>
            <a:rPr lang="en-US" dirty="0" smtClean="0"/>
            <a:t>Impact on critical mass (network effect)</a:t>
          </a:r>
        </a:p>
      </dgm:t>
    </dgm:pt>
    <dgm:pt modelId="{2889ED9B-997B-4E5C-BEF7-3E3B022EB69F}" type="parTrans" cxnId="{ED29A891-B6C1-423C-A2BF-2E4D16176550}">
      <dgm:prSet/>
      <dgm:spPr/>
      <dgm:t>
        <a:bodyPr/>
        <a:lstStyle/>
        <a:p>
          <a:pPr algn="l"/>
          <a:endParaRPr lang="de-CH"/>
        </a:p>
      </dgm:t>
    </dgm:pt>
    <dgm:pt modelId="{BE0FA036-635F-454C-8ED4-D9200EFBB324}" type="sibTrans" cxnId="{ED29A891-B6C1-423C-A2BF-2E4D16176550}">
      <dgm:prSet/>
      <dgm:spPr/>
      <dgm:t>
        <a:bodyPr/>
        <a:lstStyle/>
        <a:p>
          <a:pPr algn="l"/>
          <a:endParaRPr lang="de-CH"/>
        </a:p>
      </dgm:t>
    </dgm:pt>
    <dgm:pt modelId="{B9E4BD90-A126-4514-B86C-15F56B85B793}">
      <dgm:prSet/>
      <dgm:spPr/>
      <dgm:t>
        <a:bodyPr/>
        <a:lstStyle/>
        <a:p>
          <a:pPr algn="l"/>
          <a:r>
            <a:rPr lang="en-US" dirty="0" smtClean="0"/>
            <a:t>Risks (Technical, Financial, Legal etc.)</a:t>
          </a:r>
          <a:endParaRPr lang="de-CH" dirty="0" smtClean="0"/>
        </a:p>
      </dgm:t>
    </dgm:pt>
    <dgm:pt modelId="{368A3CF1-9661-4484-9A97-8003E8119E3D}" type="parTrans" cxnId="{A7B7E45F-01AC-47E7-8C4C-53B85010A011}">
      <dgm:prSet/>
      <dgm:spPr/>
      <dgm:t>
        <a:bodyPr/>
        <a:lstStyle/>
        <a:p>
          <a:pPr algn="l"/>
          <a:endParaRPr lang="de-CH"/>
        </a:p>
      </dgm:t>
    </dgm:pt>
    <dgm:pt modelId="{22F18DA4-B4E9-49AF-ADF1-FA50808BB330}" type="sibTrans" cxnId="{A7B7E45F-01AC-47E7-8C4C-53B85010A011}">
      <dgm:prSet/>
      <dgm:spPr/>
      <dgm:t>
        <a:bodyPr/>
        <a:lstStyle/>
        <a:p>
          <a:pPr algn="l"/>
          <a:endParaRPr lang="de-CH"/>
        </a:p>
      </dgm:t>
    </dgm:pt>
    <dgm:pt modelId="{F33E1F8F-549F-4751-9FBB-5C33E736E729}">
      <dgm:prSet/>
      <dgm:spPr/>
      <dgm:t>
        <a:bodyPr/>
        <a:lstStyle/>
        <a:p>
          <a:pPr algn="l"/>
          <a:r>
            <a:rPr lang="en-US" dirty="0" smtClean="0"/>
            <a:t>Time for Implementation</a:t>
          </a:r>
          <a:endParaRPr lang="de-CH" dirty="0" smtClean="0"/>
        </a:p>
      </dgm:t>
    </dgm:pt>
    <dgm:pt modelId="{1F4BBC13-CD9B-4D23-9F99-90D254F381FC}" type="parTrans" cxnId="{7181EEA1-3FDE-45F2-982F-B9984F5C7012}">
      <dgm:prSet/>
      <dgm:spPr/>
      <dgm:t>
        <a:bodyPr/>
        <a:lstStyle/>
        <a:p>
          <a:pPr algn="l"/>
          <a:endParaRPr lang="de-CH"/>
        </a:p>
      </dgm:t>
    </dgm:pt>
    <dgm:pt modelId="{5744F1C4-B227-4160-A65B-655019210932}" type="sibTrans" cxnId="{7181EEA1-3FDE-45F2-982F-B9984F5C7012}">
      <dgm:prSet/>
      <dgm:spPr/>
      <dgm:t>
        <a:bodyPr/>
        <a:lstStyle/>
        <a:p>
          <a:pPr algn="l"/>
          <a:endParaRPr lang="de-CH"/>
        </a:p>
      </dgm:t>
    </dgm:pt>
    <dgm:pt modelId="{60C1C415-80B9-4274-9362-83F92494C47E}">
      <dgm:prSet/>
      <dgm:spPr/>
      <dgm:t>
        <a:bodyPr/>
        <a:lstStyle/>
        <a:p>
          <a:pPr algn="l"/>
          <a:r>
            <a:rPr lang="en-US" dirty="0" smtClean="0"/>
            <a:t>Organizational Fit</a:t>
          </a:r>
          <a:endParaRPr lang="de-CH" dirty="0" smtClean="0"/>
        </a:p>
      </dgm:t>
    </dgm:pt>
    <dgm:pt modelId="{B935F0FC-8AF6-4426-87DC-002491D9413D}" type="parTrans" cxnId="{ADFB1006-3728-4376-8A7F-E2D8A35ED051}">
      <dgm:prSet/>
      <dgm:spPr/>
      <dgm:t>
        <a:bodyPr/>
        <a:lstStyle/>
        <a:p>
          <a:pPr algn="l"/>
          <a:endParaRPr lang="de-CH"/>
        </a:p>
      </dgm:t>
    </dgm:pt>
    <dgm:pt modelId="{6D7DACD7-7B7F-47A9-9AA3-C1F25B98598D}" type="sibTrans" cxnId="{ADFB1006-3728-4376-8A7F-E2D8A35ED051}">
      <dgm:prSet/>
      <dgm:spPr/>
      <dgm:t>
        <a:bodyPr/>
        <a:lstStyle/>
        <a:p>
          <a:pPr algn="l"/>
          <a:endParaRPr lang="de-CH"/>
        </a:p>
      </dgm:t>
    </dgm:pt>
    <dgm:pt modelId="{C6780D89-2302-4D86-B6DE-AA796AA16D44}">
      <dgm:prSet/>
      <dgm:spPr/>
      <dgm:t>
        <a:bodyPr/>
        <a:lstStyle/>
        <a:p>
          <a:pPr algn="l"/>
          <a:r>
            <a:rPr lang="en-US" dirty="0" smtClean="0"/>
            <a:t>Synergies / Leverage of network</a:t>
          </a:r>
          <a:endParaRPr lang="de-CH" dirty="0" smtClean="0"/>
        </a:p>
      </dgm:t>
    </dgm:pt>
    <dgm:pt modelId="{520D6352-F7A7-42EE-ABF0-C845C604966E}" type="parTrans" cxnId="{77084F40-BE9E-4F04-9017-EE83B25846E0}">
      <dgm:prSet/>
      <dgm:spPr/>
      <dgm:t>
        <a:bodyPr/>
        <a:lstStyle/>
        <a:p>
          <a:pPr algn="l"/>
          <a:endParaRPr lang="de-CH"/>
        </a:p>
      </dgm:t>
    </dgm:pt>
    <dgm:pt modelId="{DBBF2E73-CF1B-41C0-97BF-B73F6192E78A}" type="sibTrans" cxnId="{77084F40-BE9E-4F04-9017-EE83B25846E0}">
      <dgm:prSet/>
      <dgm:spPr/>
      <dgm:t>
        <a:bodyPr/>
        <a:lstStyle/>
        <a:p>
          <a:pPr algn="l"/>
          <a:endParaRPr lang="de-CH"/>
        </a:p>
      </dgm:t>
    </dgm:pt>
    <dgm:pt modelId="{13762546-6B5E-4263-A2E7-0801740CBCFE}">
      <dgm:prSet/>
      <dgm:spPr/>
      <dgm:t>
        <a:bodyPr/>
        <a:lstStyle/>
        <a:p>
          <a:pPr algn="l"/>
          <a:r>
            <a:rPr lang="en-US" dirty="0" smtClean="0"/>
            <a:t>Privacy / Security Issues</a:t>
          </a:r>
          <a:endParaRPr lang="de-CH" dirty="0" smtClean="0"/>
        </a:p>
      </dgm:t>
    </dgm:pt>
    <dgm:pt modelId="{A6868110-D3DA-486F-BBB0-C8108FCD5DC7}" type="parTrans" cxnId="{D1A69758-3FCC-4A88-9F2B-4492843E9F7C}">
      <dgm:prSet/>
      <dgm:spPr/>
      <dgm:t>
        <a:bodyPr/>
        <a:lstStyle/>
        <a:p>
          <a:pPr algn="l"/>
          <a:endParaRPr lang="de-CH"/>
        </a:p>
      </dgm:t>
    </dgm:pt>
    <dgm:pt modelId="{20D8EE1A-64A6-40CE-A282-36DF4B69D3F5}" type="sibTrans" cxnId="{D1A69758-3FCC-4A88-9F2B-4492843E9F7C}">
      <dgm:prSet/>
      <dgm:spPr/>
      <dgm:t>
        <a:bodyPr/>
        <a:lstStyle/>
        <a:p>
          <a:pPr algn="l"/>
          <a:endParaRPr lang="de-CH"/>
        </a:p>
      </dgm:t>
    </dgm:pt>
    <dgm:pt modelId="{5C0227C1-52F9-4FFE-AD43-85C4B4894308}" type="pres">
      <dgm:prSet presAssocID="{C8176836-7943-4860-9526-2EDA46586CF7}" presName="diagram" presStyleCnt="0">
        <dgm:presLayoutVars>
          <dgm:dir/>
          <dgm:animLvl val="lvl"/>
          <dgm:resizeHandles val="exact"/>
        </dgm:presLayoutVars>
      </dgm:prSet>
      <dgm:spPr/>
      <dgm:t>
        <a:bodyPr/>
        <a:lstStyle/>
        <a:p>
          <a:endParaRPr lang="de-DE"/>
        </a:p>
      </dgm:t>
    </dgm:pt>
    <dgm:pt modelId="{F42BF006-BD7F-4EF8-9C48-AD794092E710}" type="pres">
      <dgm:prSet presAssocID="{27D210B1-B25A-486E-8134-7B6C78D29B2A}" presName="compNode" presStyleCnt="0"/>
      <dgm:spPr/>
    </dgm:pt>
    <dgm:pt modelId="{9884868F-FCC9-48A2-93D5-0CFA37C29BB9}" type="pres">
      <dgm:prSet presAssocID="{27D210B1-B25A-486E-8134-7B6C78D29B2A}" presName="childRect" presStyleLbl="bgAcc1" presStyleIdx="0" presStyleCnt="2">
        <dgm:presLayoutVars>
          <dgm:bulletEnabled val="1"/>
        </dgm:presLayoutVars>
      </dgm:prSet>
      <dgm:spPr/>
      <dgm:t>
        <a:bodyPr/>
        <a:lstStyle/>
        <a:p>
          <a:endParaRPr lang="de-DE"/>
        </a:p>
      </dgm:t>
    </dgm:pt>
    <dgm:pt modelId="{53E3AB07-4F6A-40E5-892E-8BE473602B89}" type="pres">
      <dgm:prSet presAssocID="{27D210B1-B25A-486E-8134-7B6C78D29B2A}" presName="parentText" presStyleLbl="node1" presStyleIdx="0" presStyleCnt="0">
        <dgm:presLayoutVars>
          <dgm:chMax val="0"/>
          <dgm:bulletEnabled val="1"/>
        </dgm:presLayoutVars>
      </dgm:prSet>
      <dgm:spPr/>
      <dgm:t>
        <a:bodyPr/>
        <a:lstStyle/>
        <a:p>
          <a:endParaRPr lang="de-DE"/>
        </a:p>
      </dgm:t>
    </dgm:pt>
    <dgm:pt modelId="{5476F4F3-FF31-4AF5-AE7C-085D9BE09F3B}" type="pres">
      <dgm:prSet presAssocID="{27D210B1-B25A-486E-8134-7B6C78D29B2A}" presName="parentRect" presStyleLbl="alignNode1" presStyleIdx="0" presStyleCnt="2"/>
      <dgm:spPr/>
      <dgm:t>
        <a:bodyPr/>
        <a:lstStyle/>
        <a:p>
          <a:endParaRPr lang="de-DE"/>
        </a:p>
      </dgm:t>
    </dgm:pt>
    <dgm:pt modelId="{B147DA1D-0E15-4C64-AD2A-055373A080E7}" type="pres">
      <dgm:prSet presAssocID="{27D210B1-B25A-486E-8134-7B6C78D29B2A}" presName="adorn" presStyleLbl="fgAccFollowNode1" presStyleIdx="0" presStyleCnt="2"/>
      <dgm:spPr>
        <a:blipFill rotWithShape="0">
          <a:blip xmlns:r="http://schemas.openxmlformats.org/officeDocument/2006/relationships" r:embed="rId1"/>
          <a:stretch>
            <a:fillRect/>
          </a:stretch>
        </a:blipFill>
      </dgm:spPr>
      <dgm:t>
        <a:bodyPr/>
        <a:lstStyle/>
        <a:p>
          <a:endParaRPr lang="de-DE"/>
        </a:p>
      </dgm:t>
    </dgm:pt>
    <dgm:pt modelId="{DE21428B-DEAD-4CC8-B664-0D90ED904608}" type="pres">
      <dgm:prSet presAssocID="{0900C810-1C84-4448-9C1E-98F0892CA3AE}" presName="sibTrans" presStyleLbl="sibTrans2D1" presStyleIdx="0" presStyleCnt="0"/>
      <dgm:spPr/>
      <dgm:t>
        <a:bodyPr/>
        <a:lstStyle/>
        <a:p>
          <a:endParaRPr lang="de-DE"/>
        </a:p>
      </dgm:t>
    </dgm:pt>
    <dgm:pt modelId="{C39CD278-6C55-437C-ACF3-8CA3E47C9D8A}" type="pres">
      <dgm:prSet presAssocID="{F41FDE79-CBFC-4FDB-9DC5-0DB1C0836B85}" presName="compNode" presStyleCnt="0"/>
      <dgm:spPr/>
    </dgm:pt>
    <dgm:pt modelId="{51BE3E4E-C9C3-4631-8108-46D2E138A054}" type="pres">
      <dgm:prSet presAssocID="{F41FDE79-CBFC-4FDB-9DC5-0DB1C0836B85}" presName="childRect" presStyleLbl="bgAcc1" presStyleIdx="1" presStyleCnt="2">
        <dgm:presLayoutVars>
          <dgm:bulletEnabled val="1"/>
        </dgm:presLayoutVars>
      </dgm:prSet>
      <dgm:spPr/>
      <dgm:t>
        <a:bodyPr/>
        <a:lstStyle/>
        <a:p>
          <a:endParaRPr lang="de-DE"/>
        </a:p>
      </dgm:t>
    </dgm:pt>
    <dgm:pt modelId="{D9676FDA-9B8F-4E02-A6A4-426032CF1CC9}" type="pres">
      <dgm:prSet presAssocID="{F41FDE79-CBFC-4FDB-9DC5-0DB1C0836B85}" presName="parentText" presStyleLbl="node1" presStyleIdx="0" presStyleCnt="0">
        <dgm:presLayoutVars>
          <dgm:chMax val="0"/>
          <dgm:bulletEnabled val="1"/>
        </dgm:presLayoutVars>
      </dgm:prSet>
      <dgm:spPr/>
      <dgm:t>
        <a:bodyPr/>
        <a:lstStyle/>
        <a:p>
          <a:endParaRPr lang="de-DE"/>
        </a:p>
      </dgm:t>
    </dgm:pt>
    <dgm:pt modelId="{3A4FE16E-7C96-45A7-85DF-7AC0DDA648AB}" type="pres">
      <dgm:prSet presAssocID="{F41FDE79-CBFC-4FDB-9DC5-0DB1C0836B85}" presName="parentRect" presStyleLbl="alignNode1" presStyleIdx="1" presStyleCnt="2"/>
      <dgm:spPr/>
      <dgm:t>
        <a:bodyPr/>
        <a:lstStyle/>
        <a:p>
          <a:endParaRPr lang="de-DE"/>
        </a:p>
      </dgm:t>
    </dgm:pt>
    <dgm:pt modelId="{8BF59651-F60C-488A-A005-08AB6F16712C}" type="pres">
      <dgm:prSet presAssocID="{F41FDE79-CBFC-4FDB-9DC5-0DB1C0836B85}" presName="adorn" presStyleLbl="fgAccFollowNode1" presStyleIdx="1" presStyleCnt="2"/>
      <dgm:spPr>
        <a:blipFill rotWithShape="0">
          <a:blip xmlns:r="http://schemas.openxmlformats.org/officeDocument/2006/relationships" r:embed="rId2"/>
          <a:stretch>
            <a:fillRect/>
          </a:stretch>
        </a:blipFill>
      </dgm:spPr>
      <dgm:t>
        <a:bodyPr/>
        <a:lstStyle/>
        <a:p>
          <a:endParaRPr lang="de-DE"/>
        </a:p>
      </dgm:t>
    </dgm:pt>
  </dgm:ptLst>
  <dgm:cxnLst>
    <dgm:cxn modelId="{C3804671-8D06-4822-A853-93BC8A985EF8}" srcId="{27D210B1-B25A-486E-8134-7B6C78D29B2A}" destId="{5D236990-8B79-43C2-A0F2-080F1B2EA7FD}" srcOrd="0" destOrd="0" parTransId="{11F1CB1A-5C5D-4A58-BEE3-03E7072533D0}" sibTransId="{86CA3FA8-0C59-419A-A281-79BBEB3CF956}"/>
    <dgm:cxn modelId="{6F3E9F38-C942-4FC6-B7A3-7E33A6C2ACAD}" type="presOf" srcId="{37B12A27-AB41-4DFE-A517-D8EA949A2D34}" destId="{9884868F-FCC9-48A2-93D5-0CFA37C29BB9}" srcOrd="0" destOrd="2" presId="urn:microsoft.com/office/officeart/2005/8/layout/bList2#1"/>
    <dgm:cxn modelId="{02E9C0CA-4DD8-4011-B647-E9CC73567832}" type="presOf" srcId="{FA2D1961-C9F1-404E-8231-7F86155DBF1C}" destId="{9884868F-FCC9-48A2-93D5-0CFA37C29BB9}" srcOrd="0" destOrd="3" presId="urn:microsoft.com/office/officeart/2005/8/layout/bList2#1"/>
    <dgm:cxn modelId="{DA0349CD-CEB9-472B-BEC2-73C6DF6364D3}" type="presOf" srcId="{00EAFF34-FD11-499C-9A20-77832113730E}" destId="{51BE3E4E-C9C3-4631-8108-46D2E138A054}" srcOrd="0" destOrd="0" presId="urn:microsoft.com/office/officeart/2005/8/layout/bList2#1"/>
    <dgm:cxn modelId="{7E344700-B0D9-4ABA-8C56-68E2D04A1584}" srcId="{27D210B1-B25A-486E-8134-7B6C78D29B2A}" destId="{FA2D1961-C9F1-404E-8231-7F86155DBF1C}" srcOrd="3" destOrd="0" parTransId="{8F05295C-CAB3-4002-B8A8-2578FE074C5C}" sibTransId="{663FD8A0-5570-45DE-B20F-EEC1E49305D5}"/>
    <dgm:cxn modelId="{5D0FBD4F-229A-4E7B-8FFF-5BA07C57A88E}" srcId="{C8176836-7943-4860-9526-2EDA46586CF7}" destId="{27D210B1-B25A-486E-8134-7B6C78D29B2A}" srcOrd="0" destOrd="0" parTransId="{5BFB4FFE-0784-46F2-9BED-126E57C9DCA6}" sibTransId="{0900C810-1C84-4448-9C1E-98F0892CA3AE}"/>
    <dgm:cxn modelId="{35D73A9F-8440-4D2D-A3D5-B1F27266C66F}" srcId="{27D210B1-B25A-486E-8134-7B6C78D29B2A}" destId="{E88306BB-B55E-452E-BB24-5EA22D3A35F4}" srcOrd="4" destOrd="0" parTransId="{997A1FEE-17B7-4F34-9E41-BE99A91A6BC4}" sibTransId="{37484467-64C5-48E1-AA23-A4A70CB64C46}"/>
    <dgm:cxn modelId="{DDE71EE0-18FB-49F2-971B-D42C9CFE6372}" type="presOf" srcId="{90B79CED-F450-443D-9BE6-7E743B9CAFF7}" destId="{9884868F-FCC9-48A2-93D5-0CFA37C29BB9}" srcOrd="0" destOrd="1" presId="urn:microsoft.com/office/officeart/2005/8/layout/bList2#1"/>
    <dgm:cxn modelId="{C3049B38-EBB8-4894-B4C4-D9A00FEBD223}" type="presOf" srcId="{0900C810-1C84-4448-9C1E-98F0892CA3AE}" destId="{DE21428B-DEAD-4CC8-B664-0D90ED904608}" srcOrd="0" destOrd="0" presId="urn:microsoft.com/office/officeart/2005/8/layout/bList2#1"/>
    <dgm:cxn modelId="{0FBA1EDB-8B1B-416A-A8CA-1D9B7D16B624}" srcId="{F41FDE79-CBFC-4FDB-9DC5-0DB1C0836B85}" destId="{00EAFF34-FD11-499C-9A20-77832113730E}" srcOrd="0" destOrd="0" parTransId="{98D2816D-926D-436B-A84E-008025E04D07}" sibTransId="{0F904DFE-9081-4E1E-A42C-3A756A3EB8B3}"/>
    <dgm:cxn modelId="{14B0DFAB-C79E-49E6-97A7-F373B2E611E7}" type="presOf" srcId="{B9E4BD90-A126-4514-B86C-15F56B85B793}" destId="{51BE3E4E-C9C3-4631-8108-46D2E138A054}" srcOrd="0" destOrd="1" presId="urn:microsoft.com/office/officeart/2005/8/layout/bList2#1"/>
    <dgm:cxn modelId="{39B6B76A-7337-4D36-915A-5B44DDC3B00B}" type="presOf" srcId="{F41FDE79-CBFC-4FDB-9DC5-0DB1C0836B85}" destId="{3A4FE16E-7C96-45A7-85DF-7AC0DDA648AB}" srcOrd="1" destOrd="0" presId="urn:microsoft.com/office/officeart/2005/8/layout/bList2#1"/>
    <dgm:cxn modelId="{ED29A891-B6C1-423C-A2BF-2E4D16176550}" srcId="{27D210B1-B25A-486E-8134-7B6C78D29B2A}" destId="{D90E2ED8-C0A1-4AE6-B40D-C09B8E97E55A}" srcOrd="5" destOrd="0" parTransId="{2889ED9B-997B-4E5C-BEF7-3E3B022EB69F}" sibTransId="{BE0FA036-635F-454C-8ED4-D9200EFBB324}"/>
    <dgm:cxn modelId="{1591322F-A8B3-43A4-B0AE-B20D27B5B327}" type="presOf" srcId="{60C1C415-80B9-4274-9362-83F92494C47E}" destId="{51BE3E4E-C9C3-4631-8108-46D2E138A054}" srcOrd="0" destOrd="3" presId="urn:microsoft.com/office/officeart/2005/8/layout/bList2#1"/>
    <dgm:cxn modelId="{A0BEAD41-B32C-4718-9CDC-796560E6D53C}" type="presOf" srcId="{27D210B1-B25A-486E-8134-7B6C78D29B2A}" destId="{5476F4F3-FF31-4AF5-AE7C-085D9BE09F3B}" srcOrd="1" destOrd="0" presId="urn:microsoft.com/office/officeart/2005/8/layout/bList2#1"/>
    <dgm:cxn modelId="{570C334F-EEDD-48A0-B52A-614D676A075B}" srcId="{27D210B1-B25A-486E-8134-7B6C78D29B2A}" destId="{90B79CED-F450-443D-9BE6-7E743B9CAFF7}" srcOrd="1" destOrd="0" parTransId="{9B71F021-78F3-4CF9-8582-5FD2151B3224}" sibTransId="{28FFDABE-E419-4D57-9426-B986A0018D52}"/>
    <dgm:cxn modelId="{EFE12649-5AD7-45E5-B036-35E1533D4818}" type="presOf" srcId="{27D210B1-B25A-486E-8134-7B6C78D29B2A}" destId="{53E3AB07-4F6A-40E5-892E-8BE473602B89}" srcOrd="0" destOrd="0" presId="urn:microsoft.com/office/officeart/2005/8/layout/bList2#1"/>
    <dgm:cxn modelId="{77084F40-BE9E-4F04-9017-EE83B25846E0}" srcId="{F41FDE79-CBFC-4FDB-9DC5-0DB1C0836B85}" destId="{C6780D89-2302-4D86-B6DE-AA796AA16D44}" srcOrd="4" destOrd="0" parTransId="{520D6352-F7A7-42EE-ABF0-C845C604966E}" sibTransId="{DBBF2E73-CF1B-41C0-97BF-B73F6192E78A}"/>
    <dgm:cxn modelId="{D7C3CE26-DFA1-4842-AAFB-4FF8879D893C}" type="presOf" srcId="{E88306BB-B55E-452E-BB24-5EA22D3A35F4}" destId="{9884868F-FCC9-48A2-93D5-0CFA37C29BB9}" srcOrd="0" destOrd="4" presId="urn:microsoft.com/office/officeart/2005/8/layout/bList2#1"/>
    <dgm:cxn modelId="{0332884C-E56F-4A85-9A65-901B2057DEEE}" srcId="{C8176836-7943-4860-9526-2EDA46586CF7}" destId="{F41FDE79-CBFC-4FDB-9DC5-0DB1C0836B85}" srcOrd="1" destOrd="0" parTransId="{DCD6C349-6CDE-4DAF-B5E3-89597029A569}" sibTransId="{1ACE7F5A-4B4E-4D62-85A0-1DB5C5BF3F84}"/>
    <dgm:cxn modelId="{ADFB1006-3728-4376-8A7F-E2D8A35ED051}" srcId="{F41FDE79-CBFC-4FDB-9DC5-0DB1C0836B85}" destId="{60C1C415-80B9-4274-9362-83F92494C47E}" srcOrd="3" destOrd="0" parTransId="{B935F0FC-8AF6-4426-87DC-002491D9413D}" sibTransId="{6D7DACD7-7B7F-47A9-9AA3-C1F25B98598D}"/>
    <dgm:cxn modelId="{A7B7E45F-01AC-47E7-8C4C-53B85010A011}" srcId="{F41FDE79-CBFC-4FDB-9DC5-0DB1C0836B85}" destId="{B9E4BD90-A126-4514-B86C-15F56B85B793}" srcOrd="1" destOrd="0" parTransId="{368A3CF1-9661-4484-9A97-8003E8119E3D}" sibTransId="{22F18DA4-B4E9-49AF-ADF1-FA50808BB330}"/>
    <dgm:cxn modelId="{D1A69758-3FCC-4A88-9F2B-4492843E9F7C}" srcId="{F41FDE79-CBFC-4FDB-9DC5-0DB1C0836B85}" destId="{13762546-6B5E-4263-A2E7-0801740CBCFE}" srcOrd="5" destOrd="0" parTransId="{A6868110-D3DA-486F-BBB0-C8108FCD5DC7}" sibTransId="{20D8EE1A-64A6-40CE-A282-36DF4B69D3F5}"/>
    <dgm:cxn modelId="{B54BEFE8-36AC-4DD2-B89F-CF7DB4CE64C0}" type="presOf" srcId="{F33E1F8F-549F-4751-9FBB-5C33E736E729}" destId="{51BE3E4E-C9C3-4631-8108-46D2E138A054}" srcOrd="0" destOrd="2" presId="urn:microsoft.com/office/officeart/2005/8/layout/bList2#1"/>
    <dgm:cxn modelId="{A95270F3-26E4-4FEE-9000-27183BBFEDC7}" type="presOf" srcId="{D90E2ED8-C0A1-4AE6-B40D-C09B8E97E55A}" destId="{9884868F-FCC9-48A2-93D5-0CFA37C29BB9}" srcOrd="0" destOrd="5" presId="urn:microsoft.com/office/officeart/2005/8/layout/bList2#1"/>
    <dgm:cxn modelId="{32F6E9D2-DAFA-4CCC-A469-03AB34594EF0}" srcId="{27D210B1-B25A-486E-8134-7B6C78D29B2A}" destId="{37B12A27-AB41-4DFE-A517-D8EA949A2D34}" srcOrd="2" destOrd="0" parTransId="{A701E617-50A0-4B6F-9701-36B52C137276}" sibTransId="{4CC9BB2E-CAC7-40A9-83BC-4D03E883E090}"/>
    <dgm:cxn modelId="{7181EEA1-3FDE-45F2-982F-B9984F5C7012}" srcId="{F41FDE79-CBFC-4FDB-9DC5-0DB1C0836B85}" destId="{F33E1F8F-549F-4751-9FBB-5C33E736E729}" srcOrd="2" destOrd="0" parTransId="{1F4BBC13-CD9B-4D23-9F99-90D254F381FC}" sibTransId="{5744F1C4-B227-4160-A65B-655019210932}"/>
    <dgm:cxn modelId="{80EC630A-12A0-43F4-BCF6-BFDE0ECB336A}" type="presOf" srcId="{5D236990-8B79-43C2-A0F2-080F1B2EA7FD}" destId="{9884868F-FCC9-48A2-93D5-0CFA37C29BB9}" srcOrd="0" destOrd="0" presId="urn:microsoft.com/office/officeart/2005/8/layout/bList2#1"/>
    <dgm:cxn modelId="{BBA7D9DC-E31F-429D-B7C1-E3F0FE83FD88}" type="presOf" srcId="{C8176836-7943-4860-9526-2EDA46586CF7}" destId="{5C0227C1-52F9-4FFE-AD43-85C4B4894308}" srcOrd="0" destOrd="0" presId="urn:microsoft.com/office/officeart/2005/8/layout/bList2#1"/>
    <dgm:cxn modelId="{585A164E-CDBF-4006-9FF3-630DC66E578A}" type="presOf" srcId="{C6780D89-2302-4D86-B6DE-AA796AA16D44}" destId="{51BE3E4E-C9C3-4631-8108-46D2E138A054}" srcOrd="0" destOrd="4" presId="urn:microsoft.com/office/officeart/2005/8/layout/bList2#1"/>
    <dgm:cxn modelId="{F1B460E7-D708-447D-A9A5-754C27D44801}" type="presOf" srcId="{13762546-6B5E-4263-A2E7-0801740CBCFE}" destId="{51BE3E4E-C9C3-4631-8108-46D2E138A054}" srcOrd="0" destOrd="5" presId="urn:microsoft.com/office/officeart/2005/8/layout/bList2#1"/>
    <dgm:cxn modelId="{A06D9235-11E6-48A5-A9E4-624A45FA7183}" type="presOf" srcId="{F41FDE79-CBFC-4FDB-9DC5-0DB1C0836B85}" destId="{D9676FDA-9B8F-4E02-A6A4-426032CF1CC9}" srcOrd="0" destOrd="0" presId="urn:microsoft.com/office/officeart/2005/8/layout/bList2#1"/>
    <dgm:cxn modelId="{5053BAEE-C02E-40E7-B50A-5591A72AF76C}" type="presParOf" srcId="{5C0227C1-52F9-4FFE-AD43-85C4B4894308}" destId="{F42BF006-BD7F-4EF8-9C48-AD794092E710}" srcOrd="0" destOrd="0" presId="urn:microsoft.com/office/officeart/2005/8/layout/bList2#1"/>
    <dgm:cxn modelId="{D4E977E7-4EE1-4056-B85A-5D2C54EEB5FF}" type="presParOf" srcId="{F42BF006-BD7F-4EF8-9C48-AD794092E710}" destId="{9884868F-FCC9-48A2-93D5-0CFA37C29BB9}" srcOrd="0" destOrd="0" presId="urn:microsoft.com/office/officeart/2005/8/layout/bList2#1"/>
    <dgm:cxn modelId="{CCF78718-46F4-43BF-8306-30132528FC25}" type="presParOf" srcId="{F42BF006-BD7F-4EF8-9C48-AD794092E710}" destId="{53E3AB07-4F6A-40E5-892E-8BE473602B89}" srcOrd="1" destOrd="0" presId="urn:microsoft.com/office/officeart/2005/8/layout/bList2#1"/>
    <dgm:cxn modelId="{F68591BC-93AA-4EB8-8236-03BC146E5DFE}" type="presParOf" srcId="{F42BF006-BD7F-4EF8-9C48-AD794092E710}" destId="{5476F4F3-FF31-4AF5-AE7C-085D9BE09F3B}" srcOrd="2" destOrd="0" presId="urn:microsoft.com/office/officeart/2005/8/layout/bList2#1"/>
    <dgm:cxn modelId="{956B7A99-7B56-44B8-8558-60309EFD7D23}" type="presParOf" srcId="{F42BF006-BD7F-4EF8-9C48-AD794092E710}" destId="{B147DA1D-0E15-4C64-AD2A-055373A080E7}" srcOrd="3" destOrd="0" presId="urn:microsoft.com/office/officeart/2005/8/layout/bList2#1"/>
    <dgm:cxn modelId="{E2CD7F11-C68B-4EB8-986B-0798B93EDD2D}" type="presParOf" srcId="{5C0227C1-52F9-4FFE-AD43-85C4B4894308}" destId="{DE21428B-DEAD-4CC8-B664-0D90ED904608}" srcOrd="1" destOrd="0" presId="urn:microsoft.com/office/officeart/2005/8/layout/bList2#1"/>
    <dgm:cxn modelId="{60D7B20F-4241-4985-B388-1A0F0C7DB53F}" type="presParOf" srcId="{5C0227C1-52F9-4FFE-AD43-85C4B4894308}" destId="{C39CD278-6C55-437C-ACF3-8CA3E47C9D8A}" srcOrd="2" destOrd="0" presId="urn:microsoft.com/office/officeart/2005/8/layout/bList2#1"/>
    <dgm:cxn modelId="{FB27228B-0D22-4CD5-BBF7-DCFA242ACCD1}" type="presParOf" srcId="{C39CD278-6C55-437C-ACF3-8CA3E47C9D8A}" destId="{51BE3E4E-C9C3-4631-8108-46D2E138A054}" srcOrd="0" destOrd="0" presId="urn:microsoft.com/office/officeart/2005/8/layout/bList2#1"/>
    <dgm:cxn modelId="{413AF033-A643-4CEB-806F-16145489E002}" type="presParOf" srcId="{C39CD278-6C55-437C-ACF3-8CA3E47C9D8A}" destId="{D9676FDA-9B8F-4E02-A6A4-426032CF1CC9}" srcOrd="1" destOrd="0" presId="urn:microsoft.com/office/officeart/2005/8/layout/bList2#1"/>
    <dgm:cxn modelId="{9B747BA0-2C07-458D-95DE-2296C8082772}" type="presParOf" srcId="{C39CD278-6C55-437C-ACF3-8CA3E47C9D8A}" destId="{3A4FE16E-7C96-45A7-85DF-7AC0DDA648AB}" srcOrd="2" destOrd="0" presId="urn:microsoft.com/office/officeart/2005/8/layout/bList2#1"/>
    <dgm:cxn modelId="{C653CDEB-92A5-4E27-BB03-218832AB5BA2}" type="presParOf" srcId="{C39CD278-6C55-437C-ACF3-8CA3E47C9D8A}" destId="{8BF59651-F60C-488A-A005-08AB6F16712C}"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7E4FDA-A76A-4EEB-BEA0-78D2407FB4AA}" type="doc">
      <dgm:prSet loTypeId="urn:microsoft.com/office/officeart/2005/8/layout/chevron1" loCatId="process" qsTypeId="urn:microsoft.com/office/officeart/2005/8/quickstyle/simple1" qsCatId="simple" csTypeId="urn:microsoft.com/office/officeart/2005/8/colors/accent0_1" csCatId="mainScheme" phldr="1"/>
      <dgm:spPr/>
    </dgm:pt>
    <dgm:pt modelId="{21396E26-ACA2-4103-B457-95F3CACF4856}">
      <dgm:prSet custT="1"/>
      <dgm:spPr/>
      <dgm:t>
        <a:bodyPr/>
        <a:lstStyle/>
        <a:p>
          <a:pPr algn="ctr"/>
          <a:r>
            <a:rPr lang="en-US" sz="800" dirty="0" smtClean="0"/>
            <a:t>Challenge</a:t>
          </a:r>
        </a:p>
      </dgm:t>
    </dgm:pt>
    <dgm:pt modelId="{ED990581-02C1-4C96-88CB-C5B8F8E436C2}" type="sibTrans" cxnId="{2335F1AF-D47F-4DB8-A8EF-5BAC290EC14B}">
      <dgm:prSet/>
      <dgm:spPr/>
      <dgm:t>
        <a:bodyPr/>
        <a:lstStyle/>
        <a:p>
          <a:pPr algn="ctr"/>
          <a:endParaRPr lang="de-CH"/>
        </a:p>
      </dgm:t>
    </dgm:pt>
    <dgm:pt modelId="{ADEBC0AD-4FD9-43D6-B0A9-D8D829BF2319}" type="parTrans" cxnId="{2335F1AF-D47F-4DB8-A8EF-5BAC290EC14B}">
      <dgm:prSet/>
      <dgm:spPr/>
      <dgm:t>
        <a:bodyPr/>
        <a:lstStyle/>
        <a:p>
          <a:pPr algn="ctr"/>
          <a:endParaRPr lang="de-CH"/>
        </a:p>
      </dgm:t>
    </dgm:pt>
    <dgm:pt modelId="{5D2C5EC5-2F01-4695-BEFC-2E5AC911B722}">
      <dgm:prSet custT="1"/>
      <dgm:spPr/>
      <dgm:t>
        <a:bodyPr/>
        <a:lstStyle/>
        <a:p>
          <a:pPr algn="ctr"/>
          <a:r>
            <a:rPr lang="en-US" sz="800" dirty="0" smtClean="0"/>
            <a:t>Approach</a:t>
          </a:r>
        </a:p>
      </dgm:t>
    </dgm:pt>
    <dgm:pt modelId="{997C75CE-DFC8-4D12-8A5B-B464225C588F}" type="parTrans" cxnId="{08784D56-8016-4A1C-BD39-A350FCF318E5}">
      <dgm:prSet/>
      <dgm:spPr/>
      <dgm:t>
        <a:bodyPr/>
        <a:lstStyle/>
        <a:p>
          <a:endParaRPr lang="de-CH"/>
        </a:p>
      </dgm:t>
    </dgm:pt>
    <dgm:pt modelId="{1FDEB7F2-2A30-48DA-A707-0F34007C6088}" type="sibTrans" cxnId="{08784D56-8016-4A1C-BD39-A350FCF318E5}">
      <dgm:prSet/>
      <dgm:spPr/>
      <dgm:t>
        <a:bodyPr/>
        <a:lstStyle/>
        <a:p>
          <a:endParaRPr lang="de-CH"/>
        </a:p>
      </dgm:t>
    </dgm:pt>
    <dgm:pt modelId="{52CE6B27-24ED-4758-8D59-963EB920DEB8}">
      <dgm:prSet custT="1"/>
      <dgm:spPr>
        <a:solidFill>
          <a:schemeClr val="accent1"/>
        </a:solidFill>
      </dgm:spPr>
      <dgm:t>
        <a:bodyPr/>
        <a:lstStyle/>
        <a:p>
          <a:pPr algn="ctr"/>
          <a:r>
            <a:rPr lang="en-US" sz="800" dirty="0" smtClean="0"/>
            <a:t>Solution</a:t>
          </a:r>
        </a:p>
      </dgm:t>
    </dgm:pt>
    <dgm:pt modelId="{C040B846-F429-4C16-8C19-BFF3059EFF15}" type="parTrans" cxnId="{7B16E6BE-827D-4483-B3D0-87B0DA444EE6}">
      <dgm:prSet/>
      <dgm:spPr/>
      <dgm:t>
        <a:bodyPr/>
        <a:lstStyle/>
        <a:p>
          <a:endParaRPr lang="en-GB"/>
        </a:p>
      </dgm:t>
    </dgm:pt>
    <dgm:pt modelId="{93B046FA-2BC7-4EDB-9BD1-BCEF1D3ECD46}" type="sibTrans" cxnId="{7B16E6BE-827D-4483-B3D0-87B0DA444EE6}">
      <dgm:prSet/>
      <dgm:spPr/>
      <dgm:t>
        <a:bodyPr/>
        <a:lstStyle/>
        <a:p>
          <a:endParaRPr lang="en-GB"/>
        </a:p>
      </dgm:t>
    </dgm:pt>
    <dgm:pt modelId="{6E4E64AB-C48C-4685-AEBA-3F074D4B44EB}">
      <dgm:prSet custT="1"/>
      <dgm:spPr/>
      <dgm:t>
        <a:bodyPr/>
        <a:lstStyle/>
        <a:p>
          <a:pPr algn="ctr"/>
          <a:r>
            <a:rPr lang="en-US" sz="800" dirty="0" smtClean="0"/>
            <a:t>Appendix</a:t>
          </a:r>
        </a:p>
      </dgm:t>
    </dgm:pt>
    <dgm:pt modelId="{7BD78630-9A05-4BE4-8F79-E84C568EEC7B}" type="parTrans" cxnId="{F82E21A8-0620-4646-AA79-22E13AC678F6}">
      <dgm:prSet/>
      <dgm:spPr/>
      <dgm:t>
        <a:bodyPr/>
        <a:lstStyle/>
        <a:p>
          <a:endParaRPr lang="de-CH"/>
        </a:p>
      </dgm:t>
    </dgm:pt>
    <dgm:pt modelId="{B41062AE-3BD0-46DC-B5F4-0D47149377BD}" type="sibTrans" cxnId="{F82E21A8-0620-4646-AA79-22E13AC678F6}">
      <dgm:prSet/>
      <dgm:spPr/>
      <dgm:t>
        <a:bodyPr/>
        <a:lstStyle/>
        <a:p>
          <a:endParaRPr lang="de-CH"/>
        </a:p>
      </dgm:t>
    </dgm:pt>
    <dgm:pt modelId="{7FBDC070-B3B1-460C-AA36-06552F579F3A}" type="pres">
      <dgm:prSet presAssocID="{7D7E4FDA-A76A-4EEB-BEA0-78D2407FB4AA}" presName="Name0" presStyleCnt="0">
        <dgm:presLayoutVars>
          <dgm:dir/>
          <dgm:animLvl val="lvl"/>
          <dgm:resizeHandles val="exact"/>
        </dgm:presLayoutVars>
      </dgm:prSet>
      <dgm:spPr/>
    </dgm:pt>
    <dgm:pt modelId="{3819A10E-0A54-4101-AE28-C983638E60D0}" type="pres">
      <dgm:prSet presAssocID="{21396E26-ACA2-4103-B457-95F3CACF4856}" presName="parTxOnly" presStyleLbl="node1" presStyleIdx="0" presStyleCnt="4">
        <dgm:presLayoutVars>
          <dgm:chMax val="0"/>
          <dgm:chPref val="0"/>
          <dgm:bulletEnabled val="1"/>
        </dgm:presLayoutVars>
      </dgm:prSet>
      <dgm:spPr/>
      <dgm:t>
        <a:bodyPr/>
        <a:lstStyle/>
        <a:p>
          <a:endParaRPr lang="de-CH"/>
        </a:p>
      </dgm:t>
    </dgm:pt>
    <dgm:pt modelId="{BCAB6C92-34AE-463B-B6A3-3BDC9E8CFAF4}" type="pres">
      <dgm:prSet presAssocID="{ED990581-02C1-4C96-88CB-C5B8F8E436C2}" presName="parTxOnlySpace" presStyleCnt="0"/>
      <dgm:spPr/>
    </dgm:pt>
    <dgm:pt modelId="{09A8D8C7-315E-4C4A-AD6C-526893238C70}" type="pres">
      <dgm:prSet presAssocID="{5D2C5EC5-2F01-4695-BEFC-2E5AC911B722}" presName="parTxOnly" presStyleLbl="node1" presStyleIdx="1" presStyleCnt="4">
        <dgm:presLayoutVars>
          <dgm:chMax val="0"/>
          <dgm:chPref val="0"/>
          <dgm:bulletEnabled val="1"/>
        </dgm:presLayoutVars>
      </dgm:prSet>
      <dgm:spPr/>
      <dgm:t>
        <a:bodyPr/>
        <a:lstStyle/>
        <a:p>
          <a:endParaRPr lang="de-CH"/>
        </a:p>
      </dgm:t>
    </dgm:pt>
    <dgm:pt modelId="{F5D9DD37-E341-4AF9-AE55-D1B3FA800A2E}" type="pres">
      <dgm:prSet presAssocID="{1FDEB7F2-2A30-48DA-A707-0F34007C6088}" presName="parTxOnlySpace" presStyleCnt="0"/>
      <dgm:spPr/>
    </dgm:pt>
    <dgm:pt modelId="{30FFDCB5-C3A2-4E16-AC69-138D02A6FCDE}" type="pres">
      <dgm:prSet presAssocID="{52CE6B27-24ED-4758-8D59-963EB920DEB8}" presName="parTxOnly" presStyleLbl="node1" presStyleIdx="2" presStyleCnt="4">
        <dgm:presLayoutVars>
          <dgm:chMax val="0"/>
          <dgm:chPref val="0"/>
          <dgm:bulletEnabled val="1"/>
        </dgm:presLayoutVars>
      </dgm:prSet>
      <dgm:spPr/>
      <dgm:t>
        <a:bodyPr/>
        <a:lstStyle/>
        <a:p>
          <a:endParaRPr lang="en-GB"/>
        </a:p>
      </dgm:t>
    </dgm:pt>
    <dgm:pt modelId="{A2BA0104-9ADB-4EA7-88F7-E7A38D433709}" type="pres">
      <dgm:prSet presAssocID="{93B046FA-2BC7-4EDB-9BD1-BCEF1D3ECD46}" presName="parTxOnlySpace" presStyleCnt="0"/>
      <dgm:spPr/>
    </dgm:pt>
    <dgm:pt modelId="{2AC97C85-C8F0-443A-9300-3A8468603BF7}" type="pres">
      <dgm:prSet presAssocID="{6E4E64AB-C48C-4685-AEBA-3F074D4B44EB}" presName="parTxOnly" presStyleLbl="node1" presStyleIdx="3" presStyleCnt="4">
        <dgm:presLayoutVars>
          <dgm:chMax val="0"/>
          <dgm:chPref val="0"/>
          <dgm:bulletEnabled val="1"/>
        </dgm:presLayoutVars>
      </dgm:prSet>
      <dgm:spPr/>
      <dgm:t>
        <a:bodyPr/>
        <a:lstStyle/>
        <a:p>
          <a:endParaRPr lang="de-CH"/>
        </a:p>
      </dgm:t>
    </dgm:pt>
  </dgm:ptLst>
  <dgm:cxnLst>
    <dgm:cxn modelId="{53DD1DD3-1802-4F92-8F7D-ED9D598A5A47}" type="presOf" srcId="{7D7E4FDA-A76A-4EEB-BEA0-78D2407FB4AA}" destId="{7FBDC070-B3B1-460C-AA36-06552F579F3A}" srcOrd="0" destOrd="0" presId="urn:microsoft.com/office/officeart/2005/8/layout/chevron1"/>
    <dgm:cxn modelId="{5021F63A-F38F-420E-9760-4F9580EA3249}" type="presOf" srcId="{21396E26-ACA2-4103-B457-95F3CACF4856}" destId="{3819A10E-0A54-4101-AE28-C983638E60D0}" srcOrd="0" destOrd="0" presId="urn:microsoft.com/office/officeart/2005/8/layout/chevron1"/>
    <dgm:cxn modelId="{2335F1AF-D47F-4DB8-A8EF-5BAC290EC14B}" srcId="{7D7E4FDA-A76A-4EEB-BEA0-78D2407FB4AA}" destId="{21396E26-ACA2-4103-B457-95F3CACF4856}" srcOrd="0" destOrd="0" parTransId="{ADEBC0AD-4FD9-43D6-B0A9-D8D829BF2319}" sibTransId="{ED990581-02C1-4C96-88CB-C5B8F8E436C2}"/>
    <dgm:cxn modelId="{490BBC90-04EB-49C4-9FC9-D0EB46CDE84C}" type="presOf" srcId="{6E4E64AB-C48C-4685-AEBA-3F074D4B44EB}" destId="{2AC97C85-C8F0-443A-9300-3A8468603BF7}" srcOrd="0" destOrd="0" presId="urn:microsoft.com/office/officeart/2005/8/layout/chevron1"/>
    <dgm:cxn modelId="{6DABA0D9-B42B-414D-96F7-1DAD7AC43B41}" type="presOf" srcId="{52CE6B27-24ED-4758-8D59-963EB920DEB8}" destId="{30FFDCB5-C3A2-4E16-AC69-138D02A6FCDE}" srcOrd="0" destOrd="0" presId="urn:microsoft.com/office/officeart/2005/8/layout/chevron1"/>
    <dgm:cxn modelId="{08784D56-8016-4A1C-BD39-A350FCF318E5}" srcId="{7D7E4FDA-A76A-4EEB-BEA0-78D2407FB4AA}" destId="{5D2C5EC5-2F01-4695-BEFC-2E5AC911B722}" srcOrd="1" destOrd="0" parTransId="{997C75CE-DFC8-4D12-8A5B-B464225C588F}" sibTransId="{1FDEB7F2-2A30-48DA-A707-0F34007C6088}"/>
    <dgm:cxn modelId="{7B16E6BE-827D-4483-B3D0-87B0DA444EE6}" srcId="{7D7E4FDA-A76A-4EEB-BEA0-78D2407FB4AA}" destId="{52CE6B27-24ED-4758-8D59-963EB920DEB8}" srcOrd="2" destOrd="0" parTransId="{C040B846-F429-4C16-8C19-BFF3059EFF15}" sibTransId="{93B046FA-2BC7-4EDB-9BD1-BCEF1D3ECD46}"/>
    <dgm:cxn modelId="{6B17E3F0-1E9D-4950-8554-37E69852B0AD}" type="presOf" srcId="{5D2C5EC5-2F01-4695-BEFC-2E5AC911B722}" destId="{09A8D8C7-315E-4C4A-AD6C-526893238C70}" srcOrd="0" destOrd="0" presId="urn:microsoft.com/office/officeart/2005/8/layout/chevron1"/>
    <dgm:cxn modelId="{F82E21A8-0620-4646-AA79-22E13AC678F6}" srcId="{7D7E4FDA-A76A-4EEB-BEA0-78D2407FB4AA}" destId="{6E4E64AB-C48C-4685-AEBA-3F074D4B44EB}" srcOrd="3" destOrd="0" parTransId="{7BD78630-9A05-4BE4-8F79-E84C568EEC7B}" sibTransId="{B41062AE-3BD0-46DC-B5F4-0D47149377BD}"/>
    <dgm:cxn modelId="{98A78621-22BC-4CFB-B3D7-C212C560159A}" type="presParOf" srcId="{7FBDC070-B3B1-460C-AA36-06552F579F3A}" destId="{3819A10E-0A54-4101-AE28-C983638E60D0}" srcOrd="0" destOrd="0" presId="urn:microsoft.com/office/officeart/2005/8/layout/chevron1"/>
    <dgm:cxn modelId="{6942B074-279A-41F0-8D2E-ED86BFBB61E8}" type="presParOf" srcId="{7FBDC070-B3B1-460C-AA36-06552F579F3A}" destId="{BCAB6C92-34AE-463B-B6A3-3BDC9E8CFAF4}" srcOrd="1" destOrd="0" presId="urn:microsoft.com/office/officeart/2005/8/layout/chevron1"/>
    <dgm:cxn modelId="{A8058EE6-8C99-421A-92BD-FFA01169C84C}" type="presParOf" srcId="{7FBDC070-B3B1-460C-AA36-06552F579F3A}" destId="{09A8D8C7-315E-4C4A-AD6C-526893238C70}" srcOrd="2" destOrd="0" presId="urn:microsoft.com/office/officeart/2005/8/layout/chevron1"/>
    <dgm:cxn modelId="{D9E49459-CEC8-4CD2-9012-C5DCEE7EBB04}" type="presParOf" srcId="{7FBDC070-B3B1-460C-AA36-06552F579F3A}" destId="{F5D9DD37-E341-4AF9-AE55-D1B3FA800A2E}" srcOrd="3" destOrd="0" presId="urn:microsoft.com/office/officeart/2005/8/layout/chevron1"/>
    <dgm:cxn modelId="{4C38D1FA-19F8-41A8-930E-E0CFCFED756B}" type="presParOf" srcId="{7FBDC070-B3B1-460C-AA36-06552F579F3A}" destId="{30FFDCB5-C3A2-4E16-AC69-138D02A6FCDE}" srcOrd="4" destOrd="0" presId="urn:microsoft.com/office/officeart/2005/8/layout/chevron1"/>
    <dgm:cxn modelId="{96FDCDE8-8666-4EBB-ACE4-6CC80DB84166}" type="presParOf" srcId="{7FBDC070-B3B1-460C-AA36-06552F579F3A}" destId="{A2BA0104-9ADB-4EA7-88F7-E7A38D433709}" srcOrd="5" destOrd="0" presId="urn:microsoft.com/office/officeart/2005/8/layout/chevron1"/>
    <dgm:cxn modelId="{DD653CA6-A04F-4054-9926-FA919821EE1B}" type="presParOf" srcId="{7FBDC070-B3B1-460C-AA36-06552F579F3A}" destId="{2AC97C85-C8F0-443A-9300-3A8468603BF7}"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176836-7943-4860-9526-2EDA46586CF7}" type="doc">
      <dgm:prSet loTypeId="urn:microsoft.com/office/officeart/2005/8/layout/bList2#1" loCatId="list" qsTypeId="urn:microsoft.com/office/officeart/2005/8/quickstyle/simple4" qsCatId="simple" csTypeId="urn:microsoft.com/office/officeart/2005/8/colors/accent2_1" csCatId="accent2" phldr="1"/>
      <dgm:spPr/>
      <dgm:t>
        <a:bodyPr/>
        <a:lstStyle/>
        <a:p>
          <a:endParaRPr lang="de-CH"/>
        </a:p>
      </dgm:t>
    </dgm:pt>
    <dgm:pt modelId="{27D210B1-B25A-486E-8134-7B6C78D29B2A}">
      <dgm:prSet phldrT="[Text]"/>
      <dgm:spPr/>
      <dgm:t>
        <a:bodyPr/>
        <a:lstStyle/>
        <a:p>
          <a:pPr algn="l"/>
          <a:r>
            <a:rPr lang="en-US" b="0" dirty="0" smtClean="0"/>
            <a:t>Typical Criteria for “Impact of Option”’</a:t>
          </a:r>
          <a:endParaRPr lang="de-CH" b="0" dirty="0"/>
        </a:p>
      </dgm:t>
    </dgm:pt>
    <dgm:pt modelId="{5BFB4FFE-0784-46F2-9BED-126E57C9DCA6}" type="parTrans" cxnId="{5D0FBD4F-229A-4E7B-8FFF-5BA07C57A88E}">
      <dgm:prSet/>
      <dgm:spPr/>
      <dgm:t>
        <a:bodyPr/>
        <a:lstStyle/>
        <a:p>
          <a:pPr algn="l"/>
          <a:endParaRPr lang="de-CH"/>
        </a:p>
      </dgm:t>
    </dgm:pt>
    <dgm:pt modelId="{0900C810-1C84-4448-9C1E-98F0892CA3AE}" type="sibTrans" cxnId="{5D0FBD4F-229A-4E7B-8FFF-5BA07C57A88E}">
      <dgm:prSet/>
      <dgm:spPr/>
      <dgm:t>
        <a:bodyPr/>
        <a:lstStyle/>
        <a:p>
          <a:pPr algn="l"/>
          <a:endParaRPr lang="de-CH"/>
        </a:p>
      </dgm:t>
    </dgm:pt>
    <dgm:pt modelId="{5D236990-8B79-43C2-A0F2-080F1B2EA7FD}">
      <dgm:prSet phldrT="[Text]"/>
      <dgm:spPr/>
      <dgm:t>
        <a:bodyPr/>
        <a:lstStyle/>
        <a:p>
          <a:pPr algn="l"/>
          <a:r>
            <a:rPr lang="en-US" dirty="0" smtClean="0"/>
            <a:t>Revenue Potential: Direct vs. Indirect (Influenced / Cross – Selling)</a:t>
          </a:r>
          <a:endParaRPr lang="de-CH" dirty="0"/>
        </a:p>
      </dgm:t>
    </dgm:pt>
    <dgm:pt modelId="{11F1CB1A-5C5D-4A58-BEE3-03E7072533D0}" type="parTrans" cxnId="{C3804671-8D06-4822-A853-93BC8A985EF8}">
      <dgm:prSet/>
      <dgm:spPr/>
      <dgm:t>
        <a:bodyPr/>
        <a:lstStyle/>
        <a:p>
          <a:pPr algn="l"/>
          <a:endParaRPr lang="de-CH"/>
        </a:p>
      </dgm:t>
    </dgm:pt>
    <dgm:pt modelId="{86CA3FA8-0C59-419A-A281-79BBEB3CF956}" type="sibTrans" cxnId="{C3804671-8D06-4822-A853-93BC8A985EF8}">
      <dgm:prSet/>
      <dgm:spPr/>
      <dgm:t>
        <a:bodyPr/>
        <a:lstStyle/>
        <a:p>
          <a:pPr algn="l"/>
          <a:endParaRPr lang="de-CH"/>
        </a:p>
      </dgm:t>
    </dgm:pt>
    <dgm:pt modelId="{F41FDE79-CBFC-4FDB-9DC5-0DB1C0836B85}">
      <dgm:prSet phldrT="[Text]"/>
      <dgm:spPr/>
      <dgm:t>
        <a:bodyPr/>
        <a:lstStyle/>
        <a:p>
          <a:pPr algn="l"/>
          <a:r>
            <a:rPr lang="en-US" b="0" dirty="0" smtClean="0"/>
            <a:t>Typical Criteria for “Ease of Implementation’</a:t>
          </a:r>
          <a:endParaRPr lang="de-CH" b="0" dirty="0"/>
        </a:p>
      </dgm:t>
    </dgm:pt>
    <dgm:pt modelId="{DCD6C349-6CDE-4DAF-B5E3-89597029A569}" type="parTrans" cxnId="{0332884C-E56F-4A85-9A65-901B2057DEEE}">
      <dgm:prSet/>
      <dgm:spPr/>
      <dgm:t>
        <a:bodyPr/>
        <a:lstStyle/>
        <a:p>
          <a:pPr algn="l"/>
          <a:endParaRPr lang="de-CH"/>
        </a:p>
      </dgm:t>
    </dgm:pt>
    <dgm:pt modelId="{1ACE7F5A-4B4E-4D62-85A0-1DB5C5BF3F84}" type="sibTrans" cxnId="{0332884C-E56F-4A85-9A65-901B2057DEEE}">
      <dgm:prSet/>
      <dgm:spPr/>
      <dgm:t>
        <a:bodyPr/>
        <a:lstStyle/>
        <a:p>
          <a:pPr algn="l"/>
          <a:endParaRPr lang="de-CH"/>
        </a:p>
      </dgm:t>
    </dgm:pt>
    <dgm:pt modelId="{00EAFF34-FD11-499C-9A20-77832113730E}">
      <dgm:prSet phldrT="[Text]"/>
      <dgm:spPr/>
      <dgm:t>
        <a:bodyPr/>
        <a:lstStyle/>
        <a:p>
          <a:pPr algn="l"/>
          <a:r>
            <a:rPr lang="en-US" dirty="0" smtClean="0"/>
            <a:t>Costs (One Time vs. Recurring)</a:t>
          </a:r>
          <a:endParaRPr lang="de-CH" dirty="0"/>
        </a:p>
      </dgm:t>
    </dgm:pt>
    <dgm:pt modelId="{98D2816D-926D-436B-A84E-008025E04D07}" type="parTrans" cxnId="{0FBA1EDB-8B1B-416A-A8CA-1D9B7D16B624}">
      <dgm:prSet/>
      <dgm:spPr/>
      <dgm:t>
        <a:bodyPr/>
        <a:lstStyle/>
        <a:p>
          <a:pPr algn="l"/>
          <a:endParaRPr lang="de-CH"/>
        </a:p>
      </dgm:t>
    </dgm:pt>
    <dgm:pt modelId="{0F904DFE-9081-4E1E-A42C-3A756A3EB8B3}" type="sibTrans" cxnId="{0FBA1EDB-8B1B-416A-A8CA-1D9B7D16B624}">
      <dgm:prSet/>
      <dgm:spPr/>
      <dgm:t>
        <a:bodyPr/>
        <a:lstStyle/>
        <a:p>
          <a:pPr algn="l"/>
          <a:endParaRPr lang="de-CH"/>
        </a:p>
      </dgm:t>
    </dgm:pt>
    <dgm:pt modelId="{90B79CED-F450-443D-9BE6-7E743B9CAFF7}">
      <dgm:prSet/>
      <dgm:spPr/>
      <dgm:t>
        <a:bodyPr/>
        <a:lstStyle/>
        <a:p>
          <a:pPr algn="l"/>
          <a:r>
            <a:rPr lang="en-US" dirty="0" smtClean="0"/>
            <a:t>Customer acceptance / Brand fit</a:t>
          </a:r>
          <a:endParaRPr lang="de-CH" dirty="0" smtClean="0"/>
        </a:p>
      </dgm:t>
    </dgm:pt>
    <dgm:pt modelId="{9B71F021-78F3-4CF9-8582-5FD2151B3224}" type="parTrans" cxnId="{570C334F-EEDD-48A0-B52A-614D676A075B}">
      <dgm:prSet/>
      <dgm:spPr/>
      <dgm:t>
        <a:bodyPr/>
        <a:lstStyle/>
        <a:p>
          <a:pPr algn="l"/>
          <a:endParaRPr lang="de-CH"/>
        </a:p>
      </dgm:t>
    </dgm:pt>
    <dgm:pt modelId="{28FFDABE-E419-4D57-9426-B986A0018D52}" type="sibTrans" cxnId="{570C334F-EEDD-48A0-B52A-614D676A075B}">
      <dgm:prSet/>
      <dgm:spPr/>
      <dgm:t>
        <a:bodyPr/>
        <a:lstStyle/>
        <a:p>
          <a:pPr algn="l"/>
          <a:endParaRPr lang="de-CH"/>
        </a:p>
      </dgm:t>
    </dgm:pt>
    <dgm:pt modelId="{37B12A27-AB41-4DFE-A517-D8EA949A2D34}">
      <dgm:prSet/>
      <dgm:spPr/>
      <dgm:t>
        <a:bodyPr/>
        <a:lstStyle/>
        <a:p>
          <a:pPr algn="l"/>
          <a:r>
            <a:rPr lang="en-US" dirty="0" smtClean="0"/>
            <a:t>Portfolio Fit / Impact on Portfolio</a:t>
          </a:r>
          <a:endParaRPr lang="de-CH" dirty="0" smtClean="0"/>
        </a:p>
      </dgm:t>
    </dgm:pt>
    <dgm:pt modelId="{A701E617-50A0-4B6F-9701-36B52C137276}" type="parTrans" cxnId="{32F6E9D2-DAFA-4CCC-A469-03AB34594EF0}">
      <dgm:prSet/>
      <dgm:spPr/>
      <dgm:t>
        <a:bodyPr/>
        <a:lstStyle/>
        <a:p>
          <a:pPr algn="l"/>
          <a:endParaRPr lang="de-CH"/>
        </a:p>
      </dgm:t>
    </dgm:pt>
    <dgm:pt modelId="{4CC9BB2E-CAC7-40A9-83BC-4D03E883E090}" type="sibTrans" cxnId="{32F6E9D2-DAFA-4CCC-A469-03AB34594EF0}">
      <dgm:prSet/>
      <dgm:spPr/>
      <dgm:t>
        <a:bodyPr/>
        <a:lstStyle/>
        <a:p>
          <a:pPr algn="l"/>
          <a:endParaRPr lang="de-CH"/>
        </a:p>
      </dgm:t>
    </dgm:pt>
    <dgm:pt modelId="{FA2D1961-C9F1-404E-8231-7F86155DBF1C}">
      <dgm:prSet/>
      <dgm:spPr/>
      <dgm:t>
        <a:bodyPr/>
        <a:lstStyle/>
        <a:p>
          <a:pPr algn="l"/>
          <a:r>
            <a:rPr lang="en-US" dirty="0" smtClean="0"/>
            <a:t>Impact on Visibility / Traffic</a:t>
          </a:r>
          <a:endParaRPr lang="de-CH" dirty="0" smtClean="0"/>
        </a:p>
      </dgm:t>
    </dgm:pt>
    <dgm:pt modelId="{8F05295C-CAB3-4002-B8A8-2578FE074C5C}" type="parTrans" cxnId="{7E344700-B0D9-4ABA-8C56-68E2D04A1584}">
      <dgm:prSet/>
      <dgm:spPr/>
      <dgm:t>
        <a:bodyPr/>
        <a:lstStyle/>
        <a:p>
          <a:pPr algn="l"/>
          <a:endParaRPr lang="de-CH"/>
        </a:p>
      </dgm:t>
    </dgm:pt>
    <dgm:pt modelId="{663FD8A0-5570-45DE-B20F-EEC1E49305D5}" type="sibTrans" cxnId="{7E344700-B0D9-4ABA-8C56-68E2D04A1584}">
      <dgm:prSet/>
      <dgm:spPr/>
      <dgm:t>
        <a:bodyPr/>
        <a:lstStyle/>
        <a:p>
          <a:pPr algn="l"/>
          <a:endParaRPr lang="de-CH"/>
        </a:p>
      </dgm:t>
    </dgm:pt>
    <dgm:pt modelId="{E88306BB-B55E-452E-BB24-5EA22D3A35F4}">
      <dgm:prSet/>
      <dgm:spPr/>
      <dgm:t>
        <a:bodyPr/>
        <a:lstStyle/>
        <a:p>
          <a:pPr algn="l"/>
          <a:r>
            <a:rPr lang="en-US" dirty="0" smtClean="0"/>
            <a:t>Impact on Differentiation / Thought Leadership</a:t>
          </a:r>
          <a:endParaRPr lang="de-CH" dirty="0" smtClean="0"/>
        </a:p>
      </dgm:t>
    </dgm:pt>
    <dgm:pt modelId="{997A1FEE-17B7-4F34-9E41-BE99A91A6BC4}" type="parTrans" cxnId="{35D73A9F-8440-4D2D-A3D5-B1F27266C66F}">
      <dgm:prSet/>
      <dgm:spPr/>
      <dgm:t>
        <a:bodyPr/>
        <a:lstStyle/>
        <a:p>
          <a:pPr algn="l"/>
          <a:endParaRPr lang="de-CH"/>
        </a:p>
      </dgm:t>
    </dgm:pt>
    <dgm:pt modelId="{37484467-64C5-48E1-AA23-A4A70CB64C46}" type="sibTrans" cxnId="{35D73A9F-8440-4D2D-A3D5-B1F27266C66F}">
      <dgm:prSet/>
      <dgm:spPr/>
      <dgm:t>
        <a:bodyPr/>
        <a:lstStyle/>
        <a:p>
          <a:pPr algn="l"/>
          <a:endParaRPr lang="de-CH"/>
        </a:p>
      </dgm:t>
    </dgm:pt>
    <dgm:pt modelId="{D90E2ED8-C0A1-4AE6-B40D-C09B8E97E55A}">
      <dgm:prSet/>
      <dgm:spPr/>
      <dgm:t>
        <a:bodyPr/>
        <a:lstStyle/>
        <a:p>
          <a:pPr algn="l"/>
          <a:r>
            <a:rPr lang="en-US" dirty="0" smtClean="0"/>
            <a:t>Impact on critical mass (network effect)</a:t>
          </a:r>
        </a:p>
      </dgm:t>
    </dgm:pt>
    <dgm:pt modelId="{2889ED9B-997B-4E5C-BEF7-3E3B022EB69F}" type="parTrans" cxnId="{ED29A891-B6C1-423C-A2BF-2E4D16176550}">
      <dgm:prSet/>
      <dgm:spPr/>
      <dgm:t>
        <a:bodyPr/>
        <a:lstStyle/>
        <a:p>
          <a:pPr algn="l"/>
          <a:endParaRPr lang="de-CH"/>
        </a:p>
      </dgm:t>
    </dgm:pt>
    <dgm:pt modelId="{BE0FA036-635F-454C-8ED4-D9200EFBB324}" type="sibTrans" cxnId="{ED29A891-B6C1-423C-A2BF-2E4D16176550}">
      <dgm:prSet/>
      <dgm:spPr/>
      <dgm:t>
        <a:bodyPr/>
        <a:lstStyle/>
        <a:p>
          <a:pPr algn="l"/>
          <a:endParaRPr lang="de-CH"/>
        </a:p>
      </dgm:t>
    </dgm:pt>
    <dgm:pt modelId="{B9E4BD90-A126-4514-B86C-15F56B85B793}">
      <dgm:prSet/>
      <dgm:spPr/>
      <dgm:t>
        <a:bodyPr/>
        <a:lstStyle/>
        <a:p>
          <a:pPr algn="l"/>
          <a:r>
            <a:rPr lang="en-US" dirty="0" smtClean="0"/>
            <a:t>Risks (Technical, Financial, Legal etc.)</a:t>
          </a:r>
          <a:endParaRPr lang="de-CH" dirty="0" smtClean="0"/>
        </a:p>
      </dgm:t>
    </dgm:pt>
    <dgm:pt modelId="{368A3CF1-9661-4484-9A97-8003E8119E3D}" type="parTrans" cxnId="{A7B7E45F-01AC-47E7-8C4C-53B85010A011}">
      <dgm:prSet/>
      <dgm:spPr/>
      <dgm:t>
        <a:bodyPr/>
        <a:lstStyle/>
        <a:p>
          <a:pPr algn="l"/>
          <a:endParaRPr lang="de-CH"/>
        </a:p>
      </dgm:t>
    </dgm:pt>
    <dgm:pt modelId="{22F18DA4-B4E9-49AF-ADF1-FA50808BB330}" type="sibTrans" cxnId="{A7B7E45F-01AC-47E7-8C4C-53B85010A011}">
      <dgm:prSet/>
      <dgm:spPr/>
      <dgm:t>
        <a:bodyPr/>
        <a:lstStyle/>
        <a:p>
          <a:pPr algn="l"/>
          <a:endParaRPr lang="de-CH"/>
        </a:p>
      </dgm:t>
    </dgm:pt>
    <dgm:pt modelId="{F33E1F8F-549F-4751-9FBB-5C33E736E729}">
      <dgm:prSet/>
      <dgm:spPr/>
      <dgm:t>
        <a:bodyPr/>
        <a:lstStyle/>
        <a:p>
          <a:pPr algn="l"/>
          <a:r>
            <a:rPr lang="en-US" dirty="0" smtClean="0"/>
            <a:t>Time for Implementation</a:t>
          </a:r>
          <a:endParaRPr lang="de-CH" dirty="0" smtClean="0"/>
        </a:p>
      </dgm:t>
    </dgm:pt>
    <dgm:pt modelId="{1F4BBC13-CD9B-4D23-9F99-90D254F381FC}" type="parTrans" cxnId="{7181EEA1-3FDE-45F2-982F-B9984F5C7012}">
      <dgm:prSet/>
      <dgm:spPr/>
      <dgm:t>
        <a:bodyPr/>
        <a:lstStyle/>
        <a:p>
          <a:pPr algn="l"/>
          <a:endParaRPr lang="de-CH"/>
        </a:p>
      </dgm:t>
    </dgm:pt>
    <dgm:pt modelId="{5744F1C4-B227-4160-A65B-655019210932}" type="sibTrans" cxnId="{7181EEA1-3FDE-45F2-982F-B9984F5C7012}">
      <dgm:prSet/>
      <dgm:spPr/>
      <dgm:t>
        <a:bodyPr/>
        <a:lstStyle/>
        <a:p>
          <a:pPr algn="l"/>
          <a:endParaRPr lang="de-CH"/>
        </a:p>
      </dgm:t>
    </dgm:pt>
    <dgm:pt modelId="{60C1C415-80B9-4274-9362-83F92494C47E}">
      <dgm:prSet/>
      <dgm:spPr/>
      <dgm:t>
        <a:bodyPr/>
        <a:lstStyle/>
        <a:p>
          <a:pPr algn="l"/>
          <a:r>
            <a:rPr lang="en-US" dirty="0" smtClean="0"/>
            <a:t>Organizational Fit</a:t>
          </a:r>
          <a:endParaRPr lang="de-CH" dirty="0" smtClean="0"/>
        </a:p>
      </dgm:t>
    </dgm:pt>
    <dgm:pt modelId="{B935F0FC-8AF6-4426-87DC-002491D9413D}" type="parTrans" cxnId="{ADFB1006-3728-4376-8A7F-E2D8A35ED051}">
      <dgm:prSet/>
      <dgm:spPr/>
      <dgm:t>
        <a:bodyPr/>
        <a:lstStyle/>
        <a:p>
          <a:pPr algn="l"/>
          <a:endParaRPr lang="de-CH"/>
        </a:p>
      </dgm:t>
    </dgm:pt>
    <dgm:pt modelId="{6D7DACD7-7B7F-47A9-9AA3-C1F25B98598D}" type="sibTrans" cxnId="{ADFB1006-3728-4376-8A7F-E2D8A35ED051}">
      <dgm:prSet/>
      <dgm:spPr/>
      <dgm:t>
        <a:bodyPr/>
        <a:lstStyle/>
        <a:p>
          <a:pPr algn="l"/>
          <a:endParaRPr lang="de-CH"/>
        </a:p>
      </dgm:t>
    </dgm:pt>
    <dgm:pt modelId="{C6780D89-2302-4D86-B6DE-AA796AA16D44}">
      <dgm:prSet/>
      <dgm:spPr/>
      <dgm:t>
        <a:bodyPr/>
        <a:lstStyle/>
        <a:p>
          <a:pPr algn="l"/>
          <a:r>
            <a:rPr lang="en-US" dirty="0" smtClean="0"/>
            <a:t>Synergies / Leverage of network</a:t>
          </a:r>
          <a:endParaRPr lang="de-CH" dirty="0" smtClean="0"/>
        </a:p>
      </dgm:t>
    </dgm:pt>
    <dgm:pt modelId="{520D6352-F7A7-42EE-ABF0-C845C604966E}" type="parTrans" cxnId="{77084F40-BE9E-4F04-9017-EE83B25846E0}">
      <dgm:prSet/>
      <dgm:spPr/>
      <dgm:t>
        <a:bodyPr/>
        <a:lstStyle/>
        <a:p>
          <a:pPr algn="l"/>
          <a:endParaRPr lang="de-CH"/>
        </a:p>
      </dgm:t>
    </dgm:pt>
    <dgm:pt modelId="{DBBF2E73-CF1B-41C0-97BF-B73F6192E78A}" type="sibTrans" cxnId="{77084F40-BE9E-4F04-9017-EE83B25846E0}">
      <dgm:prSet/>
      <dgm:spPr/>
      <dgm:t>
        <a:bodyPr/>
        <a:lstStyle/>
        <a:p>
          <a:pPr algn="l"/>
          <a:endParaRPr lang="de-CH"/>
        </a:p>
      </dgm:t>
    </dgm:pt>
    <dgm:pt modelId="{13762546-6B5E-4263-A2E7-0801740CBCFE}">
      <dgm:prSet/>
      <dgm:spPr/>
      <dgm:t>
        <a:bodyPr/>
        <a:lstStyle/>
        <a:p>
          <a:pPr algn="l"/>
          <a:r>
            <a:rPr lang="en-US" dirty="0" smtClean="0"/>
            <a:t>Privacy / Security Issues</a:t>
          </a:r>
          <a:endParaRPr lang="de-CH" dirty="0" smtClean="0"/>
        </a:p>
      </dgm:t>
    </dgm:pt>
    <dgm:pt modelId="{A6868110-D3DA-486F-BBB0-C8108FCD5DC7}" type="parTrans" cxnId="{D1A69758-3FCC-4A88-9F2B-4492843E9F7C}">
      <dgm:prSet/>
      <dgm:spPr/>
      <dgm:t>
        <a:bodyPr/>
        <a:lstStyle/>
        <a:p>
          <a:pPr algn="l"/>
          <a:endParaRPr lang="de-CH"/>
        </a:p>
      </dgm:t>
    </dgm:pt>
    <dgm:pt modelId="{20D8EE1A-64A6-40CE-A282-36DF4B69D3F5}" type="sibTrans" cxnId="{D1A69758-3FCC-4A88-9F2B-4492843E9F7C}">
      <dgm:prSet/>
      <dgm:spPr/>
      <dgm:t>
        <a:bodyPr/>
        <a:lstStyle/>
        <a:p>
          <a:pPr algn="l"/>
          <a:endParaRPr lang="de-CH"/>
        </a:p>
      </dgm:t>
    </dgm:pt>
    <dgm:pt modelId="{5C0227C1-52F9-4FFE-AD43-85C4B4894308}" type="pres">
      <dgm:prSet presAssocID="{C8176836-7943-4860-9526-2EDA46586CF7}" presName="diagram" presStyleCnt="0">
        <dgm:presLayoutVars>
          <dgm:dir/>
          <dgm:animLvl val="lvl"/>
          <dgm:resizeHandles val="exact"/>
        </dgm:presLayoutVars>
      </dgm:prSet>
      <dgm:spPr/>
      <dgm:t>
        <a:bodyPr/>
        <a:lstStyle/>
        <a:p>
          <a:endParaRPr lang="de-DE"/>
        </a:p>
      </dgm:t>
    </dgm:pt>
    <dgm:pt modelId="{F42BF006-BD7F-4EF8-9C48-AD794092E710}" type="pres">
      <dgm:prSet presAssocID="{27D210B1-B25A-486E-8134-7B6C78D29B2A}" presName="compNode" presStyleCnt="0"/>
      <dgm:spPr/>
    </dgm:pt>
    <dgm:pt modelId="{9884868F-FCC9-48A2-93D5-0CFA37C29BB9}" type="pres">
      <dgm:prSet presAssocID="{27D210B1-B25A-486E-8134-7B6C78D29B2A}" presName="childRect" presStyleLbl="bgAcc1" presStyleIdx="0" presStyleCnt="2">
        <dgm:presLayoutVars>
          <dgm:bulletEnabled val="1"/>
        </dgm:presLayoutVars>
      </dgm:prSet>
      <dgm:spPr/>
      <dgm:t>
        <a:bodyPr/>
        <a:lstStyle/>
        <a:p>
          <a:endParaRPr lang="de-DE"/>
        </a:p>
      </dgm:t>
    </dgm:pt>
    <dgm:pt modelId="{53E3AB07-4F6A-40E5-892E-8BE473602B89}" type="pres">
      <dgm:prSet presAssocID="{27D210B1-B25A-486E-8134-7B6C78D29B2A}" presName="parentText" presStyleLbl="node1" presStyleIdx="0" presStyleCnt="0">
        <dgm:presLayoutVars>
          <dgm:chMax val="0"/>
          <dgm:bulletEnabled val="1"/>
        </dgm:presLayoutVars>
      </dgm:prSet>
      <dgm:spPr/>
      <dgm:t>
        <a:bodyPr/>
        <a:lstStyle/>
        <a:p>
          <a:endParaRPr lang="de-DE"/>
        </a:p>
      </dgm:t>
    </dgm:pt>
    <dgm:pt modelId="{5476F4F3-FF31-4AF5-AE7C-085D9BE09F3B}" type="pres">
      <dgm:prSet presAssocID="{27D210B1-B25A-486E-8134-7B6C78D29B2A}" presName="parentRect" presStyleLbl="alignNode1" presStyleIdx="0" presStyleCnt="2"/>
      <dgm:spPr/>
      <dgm:t>
        <a:bodyPr/>
        <a:lstStyle/>
        <a:p>
          <a:endParaRPr lang="de-DE"/>
        </a:p>
      </dgm:t>
    </dgm:pt>
    <dgm:pt modelId="{B147DA1D-0E15-4C64-AD2A-055373A080E7}" type="pres">
      <dgm:prSet presAssocID="{27D210B1-B25A-486E-8134-7B6C78D29B2A}" presName="adorn" presStyleLbl="fgAccFollowNode1" presStyleIdx="0" presStyleCnt="2"/>
      <dgm:spPr>
        <a:blipFill rotWithShape="0">
          <a:blip xmlns:r="http://schemas.openxmlformats.org/officeDocument/2006/relationships" r:embed="rId1"/>
          <a:stretch>
            <a:fillRect/>
          </a:stretch>
        </a:blipFill>
      </dgm:spPr>
      <dgm:t>
        <a:bodyPr/>
        <a:lstStyle/>
        <a:p>
          <a:endParaRPr lang="de-DE"/>
        </a:p>
      </dgm:t>
    </dgm:pt>
    <dgm:pt modelId="{DE21428B-DEAD-4CC8-B664-0D90ED904608}" type="pres">
      <dgm:prSet presAssocID="{0900C810-1C84-4448-9C1E-98F0892CA3AE}" presName="sibTrans" presStyleLbl="sibTrans2D1" presStyleIdx="0" presStyleCnt="0"/>
      <dgm:spPr/>
      <dgm:t>
        <a:bodyPr/>
        <a:lstStyle/>
        <a:p>
          <a:endParaRPr lang="de-DE"/>
        </a:p>
      </dgm:t>
    </dgm:pt>
    <dgm:pt modelId="{C39CD278-6C55-437C-ACF3-8CA3E47C9D8A}" type="pres">
      <dgm:prSet presAssocID="{F41FDE79-CBFC-4FDB-9DC5-0DB1C0836B85}" presName="compNode" presStyleCnt="0"/>
      <dgm:spPr/>
    </dgm:pt>
    <dgm:pt modelId="{51BE3E4E-C9C3-4631-8108-46D2E138A054}" type="pres">
      <dgm:prSet presAssocID="{F41FDE79-CBFC-4FDB-9DC5-0DB1C0836B85}" presName="childRect" presStyleLbl="bgAcc1" presStyleIdx="1" presStyleCnt="2">
        <dgm:presLayoutVars>
          <dgm:bulletEnabled val="1"/>
        </dgm:presLayoutVars>
      </dgm:prSet>
      <dgm:spPr/>
      <dgm:t>
        <a:bodyPr/>
        <a:lstStyle/>
        <a:p>
          <a:endParaRPr lang="de-DE"/>
        </a:p>
      </dgm:t>
    </dgm:pt>
    <dgm:pt modelId="{D9676FDA-9B8F-4E02-A6A4-426032CF1CC9}" type="pres">
      <dgm:prSet presAssocID="{F41FDE79-CBFC-4FDB-9DC5-0DB1C0836B85}" presName="parentText" presStyleLbl="node1" presStyleIdx="0" presStyleCnt="0">
        <dgm:presLayoutVars>
          <dgm:chMax val="0"/>
          <dgm:bulletEnabled val="1"/>
        </dgm:presLayoutVars>
      </dgm:prSet>
      <dgm:spPr/>
      <dgm:t>
        <a:bodyPr/>
        <a:lstStyle/>
        <a:p>
          <a:endParaRPr lang="de-DE"/>
        </a:p>
      </dgm:t>
    </dgm:pt>
    <dgm:pt modelId="{3A4FE16E-7C96-45A7-85DF-7AC0DDA648AB}" type="pres">
      <dgm:prSet presAssocID="{F41FDE79-CBFC-4FDB-9DC5-0DB1C0836B85}" presName="parentRect" presStyleLbl="alignNode1" presStyleIdx="1" presStyleCnt="2"/>
      <dgm:spPr/>
      <dgm:t>
        <a:bodyPr/>
        <a:lstStyle/>
        <a:p>
          <a:endParaRPr lang="de-DE"/>
        </a:p>
      </dgm:t>
    </dgm:pt>
    <dgm:pt modelId="{8BF59651-F60C-488A-A005-08AB6F16712C}" type="pres">
      <dgm:prSet presAssocID="{F41FDE79-CBFC-4FDB-9DC5-0DB1C0836B85}" presName="adorn" presStyleLbl="fgAccFollowNode1" presStyleIdx="1" presStyleCnt="2"/>
      <dgm:spPr>
        <a:blipFill rotWithShape="0">
          <a:blip xmlns:r="http://schemas.openxmlformats.org/officeDocument/2006/relationships" r:embed="rId2"/>
          <a:stretch>
            <a:fillRect/>
          </a:stretch>
        </a:blipFill>
      </dgm:spPr>
      <dgm:t>
        <a:bodyPr/>
        <a:lstStyle/>
        <a:p>
          <a:endParaRPr lang="de-DE"/>
        </a:p>
      </dgm:t>
    </dgm:pt>
  </dgm:ptLst>
  <dgm:cxnLst>
    <dgm:cxn modelId="{0332884C-E56F-4A85-9A65-901B2057DEEE}" srcId="{C8176836-7943-4860-9526-2EDA46586CF7}" destId="{F41FDE79-CBFC-4FDB-9DC5-0DB1C0836B85}" srcOrd="1" destOrd="0" parTransId="{DCD6C349-6CDE-4DAF-B5E3-89597029A569}" sibTransId="{1ACE7F5A-4B4E-4D62-85A0-1DB5C5BF3F84}"/>
    <dgm:cxn modelId="{E6515013-92CC-4FF9-9D69-BCF0927EB233}" type="presOf" srcId="{00EAFF34-FD11-499C-9A20-77832113730E}" destId="{51BE3E4E-C9C3-4631-8108-46D2E138A054}" srcOrd="0" destOrd="0" presId="urn:microsoft.com/office/officeart/2005/8/layout/bList2#1"/>
    <dgm:cxn modelId="{E1FAEA45-4BCC-4638-84A1-179C7EB693FE}" type="presOf" srcId="{5D236990-8B79-43C2-A0F2-080F1B2EA7FD}" destId="{9884868F-FCC9-48A2-93D5-0CFA37C29BB9}" srcOrd="0" destOrd="0" presId="urn:microsoft.com/office/officeart/2005/8/layout/bList2#1"/>
    <dgm:cxn modelId="{7E344700-B0D9-4ABA-8C56-68E2D04A1584}" srcId="{27D210B1-B25A-486E-8134-7B6C78D29B2A}" destId="{FA2D1961-C9F1-404E-8231-7F86155DBF1C}" srcOrd="3" destOrd="0" parTransId="{8F05295C-CAB3-4002-B8A8-2578FE074C5C}" sibTransId="{663FD8A0-5570-45DE-B20F-EEC1E49305D5}"/>
    <dgm:cxn modelId="{ED29A891-B6C1-423C-A2BF-2E4D16176550}" srcId="{27D210B1-B25A-486E-8134-7B6C78D29B2A}" destId="{D90E2ED8-C0A1-4AE6-B40D-C09B8E97E55A}" srcOrd="5" destOrd="0" parTransId="{2889ED9B-997B-4E5C-BEF7-3E3B022EB69F}" sibTransId="{BE0FA036-635F-454C-8ED4-D9200EFBB324}"/>
    <dgm:cxn modelId="{7181EEA1-3FDE-45F2-982F-B9984F5C7012}" srcId="{F41FDE79-CBFC-4FDB-9DC5-0DB1C0836B85}" destId="{F33E1F8F-549F-4751-9FBB-5C33E736E729}" srcOrd="2" destOrd="0" parTransId="{1F4BBC13-CD9B-4D23-9F99-90D254F381FC}" sibTransId="{5744F1C4-B227-4160-A65B-655019210932}"/>
    <dgm:cxn modelId="{5D0FBD4F-229A-4E7B-8FFF-5BA07C57A88E}" srcId="{C8176836-7943-4860-9526-2EDA46586CF7}" destId="{27D210B1-B25A-486E-8134-7B6C78D29B2A}" srcOrd="0" destOrd="0" parTransId="{5BFB4FFE-0784-46F2-9BED-126E57C9DCA6}" sibTransId="{0900C810-1C84-4448-9C1E-98F0892CA3AE}"/>
    <dgm:cxn modelId="{C1F627B2-CA63-4B9A-8CA2-3A4547C669A8}" type="presOf" srcId="{90B79CED-F450-443D-9BE6-7E743B9CAFF7}" destId="{9884868F-FCC9-48A2-93D5-0CFA37C29BB9}" srcOrd="0" destOrd="1" presId="urn:microsoft.com/office/officeart/2005/8/layout/bList2#1"/>
    <dgm:cxn modelId="{83EA3FE4-62A3-4A51-B73A-2B0CBA56283D}" type="presOf" srcId="{27D210B1-B25A-486E-8134-7B6C78D29B2A}" destId="{53E3AB07-4F6A-40E5-892E-8BE473602B89}" srcOrd="0" destOrd="0" presId="urn:microsoft.com/office/officeart/2005/8/layout/bList2#1"/>
    <dgm:cxn modelId="{0D57BD6D-D301-4AA7-8981-D28C1F4CBDF5}" type="presOf" srcId="{60C1C415-80B9-4274-9362-83F92494C47E}" destId="{51BE3E4E-C9C3-4631-8108-46D2E138A054}" srcOrd="0" destOrd="3" presId="urn:microsoft.com/office/officeart/2005/8/layout/bList2#1"/>
    <dgm:cxn modelId="{77084F40-BE9E-4F04-9017-EE83B25846E0}" srcId="{F41FDE79-CBFC-4FDB-9DC5-0DB1C0836B85}" destId="{C6780D89-2302-4D86-B6DE-AA796AA16D44}" srcOrd="4" destOrd="0" parTransId="{520D6352-F7A7-42EE-ABF0-C845C604966E}" sibTransId="{DBBF2E73-CF1B-41C0-97BF-B73F6192E78A}"/>
    <dgm:cxn modelId="{32F6E9D2-DAFA-4CCC-A469-03AB34594EF0}" srcId="{27D210B1-B25A-486E-8134-7B6C78D29B2A}" destId="{37B12A27-AB41-4DFE-A517-D8EA949A2D34}" srcOrd="2" destOrd="0" parTransId="{A701E617-50A0-4B6F-9701-36B52C137276}" sibTransId="{4CC9BB2E-CAC7-40A9-83BC-4D03E883E090}"/>
    <dgm:cxn modelId="{0FBA1EDB-8B1B-416A-A8CA-1D9B7D16B624}" srcId="{F41FDE79-CBFC-4FDB-9DC5-0DB1C0836B85}" destId="{00EAFF34-FD11-499C-9A20-77832113730E}" srcOrd="0" destOrd="0" parTransId="{98D2816D-926D-436B-A84E-008025E04D07}" sibTransId="{0F904DFE-9081-4E1E-A42C-3A756A3EB8B3}"/>
    <dgm:cxn modelId="{FA4826DB-5487-4F7F-8E2F-C610A526F424}" type="presOf" srcId="{B9E4BD90-A126-4514-B86C-15F56B85B793}" destId="{51BE3E4E-C9C3-4631-8108-46D2E138A054}" srcOrd="0" destOrd="1" presId="urn:microsoft.com/office/officeart/2005/8/layout/bList2#1"/>
    <dgm:cxn modelId="{84B399A7-6CF3-418C-80A1-C1FB56B9F8D7}" type="presOf" srcId="{C6780D89-2302-4D86-B6DE-AA796AA16D44}" destId="{51BE3E4E-C9C3-4631-8108-46D2E138A054}" srcOrd="0" destOrd="4" presId="urn:microsoft.com/office/officeart/2005/8/layout/bList2#1"/>
    <dgm:cxn modelId="{D1A69758-3FCC-4A88-9F2B-4492843E9F7C}" srcId="{F41FDE79-CBFC-4FDB-9DC5-0DB1C0836B85}" destId="{13762546-6B5E-4263-A2E7-0801740CBCFE}" srcOrd="5" destOrd="0" parTransId="{A6868110-D3DA-486F-BBB0-C8108FCD5DC7}" sibTransId="{20D8EE1A-64A6-40CE-A282-36DF4B69D3F5}"/>
    <dgm:cxn modelId="{FB9A9692-074E-423E-91CC-75554A8BE1B9}" type="presOf" srcId="{37B12A27-AB41-4DFE-A517-D8EA949A2D34}" destId="{9884868F-FCC9-48A2-93D5-0CFA37C29BB9}" srcOrd="0" destOrd="2" presId="urn:microsoft.com/office/officeart/2005/8/layout/bList2#1"/>
    <dgm:cxn modelId="{13EF8C4F-376E-49B8-B499-4A66F1306EA2}" type="presOf" srcId="{F41FDE79-CBFC-4FDB-9DC5-0DB1C0836B85}" destId="{D9676FDA-9B8F-4E02-A6A4-426032CF1CC9}" srcOrd="0" destOrd="0" presId="urn:microsoft.com/office/officeart/2005/8/layout/bList2#1"/>
    <dgm:cxn modelId="{F5CA69A0-8FA7-4DAE-829F-A9ED7BAE0D41}" type="presOf" srcId="{D90E2ED8-C0A1-4AE6-B40D-C09B8E97E55A}" destId="{9884868F-FCC9-48A2-93D5-0CFA37C29BB9}" srcOrd="0" destOrd="5" presId="urn:microsoft.com/office/officeart/2005/8/layout/bList2#1"/>
    <dgm:cxn modelId="{570C334F-EEDD-48A0-B52A-614D676A075B}" srcId="{27D210B1-B25A-486E-8134-7B6C78D29B2A}" destId="{90B79CED-F450-443D-9BE6-7E743B9CAFF7}" srcOrd="1" destOrd="0" parTransId="{9B71F021-78F3-4CF9-8582-5FD2151B3224}" sibTransId="{28FFDABE-E419-4D57-9426-B986A0018D52}"/>
    <dgm:cxn modelId="{91612A71-2BAA-49B3-9E3C-734A53172BBA}" type="presOf" srcId="{FA2D1961-C9F1-404E-8231-7F86155DBF1C}" destId="{9884868F-FCC9-48A2-93D5-0CFA37C29BB9}" srcOrd="0" destOrd="3" presId="urn:microsoft.com/office/officeart/2005/8/layout/bList2#1"/>
    <dgm:cxn modelId="{A7B7E45F-01AC-47E7-8C4C-53B85010A011}" srcId="{F41FDE79-CBFC-4FDB-9DC5-0DB1C0836B85}" destId="{B9E4BD90-A126-4514-B86C-15F56B85B793}" srcOrd="1" destOrd="0" parTransId="{368A3CF1-9661-4484-9A97-8003E8119E3D}" sibTransId="{22F18DA4-B4E9-49AF-ADF1-FA50808BB330}"/>
    <dgm:cxn modelId="{9640DECE-2C81-40C2-9042-7DF7DAADD367}" type="presOf" srcId="{27D210B1-B25A-486E-8134-7B6C78D29B2A}" destId="{5476F4F3-FF31-4AF5-AE7C-085D9BE09F3B}" srcOrd="1" destOrd="0" presId="urn:microsoft.com/office/officeart/2005/8/layout/bList2#1"/>
    <dgm:cxn modelId="{F7F53A1B-9A9D-4CC2-B4B5-683495E44134}" type="presOf" srcId="{E88306BB-B55E-452E-BB24-5EA22D3A35F4}" destId="{9884868F-FCC9-48A2-93D5-0CFA37C29BB9}" srcOrd="0" destOrd="4" presId="urn:microsoft.com/office/officeart/2005/8/layout/bList2#1"/>
    <dgm:cxn modelId="{C3804671-8D06-4822-A853-93BC8A985EF8}" srcId="{27D210B1-B25A-486E-8134-7B6C78D29B2A}" destId="{5D236990-8B79-43C2-A0F2-080F1B2EA7FD}" srcOrd="0" destOrd="0" parTransId="{11F1CB1A-5C5D-4A58-BEE3-03E7072533D0}" sibTransId="{86CA3FA8-0C59-419A-A281-79BBEB3CF956}"/>
    <dgm:cxn modelId="{ADFB1006-3728-4376-8A7F-E2D8A35ED051}" srcId="{F41FDE79-CBFC-4FDB-9DC5-0DB1C0836B85}" destId="{60C1C415-80B9-4274-9362-83F92494C47E}" srcOrd="3" destOrd="0" parTransId="{B935F0FC-8AF6-4426-87DC-002491D9413D}" sibTransId="{6D7DACD7-7B7F-47A9-9AA3-C1F25B98598D}"/>
    <dgm:cxn modelId="{35D73A9F-8440-4D2D-A3D5-B1F27266C66F}" srcId="{27D210B1-B25A-486E-8134-7B6C78D29B2A}" destId="{E88306BB-B55E-452E-BB24-5EA22D3A35F4}" srcOrd="4" destOrd="0" parTransId="{997A1FEE-17B7-4F34-9E41-BE99A91A6BC4}" sibTransId="{37484467-64C5-48E1-AA23-A4A70CB64C46}"/>
    <dgm:cxn modelId="{4050D624-F1F2-4F54-BB34-78A7E1E202F2}" type="presOf" srcId="{F41FDE79-CBFC-4FDB-9DC5-0DB1C0836B85}" destId="{3A4FE16E-7C96-45A7-85DF-7AC0DDA648AB}" srcOrd="1" destOrd="0" presId="urn:microsoft.com/office/officeart/2005/8/layout/bList2#1"/>
    <dgm:cxn modelId="{D7836DBE-3C16-42AE-A18F-68A5C7ACBC08}" type="presOf" srcId="{13762546-6B5E-4263-A2E7-0801740CBCFE}" destId="{51BE3E4E-C9C3-4631-8108-46D2E138A054}" srcOrd="0" destOrd="5" presId="urn:microsoft.com/office/officeart/2005/8/layout/bList2#1"/>
    <dgm:cxn modelId="{F094E2C1-FE3D-4D5D-B546-70369DED5E67}" type="presOf" srcId="{0900C810-1C84-4448-9C1E-98F0892CA3AE}" destId="{DE21428B-DEAD-4CC8-B664-0D90ED904608}" srcOrd="0" destOrd="0" presId="urn:microsoft.com/office/officeart/2005/8/layout/bList2#1"/>
    <dgm:cxn modelId="{0714681D-48E9-4282-AA20-9371AB7400E2}" type="presOf" srcId="{F33E1F8F-549F-4751-9FBB-5C33E736E729}" destId="{51BE3E4E-C9C3-4631-8108-46D2E138A054}" srcOrd="0" destOrd="2" presId="urn:microsoft.com/office/officeart/2005/8/layout/bList2#1"/>
    <dgm:cxn modelId="{07BAAA1F-512B-421F-8789-AB3FB1627F13}" type="presOf" srcId="{C8176836-7943-4860-9526-2EDA46586CF7}" destId="{5C0227C1-52F9-4FFE-AD43-85C4B4894308}" srcOrd="0" destOrd="0" presId="urn:microsoft.com/office/officeart/2005/8/layout/bList2#1"/>
    <dgm:cxn modelId="{FEC6DE83-C1DB-4FC8-9F8A-AD433FC4FB72}" type="presParOf" srcId="{5C0227C1-52F9-4FFE-AD43-85C4B4894308}" destId="{F42BF006-BD7F-4EF8-9C48-AD794092E710}" srcOrd="0" destOrd="0" presId="urn:microsoft.com/office/officeart/2005/8/layout/bList2#1"/>
    <dgm:cxn modelId="{618D6B48-E042-4CBD-814A-A2EC5EAD8F09}" type="presParOf" srcId="{F42BF006-BD7F-4EF8-9C48-AD794092E710}" destId="{9884868F-FCC9-48A2-93D5-0CFA37C29BB9}" srcOrd="0" destOrd="0" presId="urn:microsoft.com/office/officeart/2005/8/layout/bList2#1"/>
    <dgm:cxn modelId="{B7EE5123-A5CC-4538-BC3E-F2F277120447}" type="presParOf" srcId="{F42BF006-BD7F-4EF8-9C48-AD794092E710}" destId="{53E3AB07-4F6A-40E5-892E-8BE473602B89}" srcOrd="1" destOrd="0" presId="urn:microsoft.com/office/officeart/2005/8/layout/bList2#1"/>
    <dgm:cxn modelId="{5790C91D-8F5A-4243-A2B7-73D5C10C66BC}" type="presParOf" srcId="{F42BF006-BD7F-4EF8-9C48-AD794092E710}" destId="{5476F4F3-FF31-4AF5-AE7C-085D9BE09F3B}" srcOrd="2" destOrd="0" presId="urn:microsoft.com/office/officeart/2005/8/layout/bList2#1"/>
    <dgm:cxn modelId="{1A64E47C-DED4-4FCA-ACF6-F0C74DCA0FBF}" type="presParOf" srcId="{F42BF006-BD7F-4EF8-9C48-AD794092E710}" destId="{B147DA1D-0E15-4C64-AD2A-055373A080E7}" srcOrd="3" destOrd="0" presId="urn:microsoft.com/office/officeart/2005/8/layout/bList2#1"/>
    <dgm:cxn modelId="{9B3A11AE-7D59-4DD3-9EEC-6652DBD6D3AA}" type="presParOf" srcId="{5C0227C1-52F9-4FFE-AD43-85C4B4894308}" destId="{DE21428B-DEAD-4CC8-B664-0D90ED904608}" srcOrd="1" destOrd="0" presId="urn:microsoft.com/office/officeart/2005/8/layout/bList2#1"/>
    <dgm:cxn modelId="{674AD036-ADFF-4DB9-9CA2-06A6C1349587}" type="presParOf" srcId="{5C0227C1-52F9-4FFE-AD43-85C4B4894308}" destId="{C39CD278-6C55-437C-ACF3-8CA3E47C9D8A}" srcOrd="2" destOrd="0" presId="urn:microsoft.com/office/officeart/2005/8/layout/bList2#1"/>
    <dgm:cxn modelId="{7B5FD919-EDFD-4006-A073-C2F6ED0540F5}" type="presParOf" srcId="{C39CD278-6C55-437C-ACF3-8CA3E47C9D8A}" destId="{51BE3E4E-C9C3-4631-8108-46D2E138A054}" srcOrd="0" destOrd="0" presId="urn:microsoft.com/office/officeart/2005/8/layout/bList2#1"/>
    <dgm:cxn modelId="{9F3CE1C5-7074-411A-8B4B-25312AC3B6D1}" type="presParOf" srcId="{C39CD278-6C55-437C-ACF3-8CA3E47C9D8A}" destId="{D9676FDA-9B8F-4E02-A6A4-426032CF1CC9}" srcOrd="1" destOrd="0" presId="urn:microsoft.com/office/officeart/2005/8/layout/bList2#1"/>
    <dgm:cxn modelId="{1B206F3C-8A53-4FAF-A9B6-B8DFA3BB5E49}" type="presParOf" srcId="{C39CD278-6C55-437C-ACF3-8CA3E47C9D8A}" destId="{3A4FE16E-7C96-45A7-85DF-7AC0DDA648AB}" srcOrd="2" destOrd="0" presId="urn:microsoft.com/office/officeart/2005/8/layout/bList2#1"/>
    <dgm:cxn modelId="{F9764CA0-2F3A-431B-A06A-81354DD00322}" type="presParOf" srcId="{C39CD278-6C55-437C-ACF3-8CA3E47C9D8A}" destId="{8BF59651-F60C-488A-A005-08AB6F16712C}"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4868F-FCC9-48A2-93D5-0CFA37C29BB9}">
      <dsp:nvSpPr>
        <dsp:cNvPr id="0" name=""/>
        <dsp:cNvSpPr/>
      </dsp:nvSpPr>
      <dsp:spPr>
        <a:xfrm>
          <a:off x="768481" y="1037"/>
          <a:ext cx="1722219" cy="1285600"/>
        </a:xfrm>
        <a:prstGeom prst="round2SameRect">
          <a:avLst>
            <a:gd name="adj1" fmla="val 8000"/>
            <a:gd name="adj2" fmla="val 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Revenue Potential: Direct vs. Indirect (Influenced / Cross – Selling)</a:t>
          </a:r>
          <a:endParaRPr lang="de-CH" sz="800" kern="1200" dirty="0"/>
        </a:p>
        <a:p>
          <a:pPr marL="57150" lvl="1" indent="-57150" algn="l" defTabSz="355600">
            <a:lnSpc>
              <a:spcPct val="90000"/>
            </a:lnSpc>
            <a:spcBef>
              <a:spcPct val="0"/>
            </a:spcBef>
            <a:spcAft>
              <a:spcPct val="15000"/>
            </a:spcAft>
            <a:buChar char="••"/>
          </a:pPr>
          <a:r>
            <a:rPr lang="en-US" sz="800" kern="1200" dirty="0" smtClean="0"/>
            <a:t>Customer acceptance / Brand fit</a:t>
          </a:r>
          <a:endParaRPr lang="de-CH" sz="800" kern="1200" dirty="0" smtClean="0"/>
        </a:p>
        <a:p>
          <a:pPr marL="57150" lvl="1" indent="-57150" algn="l" defTabSz="355600">
            <a:lnSpc>
              <a:spcPct val="90000"/>
            </a:lnSpc>
            <a:spcBef>
              <a:spcPct val="0"/>
            </a:spcBef>
            <a:spcAft>
              <a:spcPct val="15000"/>
            </a:spcAft>
            <a:buChar char="••"/>
          </a:pPr>
          <a:r>
            <a:rPr lang="en-US" sz="800" kern="1200" dirty="0" smtClean="0"/>
            <a:t>Portfolio Fit / Impact on Portfolio</a:t>
          </a:r>
          <a:endParaRPr lang="de-CH" sz="800" kern="1200" dirty="0" smtClean="0"/>
        </a:p>
        <a:p>
          <a:pPr marL="57150" lvl="1" indent="-57150" algn="l" defTabSz="355600">
            <a:lnSpc>
              <a:spcPct val="90000"/>
            </a:lnSpc>
            <a:spcBef>
              <a:spcPct val="0"/>
            </a:spcBef>
            <a:spcAft>
              <a:spcPct val="15000"/>
            </a:spcAft>
            <a:buChar char="••"/>
          </a:pPr>
          <a:r>
            <a:rPr lang="en-US" sz="800" kern="1200" dirty="0" smtClean="0"/>
            <a:t>Impact on Visibility / Traffic</a:t>
          </a:r>
          <a:endParaRPr lang="de-CH" sz="800" kern="1200" dirty="0" smtClean="0"/>
        </a:p>
        <a:p>
          <a:pPr marL="57150" lvl="1" indent="-57150" algn="l" defTabSz="355600">
            <a:lnSpc>
              <a:spcPct val="90000"/>
            </a:lnSpc>
            <a:spcBef>
              <a:spcPct val="0"/>
            </a:spcBef>
            <a:spcAft>
              <a:spcPct val="15000"/>
            </a:spcAft>
            <a:buChar char="••"/>
          </a:pPr>
          <a:r>
            <a:rPr lang="en-US" sz="800" kern="1200" dirty="0" smtClean="0"/>
            <a:t>Impact on Differentiation / Thought Leadership</a:t>
          </a:r>
          <a:endParaRPr lang="de-CH" sz="800" kern="1200" dirty="0" smtClean="0"/>
        </a:p>
        <a:p>
          <a:pPr marL="57150" lvl="1" indent="-57150" algn="l" defTabSz="355600">
            <a:lnSpc>
              <a:spcPct val="90000"/>
            </a:lnSpc>
            <a:spcBef>
              <a:spcPct val="0"/>
            </a:spcBef>
            <a:spcAft>
              <a:spcPct val="15000"/>
            </a:spcAft>
            <a:buChar char="••"/>
          </a:pPr>
          <a:r>
            <a:rPr lang="en-US" sz="800" kern="1200" dirty="0" smtClean="0"/>
            <a:t>Impact on critical mass (network effect)</a:t>
          </a:r>
        </a:p>
      </dsp:txBody>
      <dsp:txXfrm>
        <a:off x="798604" y="31160"/>
        <a:ext cx="1661973" cy="1255477"/>
      </dsp:txXfrm>
    </dsp:sp>
    <dsp:sp modelId="{5476F4F3-FF31-4AF5-AE7C-085D9BE09F3B}">
      <dsp:nvSpPr>
        <dsp:cNvPr id="0" name=""/>
        <dsp:cNvSpPr/>
      </dsp:nvSpPr>
      <dsp:spPr>
        <a:xfrm>
          <a:off x="768481" y="1286637"/>
          <a:ext cx="1722219" cy="5528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n-US" sz="1300" b="0" kern="1200" dirty="0" smtClean="0"/>
            <a:t>Typical Criteria for “Impact of Option”’</a:t>
          </a:r>
          <a:endParaRPr lang="de-CH" sz="1300" b="0" kern="1200" dirty="0"/>
        </a:p>
      </dsp:txBody>
      <dsp:txXfrm>
        <a:off x="768481" y="1286637"/>
        <a:ext cx="1212830" cy="552808"/>
      </dsp:txXfrm>
    </dsp:sp>
    <dsp:sp modelId="{B147DA1D-0E15-4C64-AD2A-055373A080E7}">
      <dsp:nvSpPr>
        <dsp:cNvPr id="0" name=""/>
        <dsp:cNvSpPr/>
      </dsp:nvSpPr>
      <dsp:spPr>
        <a:xfrm>
          <a:off x="2030030" y="1374445"/>
          <a:ext cx="602776" cy="602776"/>
        </a:xfrm>
        <a:prstGeom prst="ellipse">
          <a:avLst/>
        </a:prstGeom>
        <a:blipFill rotWithShape="0">
          <a:blip xmlns:r="http://schemas.openxmlformats.org/officeDocument/2006/relationships" r:embed="rId1"/>
          <a:stretch>
            <a:fillRect/>
          </a:stretch>
        </a:blip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1BE3E4E-C9C3-4631-8108-46D2E138A054}">
      <dsp:nvSpPr>
        <dsp:cNvPr id="0" name=""/>
        <dsp:cNvSpPr/>
      </dsp:nvSpPr>
      <dsp:spPr>
        <a:xfrm>
          <a:off x="2782141" y="1037"/>
          <a:ext cx="1722219" cy="1285600"/>
        </a:xfrm>
        <a:prstGeom prst="round2SameRect">
          <a:avLst>
            <a:gd name="adj1" fmla="val 8000"/>
            <a:gd name="adj2" fmla="val 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Costs (One Time vs. Recurring)</a:t>
          </a:r>
          <a:endParaRPr lang="de-CH" sz="800" kern="1200" dirty="0"/>
        </a:p>
        <a:p>
          <a:pPr marL="57150" lvl="1" indent="-57150" algn="l" defTabSz="355600">
            <a:lnSpc>
              <a:spcPct val="90000"/>
            </a:lnSpc>
            <a:spcBef>
              <a:spcPct val="0"/>
            </a:spcBef>
            <a:spcAft>
              <a:spcPct val="15000"/>
            </a:spcAft>
            <a:buChar char="••"/>
          </a:pPr>
          <a:r>
            <a:rPr lang="en-US" sz="800" kern="1200" dirty="0" smtClean="0"/>
            <a:t>Risks (Technical, Financial, Legal etc.)</a:t>
          </a:r>
          <a:endParaRPr lang="de-CH" sz="800" kern="1200" dirty="0" smtClean="0"/>
        </a:p>
        <a:p>
          <a:pPr marL="57150" lvl="1" indent="-57150" algn="l" defTabSz="355600">
            <a:lnSpc>
              <a:spcPct val="90000"/>
            </a:lnSpc>
            <a:spcBef>
              <a:spcPct val="0"/>
            </a:spcBef>
            <a:spcAft>
              <a:spcPct val="15000"/>
            </a:spcAft>
            <a:buChar char="••"/>
          </a:pPr>
          <a:r>
            <a:rPr lang="en-US" sz="800" kern="1200" dirty="0" smtClean="0"/>
            <a:t>Time for Implementation</a:t>
          </a:r>
          <a:endParaRPr lang="de-CH" sz="800" kern="1200" dirty="0" smtClean="0"/>
        </a:p>
        <a:p>
          <a:pPr marL="57150" lvl="1" indent="-57150" algn="l" defTabSz="355600">
            <a:lnSpc>
              <a:spcPct val="90000"/>
            </a:lnSpc>
            <a:spcBef>
              <a:spcPct val="0"/>
            </a:spcBef>
            <a:spcAft>
              <a:spcPct val="15000"/>
            </a:spcAft>
            <a:buChar char="••"/>
          </a:pPr>
          <a:r>
            <a:rPr lang="en-US" sz="800" kern="1200" dirty="0" smtClean="0"/>
            <a:t>Organizational Fit</a:t>
          </a:r>
          <a:endParaRPr lang="de-CH" sz="800" kern="1200" dirty="0" smtClean="0"/>
        </a:p>
        <a:p>
          <a:pPr marL="57150" lvl="1" indent="-57150" algn="l" defTabSz="355600">
            <a:lnSpc>
              <a:spcPct val="90000"/>
            </a:lnSpc>
            <a:spcBef>
              <a:spcPct val="0"/>
            </a:spcBef>
            <a:spcAft>
              <a:spcPct val="15000"/>
            </a:spcAft>
            <a:buChar char="••"/>
          </a:pPr>
          <a:r>
            <a:rPr lang="en-US" sz="800" kern="1200" dirty="0" smtClean="0"/>
            <a:t>Synergies / Leverage of network</a:t>
          </a:r>
          <a:endParaRPr lang="de-CH" sz="800" kern="1200" dirty="0" smtClean="0"/>
        </a:p>
        <a:p>
          <a:pPr marL="57150" lvl="1" indent="-57150" algn="l" defTabSz="355600">
            <a:lnSpc>
              <a:spcPct val="90000"/>
            </a:lnSpc>
            <a:spcBef>
              <a:spcPct val="0"/>
            </a:spcBef>
            <a:spcAft>
              <a:spcPct val="15000"/>
            </a:spcAft>
            <a:buChar char="••"/>
          </a:pPr>
          <a:r>
            <a:rPr lang="en-US" sz="800" kern="1200" dirty="0" smtClean="0"/>
            <a:t>Privacy / Security Issues</a:t>
          </a:r>
          <a:endParaRPr lang="de-CH" sz="800" kern="1200" dirty="0" smtClean="0"/>
        </a:p>
      </dsp:txBody>
      <dsp:txXfrm>
        <a:off x="2812264" y="31160"/>
        <a:ext cx="1661973" cy="1255477"/>
      </dsp:txXfrm>
    </dsp:sp>
    <dsp:sp modelId="{3A4FE16E-7C96-45A7-85DF-7AC0DDA648AB}">
      <dsp:nvSpPr>
        <dsp:cNvPr id="0" name=""/>
        <dsp:cNvSpPr/>
      </dsp:nvSpPr>
      <dsp:spPr>
        <a:xfrm>
          <a:off x="2782141" y="1286637"/>
          <a:ext cx="1722219" cy="5528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n-US" sz="1300" b="0" kern="1200" dirty="0" smtClean="0"/>
            <a:t>Typical Criteria for “Ease of Implementation’</a:t>
          </a:r>
          <a:endParaRPr lang="de-CH" sz="1300" b="0" kern="1200" dirty="0"/>
        </a:p>
      </dsp:txBody>
      <dsp:txXfrm>
        <a:off x="2782141" y="1286637"/>
        <a:ext cx="1212830" cy="552808"/>
      </dsp:txXfrm>
    </dsp:sp>
    <dsp:sp modelId="{8BF59651-F60C-488A-A005-08AB6F16712C}">
      <dsp:nvSpPr>
        <dsp:cNvPr id="0" name=""/>
        <dsp:cNvSpPr/>
      </dsp:nvSpPr>
      <dsp:spPr>
        <a:xfrm>
          <a:off x="4043690" y="1374445"/>
          <a:ext cx="602776" cy="602776"/>
        </a:xfrm>
        <a:prstGeom prst="ellipse">
          <a:avLst/>
        </a:prstGeom>
        <a:blipFill rotWithShape="0">
          <a:blip xmlns:r="http://schemas.openxmlformats.org/officeDocument/2006/relationships" r:embed="rId2"/>
          <a:stretch>
            <a:fillRect/>
          </a:stretch>
        </a:blip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9A10E-0A54-4101-AE28-C983638E60D0}">
      <dsp:nvSpPr>
        <dsp:cNvPr id="0" name=""/>
        <dsp:cNvSpPr/>
      </dsp:nvSpPr>
      <dsp:spPr>
        <a:xfrm>
          <a:off x="1991" y="0"/>
          <a:ext cx="1159281" cy="178525"/>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dirty="0" smtClean="0"/>
            <a:t>Challenge</a:t>
          </a:r>
        </a:p>
      </dsp:txBody>
      <dsp:txXfrm>
        <a:off x="91254" y="0"/>
        <a:ext cx="980756" cy="178525"/>
      </dsp:txXfrm>
    </dsp:sp>
    <dsp:sp modelId="{09A8D8C7-315E-4C4A-AD6C-526893238C70}">
      <dsp:nvSpPr>
        <dsp:cNvPr id="0" name=""/>
        <dsp:cNvSpPr/>
      </dsp:nvSpPr>
      <dsp:spPr>
        <a:xfrm>
          <a:off x="1045344" y="0"/>
          <a:ext cx="1159281" cy="178525"/>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dirty="0" smtClean="0"/>
            <a:t>Approach</a:t>
          </a:r>
        </a:p>
      </dsp:txBody>
      <dsp:txXfrm>
        <a:off x="1134607" y="0"/>
        <a:ext cx="980756" cy="178525"/>
      </dsp:txXfrm>
    </dsp:sp>
    <dsp:sp modelId="{30FFDCB5-C3A2-4E16-AC69-138D02A6FCDE}">
      <dsp:nvSpPr>
        <dsp:cNvPr id="0" name=""/>
        <dsp:cNvSpPr/>
      </dsp:nvSpPr>
      <dsp:spPr>
        <a:xfrm>
          <a:off x="2088697" y="0"/>
          <a:ext cx="1159281" cy="178525"/>
        </a:xfrm>
        <a:prstGeom prst="chevron">
          <a:avLst/>
        </a:prstGeom>
        <a:solidFill>
          <a:schemeClr val="accent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dirty="0" smtClean="0"/>
            <a:t>Solution</a:t>
          </a:r>
        </a:p>
      </dsp:txBody>
      <dsp:txXfrm>
        <a:off x="2177960" y="0"/>
        <a:ext cx="980756" cy="178525"/>
      </dsp:txXfrm>
    </dsp:sp>
    <dsp:sp modelId="{2AC97C85-C8F0-443A-9300-3A8468603BF7}">
      <dsp:nvSpPr>
        <dsp:cNvPr id="0" name=""/>
        <dsp:cNvSpPr/>
      </dsp:nvSpPr>
      <dsp:spPr>
        <a:xfrm>
          <a:off x="3132050" y="0"/>
          <a:ext cx="1159281" cy="178525"/>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dirty="0" smtClean="0"/>
            <a:t>Appendix</a:t>
          </a:r>
        </a:p>
      </dsp:txBody>
      <dsp:txXfrm>
        <a:off x="3221313" y="0"/>
        <a:ext cx="980756" cy="178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BCE32B9-3E27-44D9-8A50-183F15F890FD}" type="datetimeFigureOut">
              <a:rPr lang="en-GB" smtClean="0"/>
              <a:t>17/09/2013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DB69C18-C1A4-4363-B56A-29AAC4AA6174}" type="slidenum">
              <a:rPr lang="en-GB" smtClean="0"/>
              <a:t>‹#›</a:t>
            </a:fld>
            <a:endParaRPr lang="en-GB"/>
          </a:p>
        </p:txBody>
      </p:sp>
    </p:spTree>
    <p:extLst>
      <p:ext uri="{BB962C8B-B14F-4D97-AF65-F5344CB8AC3E}">
        <p14:creationId xmlns:p14="http://schemas.microsoft.com/office/powerpoint/2010/main" val="244546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1</a:t>
            </a:fld>
            <a:endParaRPr lang="en-GB"/>
          </a:p>
        </p:txBody>
      </p:sp>
    </p:spTree>
    <p:extLst>
      <p:ext uri="{BB962C8B-B14F-4D97-AF65-F5344CB8AC3E}">
        <p14:creationId xmlns:p14="http://schemas.microsoft.com/office/powerpoint/2010/main" val="251585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28</a:t>
            </a:fld>
            <a:endParaRPr lang="en-GB"/>
          </a:p>
        </p:txBody>
      </p:sp>
    </p:spTree>
    <p:extLst>
      <p:ext uri="{BB962C8B-B14F-4D97-AF65-F5344CB8AC3E}">
        <p14:creationId xmlns:p14="http://schemas.microsoft.com/office/powerpoint/2010/main" val="78450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29</a:t>
            </a:fld>
            <a:endParaRPr lang="en-GB"/>
          </a:p>
        </p:txBody>
      </p:sp>
    </p:spTree>
    <p:extLst>
      <p:ext uri="{BB962C8B-B14F-4D97-AF65-F5344CB8AC3E}">
        <p14:creationId xmlns:p14="http://schemas.microsoft.com/office/powerpoint/2010/main" val="332936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30</a:t>
            </a:fld>
            <a:endParaRPr lang="en-GB"/>
          </a:p>
        </p:txBody>
      </p:sp>
    </p:spTree>
    <p:extLst>
      <p:ext uri="{BB962C8B-B14F-4D97-AF65-F5344CB8AC3E}">
        <p14:creationId xmlns:p14="http://schemas.microsoft.com/office/powerpoint/2010/main" val="241136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31</a:t>
            </a:fld>
            <a:endParaRPr lang="en-GB"/>
          </a:p>
        </p:txBody>
      </p:sp>
    </p:spTree>
    <p:extLst>
      <p:ext uri="{BB962C8B-B14F-4D97-AF65-F5344CB8AC3E}">
        <p14:creationId xmlns:p14="http://schemas.microsoft.com/office/powerpoint/2010/main" val="3318374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32</a:t>
            </a:fld>
            <a:endParaRPr lang="en-GB"/>
          </a:p>
        </p:txBody>
      </p:sp>
    </p:spTree>
    <p:extLst>
      <p:ext uri="{BB962C8B-B14F-4D97-AF65-F5344CB8AC3E}">
        <p14:creationId xmlns:p14="http://schemas.microsoft.com/office/powerpoint/2010/main" val="86860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33</a:t>
            </a:fld>
            <a:endParaRPr lang="en-GB"/>
          </a:p>
        </p:txBody>
      </p:sp>
    </p:spTree>
    <p:extLst>
      <p:ext uri="{BB962C8B-B14F-4D97-AF65-F5344CB8AC3E}">
        <p14:creationId xmlns:p14="http://schemas.microsoft.com/office/powerpoint/2010/main" val="1096173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34</a:t>
            </a:fld>
            <a:endParaRPr lang="en-GB"/>
          </a:p>
        </p:txBody>
      </p:sp>
    </p:spTree>
    <p:extLst>
      <p:ext uri="{BB962C8B-B14F-4D97-AF65-F5344CB8AC3E}">
        <p14:creationId xmlns:p14="http://schemas.microsoft.com/office/powerpoint/2010/main" val="427596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35</a:t>
            </a:fld>
            <a:endParaRPr lang="en-GB"/>
          </a:p>
        </p:txBody>
      </p:sp>
    </p:spTree>
    <p:extLst>
      <p:ext uri="{BB962C8B-B14F-4D97-AF65-F5344CB8AC3E}">
        <p14:creationId xmlns:p14="http://schemas.microsoft.com/office/powerpoint/2010/main" val="247634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36</a:t>
            </a:fld>
            <a:endParaRPr lang="en-GB"/>
          </a:p>
        </p:txBody>
      </p:sp>
    </p:spTree>
    <p:extLst>
      <p:ext uri="{BB962C8B-B14F-4D97-AF65-F5344CB8AC3E}">
        <p14:creationId xmlns:p14="http://schemas.microsoft.com/office/powerpoint/2010/main" val="1694501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37</a:t>
            </a:fld>
            <a:endParaRPr lang="en-GB"/>
          </a:p>
        </p:txBody>
      </p:sp>
    </p:spTree>
    <p:extLst>
      <p:ext uri="{BB962C8B-B14F-4D97-AF65-F5344CB8AC3E}">
        <p14:creationId xmlns:p14="http://schemas.microsoft.com/office/powerpoint/2010/main" val="310714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2</a:t>
            </a:fld>
            <a:endParaRPr lang="en-GB"/>
          </a:p>
        </p:txBody>
      </p:sp>
    </p:spTree>
    <p:extLst>
      <p:ext uri="{BB962C8B-B14F-4D97-AF65-F5344CB8AC3E}">
        <p14:creationId xmlns:p14="http://schemas.microsoft.com/office/powerpoint/2010/main" val="1627160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38</a:t>
            </a:fld>
            <a:endParaRPr lang="en-GB"/>
          </a:p>
        </p:txBody>
      </p:sp>
    </p:spTree>
    <p:extLst>
      <p:ext uri="{BB962C8B-B14F-4D97-AF65-F5344CB8AC3E}">
        <p14:creationId xmlns:p14="http://schemas.microsoft.com/office/powerpoint/2010/main" val="3627319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39</a:t>
            </a:fld>
            <a:endParaRPr lang="en-GB"/>
          </a:p>
        </p:txBody>
      </p:sp>
    </p:spTree>
    <p:extLst>
      <p:ext uri="{BB962C8B-B14F-4D97-AF65-F5344CB8AC3E}">
        <p14:creationId xmlns:p14="http://schemas.microsoft.com/office/powerpoint/2010/main" val="3570939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40</a:t>
            </a:fld>
            <a:endParaRPr lang="en-GB"/>
          </a:p>
        </p:txBody>
      </p:sp>
    </p:spTree>
    <p:extLst>
      <p:ext uri="{BB962C8B-B14F-4D97-AF65-F5344CB8AC3E}">
        <p14:creationId xmlns:p14="http://schemas.microsoft.com/office/powerpoint/2010/main" val="154708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41</a:t>
            </a:fld>
            <a:endParaRPr lang="en-GB"/>
          </a:p>
        </p:txBody>
      </p:sp>
    </p:spTree>
    <p:extLst>
      <p:ext uri="{BB962C8B-B14F-4D97-AF65-F5344CB8AC3E}">
        <p14:creationId xmlns:p14="http://schemas.microsoft.com/office/powerpoint/2010/main" val="3171876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42</a:t>
            </a:fld>
            <a:endParaRPr lang="en-GB"/>
          </a:p>
        </p:txBody>
      </p:sp>
    </p:spTree>
    <p:extLst>
      <p:ext uri="{BB962C8B-B14F-4D97-AF65-F5344CB8AC3E}">
        <p14:creationId xmlns:p14="http://schemas.microsoft.com/office/powerpoint/2010/main" val="3977767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43</a:t>
            </a:fld>
            <a:endParaRPr lang="en-GB"/>
          </a:p>
        </p:txBody>
      </p:sp>
    </p:spTree>
    <p:extLst>
      <p:ext uri="{BB962C8B-B14F-4D97-AF65-F5344CB8AC3E}">
        <p14:creationId xmlns:p14="http://schemas.microsoft.com/office/powerpoint/2010/main" val="1322828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44</a:t>
            </a:fld>
            <a:endParaRPr lang="en-GB"/>
          </a:p>
        </p:txBody>
      </p:sp>
    </p:spTree>
    <p:extLst>
      <p:ext uri="{BB962C8B-B14F-4D97-AF65-F5344CB8AC3E}">
        <p14:creationId xmlns:p14="http://schemas.microsoft.com/office/powerpoint/2010/main" val="16647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69C18-C1A4-4363-B56A-29AAC4AA6174}" type="slidenum">
              <a:rPr lang="en-GB" smtClean="0"/>
              <a:t>18</a:t>
            </a:fld>
            <a:endParaRPr lang="en-GB"/>
          </a:p>
        </p:txBody>
      </p:sp>
    </p:spTree>
    <p:extLst>
      <p:ext uri="{BB962C8B-B14F-4D97-AF65-F5344CB8AC3E}">
        <p14:creationId xmlns:p14="http://schemas.microsoft.com/office/powerpoint/2010/main" val="53387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19</a:t>
            </a:fld>
            <a:endParaRPr lang="en-GB"/>
          </a:p>
        </p:txBody>
      </p:sp>
    </p:spTree>
    <p:extLst>
      <p:ext uri="{BB962C8B-B14F-4D97-AF65-F5344CB8AC3E}">
        <p14:creationId xmlns:p14="http://schemas.microsoft.com/office/powerpoint/2010/main" val="16647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20</a:t>
            </a:fld>
            <a:endParaRPr lang="en-GB"/>
          </a:p>
        </p:txBody>
      </p:sp>
    </p:spTree>
    <p:extLst>
      <p:ext uri="{BB962C8B-B14F-4D97-AF65-F5344CB8AC3E}">
        <p14:creationId xmlns:p14="http://schemas.microsoft.com/office/powerpoint/2010/main" val="397891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24</a:t>
            </a:fld>
            <a:endParaRPr lang="en-GB"/>
          </a:p>
        </p:txBody>
      </p:sp>
    </p:spTree>
    <p:extLst>
      <p:ext uri="{BB962C8B-B14F-4D97-AF65-F5344CB8AC3E}">
        <p14:creationId xmlns:p14="http://schemas.microsoft.com/office/powerpoint/2010/main" val="166699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25</a:t>
            </a:fld>
            <a:endParaRPr lang="en-GB"/>
          </a:p>
        </p:txBody>
      </p:sp>
    </p:spTree>
    <p:extLst>
      <p:ext uri="{BB962C8B-B14F-4D97-AF65-F5344CB8AC3E}">
        <p14:creationId xmlns:p14="http://schemas.microsoft.com/office/powerpoint/2010/main" val="325225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26</a:t>
            </a:fld>
            <a:endParaRPr lang="en-GB"/>
          </a:p>
        </p:txBody>
      </p:sp>
    </p:spTree>
    <p:extLst>
      <p:ext uri="{BB962C8B-B14F-4D97-AF65-F5344CB8AC3E}">
        <p14:creationId xmlns:p14="http://schemas.microsoft.com/office/powerpoint/2010/main" val="392251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69C18-C1A4-4363-B56A-29AAC4AA6174}" type="slidenum">
              <a:rPr lang="en-GB" smtClean="0"/>
              <a:t>27</a:t>
            </a:fld>
            <a:endParaRPr lang="en-GB"/>
          </a:p>
        </p:txBody>
      </p:sp>
    </p:spTree>
    <p:extLst>
      <p:ext uri="{BB962C8B-B14F-4D97-AF65-F5344CB8AC3E}">
        <p14:creationId xmlns:p14="http://schemas.microsoft.com/office/powerpoint/2010/main" val="1030134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7D13537D-B8D1-425E-9EEF-F1DD33BE07DB}" type="datetime1">
              <a:rPr lang="it-IT" smtClean="0">
                <a:solidFill>
                  <a:prstClr val="black">
                    <a:tint val="75000"/>
                  </a:prstClr>
                </a:solidFill>
              </a:rPr>
              <a:pPr/>
              <a:t>17/09/2013</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B4CF184-3B2B-4964-9C67-307F6FF6270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24844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76266C4C-00BD-44B9-96A8-2489AEDD319E}" type="datetime1">
              <a:rPr lang="it-IT" smtClean="0">
                <a:solidFill>
                  <a:prstClr val="black">
                    <a:tint val="75000"/>
                  </a:prstClr>
                </a:solidFill>
              </a:rPr>
              <a:pPr/>
              <a:t>17/09/2013</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B4CF184-3B2B-4964-9C67-307F6FF6270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52076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B417869C-0E51-4AC2-A1B8-7D5A3019E72B}" type="datetime1">
              <a:rPr lang="it-IT" smtClean="0">
                <a:solidFill>
                  <a:prstClr val="black">
                    <a:tint val="75000"/>
                  </a:prstClr>
                </a:solidFill>
              </a:rPr>
              <a:pPr/>
              <a:t>17/09/2013</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B4CF184-3B2B-4964-9C67-307F6FF6270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54732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725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296468694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135947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256D6E6-1B59-4132-B9EA-63E93EB23028}" type="datetime1">
              <a:rPr lang="it-IT" smtClean="0">
                <a:solidFill>
                  <a:prstClr val="black">
                    <a:tint val="75000"/>
                  </a:prstClr>
                </a:solidFill>
              </a:rPr>
              <a:pPr/>
              <a:t>17/09/2013</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B4CF184-3B2B-4964-9C67-307F6FF6270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35254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40364-6866-4075-A065-CABC5F6093C3}" type="datetime1">
              <a:rPr lang="it-IT" smtClean="0">
                <a:solidFill>
                  <a:prstClr val="black">
                    <a:tint val="75000"/>
                  </a:prstClr>
                </a:solidFill>
              </a:rPr>
              <a:pPr/>
              <a:t>17/09/2013</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B4CF184-3B2B-4964-9C67-307F6FF6270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2815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A6F3B40E-2FF1-46B8-8930-489A22BDF58C}" type="datetime1">
              <a:rPr lang="it-IT" smtClean="0">
                <a:solidFill>
                  <a:prstClr val="black">
                    <a:tint val="75000"/>
                  </a:prstClr>
                </a:solidFill>
              </a:rPr>
              <a:pPr/>
              <a:t>17/09/2013</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1B4CF184-3B2B-4964-9C67-307F6FF6270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10176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A07D7190-110D-4F28-A20C-09D5CA775390}" type="datetime1">
              <a:rPr lang="it-IT" smtClean="0">
                <a:solidFill>
                  <a:prstClr val="black">
                    <a:tint val="75000"/>
                  </a:prstClr>
                </a:solidFill>
              </a:rPr>
              <a:pPr/>
              <a:t>17/09/2013</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1B4CF184-3B2B-4964-9C67-307F6FF6270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39528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8FDA969D-2AEB-4163-AE17-1822E298DE49}" type="datetime1">
              <a:rPr lang="it-IT" smtClean="0">
                <a:solidFill>
                  <a:prstClr val="black">
                    <a:tint val="75000"/>
                  </a:prstClr>
                </a:solidFill>
              </a:rPr>
              <a:pPr/>
              <a:t>17/09/2013</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1B4CF184-3B2B-4964-9C67-307F6FF6270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18484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28151-4524-42CF-948F-C54CA29C502E}" type="datetime1">
              <a:rPr lang="it-IT" smtClean="0">
                <a:solidFill>
                  <a:prstClr val="black">
                    <a:tint val="75000"/>
                  </a:prstClr>
                </a:solidFill>
              </a:rPr>
              <a:pPr/>
              <a:t>17/09/2013</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1B4CF184-3B2B-4964-9C67-307F6FF6270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274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1DE4C-0D4A-4EE3-8EBC-D75B5B34F728}" type="datetime1">
              <a:rPr lang="it-IT" smtClean="0">
                <a:solidFill>
                  <a:prstClr val="black">
                    <a:tint val="75000"/>
                  </a:prstClr>
                </a:solidFill>
              </a:rPr>
              <a:pPr/>
              <a:t>17/09/2013</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1B4CF184-3B2B-4964-9C67-307F6FF6270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22014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DD952-4C27-4A0D-B735-8586B5553834}" type="datetime1">
              <a:rPr lang="it-IT" smtClean="0">
                <a:solidFill>
                  <a:prstClr val="black">
                    <a:tint val="75000"/>
                  </a:prstClr>
                </a:solidFill>
              </a:rPr>
              <a:pPr/>
              <a:t>17/09/2013</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1B4CF184-3B2B-4964-9C67-307F6FF6270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46991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it-I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035EC-239E-44C3-A4E6-FE3AB950BAA1}" type="datetime1">
              <a:rPr lang="it-IT" smtClean="0">
                <a:solidFill>
                  <a:prstClr val="black">
                    <a:tint val="75000"/>
                  </a:prstClr>
                </a:solidFill>
              </a:rPr>
              <a:pPr/>
              <a:t>17/09/2013</a:t>
            </a:fld>
            <a:endParaRPr lang="it-IT">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CF184-3B2B-4964-9C67-307F6FF6270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754931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6" r:id="rId13"/>
    <p:sldLayoutId id="2147483687" r:id="rId14"/>
  </p:sldLayoutIdLst>
  <p:hf sldNum="0" hdr="0" dt="0"/>
  <p:txStyles>
    <p:titleStyle>
      <a:lvl1pPr algn="l" defTabSz="457200" rtl="0" eaLnBrk="1" fontAlgn="base" latinLnBrk="0" hangingPunct="1">
        <a:spcBef>
          <a:spcPct val="0"/>
        </a:spcBef>
        <a:spcAft>
          <a:spcPct val="0"/>
        </a:spcAft>
        <a:buNone/>
        <a:defRPr lang="it-IT" sz="4400" kern="1200" dirty="0" smtClean="0">
          <a:solidFill>
            <a:srgbClr val="2768AE"/>
          </a:solidFill>
          <a:latin typeface="+mj-lt"/>
          <a:ea typeface="ＭＳ Ｐゴシック" charset="0"/>
          <a:cs typeface="+mj-cs"/>
        </a:defRPr>
      </a:lvl1pPr>
    </p:titleStyle>
    <p:bodyStyle>
      <a:lvl1pPr marL="342900" indent="-342900" algn="l" defTabSz="914400" rtl="0" eaLnBrk="1" latinLnBrk="0" hangingPunct="1">
        <a:spcBef>
          <a:spcPct val="20000"/>
        </a:spcBef>
        <a:buFontTx/>
        <a:buBlip>
          <a:blip r:embed="rId17"/>
        </a:buBlip>
        <a:defRPr lang="en-US" sz="3200" kern="1200" dirty="0" smtClean="0">
          <a:solidFill>
            <a:srgbClr val="5D5D5D"/>
          </a:solidFill>
          <a:latin typeface="+mn-lt"/>
          <a:ea typeface="ＭＳ Ｐゴシック" charset="0"/>
          <a:cs typeface="+mn-cs"/>
        </a:defRPr>
      </a:lvl1pPr>
      <a:lvl2pPr marL="742950" indent="-285750" algn="l" defTabSz="914400" rtl="0" eaLnBrk="1" latinLnBrk="0" hangingPunct="1">
        <a:spcBef>
          <a:spcPct val="20000"/>
        </a:spcBef>
        <a:buFontTx/>
        <a:buBlip>
          <a:blip r:embed="rId17"/>
        </a:buBlip>
        <a:defRPr lang="en-US" sz="2800" kern="1200" dirty="0" smtClean="0">
          <a:solidFill>
            <a:srgbClr val="5D5D5D"/>
          </a:solidFill>
          <a:latin typeface="+mn-lt"/>
          <a:ea typeface="ＭＳ Ｐゴシック" charset="0"/>
          <a:cs typeface="+mn-cs"/>
        </a:defRPr>
      </a:lvl2pPr>
      <a:lvl3pPr marL="1143000" indent="-228600" algn="l" defTabSz="914400" rtl="0" eaLnBrk="1" latinLnBrk="0" hangingPunct="1">
        <a:spcBef>
          <a:spcPct val="20000"/>
        </a:spcBef>
        <a:buFontTx/>
        <a:buBlip>
          <a:blip r:embed="rId17"/>
        </a:buBlip>
        <a:defRPr lang="en-US" sz="2400" kern="1200" dirty="0" smtClean="0">
          <a:solidFill>
            <a:srgbClr val="5D5D5D"/>
          </a:solidFill>
          <a:latin typeface="+mn-lt"/>
          <a:ea typeface="ＭＳ Ｐゴシック" charset="0"/>
          <a:cs typeface="+mn-cs"/>
        </a:defRPr>
      </a:lvl3pPr>
      <a:lvl4pPr marL="1600200" indent="-228600" algn="l" defTabSz="914400" rtl="0" eaLnBrk="1" latinLnBrk="0" hangingPunct="1">
        <a:spcBef>
          <a:spcPct val="20000"/>
        </a:spcBef>
        <a:buFontTx/>
        <a:buBlip>
          <a:blip r:embed="rId17"/>
        </a:buBlip>
        <a:defRPr lang="en-US" sz="2000" kern="1200" dirty="0" smtClean="0">
          <a:solidFill>
            <a:srgbClr val="5D5D5D"/>
          </a:solidFill>
          <a:latin typeface="+mn-lt"/>
          <a:ea typeface="ＭＳ Ｐゴシック" charset="0"/>
          <a:cs typeface="+mn-cs"/>
        </a:defRPr>
      </a:lvl4pPr>
      <a:lvl5pPr marL="2057400" indent="-228600" algn="l" defTabSz="914400" rtl="0" eaLnBrk="1" latinLnBrk="0" hangingPunct="1">
        <a:spcBef>
          <a:spcPct val="20000"/>
        </a:spcBef>
        <a:buFontTx/>
        <a:buBlip>
          <a:blip r:embed="rId17"/>
        </a:buBlip>
        <a:defRPr lang="it-IT" sz="2000" kern="1200" dirty="0" smtClean="0">
          <a:solidFill>
            <a:srgbClr val="5D5D5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creativecommons.org/licenses/by/3.0/" TargetMode="Externa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image001.png@01CD7934.333DF090" TargetMode="External"/><Relationship Id="rId5" Type="http://schemas.openxmlformats.org/officeDocument/2006/relationships/image" Target="../media/image5.png"/><Relationship Id="rId4" Type="http://schemas.openxmlformats.org/officeDocument/2006/relationships/hyperlink" Target="http://helix-nebula.eu/" TargetMode="Externa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36.gif"/><Relationship Id="rId3" Type="http://schemas.openxmlformats.org/officeDocument/2006/relationships/image" Target="../media/image31.jpg"/><Relationship Id="rId7" Type="http://schemas.openxmlformats.org/officeDocument/2006/relationships/diagramQuickStyle" Target="../diagrams/quickStyle2.xml"/><Relationship Id="rId12"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diagramLayout" Target="../diagrams/layout2.xml"/><Relationship Id="rId11" Type="http://schemas.openxmlformats.org/officeDocument/2006/relationships/image" Target="../media/image34.jpeg"/><Relationship Id="rId5" Type="http://schemas.openxmlformats.org/officeDocument/2006/relationships/diagramData" Target="../diagrams/data2.xml"/><Relationship Id="rId10" Type="http://schemas.openxmlformats.org/officeDocument/2006/relationships/image" Target="../media/image33.jpeg"/><Relationship Id="rId4" Type="http://schemas.openxmlformats.org/officeDocument/2006/relationships/image" Target="../media/image32.jpe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3.emf"/><Relationship Id="rId4" Type="http://schemas.openxmlformats.org/officeDocument/2006/relationships/diagramLayout" Target="../diagrams/layout3.xml"/><Relationship Id="rId9"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8.jpeg"/><Relationship Id="rId3" Type="http://schemas.openxmlformats.org/officeDocument/2006/relationships/image" Target="../media/image40.jpeg"/><Relationship Id="rId7" Type="http://schemas.openxmlformats.org/officeDocument/2006/relationships/image" Target="../media/image18.jpeg"/><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3.jpeg"/><Relationship Id="rId11" Type="http://schemas.openxmlformats.org/officeDocument/2006/relationships/image" Target="../media/image47.gif"/><Relationship Id="rId5" Type="http://schemas.openxmlformats.org/officeDocument/2006/relationships/image" Target="../media/image42.png"/><Relationship Id="rId10" Type="http://schemas.openxmlformats.org/officeDocument/2006/relationships/image" Target="../media/image46.jpeg"/><Relationship Id="rId4" Type="http://schemas.openxmlformats.org/officeDocument/2006/relationships/image" Target="../media/image41.jpeg"/><Relationship Id="rId9" Type="http://schemas.openxmlformats.org/officeDocument/2006/relationships/image" Target="../media/image45.jpeg"/><Relationship Id="rId14" Type="http://schemas.openxmlformats.org/officeDocument/2006/relationships/image" Target="../media/image4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image" Target="../media/image46.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43.jpeg"/><Relationship Id="rId4" Type="http://schemas.openxmlformats.org/officeDocument/2006/relationships/image" Target="../media/image45.jpeg"/><Relationship Id="rId9"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chart" Target="../charts/chart7.xml"/></Relationships>
</file>

<file path=ppt/slides/_rels/slide3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2.jpeg"/><Relationship Id="rId7" Type="http://schemas.openxmlformats.org/officeDocument/2006/relationships/hyperlink" Target="http://imagedirectory.wdf.sap.corp:6085/ImageLibrary/ImageDetailsView?imageId=0e13b147-9a98-4435-8707-a840f99c688d" TargetMode="External"/><Relationship Id="rId12"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6.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hyperlink" Target="http://imagedirectory.wdf.sap.corp:6085/ImageLibrary/ImageDetailsView?imageId=6aa9bab2-d5e8-4c58-9a91-542797024cc4" TargetMode="External"/><Relationship Id="rId9"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chart" Target="../charts/chart9.xml"/></Relationships>
</file>

<file path=ppt/slides/_rels/slide3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6.jpe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12.jpeg"/><Relationship Id="rId4" Type="http://schemas.openxmlformats.org/officeDocument/2006/relationships/hyperlink" Target="http://imagedirectory.wdf.sap.corp:6085/ImageLibrary/ImageDetailsView?imageId=6aa9bab2-d5e8-4c58-9a91-542797024cc4" TargetMode="External"/><Relationship Id="rId9"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chart" Target="../charts/chart11.xml"/></Relationships>
</file>

<file path=ppt/slides/_rels/slide3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http://imagedirectory.wdf.sap.corp:6085/ImageLibrary/ImageDetailsView?imageId=0e13b147-9a98-4435-8707-a840f99c688d" TargetMode="External"/><Relationship Id="rId12"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image" Target="../media/image16.png"/><Relationship Id="rId4" Type="http://schemas.openxmlformats.org/officeDocument/2006/relationships/hyperlink" Target="http://imagedirectory.wdf.sap.corp:6085/ImageLibrary/ImageDetailsView?imageId=6aa9bab2-d5e8-4c58-9a91-542797024cc4" TargetMode="External"/><Relationship Id="rId9"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chart" Target="../charts/chart13.xml"/></Relationships>
</file>

<file path=ppt/slides/_rels/slide3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60.png"/><Relationship Id="rId7"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chart" Target="../charts/char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hyperlink" Target="http://imagedirectory.wdf.sap.corp:6085/ImageLibrary/ImageDetailsView?imageId=0e13b147-9a98-4435-8707-a840f99c688d" TargetMode="External"/><Relationship Id="rId3" Type="http://schemas.openxmlformats.org/officeDocument/2006/relationships/image" Target="../media/image16.png"/><Relationship Id="rId7"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hyperlink" Target="http://imagedirectory.wdf.sap.corp:6085/ImageLibrary/ImageDetailsView?imageId=6aa9bab2-d5e8-4c58-9a91-542797024cc4" TargetMode="External"/><Relationship Id="rId10"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chart" Target="../charts/chart17.xml"/></Relationships>
</file>

<file path=ppt/slides/_rels/slide42.xml.rels><?xml version="1.0" encoding="UTF-8" standalone="yes"?>
<Relationships xmlns="http://schemas.openxmlformats.org/package/2006/relationships"><Relationship Id="rId8" Type="http://schemas.openxmlformats.org/officeDocument/2006/relationships/hyperlink" Target="http://imagedirectory.wdf.sap.corp:6085/ImageLibrary/ImageDetailsView?imageId=0e13b147-9a98-4435-8707-a840f99c688d" TargetMode="External"/><Relationship Id="rId3" Type="http://schemas.openxmlformats.org/officeDocument/2006/relationships/image" Target="../media/image16.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68.png"/><Relationship Id="rId5" Type="http://schemas.openxmlformats.org/officeDocument/2006/relationships/hyperlink" Target="http://imagedirectory.wdf.sap.corp:6085/ImageLibrary/ImageDetailsView?imageId=6aa9bab2-d5e8-4c58-9a91-542797024cc4" TargetMode="External"/><Relationship Id="rId10" Type="http://schemas.openxmlformats.org/officeDocument/2006/relationships/image" Target="../media/image52.jpeg"/><Relationship Id="rId4" Type="http://schemas.openxmlformats.org/officeDocument/2006/relationships/image" Target="../media/image17.jpeg"/><Relationship Id="rId9"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chart" Target="../charts/char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imagedirectory.wdf.sap.corp:6085/ImageLibrary/ImageDetailsView?imageId=6aa9bab2-d5e8-4c58-9a91-542797024cc4" TargetMode="External"/><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hyperlink" Target="http://imagedirectory.wdf.sap.corp:6085/ImageLibrary/ImageDetailsView?imageId=0e13b147-9a98-4435-8707-a840f99c688d" TargetMode="External"/><Relationship Id="rId11" Type="http://schemas.openxmlformats.org/officeDocument/2006/relationships/image" Target="../media/image18.jpeg"/><Relationship Id="rId5" Type="http://schemas.openxmlformats.org/officeDocument/2006/relationships/image" Target="../media/image13.jpeg"/><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3.emf"/></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5" Type="http://schemas.openxmlformats.org/officeDocument/2006/relationships/image" Target="../media/image25.emf"/><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ctrTitle"/>
          </p:nvPr>
        </p:nvSpPr>
        <p:spPr/>
        <p:txBody>
          <a:bodyPr>
            <a:noAutofit/>
          </a:bodyPr>
          <a:lstStyle/>
          <a:p>
            <a:r>
              <a:rPr lang="it-IT" sz="3500" dirty="0" smtClean="0"/>
              <a:t/>
            </a:r>
            <a:br>
              <a:rPr lang="it-IT" sz="3500" dirty="0" smtClean="0"/>
            </a:br>
            <a:r>
              <a:rPr lang="en-US" sz="3500" dirty="0"/>
              <a:t>Business models for publicly funded e-Infrastructures in Helix Nebula</a:t>
            </a:r>
            <a:r>
              <a:rPr lang="en-GB" sz="3500" dirty="0" smtClean="0"/>
              <a:t/>
            </a:r>
            <a:br>
              <a:rPr lang="en-GB" sz="3500" dirty="0" smtClean="0"/>
            </a:br>
            <a:endParaRPr lang="it-IT" sz="3500" dirty="0"/>
          </a:p>
        </p:txBody>
      </p:sp>
      <p:sp>
        <p:nvSpPr>
          <p:cNvPr id="29" name="Subtitle 28"/>
          <p:cNvSpPr>
            <a:spLocks noGrp="1"/>
          </p:cNvSpPr>
          <p:nvPr>
            <p:ph type="subTitle" idx="1"/>
          </p:nvPr>
        </p:nvSpPr>
        <p:spPr>
          <a:xfrm>
            <a:off x="1331640" y="3886200"/>
            <a:ext cx="6400800" cy="1752600"/>
          </a:xfrm>
        </p:spPr>
        <p:txBody>
          <a:bodyPr/>
          <a:lstStyle/>
          <a:p>
            <a:r>
              <a:rPr lang="it-IT" dirty="0" smtClean="0"/>
              <a:t>Julia Doll, SAP Project Lead</a:t>
            </a:r>
          </a:p>
          <a:p>
            <a:r>
              <a:rPr lang="it-IT" dirty="0" smtClean="0"/>
              <a:t>17 </a:t>
            </a:r>
            <a:r>
              <a:rPr lang="en-US" dirty="0" smtClean="0"/>
              <a:t>September</a:t>
            </a:r>
            <a:r>
              <a:rPr lang="it-IT" dirty="0" smtClean="0"/>
              <a:t> 2013</a:t>
            </a:r>
            <a:endParaRPr lang="it-IT" dirty="0"/>
          </a:p>
        </p:txBody>
      </p:sp>
      <p:sp>
        <p:nvSpPr>
          <p:cNvPr id="2050" name="AutoShape 2" descr="https://mail.google.com/mail/u/0/?ui=2&amp;ik=4d6a8fb288&amp;view=att&amp;th=13948fa18119a62c&amp;attid=0.1&amp;disp=emb&amp;zw&amp;atsh=1">
            <a:hlinkClick r:id="rId3" tooltip="&quot;Creative Commons Attribution 3.0 License&quot; "/>
          </p:cNvPr>
          <p:cNvSpPr>
            <a:spLocks noChangeAspect="1" noChangeArrowheads="1"/>
          </p:cNvSpPr>
          <p:nvPr/>
        </p:nvSpPr>
        <p:spPr bwMode="auto">
          <a:xfrm>
            <a:off x="123825" y="-120650"/>
            <a:ext cx="838200" cy="29527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54" name="Rectangle 6"/>
          <p:cNvSpPr>
            <a:spLocks noChangeArrowheads="1"/>
          </p:cNvSpPr>
          <p:nvPr/>
        </p:nvSpPr>
        <p:spPr bwMode="auto">
          <a:xfrm>
            <a:off x="0" y="6248345"/>
            <a:ext cx="184731"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pitchFamily="18" charset="0"/>
                <a:ea typeface="Calibri" pitchFamily="34" charset="0"/>
                <a:cs typeface="Calibri" pitchFamily="34" charset="0"/>
              </a:rPr>
              <a:t/>
            </a:r>
            <a:br>
              <a:rPr kumimoji="0" lang="en-US" sz="1200" b="0" i="0" u="none" strike="noStrike" cap="none" normalizeH="0" baseline="0" dirty="0" smtClean="0">
                <a:ln>
                  <a:noFill/>
                </a:ln>
                <a:solidFill>
                  <a:schemeClr val="tx1"/>
                </a:solidFill>
                <a:effectLst/>
                <a:latin typeface="Cambria" pitchFamily="18" charset="0"/>
                <a:ea typeface="Calibri" pitchFamily="34" charset="0"/>
                <a:cs typeface="Calibri"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Footer Placeholder 1"/>
          <p:cNvSpPr>
            <a:spLocks noGrp="1"/>
          </p:cNvSpPr>
          <p:nvPr>
            <p:ph type="ftr" sz="quarter" idx="11"/>
          </p:nvPr>
        </p:nvSpPr>
        <p:spPr>
          <a:xfrm>
            <a:off x="611560" y="5733256"/>
            <a:ext cx="7704856" cy="1069087"/>
          </a:xfrm>
        </p:spPr>
        <p:txBody>
          <a:bodyPr/>
          <a:lstStyle/>
          <a:p>
            <a:pPr lvl="0" algn="l" eaLnBrk="0" fontAlgn="base" hangingPunct="0">
              <a:spcBef>
                <a:spcPct val="0"/>
              </a:spcBef>
              <a:spcAft>
                <a:spcPct val="0"/>
              </a:spcAft>
            </a:pPr>
            <a:endParaRPr lang="en-US" sz="800" smtClean="0">
              <a:solidFill>
                <a:prstClr val="black"/>
              </a:solidFill>
              <a:latin typeface="Times New Roman" pitchFamily="18" charset="0"/>
              <a:ea typeface="Calibri" pitchFamily="34" charset="0"/>
              <a:cs typeface="Times New Roman" pitchFamily="18" charset="0"/>
            </a:endParaRPr>
          </a:p>
          <a:p>
            <a:pPr lvl="0" algn="l" eaLnBrk="0" fontAlgn="base" hangingPunct="0">
              <a:spcBef>
                <a:spcPct val="0"/>
              </a:spcBef>
              <a:spcAft>
                <a:spcPct val="0"/>
              </a:spcAft>
            </a:pPr>
            <a:endParaRPr lang="en-US" sz="800" smtClean="0">
              <a:solidFill>
                <a:prstClr val="black"/>
              </a:solidFill>
              <a:latin typeface="Times New Roman" pitchFamily="18" charset="0"/>
              <a:ea typeface="Calibri" pitchFamily="34" charset="0"/>
              <a:cs typeface="Times New Roman" pitchFamily="18" charset="0"/>
            </a:endParaRPr>
          </a:p>
          <a:p>
            <a:pPr lvl="0" algn="l" eaLnBrk="0" fontAlgn="base" hangingPunct="0">
              <a:spcBef>
                <a:spcPct val="0"/>
              </a:spcBef>
              <a:spcAft>
                <a:spcPct val="0"/>
              </a:spcAft>
            </a:pPr>
            <a:endParaRPr lang="en-US" sz="800" smtClean="0">
              <a:solidFill>
                <a:prstClr val="black"/>
              </a:solidFill>
              <a:latin typeface="Times New Roman" pitchFamily="18" charset="0"/>
              <a:ea typeface="Calibri" pitchFamily="34" charset="0"/>
              <a:cs typeface="Times New Roman" pitchFamily="18" charset="0"/>
            </a:endParaRPr>
          </a:p>
          <a:p>
            <a:pPr lvl="0" algn="l" eaLnBrk="0" fontAlgn="base" hangingPunct="0">
              <a:spcBef>
                <a:spcPct val="0"/>
              </a:spcBef>
              <a:spcAft>
                <a:spcPct val="0"/>
              </a:spcAft>
            </a:pPr>
            <a:endParaRPr lang="en-US" sz="800" smtClean="0">
              <a:solidFill>
                <a:prstClr val="black"/>
              </a:solidFill>
              <a:latin typeface="Times New Roman" pitchFamily="18" charset="0"/>
              <a:ea typeface="Calibri" pitchFamily="34" charset="0"/>
              <a:cs typeface="Times New Roman" pitchFamily="18" charset="0"/>
            </a:endParaRPr>
          </a:p>
          <a:p>
            <a:pPr lvl="0" algn="l" eaLnBrk="0" fontAlgn="base" hangingPunct="0">
              <a:spcBef>
                <a:spcPct val="0"/>
              </a:spcBef>
              <a:spcAft>
                <a:spcPct val="0"/>
              </a:spcAft>
            </a:pPr>
            <a:endParaRPr lang="en-US" sz="800" smtClean="0">
              <a:solidFill>
                <a:prstClr val="black"/>
              </a:solidFill>
              <a:latin typeface="Times New Roman" pitchFamily="18" charset="0"/>
              <a:ea typeface="Calibri" pitchFamily="34" charset="0"/>
              <a:cs typeface="Times New Roman" pitchFamily="18" charset="0"/>
            </a:endParaRPr>
          </a:p>
          <a:p>
            <a:pPr lvl="0" algn="l" eaLnBrk="0" fontAlgn="base" hangingPunct="0">
              <a:spcBef>
                <a:spcPct val="0"/>
              </a:spcBef>
              <a:spcAft>
                <a:spcPct val="0"/>
              </a:spcAft>
            </a:pPr>
            <a:endParaRPr lang="en-US" sz="800" smtClean="0">
              <a:solidFill>
                <a:prstClr val="black"/>
              </a:solidFill>
              <a:latin typeface="Times New Roman" pitchFamily="18" charset="0"/>
              <a:ea typeface="Calibri" pitchFamily="34" charset="0"/>
              <a:cs typeface="Times New Roman" pitchFamily="18" charset="0"/>
            </a:endParaRPr>
          </a:p>
          <a:p>
            <a:pPr lvl="0" algn="l" eaLnBrk="0" fontAlgn="base" hangingPunct="0">
              <a:spcBef>
                <a:spcPct val="0"/>
              </a:spcBef>
              <a:spcAft>
                <a:spcPct val="0"/>
              </a:spcAft>
            </a:pPr>
            <a:r>
              <a:rPr lang="en-US" sz="800" smtClean="0">
                <a:solidFill>
                  <a:prstClr val="black"/>
                </a:solidFill>
                <a:latin typeface="Times New Roman" pitchFamily="18" charset="0"/>
                <a:ea typeface="Calibri" pitchFamily="34" charset="0"/>
                <a:cs typeface="Times New Roman" pitchFamily="18" charset="0"/>
              </a:rPr>
              <a:t>This document produced by </a:t>
            </a:r>
            <a:r>
              <a:rPr lang="en-US" sz="800" smtClean="0">
                <a:solidFill>
                  <a:prstClr val="black"/>
                </a:solidFill>
                <a:latin typeface="Times New Roman" pitchFamily="18" charset="0"/>
                <a:ea typeface="Calibri" pitchFamily="34" charset="0"/>
                <a:cs typeface="Times New Roman" pitchFamily="18" charset="0"/>
                <a:hlinkClick r:id="rId4"/>
              </a:rPr>
              <a:t>Members of the Helix Nebula consortium</a:t>
            </a:r>
            <a:r>
              <a:rPr lang="en-US" sz="800" smtClean="0">
                <a:solidFill>
                  <a:prstClr val="black"/>
                </a:solidFill>
                <a:latin typeface="Times New Roman" pitchFamily="18" charset="0"/>
                <a:ea typeface="Calibri" pitchFamily="34" charset="0"/>
                <a:cs typeface="Times New Roman" pitchFamily="18" charset="0"/>
              </a:rPr>
              <a:t> is licensed under a </a:t>
            </a:r>
            <a:r>
              <a:rPr lang="en-US" sz="800" smtClean="0">
                <a:solidFill>
                  <a:prstClr val="black"/>
                </a:solidFill>
                <a:latin typeface="Times New Roman" pitchFamily="18" charset="0"/>
                <a:ea typeface="Calibri" pitchFamily="34" charset="0"/>
                <a:cs typeface="Times New Roman" pitchFamily="18" charset="0"/>
                <a:hlinkClick r:id="rId3"/>
              </a:rPr>
              <a:t>Creative Commons Attribution 3.0 Unported License</a:t>
            </a:r>
            <a:r>
              <a:rPr lang="en-US" sz="800" smtClean="0">
                <a:solidFill>
                  <a:prstClr val="black"/>
                </a:solidFill>
                <a:latin typeface="Times New Roman" pitchFamily="18" charset="0"/>
                <a:ea typeface="Calibri" pitchFamily="34" charset="0"/>
                <a:cs typeface="Times New Roman" pitchFamily="18" charset="0"/>
              </a:rPr>
              <a:t>.</a:t>
            </a:r>
            <a:br>
              <a:rPr lang="en-US" sz="800" smtClean="0">
                <a:solidFill>
                  <a:prstClr val="black"/>
                </a:solidFill>
                <a:latin typeface="Times New Roman" pitchFamily="18" charset="0"/>
                <a:ea typeface="Calibri" pitchFamily="34" charset="0"/>
                <a:cs typeface="Times New Roman" pitchFamily="18" charset="0"/>
              </a:rPr>
            </a:br>
            <a:r>
              <a:rPr lang="en-US" sz="800" smtClean="0">
                <a:solidFill>
                  <a:prstClr val="black"/>
                </a:solidFill>
                <a:latin typeface="Times New Roman" pitchFamily="18" charset="0"/>
                <a:ea typeface="Calibri" pitchFamily="34" charset="0"/>
                <a:cs typeface="Times New Roman" pitchFamily="18" charset="0"/>
              </a:rPr>
              <a:t>Permissions beyond the scope of this license may be available at </a:t>
            </a:r>
            <a:r>
              <a:rPr lang="en-US" sz="800" smtClean="0">
                <a:solidFill>
                  <a:srgbClr val="0000FF"/>
                </a:solidFill>
                <a:latin typeface="Times New Roman" pitchFamily="18" charset="0"/>
                <a:ea typeface="Calibri" pitchFamily="34" charset="0"/>
                <a:cs typeface="Times New Roman" pitchFamily="18" charset="0"/>
                <a:hlinkClick r:id="rId4"/>
              </a:rPr>
              <a:t>http://helix-nebula.eu/</a:t>
            </a:r>
            <a:r>
              <a:rPr lang="en-US" sz="800" smtClean="0">
                <a:solidFill>
                  <a:srgbClr val="0000FF"/>
                </a:solidFill>
                <a:latin typeface="Times New Roman" pitchFamily="18" charset="0"/>
                <a:ea typeface="Calibri" pitchFamily="34" charset="0"/>
                <a:cs typeface="Times New Roman" pitchFamily="18" charset="0"/>
              </a:rPr>
              <a:t>. </a:t>
            </a:r>
            <a:r>
              <a:rPr lang="en-US" sz="800" smtClean="0">
                <a:solidFill>
                  <a:schemeClr val="tx1"/>
                </a:solidFill>
                <a:latin typeface="Times New Roman" pitchFamily="18" charset="0"/>
                <a:ea typeface="Calibri" pitchFamily="34" charset="0"/>
                <a:cs typeface="Times New Roman" pitchFamily="18" charset="0"/>
              </a:rPr>
              <a:t>The Helix Nebula project is co-funded by the European Community Seventh Framework Programme (FP7/2007-2013) under Grant Agreement no 312301</a:t>
            </a:r>
            <a:endParaRPr lang="en-US" sz="1800" dirty="0">
              <a:solidFill>
                <a:schemeClr val="tx1"/>
              </a:solidFill>
              <a:latin typeface="Arial" pitchFamily="34" charset="0"/>
              <a:cs typeface="Arial" pitchFamily="34" charset="0"/>
            </a:endParaRPr>
          </a:p>
        </p:txBody>
      </p:sp>
      <p:pic>
        <p:nvPicPr>
          <p:cNvPr id="9" name="Picture 8" descr="cid:image001.png@01CD7934.333DF090"/>
          <p:cNvPicPr>
            <a:picLocks noChangeAspect="1" noChangeArrowheads="1"/>
          </p:cNvPicPr>
          <p:nvPr/>
        </p:nvPicPr>
        <p:blipFill>
          <a:blip r:embed="rId5" r:link="rId6" cstate="print"/>
          <a:srcRect/>
          <a:stretch>
            <a:fillRect/>
          </a:stretch>
        </p:blipFill>
        <p:spPr bwMode="auto">
          <a:xfrm>
            <a:off x="755576" y="6086053"/>
            <a:ext cx="838200" cy="295275"/>
          </a:xfrm>
          <a:prstGeom prst="rect">
            <a:avLst/>
          </a:prstGeom>
          <a:noFill/>
        </p:spPr>
      </p:pic>
      <p:pic>
        <p:nvPicPr>
          <p:cNvPr id="10" name="Pictur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8735" y="5252318"/>
            <a:ext cx="723265" cy="553720"/>
          </a:xfrm>
          <a:prstGeom prst="rect">
            <a:avLst/>
          </a:prstGeom>
          <a:noFill/>
          <a:ln>
            <a:noFill/>
          </a:ln>
        </p:spPr>
      </p:pic>
      <p:pic>
        <p:nvPicPr>
          <p:cNvPr id="11" name="Picture 10"/>
          <p:cNvPicPr/>
          <p:nvPr/>
        </p:nvPicPr>
        <p:blipFill>
          <a:blip r:embed="rId8" cstate="print">
            <a:alphaModFix/>
            <a:extLst>
              <a:ext uri="{28A0092B-C50C-407E-A947-70E740481C1C}">
                <a14:useLocalDpi xmlns:a14="http://schemas.microsoft.com/office/drawing/2010/main" val="0"/>
              </a:ext>
            </a:extLst>
          </a:blip>
          <a:srcRect/>
          <a:stretch>
            <a:fillRect/>
          </a:stretch>
        </p:blipFill>
        <p:spPr bwMode="auto">
          <a:xfrm>
            <a:off x="4716016" y="5293197"/>
            <a:ext cx="1193800" cy="492125"/>
          </a:xfrm>
          <a:prstGeom prst="rect">
            <a:avLst/>
          </a:prstGeom>
          <a:solidFill>
            <a:sysClr val="window" lastClr="FFFFFF"/>
          </a:solidFill>
          <a:ln>
            <a:noFill/>
          </a:ln>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824" y="5251285"/>
            <a:ext cx="720080" cy="53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205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Best Options</a:t>
            </a:r>
            <a:endParaRPr lang="en-US" dirty="0"/>
          </a:p>
        </p:txBody>
      </p:sp>
      <p:sp>
        <p:nvSpPr>
          <p:cNvPr id="5" name="Content Placeholder 4"/>
          <p:cNvSpPr>
            <a:spLocks noGrp="1"/>
          </p:cNvSpPr>
          <p:nvPr>
            <p:ph sz="half" idx="1"/>
          </p:nvPr>
        </p:nvSpPr>
        <p:spPr>
          <a:xfrm>
            <a:off x="457200" y="1600200"/>
            <a:ext cx="5410944" cy="4525963"/>
          </a:xfrm>
        </p:spPr>
        <p:txBody>
          <a:bodyPr>
            <a:noAutofit/>
          </a:bodyPr>
          <a:lstStyle/>
          <a:p>
            <a:pPr marL="0" indent="0">
              <a:buNone/>
            </a:pPr>
            <a:r>
              <a:rPr lang="en-US" sz="1500" b="1" dirty="0" smtClean="0"/>
              <a:t>Short Term</a:t>
            </a:r>
          </a:p>
          <a:p>
            <a:pPr>
              <a:buFont typeface="Wingdings" pitchFamily="2" charset="2"/>
              <a:buChar char="q"/>
            </a:pPr>
            <a:r>
              <a:rPr lang="en-US" sz="1500" b="1" dirty="0" smtClean="0"/>
              <a:t>Generic Cloud Computing for European Big Science</a:t>
            </a:r>
            <a:br>
              <a:rPr lang="en-US" sz="1500" b="1" dirty="0" smtClean="0"/>
            </a:br>
            <a:r>
              <a:rPr lang="en-US" sz="1400" dirty="0">
                <a:solidFill>
                  <a:srgbClr val="666666"/>
                </a:solidFill>
                <a:ea typeface="+mn-ea"/>
              </a:rPr>
              <a:t>O</a:t>
            </a:r>
            <a:r>
              <a:rPr lang="en-US" sz="1400" dirty="0" smtClean="0">
                <a:solidFill>
                  <a:srgbClr val="666666"/>
                </a:solidFill>
                <a:ea typeface="+mn-ea"/>
              </a:rPr>
              <a:t>bjective of Helix Nebula. Further satisfying needs and requirements of CERN, EMBL and ESA </a:t>
            </a:r>
          </a:p>
          <a:p>
            <a:pPr lvl="0">
              <a:buFont typeface="Wingdings" pitchFamily="2" charset="2"/>
              <a:buChar char="q"/>
            </a:pPr>
            <a:r>
              <a:rPr lang="en-US" sz="1500" b="1" dirty="0"/>
              <a:t>Information as a Service</a:t>
            </a:r>
            <a:r>
              <a:rPr lang="en-US" sz="1400" dirty="0"/>
              <a:t/>
            </a:r>
            <a:br>
              <a:rPr lang="en-US" sz="1400" dirty="0"/>
            </a:br>
            <a:r>
              <a:rPr lang="en-US" sz="1400" dirty="0" smtClean="0">
                <a:solidFill>
                  <a:srgbClr val="666666"/>
                </a:solidFill>
              </a:rPr>
              <a:t>Business model of interest to ESA and potentially other data intensive research organization.</a:t>
            </a:r>
            <a:endParaRPr lang="en-US" sz="1400" dirty="0" smtClean="0">
              <a:solidFill>
                <a:srgbClr val="666666"/>
              </a:solidFill>
              <a:ea typeface="+mn-ea"/>
            </a:endParaRPr>
          </a:p>
          <a:p>
            <a:pPr lvl="0">
              <a:buFont typeface="Wingdings" pitchFamily="2" charset="2"/>
              <a:buChar char="q"/>
            </a:pPr>
            <a:endParaRPr lang="en-US" sz="1500" b="1" dirty="0" smtClean="0"/>
          </a:p>
          <a:p>
            <a:pPr lvl="0">
              <a:buFont typeface="Wingdings" pitchFamily="2" charset="2"/>
              <a:buChar char="q"/>
            </a:pPr>
            <a:endParaRPr lang="en-US" sz="1500" b="1" dirty="0"/>
          </a:p>
          <a:p>
            <a:pPr marL="0" lvl="0" indent="0">
              <a:buNone/>
            </a:pPr>
            <a:endParaRPr lang="en-US" sz="1500" b="1" dirty="0" smtClean="0"/>
          </a:p>
          <a:p>
            <a:pPr marL="0" lvl="0" indent="0">
              <a:buNone/>
            </a:pPr>
            <a:r>
              <a:rPr lang="en-US" sz="1500" b="1" dirty="0" smtClean="0"/>
              <a:t>Long Term </a:t>
            </a:r>
            <a:endParaRPr lang="en-US" sz="1500" b="1" dirty="0"/>
          </a:p>
          <a:p>
            <a:pPr lvl="0">
              <a:buFont typeface="Wingdings" pitchFamily="2" charset="2"/>
              <a:buChar char="q"/>
            </a:pPr>
            <a:r>
              <a:rPr lang="en-US" sz="1500" b="1" dirty="0" smtClean="0"/>
              <a:t>Versioned Cloud Computing for Science &amp; Education</a:t>
            </a:r>
            <a:br>
              <a:rPr lang="en-US" sz="1500" b="1" dirty="0" smtClean="0"/>
            </a:br>
            <a:r>
              <a:rPr lang="en-US" sz="1400" dirty="0" smtClean="0">
                <a:solidFill>
                  <a:srgbClr val="666666"/>
                </a:solidFill>
              </a:rPr>
              <a:t>Addressing the entire world of science and education through explicit versioning of prices, revenue models, SLAs, and services.</a:t>
            </a:r>
            <a:endParaRPr lang="en-US" sz="1500" b="1" dirty="0" smtClean="0"/>
          </a:p>
          <a:p>
            <a:pPr lvl="0">
              <a:buFont typeface="Wingdings" pitchFamily="2" charset="2"/>
              <a:buChar char="q"/>
            </a:pPr>
            <a:r>
              <a:rPr lang="en-US" sz="1500" b="1" dirty="0" smtClean="0"/>
              <a:t>Worldwide </a:t>
            </a:r>
            <a:r>
              <a:rPr lang="en-US" sz="1500" b="1" dirty="0"/>
              <a:t>all-in-one enterprise cloud</a:t>
            </a:r>
            <a:br>
              <a:rPr lang="en-US" sz="1500" b="1" dirty="0"/>
            </a:br>
            <a:r>
              <a:rPr lang="en-US" sz="1400" dirty="0" smtClean="0"/>
              <a:t>The provision of resources </a:t>
            </a:r>
            <a:r>
              <a:rPr lang="en-US" sz="1400" dirty="0"/>
              <a:t>to governments, </a:t>
            </a:r>
            <a:r>
              <a:rPr lang="en-US" sz="1400" dirty="0" smtClean="0"/>
              <a:t>businesses </a:t>
            </a:r>
            <a:r>
              <a:rPr lang="en-US" sz="1400" dirty="0"/>
              <a:t>and </a:t>
            </a:r>
            <a:r>
              <a:rPr lang="en-US" sz="1400" dirty="0" smtClean="0"/>
              <a:t>citizens is a vision of Helix Nebula and hence, the extension of Helix Nebula to these customer segments could be incorporated as a long term strategy. </a:t>
            </a:r>
            <a:endParaRPr lang="en-US" sz="1500" b="1" dirty="0" smtClean="0"/>
          </a:p>
          <a:p>
            <a:pPr>
              <a:buFont typeface="Wingdings" pitchFamily="2" charset="2"/>
              <a:buChar char="q"/>
            </a:pPr>
            <a:endParaRPr lang="en-US" sz="1400" dirty="0"/>
          </a:p>
          <a:p>
            <a:pPr lvl="0">
              <a:spcBef>
                <a:spcPct val="0"/>
              </a:spcBef>
              <a:buFont typeface="Wingdings" pitchFamily="2" charset="2"/>
              <a:buChar char="q"/>
            </a:pPr>
            <a:endParaRPr lang="en-GB" sz="1400" dirty="0" smtClean="0"/>
          </a:p>
          <a:p>
            <a:pPr marL="0" indent="0">
              <a:buNone/>
            </a:pPr>
            <a:endParaRPr lang="en-US" sz="1400" b="1" dirty="0"/>
          </a:p>
          <a:p>
            <a:pPr marL="0" lvl="0" indent="0">
              <a:spcBef>
                <a:spcPct val="0"/>
              </a:spcBef>
              <a:buNone/>
            </a:pPr>
            <a:endParaRPr lang="en-US" sz="1400" dirty="0" smtClean="0">
              <a:solidFill>
                <a:srgbClr val="666666"/>
              </a:solidFill>
              <a:ea typeface="+mn-ea"/>
            </a:endParaRPr>
          </a:p>
          <a:p>
            <a:pPr marL="0" indent="0">
              <a:buNone/>
            </a:pPr>
            <a:endParaRPr lang="en-US" sz="1400" dirty="0" smtClean="0"/>
          </a:p>
          <a:p>
            <a:pPr marL="0" indent="0">
              <a:buNone/>
            </a:pPr>
            <a:endParaRPr lang="en-GB" sz="1400" dirty="0"/>
          </a:p>
        </p:txBody>
      </p:sp>
      <p:sp>
        <p:nvSpPr>
          <p:cNvPr id="3" name="Footer Placeholder 2"/>
          <p:cNvSpPr>
            <a:spLocks noGrp="1"/>
          </p:cNvSpPr>
          <p:nvPr>
            <p:ph type="ftr" sz="quarter" idx="11"/>
          </p:nvPr>
        </p:nvSpPr>
        <p:spPr/>
        <p:txBody>
          <a:bodyPr/>
          <a:lstStyle/>
          <a:p>
            <a:endParaRPr lang="it-IT" dirty="0"/>
          </a:p>
        </p:txBody>
      </p:sp>
      <p:sp>
        <p:nvSpPr>
          <p:cNvPr id="2" name="Slide Number Placeholder 1"/>
          <p:cNvSpPr>
            <a:spLocks noGrp="1"/>
          </p:cNvSpPr>
          <p:nvPr>
            <p:ph type="sldNum" sz="quarter" idx="12"/>
          </p:nvPr>
        </p:nvSpPr>
        <p:spPr/>
        <p:txBody>
          <a:bodyPr/>
          <a:lstStyle/>
          <a:p>
            <a:fld id="{1B4CF184-3B2B-4964-9C67-307F6FF6270D}" type="slidenum">
              <a:rPr lang="it-IT" smtClean="0">
                <a:solidFill>
                  <a:prstClr val="black">
                    <a:tint val="75000"/>
                  </a:prstClr>
                </a:solidFill>
              </a:rPr>
              <a:pPr/>
              <a:t>10</a:t>
            </a:fld>
            <a:endParaRPr lang="it-IT"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429" y="1628800"/>
            <a:ext cx="3014059" cy="1973490"/>
          </a:xfrm>
          <a:prstGeom prst="rect">
            <a:avLst/>
          </a:prstGeom>
        </p:spPr>
      </p:pic>
    </p:spTree>
    <p:extLst>
      <p:ext uri="{BB962C8B-B14F-4D97-AF65-F5344CB8AC3E}">
        <p14:creationId xmlns:p14="http://schemas.microsoft.com/office/powerpoint/2010/main" val="3112444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Helix Nebula Broker Roles</a:t>
            </a:r>
            <a:endParaRPr lang="en-US" dirty="0"/>
          </a:p>
        </p:txBody>
      </p:sp>
      <p:sp>
        <p:nvSpPr>
          <p:cNvPr id="3" name="Text Placeholder 2"/>
          <p:cNvSpPr>
            <a:spLocks noGrp="1"/>
          </p:cNvSpPr>
          <p:nvPr>
            <p:ph type="body" sz="quarter" idx="10"/>
          </p:nvPr>
        </p:nvSpPr>
        <p:spPr/>
        <p:txBody>
          <a:bodyPr>
            <a:normAutofit/>
          </a:bodyPr>
          <a:lstStyle/>
          <a:p>
            <a:pPr marL="0" indent="0">
              <a:buNone/>
            </a:pPr>
            <a:r>
              <a:rPr lang="en-US" sz="2800" dirty="0" smtClean="0"/>
              <a:t>Integrating Publicly Funded e-Infrastructures</a:t>
            </a:r>
            <a:endParaRPr lang="en-US" sz="2800" dirty="0"/>
          </a:p>
          <a:p>
            <a:endParaRPr lang="en-US" sz="2800" dirty="0"/>
          </a:p>
        </p:txBody>
      </p:sp>
    </p:spTree>
    <p:extLst>
      <p:ext uri="{BB962C8B-B14F-4D97-AF65-F5344CB8AC3E}">
        <p14:creationId xmlns:p14="http://schemas.microsoft.com/office/powerpoint/2010/main" val="134010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Broker Roles</a:t>
            </a:r>
            <a:endParaRPr lang="en-US" dirty="0"/>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Content Placeholder 3"/>
          <p:cNvSpPr txBox="1">
            <a:spLocks/>
          </p:cNvSpPr>
          <p:nvPr/>
        </p:nvSpPr>
        <p:spPr>
          <a:xfrm>
            <a:off x="467544" y="1268760"/>
            <a:ext cx="8371656"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2"/>
              </a:buBlip>
              <a:defRPr lang="en-US" sz="2800" kern="1200">
                <a:solidFill>
                  <a:srgbClr val="5D5D5D"/>
                </a:solidFill>
                <a:latin typeface="+mn-lt"/>
                <a:ea typeface="ＭＳ Ｐゴシック" charset="0"/>
                <a:cs typeface="+mn-cs"/>
              </a:defRPr>
            </a:lvl1pPr>
            <a:lvl2pPr marL="742950" indent="-285750" algn="l" defTabSz="914400" rtl="0" eaLnBrk="1" latinLnBrk="0" hangingPunct="1">
              <a:spcBef>
                <a:spcPct val="20000"/>
              </a:spcBef>
              <a:buFontTx/>
              <a:buBlip>
                <a:blip r:embed="rId2"/>
              </a:buBlip>
              <a:defRPr lang="en-US" sz="2400" kern="1200">
                <a:solidFill>
                  <a:srgbClr val="5D5D5D"/>
                </a:solidFill>
                <a:latin typeface="+mn-lt"/>
                <a:ea typeface="ＭＳ Ｐゴシック" charset="0"/>
                <a:cs typeface="+mn-cs"/>
              </a:defRPr>
            </a:lvl2pPr>
            <a:lvl3pPr marL="1143000" indent="-228600" algn="l" defTabSz="914400" rtl="0" eaLnBrk="1" latinLnBrk="0" hangingPunct="1">
              <a:spcBef>
                <a:spcPct val="20000"/>
              </a:spcBef>
              <a:buFontTx/>
              <a:buBlip>
                <a:blip r:embed="rId2"/>
              </a:buBlip>
              <a:defRPr lang="en-US" sz="2000" kern="1200">
                <a:solidFill>
                  <a:srgbClr val="5D5D5D"/>
                </a:solidFill>
                <a:latin typeface="+mn-lt"/>
                <a:ea typeface="ＭＳ Ｐゴシック" charset="0"/>
                <a:cs typeface="+mn-cs"/>
              </a:defRPr>
            </a:lvl3pPr>
            <a:lvl4pPr marL="1600200" indent="-228600" algn="l" defTabSz="914400" rtl="0" eaLnBrk="1" latinLnBrk="0" hangingPunct="1">
              <a:spcBef>
                <a:spcPct val="20000"/>
              </a:spcBef>
              <a:buFontTx/>
              <a:buBlip>
                <a:blip r:embed="rId2"/>
              </a:buBlip>
              <a:defRPr lang="en-US" sz="1800" kern="1200">
                <a:solidFill>
                  <a:srgbClr val="5D5D5D"/>
                </a:solidFill>
                <a:latin typeface="+mn-lt"/>
                <a:ea typeface="ＭＳ Ｐゴシック" charset="0"/>
                <a:cs typeface="+mn-cs"/>
              </a:defRPr>
            </a:lvl4pPr>
            <a:lvl5pPr marL="2057400" indent="-228600" algn="l" defTabSz="914400" rtl="0" eaLnBrk="1" latinLnBrk="0" hangingPunct="1">
              <a:spcBef>
                <a:spcPct val="20000"/>
              </a:spcBef>
              <a:buFontTx/>
              <a:buBlip>
                <a:blip r:embed="rId2"/>
              </a:buBlip>
              <a:defRPr lang="it-IT" sz="1800" kern="1200">
                <a:solidFill>
                  <a:srgbClr val="5D5D5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t>A </a:t>
            </a:r>
            <a:r>
              <a:rPr lang="en-US" b="1" dirty="0" smtClean="0"/>
              <a:t>central shared service center</a:t>
            </a:r>
            <a:r>
              <a:rPr lang="en-US" dirty="0" smtClean="0"/>
              <a:t> can execute the tasks and coordinate results more efficiently and potentially achieve economies of scale</a:t>
            </a:r>
          </a:p>
          <a:p>
            <a:pPr marL="0" indent="0">
              <a:buNone/>
            </a:pPr>
            <a:endParaRPr lang="en-US" dirty="0" smtClean="0"/>
          </a:p>
          <a:p>
            <a:r>
              <a:rPr lang="en-US" dirty="0" smtClean="0"/>
              <a:t>Lower risks and costs for all involved</a:t>
            </a:r>
          </a:p>
          <a:p>
            <a:r>
              <a:rPr lang="en-US" dirty="0" smtClean="0"/>
              <a:t>Overcome challenges of D7.1</a:t>
            </a:r>
          </a:p>
          <a:p>
            <a:pPr marL="0" indent="0">
              <a:buNone/>
            </a:pPr>
            <a:endParaRPr lang="en-US" dirty="0"/>
          </a:p>
        </p:txBody>
      </p:sp>
    </p:spTree>
    <p:extLst>
      <p:ext uri="{BB962C8B-B14F-4D97-AF65-F5344CB8AC3E}">
        <p14:creationId xmlns:p14="http://schemas.microsoft.com/office/powerpoint/2010/main" val="310837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HN BM specific Broker Roles</a:t>
            </a:r>
            <a:endParaRPr lang="en-US" dirty="0"/>
          </a:p>
        </p:txBody>
      </p:sp>
      <p:sp>
        <p:nvSpPr>
          <p:cNvPr id="5" name="Content Placeholder 4"/>
          <p:cNvSpPr>
            <a:spLocks noGrp="1"/>
          </p:cNvSpPr>
          <p:nvPr>
            <p:ph sz="half" idx="1"/>
          </p:nvPr>
        </p:nvSpPr>
        <p:spPr>
          <a:xfrm>
            <a:off x="457200" y="1600200"/>
            <a:ext cx="5698976" cy="4525963"/>
          </a:xfrm>
        </p:spPr>
        <p:txBody>
          <a:bodyPr>
            <a:noAutofit/>
          </a:bodyPr>
          <a:lstStyle/>
          <a:p>
            <a:pPr marL="0" indent="0">
              <a:buNone/>
            </a:pPr>
            <a:r>
              <a:rPr lang="en-US" sz="1500" b="1" dirty="0" smtClean="0"/>
              <a:t>Support Success of the Helix Nebula Business Model </a:t>
            </a:r>
          </a:p>
          <a:p>
            <a:pPr>
              <a:buFont typeface="Wingdings" pitchFamily="2" charset="2"/>
              <a:buChar char="q"/>
            </a:pPr>
            <a:r>
              <a:rPr lang="en-US" sz="1500" b="1" dirty="0" smtClean="0"/>
              <a:t>Versioned Cloud Computing for Science &amp; Education</a:t>
            </a:r>
          </a:p>
          <a:p>
            <a:pPr lvl="1">
              <a:buFont typeface="Wingdings" pitchFamily="2" charset="2"/>
              <a:buChar char="Ø"/>
            </a:pPr>
            <a:r>
              <a:rPr lang="en-US" sz="1400" b="1" dirty="0" smtClean="0"/>
              <a:t>Market Research &amp; Versioning</a:t>
            </a:r>
            <a:br>
              <a:rPr lang="en-US" sz="1400" b="1" dirty="0" smtClean="0"/>
            </a:br>
            <a:r>
              <a:rPr lang="en-US" sz="1400" dirty="0" smtClean="0">
                <a:ea typeface="+mn-ea"/>
              </a:rPr>
              <a:t>Finds new partners and defines versions.</a:t>
            </a:r>
          </a:p>
          <a:p>
            <a:pPr lvl="0">
              <a:buFont typeface="Wingdings" pitchFamily="2" charset="2"/>
              <a:buChar char="q"/>
            </a:pPr>
            <a:r>
              <a:rPr lang="en-US" sz="1500" b="1" dirty="0" smtClean="0"/>
              <a:t>Worldwide </a:t>
            </a:r>
            <a:r>
              <a:rPr lang="en-US" sz="1500" b="1" dirty="0"/>
              <a:t>all-in-one enterprise </a:t>
            </a:r>
            <a:r>
              <a:rPr lang="en-US" sz="1500" b="1" dirty="0" smtClean="0"/>
              <a:t>cloud</a:t>
            </a:r>
          </a:p>
          <a:p>
            <a:pPr lvl="1">
              <a:buFont typeface="Wingdings" pitchFamily="2" charset="2"/>
              <a:buChar char="Ø"/>
            </a:pPr>
            <a:r>
              <a:rPr lang="en-US" sz="1400" b="1" dirty="0" smtClean="0"/>
              <a:t>International Strategy &amp; Communications</a:t>
            </a:r>
            <a:r>
              <a:rPr lang="en-US" sz="1400" b="1" dirty="0"/>
              <a:t/>
            </a:r>
            <a:br>
              <a:rPr lang="en-US" sz="1400" b="1" dirty="0"/>
            </a:br>
            <a:r>
              <a:rPr lang="en-GB" sz="1400" dirty="0"/>
              <a:t>manages the choice of worldwide geographies where data centres are to be installed and customers addressed. Further, the international roll-out requires national law and language adaptions of the </a:t>
            </a:r>
            <a:r>
              <a:rPr lang="en-GB" sz="1400" dirty="0" smtClean="0"/>
              <a:t>services</a:t>
            </a:r>
            <a:endParaRPr lang="en-US" sz="1400" b="1" dirty="0" smtClean="0"/>
          </a:p>
          <a:p>
            <a:pPr>
              <a:buFont typeface="Wingdings" pitchFamily="2" charset="2"/>
              <a:buChar char="q"/>
            </a:pPr>
            <a:r>
              <a:rPr lang="en-US" sz="1500" b="1" dirty="0" smtClean="0"/>
              <a:t>Application Crowd</a:t>
            </a:r>
          </a:p>
          <a:p>
            <a:pPr lvl="1">
              <a:buFont typeface="Wingdings" pitchFamily="2" charset="2"/>
              <a:buChar char="Ø"/>
            </a:pPr>
            <a:r>
              <a:rPr lang="en-US" sz="1400" b="1" dirty="0" err="1" smtClean="0"/>
              <a:t>Appstore</a:t>
            </a:r>
            <a:r>
              <a:rPr lang="en-US" sz="1400" b="1" dirty="0" smtClean="0"/>
              <a:t> Provider</a:t>
            </a:r>
            <a:br>
              <a:rPr lang="en-US" sz="1400" b="1" dirty="0" smtClean="0"/>
            </a:br>
            <a:r>
              <a:rPr lang="en-GB" sz="1400" dirty="0" smtClean="0"/>
              <a:t>provides </a:t>
            </a:r>
            <a:r>
              <a:rPr lang="en-GB" sz="1400" dirty="0"/>
              <a:t>the app store and tests, certifies, and customizes the </a:t>
            </a:r>
            <a:r>
              <a:rPr lang="en-GB" sz="1400" dirty="0" smtClean="0"/>
              <a:t>apps. Establishing expert ecosystem.</a:t>
            </a:r>
          </a:p>
          <a:p>
            <a:pPr marL="0" indent="0">
              <a:buNone/>
            </a:pPr>
            <a:endParaRPr lang="en-US" sz="1400" dirty="0" smtClean="0"/>
          </a:p>
          <a:p>
            <a:pPr marL="0" lvl="0" indent="0">
              <a:spcBef>
                <a:spcPct val="0"/>
              </a:spcBef>
              <a:buNone/>
            </a:pPr>
            <a:endParaRPr lang="en-US" sz="1400" dirty="0" smtClean="0">
              <a:ea typeface="+mn-ea"/>
            </a:endParaRPr>
          </a:p>
          <a:p>
            <a:pPr marL="0" indent="0">
              <a:buNone/>
            </a:pPr>
            <a:endParaRPr lang="en-US" sz="1400" dirty="0" smtClean="0"/>
          </a:p>
          <a:p>
            <a:pPr marL="0" indent="0">
              <a:buNone/>
            </a:pPr>
            <a:endParaRPr lang="en-GB" sz="1400" dirty="0"/>
          </a:p>
        </p:txBody>
      </p:sp>
      <p:sp>
        <p:nvSpPr>
          <p:cNvPr id="3" name="Footer Placeholder 2"/>
          <p:cNvSpPr>
            <a:spLocks noGrp="1"/>
          </p:cNvSpPr>
          <p:nvPr>
            <p:ph type="ftr" sz="quarter" idx="11"/>
          </p:nvPr>
        </p:nvSpPr>
        <p:spPr/>
        <p:txBody>
          <a:bodyPr/>
          <a:lstStyle/>
          <a:p>
            <a:endParaRPr lang="it-IT" dirty="0"/>
          </a:p>
        </p:txBody>
      </p:sp>
      <p:sp>
        <p:nvSpPr>
          <p:cNvPr id="2" name="Slide Number Placeholder 1"/>
          <p:cNvSpPr>
            <a:spLocks noGrp="1"/>
          </p:cNvSpPr>
          <p:nvPr>
            <p:ph type="sldNum" sz="quarter" idx="12"/>
          </p:nvPr>
        </p:nvSpPr>
        <p:spPr/>
        <p:txBody>
          <a:bodyPr/>
          <a:lstStyle/>
          <a:p>
            <a:fld id="{1B4CF184-3B2B-4964-9C67-307F6FF6270D}" type="slidenum">
              <a:rPr lang="it-IT" smtClean="0">
                <a:solidFill>
                  <a:prstClr val="black">
                    <a:tint val="75000"/>
                  </a:prstClr>
                </a:solidFill>
              </a:rPr>
              <a:pPr/>
              <a:t>13</a:t>
            </a:fld>
            <a:endParaRPr lang="it-IT" dirty="0">
              <a:solidFill>
                <a:prstClr val="black">
                  <a:tint val="75000"/>
                </a:prst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559615"/>
            <a:ext cx="2313550" cy="1373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063671"/>
            <a:ext cx="2313550" cy="1373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567727"/>
            <a:ext cx="2313550" cy="1373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175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HN Overarching Broker Roles</a:t>
            </a:r>
            <a:endParaRPr lang="en-US" dirty="0"/>
          </a:p>
        </p:txBody>
      </p:sp>
      <p:sp>
        <p:nvSpPr>
          <p:cNvPr id="5" name="Content Placeholder 4"/>
          <p:cNvSpPr>
            <a:spLocks noGrp="1"/>
          </p:cNvSpPr>
          <p:nvPr>
            <p:ph sz="half" idx="1"/>
          </p:nvPr>
        </p:nvSpPr>
        <p:spPr>
          <a:xfrm>
            <a:off x="457200" y="1600200"/>
            <a:ext cx="6131024" cy="4525963"/>
          </a:xfrm>
        </p:spPr>
        <p:txBody>
          <a:bodyPr>
            <a:noAutofit/>
          </a:bodyPr>
          <a:lstStyle/>
          <a:p>
            <a:pPr marL="57150" indent="0">
              <a:buNone/>
            </a:pPr>
            <a:r>
              <a:rPr lang="en-US" sz="1500" b="1" dirty="0" smtClean="0"/>
              <a:t>Lower Costs </a:t>
            </a:r>
            <a:endParaRPr lang="en-US" sz="1500" b="1" dirty="0"/>
          </a:p>
          <a:p>
            <a:pPr>
              <a:buFont typeface="Wingdings" pitchFamily="2" charset="2"/>
              <a:buChar char="q"/>
            </a:pPr>
            <a:r>
              <a:rPr lang="en-US" sz="1500" b="1" dirty="0" smtClean="0"/>
              <a:t>Work Group Management</a:t>
            </a:r>
            <a:br>
              <a:rPr lang="en-US" sz="1500" b="1" dirty="0" smtClean="0"/>
            </a:br>
            <a:r>
              <a:rPr lang="en-GB" sz="1400" dirty="0"/>
              <a:t>A</a:t>
            </a:r>
            <a:r>
              <a:rPr lang="en-GB" sz="1400" dirty="0" smtClean="0"/>
              <a:t>ssigns  tasks </a:t>
            </a:r>
            <a:r>
              <a:rPr lang="en-GB" sz="1400" dirty="0"/>
              <a:t>and coordinates results between all HN partners’ individual work groups. </a:t>
            </a:r>
            <a:r>
              <a:rPr lang="en-GB" sz="1400" dirty="0" smtClean="0"/>
              <a:t>For example the distribution of </a:t>
            </a:r>
            <a:r>
              <a:rPr lang="en-GB" sz="1400" dirty="0"/>
              <a:t>technical </a:t>
            </a:r>
            <a:r>
              <a:rPr lang="en-GB" sz="1400" dirty="0" smtClean="0"/>
              <a:t>standards, central </a:t>
            </a:r>
            <a:r>
              <a:rPr lang="en-GB" sz="1400" dirty="0"/>
              <a:t>governance </a:t>
            </a:r>
            <a:r>
              <a:rPr lang="en-GB" sz="1400" dirty="0" smtClean="0"/>
              <a:t>rules, definition of </a:t>
            </a:r>
            <a:r>
              <a:rPr lang="en-GB" sz="1400" dirty="0"/>
              <a:t>customer segments, </a:t>
            </a:r>
            <a:r>
              <a:rPr lang="en-GB" sz="1400" dirty="0" smtClean="0"/>
              <a:t>service </a:t>
            </a:r>
            <a:r>
              <a:rPr lang="en-GB" sz="1400" dirty="0"/>
              <a:t>catalogue and a supply side expansion process for Europe and other continents, if approved.</a:t>
            </a:r>
            <a:endParaRPr lang="en-US" sz="1400" dirty="0"/>
          </a:p>
          <a:p>
            <a:pPr lvl="0">
              <a:buFont typeface="Wingdings" pitchFamily="2" charset="2"/>
              <a:buChar char="q"/>
            </a:pPr>
            <a:r>
              <a:rPr lang="en-US" sz="1500" b="1" dirty="0" smtClean="0"/>
              <a:t>The </a:t>
            </a:r>
            <a:r>
              <a:rPr lang="en-US" sz="1500" b="1" dirty="0"/>
              <a:t>U</a:t>
            </a:r>
            <a:r>
              <a:rPr lang="en-US" sz="1500" b="1" dirty="0" smtClean="0"/>
              <a:t>p-/Cross-Seller</a:t>
            </a:r>
            <a:r>
              <a:rPr lang="en-US" sz="1500" b="1" dirty="0"/>
              <a:t/>
            </a:r>
            <a:br>
              <a:rPr lang="en-US" sz="1500" b="1" dirty="0"/>
            </a:br>
            <a:r>
              <a:rPr lang="en-GB" sz="1400" i="1" dirty="0" smtClean="0"/>
              <a:t>Exploits the up-</a:t>
            </a:r>
            <a:r>
              <a:rPr lang="en-GB" sz="1400" i="1" dirty="0"/>
              <a:t>/cross-selling potentials</a:t>
            </a:r>
            <a:r>
              <a:rPr lang="en-GB" sz="1400" b="1" dirty="0"/>
              <a:t> </a:t>
            </a:r>
            <a:r>
              <a:rPr lang="en-GB" sz="1400" dirty="0"/>
              <a:t>between the various services </a:t>
            </a:r>
            <a:r>
              <a:rPr lang="en-GB" sz="1400" dirty="0" smtClean="0"/>
              <a:t>by finding suitable services based on </a:t>
            </a:r>
            <a:r>
              <a:rPr lang="en-GB" sz="1400" dirty="0"/>
              <a:t>customer’s data </a:t>
            </a:r>
            <a:r>
              <a:rPr lang="en-GB" sz="1400" dirty="0" smtClean="0"/>
              <a:t>analysis.</a:t>
            </a:r>
            <a:endParaRPr lang="en-US" sz="1500" b="1" dirty="0" smtClean="0"/>
          </a:p>
          <a:p>
            <a:pPr marL="0" indent="0">
              <a:buNone/>
            </a:pPr>
            <a:endParaRPr lang="en-US" sz="1500" b="1" dirty="0" smtClean="0"/>
          </a:p>
          <a:p>
            <a:pPr marL="0" indent="0">
              <a:buNone/>
            </a:pPr>
            <a:r>
              <a:rPr lang="en-US" sz="1500" b="1" dirty="0" smtClean="0"/>
              <a:t>Address </a:t>
            </a:r>
            <a:r>
              <a:rPr lang="en-US" sz="1500" b="1" dirty="0"/>
              <a:t>D7.1 Challenges</a:t>
            </a:r>
          </a:p>
          <a:p>
            <a:pPr>
              <a:buFont typeface="Wingdings" pitchFamily="2" charset="2"/>
              <a:buChar char="q"/>
            </a:pPr>
            <a:r>
              <a:rPr lang="en-US" sz="1500" b="1" dirty="0"/>
              <a:t>Trading Role</a:t>
            </a:r>
            <a:r>
              <a:rPr lang="en-US" sz="1400" dirty="0"/>
              <a:t/>
            </a:r>
            <a:br>
              <a:rPr lang="en-US" sz="1400" dirty="0"/>
            </a:br>
            <a:r>
              <a:rPr lang="en-GB" sz="1400" dirty="0"/>
              <a:t>A trading exchange platform that enables infrastructure provider to sell and buy computing capacity in order to better meet the customers’ needs and to earn money with </a:t>
            </a:r>
            <a:r>
              <a:rPr lang="en-GB" sz="1400" dirty="0" smtClean="0"/>
              <a:t>unused </a:t>
            </a:r>
            <a:r>
              <a:rPr lang="en-GB" sz="1400" dirty="0"/>
              <a:t>resources </a:t>
            </a:r>
            <a:r>
              <a:rPr lang="en-US" sz="1400" dirty="0"/>
              <a:t>  </a:t>
            </a:r>
          </a:p>
          <a:p>
            <a:pPr lvl="1">
              <a:buFont typeface="Wingdings" pitchFamily="2" charset="2"/>
              <a:buChar char="Ø"/>
            </a:pPr>
            <a:r>
              <a:rPr lang="en-US" sz="1000" dirty="0"/>
              <a:t>Lowers investment risk </a:t>
            </a:r>
          </a:p>
          <a:p>
            <a:pPr lvl="1">
              <a:buFont typeface="Wingdings" pitchFamily="2" charset="2"/>
              <a:buChar char="Ø"/>
            </a:pPr>
            <a:r>
              <a:rPr lang="en-US" sz="1000" dirty="0"/>
              <a:t>Potential revenue increase</a:t>
            </a:r>
          </a:p>
          <a:p>
            <a:pPr lvl="1">
              <a:buFont typeface="Wingdings" pitchFamily="2" charset="2"/>
              <a:buChar char="Ø"/>
            </a:pPr>
            <a:r>
              <a:rPr lang="en-US" sz="1000" dirty="0"/>
              <a:t>Need neutral party</a:t>
            </a:r>
          </a:p>
          <a:p>
            <a:pPr lvl="1">
              <a:buFont typeface="Wingdings" pitchFamily="2" charset="2"/>
              <a:buChar char="Ø"/>
            </a:pPr>
            <a:r>
              <a:rPr lang="en-US" sz="1000" dirty="0"/>
              <a:t>Cloud provision and coordination expertise</a:t>
            </a:r>
          </a:p>
          <a:p>
            <a:pPr marL="0" indent="0">
              <a:buNone/>
            </a:pPr>
            <a:endParaRPr lang="en-GB" sz="1400" dirty="0"/>
          </a:p>
        </p:txBody>
      </p:sp>
      <p:sp>
        <p:nvSpPr>
          <p:cNvPr id="2" name="Slide Number Placeholder 1"/>
          <p:cNvSpPr>
            <a:spLocks noGrp="1"/>
          </p:cNvSpPr>
          <p:nvPr>
            <p:ph type="sldNum" sz="quarter" idx="12"/>
          </p:nvPr>
        </p:nvSpPr>
        <p:spPr/>
        <p:txBody>
          <a:bodyPr/>
          <a:lstStyle/>
          <a:p>
            <a:fld id="{1B4CF184-3B2B-4964-9C67-307F6FF6270D}" type="slidenum">
              <a:rPr lang="it-IT" smtClean="0">
                <a:solidFill>
                  <a:prstClr val="black">
                    <a:tint val="75000"/>
                  </a:prstClr>
                </a:solidFill>
              </a:rPr>
              <a:pPr/>
              <a:t>14</a:t>
            </a:fld>
            <a:endParaRPr lang="it-IT"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5518" y="1771487"/>
            <a:ext cx="2109128" cy="2139578"/>
          </a:xfrm>
          <a:prstGeom prst="rect">
            <a:avLst/>
          </a:prstGeom>
        </p:spPr>
      </p:pic>
    </p:spTree>
    <p:extLst>
      <p:ext uri="{BB962C8B-B14F-4D97-AF65-F5344CB8AC3E}">
        <p14:creationId xmlns:p14="http://schemas.microsoft.com/office/powerpoint/2010/main" val="853175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Expertise of EGI</a:t>
            </a:r>
            <a:endParaRPr lang="en-US" dirty="0"/>
          </a:p>
        </p:txBody>
      </p:sp>
      <p:sp>
        <p:nvSpPr>
          <p:cNvPr id="7" name="Text Placeholder 6"/>
          <p:cNvSpPr>
            <a:spLocks noGrp="1"/>
          </p:cNvSpPr>
          <p:nvPr>
            <p:ph type="body" sz="quarter" idx="10"/>
          </p:nvPr>
        </p:nvSpPr>
        <p:spPr>
          <a:xfrm>
            <a:off x="324001" y="1690687"/>
            <a:ext cx="6120208" cy="4391026"/>
          </a:xfrm>
        </p:spPr>
        <p:txBody>
          <a:bodyPr>
            <a:normAutofit/>
          </a:bodyPr>
          <a:lstStyle/>
          <a:p>
            <a:pPr>
              <a:buFont typeface="Wingdings" pitchFamily="2" charset="2"/>
              <a:buChar char="Ø"/>
            </a:pPr>
            <a:r>
              <a:rPr lang="en-US" sz="2000" dirty="0"/>
              <a:t>EGI knows the customer segment with their needs and </a:t>
            </a:r>
            <a:r>
              <a:rPr lang="en-US" sz="2000" dirty="0" smtClean="0"/>
              <a:t>requirements</a:t>
            </a:r>
            <a:endParaRPr lang="en-US" sz="2000" dirty="0"/>
          </a:p>
          <a:p>
            <a:pPr>
              <a:buFont typeface="Wingdings" pitchFamily="2" charset="2"/>
              <a:buChar char="Ø"/>
            </a:pPr>
            <a:r>
              <a:rPr lang="en-US" sz="2000" dirty="0" smtClean="0"/>
              <a:t>Expertise </a:t>
            </a:r>
            <a:r>
              <a:rPr lang="en-US" sz="2000" dirty="0"/>
              <a:t>in coordinating cloud providers and </a:t>
            </a:r>
            <a:r>
              <a:rPr lang="en-US" sz="2000" dirty="0" smtClean="0"/>
              <a:t>resources </a:t>
            </a:r>
            <a:r>
              <a:rPr lang="en-US" sz="2000" smtClean="0"/>
              <a:t>across countries</a:t>
            </a:r>
            <a:endParaRPr lang="en-US" sz="2000" dirty="0"/>
          </a:p>
          <a:p>
            <a:pPr>
              <a:buFont typeface="Wingdings" pitchFamily="2" charset="2"/>
              <a:buChar char="Ø"/>
            </a:pPr>
            <a:r>
              <a:rPr lang="en-US" sz="2000" dirty="0"/>
              <a:t>Knowledge in implementation of a cloud strategy for </a:t>
            </a:r>
            <a:r>
              <a:rPr lang="en-US" sz="2000" dirty="0" smtClean="0"/>
              <a:t>science</a:t>
            </a:r>
          </a:p>
          <a:p>
            <a:pPr>
              <a:buFont typeface="Wingdings" pitchFamily="2" charset="2"/>
              <a:buChar char="Ø"/>
            </a:pPr>
            <a:r>
              <a:rPr lang="en-US" sz="2000" dirty="0" smtClean="0"/>
              <a:t>They know the products, services and value propositions needed to succeed</a:t>
            </a:r>
          </a:p>
          <a:p>
            <a:pPr>
              <a:buFont typeface="Wingdings" pitchFamily="2" charset="2"/>
              <a:buChar char="Ø"/>
            </a:pPr>
            <a:r>
              <a:rPr lang="en-US" sz="2000" dirty="0" smtClean="0"/>
              <a:t>They can add valuable resources and services</a:t>
            </a:r>
          </a:p>
          <a:p>
            <a:pPr>
              <a:buFont typeface="Wingdings" pitchFamily="2" charset="2"/>
              <a:buChar char="Ø"/>
            </a:pPr>
            <a:r>
              <a:rPr lang="en-US" sz="2000" dirty="0" smtClean="0"/>
              <a:t>Existing customer relationships</a:t>
            </a:r>
            <a:endParaRPr lang="en-US" sz="2000" dirty="0"/>
          </a:p>
          <a:p>
            <a:pPr lvl="0">
              <a:spcBef>
                <a:spcPct val="0"/>
              </a:spcBef>
              <a:buFont typeface="Wingdings" pitchFamily="2" charset="2"/>
              <a:buChar char="q"/>
            </a:pPr>
            <a:endParaRPr lang="en-GB" sz="2000" dirty="0"/>
          </a:p>
          <a:p>
            <a:pPr marL="0" indent="0">
              <a:buNone/>
            </a:pPr>
            <a:endParaRPr lang="en-US" sz="2000" b="1" dirty="0"/>
          </a:p>
          <a:p>
            <a:endParaRPr lang="en-US" sz="2000" dirty="0"/>
          </a:p>
        </p:txBody>
      </p:sp>
      <p:pic>
        <p:nvPicPr>
          <p:cNvPr id="1027" name="Picture 3" descr="C:\Users\i059047\Pictures\Bilder\HN Bilder\eg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700808"/>
            <a:ext cx="20193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63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Rules – Level Playing Field</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954577442"/>
              </p:ext>
            </p:extLst>
          </p:nvPr>
        </p:nvGraphicFramePr>
        <p:xfrm>
          <a:off x="323527" y="1881624"/>
          <a:ext cx="8568954" cy="2225040"/>
        </p:xfrm>
        <a:graphic>
          <a:graphicData uri="http://schemas.openxmlformats.org/drawingml/2006/table">
            <a:tbl>
              <a:tblPr firstRow="1" bandRow="1">
                <a:tableStyleId>{5C22544A-7EE6-4342-B048-85BDC9FD1C3A}</a:tableStyleId>
              </a:tblPr>
              <a:tblGrid>
                <a:gridCol w="3332371"/>
                <a:gridCol w="2068230"/>
                <a:gridCol w="3168353"/>
              </a:tblGrid>
              <a:tr h="370840">
                <a:tc>
                  <a:txBody>
                    <a:bodyPr/>
                    <a:lstStyle/>
                    <a:p>
                      <a:r>
                        <a:rPr lang="en-US" dirty="0" smtClean="0"/>
                        <a:t>Segments</a:t>
                      </a:r>
                      <a:endParaRPr lang="en-US" dirty="0"/>
                    </a:p>
                  </a:txBody>
                  <a:tcPr/>
                </a:tc>
                <a:tc>
                  <a:txBody>
                    <a:bodyPr/>
                    <a:lstStyle/>
                    <a:p>
                      <a:r>
                        <a:rPr lang="en-US" dirty="0" smtClean="0"/>
                        <a:t>Public</a:t>
                      </a:r>
                      <a:endParaRPr lang="en-US" dirty="0"/>
                    </a:p>
                  </a:txBody>
                  <a:tcPr/>
                </a:tc>
                <a:tc>
                  <a:txBody>
                    <a:bodyPr/>
                    <a:lstStyle/>
                    <a:p>
                      <a:r>
                        <a:rPr lang="en-US" dirty="0" smtClean="0"/>
                        <a:t>Commercial</a:t>
                      </a:r>
                      <a:endParaRPr lang="en-US" dirty="0"/>
                    </a:p>
                  </a:txBody>
                  <a:tcPr/>
                </a:tc>
              </a:tr>
              <a:tr h="370840">
                <a:tc>
                  <a:txBody>
                    <a:bodyPr/>
                    <a:lstStyle/>
                    <a:p>
                      <a:r>
                        <a:rPr lang="en-US" dirty="0" smtClean="0"/>
                        <a:t>Research (open access results)</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r>
                        <a:rPr lang="en-US" baseline="0" dirty="0" smtClean="0">
                          <a:latin typeface="+mn-lt"/>
                          <a:ea typeface="+mn-ea"/>
                          <a:cs typeface="+mn-cs"/>
                          <a:sym typeface="Zapf Dingbats"/>
                        </a:rPr>
                        <a:t> </a:t>
                      </a:r>
                      <a:r>
                        <a:rPr lang="en-US" dirty="0" smtClean="0"/>
                        <a:t>(unfulfilled demand*)</a:t>
                      </a:r>
                      <a:endParaRPr lang="en-US" baseline="0" dirty="0" smtClean="0"/>
                    </a:p>
                  </a:txBody>
                  <a:tcPr/>
                </a:tc>
              </a:tr>
              <a:tr h="370840">
                <a:tc>
                  <a:txBody>
                    <a:bodyPr/>
                    <a:lstStyle/>
                    <a:p>
                      <a:r>
                        <a:rPr lang="en-US" dirty="0" smtClean="0"/>
                        <a:t>Research (commercial</a:t>
                      </a:r>
                      <a:r>
                        <a:rPr lang="en-US" baseline="0" dirty="0" smtClean="0"/>
                        <a:t> results</a:t>
                      </a:r>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r>
                        <a:rPr lang="en-US" baseline="0" dirty="0" smtClean="0"/>
                        <a:t> (for prototyping)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r>
              <a:tr h="370840">
                <a:tc>
                  <a:txBody>
                    <a:bodyPr/>
                    <a:lstStyle/>
                    <a:p>
                      <a:r>
                        <a:rPr lang="en-US" dirty="0" smtClean="0"/>
                        <a:t>Business</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r>
              <a:tr h="370840">
                <a:tc>
                  <a:txBody>
                    <a:bodyPr/>
                    <a:lstStyle/>
                    <a:p>
                      <a:r>
                        <a:rPr lang="en-US" dirty="0" smtClean="0"/>
                        <a:t>Consumers</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r>
              <a:tr h="370840">
                <a:tc>
                  <a:txBody>
                    <a:bodyPr/>
                    <a:lstStyle/>
                    <a:p>
                      <a:r>
                        <a:rPr lang="en-US" dirty="0" smtClean="0"/>
                        <a:t>Administrations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r>
                        <a:rPr lang="en-US" baseline="0" dirty="0" smtClean="0"/>
                        <a:t> (open research)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r>
            </a:tbl>
          </a:graphicData>
        </a:graphic>
      </p:graphicFrame>
      <p:sp>
        <p:nvSpPr>
          <p:cNvPr id="11" name="TextBox 10"/>
          <p:cNvSpPr txBox="1"/>
          <p:nvPr/>
        </p:nvSpPr>
        <p:spPr>
          <a:xfrm>
            <a:off x="1340136" y="4870901"/>
            <a:ext cx="6256200" cy="646331"/>
          </a:xfrm>
          <a:prstGeom prst="rect">
            <a:avLst/>
          </a:prstGeom>
          <a:noFill/>
        </p:spPr>
        <p:txBody>
          <a:bodyPr wrap="none" rtlCol="0">
            <a:spAutoFit/>
          </a:bodyPr>
          <a:lstStyle/>
          <a:p>
            <a:pPr marL="285750" indent="-285750">
              <a:buFont typeface="Wingdings" pitchFamily="2" charset="2"/>
              <a:buChar char="Ø"/>
            </a:pPr>
            <a:r>
              <a:rPr lang="en-US" dirty="0" smtClean="0"/>
              <a:t>Ranking: potential options with price/performance ratio</a:t>
            </a:r>
          </a:p>
          <a:p>
            <a:pPr marL="285750" indent="-285750">
              <a:buFont typeface="Wingdings" pitchFamily="2" charset="2"/>
              <a:buChar char="Ø"/>
            </a:pPr>
            <a:r>
              <a:rPr lang="en-US" dirty="0" smtClean="0"/>
              <a:t>Cooperation: trading exchange platform – sell/buy capacity </a:t>
            </a:r>
            <a:endParaRPr lang="en-US" dirty="0"/>
          </a:p>
        </p:txBody>
      </p:sp>
      <p:sp>
        <p:nvSpPr>
          <p:cNvPr id="2" name="TextBox 1"/>
          <p:cNvSpPr txBox="1"/>
          <p:nvPr/>
        </p:nvSpPr>
        <p:spPr>
          <a:xfrm>
            <a:off x="312807" y="4211796"/>
            <a:ext cx="5483329" cy="369332"/>
          </a:xfrm>
          <a:prstGeom prst="rect">
            <a:avLst/>
          </a:prstGeom>
          <a:noFill/>
        </p:spPr>
        <p:txBody>
          <a:bodyPr wrap="none" rtlCol="0">
            <a:spAutoFit/>
          </a:bodyPr>
          <a:lstStyle/>
          <a:p>
            <a:r>
              <a:rPr lang="en-US" dirty="0" smtClean="0"/>
              <a:t>* Extra capacity, different resource types, different SLA’s </a:t>
            </a:r>
            <a:endParaRPr lang="en-US" dirty="0"/>
          </a:p>
        </p:txBody>
      </p:sp>
    </p:spTree>
    <p:extLst>
      <p:ext uri="{BB962C8B-B14F-4D97-AF65-F5344CB8AC3E}">
        <p14:creationId xmlns:p14="http://schemas.microsoft.com/office/powerpoint/2010/main" val="2268223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Connector 90"/>
          <p:cNvCxnSpPr/>
          <p:nvPr/>
        </p:nvCxnSpPr>
        <p:spPr>
          <a:xfrm>
            <a:off x="4572001" y="5839829"/>
            <a:ext cx="365875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572000" y="3867969"/>
            <a:ext cx="243717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51894" y="2714898"/>
            <a:ext cx="243717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114716" y="3852851"/>
            <a:ext cx="243717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131832" y="2915448"/>
            <a:ext cx="243717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rot="16200000">
            <a:off x="-471194" y="5410379"/>
            <a:ext cx="1381853" cy="307777"/>
          </a:xfrm>
          <a:prstGeom prst="rect">
            <a:avLst/>
          </a:prstGeom>
        </p:spPr>
        <p:txBody>
          <a:bodyPr wrap="none">
            <a:spAutoFit/>
          </a:bodyPr>
          <a:lstStyle/>
          <a:p>
            <a:pPr algn="ctr"/>
            <a:r>
              <a:rPr lang="en-GB" sz="1400" b="1" i="1" smtClean="0"/>
              <a:t>Value Capture</a:t>
            </a:r>
            <a:endParaRPr lang="en-GB" sz="1400" i="1"/>
          </a:p>
        </p:txBody>
      </p:sp>
      <p:sp>
        <p:nvSpPr>
          <p:cNvPr id="36" name="Rectangle 35"/>
          <p:cNvSpPr/>
          <p:nvPr/>
        </p:nvSpPr>
        <p:spPr>
          <a:xfrm rot="16200000">
            <a:off x="-496040" y="3073368"/>
            <a:ext cx="1431546" cy="307777"/>
          </a:xfrm>
          <a:prstGeom prst="rect">
            <a:avLst/>
          </a:prstGeom>
        </p:spPr>
        <p:txBody>
          <a:bodyPr wrap="none">
            <a:spAutoFit/>
          </a:bodyPr>
          <a:lstStyle/>
          <a:p>
            <a:pPr algn="ctr"/>
            <a:r>
              <a:rPr lang="en-GB" sz="1400" b="1" i="1" smtClean="0"/>
              <a:t>Value Creation</a:t>
            </a:r>
            <a:endParaRPr lang="en-GB" sz="1400" i="1"/>
          </a:p>
        </p:txBody>
      </p:sp>
      <p:sp>
        <p:nvSpPr>
          <p:cNvPr id="38" name="Text Placeholder 3"/>
          <p:cNvSpPr txBox="1">
            <a:spLocks/>
          </p:cNvSpPr>
          <p:nvPr/>
        </p:nvSpPr>
        <p:spPr>
          <a:xfrm>
            <a:off x="5813856" y="6245061"/>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Why?</a:t>
            </a:r>
          </a:p>
        </p:txBody>
      </p:sp>
      <p:sp>
        <p:nvSpPr>
          <p:cNvPr id="39" name="Text Placeholder 3"/>
          <p:cNvSpPr txBox="1">
            <a:spLocks/>
          </p:cNvSpPr>
          <p:nvPr/>
        </p:nvSpPr>
        <p:spPr>
          <a:xfrm>
            <a:off x="2767384"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dirty="0" smtClean="0"/>
              <a:t>How?</a:t>
            </a:r>
          </a:p>
        </p:txBody>
      </p:sp>
      <p:sp>
        <p:nvSpPr>
          <p:cNvPr id="40" name="Text Placeholder 3"/>
          <p:cNvSpPr txBox="1">
            <a:spLocks/>
          </p:cNvSpPr>
          <p:nvPr/>
        </p:nvSpPr>
        <p:spPr>
          <a:xfrm>
            <a:off x="5204561"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What?</a:t>
            </a:r>
          </a:p>
        </p:txBody>
      </p:sp>
      <p:sp>
        <p:nvSpPr>
          <p:cNvPr id="41" name="Text Placeholder 3"/>
          <p:cNvSpPr txBox="1">
            <a:spLocks/>
          </p:cNvSpPr>
          <p:nvPr/>
        </p:nvSpPr>
        <p:spPr>
          <a:xfrm>
            <a:off x="7039876"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42" name="Text Placeholder 3"/>
          <p:cNvSpPr txBox="1">
            <a:spLocks/>
          </p:cNvSpPr>
          <p:nvPr/>
        </p:nvSpPr>
        <p:spPr>
          <a:xfrm>
            <a:off x="939500"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84" name="Rectangle 7"/>
          <p:cNvSpPr/>
          <p:nvPr/>
        </p:nvSpPr>
        <p:spPr bwMode="gray">
          <a:xfrm>
            <a:off x="91324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buFont typeface="Arial" pitchFamily="34" charset="0"/>
              <a:buChar char="•"/>
            </a:pPr>
            <a:endParaRPr lang="en-GB" sz="100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buFont typeface="Arial" pitchFamily="34" charset="0"/>
              <a:buChar char="•"/>
            </a:pPr>
            <a:r>
              <a:rPr lang="en-GB" sz="1000" b="1" kern="0" dirty="0">
                <a:ea typeface="Arial Unicode MS" pitchFamily="34" charset="-128"/>
                <a:cs typeface="Arial Unicode MS" pitchFamily="34" charset="-128"/>
              </a:rPr>
              <a:t>Dante and </a:t>
            </a:r>
            <a:r>
              <a:rPr lang="en-GB" sz="1000" b="1" kern="0" dirty="0" err="1">
                <a:ea typeface="Arial Unicode MS" pitchFamily="34" charset="-128"/>
                <a:cs typeface="Arial Unicode MS" pitchFamily="34" charset="-128"/>
              </a:rPr>
              <a:t>Terena</a:t>
            </a:r>
            <a:r>
              <a:rPr lang="en-GB" sz="1000" kern="0" dirty="0">
                <a:ea typeface="Arial Unicode MS" pitchFamily="34" charset="-128"/>
                <a:cs typeface="Arial Unicode MS" pitchFamily="34" charset="-128"/>
              </a:rPr>
              <a:t> operate a </a:t>
            </a:r>
            <a:r>
              <a:rPr lang="en-GB" sz="1000" kern="0" dirty="0" smtClean="0">
                <a:ea typeface="Arial Unicode MS" pitchFamily="34" charset="-128"/>
                <a:cs typeface="Arial Unicode MS" pitchFamily="34" charset="-128"/>
              </a:rPr>
              <a:t>premium </a:t>
            </a:r>
            <a:r>
              <a:rPr lang="en-GB" sz="1000" kern="0" dirty="0">
                <a:ea typeface="Arial Unicode MS" pitchFamily="34" charset="-128"/>
                <a:cs typeface="Arial Unicode MS" pitchFamily="34" charset="-128"/>
              </a:rPr>
              <a:t>broadband </a:t>
            </a:r>
            <a:r>
              <a:rPr lang="en-GB" sz="1000" kern="0" dirty="0" smtClean="0">
                <a:ea typeface="Arial Unicode MS" pitchFamily="34" charset="-128"/>
                <a:cs typeface="Arial Unicode MS" pitchFamily="34" charset="-128"/>
              </a:rPr>
              <a:t>network</a:t>
            </a:r>
            <a:br>
              <a:rPr lang="en-GB" sz="1000" kern="0" dirty="0" smtClean="0">
                <a:ea typeface="Arial Unicode MS" pitchFamily="34" charset="-128"/>
                <a:cs typeface="Arial Unicode MS" pitchFamily="34" charset="-128"/>
              </a:rPr>
            </a:br>
            <a:endParaRPr lang="en-GB" sz="1000" kern="0" dirty="0">
              <a:ea typeface="Arial Unicode MS" pitchFamily="34" charset="-128"/>
              <a:cs typeface="Arial Unicode MS" pitchFamily="34" charset="-128"/>
            </a:endParaRPr>
          </a:p>
          <a:p>
            <a:pPr fontAlgn="base">
              <a:spcBef>
                <a:spcPct val="50000"/>
              </a:spcBef>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The </a:t>
            </a:r>
            <a:r>
              <a:rPr lang="en-GB" sz="1000" b="1" kern="0" dirty="0" smtClean="0">
                <a:ea typeface="Arial Unicode MS" pitchFamily="34" charset="-128"/>
                <a:cs typeface="Arial Unicode MS" pitchFamily="34" charset="-128"/>
              </a:rPr>
              <a:t>Helix Nebula</a:t>
            </a:r>
            <a:r>
              <a:rPr lang="en-GB" sz="1000" kern="0" dirty="0" smtClean="0">
                <a:ea typeface="Arial Unicode MS" pitchFamily="34" charset="-128"/>
                <a:cs typeface="Arial Unicode MS" pitchFamily="34" charset="-128"/>
              </a:rPr>
              <a:t> partner platform provides </a:t>
            </a:r>
            <a:r>
              <a:rPr lang="en-US" sz="1000" dirty="0" smtClean="0"/>
              <a:t>orchestration</a:t>
            </a:r>
            <a:r>
              <a:rPr lang="en-US" sz="1000" dirty="0"/>
              <a:t>, </a:t>
            </a:r>
            <a:r>
              <a:rPr lang="en-US" sz="1000" dirty="0" smtClean="0"/>
              <a:t>value co-creation and future signal effects.</a:t>
            </a:r>
          </a:p>
          <a:p>
            <a:pPr fontAlgn="base">
              <a:spcBef>
                <a:spcPct val="50000"/>
              </a:spcBef>
              <a:spcAft>
                <a:spcPct val="0"/>
              </a:spcAft>
              <a:buClr>
                <a:srgbClr val="F0AB00"/>
              </a:buClr>
              <a:buSzPct val="80000"/>
              <a:buFont typeface="Arial" pitchFamily="34" charset="0"/>
              <a:buChar char="•"/>
            </a:pPr>
            <a:r>
              <a:rPr lang="en-US" sz="1000" dirty="0" smtClean="0"/>
              <a:t> </a:t>
            </a:r>
            <a:r>
              <a:rPr lang="de-CH" sz="1000" b="1" kern="0" dirty="0">
                <a:ea typeface="Arial Unicode MS" pitchFamily="34" charset="-128"/>
                <a:cs typeface="Arial Unicode MS" pitchFamily="34" charset="-128"/>
              </a:rPr>
              <a:t>Commercial </a:t>
            </a:r>
            <a:r>
              <a:rPr lang="de-CH" sz="1000" b="1" kern="0" dirty="0" err="1">
                <a:ea typeface="Arial Unicode MS" pitchFamily="34" charset="-128"/>
                <a:cs typeface="Arial Unicode MS" pitchFamily="34" charset="-128"/>
              </a:rPr>
              <a:t>p</a:t>
            </a:r>
            <a:r>
              <a:rPr lang="de-CH" sz="1000" b="1" kern="0" dirty="0" err="1" smtClean="0">
                <a:ea typeface="Arial Unicode MS" pitchFamily="34" charset="-128"/>
                <a:cs typeface="Arial Unicode MS" pitchFamily="34" charset="-128"/>
              </a:rPr>
              <a:t>roviders</a:t>
            </a:r>
            <a:r>
              <a:rPr lang="de-CH" sz="1000" kern="0" dirty="0" smtClean="0">
                <a:ea typeface="Arial Unicode MS" pitchFamily="34" charset="-128"/>
                <a:cs typeface="Arial Unicode MS" pitchFamily="34" charset="-128"/>
              </a:rPr>
              <a:t> </a:t>
            </a:r>
            <a:r>
              <a:rPr lang="de-CH" sz="1000" kern="0" dirty="0" err="1" smtClean="0">
                <a:ea typeface="Arial Unicode MS" pitchFamily="34" charset="-128"/>
                <a:cs typeface="Arial Unicode MS" pitchFamily="34" charset="-128"/>
              </a:rPr>
              <a:t>enrich</a:t>
            </a:r>
            <a:r>
              <a:rPr lang="de-CH" sz="1000" kern="0" dirty="0">
                <a:ea typeface="Arial Unicode MS" pitchFamily="34" charset="-128"/>
                <a:cs typeface="Arial Unicode MS" pitchFamily="34" charset="-128"/>
              </a:rPr>
              <a:t> </a:t>
            </a:r>
            <a:r>
              <a:rPr lang="de-CH" sz="1000" kern="0" dirty="0" err="1" smtClean="0">
                <a:ea typeface="Arial Unicode MS" pitchFamily="34" charset="-128"/>
                <a:cs typeface="Arial Unicode MS" pitchFamily="34" charset="-128"/>
              </a:rPr>
              <a:t>the</a:t>
            </a:r>
            <a:r>
              <a:rPr lang="de-CH" sz="1000" kern="0" dirty="0" smtClean="0">
                <a:ea typeface="Arial Unicode MS" pitchFamily="34" charset="-128"/>
                <a:cs typeface="Arial Unicode MS" pitchFamily="34" charset="-128"/>
              </a:rPr>
              <a:t> </a:t>
            </a:r>
            <a:r>
              <a:rPr lang="de-CH" sz="1000" kern="0" dirty="0" err="1" smtClean="0">
                <a:ea typeface="Arial Unicode MS" pitchFamily="34" charset="-128"/>
                <a:cs typeface="Arial Unicode MS" pitchFamily="34" charset="-128"/>
              </a:rPr>
              <a:t>service</a:t>
            </a:r>
            <a:r>
              <a:rPr lang="de-CH" sz="1000" kern="0" dirty="0" smtClean="0">
                <a:ea typeface="Arial Unicode MS" pitchFamily="34" charset="-128"/>
                <a:cs typeface="Arial Unicode MS" pitchFamily="34" charset="-128"/>
              </a:rPr>
              <a:t> </a:t>
            </a:r>
            <a:r>
              <a:rPr lang="de-CH" sz="1000" kern="0" dirty="0" err="1" smtClean="0">
                <a:ea typeface="Arial Unicode MS" pitchFamily="34" charset="-128"/>
                <a:cs typeface="Arial Unicode MS" pitchFamily="34" charset="-128"/>
              </a:rPr>
              <a:t>porfolio</a:t>
            </a:r>
            <a:r>
              <a:rPr lang="de-CH" sz="1000" kern="0" dirty="0" smtClean="0">
                <a:ea typeface="Arial Unicode MS" pitchFamily="34" charset="-128"/>
                <a:cs typeface="Arial Unicode MS" pitchFamily="34" charset="-128"/>
              </a:rPr>
              <a:t> </a:t>
            </a:r>
            <a:r>
              <a:rPr lang="de-CH" sz="1000" kern="0" dirty="0" err="1" smtClean="0">
                <a:ea typeface="Arial Unicode MS" pitchFamily="34" charset="-128"/>
                <a:cs typeface="Arial Unicode MS" pitchFamily="34" charset="-128"/>
              </a:rPr>
              <a:t>of</a:t>
            </a:r>
            <a:r>
              <a:rPr lang="de-CH" sz="1000" kern="0" dirty="0" smtClean="0">
                <a:ea typeface="Arial Unicode MS" pitchFamily="34" charset="-128"/>
                <a:cs typeface="Arial Unicode MS" pitchFamily="34" charset="-128"/>
              </a:rPr>
              <a:t> GÉANT.</a:t>
            </a:r>
            <a:endParaRPr lang="de-CH" sz="1000" kern="0" dirty="0">
              <a:ea typeface="Arial Unicode MS" pitchFamily="34" charset="-128"/>
              <a:cs typeface="Arial Unicode MS" pitchFamily="34" charset="-128"/>
            </a:endParaRPr>
          </a:p>
          <a:p>
            <a:pPr fontAlgn="base">
              <a:spcBef>
                <a:spcPct val="50000"/>
              </a:spcBef>
              <a:spcAft>
                <a:spcPct val="0"/>
              </a:spcAft>
              <a:buClr>
                <a:srgbClr val="F0AB00"/>
              </a:buClr>
              <a:buSzPct val="80000"/>
              <a:buFont typeface="Arial" pitchFamily="34" charset="0"/>
              <a:buChar char="•"/>
            </a:pPr>
            <a:endParaRPr lang="en-US" sz="1000" dirty="0"/>
          </a:p>
          <a:p>
            <a:pPr fontAlgn="base">
              <a:spcBef>
                <a:spcPct val="50000"/>
              </a:spcBef>
              <a:spcAft>
                <a:spcPct val="0"/>
              </a:spcAft>
              <a:buClr>
                <a:srgbClr val="F0AB00"/>
              </a:buClr>
              <a:buSzPct val="80000"/>
              <a:buFont typeface="Arial" pitchFamily="34" charset="0"/>
              <a:buChar char="•"/>
            </a:pPr>
            <a:endParaRPr lang="en-GB" sz="1000" kern="0" dirty="0" smtClean="0">
              <a:ea typeface="Arial Unicode MS" pitchFamily="34" charset="-128"/>
              <a:cs typeface="Arial Unicode MS" pitchFamily="34" charset="-128"/>
            </a:endParaRPr>
          </a:p>
        </p:txBody>
      </p:sp>
      <p:sp>
        <p:nvSpPr>
          <p:cNvPr id="16" name="Rectangle 6"/>
          <p:cNvSpPr/>
          <p:nvPr/>
        </p:nvSpPr>
        <p:spPr bwMode="gray">
          <a:xfrm>
            <a:off x="2131833"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lvl="0" fontAlgn="base">
              <a:spcBef>
                <a:spcPts val="600"/>
              </a:spcBef>
              <a:spcAft>
                <a:spcPct val="0"/>
              </a:spcAft>
              <a:buClr>
                <a:srgbClr val="FFC000"/>
              </a:buClr>
            </a:pPr>
            <a:endParaRPr lang="en-GB" sz="900" kern="0" dirty="0" smtClean="0">
              <a:latin typeface="Arial" pitchFamily="34" charset="0"/>
              <a:ea typeface="Arial Unicode MS" pitchFamily="34" charset="-128"/>
              <a:cs typeface="Arial Unicode MS" pitchFamily="34" charset="-128"/>
            </a:endParaRPr>
          </a:p>
          <a:p>
            <a:pPr lvl="0" fontAlgn="base">
              <a:spcBef>
                <a:spcPts val="600"/>
              </a:spcBef>
              <a:spcAft>
                <a:spcPct val="0"/>
              </a:spcAft>
              <a:buClr>
                <a:srgbClr val="FFC000"/>
              </a:buClr>
              <a:buFont typeface="Arial" pitchFamily="34" charset="0"/>
              <a:buChar char="•"/>
            </a:pPr>
            <a:r>
              <a:rPr lang="en-GB" sz="950" b="1" kern="0" dirty="0">
                <a:latin typeface="Arial" pitchFamily="34" charset="0"/>
                <a:ea typeface="Arial Unicode MS" pitchFamily="34" charset="-128"/>
                <a:cs typeface="Arial Unicode MS" pitchFamily="34" charset="-128"/>
              </a:rPr>
              <a:t>Operational Network </a:t>
            </a:r>
            <a:r>
              <a:rPr lang="en-GB" sz="950" b="1" kern="0" dirty="0" smtClean="0">
                <a:latin typeface="Arial" pitchFamily="34" charset="0"/>
                <a:ea typeface="Arial Unicode MS" pitchFamily="34" charset="-128"/>
                <a:cs typeface="Arial Unicode MS" pitchFamily="34" charset="-128"/>
              </a:rPr>
              <a:t>Management</a:t>
            </a:r>
            <a:r>
              <a:rPr lang="en-GB" sz="950" b="1" kern="0" dirty="0">
                <a:latin typeface="Arial" pitchFamily="34" charset="0"/>
                <a:ea typeface="Arial Unicode MS" pitchFamily="34" charset="-128"/>
                <a:cs typeface="Arial Unicode MS" pitchFamily="34" charset="-128"/>
              </a:rPr>
              <a:t> </a:t>
            </a:r>
            <a:r>
              <a:rPr lang="en-US" sz="950" dirty="0" smtClean="0"/>
              <a:t>diagnoses </a:t>
            </a:r>
            <a:r>
              <a:rPr lang="en-US" sz="950" dirty="0"/>
              <a:t>network problems, </a:t>
            </a:r>
            <a:r>
              <a:rPr lang="en-US" sz="950" dirty="0" smtClean="0"/>
              <a:t>organizes </a:t>
            </a:r>
            <a:r>
              <a:rPr lang="en-US" sz="950" dirty="0"/>
              <a:t>and </a:t>
            </a:r>
            <a:r>
              <a:rPr lang="en-US" sz="950" dirty="0" smtClean="0"/>
              <a:t>oversees </a:t>
            </a:r>
            <a:r>
              <a:rPr lang="en-US" sz="950" dirty="0"/>
              <a:t>repairs and maintenance, and </a:t>
            </a:r>
            <a:r>
              <a:rPr lang="en-US" sz="950" dirty="0" smtClean="0"/>
              <a:t>configures </a:t>
            </a:r>
            <a:r>
              <a:rPr lang="en-US" sz="950" dirty="0"/>
              <a:t>new </a:t>
            </a:r>
            <a:r>
              <a:rPr lang="en-US" sz="950" dirty="0" smtClean="0"/>
              <a:t>services. It </a:t>
            </a:r>
            <a:r>
              <a:rPr lang="en-US" sz="950" dirty="0"/>
              <a:t>monitors basic network health and creates tickets for network incidents, planned maintenance and new service requests.</a:t>
            </a:r>
            <a:endParaRPr lang="en-GB" sz="950" kern="0" dirty="0" smtClean="0">
              <a:latin typeface="Arial" pitchFamily="34" charset="0"/>
              <a:ea typeface="Arial Unicode MS" pitchFamily="34" charset="-128"/>
              <a:cs typeface="Arial Unicode MS" pitchFamily="34" charset="-128"/>
            </a:endParaRPr>
          </a:p>
          <a:p>
            <a:pPr lvl="0" fontAlgn="base">
              <a:spcBef>
                <a:spcPts val="600"/>
              </a:spcBef>
              <a:spcAft>
                <a:spcPct val="0"/>
              </a:spcAft>
              <a:buClr>
                <a:srgbClr val="FFC000"/>
              </a:buClr>
              <a:buFont typeface="Arial" pitchFamily="34" charset="0"/>
              <a:buChar char="•"/>
            </a:pPr>
            <a:r>
              <a:rPr lang="en-GB" sz="950" b="1" kern="0" dirty="0" smtClean="0">
                <a:latin typeface="Arial" pitchFamily="34" charset="0"/>
                <a:ea typeface="Arial Unicode MS" pitchFamily="34" charset="-128"/>
                <a:cs typeface="Arial Unicode MS" pitchFamily="34" charset="-128"/>
              </a:rPr>
              <a:t>Network </a:t>
            </a:r>
            <a:r>
              <a:rPr lang="en-US" sz="950" b="1" kern="0" dirty="0" smtClean="0">
                <a:latin typeface="Arial" pitchFamily="34" charset="0"/>
                <a:ea typeface="Arial Unicode MS" pitchFamily="34" charset="-128"/>
                <a:cs typeface="Arial Unicode MS" pitchFamily="34" charset="-128"/>
              </a:rPr>
              <a:t>Security</a:t>
            </a:r>
            <a:r>
              <a:rPr lang="en-US" sz="950" kern="0" dirty="0" smtClean="0">
                <a:latin typeface="Arial" pitchFamily="34" charset="0"/>
                <a:ea typeface="Arial Unicode MS" pitchFamily="34" charset="-128"/>
                <a:cs typeface="Arial Unicode MS" pitchFamily="34" charset="-128"/>
              </a:rPr>
              <a:t> </a:t>
            </a:r>
            <a:r>
              <a:rPr lang="en-US" sz="950" dirty="0"/>
              <a:t>provides a mechanism to quickly and effectively inform affected users by allowing </a:t>
            </a:r>
            <a:r>
              <a:rPr lang="en-US" sz="950" dirty="0" smtClean="0"/>
              <a:t>response teams to </a:t>
            </a:r>
            <a:r>
              <a:rPr lang="en-US" sz="950" dirty="0"/>
              <a:t>tailor how and for what type of incidents they want their notifications to be triggered </a:t>
            </a:r>
            <a:r>
              <a:rPr lang="en-US" sz="950" dirty="0" smtClean="0"/>
              <a:t>for.</a:t>
            </a:r>
            <a:br>
              <a:rPr lang="en-US" sz="950" dirty="0" smtClean="0"/>
            </a:br>
            <a:endParaRPr lang="en-US" sz="950" dirty="0" smtClean="0"/>
          </a:p>
          <a:p>
            <a:pPr lvl="0" fontAlgn="base">
              <a:spcBef>
                <a:spcPts val="600"/>
              </a:spcBef>
              <a:spcAft>
                <a:spcPct val="0"/>
              </a:spcAft>
              <a:buClr>
                <a:srgbClr val="FFC000"/>
              </a:buClr>
              <a:buFont typeface="Arial" pitchFamily="34" charset="0"/>
              <a:buChar char="•"/>
            </a:pPr>
            <a:r>
              <a:rPr lang="en-US" sz="950" b="1" kern="0" dirty="0" smtClean="0">
                <a:latin typeface="Arial" pitchFamily="34" charset="0"/>
                <a:ea typeface="Arial Unicode MS" pitchFamily="34" charset="-128"/>
                <a:cs typeface="Arial Unicode MS" pitchFamily="34" charset="-128"/>
              </a:rPr>
              <a:t>Research</a:t>
            </a:r>
            <a:r>
              <a:rPr lang="en-US" sz="950" kern="0" dirty="0" smtClean="0">
                <a:latin typeface="Arial" pitchFamily="34" charset="0"/>
                <a:ea typeface="Arial Unicode MS" pitchFamily="34" charset="-128"/>
                <a:cs typeface="Arial Unicode MS" pitchFamily="34" charset="-128"/>
              </a:rPr>
              <a:t>: </a:t>
            </a:r>
            <a:r>
              <a:rPr lang="en-US" sz="950" dirty="0"/>
              <a:t>In parallel with operating the existing network infrastructure, research is ongoing into those emerging technologies, standards and equipment that will be built into the </a:t>
            </a:r>
            <a:r>
              <a:rPr lang="en-US" sz="950" dirty="0" smtClean="0"/>
              <a:t>GÉANT of </a:t>
            </a:r>
            <a:r>
              <a:rPr lang="en-US" sz="950" dirty="0"/>
              <a:t>tomorrow.</a:t>
            </a:r>
            <a:endParaRPr lang="en-GB" sz="950" kern="0" dirty="0" smtClean="0">
              <a:latin typeface="Arial" pitchFamily="34" charset="0"/>
              <a:ea typeface="Arial Unicode MS" pitchFamily="34" charset="-128"/>
              <a:cs typeface="Arial Unicode MS" pitchFamily="34" charset="-128"/>
            </a:endParaRPr>
          </a:p>
        </p:txBody>
      </p:sp>
      <p:sp>
        <p:nvSpPr>
          <p:cNvPr id="14" name="Rectangle 2"/>
          <p:cNvSpPr/>
          <p:nvPr/>
        </p:nvSpPr>
        <p:spPr bwMode="gray">
          <a:xfrm>
            <a:off x="4569010"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buFont typeface="Arial" pitchFamily="34" charset="0"/>
              <a:buChar char="•"/>
            </a:pPr>
            <a:endParaRPr lang="en-GB" sz="90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buFont typeface="Arial" pitchFamily="34" charset="0"/>
              <a:buChar char="•"/>
            </a:pPr>
            <a:r>
              <a:rPr lang="en-US" sz="800" b="1" dirty="0" smtClean="0"/>
              <a:t>International Community</a:t>
            </a:r>
            <a:r>
              <a:rPr lang="en-US" sz="800" dirty="0" smtClean="0"/>
              <a:t>:</a:t>
            </a:r>
            <a:br>
              <a:rPr lang="en-US" sz="800" dirty="0" smtClean="0"/>
            </a:br>
            <a:r>
              <a:rPr lang="en-US" sz="800" dirty="0" smtClean="0"/>
              <a:t>The pan-European research and education network not only interconnects </a:t>
            </a:r>
            <a:r>
              <a:rPr lang="en-US" sz="800" dirty="0"/>
              <a:t>Europe's </a:t>
            </a:r>
            <a:r>
              <a:rPr lang="en-US" sz="800" dirty="0" smtClean="0"/>
              <a:t>NRENs, </a:t>
            </a:r>
            <a:r>
              <a:rPr lang="en-US" sz="800" dirty="0"/>
              <a:t>but also has extensive links to networks in other world regions </a:t>
            </a:r>
            <a:r>
              <a:rPr lang="en-US" sz="800" dirty="0" smtClean="0"/>
              <a:t>and thereby brings </a:t>
            </a:r>
            <a:r>
              <a:rPr lang="en-US" sz="800" dirty="0"/>
              <a:t>users worldwide seamlessly together to collaborate on research and education. </a:t>
            </a:r>
            <a:r>
              <a:rPr lang="en-US" sz="800" dirty="0" smtClean="0"/>
              <a:t/>
            </a:r>
            <a:br>
              <a:rPr lang="en-US" sz="800" dirty="0" smtClean="0"/>
            </a:br>
            <a:endParaRPr lang="en-US" sz="800" b="1" dirty="0" smtClean="0"/>
          </a:p>
          <a:p>
            <a:pPr fontAlgn="base">
              <a:spcBef>
                <a:spcPct val="50000"/>
              </a:spcBef>
              <a:spcAft>
                <a:spcPct val="0"/>
              </a:spcAft>
              <a:buClr>
                <a:srgbClr val="F0AB00"/>
              </a:buClr>
              <a:buSzPct val="80000"/>
              <a:buFont typeface="Arial" pitchFamily="34" charset="0"/>
              <a:buChar char="•"/>
            </a:pPr>
            <a:r>
              <a:rPr lang="en-US" sz="800" b="1" dirty="0" smtClean="0"/>
              <a:t>World’s Fastest Network:</a:t>
            </a:r>
            <a:r>
              <a:rPr lang="en-US" sz="800" dirty="0"/>
              <a:t/>
            </a:r>
            <a:br>
              <a:rPr lang="en-US" sz="800" dirty="0"/>
            </a:br>
            <a:r>
              <a:rPr lang="en-US" sz="800" dirty="0" smtClean="0"/>
              <a:t>It is </a:t>
            </a:r>
            <a:r>
              <a:rPr lang="en-US" sz="800" dirty="0"/>
              <a:t>now running at a basic level of 500Gbps (upgradeable to 2.5Tbps) with individual circuits running at up to 100Gbps. GÉANT is also looking to work with telecoms companies to trial 100Gbps circuits across the Atlantic, a feature which will particularly help US high energy physicists working </a:t>
            </a:r>
            <a:r>
              <a:rPr lang="en-US" sz="800" dirty="0" smtClean="0"/>
              <a:t>with data </a:t>
            </a:r>
            <a:r>
              <a:rPr lang="en-US" sz="800" dirty="0"/>
              <a:t>from CERN's Large Hadron Collider</a:t>
            </a:r>
            <a:r>
              <a:rPr lang="en-US" sz="800" dirty="0" smtClean="0"/>
              <a:t>.</a:t>
            </a:r>
            <a:br>
              <a:rPr lang="en-US" sz="800" dirty="0" smtClean="0"/>
            </a:br>
            <a:endParaRPr lang="en-US" sz="800" dirty="0" smtClean="0"/>
          </a:p>
          <a:p>
            <a:pPr fontAlgn="base">
              <a:spcBef>
                <a:spcPct val="50000"/>
              </a:spcBef>
              <a:spcAft>
                <a:spcPct val="0"/>
              </a:spcAft>
              <a:buClr>
                <a:srgbClr val="F0AB00"/>
              </a:buClr>
              <a:buSzPct val="80000"/>
              <a:buFont typeface="Arial" pitchFamily="34" charset="0"/>
              <a:buChar char="•"/>
            </a:pPr>
            <a:r>
              <a:rPr lang="en-US" sz="800" b="1" kern="0" dirty="0" smtClean="0">
                <a:ea typeface="Arial Unicode MS" pitchFamily="34" charset="-128"/>
                <a:cs typeface="Arial Unicode MS" pitchFamily="34" charset="-128"/>
              </a:rPr>
              <a:t>Consulting &amp; Services</a:t>
            </a:r>
            <a:r>
              <a:rPr lang="en-US" sz="800" kern="0" dirty="0" smtClean="0">
                <a:ea typeface="Arial Unicode MS" pitchFamily="34" charset="-128"/>
                <a:cs typeface="Arial Unicode MS" pitchFamily="34" charset="-128"/>
              </a:rPr>
              <a:t> in the areas of connectivity, network performance, user access &amp; applications, cloud, security, namespace registry, and training.</a:t>
            </a:r>
            <a:endParaRPr lang="en-GB" sz="800" kern="0" dirty="0" smtClean="0">
              <a:ea typeface="Arial Unicode MS" pitchFamily="34" charset="-128"/>
              <a:cs typeface="Arial Unicode MS" pitchFamily="34" charset="-128"/>
            </a:endParaRPr>
          </a:p>
        </p:txBody>
      </p:sp>
      <p:sp>
        <p:nvSpPr>
          <p:cNvPr id="15" name="Rectangle 4"/>
          <p:cNvSpPr/>
          <p:nvPr/>
        </p:nvSpPr>
        <p:spPr bwMode="gray">
          <a:xfrm>
            <a:off x="7002330"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lvl="0" fontAlgn="base">
              <a:spcBef>
                <a:spcPct val="50000"/>
              </a:spcBef>
              <a:spcAft>
                <a:spcPct val="0"/>
              </a:spcAft>
              <a:buClr>
                <a:srgbClr val="F0AB00"/>
              </a:buClr>
              <a:buSzPct val="80000"/>
              <a:buFont typeface="Arial" pitchFamily="34" charset="0"/>
              <a:buChar char="•"/>
            </a:pPr>
            <a:endParaRPr lang="en-GB" sz="1000" dirty="0" smtClean="0">
              <a:latin typeface="Arial" pitchFamily="34" charset="0"/>
              <a:cs typeface="Arial" pitchFamily="34" charset="0"/>
            </a:endParaRPr>
          </a:p>
          <a:p>
            <a:pPr lvl="0" fontAlgn="base">
              <a:spcBef>
                <a:spcPct val="50000"/>
              </a:spcBef>
              <a:spcAft>
                <a:spcPct val="0"/>
              </a:spcAft>
              <a:buClr>
                <a:srgbClr val="F0AB00"/>
              </a:buClr>
              <a:buSzPct val="80000"/>
              <a:buFont typeface="Arial" pitchFamily="34" charset="0"/>
              <a:buChar char="•"/>
            </a:pPr>
            <a:r>
              <a:rPr lang="en-US" sz="1000" b="1" dirty="0" smtClean="0">
                <a:latin typeface="Arial" pitchFamily="34" charset="0"/>
                <a:cs typeface="Arial" pitchFamily="34" charset="0"/>
              </a:rPr>
              <a:t>NRENs</a:t>
            </a:r>
            <a:r>
              <a:rPr lang="en-US" sz="1000" dirty="0" smtClean="0">
                <a:latin typeface="Arial" pitchFamily="34" charset="0"/>
                <a:cs typeface="Arial" pitchFamily="34" charset="0"/>
              </a:rPr>
              <a:t> (National </a:t>
            </a:r>
            <a:r>
              <a:rPr lang="en-US" sz="1000" dirty="0">
                <a:latin typeface="Arial" pitchFamily="34" charset="0"/>
                <a:cs typeface="Arial" pitchFamily="34" charset="0"/>
              </a:rPr>
              <a:t>Research and Education </a:t>
            </a:r>
            <a:r>
              <a:rPr lang="en-US" sz="1000" dirty="0" smtClean="0">
                <a:latin typeface="Arial" pitchFamily="34" charset="0"/>
                <a:cs typeface="Arial" pitchFamily="34" charset="0"/>
              </a:rPr>
              <a:t>Networks)</a:t>
            </a:r>
          </a:p>
          <a:p>
            <a:pPr fontAlgn="base">
              <a:spcBef>
                <a:spcPct val="50000"/>
              </a:spcBef>
              <a:spcAft>
                <a:spcPct val="0"/>
              </a:spcAft>
              <a:buClr>
                <a:srgbClr val="F0AB00"/>
              </a:buClr>
              <a:buSzPct val="80000"/>
              <a:buFont typeface="Arial" pitchFamily="34" charset="0"/>
              <a:buChar char="•"/>
            </a:pPr>
            <a:r>
              <a:rPr lang="de-CH" sz="1000" b="1" kern="0" dirty="0" smtClean="0">
                <a:ea typeface="Arial Unicode MS" pitchFamily="34" charset="-128"/>
                <a:cs typeface="Arial Unicode MS" pitchFamily="34" charset="-128"/>
              </a:rPr>
              <a:t>Public </a:t>
            </a:r>
            <a:r>
              <a:rPr lang="de-CH" sz="1000" b="1" kern="0" dirty="0" err="1" smtClean="0">
                <a:ea typeface="Arial Unicode MS" pitchFamily="34" charset="-128"/>
                <a:cs typeface="Arial Unicode MS" pitchFamily="34" charset="-128"/>
              </a:rPr>
              <a:t>Sector</a:t>
            </a:r>
            <a:r>
              <a:rPr lang="de-CH" sz="1000" kern="0" dirty="0">
                <a:ea typeface="Arial Unicode MS" pitchFamily="34" charset="-128"/>
                <a:cs typeface="Arial Unicode MS" pitchFamily="34" charset="-128"/>
              </a:rPr>
              <a:t> </a:t>
            </a:r>
            <a:r>
              <a:rPr lang="de-CH" sz="1000" kern="0" dirty="0" smtClean="0">
                <a:ea typeface="Arial Unicode MS" pitchFamily="34" charset="-128"/>
                <a:cs typeface="Arial Unicode MS" pitchFamily="34" charset="-128"/>
              </a:rPr>
              <a:t>(e.g. </a:t>
            </a:r>
            <a:r>
              <a:rPr lang="de-CH" sz="1000" kern="0" dirty="0" err="1" smtClean="0">
                <a:ea typeface="Arial Unicode MS" pitchFamily="34" charset="-128"/>
                <a:cs typeface="Arial Unicode MS" pitchFamily="34" charset="-128"/>
              </a:rPr>
              <a:t>administrations</a:t>
            </a:r>
            <a:r>
              <a:rPr lang="de-CH" sz="1000" kern="0" dirty="0">
                <a:ea typeface="Arial Unicode MS" pitchFamily="34" charset="-128"/>
                <a:cs typeface="Arial Unicode MS" pitchFamily="34" charset="-128"/>
              </a:rPr>
              <a:t>)</a:t>
            </a:r>
            <a:r>
              <a:rPr lang="de-CH" sz="1000" kern="0" dirty="0" smtClean="0">
                <a:ea typeface="Arial Unicode MS" pitchFamily="34" charset="-128"/>
                <a:cs typeface="Arial Unicode MS" pitchFamily="34" charset="-128"/>
              </a:rPr>
              <a:t> (</a:t>
            </a:r>
            <a:r>
              <a:rPr lang="de-CH" sz="1000" dirty="0" smtClean="0"/>
              <a:t>"</a:t>
            </a:r>
            <a:r>
              <a:rPr lang="de-CH" sz="1000" dirty="0"/>
              <a:t>Europe 2020</a:t>
            </a:r>
            <a:r>
              <a:rPr lang="de-CH" sz="1000" dirty="0" smtClean="0"/>
              <a:t>"</a:t>
            </a:r>
            <a:r>
              <a:rPr lang="de-CH" sz="1000" kern="0" dirty="0" smtClean="0">
                <a:ea typeface="Arial Unicode MS" pitchFamily="34" charset="-128"/>
                <a:cs typeface="Arial Unicode MS" pitchFamily="34" charset="-128"/>
              </a:rPr>
              <a:t>)</a:t>
            </a:r>
          </a:p>
          <a:p>
            <a:pPr fontAlgn="base">
              <a:spcBef>
                <a:spcPct val="50000"/>
              </a:spcBef>
              <a:spcAft>
                <a:spcPct val="0"/>
              </a:spcAft>
              <a:buClr>
                <a:srgbClr val="F0AB00"/>
              </a:buClr>
              <a:buSzPct val="80000"/>
              <a:buFont typeface="Arial" pitchFamily="34" charset="0"/>
              <a:buChar char="•"/>
            </a:pPr>
            <a:r>
              <a:rPr lang="de-CH" sz="1000" b="1" kern="0" dirty="0" smtClean="0">
                <a:ea typeface="Arial Unicode MS" pitchFamily="34" charset="-128"/>
                <a:cs typeface="Arial Unicode MS" pitchFamily="34" charset="-128"/>
              </a:rPr>
              <a:t>Research &amp; Education</a:t>
            </a:r>
            <a:r>
              <a:rPr lang="de-CH" sz="1000" kern="0" dirty="0" smtClean="0">
                <a:ea typeface="Arial Unicode MS" pitchFamily="34" charset="-128"/>
                <a:cs typeface="Arial Unicode MS" pitchFamily="34" charset="-128"/>
              </a:rPr>
              <a:t>:</a:t>
            </a:r>
            <a:br>
              <a:rPr lang="de-CH" sz="1000" kern="0" dirty="0" smtClean="0">
                <a:ea typeface="Arial Unicode MS" pitchFamily="34" charset="-128"/>
                <a:cs typeface="Arial Unicode MS" pitchFamily="34" charset="-128"/>
              </a:rPr>
            </a:br>
            <a:r>
              <a:rPr lang="de-CH" sz="1000" kern="0" dirty="0" smtClean="0">
                <a:ea typeface="Arial Unicode MS" pitchFamily="34" charset="-128"/>
                <a:cs typeface="Arial Unicode MS" pitchFamily="34" charset="-128"/>
              </a:rPr>
              <a:t>- Supranational Research (e.g. ESA)</a:t>
            </a:r>
            <a:br>
              <a:rPr lang="de-CH" sz="1000" kern="0" dirty="0" smtClean="0">
                <a:ea typeface="Arial Unicode MS" pitchFamily="34" charset="-128"/>
                <a:cs typeface="Arial Unicode MS" pitchFamily="34" charset="-128"/>
              </a:rPr>
            </a:br>
            <a:r>
              <a:rPr lang="de-CH" sz="1000" kern="0" dirty="0" smtClean="0">
                <a:ea typeface="Arial Unicode MS" pitchFamily="34" charset="-128"/>
                <a:cs typeface="Arial Unicode MS" pitchFamily="34" charset="-128"/>
              </a:rPr>
              <a:t>- Commercial R&amp;D</a:t>
            </a:r>
            <a:br>
              <a:rPr lang="de-CH" sz="1000" kern="0" dirty="0" smtClean="0">
                <a:ea typeface="Arial Unicode MS" pitchFamily="34" charset="-128"/>
                <a:cs typeface="Arial Unicode MS" pitchFamily="34" charset="-128"/>
              </a:rPr>
            </a:br>
            <a:r>
              <a:rPr lang="de-CH" sz="1000" kern="0" dirty="0" smtClean="0">
                <a:ea typeface="Arial Unicode MS" pitchFamily="34" charset="-128"/>
                <a:cs typeface="Arial Unicode MS" pitchFamily="34" charset="-128"/>
              </a:rPr>
              <a:t>- Long </a:t>
            </a:r>
            <a:r>
              <a:rPr lang="de-CH" sz="1000" kern="0" dirty="0" err="1" smtClean="0">
                <a:ea typeface="Arial Unicode MS" pitchFamily="34" charset="-128"/>
                <a:cs typeface="Arial Unicode MS" pitchFamily="34" charset="-128"/>
              </a:rPr>
              <a:t>Tail</a:t>
            </a:r>
            <a:r>
              <a:rPr lang="de-CH" sz="1000" kern="0" dirty="0" smtClean="0">
                <a:ea typeface="Arial Unicode MS" pitchFamily="34" charset="-128"/>
                <a:cs typeface="Arial Unicode MS" pitchFamily="34" charset="-128"/>
              </a:rPr>
              <a:t> </a:t>
            </a:r>
            <a:r>
              <a:rPr lang="de-CH" sz="1000" kern="0" dirty="0" err="1">
                <a:ea typeface="Arial Unicode MS" pitchFamily="34" charset="-128"/>
                <a:cs typeface="Arial Unicode MS" pitchFamily="34" charset="-128"/>
              </a:rPr>
              <a:t>of</a:t>
            </a:r>
            <a:r>
              <a:rPr lang="de-CH" sz="1000" kern="0" dirty="0">
                <a:ea typeface="Arial Unicode MS" pitchFamily="34" charset="-128"/>
                <a:cs typeface="Arial Unicode MS" pitchFamily="34" charset="-128"/>
              </a:rPr>
              <a:t> </a:t>
            </a:r>
            <a:r>
              <a:rPr lang="de-CH" sz="1000" kern="0" dirty="0" smtClean="0">
                <a:ea typeface="Arial Unicode MS" pitchFamily="34" charset="-128"/>
                <a:cs typeface="Arial Unicode MS" pitchFamily="34" charset="-128"/>
              </a:rPr>
              <a:t>Science</a:t>
            </a:r>
            <a:br>
              <a:rPr lang="de-CH" sz="1000" kern="0" dirty="0" smtClean="0">
                <a:ea typeface="Arial Unicode MS" pitchFamily="34" charset="-128"/>
                <a:cs typeface="Arial Unicode MS" pitchFamily="34" charset="-128"/>
              </a:rPr>
            </a:br>
            <a:r>
              <a:rPr lang="de-CH" sz="1000" kern="0" dirty="0" smtClean="0">
                <a:ea typeface="Arial Unicode MS" pitchFamily="34" charset="-128"/>
                <a:cs typeface="Arial Unicode MS" pitchFamily="34" charset="-128"/>
              </a:rPr>
              <a:t>- </a:t>
            </a:r>
            <a:r>
              <a:rPr lang="de-CH" sz="1000" kern="0" dirty="0" err="1" smtClean="0">
                <a:ea typeface="Arial Unicode MS" pitchFamily="34" charset="-128"/>
                <a:cs typeface="Arial Unicode MS" pitchFamily="34" charset="-128"/>
              </a:rPr>
              <a:t>Universities</a:t>
            </a:r>
            <a:endParaRPr lang="de-CH" sz="1100" kern="0" dirty="0">
              <a:ea typeface="Arial Unicode MS" pitchFamily="34" charset="-128"/>
              <a:cs typeface="Arial Unicode MS" pitchFamily="34" charset="-128"/>
            </a:endParaRPr>
          </a:p>
          <a:p>
            <a:pPr lvl="0" fontAlgn="base">
              <a:spcBef>
                <a:spcPct val="50000"/>
              </a:spcBef>
              <a:spcAft>
                <a:spcPct val="0"/>
              </a:spcAft>
              <a:buClr>
                <a:srgbClr val="F0AB00"/>
              </a:buClr>
              <a:buSzPct val="80000"/>
              <a:buFont typeface="Arial" pitchFamily="34" charset="0"/>
              <a:buChar char="•"/>
            </a:pPr>
            <a:endParaRPr lang="en-GB" sz="1000" dirty="0" smtClean="0">
              <a:latin typeface="Arial" pitchFamily="34" charset="0"/>
              <a:cs typeface="Arial" pitchFamily="34" charset="0"/>
            </a:endParaRPr>
          </a:p>
        </p:txBody>
      </p:sp>
      <p:sp>
        <p:nvSpPr>
          <p:cNvPr id="18" name="Rectangle 8"/>
          <p:cNvSpPr/>
          <p:nvPr/>
        </p:nvSpPr>
        <p:spPr bwMode="gray">
          <a:xfrm>
            <a:off x="913243"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a:spcBef>
                <a:spcPts val="600"/>
              </a:spcBef>
              <a:buClr>
                <a:schemeClr val="accent1"/>
              </a:buClr>
              <a:buSzPct val="80000"/>
              <a:buFont typeface="Arial" pitchFamily="34" charset="0"/>
              <a:buChar char="•"/>
              <a:defRPr/>
            </a:pPr>
            <a:endParaRPr lang="en-GB" sz="1000" dirty="0" smtClean="0">
              <a:cs typeface="Arial"/>
            </a:endParaRPr>
          </a:p>
          <a:p>
            <a:pPr>
              <a:spcBef>
                <a:spcPts val="600"/>
              </a:spcBef>
              <a:buClr>
                <a:schemeClr val="accent1"/>
              </a:buClr>
              <a:buSzPct val="80000"/>
              <a:buFont typeface="Arial" pitchFamily="34" charset="0"/>
              <a:buChar char="•"/>
              <a:defRPr/>
            </a:pPr>
            <a:r>
              <a:rPr lang="en-GB" sz="1000" b="1" i="1" dirty="0" smtClean="0">
                <a:solidFill>
                  <a:srgbClr val="FF0000"/>
                </a:solidFill>
                <a:cs typeface="Arial"/>
              </a:rPr>
              <a:t>TBD</a:t>
            </a:r>
            <a:r>
              <a:rPr lang="en-GB" sz="1000" i="1" dirty="0" smtClean="0">
                <a:solidFill>
                  <a:srgbClr val="FF0000"/>
                </a:solidFill>
                <a:cs typeface="Arial"/>
              </a:rPr>
              <a:t> </a:t>
            </a:r>
            <a:r>
              <a:rPr lang="en-GB" sz="1000" i="1" dirty="0" smtClean="0">
                <a:cs typeface="Arial"/>
              </a:rPr>
              <a:t>based on the following questions.</a:t>
            </a:r>
          </a:p>
          <a:p>
            <a:pPr>
              <a:spcBef>
                <a:spcPts val="600"/>
              </a:spcBef>
              <a:buClr>
                <a:schemeClr val="accent1"/>
              </a:buClr>
              <a:buSzPct val="80000"/>
              <a:buFont typeface="Arial" pitchFamily="34" charset="0"/>
              <a:buChar char="•"/>
              <a:defRPr/>
            </a:pPr>
            <a:r>
              <a:rPr lang="en-GB" sz="1000" i="1" dirty="0" smtClean="0">
                <a:cs typeface="Arial"/>
              </a:rPr>
              <a:t>What are the most important costs inherent in our BM?</a:t>
            </a:r>
          </a:p>
          <a:p>
            <a:pPr>
              <a:spcBef>
                <a:spcPts val="600"/>
              </a:spcBef>
              <a:buClr>
                <a:schemeClr val="accent1"/>
              </a:buClr>
              <a:buSzPct val="80000"/>
              <a:buFont typeface="Arial" pitchFamily="34" charset="0"/>
              <a:buChar char="•"/>
              <a:defRPr/>
            </a:pPr>
            <a:r>
              <a:rPr lang="en-GB" sz="1000" i="1" dirty="0" smtClean="0">
                <a:cs typeface="Arial"/>
              </a:rPr>
              <a:t>Which key resources are most expensive?</a:t>
            </a:r>
          </a:p>
          <a:p>
            <a:pPr>
              <a:spcBef>
                <a:spcPts val="600"/>
              </a:spcBef>
              <a:buClr>
                <a:schemeClr val="accent1"/>
              </a:buClr>
              <a:buSzPct val="80000"/>
              <a:buFont typeface="Arial" pitchFamily="34" charset="0"/>
              <a:buChar char="•"/>
              <a:defRPr/>
            </a:pPr>
            <a:r>
              <a:rPr lang="en-GB" sz="1000" i="1" dirty="0" smtClean="0">
                <a:cs typeface="Arial"/>
              </a:rPr>
              <a:t>Which key activities are most expensive?</a:t>
            </a:r>
          </a:p>
        </p:txBody>
      </p:sp>
      <p:sp>
        <p:nvSpPr>
          <p:cNvPr id="19" name="Rectangle 18"/>
          <p:cNvSpPr/>
          <p:nvPr/>
        </p:nvSpPr>
        <p:spPr bwMode="gray">
          <a:xfrm>
            <a:off x="4569010"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algn="r">
              <a:spcBef>
                <a:spcPts val="600"/>
              </a:spcBef>
              <a:buClr>
                <a:schemeClr val="accent1"/>
              </a:buClr>
              <a:buSzPct val="80000"/>
              <a:buFont typeface="Arial" pitchFamily="34" charset="0"/>
              <a:buChar char="•"/>
              <a:defRPr/>
            </a:pPr>
            <a:endParaRPr lang="en-GB" sz="1000" dirty="0" smtClean="0">
              <a:cs typeface="Arial"/>
            </a:endParaRPr>
          </a:p>
          <a:p>
            <a:pPr algn="r">
              <a:spcBef>
                <a:spcPts val="600"/>
              </a:spcBef>
              <a:buClr>
                <a:schemeClr val="accent1"/>
              </a:buClr>
              <a:buSzPct val="80000"/>
              <a:buFont typeface="Arial" pitchFamily="34" charset="0"/>
              <a:buChar char="•"/>
              <a:defRPr/>
            </a:pPr>
            <a:r>
              <a:rPr lang="en-GB" sz="800" b="1" dirty="0" smtClean="0">
                <a:cs typeface="Arial"/>
              </a:rPr>
              <a:t>Commercial Partner-Sided Revenue Options</a:t>
            </a:r>
            <a:r>
              <a:rPr lang="en-GB" sz="800" dirty="0" smtClean="0">
                <a:cs typeface="Arial"/>
              </a:rPr>
              <a:t>:</a:t>
            </a:r>
            <a:br>
              <a:rPr lang="en-GB" sz="800" dirty="0" smtClean="0">
                <a:cs typeface="Arial"/>
              </a:rPr>
            </a:br>
            <a:r>
              <a:rPr lang="en-GB" sz="800" b="1" dirty="0" smtClean="0">
                <a:solidFill>
                  <a:srgbClr val="FF0000"/>
                </a:solidFill>
                <a:cs typeface="Arial"/>
              </a:rPr>
              <a:t>Option 1</a:t>
            </a:r>
            <a:r>
              <a:rPr lang="en-GB" sz="800" dirty="0" smtClean="0">
                <a:solidFill>
                  <a:srgbClr val="FF0000"/>
                </a:solidFill>
                <a:cs typeface="Arial"/>
              </a:rPr>
              <a:t>: Commercial providers pay f</a:t>
            </a:r>
            <a:r>
              <a:rPr lang="de-CH" sz="800" dirty="0" err="1" smtClean="0">
                <a:solidFill>
                  <a:srgbClr val="FF0000"/>
                </a:solidFill>
              </a:rPr>
              <a:t>ees</a:t>
            </a:r>
            <a:r>
              <a:rPr lang="de-CH" sz="800" dirty="0" smtClean="0">
                <a:solidFill>
                  <a:srgbClr val="FF0000"/>
                </a:solidFill>
              </a:rPr>
              <a:t> </a:t>
            </a:r>
            <a:r>
              <a:rPr lang="de-CH" sz="800" dirty="0" err="1">
                <a:solidFill>
                  <a:srgbClr val="FF0000"/>
                </a:solidFill>
              </a:rPr>
              <a:t>for</a:t>
            </a:r>
            <a:r>
              <a:rPr lang="de-CH" sz="800" dirty="0">
                <a:solidFill>
                  <a:srgbClr val="FF0000"/>
                </a:solidFill>
              </a:rPr>
              <a:t> </a:t>
            </a:r>
            <a:r>
              <a:rPr lang="de-CH" sz="800" dirty="0" err="1" smtClean="0">
                <a:solidFill>
                  <a:srgbClr val="FF0000"/>
                </a:solidFill>
              </a:rPr>
              <a:t>network</a:t>
            </a:r>
            <a:r>
              <a:rPr lang="de-CH" sz="800" dirty="0" smtClean="0">
                <a:solidFill>
                  <a:srgbClr val="FF0000"/>
                </a:solidFill>
              </a:rPr>
              <a:t> </a:t>
            </a:r>
            <a:r>
              <a:rPr lang="de-CH" sz="800" dirty="0" err="1" smtClean="0">
                <a:solidFill>
                  <a:srgbClr val="FF0000"/>
                </a:solidFill>
              </a:rPr>
              <a:t>access</a:t>
            </a:r>
            <a:r>
              <a:rPr lang="de-CH" sz="800" dirty="0" smtClean="0">
                <a:solidFill>
                  <a:srgbClr val="FF0000"/>
                </a:solidFill>
              </a:rPr>
              <a:t> </a:t>
            </a:r>
            <a:r>
              <a:rPr lang="de-CH" sz="800" dirty="0" err="1" smtClean="0">
                <a:solidFill>
                  <a:srgbClr val="FF0000"/>
                </a:solidFill>
              </a:rPr>
              <a:t>and</a:t>
            </a:r>
            <a:r>
              <a:rPr lang="de-CH" sz="800" dirty="0">
                <a:solidFill>
                  <a:srgbClr val="FF0000"/>
                </a:solidFill>
              </a:rPr>
              <a:t> </a:t>
            </a:r>
            <a:r>
              <a:rPr lang="de-CH" sz="800" dirty="0" err="1" smtClean="0">
                <a:solidFill>
                  <a:srgbClr val="FF0000"/>
                </a:solidFill>
              </a:rPr>
              <a:t>charge</a:t>
            </a:r>
            <a:r>
              <a:rPr lang="de-CH" sz="800" dirty="0" smtClean="0">
                <a:solidFill>
                  <a:srgbClr val="FF0000"/>
                </a:solidFill>
              </a:rPr>
              <a:t> </a:t>
            </a:r>
            <a:r>
              <a:rPr lang="de-CH" sz="800" dirty="0" err="1" smtClean="0">
                <a:solidFill>
                  <a:srgbClr val="FF0000"/>
                </a:solidFill>
              </a:rPr>
              <a:t>full</a:t>
            </a:r>
            <a:r>
              <a:rPr lang="de-CH" sz="800" dirty="0" smtClean="0">
                <a:solidFill>
                  <a:srgbClr val="FF0000"/>
                </a:solidFill>
              </a:rPr>
              <a:t> </a:t>
            </a:r>
            <a:r>
              <a:rPr lang="de-CH" sz="800" dirty="0" err="1" smtClean="0">
                <a:solidFill>
                  <a:srgbClr val="FF0000"/>
                </a:solidFill>
              </a:rPr>
              <a:t>ressource</a:t>
            </a:r>
            <a:r>
              <a:rPr lang="de-CH" sz="800" dirty="0" smtClean="0">
                <a:solidFill>
                  <a:srgbClr val="FF0000"/>
                </a:solidFill>
              </a:rPr>
              <a:t> </a:t>
            </a:r>
            <a:r>
              <a:rPr lang="de-CH" sz="800" dirty="0" err="1" smtClean="0">
                <a:solidFill>
                  <a:srgbClr val="FF0000"/>
                </a:solidFill>
              </a:rPr>
              <a:t>prices</a:t>
            </a:r>
            <a:r>
              <a:rPr lang="de-CH" sz="800" dirty="0" smtClean="0">
                <a:solidFill>
                  <a:srgbClr val="FF0000"/>
                </a:solidFill>
              </a:rPr>
              <a:t>.</a:t>
            </a:r>
            <a:br>
              <a:rPr lang="de-CH" sz="800" dirty="0" smtClean="0">
                <a:solidFill>
                  <a:srgbClr val="FF0000"/>
                </a:solidFill>
              </a:rPr>
            </a:br>
            <a:r>
              <a:rPr lang="de-CH" sz="800" b="1" dirty="0" smtClean="0">
                <a:solidFill>
                  <a:schemeClr val="tx2"/>
                </a:solidFill>
              </a:rPr>
              <a:t>Option 2</a:t>
            </a:r>
            <a:r>
              <a:rPr lang="de-CH" sz="800" dirty="0" smtClean="0">
                <a:solidFill>
                  <a:schemeClr val="tx2"/>
                </a:solidFill>
              </a:rPr>
              <a:t>:</a:t>
            </a:r>
            <a:r>
              <a:rPr lang="de-CH" sz="800" dirty="0">
                <a:solidFill>
                  <a:schemeClr val="tx2"/>
                </a:solidFill>
              </a:rPr>
              <a:t> </a:t>
            </a:r>
            <a:r>
              <a:rPr lang="en-GB" sz="800" dirty="0">
                <a:solidFill>
                  <a:schemeClr val="tx2"/>
                </a:solidFill>
                <a:cs typeface="Arial"/>
              </a:rPr>
              <a:t>Commercial providers </a:t>
            </a:r>
            <a:r>
              <a:rPr lang="en-GB" sz="800" dirty="0" smtClean="0">
                <a:solidFill>
                  <a:schemeClr val="tx2"/>
                </a:solidFill>
                <a:cs typeface="Arial"/>
              </a:rPr>
              <a:t>pay no </a:t>
            </a:r>
            <a:r>
              <a:rPr lang="en-GB" sz="800" dirty="0">
                <a:solidFill>
                  <a:schemeClr val="tx2"/>
                </a:solidFill>
                <a:cs typeface="Arial"/>
              </a:rPr>
              <a:t>f</a:t>
            </a:r>
            <a:r>
              <a:rPr lang="de-CH" sz="800" dirty="0" err="1">
                <a:solidFill>
                  <a:schemeClr val="tx2"/>
                </a:solidFill>
              </a:rPr>
              <a:t>ees</a:t>
            </a:r>
            <a:r>
              <a:rPr lang="de-CH" sz="800" dirty="0">
                <a:solidFill>
                  <a:schemeClr val="tx2"/>
                </a:solidFill>
              </a:rPr>
              <a:t> </a:t>
            </a:r>
            <a:r>
              <a:rPr lang="de-CH" sz="800" dirty="0" err="1">
                <a:solidFill>
                  <a:schemeClr val="tx2"/>
                </a:solidFill>
              </a:rPr>
              <a:t>for</a:t>
            </a:r>
            <a:r>
              <a:rPr lang="de-CH" sz="800" dirty="0">
                <a:solidFill>
                  <a:schemeClr val="tx2"/>
                </a:solidFill>
              </a:rPr>
              <a:t> </a:t>
            </a:r>
            <a:r>
              <a:rPr lang="de-CH" sz="800" dirty="0" err="1">
                <a:solidFill>
                  <a:schemeClr val="tx2"/>
                </a:solidFill>
              </a:rPr>
              <a:t>network</a:t>
            </a:r>
            <a:r>
              <a:rPr lang="de-CH" sz="800" dirty="0">
                <a:solidFill>
                  <a:schemeClr val="tx2"/>
                </a:solidFill>
              </a:rPr>
              <a:t> </a:t>
            </a:r>
            <a:r>
              <a:rPr lang="de-CH" sz="800" dirty="0" err="1">
                <a:solidFill>
                  <a:schemeClr val="tx2"/>
                </a:solidFill>
              </a:rPr>
              <a:t>access</a:t>
            </a:r>
            <a:r>
              <a:rPr lang="de-CH" sz="800" dirty="0">
                <a:solidFill>
                  <a:schemeClr val="tx2"/>
                </a:solidFill>
              </a:rPr>
              <a:t> </a:t>
            </a:r>
            <a:r>
              <a:rPr lang="de-CH" sz="800" dirty="0" err="1">
                <a:solidFill>
                  <a:schemeClr val="tx2"/>
                </a:solidFill>
              </a:rPr>
              <a:t>and</a:t>
            </a:r>
            <a:r>
              <a:rPr lang="de-CH" sz="800" dirty="0">
                <a:solidFill>
                  <a:schemeClr val="tx2"/>
                </a:solidFill>
              </a:rPr>
              <a:t> </a:t>
            </a:r>
            <a:r>
              <a:rPr lang="de-CH" sz="800" dirty="0" err="1">
                <a:solidFill>
                  <a:schemeClr val="tx2"/>
                </a:solidFill>
              </a:rPr>
              <a:t>charge</a:t>
            </a:r>
            <a:r>
              <a:rPr lang="de-CH" sz="800" dirty="0">
                <a:solidFill>
                  <a:schemeClr val="tx2"/>
                </a:solidFill>
              </a:rPr>
              <a:t> </a:t>
            </a:r>
            <a:r>
              <a:rPr lang="de-CH" sz="800" dirty="0" err="1" smtClean="0">
                <a:solidFill>
                  <a:schemeClr val="tx2"/>
                </a:solidFill>
              </a:rPr>
              <a:t>reduced</a:t>
            </a:r>
            <a:r>
              <a:rPr lang="de-CH" sz="800" dirty="0" smtClean="0">
                <a:solidFill>
                  <a:schemeClr val="tx2"/>
                </a:solidFill>
              </a:rPr>
              <a:t> </a:t>
            </a:r>
            <a:r>
              <a:rPr lang="de-CH" sz="800" dirty="0" err="1" smtClean="0">
                <a:solidFill>
                  <a:schemeClr val="tx2"/>
                </a:solidFill>
              </a:rPr>
              <a:t>ressource</a:t>
            </a:r>
            <a:r>
              <a:rPr lang="de-CH" sz="800" dirty="0" smtClean="0">
                <a:solidFill>
                  <a:schemeClr val="tx2"/>
                </a:solidFill>
              </a:rPr>
              <a:t> </a:t>
            </a:r>
            <a:r>
              <a:rPr lang="de-CH" sz="800" dirty="0" err="1" smtClean="0">
                <a:solidFill>
                  <a:schemeClr val="tx2"/>
                </a:solidFill>
              </a:rPr>
              <a:t>prices</a:t>
            </a:r>
            <a:r>
              <a:rPr lang="de-CH" sz="800" dirty="0">
                <a:solidFill>
                  <a:schemeClr val="tx2"/>
                </a:solidFill>
              </a:rPr>
              <a:t>.</a:t>
            </a:r>
            <a:endParaRPr lang="de-CH" sz="800" dirty="0" smtClean="0">
              <a:solidFill>
                <a:schemeClr val="tx2"/>
              </a:solidFill>
            </a:endParaRPr>
          </a:p>
          <a:p>
            <a:pPr algn="r">
              <a:spcBef>
                <a:spcPts val="600"/>
              </a:spcBef>
              <a:buClr>
                <a:schemeClr val="accent1"/>
              </a:buClr>
              <a:buSzPct val="80000"/>
              <a:buFont typeface="Arial" pitchFamily="34" charset="0"/>
              <a:buChar char="•"/>
              <a:defRPr/>
            </a:pPr>
            <a:r>
              <a:rPr lang="de-CH" sz="800" b="1" dirty="0" smtClean="0"/>
              <a:t>Customer-</a:t>
            </a:r>
            <a:r>
              <a:rPr lang="de-CH" sz="800" b="1" dirty="0" err="1" smtClean="0"/>
              <a:t>Sided</a:t>
            </a:r>
            <a:r>
              <a:rPr lang="de-CH" sz="800" b="1" dirty="0" smtClean="0"/>
              <a:t> </a:t>
            </a:r>
            <a:r>
              <a:rPr lang="de-CH" sz="800" b="1" dirty="0" err="1" smtClean="0"/>
              <a:t>Revenues</a:t>
            </a:r>
            <a:r>
              <a:rPr lang="de-CH" sz="800" dirty="0" smtClean="0"/>
              <a:t>:</a:t>
            </a:r>
            <a:r>
              <a:rPr lang="de-CH" sz="800" dirty="0" smtClean="0">
                <a:solidFill>
                  <a:srgbClr val="FF0000"/>
                </a:solidFill>
              </a:rPr>
              <a:t/>
            </a:r>
            <a:br>
              <a:rPr lang="de-CH" sz="800" dirty="0" smtClean="0">
                <a:solidFill>
                  <a:srgbClr val="FF0000"/>
                </a:solidFill>
              </a:rPr>
            </a:br>
            <a:r>
              <a:rPr lang="de-CH" sz="800" b="1" dirty="0" smtClean="0">
                <a:solidFill>
                  <a:srgbClr val="FF0000"/>
                </a:solidFill>
              </a:rPr>
              <a:t>TBD</a:t>
            </a:r>
            <a:r>
              <a:rPr lang="de-CH" sz="800" dirty="0">
                <a:solidFill>
                  <a:srgbClr val="FF0000"/>
                </a:solidFill>
              </a:rPr>
              <a:t/>
            </a:r>
            <a:br>
              <a:rPr lang="de-CH" sz="800" dirty="0">
                <a:solidFill>
                  <a:srgbClr val="FF0000"/>
                </a:solidFill>
              </a:rPr>
            </a:br>
            <a:r>
              <a:rPr lang="de-CH" sz="1000" dirty="0">
                <a:solidFill>
                  <a:srgbClr val="FF0000"/>
                </a:solidFill>
              </a:rPr>
              <a:t/>
            </a:r>
            <a:br>
              <a:rPr lang="de-CH" sz="1000" dirty="0">
                <a:solidFill>
                  <a:srgbClr val="FF0000"/>
                </a:solidFill>
              </a:rPr>
            </a:br>
            <a:r>
              <a:rPr lang="en-GB" sz="1000" dirty="0" smtClean="0">
                <a:cs typeface="Arial"/>
              </a:rPr>
              <a:t> </a:t>
            </a:r>
          </a:p>
        </p:txBody>
      </p:sp>
      <p:sp>
        <p:nvSpPr>
          <p:cNvPr id="64" name="Text Placeholder 3"/>
          <p:cNvSpPr txBox="1">
            <a:spLocks/>
          </p:cNvSpPr>
          <p:nvPr/>
        </p:nvSpPr>
        <p:spPr>
          <a:xfrm>
            <a:off x="5172967" y="1587324"/>
            <a:ext cx="1229262" cy="462249"/>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Value Prop.</a:t>
            </a:r>
          </a:p>
        </p:txBody>
      </p:sp>
      <p:sp>
        <p:nvSpPr>
          <p:cNvPr id="65" name="Text Placeholder 3"/>
          <p:cNvSpPr txBox="1">
            <a:spLocks/>
          </p:cNvSpPr>
          <p:nvPr/>
        </p:nvSpPr>
        <p:spPr>
          <a:xfrm>
            <a:off x="6999124" y="1567541"/>
            <a:ext cx="1231633" cy="501816"/>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Customers</a:t>
            </a:r>
          </a:p>
        </p:txBody>
      </p:sp>
      <p:sp>
        <p:nvSpPr>
          <p:cNvPr id="66" name="Text Placeholder 3"/>
          <p:cNvSpPr txBox="1">
            <a:spLocks/>
          </p:cNvSpPr>
          <p:nvPr/>
        </p:nvSpPr>
        <p:spPr>
          <a:xfrm>
            <a:off x="969067" y="1587324"/>
            <a:ext cx="1106943" cy="462249"/>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Partners</a:t>
            </a:r>
          </a:p>
        </p:txBody>
      </p:sp>
      <p:sp>
        <p:nvSpPr>
          <p:cNvPr id="67" name="Text Placeholder 3"/>
          <p:cNvSpPr txBox="1">
            <a:spLocks/>
          </p:cNvSpPr>
          <p:nvPr/>
        </p:nvSpPr>
        <p:spPr>
          <a:xfrm>
            <a:off x="2621652" y="1587324"/>
            <a:ext cx="1457539" cy="462249"/>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Operations</a:t>
            </a:r>
          </a:p>
        </p:txBody>
      </p:sp>
      <p:sp>
        <p:nvSpPr>
          <p:cNvPr id="68" name="Text Placeholder 3"/>
          <p:cNvSpPr txBox="1">
            <a:spLocks/>
          </p:cNvSpPr>
          <p:nvPr/>
        </p:nvSpPr>
        <p:spPr>
          <a:xfrm>
            <a:off x="2198311" y="4883770"/>
            <a:ext cx="1085632"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Costs</a:t>
            </a:r>
          </a:p>
        </p:txBody>
      </p:sp>
      <p:sp>
        <p:nvSpPr>
          <p:cNvPr id="69" name="Text Placeholder 3"/>
          <p:cNvSpPr txBox="1">
            <a:spLocks/>
          </p:cNvSpPr>
          <p:nvPr/>
        </p:nvSpPr>
        <p:spPr>
          <a:xfrm>
            <a:off x="5870553" y="4883770"/>
            <a:ext cx="1170033"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Revenue</a:t>
            </a:r>
          </a:p>
        </p:txBody>
      </p:sp>
      <p:sp>
        <p:nvSpPr>
          <p:cNvPr id="43" name="Rounded Rectangle 42"/>
          <p:cNvSpPr/>
          <p:nvPr/>
        </p:nvSpPr>
        <p:spPr bwMode="gray">
          <a:xfrm>
            <a:off x="4107229" y="4473716"/>
            <a:ext cx="923562" cy="764051"/>
          </a:xfrm>
          <a:prstGeom prst="roundRect">
            <a:avLst/>
          </a:prstGeom>
          <a:solidFill>
            <a:schemeClr val="bg1"/>
          </a:solidFill>
          <a:ln w="76200" algn="ctr">
            <a:solidFill>
              <a:schemeClr val="accent1"/>
            </a:solidFill>
            <a:miter lim="800000"/>
            <a:headEnd/>
            <a:tailEnd/>
          </a:ln>
        </p:spPr>
        <p:txBody>
          <a:bodyPr lIns="18000" tIns="0" rIns="18000" bIns="0" rtlCol="0" anchor="b"/>
          <a:lstStyle/>
          <a:p>
            <a:pPr marL="0" lvl="1" algn="ctr" fontAlgn="base">
              <a:spcBef>
                <a:spcPct val="50000"/>
              </a:spcBef>
              <a:spcAft>
                <a:spcPct val="0"/>
              </a:spcAft>
              <a:buClr>
                <a:srgbClr val="F0AB00"/>
              </a:buClr>
              <a:buSzPct val="80000"/>
              <a:buNone/>
            </a:pPr>
            <a:r>
              <a:rPr lang="en-US" sz="700" b="1" kern="0" dirty="0">
                <a:ea typeface="Arial Unicode MS" pitchFamily="34" charset="-128"/>
                <a:cs typeface="Arial Unicode MS" pitchFamily="34" charset="-128"/>
              </a:rPr>
              <a:t>European Research &amp; Education Network</a:t>
            </a:r>
            <a:endParaRPr lang="de-CH" sz="700" b="1" kern="0" dirty="0">
              <a:ea typeface="Arial Unicode MS" pitchFamily="34" charset="-128"/>
              <a:cs typeface="Arial Unicode MS" pitchFamily="34" charset="-128"/>
            </a:endParaRPr>
          </a:p>
        </p:txBody>
      </p:sp>
      <p:sp>
        <p:nvSpPr>
          <p:cNvPr id="49" name="Title 4"/>
          <p:cNvSpPr txBox="1">
            <a:spLocks/>
          </p:cNvSpPr>
          <p:nvPr/>
        </p:nvSpPr>
        <p:spPr bwMode="gray">
          <a:xfrm>
            <a:off x="324000" y="459866"/>
            <a:ext cx="8496000" cy="895205"/>
          </a:xfrm>
          <a:prstGeom prst="rect">
            <a:avLst/>
          </a:prstGeom>
        </p:spPr>
        <p:txBody>
          <a:bodyPr vert="horz" lIns="0" tIns="0" rIns="0" bIns="0" rtlCol="0" anchor="b" anchorCtr="0">
            <a:noAutofit/>
          </a:bodyPr>
          <a:lstStyle/>
          <a:p>
            <a:pPr algn="just">
              <a:spcBef>
                <a:spcPct val="0"/>
              </a:spcBef>
            </a:pPr>
            <a:endParaRPr kumimoji="0" lang="en-GB" sz="1100" i="0" u="none" strike="noStrike" kern="1200" cap="none" spc="0" normalizeH="0" baseline="0" dirty="0">
              <a:ln>
                <a:noFill/>
              </a:ln>
              <a:solidFill>
                <a:schemeClr val="accent2"/>
              </a:solidFill>
              <a:effectLst/>
              <a:uLnTx/>
              <a:uFillTx/>
              <a:latin typeface="+mj-lt"/>
              <a:ea typeface="+mj-ea"/>
              <a:cs typeface="+mj-cs"/>
            </a:endParaRPr>
          </a:p>
        </p:txBody>
      </p:sp>
      <p:grpSp>
        <p:nvGrpSpPr>
          <p:cNvPr id="4" name="Group 3"/>
          <p:cNvGrpSpPr/>
          <p:nvPr/>
        </p:nvGrpSpPr>
        <p:grpSpPr>
          <a:xfrm>
            <a:off x="399892" y="2994073"/>
            <a:ext cx="439013" cy="376401"/>
            <a:chOff x="399892" y="2994073"/>
            <a:chExt cx="439013" cy="376401"/>
          </a:xfrm>
        </p:grpSpPr>
        <p:pic>
          <p:nvPicPr>
            <p:cNvPr id="76" name="Picture 6" descr="http://www.esa.int/var/esa/storage/images/esa_multimedia/images/2013/01/helix_nebula_the_science_cloud/12479162-1-eng-GB/Helix_Nebula_The_Science_Cloud_medi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3" y="3073843"/>
              <a:ext cx="389209" cy="218212"/>
            </a:xfrm>
            <a:prstGeom prst="rect">
              <a:avLst/>
            </a:prstGeom>
            <a:noFill/>
            <a:extLst>
              <a:ext uri="{909E8E84-426E-40DD-AFC4-6F175D3DCCD1}">
                <a14:hiddenFill xmlns:a14="http://schemas.microsoft.com/office/drawing/2010/main">
                  <a:solidFill>
                    <a:srgbClr val="FFFFFF"/>
                  </a:solidFill>
                </a14:hiddenFill>
              </a:ext>
            </a:extLst>
          </p:spPr>
        </p:pic>
        <p:sp>
          <p:nvSpPr>
            <p:cNvPr id="46" name="Rounded Rectangle 50"/>
            <p:cNvSpPr/>
            <p:nvPr/>
          </p:nvSpPr>
          <p:spPr bwMode="gray">
            <a:xfrm>
              <a:off x="399892" y="2994073"/>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7" name="Group 6"/>
          <p:cNvGrpSpPr/>
          <p:nvPr/>
        </p:nvGrpSpPr>
        <p:grpSpPr>
          <a:xfrm>
            <a:off x="399892" y="4022630"/>
            <a:ext cx="439013" cy="376401"/>
            <a:chOff x="399892" y="4022630"/>
            <a:chExt cx="439013" cy="376401"/>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05" y="4068037"/>
              <a:ext cx="285586" cy="285586"/>
            </a:xfrm>
            <a:prstGeom prst="rect">
              <a:avLst/>
            </a:prstGeom>
          </p:spPr>
        </p:pic>
        <p:sp>
          <p:nvSpPr>
            <p:cNvPr id="51" name="Rounded Rectangle 50"/>
            <p:cNvSpPr/>
            <p:nvPr/>
          </p:nvSpPr>
          <p:spPr bwMode="gray">
            <a:xfrm>
              <a:off x="399892" y="4022630"/>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12" name="Group 11"/>
          <p:cNvGrpSpPr/>
          <p:nvPr/>
        </p:nvGrpSpPr>
        <p:grpSpPr>
          <a:xfrm>
            <a:off x="8297225" y="3289420"/>
            <a:ext cx="439017" cy="376401"/>
            <a:chOff x="8297225" y="3712094"/>
            <a:chExt cx="439017" cy="376401"/>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1857" y="3771886"/>
              <a:ext cx="409751" cy="256816"/>
            </a:xfrm>
            <a:prstGeom prst="rect">
              <a:avLst/>
            </a:prstGeom>
          </p:spPr>
        </p:pic>
        <p:sp>
          <p:nvSpPr>
            <p:cNvPr id="73" name="Rounded Rectangle 72"/>
            <p:cNvSpPr/>
            <p:nvPr/>
          </p:nvSpPr>
          <p:spPr bwMode="gray">
            <a:xfrm>
              <a:off x="8297225" y="3712094"/>
              <a:ext cx="439017" cy="376401"/>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aphicFrame>
        <p:nvGraphicFramePr>
          <p:cNvPr id="55" name="Diagram 54"/>
          <p:cNvGraphicFramePr/>
          <p:nvPr>
            <p:extLst>
              <p:ext uri="{D42A27DB-BD31-4B8C-83A1-F6EECF244321}">
                <p14:modId xmlns:p14="http://schemas.microsoft.com/office/powerpoint/2010/main" val="1397987625"/>
              </p:ext>
            </p:extLst>
          </p:nvPr>
        </p:nvGraphicFramePr>
        <p:xfrm>
          <a:off x="2264231" y="6596745"/>
          <a:ext cx="4293323" cy="1785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4" name="Picture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04076" y="4538400"/>
            <a:ext cx="735847" cy="353996"/>
          </a:xfrm>
          <a:prstGeom prst="rect">
            <a:avLst/>
          </a:prstGeom>
        </p:spPr>
      </p:pic>
      <p:grpSp>
        <p:nvGrpSpPr>
          <p:cNvPr id="3" name="Group 2"/>
          <p:cNvGrpSpPr/>
          <p:nvPr/>
        </p:nvGrpSpPr>
        <p:grpSpPr>
          <a:xfrm>
            <a:off x="399892" y="1965516"/>
            <a:ext cx="439013" cy="376401"/>
            <a:chOff x="399892" y="1965516"/>
            <a:chExt cx="439013" cy="376401"/>
          </a:xfrm>
        </p:grpSpPr>
        <p:sp>
          <p:nvSpPr>
            <p:cNvPr id="58" name="Rounded Rectangle 50"/>
            <p:cNvSpPr/>
            <p:nvPr/>
          </p:nvSpPr>
          <p:spPr bwMode="gray">
            <a:xfrm>
              <a:off x="399892" y="1965516"/>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pic>
          <p:nvPicPr>
            <p:cNvPr id="75" name="Picture 2" descr="https://encrypted-tbn1.gstatic.com/images?q=tbn:ANd9GcRxPAbctipBVfkLV6gQCpbKG1QBFl0bgefETIrfjy0S_nA7gDe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695" y="2039544"/>
              <a:ext cx="339406" cy="2142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8297225" y="2605903"/>
            <a:ext cx="439017" cy="376401"/>
            <a:chOff x="8297225" y="2929378"/>
            <a:chExt cx="439017" cy="376401"/>
          </a:xfrm>
        </p:grpSpPr>
        <p:sp>
          <p:nvSpPr>
            <p:cNvPr id="70" name="Rounded Rectangle 69"/>
            <p:cNvSpPr/>
            <p:nvPr/>
          </p:nvSpPr>
          <p:spPr bwMode="gray">
            <a:xfrm>
              <a:off x="8297225" y="2929378"/>
              <a:ext cx="439017" cy="376401"/>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pic>
          <p:nvPicPr>
            <p:cNvPr id="77"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78440" y="3028356"/>
              <a:ext cx="276587" cy="17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8297225" y="1922386"/>
            <a:ext cx="439017" cy="376401"/>
            <a:chOff x="8297225" y="2146662"/>
            <a:chExt cx="439017" cy="376401"/>
          </a:xfrm>
        </p:grpSpPr>
        <p:sp>
          <p:nvSpPr>
            <p:cNvPr id="61" name="Rounded Rectangle 60"/>
            <p:cNvSpPr/>
            <p:nvPr/>
          </p:nvSpPr>
          <p:spPr bwMode="gray">
            <a:xfrm>
              <a:off x="8297225" y="2146662"/>
              <a:ext cx="439017" cy="376401"/>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pic>
          <p:nvPicPr>
            <p:cNvPr id="80" name="Picture 14" descr="DF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40568" y="2211546"/>
              <a:ext cx="352331" cy="246632"/>
            </a:xfrm>
            <a:prstGeom prst="rect">
              <a:avLst/>
            </a:prstGeom>
            <a:noFill/>
            <a:extLst>
              <a:ext uri="{909E8E84-426E-40DD-AFC4-6F175D3DCCD1}">
                <a14:hiddenFill xmlns:a14="http://schemas.microsoft.com/office/drawing/2010/main">
                  <a:solidFill>
                    <a:srgbClr val="FFFFFF"/>
                  </a:solidFill>
                </a14:hiddenFill>
              </a:ext>
            </a:extLst>
          </p:spPr>
        </p:pic>
      </p:grpSp>
      <p:sp>
        <p:nvSpPr>
          <p:cNvPr id="90" name="Title 4"/>
          <p:cNvSpPr>
            <a:spLocks noGrp="1"/>
          </p:cNvSpPr>
          <p:nvPr>
            <p:ph type="title"/>
          </p:nvPr>
        </p:nvSpPr>
        <p:spPr>
          <a:xfrm>
            <a:off x="324000" y="324000"/>
            <a:ext cx="8496000" cy="756000"/>
          </a:xfrm>
        </p:spPr>
        <p:txBody>
          <a:bodyPr>
            <a:noAutofit/>
          </a:bodyPr>
          <a:lstStyle/>
          <a:p>
            <a:r>
              <a:rPr lang="en-US" sz="3200" dirty="0"/>
              <a:t>GÉANT’s Business Model in </a:t>
            </a:r>
            <a:r>
              <a:rPr lang="en-US" sz="3200" dirty="0" smtClean="0"/>
              <a:t>Helix Nebula </a:t>
            </a:r>
            <a:br>
              <a:rPr lang="en-US" sz="3200" dirty="0" smtClean="0"/>
            </a:br>
            <a:r>
              <a:rPr lang="en-US" sz="3200" dirty="0" smtClean="0"/>
              <a:t>(</a:t>
            </a:r>
            <a:r>
              <a:rPr lang="en-US" sz="3200" dirty="0"/>
              <a:t>Enterprise View)</a:t>
            </a:r>
          </a:p>
        </p:txBody>
      </p:sp>
    </p:spTree>
    <p:extLst>
      <p:ext uri="{BB962C8B-B14F-4D97-AF65-F5344CB8AC3E}">
        <p14:creationId xmlns:p14="http://schemas.microsoft.com/office/powerpoint/2010/main" val="2371042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Win-Win Situation</a:t>
            </a:r>
            <a:endParaRPr lang="en-US" dirty="0"/>
          </a:p>
        </p:txBody>
      </p:sp>
      <p:sp>
        <p:nvSpPr>
          <p:cNvPr id="3" name="Text Placeholder 2"/>
          <p:cNvSpPr>
            <a:spLocks noGrp="1"/>
          </p:cNvSpPr>
          <p:nvPr>
            <p:ph type="body" sz="quarter" idx="10"/>
          </p:nvPr>
        </p:nvSpPr>
        <p:spPr/>
        <p:txBody>
          <a:bodyPr>
            <a:normAutofit fontScale="92500" lnSpcReduction="20000"/>
          </a:bodyPr>
          <a:lstStyle/>
          <a:p>
            <a:pPr>
              <a:buFont typeface="Wingdings" pitchFamily="2" charset="2"/>
              <a:buChar char="Ø"/>
            </a:pPr>
            <a:r>
              <a:rPr lang="en-US" dirty="0" smtClean="0"/>
              <a:t>Customer expertise and partner coordination</a:t>
            </a:r>
          </a:p>
          <a:p>
            <a:pPr>
              <a:buFont typeface="Wingdings" pitchFamily="2" charset="2"/>
              <a:buChar char="Ø"/>
            </a:pPr>
            <a:r>
              <a:rPr lang="en-US" dirty="0" smtClean="0"/>
              <a:t>Valuable resources to tackle big science</a:t>
            </a:r>
          </a:p>
          <a:p>
            <a:pPr>
              <a:buFont typeface="Wingdings" pitchFamily="2" charset="2"/>
              <a:buChar char="Ø"/>
            </a:pPr>
            <a:r>
              <a:rPr lang="en-US" dirty="0" smtClean="0"/>
              <a:t>Lower costs and risks</a:t>
            </a:r>
          </a:p>
          <a:p>
            <a:pPr marL="0" indent="0">
              <a:buNone/>
            </a:pPr>
            <a:endParaRPr lang="en-US" dirty="0"/>
          </a:p>
          <a:p>
            <a:pPr marL="0" indent="0">
              <a:buNone/>
            </a:pPr>
            <a:r>
              <a:rPr lang="en-US" sz="3000" b="1" dirty="0" smtClean="0"/>
              <a:t>Value Proposition Extension</a:t>
            </a:r>
          </a:p>
          <a:p>
            <a:pPr marL="285750" indent="-285750">
              <a:buFont typeface="Wingdings" pitchFamily="2" charset="2"/>
              <a:buChar char="Ø"/>
            </a:pPr>
            <a:r>
              <a:rPr lang="en-US" sz="2600" dirty="0" smtClean="0"/>
              <a:t>Customers </a:t>
            </a:r>
            <a:r>
              <a:rPr lang="en-US" sz="2600" dirty="0"/>
              <a:t>get freedom of </a:t>
            </a:r>
            <a:r>
              <a:rPr lang="en-US" sz="2600" dirty="0" smtClean="0"/>
              <a:t>choice </a:t>
            </a:r>
            <a:endParaRPr lang="en-US" sz="2600" dirty="0"/>
          </a:p>
          <a:p>
            <a:pPr marL="285750" indent="-285750">
              <a:buFont typeface="Wingdings" pitchFamily="2" charset="2"/>
              <a:buChar char="Ø"/>
            </a:pPr>
            <a:r>
              <a:rPr lang="en-US" sz="2600" dirty="0"/>
              <a:t>Flexibility: </a:t>
            </a:r>
            <a:br>
              <a:rPr lang="en-US" sz="2600" dirty="0"/>
            </a:br>
            <a:r>
              <a:rPr lang="en-US" sz="2600" dirty="0"/>
              <a:t>Expand publicly funded by commercial resources</a:t>
            </a:r>
          </a:p>
          <a:p>
            <a:pPr marL="285750" indent="-285750">
              <a:buFont typeface="Wingdings" pitchFamily="2" charset="2"/>
              <a:buChar char="Ø"/>
            </a:pPr>
            <a:r>
              <a:rPr lang="en-US" sz="2600" dirty="0"/>
              <a:t>Faster network</a:t>
            </a:r>
          </a:p>
          <a:p>
            <a:pPr marL="285750" indent="-285750">
              <a:buFont typeface="Wingdings" pitchFamily="2" charset="2"/>
              <a:buChar char="Ø"/>
            </a:pPr>
            <a:r>
              <a:rPr lang="en-US" sz="2600" dirty="0" smtClean="0"/>
              <a:t>Better </a:t>
            </a:r>
            <a:r>
              <a:rPr lang="en-US" sz="2600" dirty="0"/>
              <a:t>demand </a:t>
            </a:r>
            <a:r>
              <a:rPr lang="en-US" sz="2600" dirty="0" smtClean="0"/>
              <a:t>coverage for IaaS</a:t>
            </a:r>
            <a:endParaRPr lang="en-US" sz="2600" dirty="0"/>
          </a:p>
          <a:p>
            <a:endParaRPr lang="en-US" dirty="0" smtClean="0"/>
          </a:p>
          <a:p>
            <a:endParaRPr lang="en-US" dirty="0"/>
          </a:p>
        </p:txBody>
      </p:sp>
    </p:spTree>
    <p:extLst>
      <p:ext uri="{BB962C8B-B14F-4D97-AF65-F5344CB8AC3E}">
        <p14:creationId xmlns:p14="http://schemas.microsoft.com/office/powerpoint/2010/main" val="1461913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Thank you.</a:t>
            </a:r>
            <a:endParaRPr lang="en-US" b="1" dirty="0"/>
          </a:p>
        </p:txBody>
      </p:sp>
      <p:sp>
        <p:nvSpPr>
          <p:cNvPr id="5" name="Text Placeholder 4"/>
          <p:cNvSpPr>
            <a:spLocks noGrp="1"/>
          </p:cNvSpPr>
          <p:nvPr>
            <p:ph type="body" sz="quarter" idx="10"/>
          </p:nvPr>
        </p:nvSpPr>
        <p:spPr/>
        <p:txBody>
          <a:bodyPr/>
          <a:lstStyle/>
          <a:p>
            <a:endParaRPr lang="en-US"/>
          </a:p>
        </p:txBody>
      </p:sp>
      <p:sp>
        <p:nvSpPr>
          <p:cNvPr id="8" name="Text Placeholder 2"/>
          <p:cNvSpPr txBox="1">
            <a:spLocks/>
          </p:cNvSpPr>
          <p:nvPr/>
        </p:nvSpPr>
        <p:spPr bwMode="gray">
          <a:xfrm>
            <a:off x="324000" y="4604385"/>
            <a:ext cx="8496300" cy="1477328"/>
          </a:xfrm>
          <a:prstGeom prst="rect">
            <a:avLst/>
          </a:prstGeom>
        </p:spPr>
        <p:txBody>
          <a:bodyPr vert="horz" lIns="0" tIns="0" rIns="0" bIns="0" numCol="3" rtlCol="0" anchor="b" anchorCtr="0">
            <a:noAutofit/>
          </a:bodyPr>
          <a:lstStyle>
            <a:lvl1pPr marL="0" indent="0" algn="l" defTabSz="914400" rtl="0" eaLnBrk="1" latinLnBrk="0" hangingPunct="1">
              <a:spcBef>
                <a:spcPts val="0"/>
              </a:spcBef>
              <a:buClr>
                <a:schemeClr val="accent1"/>
              </a:buClr>
              <a:buSzPct val="80000"/>
              <a:buFontTx/>
              <a:buNone/>
              <a:defRPr sz="1600" b="0"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45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630000" indent="-179388"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r>
              <a:rPr kumimoji="0" lang="en-GB" sz="1600" b="1" i="0" u="none" strike="noStrike" kern="1200" cap="none" spc="0" normalizeH="0" baseline="0" noProof="0" dirty="0" smtClean="0">
                <a:ln>
                  <a:noFill/>
                </a:ln>
                <a:solidFill>
                  <a:srgbClr val="000000"/>
                </a:solidFill>
                <a:effectLst/>
                <a:uLnTx/>
                <a:uFillTx/>
                <a:latin typeface="Arial"/>
                <a:ea typeface="+mn-ea"/>
                <a:cs typeface="+mn-cs"/>
              </a:rPr>
              <a:t>Julia Doll</a:t>
            </a: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r>
              <a:rPr kumimoji="0" lang="en-GB" sz="1600" b="0" i="0" u="none" strike="noStrike" kern="1200" cap="none" spc="0" normalizeH="0" baseline="0" noProof="0" dirty="0" smtClean="0">
                <a:ln>
                  <a:noFill/>
                </a:ln>
                <a:solidFill>
                  <a:srgbClr val="000000"/>
                </a:solidFill>
                <a:effectLst/>
                <a:uLnTx/>
                <a:uFillTx/>
                <a:latin typeface="Arial"/>
                <a:ea typeface="+mn-ea"/>
                <a:cs typeface="+mn-cs"/>
              </a:rPr>
              <a:t>SAP Project Lead</a:t>
            </a: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r>
              <a:rPr kumimoji="0" lang="en-GB" sz="1600" b="0" i="0" u="none" strike="noStrike" kern="1200" cap="none" spc="0" normalizeH="0" baseline="0" noProof="0" dirty="0" smtClean="0">
                <a:ln>
                  <a:noFill/>
                </a:ln>
                <a:solidFill>
                  <a:srgbClr val="000000"/>
                </a:solidFill>
                <a:effectLst/>
                <a:uLnTx/>
                <a:uFillTx/>
                <a:latin typeface="Arial"/>
                <a:ea typeface="+mn-ea"/>
                <a:cs typeface="+mn-cs"/>
              </a:rPr>
              <a:t>T +41 58871 7722</a:t>
            </a:r>
            <a:endParaRPr kumimoji="0" lang="en-GB" sz="1600" b="1"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r>
              <a:rPr kumimoji="0" lang="en-GB" sz="1600" b="0" i="0" u="none" strike="noStrike" kern="1200" cap="none" spc="0" normalizeH="0" baseline="0" noProof="0" dirty="0" smtClean="0">
                <a:ln>
                  <a:noFill/>
                </a:ln>
                <a:solidFill>
                  <a:srgbClr val="000000"/>
                </a:solidFill>
                <a:effectLst/>
                <a:uLnTx/>
                <a:uFillTx/>
                <a:latin typeface="Arial"/>
                <a:ea typeface="+mn-ea"/>
                <a:cs typeface="+mn-cs"/>
              </a:rPr>
              <a:t>ju.doll@sap.com</a:t>
            </a: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endParaRPr kumimoji="0" lang="en-GB" sz="1600" b="1"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endParaRPr kumimoji="0" lang="en-GB" sz="1600" b="1"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endParaRPr kumimoji="0" lang="en-GB" sz="1600" b="0" i="0" u="sng"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endParaRPr kumimoji="0" lang="en-GB" sz="1600" b="0" i="0" u="sng"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endParaRPr kumimoji="0" lang="en-GB" sz="1600" b="1" i="0" u="none" strike="noStrike" kern="120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10808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Helix Nebula Business Models</a:t>
            </a:r>
          </a:p>
          <a:p>
            <a:r>
              <a:rPr lang="en-US" dirty="0" smtClean="0"/>
              <a:t>Helix Nebula Broker Roles </a:t>
            </a:r>
            <a:br>
              <a:rPr lang="en-US" dirty="0" smtClean="0"/>
            </a:br>
            <a:r>
              <a:rPr lang="en-US" sz="2800" dirty="0" smtClean="0"/>
              <a:t>(Integrating Publicly </a:t>
            </a:r>
            <a:r>
              <a:rPr lang="en-US" sz="2800" dirty="0"/>
              <a:t>F</a:t>
            </a:r>
            <a:r>
              <a:rPr lang="en-US" sz="2800" dirty="0" smtClean="0"/>
              <a:t>unded e-Infrastructures)</a:t>
            </a:r>
          </a:p>
          <a:p>
            <a:pPr marL="0" indent="0">
              <a:buNone/>
            </a:pPr>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endParaRPr lang="it-IT"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B4CF184-3B2B-4964-9C67-307F6FF6270D}" type="slidenum">
              <a:rPr lang="it-IT" smtClean="0">
                <a:solidFill>
                  <a:prstClr val="black">
                    <a:tint val="75000"/>
                  </a:prstClr>
                </a:solidFill>
              </a:rPr>
              <a:pPr/>
              <a:t>2</a:t>
            </a:fld>
            <a:endParaRPr lang="it-IT" dirty="0">
              <a:solidFill>
                <a:prstClr val="black">
                  <a:tint val="75000"/>
                </a:prstClr>
              </a:solidFill>
            </a:endParaRPr>
          </a:p>
        </p:txBody>
      </p:sp>
    </p:spTree>
    <p:extLst>
      <p:ext uri="{BB962C8B-B14F-4D97-AF65-F5344CB8AC3E}">
        <p14:creationId xmlns:p14="http://schemas.microsoft.com/office/powerpoint/2010/main" val="1347031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Appendix</a:t>
            </a:r>
            <a:endParaRPr lang="en-US" dirty="0"/>
          </a:p>
        </p:txBody>
      </p:sp>
      <p:sp>
        <p:nvSpPr>
          <p:cNvPr id="4" name="Text Placeholder 3"/>
          <p:cNvSpPr>
            <a:spLocks noGrp="1"/>
          </p:cNvSpPr>
          <p:nvPr>
            <p:ph type="body" sz="quarter" idx="10"/>
          </p:nvPr>
        </p:nvSpPr>
        <p:spPr/>
        <p:txBody>
          <a:bodyPr/>
          <a:lstStyle/>
          <a:p>
            <a:endParaRPr lang="en-US"/>
          </a:p>
        </p:txBody>
      </p:sp>
      <p:sp>
        <p:nvSpPr>
          <p:cNvPr id="5" name="Rectangle 4"/>
          <p:cNvSpPr/>
          <p:nvPr/>
        </p:nvSpPr>
        <p:spPr>
          <a:xfrm>
            <a:off x="179512" y="5877272"/>
            <a:ext cx="1440160"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715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HN Overarching Broker Roles</a:t>
            </a:r>
            <a:endParaRPr lang="en-US" dirty="0"/>
          </a:p>
        </p:txBody>
      </p:sp>
      <p:sp>
        <p:nvSpPr>
          <p:cNvPr id="5" name="Content Placeholder 4"/>
          <p:cNvSpPr>
            <a:spLocks noGrp="1"/>
          </p:cNvSpPr>
          <p:nvPr>
            <p:ph sz="half" idx="1"/>
          </p:nvPr>
        </p:nvSpPr>
        <p:spPr>
          <a:xfrm>
            <a:off x="457200" y="1600200"/>
            <a:ext cx="6131024" cy="4525963"/>
          </a:xfrm>
        </p:spPr>
        <p:txBody>
          <a:bodyPr>
            <a:noAutofit/>
          </a:bodyPr>
          <a:lstStyle/>
          <a:p>
            <a:pPr>
              <a:buFont typeface="Wingdings" pitchFamily="2" charset="2"/>
              <a:buChar char="q"/>
            </a:pPr>
            <a:r>
              <a:rPr lang="en-US" sz="1500" b="1" dirty="0" smtClean="0"/>
              <a:t>Trading Role</a:t>
            </a:r>
            <a:r>
              <a:rPr lang="en-US" sz="1400" dirty="0"/>
              <a:t/>
            </a:r>
            <a:br>
              <a:rPr lang="en-US" sz="1400" dirty="0"/>
            </a:br>
            <a:r>
              <a:rPr lang="en-GB" sz="1400" dirty="0" smtClean="0"/>
              <a:t>A trading exchange </a:t>
            </a:r>
            <a:r>
              <a:rPr lang="en-GB" sz="1400" dirty="0"/>
              <a:t>platform </a:t>
            </a:r>
            <a:r>
              <a:rPr lang="en-GB" sz="1400" dirty="0" smtClean="0"/>
              <a:t>that </a:t>
            </a:r>
            <a:r>
              <a:rPr lang="en-GB" sz="1400" dirty="0"/>
              <a:t>enables infrastructure provider to sell and buy computing capacity in order to better meet the customers’ needs and to earn money with disused resources </a:t>
            </a:r>
            <a:r>
              <a:rPr lang="en-US" sz="1400" dirty="0"/>
              <a:t>  </a:t>
            </a:r>
          </a:p>
          <a:p>
            <a:pPr>
              <a:buFont typeface="Wingdings" pitchFamily="2" charset="2"/>
              <a:buChar char="q"/>
            </a:pPr>
            <a:r>
              <a:rPr lang="en-US" sz="1500" b="1" dirty="0" smtClean="0"/>
              <a:t>Yellow Strom Role</a:t>
            </a:r>
            <a:br>
              <a:rPr lang="en-US" sz="1500" b="1" dirty="0" smtClean="0"/>
            </a:br>
            <a:r>
              <a:rPr lang="en-GB" sz="1400" dirty="0" smtClean="0"/>
              <a:t>Buys </a:t>
            </a:r>
            <a:r>
              <a:rPr lang="en-GB" sz="1400" dirty="0"/>
              <a:t>the </a:t>
            </a:r>
            <a:r>
              <a:rPr lang="en-GB" sz="1400" dirty="0" smtClean="0"/>
              <a:t>offerings from HN providers </a:t>
            </a:r>
            <a:r>
              <a:rPr lang="en-GB" sz="1400" dirty="0"/>
              <a:t>to create frequently demanded bundles or single services ex ante and sells them to the end customer </a:t>
            </a:r>
            <a:r>
              <a:rPr lang="en-GB" sz="1400" i="1" dirty="0"/>
              <a:t>without</a:t>
            </a:r>
            <a:r>
              <a:rPr lang="en-GB" sz="1400" dirty="0"/>
              <a:t> making transparent from with provider the services </a:t>
            </a:r>
            <a:r>
              <a:rPr lang="en-GB" sz="1400" dirty="0" smtClean="0"/>
              <a:t>come (reseller model).</a:t>
            </a:r>
            <a:endParaRPr lang="en-US" sz="1400" dirty="0"/>
          </a:p>
          <a:p>
            <a:pPr>
              <a:buFont typeface="Wingdings" pitchFamily="2" charset="2"/>
              <a:buChar char="q"/>
            </a:pPr>
            <a:r>
              <a:rPr lang="en-US" sz="1500" b="1" dirty="0" smtClean="0"/>
              <a:t>Work Group Management</a:t>
            </a:r>
            <a:br>
              <a:rPr lang="en-US" sz="1500" b="1" dirty="0" smtClean="0"/>
            </a:br>
            <a:r>
              <a:rPr lang="en-GB" sz="1400" dirty="0"/>
              <a:t>A</a:t>
            </a:r>
            <a:r>
              <a:rPr lang="en-GB" sz="1400" dirty="0" smtClean="0"/>
              <a:t>ssigns  tasks </a:t>
            </a:r>
            <a:r>
              <a:rPr lang="en-GB" sz="1400" dirty="0"/>
              <a:t>and coordinates results between all HN partners’ individual work groups. </a:t>
            </a:r>
            <a:r>
              <a:rPr lang="en-GB" sz="1400" dirty="0" smtClean="0"/>
              <a:t>For example the distribution of </a:t>
            </a:r>
            <a:r>
              <a:rPr lang="en-GB" sz="1400" dirty="0"/>
              <a:t>technical </a:t>
            </a:r>
            <a:r>
              <a:rPr lang="en-GB" sz="1400" dirty="0" smtClean="0"/>
              <a:t>standards, central </a:t>
            </a:r>
            <a:r>
              <a:rPr lang="en-GB" sz="1400" dirty="0"/>
              <a:t>governance </a:t>
            </a:r>
            <a:r>
              <a:rPr lang="en-GB" sz="1400" dirty="0" smtClean="0"/>
              <a:t>rules, definition of </a:t>
            </a:r>
            <a:r>
              <a:rPr lang="en-GB" sz="1400" dirty="0"/>
              <a:t>customer segments, </a:t>
            </a:r>
            <a:r>
              <a:rPr lang="en-GB" sz="1400" dirty="0" smtClean="0"/>
              <a:t>service </a:t>
            </a:r>
            <a:r>
              <a:rPr lang="en-GB" sz="1400" dirty="0"/>
              <a:t>catalogue and a supply side expansion process for Europe and other continents, if approved.</a:t>
            </a:r>
            <a:endParaRPr lang="en-US" sz="1400" dirty="0"/>
          </a:p>
          <a:p>
            <a:pPr lvl="0">
              <a:buFont typeface="Wingdings" pitchFamily="2" charset="2"/>
              <a:buChar char="q"/>
            </a:pPr>
            <a:r>
              <a:rPr lang="en-US" sz="1500" b="1" dirty="0" smtClean="0"/>
              <a:t>The </a:t>
            </a:r>
            <a:r>
              <a:rPr lang="en-US" sz="1500" b="1" dirty="0"/>
              <a:t>U</a:t>
            </a:r>
            <a:r>
              <a:rPr lang="en-US" sz="1500" b="1" dirty="0" smtClean="0"/>
              <a:t>p-/Cross-Seller</a:t>
            </a:r>
            <a:r>
              <a:rPr lang="en-US" sz="1500" b="1" dirty="0"/>
              <a:t/>
            </a:r>
            <a:br>
              <a:rPr lang="en-US" sz="1500" b="1" dirty="0"/>
            </a:br>
            <a:r>
              <a:rPr lang="en-GB" sz="1400" i="1" dirty="0" smtClean="0"/>
              <a:t>Exploits the up-</a:t>
            </a:r>
            <a:r>
              <a:rPr lang="en-GB" sz="1400" i="1" dirty="0"/>
              <a:t>/cross-selling potentials</a:t>
            </a:r>
            <a:r>
              <a:rPr lang="en-GB" sz="1400" b="1" dirty="0"/>
              <a:t> </a:t>
            </a:r>
            <a:r>
              <a:rPr lang="en-GB" sz="1400" dirty="0"/>
              <a:t>between the various services  </a:t>
            </a:r>
            <a:r>
              <a:rPr lang="en-GB" sz="1400" dirty="0" smtClean="0"/>
              <a:t>by finding suitable services based on </a:t>
            </a:r>
            <a:r>
              <a:rPr lang="en-GB" sz="1400" dirty="0"/>
              <a:t>customer’s data </a:t>
            </a:r>
            <a:r>
              <a:rPr lang="en-GB" sz="1400" dirty="0" smtClean="0"/>
              <a:t>analysis.</a:t>
            </a:r>
            <a:endParaRPr lang="en-US" sz="1500" b="1" dirty="0" smtClean="0"/>
          </a:p>
          <a:p>
            <a:pPr>
              <a:buFont typeface="Wingdings" pitchFamily="2" charset="2"/>
              <a:buChar char="q"/>
            </a:pPr>
            <a:r>
              <a:rPr lang="en-US" sz="1500" b="1" dirty="0" smtClean="0"/>
              <a:t>Financial Broker</a:t>
            </a:r>
            <a:br>
              <a:rPr lang="en-US" sz="1500" b="1" dirty="0" smtClean="0"/>
            </a:br>
            <a:r>
              <a:rPr lang="en-GB" sz="1400" dirty="0"/>
              <a:t>A </a:t>
            </a:r>
            <a:r>
              <a:rPr lang="en-GB" sz="1400" i="1" dirty="0"/>
              <a:t>financial broker</a:t>
            </a:r>
            <a:r>
              <a:rPr lang="en-GB" sz="1400" dirty="0"/>
              <a:t> integrates quotas/billings, passes through payments and splits revenues</a:t>
            </a:r>
            <a:r>
              <a:rPr lang="en-GB" sz="1400" dirty="0" smtClean="0"/>
              <a:t>.</a:t>
            </a:r>
            <a:r>
              <a:rPr lang="en-US" sz="1400" dirty="0" smtClean="0">
                <a:solidFill>
                  <a:srgbClr val="666666"/>
                </a:solidFill>
              </a:rPr>
              <a:t> </a:t>
            </a:r>
            <a:endParaRPr lang="en-US" sz="1400" dirty="0"/>
          </a:p>
          <a:p>
            <a:pPr>
              <a:buFont typeface="Wingdings" pitchFamily="2" charset="2"/>
              <a:buChar char="q"/>
            </a:pPr>
            <a:r>
              <a:rPr lang="en-US" sz="1500" b="1" dirty="0" smtClean="0"/>
              <a:t>Law Broker</a:t>
            </a:r>
            <a:r>
              <a:rPr lang="en-US" sz="1600" b="1" dirty="0"/>
              <a:t/>
            </a:r>
            <a:br>
              <a:rPr lang="en-US" sz="1600" b="1" dirty="0"/>
            </a:br>
            <a:r>
              <a:rPr lang="en-GB" sz="1400" dirty="0"/>
              <a:t>Legal operations concerning European and national antitrust policies, liability within the ecosystem, taxes and HN’s juridical status could be centrally managed for all </a:t>
            </a:r>
            <a:r>
              <a:rPr lang="en-GB" sz="1400" dirty="0" smtClean="0"/>
              <a:t>providers.</a:t>
            </a:r>
          </a:p>
          <a:p>
            <a:pPr marL="0" indent="0">
              <a:buNone/>
            </a:pPr>
            <a:endParaRPr lang="en-GB" sz="1400" dirty="0"/>
          </a:p>
        </p:txBody>
      </p:sp>
      <p:sp>
        <p:nvSpPr>
          <p:cNvPr id="3" name="Footer Placeholder 2"/>
          <p:cNvSpPr>
            <a:spLocks noGrp="1"/>
          </p:cNvSpPr>
          <p:nvPr>
            <p:ph type="ftr" sz="quarter" idx="11"/>
          </p:nvPr>
        </p:nvSpPr>
        <p:spPr/>
        <p:txBody>
          <a:bodyPr/>
          <a:lstStyle/>
          <a:p>
            <a:endParaRPr lang="it-IT" dirty="0"/>
          </a:p>
        </p:txBody>
      </p:sp>
      <p:sp>
        <p:nvSpPr>
          <p:cNvPr id="2" name="Slide Number Placeholder 1"/>
          <p:cNvSpPr>
            <a:spLocks noGrp="1"/>
          </p:cNvSpPr>
          <p:nvPr>
            <p:ph type="sldNum" sz="quarter" idx="12"/>
          </p:nvPr>
        </p:nvSpPr>
        <p:spPr/>
        <p:txBody>
          <a:bodyPr/>
          <a:lstStyle/>
          <a:p>
            <a:fld id="{1B4CF184-3B2B-4964-9C67-307F6FF6270D}" type="slidenum">
              <a:rPr lang="it-IT" smtClean="0">
                <a:solidFill>
                  <a:prstClr val="black">
                    <a:tint val="75000"/>
                  </a:prstClr>
                </a:solidFill>
              </a:rPr>
              <a:pPr/>
              <a:t>21</a:t>
            </a:fld>
            <a:endParaRPr lang="it-IT"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5518" y="1771487"/>
            <a:ext cx="2109128" cy="2139578"/>
          </a:xfrm>
          <a:prstGeom prst="rect">
            <a:avLst/>
          </a:prstGeom>
        </p:spPr>
      </p:pic>
    </p:spTree>
    <p:extLst>
      <p:ext uri="{BB962C8B-B14F-4D97-AF65-F5344CB8AC3E}">
        <p14:creationId xmlns:p14="http://schemas.microsoft.com/office/powerpoint/2010/main" val="2496862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HN BM specific Broker Roles</a:t>
            </a:r>
            <a:endParaRPr lang="en-US" dirty="0"/>
          </a:p>
        </p:txBody>
      </p:sp>
      <p:sp>
        <p:nvSpPr>
          <p:cNvPr id="5" name="Content Placeholder 4"/>
          <p:cNvSpPr>
            <a:spLocks noGrp="1"/>
          </p:cNvSpPr>
          <p:nvPr>
            <p:ph sz="half" idx="1"/>
          </p:nvPr>
        </p:nvSpPr>
        <p:spPr>
          <a:xfrm>
            <a:off x="457200" y="1600200"/>
            <a:ext cx="6131024" cy="4525963"/>
          </a:xfrm>
        </p:spPr>
        <p:txBody>
          <a:bodyPr>
            <a:noAutofit/>
          </a:bodyPr>
          <a:lstStyle/>
          <a:p>
            <a:pPr lvl="0">
              <a:spcBef>
                <a:spcPct val="0"/>
              </a:spcBef>
              <a:buFont typeface="Wingdings" pitchFamily="2" charset="2"/>
              <a:buChar char="q"/>
            </a:pPr>
            <a:r>
              <a:rPr lang="en-US" sz="1500" b="1" dirty="0"/>
              <a:t>Information as a Service</a:t>
            </a:r>
            <a:r>
              <a:rPr lang="en-US" sz="1400" dirty="0"/>
              <a:t/>
            </a:r>
            <a:br>
              <a:rPr lang="en-US" sz="1400" dirty="0"/>
            </a:br>
            <a:r>
              <a:rPr lang="en-GB" sz="1400" dirty="0"/>
              <a:t>acquires, standardises, and combines new structured, semi-structured, and unstructured data which is considered to be beneficial to the existing </a:t>
            </a:r>
            <a:r>
              <a:rPr lang="en-GB" sz="1400" dirty="0" smtClean="0"/>
              <a:t>offerings</a:t>
            </a:r>
          </a:p>
          <a:p>
            <a:pPr lvl="0">
              <a:spcBef>
                <a:spcPct val="0"/>
              </a:spcBef>
              <a:buFont typeface="Wingdings" pitchFamily="2" charset="2"/>
              <a:buChar char="q"/>
            </a:pPr>
            <a:r>
              <a:rPr lang="en-US" sz="1500" b="1" dirty="0" smtClean="0"/>
              <a:t>Generic Cloud Computing for European Big Science</a:t>
            </a:r>
            <a:br>
              <a:rPr lang="en-US" sz="1500" b="1" dirty="0" smtClean="0"/>
            </a:br>
            <a:r>
              <a:rPr lang="en-US" sz="1400" dirty="0" smtClean="0">
                <a:solidFill>
                  <a:srgbClr val="666666"/>
                </a:solidFill>
                <a:ea typeface="+mn-ea"/>
              </a:rPr>
              <a:t>Provision of data capture and processing that elastically meet the need of big science’s growing demand. </a:t>
            </a:r>
          </a:p>
          <a:p>
            <a:pPr>
              <a:buFont typeface="Wingdings" pitchFamily="2" charset="2"/>
              <a:buChar char="q"/>
            </a:pPr>
            <a:r>
              <a:rPr lang="en-US" sz="1500" b="1" dirty="0" smtClean="0"/>
              <a:t>Versioned Cloud Computing for Science &amp; Education</a:t>
            </a:r>
            <a:br>
              <a:rPr lang="en-US" sz="1500" b="1" dirty="0" smtClean="0"/>
            </a:br>
            <a:r>
              <a:rPr lang="en-US" sz="1400" dirty="0" smtClean="0">
                <a:solidFill>
                  <a:srgbClr val="666666"/>
                </a:solidFill>
                <a:ea typeface="+mn-ea"/>
              </a:rPr>
              <a:t>Finds new partners and defines versions.</a:t>
            </a:r>
          </a:p>
          <a:p>
            <a:pPr lvl="0">
              <a:buFont typeface="Wingdings" pitchFamily="2" charset="2"/>
              <a:buChar char="q"/>
            </a:pPr>
            <a:r>
              <a:rPr lang="en-US" sz="1500" b="1" dirty="0"/>
              <a:t>Worldwide all-in-one enterprise cloud</a:t>
            </a:r>
            <a:br>
              <a:rPr lang="en-US" sz="1500" b="1" dirty="0"/>
            </a:br>
            <a:r>
              <a:rPr lang="en-GB" sz="1400" dirty="0"/>
              <a:t>manages the choice of worldwide geographies where data centres are to be installed and customers addressed. Further, the international roll-out requires national law and language adaptions of the </a:t>
            </a:r>
            <a:r>
              <a:rPr lang="en-GB" sz="1400" dirty="0" smtClean="0"/>
              <a:t>services</a:t>
            </a:r>
          </a:p>
          <a:p>
            <a:pPr lvl="0">
              <a:buFont typeface="Wingdings" pitchFamily="2" charset="2"/>
              <a:buChar char="q"/>
            </a:pPr>
            <a:r>
              <a:rPr lang="en-US" sz="1500" b="1" dirty="0" smtClean="0"/>
              <a:t>Collaboration </a:t>
            </a:r>
            <a:r>
              <a:rPr lang="en-US" sz="1500" b="1" dirty="0"/>
              <a:t>&amp; Communication Platform for Science &amp; </a:t>
            </a:r>
            <a:r>
              <a:rPr lang="en-US" sz="1500" b="1" dirty="0" smtClean="0"/>
              <a:t>Education</a:t>
            </a:r>
            <a:br>
              <a:rPr lang="en-US" sz="1500" b="1" dirty="0" smtClean="0"/>
            </a:br>
            <a:r>
              <a:rPr lang="en-GB" sz="1400" dirty="0"/>
              <a:t>centrally ensures marketing, front-end deployment, tool integration communication, and quality assurance</a:t>
            </a:r>
            <a:r>
              <a:rPr lang="en-US" sz="1400" dirty="0" smtClean="0">
                <a:solidFill>
                  <a:srgbClr val="666666"/>
                </a:solidFill>
              </a:rPr>
              <a:t>. </a:t>
            </a:r>
            <a:endParaRPr lang="en-US" sz="1400" dirty="0"/>
          </a:p>
          <a:p>
            <a:pPr>
              <a:buFont typeface="Wingdings" pitchFamily="2" charset="2"/>
              <a:buChar char="q"/>
            </a:pPr>
            <a:r>
              <a:rPr lang="en-US" sz="1500" b="1" dirty="0"/>
              <a:t>Application Crowd</a:t>
            </a:r>
            <a:r>
              <a:rPr lang="en-US" sz="1600" b="1" dirty="0"/>
              <a:t/>
            </a:r>
            <a:br>
              <a:rPr lang="en-US" sz="1600" b="1" dirty="0"/>
            </a:br>
            <a:r>
              <a:rPr lang="en-GB" sz="1400" dirty="0"/>
              <a:t>provides the app store and tests, certifies, and customizes the </a:t>
            </a:r>
            <a:r>
              <a:rPr lang="en-GB" sz="1400" dirty="0" smtClean="0"/>
              <a:t>apps. Establishing expert ecosystem.</a:t>
            </a:r>
          </a:p>
          <a:p>
            <a:pPr>
              <a:buFont typeface="Wingdings" pitchFamily="2" charset="2"/>
              <a:buChar char="q"/>
            </a:pPr>
            <a:r>
              <a:rPr lang="en-US" sz="1500" b="1" dirty="0" smtClean="0"/>
              <a:t>Brand Management</a:t>
            </a:r>
            <a:br>
              <a:rPr lang="en-US" sz="1500" b="1" dirty="0" smtClean="0"/>
            </a:br>
            <a:r>
              <a:rPr lang="en-US" sz="1400" dirty="0">
                <a:solidFill>
                  <a:srgbClr val="666666"/>
                </a:solidFill>
              </a:rPr>
              <a:t>A</a:t>
            </a:r>
            <a:r>
              <a:rPr lang="en-US" sz="1400" dirty="0" smtClean="0">
                <a:solidFill>
                  <a:srgbClr val="666666"/>
                </a:solidFill>
              </a:rPr>
              <a:t>cquires franchisees, advertisers and donators. Further it manages established partner relationships.</a:t>
            </a:r>
          </a:p>
          <a:p>
            <a:pPr>
              <a:buFont typeface="Wingdings" pitchFamily="2" charset="2"/>
              <a:buChar char="q"/>
            </a:pPr>
            <a:endParaRPr lang="en-US" sz="1400" dirty="0"/>
          </a:p>
          <a:p>
            <a:pPr lvl="0">
              <a:spcBef>
                <a:spcPct val="0"/>
              </a:spcBef>
              <a:buFont typeface="Wingdings" pitchFamily="2" charset="2"/>
              <a:buChar char="q"/>
            </a:pPr>
            <a:endParaRPr lang="en-GB" sz="1400" dirty="0" smtClean="0"/>
          </a:p>
          <a:p>
            <a:pPr marL="0" indent="0">
              <a:buNone/>
            </a:pPr>
            <a:endParaRPr lang="en-US" sz="1400" b="1" dirty="0"/>
          </a:p>
          <a:p>
            <a:pPr marL="0" lvl="0" indent="0">
              <a:spcBef>
                <a:spcPct val="0"/>
              </a:spcBef>
              <a:buNone/>
            </a:pPr>
            <a:endParaRPr lang="en-US" sz="1400" dirty="0" smtClean="0">
              <a:solidFill>
                <a:srgbClr val="666666"/>
              </a:solidFill>
              <a:ea typeface="+mn-ea"/>
            </a:endParaRPr>
          </a:p>
          <a:p>
            <a:pPr marL="0" indent="0">
              <a:buNone/>
            </a:pPr>
            <a:endParaRPr lang="en-US" sz="1400" dirty="0" smtClean="0"/>
          </a:p>
          <a:p>
            <a:pPr marL="0" indent="0">
              <a:buNone/>
            </a:pPr>
            <a:endParaRPr lang="en-GB" sz="1400" dirty="0"/>
          </a:p>
        </p:txBody>
      </p:sp>
      <p:sp>
        <p:nvSpPr>
          <p:cNvPr id="3" name="Footer Placeholder 2"/>
          <p:cNvSpPr>
            <a:spLocks noGrp="1"/>
          </p:cNvSpPr>
          <p:nvPr>
            <p:ph type="ftr" sz="quarter" idx="11"/>
          </p:nvPr>
        </p:nvSpPr>
        <p:spPr/>
        <p:txBody>
          <a:bodyPr/>
          <a:lstStyle/>
          <a:p>
            <a:endParaRPr lang="it-IT" dirty="0"/>
          </a:p>
        </p:txBody>
      </p:sp>
      <p:sp>
        <p:nvSpPr>
          <p:cNvPr id="2" name="Slide Number Placeholder 1"/>
          <p:cNvSpPr>
            <a:spLocks noGrp="1"/>
          </p:cNvSpPr>
          <p:nvPr>
            <p:ph type="sldNum" sz="quarter" idx="12"/>
          </p:nvPr>
        </p:nvSpPr>
        <p:spPr/>
        <p:txBody>
          <a:bodyPr/>
          <a:lstStyle/>
          <a:p>
            <a:fld id="{1B4CF184-3B2B-4964-9C67-307F6FF6270D}" type="slidenum">
              <a:rPr lang="it-IT" smtClean="0">
                <a:solidFill>
                  <a:prstClr val="black">
                    <a:tint val="75000"/>
                  </a:prstClr>
                </a:solidFill>
              </a:rPr>
              <a:pPr/>
              <a:t>22</a:t>
            </a:fld>
            <a:endParaRPr lang="it-IT" dirty="0">
              <a:solidFill>
                <a:prstClr val="black">
                  <a:tint val="75000"/>
                </a:prst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559615"/>
            <a:ext cx="2313550" cy="1373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063671"/>
            <a:ext cx="2313550" cy="1373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567727"/>
            <a:ext cx="2313550" cy="1373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449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42502" y="248031"/>
            <a:ext cx="8258995" cy="6361938"/>
          </a:xfrm>
          <a:prstGeom prst="rect">
            <a:avLst/>
          </a:prstGeom>
          <a:noFill/>
        </p:spPr>
      </p:pic>
    </p:spTree>
    <p:extLst>
      <p:ext uri="{BB962C8B-B14F-4D97-AF65-F5344CB8AC3E}">
        <p14:creationId xmlns:p14="http://schemas.microsoft.com/office/powerpoint/2010/main" val="1849677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000" y="75637"/>
            <a:ext cx="8496000" cy="756000"/>
          </a:xfrm>
        </p:spPr>
        <p:txBody>
          <a:bodyPr>
            <a:normAutofit fontScale="90000"/>
          </a:bodyPr>
          <a:lstStyle/>
          <a:p>
            <a:r>
              <a:rPr lang="en-GB" dirty="0" smtClean="0"/>
              <a:t>Evaluation Framework</a:t>
            </a:r>
            <a:endParaRPr lang="en-GB" dirty="0"/>
          </a:p>
        </p:txBody>
      </p:sp>
      <p:sp>
        <p:nvSpPr>
          <p:cNvPr id="49" name="Title 4"/>
          <p:cNvSpPr txBox="1">
            <a:spLocks/>
          </p:cNvSpPr>
          <p:nvPr/>
        </p:nvSpPr>
        <p:spPr bwMode="gray">
          <a:xfrm>
            <a:off x="324000" y="620688"/>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latin typeface="+mj-lt"/>
                <a:ea typeface="+mj-ea"/>
                <a:cs typeface="+mj-cs"/>
              </a:rPr>
              <a:t>We developed an evaluation framework that is based on two dimensions. The “impact” of the BM option to the market is described from the customers’ point of view, whereas the “ease of implementation” is seen from the suppliers’ point of view. The approach allows combining qualitative and quantitative criteria that were defined specifically for the project in collaboration with the HN suppliers</a:t>
            </a:r>
            <a:r>
              <a:rPr lang="en-GB" sz="1100" dirty="0" smtClean="0">
                <a:solidFill>
                  <a:schemeClr val="accent2"/>
                </a:solidFill>
              </a:rPr>
              <a:t>. </a:t>
            </a:r>
            <a:endParaRPr lang="en-GB" sz="1100" dirty="0" smtClean="0">
              <a:solidFill>
                <a:schemeClr val="accent2"/>
              </a:solidFill>
              <a:latin typeface="+mj-lt"/>
              <a:ea typeface="+mj-ea"/>
              <a:cs typeface="+mj-cs"/>
            </a:endParaRPr>
          </a:p>
          <a:p>
            <a:pPr algn="just">
              <a:spcBef>
                <a:spcPct val="0"/>
              </a:spcBef>
            </a:pPr>
            <a:endParaRPr lang="en-GB" sz="1100" dirty="0" smtClean="0">
              <a:solidFill>
                <a:schemeClr val="accent2"/>
              </a:solidFill>
              <a:latin typeface="+mj-lt"/>
              <a:ea typeface="+mj-ea"/>
              <a:cs typeface="+mj-cs"/>
            </a:endParaRPr>
          </a:p>
        </p:txBody>
      </p:sp>
      <p:graphicFrame>
        <p:nvGraphicFramePr>
          <p:cNvPr id="47" name="Content Placeholder 3"/>
          <p:cNvGraphicFramePr>
            <a:graphicFrameLocks/>
          </p:cNvGraphicFramePr>
          <p:nvPr>
            <p:extLst>
              <p:ext uri="{D42A27DB-BD31-4B8C-83A1-F6EECF244321}">
                <p14:modId xmlns:p14="http://schemas.microsoft.com/office/powerpoint/2010/main" val="3152856962"/>
              </p:ext>
            </p:extLst>
          </p:nvPr>
        </p:nvGraphicFramePr>
        <p:xfrm>
          <a:off x="324000" y="1471691"/>
          <a:ext cx="5414949" cy="197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 name="Inhaltsplatzhalter 22"/>
          <p:cNvPicPr>
            <a:picLocks noChangeAspect="1"/>
          </p:cNvPicPr>
          <p:nvPr/>
        </p:nvPicPr>
        <p:blipFill rotWithShape="1">
          <a:blip r:embed="rId8" cstate="print">
            <a:extLst>
              <a:ext uri="{28A0092B-C50C-407E-A947-70E740481C1C}">
                <a14:useLocalDpi xmlns:a14="http://schemas.microsoft.com/office/drawing/2010/main" val="0"/>
              </a:ext>
            </a:extLst>
          </a:blip>
          <a:srcRect r="1160"/>
          <a:stretch/>
        </p:blipFill>
        <p:spPr bwMode="gray">
          <a:xfrm>
            <a:off x="6000448" y="1471691"/>
            <a:ext cx="2819552" cy="1978260"/>
          </a:xfrm>
          <a:prstGeom prst="rect">
            <a:avLst/>
          </a:prstGeom>
        </p:spPr>
      </p:pic>
      <p:pic>
        <p:nvPicPr>
          <p:cNvPr id="29697" name="Picture 1"/>
          <p:cNvPicPr>
            <a:picLocks noChangeAspect="1" noChangeArrowheads="1"/>
          </p:cNvPicPr>
          <p:nvPr/>
        </p:nvPicPr>
        <p:blipFill>
          <a:blip r:embed="rId9" cstate="print"/>
          <a:srcRect/>
          <a:stretch>
            <a:fillRect/>
          </a:stretch>
        </p:blipFill>
        <p:spPr bwMode="auto">
          <a:xfrm>
            <a:off x="324000" y="3566571"/>
            <a:ext cx="8496000" cy="1360387"/>
          </a:xfrm>
          <a:prstGeom prst="rect">
            <a:avLst/>
          </a:prstGeom>
          <a:noFill/>
          <a:ln w="9525">
            <a:noFill/>
            <a:miter lim="800000"/>
            <a:headEnd/>
            <a:tailEnd/>
          </a:ln>
          <a:effectLst/>
        </p:spPr>
      </p:pic>
      <p:pic>
        <p:nvPicPr>
          <p:cNvPr id="29698" name="Picture 2"/>
          <p:cNvPicPr>
            <a:picLocks noChangeAspect="1" noChangeArrowheads="1"/>
          </p:cNvPicPr>
          <p:nvPr/>
        </p:nvPicPr>
        <p:blipFill>
          <a:blip r:embed="rId10" cstate="print"/>
          <a:srcRect/>
          <a:stretch>
            <a:fillRect/>
          </a:stretch>
        </p:blipFill>
        <p:spPr bwMode="auto">
          <a:xfrm>
            <a:off x="324000" y="5043578"/>
            <a:ext cx="8496000" cy="1213714"/>
          </a:xfrm>
          <a:prstGeom prst="rect">
            <a:avLst/>
          </a:prstGeom>
          <a:noFill/>
          <a:ln w="9525">
            <a:noFill/>
            <a:miter lim="800000"/>
            <a:headEnd/>
            <a:tailEnd/>
          </a:ln>
          <a:effectLst/>
        </p:spPr>
      </p:pic>
      <p:sp>
        <p:nvSpPr>
          <p:cNvPr id="17" name="TextBox 16"/>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Tree>
    <p:extLst>
      <p:ext uri="{BB962C8B-B14F-4D97-AF65-F5344CB8AC3E}">
        <p14:creationId xmlns:p14="http://schemas.microsoft.com/office/powerpoint/2010/main" val="1672600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24000" y="324000"/>
            <a:ext cx="8496000" cy="756000"/>
          </a:xfrm>
        </p:spPr>
        <p:txBody>
          <a:bodyPr>
            <a:normAutofit fontScale="90000"/>
          </a:bodyPr>
          <a:lstStyle/>
          <a:p>
            <a:r>
              <a:rPr lang="en-GB" dirty="0" smtClean="0"/>
              <a:t>Criteria Comparison for “Impact of Option” (Table)</a:t>
            </a:r>
            <a:endParaRPr lang="en-GB" dirty="0"/>
          </a:p>
        </p:txBody>
      </p:sp>
      <p:pic>
        <p:nvPicPr>
          <p:cNvPr id="12" name="Picture 3"/>
          <p:cNvPicPr>
            <a:picLocks noChangeAspect="1" noChangeArrowheads="1"/>
          </p:cNvPicPr>
          <p:nvPr/>
        </p:nvPicPr>
        <p:blipFill>
          <a:blip r:embed="rId3" cstate="print"/>
          <a:srcRect/>
          <a:stretch>
            <a:fillRect/>
          </a:stretch>
        </p:blipFill>
        <p:spPr bwMode="auto">
          <a:xfrm>
            <a:off x="324000" y="2142599"/>
            <a:ext cx="8496000" cy="3391548"/>
          </a:xfrm>
          <a:prstGeom prst="rect">
            <a:avLst/>
          </a:prstGeom>
          <a:noFill/>
          <a:ln w="9525">
            <a:noFill/>
            <a:miter lim="800000"/>
            <a:headEnd/>
            <a:tailEnd/>
          </a:ln>
          <a:effectLst/>
        </p:spPr>
      </p:pic>
      <p:sp>
        <p:nvSpPr>
          <p:cNvPr id="11" name="TextBox 10"/>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Tree>
    <p:extLst>
      <p:ext uri="{BB962C8B-B14F-4D97-AF65-F5344CB8AC3E}">
        <p14:creationId xmlns:p14="http://schemas.microsoft.com/office/powerpoint/2010/main" val="364798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2"/>
          <p:cNvGraphicFramePr>
            <a:graphicFrameLocks/>
          </p:cNvGraphicFramePr>
          <p:nvPr/>
        </p:nvGraphicFramePr>
        <p:xfrm>
          <a:off x="324000" y="1334537"/>
          <a:ext cx="8496000" cy="499187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324000" y="324000"/>
            <a:ext cx="8496000" cy="756000"/>
          </a:xfrm>
        </p:spPr>
        <p:txBody>
          <a:bodyPr>
            <a:normAutofit fontScale="90000"/>
          </a:bodyPr>
          <a:lstStyle/>
          <a:p>
            <a:r>
              <a:rPr lang="en-GB" dirty="0" smtClean="0"/>
              <a:t>Criteria Comparison for “Impact of Option” (Radar)</a:t>
            </a:r>
            <a:endParaRPr lang="en-GB" dirty="0"/>
          </a:p>
        </p:txBody>
      </p:sp>
      <p:sp>
        <p:nvSpPr>
          <p:cNvPr id="10" name="TextBox 9"/>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Tree>
    <p:extLst>
      <p:ext uri="{BB962C8B-B14F-4D97-AF65-F5344CB8AC3E}">
        <p14:creationId xmlns:p14="http://schemas.microsoft.com/office/powerpoint/2010/main" val="1746786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24000" y="324000"/>
            <a:ext cx="8496000" cy="756000"/>
          </a:xfrm>
        </p:spPr>
        <p:txBody>
          <a:bodyPr>
            <a:normAutofit fontScale="90000"/>
          </a:bodyPr>
          <a:lstStyle/>
          <a:p>
            <a:r>
              <a:rPr lang="en-GB" dirty="0" smtClean="0"/>
              <a:t>Criteria Comparison for “Ease of Implementation” (Table)</a:t>
            </a:r>
            <a:endParaRPr lang="en-GB" dirty="0"/>
          </a:p>
        </p:txBody>
      </p:sp>
      <p:pic>
        <p:nvPicPr>
          <p:cNvPr id="8193" name="Picture 1"/>
          <p:cNvPicPr>
            <a:picLocks noChangeAspect="1" noChangeArrowheads="1"/>
          </p:cNvPicPr>
          <p:nvPr/>
        </p:nvPicPr>
        <p:blipFill>
          <a:blip r:embed="rId3" cstate="print"/>
          <a:srcRect/>
          <a:stretch>
            <a:fillRect/>
          </a:stretch>
        </p:blipFill>
        <p:spPr bwMode="auto">
          <a:xfrm>
            <a:off x="324000" y="2311146"/>
            <a:ext cx="8496000" cy="3054453"/>
          </a:xfrm>
          <a:prstGeom prst="rect">
            <a:avLst/>
          </a:prstGeom>
          <a:noFill/>
          <a:ln w="9525">
            <a:noFill/>
            <a:miter lim="800000"/>
            <a:headEnd/>
            <a:tailEnd/>
          </a:ln>
          <a:effectLst/>
        </p:spPr>
      </p:pic>
      <p:sp>
        <p:nvSpPr>
          <p:cNvPr id="11" name="TextBox 10"/>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Tree>
    <p:extLst>
      <p:ext uri="{BB962C8B-B14F-4D97-AF65-F5344CB8AC3E}">
        <p14:creationId xmlns:p14="http://schemas.microsoft.com/office/powerpoint/2010/main" val="2724550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000" y="324000"/>
            <a:ext cx="8496000" cy="756000"/>
          </a:xfrm>
        </p:spPr>
        <p:txBody>
          <a:bodyPr>
            <a:normAutofit fontScale="90000"/>
          </a:bodyPr>
          <a:lstStyle/>
          <a:p>
            <a:r>
              <a:rPr lang="en-GB" dirty="0" smtClean="0"/>
              <a:t>Criteria Comparison for “Ease of Implementation” (Radar)</a:t>
            </a:r>
            <a:endParaRPr lang="en-GB" dirty="0"/>
          </a:p>
        </p:txBody>
      </p:sp>
      <p:sp>
        <p:nvSpPr>
          <p:cNvPr id="10" name="TextBox 9"/>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graphicFrame>
        <p:nvGraphicFramePr>
          <p:cNvPr id="11" name="Object 2"/>
          <p:cNvGraphicFramePr>
            <a:graphicFrameLocks/>
          </p:cNvGraphicFramePr>
          <p:nvPr/>
        </p:nvGraphicFramePr>
        <p:xfrm>
          <a:off x="324000" y="1325911"/>
          <a:ext cx="8496000" cy="49918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4417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p:cNvGrpSpPr/>
          <p:nvPr/>
        </p:nvGrpSpPr>
        <p:grpSpPr>
          <a:xfrm>
            <a:off x="7336960" y="2025223"/>
            <a:ext cx="854449" cy="811726"/>
            <a:chOff x="7336960" y="2025223"/>
            <a:chExt cx="854449" cy="811726"/>
          </a:xfrm>
        </p:grpSpPr>
        <p:sp>
          <p:nvSpPr>
            <p:cNvPr id="87" name="Rounded Rectangle 86"/>
            <p:cNvSpPr/>
            <p:nvPr/>
          </p:nvSpPr>
          <p:spPr bwMode="gray">
            <a:xfrm>
              <a:off x="7336960" y="2025223"/>
              <a:ext cx="854449" cy="811726"/>
            </a:xfrm>
            <a:prstGeom prst="roundRect">
              <a:avLst/>
            </a:prstGeom>
            <a:noFill/>
            <a:ln w="76200" algn="ctr">
              <a:solidFill>
                <a:schemeClr val="accent5"/>
              </a:solidFill>
              <a:miter lim="800000"/>
              <a:headEnd/>
              <a:tailEnd/>
            </a:ln>
          </p:spPr>
          <p:txBody>
            <a:bodyPr lIns="36000" tIns="36000" rIns="36000" bIns="36000" rtlCol="0" anchor="b"/>
            <a:lstStyle/>
            <a:p>
              <a:pPr algn="ctr" fontAlgn="base">
                <a:spcBef>
                  <a:spcPct val="50000"/>
                </a:spcBef>
                <a:spcAft>
                  <a:spcPct val="0"/>
                </a:spcAft>
                <a:buClr>
                  <a:srgbClr val="F0AB00"/>
                </a:buClr>
                <a:buSzPct val="80000"/>
              </a:pPr>
              <a:endParaRPr lang="de-CH" sz="900" kern="0" dirty="0">
                <a:ea typeface="Arial Unicode MS" pitchFamily="34" charset="-128"/>
                <a:cs typeface="Arial Unicode MS" pitchFamily="34" charset="-128"/>
              </a:endParaRPr>
            </a:p>
          </p:txBody>
        </p:sp>
        <p:pic>
          <p:nvPicPr>
            <p:cNvPr id="160" name="Picture 1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5834" y="2292017"/>
              <a:ext cx="756700" cy="278138"/>
            </a:xfrm>
            <a:prstGeom prst="rect">
              <a:avLst/>
            </a:prstGeom>
          </p:spPr>
        </p:pic>
      </p:grpSp>
      <p:sp>
        <p:nvSpPr>
          <p:cNvPr id="5" name="Title 4"/>
          <p:cNvSpPr>
            <a:spLocks noGrp="1"/>
          </p:cNvSpPr>
          <p:nvPr>
            <p:ph type="title"/>
          </p:nvPr>
        </p:nvSpPr>
        <p:spPr>
          <a:xfrm>
            <a:off x="324000" y="75637"/>
            <a:ext cx="8496000" cy="756000"/>
          </a:xfrm>
        </p:spPr>
        <p:txBody>
          <a:bodyPr/>
          <a:lstStyle/>
          <a:p>
            <a:r>
              <a:rPr lang="en-GB" sz="2000" dirty="0" smtClean="0"/>
              <a:t>Generic Cloud Computing for European Big Science (Network View)</a:t>
            </a:r>
            <a:endParaRPr lang="en-GB" sz="2000" dirty="0"/>
          </a:p>
        </p:txBody>
      </p:sp>
      <p:sp>
        <p:nvSpPr>
          <p:cNvPr id="49"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latin typeface="+mj-lt"/>
                <a:ea typeface="+mj-ea"/>
                <a:cs typeface="+mj-cs"/>
              </a:rPr>
              <a:t>In its initial development phase, HN has started off as a M-to-N structure. On the costumer side there are three major research organisations that allow a cost-benefit analysis. The partners consist of </a:t>
            </a:r>
            <a:r>
              <a:rPr lang="en-GB" sz="1100" dirty="0" err="1" smtClean="0">
                <a:solidFill>
                  <a:schemeClr val="accent2"/>
                </a:solidFill>
                <a:latin typeface="+mj-lt"/>
                <a:ea typeface="+mj-ea"/>
                <a:cs typeface="+mj-cs"/>
              </a:rPr>
              <a:t>IaaS</a:t>
            </a:r>
            <a:r>
              <a:rPr lang="en-GB" sz="1100" dirty="0" smtClean="0">
                <a:solidFill>
                  <a:schemeClr val="accent2"/>
                </a:solidFill>
                <a:latin typeface="+mj-lt"/>
                <a:ea typeface="+mj-ea"/>
                <a:cs typeface="+mj-cs"/>
              </a:rPr>
              <a:t> providers supported by various other SMEs with specialist skills and knowledge. Overarching broker roles to be assigned act as a middle man to address costumers from a single source.</a:t>
            </a:r>
          </a:p>
          <a:p>
            <a:pPr algn="just">
              <a:spcBef>
                <a:spcPct val="0"/>
              </a:spcBef>
            </a:pPr>
            <a:endParaRPr kumimoji="0" lang="en-GB" sz="1100" i="0" u="none" strike="noStrike" kern="1200" cap="none" spc="0" normalizeH="0" baseline="0" noProof="0" dirty="0">
              <a:ln>
                <a:noFill/>
              </a:ln>
              <a:solidFill>
                <a:schemeClr val="accent2"/>
              </a:solidFill>
              <a:effectLst/>
              <a:uLnTx/>
              <a:uFillTx/>
              <a:latin typeface="+mj-lt"/>
              <a:ea typeface="+mj-ea"/>
              <a:cs typeface="+mj-cs"/>
            </a:endParaRPr>
          </a:p>
        </p:txBody>
      </p:sp>
      <p:sp>
        <p:nvSpPr>
          <p:cNvPr id="71" name="Rectangle 70"/>
          <p:cNvSpPr/>
          <p:nvPr/>
        </p:nvSpPr>
        <p:spPr>
          <a:xfrm>
            <a:off x="735389" y="1484784"/>
            <a:ext cx="1370888" cy="276999"/>
          </a:xfrm>
          <a:prstGeom prst="rect">
            <a:avLst/>
          </a:prstGeom>
        </p:spPr>
        <p:txBody>
          <a:bodyPr wrap="none">
            <a:spAutoFit/>
          </a:bodyPr>
          <a:lstStyle/>
          <a:p>
            <a:pPr algn="ctr"/>
            <a:r>
              <a:rPr lang="en-US" sz="1200" b="1" dirty="0" smtClean="0"/>
              <a:t>Partner Network</a:t>
            </a:r>
            <a:endParaRPr lang="de-CH" sz="1200" dirty="0"/>
          </a:p>
        </p:txBody>
      </p:sp>
      <p:sp>
        <p:nvSpPr>
          <p:cNvPr id="72" name="Rectangle 71"/>
          <p:cNvSpPr/>
          <p:nvPr/>
        </p:nvSpPr>
        <p:spPr>
          <a:xfrm>
            <a:off x="4193339" y="1484784"/>
            <a:ext cx="1550424" cy="276999"/>
          </a:xfrm>
          <a:prstGeom prst="rect">
            <a:avLst/>
          </a:prstGeom>
        </p:spPr>
        <p:txBody>
          <a:bodyPr wrap="none">
            <a:spAutoFit/>
          </a:bodyPr>
          <a:lstStyle/>
          <a:p>
            <a:pPr algn="ctr"/>
            <a:r>
              <a:rPr lang="en-US" sz="1200" b="1" dirty="0" smtClean="0"/>
              <a:t>Customer Network</a:t>
            </a:r>
            <a:endParaRPr lang="de-CH" sz="1200" dirty="0"/>
          </a:p>
        </p:txBody>
      </p:sp>
      <p:sp>
        <p:nvSpPr>
          <p:cNvPr id="73" name="Rectangle 72"/>
          <p:cNvSpPr/>
          <p:nvPr/>
        </p:nvSpPr>
        <p:spPr>
          <a:xfrm>
            <a:off x="6941721" y="1484784"/>
            <a:ext cx="1083950" cy="276999"/>
          </a:xfrm>
          <a:prstGeom prst="rect">
            <a:avLst/>
          </a:prstGeom>
        </p:spPr>
        <p:txBody>
          <a:bodyPr wrap="none">
            <a:spAutoFit/>
          </a:bodyPr>
          <a:lstStyle/>
          <a:p>
            <a:pPr algn="ctr"/>
            <a:r>
              <a:rPr lang="en-US" sz="1200" b="1" dirty="0" smtClean="0"/>
              <a:t>Competition</a:t>
            </a:r>
            <a:endParaRPr lang="de-CH" sz="1200" dirty="0"/>
          </a:p>
        </p:txBody>
      </p:sp>
      <p:sp>
        <p:nvSpPr>
          <p:cNvPr id="74" name="Rounded Rectangle 73"/>
          <p:cNvSpPr/>
          <p:nvPr/>
        </p:nvSpPr>
        <p:spPr bwMode="gray">
          <a:xfrm>
            <a:off x="2926219" y="3301022"/>
            <a:ext cx="1149946" cy="1092448"/>
          </a:xfrm>
          <a:prstGeom prst="roundRect">
            <a:avLst/>
          </a:prstGeom>
          <a:noFill/>
          <a:ln w="76200" algn="ctr">
            <a:solidFill>
              <a:schemeClr val="accent1"/>
            </a:solidFill>
            <a:miter lim="800000"/>
            <a:headEnd/>
            <a:tailEnd/>
          </a:ln>
        </p:spPr>
        <p:txBody>
          <a:bodyPr lIns="90000" tIns="72000" rIns="90000" bIns="72000" rtlCol="0" anchor="b"/>
          <a:lstStyle/>
          <a:p>
            <a:pPr marL="0" lvl="1" algn="ctr" fontAlgn="base">
              <a:spcBef>
                <a:spcPct val="50000"/>
              </a:spcBef>
              <a:spcAft>
                <a:spcPct val="0"/>
              </a:spcAft>
              <a:buClr>
                <a:srgbClr val="F0AB00"/>
              </a:buClr>
              <a:buSzPct val="80000"/>
            </a:pPr>
            <a:endParaRPr lang="de-CH" sz="1050" b="1" kern="0" dirty="0" smtClean="0">
              <a:ea typeface="Arial Unicode MS" pitchFamily="34" charset="-128"/>
              <a:cs typeface="Arial Unicode MS" pitchFamily="34" charset="-128"/>
            </a:endParaRPr>
          </a:p>
        </p:txBody>
      </p:sp>
      <p:cxnSp>
        <p:nvCxnSpPr>
          <p:cNvPr id="75" name="Straight Connector 74"/>
          <p:cNvCxnSpPr/>
          <p:nvPr/>
        </p:nvCxnSpPr>
        <p:spPr>
          <a:xfrm flipH="1" flipV="1">
            <a:off x="3563888" y="1412776"/>
            <a:ext cx="1587" cy="1516530"/>
          </a:xfrm>
          <a:prstGeom prst="line">
            <a:avLst/>
          </a:prstGeom>
          <a:ln w="762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2417669" y="2709960"/>
            <a:ext cx="505758" cy="578402"/>
          </a:xfrm>
          <a:prstGeom prst="straightConnector1">
            <a:avLst/>
          </a:prstGeom>
          <a:ln w="38100">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3563888" y="4653136"/>
            <a:ext cx="1587" cy="1368152"/>
          </a:xfrm>
          <a:prstGeom prst="line">
            <a:avLst/>
          </a:prstGeom>
          <a:ln w="762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804248" y="1412776"/>
            <a:ext cx="1587" cy="4608512"/>
          </a:xfrm>
          <a:prstGeom prst="line">
            <a:avLst/>
          </a:prstGeom>
          <a:ln w="762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4139951" y="2613030"/>
            <a:ext cx="504056" cy="50405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1536814" y="3374285"/>
            <a:ext cx="792087" cy="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326936" y="3043837"/>
            <a:ext cx="854449" cy="811726"/>
            <a:chOff x="7326936" y="3043837"/>
            <a:chExt cx="854449" cy="811726"/>
          </a:xfrm>
        </p:grpSpPr>
        <p:pic>
          <p:nvPicPr>
            <p:cNvPr id="159" name="Picture 4" descr="C:\Users\I300708\Desktop\images.jpg"/>
            <p:cNvPicPr>
              <a:picLocks noChangeAspect="1" noChangeArrowheads="1"/>
            </p:cNvPicPr>
            <p:nvPr/>
          </p:nvPicPr>
          <p:blipFill>
            <a:blip r:embed="rId4" cstate="print"/>
            <a:srcRect/>
            <a:stretch>
              <a:fillRect/>
            </a:stretch>
          </p:blipFill>
          <p:spPr bwMode="auto">
            <a:xfrm>
              <a:off x="7327798" y="3111318"/>
              <a:ext cx="852724" cy="676764"/>
            </a:xfrm>
            <a:prstGeom prst="rect">
              <a:avLst/>
            </a:prstGeom>
            <a:noFill/>
          </p:spPr>
        </p:pic>
        <p:sp>
          <p:nvSpPr>
            <p:cNvPr id="86" name="Rounded Rectangle 85"/>
            <p:cNvSpPr/>
            <p:nvPr/>
          </p:nvSpPr>
          <p:spPr bwMode="gray">
            <a:xfrm>
              <a:off x="7326936" y="3043837"/>
              <a:ext cx="854449" cy="811726"/>
            </a:xfrm>
            <a:prstGeom prst="roundRect">
              <a:avLst/>
            </a:prstGeom>
            <a:noFill/>
            <a:ln w="76200" algn="ctr">
              <a:solidFill>
                <a:schemeClr val="accent5"/>
              </a:solidFill>
              <a:miter lim="800000"/>
              <a:headEnd/>
              <a:tailEnd/>
            </a:ln>
          </p:spPr>
          <p:txBody>
            <a:bodyPr lIns="36000" tIns="36000" rIns="36000" bIns="36000" rtlCol="0" anchor="b"/>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CH" sz="9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cxnSp>
        <p:nvCxnSpPr>
          <p:cNvPr id="89" name="Straight Arrow Connector 88"/>
          <p:cNvCxnSpPr/>
          <p:nvPr/>
        </p:nvCxnSpPr>
        <p:spPr>
          <a:xfrm>
            <a:off x="4211960" y="4293096"/>
            <a:ext cx="681216" cy="79208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rot="18942756">
            <a:off x="3628830" y="2605549"/>
            <a:ext cx="1485524" cy="230832"/>
          </a:xfrm>
          <a:prstGeom prst="rect">
            <a:avLst/>
          </a:prstGeom>
          <a:noFill/>
        </p:spPr>
        <p:txBody>
          <a:bodyPr wrap="square" rtlCol="0">
            <a:spAutoFit/>
          </a:bodyPr>
          <a:lstStyle/>
          <a:p>
            <a:pPr fontAlgn="base">
              <a:spcBef>
                <a:spcPct val="50000"/>
              </a:spcBef>
              <a:spcAft>
                <a:spcPct val="0"/>
              </a:spcAft>
              <a:buClr>
                <a:srgbClr val="F0AB00"/>
              </a:buClr>
              <a:buSzPct val="80000"/>
            </a:pPr>
            <a:r>
              <a:rPr lang="en-US" sz="900" kern="0" dirty="0" smtClean="0">
                <a:ea typeface="Arial Unicode MS" pitchFamily="34" charset="-128"/>
                <a:cs typeface="Arial Unicode MS" pitchFamily="34" charset="-128"/>
              </a:rPr>
              <a:t>Processing &amp; Storage</a:t>
            </a:r>
          </a:p>
        </p:txBody>
      </p:sp>
      <p:cxnSp>
        <p:nvCxnSpPr>
          <p:cNvPr id="100" name="Straight Arrow Connector 99"/>
          <p:cNvCxnSpPr/>
          <p:nvPr/>
        </p:nvCxnSpPr>
        <p:spPr>
          <a:xfrm rot="10800000" flipV="1">
            <a:off x="4221688" y="2718648"/>
            <a:ext cx="504056" cy="50405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10800000" flipH="1" flipV="1">
            <a:off x="2508927" y="2594819"/>
            <a:ext cx="505758" cy="578402"/>
          </a:xfrm>
          <a:prstGeom prst="straightConnector1">
            <a:avLst/>
          </a:prstGeom>
          <a:ln w="38100">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0800000">
            <a:off x="4100603" y="4397761"/>
            <a:ext cx="681216" cy="79208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106" name="Group 153"/>
          <p:cNvGrpSpPr/>
          <p:nvPr/>
        </p:nvGrpSpPr>
        <p:grpSpPr>
          <a:xfrm>
            <a:off x="4927216" y="5263029"/>
            <a:ext cx="864096" cy="811726"/>
            <a:chOff x="4860032" y="5209562"/>
            <a:chExt cx="864096" cy="811726"/>
          </a:xfrm>
        </p:grpSpPr>
        <p:pic>
          <p:nvPicPr>
            <p:cNvPr id="107" name="Picture 106" descr="Untitled.png"/>
            <p:cNvPicPr>
              <a:picLocks noChangeAspect="1"/>
            </p:cNvPicPr>
            <p:nvPr/>
          </p:nvPicPr>
          <p:blipFill>
            <a:blip r:embed="rId5" cstate="print"/>
            <a:stretch>
              <a:fillRect/>
            </a:stretch>
          </p:blipFill>
          <p:spPr>
            <a:xfrm>
              <a:off x="4860032" y="5238078"/>
              <a:ext cx="864096" cy="513325"/>
            </a:xfrm>
            <a:prstGeom prst="rect">
              <a:avLst/>
            </a:prstGeom>
          </p:spPr>
        </p:pic>
        <p:sp>
          <p:nvSpPr>
            <p:cNvPr id="108" name="Rounded Rectangle 107"/>
            <p:cNvSpPr/>
            <p:nvPr/>
          </p:nvSpPr>
          <p:spPr bwMode="gray">
            <a:xfrm>
              <a:off x="4864856" y="5209562"/>
              <a:ext cx="854449" cy="811726"/>
            </a:xfrm>
            <a:prstGeom prst="roundRect">
              <a:avLst/>
            </a:prstGeom>
            <a:noFill/>
            <a:ln w="76200" algn="ctr">
              <a:solidFill>
                <a:schemeClr val="accent4"/>
              </a:solidFill>
              <a:miter lim="800000"/>
              <a:headEnd/>
              <a:tailEnd/>
            </a:ln>
          </p:spPr>
          <p:txBody>
            <a:bodyPr lIns="0" tIns="0" rIns="0" bIns="0" rtlCol="0" anchor="b"/>
            <a:lstStyle/>
            <a:p>
              <a:pPr algn="ctr" fontAlgn="base">
                <a:spcBef>
                  <a:spcPct val="50000"/>
                </a:spcBef>
                <a:spcAft>
                  <a:spcPct val="0"/>
                </a:spcAft>
                <a:buClr>
                  <a:srgbClr val="F0AB00"/>
                </a:buClr>
                <a:buSzPct val="80000"/>
              </a:pPr>
              <a:r>
                <a:rPr lang="de-CH" sz="1000" dirty="0" smtClean="0"/>
                <a:t>E</a:t>
              </a:r>
              <a:r>
                <a:rPr lang="en-GB" sz="1000" dirty="0" err="1" smtClean="0"/>
                <a:t>arth</a:t>
              </a:r>
              <a:r>
                <a:rPr lang="en-GB" sz="1000" dirty="0" smtClean="0"/>
                <a:t> Observation </a:t>
              </a:r>
              <a:endParaRPr lang="de-CH" sz="1000" dirty="0" smtClean="0"/>
            </a:p>
          </p:txBody>
        </p:sp>
      </p:grpSp>
      <p:sp>
        <p:nvSpPr>
          <p:cNvPr id="113" name="TextBox 112"/>
          <p:cNvSpPr txBox="1"/>
          <p:nvPr/>
        </p:nvSpPr>
        <p:spPr>
          <a:xfrm rot="18885720">
            <a:off x="4019192" y="2785114"/>
            <a:ext cx="1390475" cy="230832"/>
          </a:xfrm>
          <a:prstGeom prst="rect">
            <a:avLst/>
          </a:prstGeom>
          <a:noFill/>
        </p:spPr>
        <p:txBody>
          <a:bodyPr wrap="square" rtlCol="0">
            <a:spAutoFit/>
          </a:bodyPr>
          <a:lstStyle/>
          <a:p>
            <a:pPr fontAlgn="base">
              <a:spcBef>
                <a:spcPct val="50000"/>
              </a:spcBef>
              <a:spcAft>
                <a:spcPct val="0"/>
              </a:spcAft>
              <a:buClr>
                <a:srgbClr val="F0AB00"/>
              </a:buClr>
              <a:buSzPct val="80000"/>
            </a:pPr>
            <a:r>
              <a:rPr lang="en-US" sz="900" kern="0" dirty="0" smtClean="0">
                <a:ea typeface="Arial Unicode MS" pitchFamily="34" charset="-128"/>
                <a:cs typeface="Arial Unicode MS" pitchFamily="34" charset="-128"/>
              </a:rPr>
              <a:t>Proof of Concept</a:t>
            </a:r>
          </a:p>
        </p:txBody>
      </p:sp>
      <p:sp>
        <p:nvSpPr>
          <p:cNvPr id="115" name="TextBox 114"/>
          <p:cNvSpPr txBox="1"/>
          <p:nvPr/>
        </p:nvSpPr>
        <p:spPr>
          <a:xfrm rot="2918899">
            <a:off x="2480064" y="2826972"/>
            <a:ext cx="909051" cy="230832"/>
          </a:xfrm>
          <a:prstGeom prst="rect">
            <a:avLst/>
          </a:prstGeom>
          <a:noFill/>
        </p:spPr>
        <p:txBody>
          <a:bodyPr vert="horz" wrap="square" rtlCol="0">
            <a:spAutoFit/>
          </a:bodyPr>
          <a:lstStyle/>
          <a:p>
            <a:pPr fontAlgn="base">
              <a:spcAft>
                <a:spcPct val="0"/>
              </a:spcAft>
              <a:buClr>
                <a:srgbClr val="F0AB00"/>
              </a:buClr>
              <a:buSzPct val="80000"/>
            </a:pPr>
            <a:r>
              <a:rPr lang="en-US" sz="900" kern="0" dirty="0" smtClean="0">
                <a:ea typeface="Arial Unicode MS" pitchFamily="34" charset="-128"/>
                <a:cs typeface="Arial Unicode MS" pitchFamily="34" charset="-128"/>
              </a:rPr>
              <a:t>Revenue</a:t>
            </a:r>
            <a:endParaRPr lang="en-US" sz="900" kern="0" dirty="0">
              <a:ea typeface="Arial Unicode MS" pitchFamily="34" charset="-128"/>
              <a:cs typeface="Arial Unicode MS" pitchFamily="34" charset="-128"/>
            </a:endParaRPr>
          </a:p>
        </p:txBody>
      </p:sp>
      <p:sp>
        <p:nvSpPr>
          <p:cNvPr id="116" name="TextBox 115"/>
          <p:cNvSpPr txBox="1"/>
          <p:nvPr/>
        </p:nvSpPr>
        <p:spPr>
          <a:xfrm rot="2922734">
            <a:off x="1913255" y="3052336"/>
            <a:ext cx="1512168" cy="369332"/>
          </a:xfrm>
          <a:prstGeom prst="rect">
            <a:avLst/>
          </a:prstGeom>
          <a:noFill/>
        </p:spPr>
        <p:txBody>
          <a:bodyPr wrap="square" rtlCol="0">
            <a:spAutoFit/>
          </a:bodyPr>
          <a:lstStyle/>
          <a:p>
            <a:pPr fontAlgn="base">
              <a:spcBef>
                <a:spcPct val="50000"/>
              </a:spcBef>
              <a:spcAft>
                <a:spcPct val="0"/>
              </a:spcAft>
              <a:buClr>
                <a:srgbClr val="F0AB00"/>
              </a:buClr>
              <a:buSzPct val="80000"/>
            </a:pPr>
            <a:r>
              <a:rPr lang="en-US" sz="900" kern="0" dirty="0" smtClean="0">
                <a:ea typeface="Arial Unicode MS" pitchFamily="34" charset="-128"/>
                <a:cs typeface="Arial Unicode MS" pitchFamily="34" charset="-128"/>
              </a:rPr>
              <a:t>Governance &amp; Infrastructure</a:t>
            </a:r>
          </a:p>
        </p:txBody>
      </p:sp>
      <p:grpSp>
        <p:nvGrpSpPr>
          <p:cNvPr id="117" name="Group 137"/>
          <p:cNvGrpSpPr/>
          <p:nvPr/>
        </p:nvGrpSpPr>
        <p:grpSpPr>
          <a:xfrm>
            <a:off x="1604075" y="1783847"/>
            <a:ext cx="854449" cy="811726"/>
            <a:chOff x="1547664" y="1825186"/>
            <a:chExt cx="854449" cy="811726"/>
          </a:xfrm>
        </p:grpSpPr>
        <p:pic>
          <p:nvPicPr>
            <p:cNvPr id="118" name="Picture 2" descr="http://idxmedia.com/wp-content/uploads/2010/11/5.jpg"/>
            <p:cNvPicPr>
              <a:picLocks noChangeAspect="1" noChangeArrowheads="1"/>
            </p:cNvPicPr>
            <p:nvPr/>
          </p:nvPicPr>
          <p:blipFill>
            <a:blip r:embed="rId6" cstate="print"/>
            <a:srcRect/>
            <a:stretch>
              <a:fillRect/>
            </a:stretch>
          </p:blipFill>
          <p:spPr bwMode="auto">
            <a:xfrm>
              <a:off x="1787456" y="1881320"/>
              <a:ext cx="374865" cy="432048"/>
            </a:xfrm>
            <a:prstGeom prst="rect">
              <a:avLst/>
            </a:prstGeom>
            <a:noFill/>
          </p:spPr>
        </p:pic>
        <p:sp>
          <p:nvSpPr>
            <p:cNvPr id="119" name="Rounded Rectangle 118"/>
            <p:cNvSpPr/>
            <p:nvPr/>
          </p:nvSpPr>
          <p:spPr bwMode="gray">
            <a:xfrm>
              <a:off x="1547664" y="1825186"/>
              <a:ext cx="854449" cy="811726"/>
            </a:xfrm>
            <a:prstGeom prst="roundRect">
              <a:avLst/>
            </a:prstGeom>
            <a:noFill/>
            <a:ln w="76200" algn="ctr">
              <a:solidFill>
                <a:schemeClr val="accent3"/>
              </a:solidFill>
              <a:miter lim="800000"/>
              <a:headEnd/>
              <a:tailEnd/>
            </a:ln>
          </p:spPr>
          <p:txBody>
            <a:bodyPr lIns="0" tIns="0" rIns="0" bIns="0" rtlCol="0" anchor="b"/>
            <a:lstStyle/>
            <a:p>
              <a:pPr algn="ctr" fontAlgn="base">
                <a:spcBef>
                  <a:spcPct val="50000"/>
                </a:spcBef>
                <a:spcAft>
                  <a:spcPct val="0"/>
                </a:spcAft>
                <a:buClr>
                  <a:srgbClr val="F0AB00"/>
                </a:buClr>
                <a:buSzPct val="80000"/>
              </a:pPr>
              <a:r>
                <a:rPr lang="en-GB" sz="1000" kern="0" dirty="0" smtClean="0">
                  <a:ea typeface="Arial Unicode MS" pitchFamily="34" charset="-128"/>
                  <a:cs typeface="Arial Unicode MS" pitchFamily="34" charset="-128"/>
                </a:rPr>
                <a:t>IaaS</a:t>
              </a:r>
              <a:r>
                <a:rPr lang="en-GB" sz="1000" baseline="30000" dirty="0" smtClean="0"/>
                <a:t>1 </a:t>
              </a:r>
              <a:r>
                <a:rPr lang="en-GB" sz="1000" kern="0" dirty="0" smtClean="0">
                  <a:ea typeface="Arial Unicode MS" pitchFamily="34" charset="-128"/>
                  <a:cs typeface="Arial Unicode MS" pitchFamily="34" charset="-128"/>
                </a:rPr>
                <a:t>Providers</a:t>
              </a:r>
              <a:endParaRPr lang="de-CH" sz="1000" dirty="0" smtClean="0"/>
            </a:p>
          </p:txBody>
        </p:sp>
      </p:grpSp>
      <p:pic>
        <p:nvPicPr>
          <p:cNvPr id="125" name="Grafik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0620" y="3569155"/>
            <a:ext cx="1041144" cy="556182"/>
          </a:xfrm>
          <a:prstGeom prst="rect">
            <a:avLst/>
          </a:prstGeom>
        </p:spPr>
      </p:pic>
      <p:grpSp>
        <p:nvGrpSpPr>
          <p:cNvPr id="126" name="Group 136"/>
          <p:cNvGrpSpPr/>
          <p:nvPr/>
        </p:nvGrpSpPr>
        <p:grpSpPr>
          <a:xfrm>
            <a:off x="414773" y="2752363"/>
            <a:ext cx="854449" cy="811726"/>
            <a:chOff x="395536" y="3347173"/>
            <a:chExt cx="854449" cy="811726"/>
          </a:xfrm>
        </p:grpSpPr>
        <p:sp>
          <p:nvSpPr>
            <p:cNvPr id="127" name="Rounded Rectangle 126"/>
            <p:cNvSpPr/>
            <p:nvPr/>
          </p:nvSpPr>
          <p:spPr bwMode="gray">
            <a:xfrm>
              <a:off x="395536" y="3347173"/>
              <a:ext cx="854449" cy="811726"/>
            </a:xfrm>
            <a:prstGeom prst="roundRect">
              <a:avLst/>
            </a:prstGeom>
            <a:noFill/>
            <a:ln w="76200" algn="ctr">
              <a:solidFill>
                <a:schemeClr val="accent3"/>
              </a:solidFill>
              <a:miter lim="800000"/>
              <a:headEnd/>
              <a:tailEnd/>
            </a:ln>
          </p:spPr>
          <p:txBody>
            <a:bodyPr lIns="0" tIns="0" rIns="0" bIns="0" rtlCol="0" anchor="b"/>
            <a:lstStyle/>
            <a:p>
              <a:pPr algn="ctr" fontAlgn="base">
                <a:spcBef>
                  <a:spcPct val="50000"/>
                </a:spcBef>
                <a:spcAft>
                  <a:spcPct val="0"/>
                </a:spcAft>
                <a:buClr>
                  <a:srgbClr val="F0AB00"/>
                </a:buClr>
                <a:buSzPct val="80000"/>
                <a:buFont typeface="Arial" pitchFamily="34" charset="0"/>
                <a:buChar char="•"/>
              </a:pPr>
              <a:endParaRPr kumimoji="0" lang="de-CH" sz="1000" i="0" u="none" strike="noStrike" kern="0" cap="none" spc="0" normalizeH="0" baseline="0" noProof="0" dirty="0" smtClean="0">
                <a:ln>
                  <a:noFill/>
                </a:ln>
                <a:effectLst/>
                <a:uLnTx/>
                <a:uFillTx/>
                <a:ea typeface="Arial Unicode MS" pitchFamily="34" charset="-128"/>
                <a:cs typeface="Arial Unicode MS" pitchFamily="34" charset="-128"/>
              </a:endParaRPr>
            </a:p>
            <a:p>
              <a:pPr algn="ctr" fontAlgn="base">
                <a:spcBef>
                  <a:spcPct val="50000"/>
                </a:spcBef>
                <a:spcAft>
                  <a:spcPct val="0"/>
                </a:spcAft>
                <a:buClr>
                  <a:srgbClr val="F0AB00"/>
                </a:buClr>
                <a:buSzPct val="80000"/>
                <a:buFont typeface="Arial" pitchFamily="34" charset="0"/>
                <a:buChar char="•"/>
              </a:pPr>
              <a:endParaRPr lang="de-CH" sz="1000" kern="0" dirty="0" smtClean="0">
                <a:ea typeface="Arial Unicode MS" pitchFamily="34" charset="-128"/>
                <a:cs typeface="Arial Unicode MS" pitchFamily="34" charset="-128"/>
              </a:endParaRPr>
            </a:p>
            <a:p>
              <a:pPr algn="ctr" fontAlgn="base">
                <a:spcBef>
                  <a:spcPct val="50000"/>
                </a:spcBef>
                <a:spcAft>
                  <a:spcPct val="0"/>
                </a:spcAft>
                <a:buClr>
                  <a:srgbClr val="F0AB00"/>
                </a:buClr>
                <a:buSzPct val="80000"/>
              </a:pPr>
              <a:r>
                <a:rPr lang="en-GB" sz="1000" dirty="0" smtClean="0"/>
                <a:t>PaaS</a:t>
              </a:r>
              <a:r>
                <a:rPr lang="en-GB" sz="1000" baseline="30000" dirty="0" smtClean="0"/>
                <a:t>2 </a:t>
              </a:r>
              <a:r>
                <a:rPr lang="en-GB" sz="1000" dirty="0" smtClean="0"/>
                <a:t>&amp; SaaS</a:t>
              </a:r>
              <a:r>
                <a:rPr lang="en-GB" sz="1000" baseline="30000" dirty="0" smtClean="0"/>
                <a:t>3</a:t>
              </a:r>
              <a:r>
                <a:rPr lang="en-GB" sz="1000" dirty="0" smtClean="0"/>
                <a:t> Prov.</a:t>
              </a:r>
              <a:endParaRPr lang="de-CH" sz="1000" dirty="0" smtClean="0"/>
            </a:p>
          </p:txBody>
        </p:sp>
        <p:pic>
          <p:nvPicPr>
            <p:cNvPr id="128" name="Picture 4" descr="http://carimg.sulekha.com/automotive-albums/default/original/a9135edc-c918-4517-9e7b-c4e4e5ff4648.jpg"/>
            <p:cNvPicPr>
              <a:picLocks noChangeAspect="1" noChangeArrowheads="1"/>
            </p:cNvPicPr>
            <p:nvPr/>
          </p:nvPicPr>
          <p:blipFill>
            <a:blip r:embed="rId8" cstate="print"/>
            <a:srcRect/>
            <a:stretch>
              <a:fillRect/>
            </a:stretch>
          </p:blipFill>
          <p:spPr bwMode="auto">
            <a:xfrm>
              <a:off x="636709" y="3429000"/>
              <a:ext cx="372103" cy="361766"/>
            </a:xfrm>
            <a:prstGeom prst="rect">
              <a:avLst/>
            </a:prstGeom>
            <a:noFill/>
          </p:spPr>
        </p:pic>
      </p:grpSp>
      <p:grpSp>
        <p:nvGrpSpPr>
          <p:cNvPr id="129" name="Group 138"/>
          <p:cNvGrpSpPr/>
          <p:nvPr/>
        </p:nvGrpSpPr>
        <p:grpSpPr>
          <a:xfrm>
            <a:off x="414773" y="3839689"/>
            <a:ext cx="854449" cy="811726"/>
            <a:chOff x="1259632" y="5013176"/>
            <a:chExt cx="854449" cy="811726"/>
          </a:xfrm>
        </p:grpSpPr>
        <p:sp>
          <p:nvSpPr>
            <p:cNvPr id="130" name="Rounded Rectangle 129"/>
            <p:cNvSpPr/>
            <p:nvPr/>
          </p:nvSpPr>
          <p:spPr bwMode="gray">
            <a:xfrm>
              <a:off x="1259632" y="5013176"/>
              <a:ext cx="854449" cy="811726"/>
            </a:xfrm>
            <a:prstGeom prst="roundRect">
              <a:avLst/>
            </a:prstGeom>
            <a:noFill/>
            <a:ln w="76200" algn="ctr">
              <a:solidFill>
                <a:schemeClr val="accent3"/>
              </a:solidFill>
              <a:miter lim="800000"/>
              <a:headEnd/>
              <a:tailEnd/>
            </a:ln>
          </p:spPr>
          <p:txBody>
            <a:bodyPr lIns="0" tIns="0" rIns="0" bIns="0" rtlCol="0" anchor="b"/>
            <a:lstStyle/>
            <a:p>
              <a:pPr algn="ctr" fontAlgn="base">
                <a:spcBef>
                  <a:spcPct val="50000"/>
                </a:spcBef>
                <a:spcAft>
                  <a:spcPct val="0"/>
                </a:spcAft>
                <a:buClr>
                  <a:srgbClr val="F0AB00"/>
                </a:buClr>
                <a:buSzPct val="80000"/>
              </a:pPr>
              <a:r>
                <a:rPr lang="en-GB" sz="1000" kern="0" dirty="0" smtClean="0">
                  <a:ea typeface="Arial Unicode MS" pitchFamily="34" charset="-128"/>
                  <a:cs typeface="Arial Unicode MS" pitchFamily="34" charset="-128"/>
                </a:rPr>
                <a:t>European Commission</a:t>
              </a:r>
              <a:endParaRPr lang="de-CH" sz="1000" kern="0" dirty="0">
                <a:ea typeface="Arial Unicode MS" pitchFamily="34" charset="-128"/>
                <a:cs typeface="Arial Unicode MS" pitchFamily="34" charset="-128"/>
              </a:endParaRPr>
            </a:p>
          </p:txBody>
        </p:sp>
        <p:pic>
          <p:nvPicPr>
            <p:cNvPr id="131" name="Picture 130" descr="europa-logo.jpg"/>
            <p:cNvPicPr>
              <a:picLocks noChangeAspect="1"/>
            </p:cNvPicPr>
            <p:nvPr/>
          </p:nvPicPr>
          <p:blipFill>
            <a:blip r:embed="rId9" cstate="print"/>
            <a:stretch>
              <a:fillRect/>
            </a:stretch>
          </p:blipFill>
          <p:spPr>
            <a:xfrm>
              <a:off x="1398824" y="5085184"/>
              <a:ext cx="576064" cy="377219"/>
            </a:xfrm>
            <a:prstGeom prst="rect">
              <a:avLst/>
            </a:prstGeom>
          </p:spPr>
        </p:pic>
      </p:grpSp>
      <p:cxnSp>
        <p:nvCxnSpPr>
          <p:cNvPr id="132" name="Straight Arrow Connector 131"/>
          <p:cNvCxnSpPr/>
          <p:nvPr/>
        </p:nvCxnSpPr>
        <p:spPr>
          <a:xfrm rot="16200000">
            <a:off x="4895243" y="3340220"/>
            <a:ext cx="1587" cy="79208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4895243" y="3489480"/>
            <a:ext cx="1587" cy="79208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134" name="Group 150"/>
          <p:cNvGrpSpPr/>
          <p:nvPr/>
        </p:nvGrpSpPr>
        <p:grpSpPr>
          <a:xfrm>
            <a:off x="4932040" y="1835005"/>
            <a:ext cx="854449" cy="811014"/>
            <a:chOff x="5004048" y="1844824"/>
            <a:chExt cx="854449" cy="811014"/>
          </a:xfrm>
        </p:grpSpPr>
        <p:sp>
          <p:nvSpPr>
            <p:cNvPr id="135" name="Rounded Rectangle 134"/>
            <p:cNvSpPr/>
            <p:nvPr/>
          </p:nvSpPr>
          <p:spPr bwMode="gray">
            <a:xfrm>
              <a:off x="5004048" y="1844824"/>
              <a:ext cx="854449" cy="811014"/>
            </a:xfrm>
            <a:prstGeom prst="roundRect">
              <a:avLst/>
            </a:prstGeom>
            <a:noFill/>
            <a:ln w="76200" algn="ctr">
              <a:solidFill>
                <a:schemeClr val="accent4"/>
              </a:solidFill>
              <a:miter lim="800000"/>
              <a:headEnd/>
              <a:tailEnd/>
            </a:ln>
          </p:spPr>
          <p:txBody>
            <a:bodyPr lIns="0" tIns="0" rIns="0" bIns="0" rtlCol="0" anchor="b"/>
            <a:lstStyle/>
            <a:p>
              <a:pPr marR="0" algn="ctr" defTabSz="914400" eaLnBrk="1" fontAlgn="base" latinLnBrk="0" hangingPunct="1">
                <a:lnSpc>
                  <a:spcPct val="100000"/>
                </a:lnSpc>
                <a:spcBef>
                  <a:spcPct val="50000"/>
                </a:spcBef>
                <a:spcAft>
                  <a:spcPct val="0"/>
                </a:spcAft>
                <a:buClr>
                  <a:srgbClr val="F0AB00"/>
                </a:buClr>
                <a:buSzPct val="80000"/>
                <a:tabLst/>
              </a:pPr>
              <a:r>
                <a:rPr kumimoji="0" lang="de-CH" sz="1000" b="0" i="0" u="none" strike="noStrike" kern="0" cap="none" spc="0" normalizeH="0" baseline="0" noProof="0" dirty="0" smtClean="0">
                  <a:ln>
                    <a:noFill/>
                  </a:ln>
                  <a:effectLst/>
                  <a:uLnTx/>
                  <a:uFillTx/>
                  <a:ea typeface="Arial Unicode MS" pitchFamily="34" charset="-128"/>
                  <a:cs typeface="Arial Unicode MS" pitchFamily="34" charset="-128"/>
                </a:rPr>
                <a:t>Atlas Experiment</a:t>
              </a:r>
            </a:p>
          </p:txBody>
        </p:sp>
        <p:pic>
          <p:nvPicPr>
            <p:cNvPr id="136" name="Picture 135" descr="cern.jpg"/>
            <p:cNvPicPr>
              <a:picLocks noChangeAspect="1"/>
            </p:cNvPicPr>
            <p:nvPr/>
          </p:nvPicPr>
          <p:blipFill>
            <a:blip r:embed="rId10" cstate="print"/>
            <a:stretch>
              <a:fillRect/>
            </a:stretch>
          </p:blipFill>
          <p:spPr>
            <a:xfrm>
              <a:off x="5215254" y="1908540"/>
              <a:ext cx="432036" cy="422584"/>
            </a:xfrm>
            <a:prstGeom prst="rect">
              <a:avLst/>
            </a:prstGeom>
          </p:spPr>
        </p:pic>
      </p:grpSp>
      <p:grpSp>
        <p:nvGrpSpPr>
          <p:cNvPr id="137" name="Group 151"/>
          <p:cNvGrpSpPr/>
          <p:nvPr/>
        </p:nvGrpSpPr>
        <p:grpSpPr>
          <a:xfrm>
            <a:off x="5652120" y="3347529"/>
            <a:ext cx="854449" cy="811014"/>
            <a:chOff x="5652120" y="3347529"/>
            <a:chExt cx="854449" cy="811014"/>
          </a:xfrm>
        </p:grpSpPr>
        <p:sp>
          <p:nvSpPr>
            <p:cNvPr id="138" name="Rounded Rectangle 137"/>
            <p:cNvSpPr/>
            <p:nvPr/>
          </p:nvSpPr>
          <p:spPr bwMode="gray">
            <a:xfrm>
              <a:off x="5652120" y="3347529"/>
              <a:ext cx="854449" cy="811014"/>
            </a:xfrm>
            <a:prstGeom prst="roundRect">
              <a:avLst/>
            </a:prstGeom>
            <a:noFill/>
            <a:ln w="76200" algn="ctr">
              <a:solidFill>
                <a:schemeClr val="accent4"/>
              </a:solidFill>
              <a:miter lim="800000"/>
              <a:headEnd/>
              <a:tailEnd/>
            </a:ln>
          </p:spPr>
          <p:txBody>
            <a:bodyPr lIns="0" tIns="0" rIns="0" bIns="0" rtlCol="0" anchor="b"/>
            <a:lstStyle/>
            <a:p>
              <a:pPr marR="0" algn="ctr" defTabSz="914400" eaLnBrk="1" fontAlgn="base" latinLnBrk="0" hangingPunct="1">
                <a:lnSpc>
                  <a:spcPct val="100000"/>
                </a:lnSpc>
                <a:spcBef>
                  <a:spcPct val="50000"/>
                </a:spcBef>
                <a:spcAft>
                  <a:spcPct val="0"/>
                </a:spcAft>
                <a:buClr>
                  <a:srgbClr val="F0AB00"/>
                </a:buClr>
                <a:buSzPct val="80000"/>
                <a:tabLst/>
              </a:pPr>
              <a:r>
                <a:rPr lang="de-CH" sz="1000" kern="0" dirty="0" smtClean="0">
                  <a:ea typeface="Arial Unicode MS" pitchFamily="34" charset="-128"/>
                  <a:cs typeface="Arial Unicode MS" pitchFamily="34" charset="-128"/>
                </a:rPr>
                <a:t>Genom Analysis</a:t>
              </a:r>
              <a:endParaRPr kumimoji="0" lang="de-CH" sz="1000"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39" name="Picture 138" descr="embl.gif"/>
            <p:cNvPicPr>
              <a:picLocks noChangeAspect="1"/>
            </p:cNvPicPr>
            <p:nvPr/>
          </p:nvPicPr>
          <p:blipFill>
            <a:blip r:embed="rId11" cstate="print"/>
            <a:stretch>
              <a:fillRect/>
            </a:stretch>
          </p:blipFill>
          <p:spPr>
            <a:xfrm>
              <a:off x="5791312" y="3411244"/>
              <a:ext cx="576064" cy="420526"/>
            </a:xfrm>
            <a:prstGeom prst="rect">
              <a:avLst/>
            </a:prstGeom>
          </p:spPr>
        </p:pic>
      </p:grpSp>
      <p:grpSp>
        <p:nvGrpSpPr>
          <p:cNvPr id="148" name="Group 84"/>
          <p:cNvGrpSpPr/>
          <p:nvPr/>
        </p:nvGrpSpPr>
        <p:grpSpPr>
          <a:xfrm>
            <a:off x="379480" y="6343242"/>
            <a:ext cx="4459707" cy="359916"/>
            <a:chOff x="379480" y="6309444"/>
            <a:chExt cx="4459707" cy="359916"/>
          </a:xfrm>
        </p:grpSpPr>
        <p:sp>
          <p:nvSpPr>
            <p:cNvPr id="149" name="Text Placeholder 3"/>
            <p:cNvSpPr txBox="1">
              <a:spLocks/>
            </p:cNvSpPr>
            <p:nvPr/>
          </p:nvSpPr>
          <p:spPr>
            <a:xfrm>
              <a:off x="467544" y="6309444"/>
              <a:ext cx="4371643" cy="359916"/>
            </a:xfrm>
            <a:prstGeom prst="rect">
              <a:avLst/>
            </a:prstGeom>
          </p:spPr>
          <p:txBody>
            <a:bodyPr lIns="0"/>
            <a:lstStyle/>
            <a:p>
              <a:pPr marL="285750" marR="0" lvl="0" indent="-285750" algn="l" defTabSz="914400" rtl="0" eaLnBrk="1" fontAlgn="auto" latinLnBrk="0" hangingPunct="1">
                <a:spcBef>
                  <a:spcPts val="1620"/>
                </a:spcBef>
                <a:spcAft>
                  <a:spcPts val="0"/>
                </a:spcAft>
                <a:buClr>
                  <a:schemeClr val="accent1"/>
                </a:buClr>
                <a:buSzPct val="80000"/>
                <a:tabLst/>
                <a:defRPr/>
              </a:pPr>
              <a:r>
                <a:rPr lang="en-US" sz="1000" b="1" dirty="0" smtClean="0"/>
                <a:t>My Company 	    My Customers       My Partners        My Competition</a:t>
              </a:r>
            </a:p>
          </p:txBody>
        </p:sp>
        <p:cxnSp>
          <p:nvCxnSpPr>
            <p:cNvPr id="150" name="Straight Connector 149"/>
            <p:cNvCxnSpPr/>
            <p:nvPr/>
          </p:nvCxnSpPr>
          <p:spPr>
            <a:xfrm>
              <a:off x="379480" y="6446326"/>
              <a:ext cx="90906"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403648" y="6446326"/>
              <a:ext cx="91381" cy="0"/>
            </a:xfrm>
            <a:prstGeom prst="line">
              <a:avLst/>
            </a:prstGeom>
            <a:ln w="1270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339752" y="6446326"/>
              <a:ext cx="91381"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203848" y="6448575"/>
              <a:ext cx="91381" cy="0"/>
            </a:xfrm>
            <a:prstGeom prst="line">
              <a:avLst/>
            </a:prstGeom>
            <a:ln w="1270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55" name="TextBox 154"/>
          <p:cNvSpPr txBox="1"/>
          <p:nvPr/>
        </p:nvSpPr>
        <p:spPr>
          <a:xfrm>
            <a:off x="4378094" y="3893104"/>
            <a:ext cx="1327316" cy="230832"/>
          </a:xfrm>
          <a:prstGeom prst="rect">
            <a:avLst/>
          </a:prstGeom>
          <a:noFill/>
        </p:spPr>
        <p:txBody>
          <a:bodyPr wrap="square" rtlCol="0">
            <a:spAutoFit/>
          </a:bodyPr>
          <a:lstStyle/>
          <a:p>
            <a:pPr fontAlgn="base">
              <a:spcBef>
                <a:spcPct val="50000"/>
              </a:spcBef>
              <a:spcAft>
                <a:spcPct val="0"/>
              </a:spcAft>
              <a:buClr>
                <a:srgbClr val="F0AB00"/>
              </a:buClr>
              <a:buSzPct val="80000"/>
            </a:pPr>
            <a:r>
              <a:rPr lang="en-US" sz="900" kern="0" dirty="0" smtClean="0">
                <a:ea typeface="Arial Unicode MS" pitchFamily="34" charset="-128"/>
                <a:cs typeface="Arial Unicode MS" pitchFamily="34" charset="-128"/>
              </a:rPr>
              <a:t>Proof of Concept</a:t>
            </a:r>
          </a:p>
        </p:txBody>
      </p:sp>
      <p:sp>
        <p:nvSpPr>
          <p:cNvPr id="156" name="TextBox 155"/>
          <p:cNvSpPr txBox="1"/>
          <p:nvPr/>
        </p:nvSpPr>
        <p:spPr>
          <a:xfrm rot="2907576">
            <a:off x="3758790" y="4896577"/>
            <a:ext cx="1407378" cy="230832"/>
          </a:xfrm>
          <a:prstGeom prst="rect">
            <a:avLst/>
          </a:prstGeom>
          <a:noFill/>
        </p:spPr>
        <p:txBody>
          <a:bodyPr wrap="square" rtlCol="0">
            <a:spAutoFit/>
          </a:bodyPr>
          <a:lstStyle/>
          <a:p>
            <a:pPr fontAlgn="base">
              <a:spcBef>
                <a:spcPct val="50000"/>
              </a:spcBef>
              <a:spcAft>
                <a:spcPct val="0"/>
              </a:spcAft>
              <a:buClr>
                <a:srgbClr val="F0AB00"/>
              </a:buClr>
              <a:buSzPct val="80000"/>
            </a:pPr>
            <a:r>
              <a:rPr lang="en-US" sz="900" kern="0" dirty="0" smtClean="0">
                <a:ea typeface="Arial Unicode MS" pitchFamily="34" charset="-128"/>
                <a:cs typeface="Arial Unicode MS" pitchFamily="34" charset="-128"/>
              </a:rPr>
              <a:t>Proof of Concept</a:t>
            </a:r>
          </a:p>
        </p:txBody>
      </p:sp>
      <p:sp>
        <p:nvSpPr>
          <p:cNvPr id="157" name="TextBox 156"/>
          <p:cNvSpPr txBox="1"/>
          <p:nvPr/>
        </p:nvSpPr>
        <p:spPr>
          <a:xfrm>
            <a:off x="4285225" y="3519777"/>
            <a:ext cx="1485524" cy="230832"/>
          </a:xfrm>
          <a:prstGeom prst="rect">
            <a:avLst/>
          </a:prstGeom>
          <a:noFill/>
        </p:spPr>
        <p:txBody>
          <a:bodyPr wrap="square" rtlCol="0">
            <a:spAutoFit/>
          </a:bodyPr>
          <a:lstStyle/>
          <a:p>
            <a:pPr fontAlgn="base">
              <a:spcBef>
                <a:spcPct val="50000"/>
              </a:spcBef>
              <a:spcAft>
                <a:spcPct val="0"/>
              </a:spcAft>
              <a:buClr>
                <a:srgbClr val="F0AB00"/>
              </a:buClr>
              <a:buSzPct val="80000"/>
            </a:pPr>
            <a:r>
              <a:rPr lang="en-US" sz="900" kern="0" dirty="0" smtClean="0">
                <a:ea typeface="Arial Unicode MS" pitchFamily="34" charset="-128"/>
                <a:cs typeface="Arial Unicode MS" pitchFamily="34" charset="-128"/>
              </a:rPr>
              <a:t>Processing &amp; Storage</a:t>
            </a:r>
          </a:p>
        </p:txBody>
      </p:sp>
      <p:sp>
        <p:nvSpPr>
          <p:cNvPr id="158" name="TextBox 157"/>
          <p:cNvSpPr txBox="1"/>
          <p:nvPr/>
        </p:nvSpPr>
        <p:spPr>
          <a:xfrm rot="2893756">
            <a:off x="3976451" y="4601489"/>
            <a:ext cx="1485524" cy="230832"/>
          </a:xfrm>
          <a:prstGeom prst="rect">
            <a:avLst/>
          </a:prstGeom>
          <a:noFill/>
        </p:spPr>
        <p:txBody>
          <a:bodyPr wrap="square" rtlCol="0">
            <a:spAutoFit/>
          </a:bodyPr>
          <a:lstStyle/>
          <a:p>
            <a:pPr fontAlgn="base">
              <a:spcBef>
                <a:spcPct val="50000"/>
              </a:spcBef>
              <a:spcAft>
                <a:spcPct val="0"/>
              </a:spcAft>
              <a:buClr>
                <a:srgbClr val="F0AB00"/>
              </a:buClr>
              <a:buSzPct val="80000"/>
            </a:pPr>
            <a:r>
              <a:rPr lang="en-US" sz="900" kern="0" dirty="0" smtClean="0">
                <a:ea typeface="Arial Unicode MS" pitchFamily="34" charset="-128"/>
                <a:cs typeface="Arial Unicode MS" pitchFamily="34" charset="-128"/>
              </a:rPr>
              <a:t>Processing &amp; Storage</a:t>
            </a:r>
          </a:p>
        </p:txBody>
      </p:sp>
      <p:cxnSp>
        <p:nvCxnSpPr>
          <p:cNvPr id="83" name="Straight Arrow Connector 82"/>
          <p:cNvCxnSpPr/>
          <p:nvPr/>
        </p:nvCxnSpPr>
        <p:spPr>
          <a:xfrm rot="10800000" flipH="1">
            <a:off x="1536814" y="3526685"/>
            <a:ext cx="792087" cy="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600306" y="3164397"/>
            <a:ext cx="909051" cy="230832"/>
          </a:xfrm>
          <a:prstGeom prst="rect">
            <a:avLst/>
          </a:prstGeom>
          <a:noFill/>
        </p:spPr>
        <p:txBody>
          <a:bodyPr vert="horz" wrap="square" rtlCol="0">
            <a:spAutoFit/>
          </a:bodyPr>
          <a:lstStyle/>
          <a:p>
            <a:pPr fontAlgn="base">
              <a:spcAft>
                <a:spcPct val="0"/>
              </a:spcAft>
              <a:buClr>
                <a:srgbClr val="F0AB00"/>
              </a:buClr>
              <a:buSzPct val="80000"/>
            </a:pPr>
            <a:r>
              <a:rPr lang="en-US" sz="900" kern="0" dirty="0" smtClean="0">
                <a:ea typeface="Arial Unicode MS" pitchFamily="34" charset="-128"/>
                <a:cs typeface="Arial Unicode MS" pitchFamily="34" charset="-128"/>
              </a:rPr>
              <a:t>Revenue</a:t>
            </a:r>
            <a:endParaRPr lang="en-US" sz="900" kern="0" dirty="0">
              <a:ea typeface="Arial Unicode MS" pitchFamily="34" charset="-128"/>
              <a:cs typeface="Arial Unicode MS" pitchFamily="34" charset="-128"/>
            </a:endParaRPr>
          </a:p>
        </p:txBody>
      </p:sp>
      <p:sp>
        <p:nvSpPr>
          <p:cNvPr id="91" name="TextBox 90"/>
          <p:cNvSpPr txBox="1"/>
          <p:nvPr/>
        </p:nvSpPr>
        <p:spPr>
          <a:xfrm>
            <a:off x="1343889" y="3551290"/>
            <a:ext cx="1512168" cy="230832"/>
          </a:xfrm>
          <a:prstGeom prst="rect">
            <a:avLst/>
          </a:prstGeom>
          <a:noFill/>
        </p:spPr>
        <p:txBody>
          <a:bodyPr wrap="square" rtlCol="0">
            <a:spAutoFit/>
          </a:bodyPr>
          <a:lstStyle/>
          <a:p>
            <a:pPr fontAlgn="base">
              <a:spcBef>
                <a:spcPct val="50000"/>
              </a:spcBef>
              <a:spcAft>
                <a:spcPct val="0"/>
              </a:spcAft>
              <a:buClr>
                <a:srgbClr val="F0AB00"/>
              </a:buClr>
              <a:buSzPct val="80000"/>
            </a:pPr>
            <a:r>
              <a:rPr lang="en-US" sz="900" kern="0" dirty="0" err="1" smtClean="0">
                <a:ea typeface="Arial Unicode MS" pitchFamily="34" charset="-128"/>
                <a:cs typeface="Arial Unicode MS" pitchFamily="34" charset="-128"/>
              </a:rPr>
              <a:t>Plattform</a:t>
            </a:r>
            <a:r>
              <a:rPr lang="en-US" sz="900" kern="0" dirty="0" smtClean="0">
                <a:ea typeface="Arial Unicode MS" pitchFamily="34" charset="-128"/>
                <a:cs typeface="Arial Unicode MS" pitchFamily="34" charset="-128"/>
              </a:rPr>
              <a:t> &amp; Software</a:t>
            </a:r>
          </a:p>
        </p:txBody>
      </p:sp>
      <p:cxnSp>
        <p:nvCxnSpPr>
          <p:cNvPr id="97" name="Straight Arrow Connector 96"/>
          <p:cNvCxnSpPr/>
          <p:nvPr/>
        </p:nvCxnSpPr>
        <p:spPr>
          <a:xfrm flipH="1">
            <a:off x="1554990" y="4164249"/>
            <a:ext cx="792087" cy="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0800000" flipH="1">
            <a:off x="1554990" y="4316649"/>
            <a:ext cx="792087" cy="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258349" y="3920805"/>
            <a:ext cx="1786856" cy="230832"/>
          </a:xfrm>
          <a:prstGeom prst="rect">
            <a:avLst/>
          </a:prstGeom>
          <a:noFill/>
        </p:spPr>
        <p:txBody>
          <a:bodyPr vert="horz" wrap="square" rtlCol="0">
            <a:spAutoFit/>
          </a:bodyPr>
          <a:lstStyle/>
          <a:p>
            <a:pPr fontAlgn="base">
              <a:spcAft>
                <a:spcPct val="0"/>
              </a:spcAft>
              <a:buClr>
                <a:srgbClr val="F0AB00"/>
              </a:buClr>
              <a:buSzPct val="80000"/>
            </a:pPr>
            <a:r>
              <a:rPr lang="en-GB" sz="900" dirty="0" smtClean="0"/>
              <a:t>European Cloud Computing</a:t>
            </a:r>
            <a:endParaRPr lang="en-US" sz="900" kern="0" dirty="0">
              <a:ea typeface="Arial Unicode MS" pitchFamily="34" charset="-128"/>
              <a:cs typeface="Arial Unicode MS" pitchFamily="34" charset="-128"/>
            </a:endParaRPr>
          </a:p>
        </p:txBody>
      </p:sp>
      <p:sp>
        <p:nvSpPr>
          <p:cNvPr id="104" name="TextBox 103"/>
          <p:cNvSpPr txBox="1"/>
          <p:nvPr/>
        </p:nvSpPr>
        <p:spPr>
          <a:xfrm>
            <a:off x="1580179" y="4332865"/>
            <a:ext cx="710015" cy="230832"/>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900" kern="0" dirty="0" smtClean="0">
                <a:ea typeface="Arial Unicode MS" pitchFamily="34" charset="-128"/>
                <a:cs typeface="Arial Unicode MS" pitchFamily="34" charset="-128"/>
              </a:rPr>
              <a:t>Funding</a:t>
            </a:r>
          </a:p>
        </p:txBody>
      </p:sp>
      <p:grpSp>
        <p:nvGrpSpPr>
          <p:cNvPr id="103" name="Group 102"/>
          <p:cNvGrpSpPr/>
          <p:nvPr/>
        </p:nvGrpSpPr>
        <p:grpSpPr>
          <a:xfrm>
            <a:off x="1714146" y="5213394"/>
            <a:ext cx="854449" cy="811726"/>
            <a:chOff x="1714146" y="5213394"/>
            <a:chExt cx="854449" cy="811726"/>
          </a:xfrm>
        </p:grpSpPr>
        <p:sp>
          <p:nvSpPr>
            <p:cNvPr id="154" name="Rounded Rectangle 153"/>
            <p:cNvSpPr/>
            <p:nvPr/>
          </p:nvSpPr>
          <p:spPr bwMode="gray">
            <a:xfrm>
              <a:off x="1714146" y="5213394"/>
              <a:ext cx="854449" cy="811726"/>
            </a:xfrm>
            <a:prstGeom prst="roundRect">
              <a:avLst/>
            </a:prstGeom>
            <a:noFill/>
            <a:ln w="76200" algn="ctr">
              <a:solidFill>
                <a:schemeClr val="accent3"/>
              </a:solidFill>
              <a:miter lim="800000"/>
              <a:headEnd/>
              <a:tailEnd/>
            </a:ln>
          </p:spPr>
          <p:txBody>
            <a:bodyPr lIns="0" tIns="0" rIns="0" bIns="0" rtlCol="0" anchor="b"/>
            <a:lstStyle/>
            <a:p>
              <a:pPr algn="ctr" fontAlgn="base">
                <a:spcBef>
                  <a:spcPct val="50000"/>
                </a:spcBef>
                <a:spcAft>
                  <a:spcPct val="0"/>
                </a:spcAft>
                <a:buClr>
                  <a:srgbClr val="F0AB00"/>
                </a:buClr>
                <a:buSzPct val="80000"/>
              </a:pPr>
              <a:r>
                <a:rPr lang="de-CH" sz="1000" kern="0" dirty="0" smtClean="0">
                  <a:ea typeface="Arial Unicode MS" pitchFamily="34" charset="-128"/>
                  <a:cs typeface="Arial Unicode MS" pitchFamily="34" charset="-128"/>
                </a:rPr>
                <a:t>Overarching Broker Roles</a:t>
              </a:r>
              <a:endParaRPr lang="de-CH" sz="1000" kern="0" dirty="0">
                <a:ea typeface="Arial Unicode MS" pitchFamily="34" charset="-128"/>
                <a:cs typeface="Arial Unicode MS" pitchFamily="34" charset="-128"/>
              </a:endParaRPr>
            </a:p>
          </p:txBody>
        </p:sp>
        <p:pic>
          <p:nvPicPr>
            <p:cNvPr id="163" name="Picture 2" descr="C:\Users\I300708\AppData\Local\Microsoft\Windows\Temporary Internet Files\Content.IE5\82JHK0R0\MC900441498[1].png"/>
            <p:cNvPicPr>
              <a:picLocks noChangeAspect="1" noChangeArrowheads="1"/>
            </p:cNvPicPr>
            <p:nvPr/>
          </p:nvPicPr>
          <p:blipFill>
            <a:blip r:embed="rId12" cstate="print"/>
            <a:srcRect/>
            <a:stretch>
              <a:fillRect/>
            </a:stretch>
          </p:blipFill>
          <p:spPr bwMode="auto">
            <a:xfrm>
              <a:off x="1897449" y="5219952"/>
              <a:ext cx="487842" cy="487842"/>
            </a:xfrm>
            <a:prstGeom prst="rect">
              <a:avLst/>
            </a:prstGeom>
            <a:noFill/>
          </p:spPr>
        </p:pic>
      </p:grpSp>
      <p:cxnSp>
        <p:nvCxnSpPr>
          <p:cNvPr id="164" name="Straight Arrow Connector 163"/>
          <p:cNvCxnSpPr/>
          <p:nvPr/>
        </p:nvCxnSpPr>
        <p:spPr>
          <a:xfrm flipV="1">
            <a:off x="2506740" y="4479697"/>
            <a:ext cx="305278" cy="51023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a:off x="2610746" y="4574947"/>
            <a:ext cx="286996" cy="51023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rot="17951816">
            <a:off x="2637157" y="4679882"/>
            <a:ext cx="681492" cy="369332"/>
          </a:xfrm>
          <a:prstGeom prst="rect">
            <a:avLst/>
          </a:prstGeom>
          <a:noFill/>
        </p:spPr>
        <p:txBody>
          <a:bodyPr vert="horz" wrap="square" rtlCol="0">
            <a:spAutoFit/>
          </a:bodyPr>
          <a:lstStyle/>
          <a:p>
            <a:pPr fontAlgn="base">
              <a:spcAft>
                <a:spcPct val="0"/>
              </a:spcAft>
              <a:buClr>
                <a:srgbClr val="F0AB00"/>
              </a:buClr>
              <a:buSzPct val="80000"/>
            </a:pPr>
            <a:r>
              <a:rPr lang="en-GB" sz="900" dirty="0" smtClean="0"/>
              <a:t>Revenue</a:t>
            </a:r>
            <a:br>
              <a:rPr lang="en-GB" sz="900" dirty="0" smtClean="0"/>
            </a:br>
            <a:r>
              <a:rPr lang="en-GB" sz="900" dirty="0" smtClean="0"/>
              <a:t>Share</a:t>
            </a:r>
            <a:endParaRPr lang="en-US" sz="900" kern="0" dirty="0">
              <a:ea typeface="Arial Unicode MS" pitchFamily="34" charset="-128"/>
              <a:cs typeface="Arial Unicode MS" pitchFamily="34" charset="-128"/>
            </a:endParaRPr>
          </a:p>
        </p:txBody>
      </p:sp>
      <p:sp>
        <p:nvSpPr>
          <p:cNvPr id="168" name="TextBox 167"/>
          <p:cNvSpPr txBox="1"/>
          <p:nvPr/>
        </p:nvSpPr>
        <p:spPr>
          <a:xfrm rot="17998939">
            <a:off x="2137160" y="4471607"/>
            <a:ext cx="929499" cy="369332"/>
          </a:xfrm>
          <a:prstGeom prst="rect">
            <a:avLst/>
          </a:prstGeom>
          <a:noFill/>
        </p:spPr>
        <p:txBody>
          <a:bodyPr vert="horz" wrap="square" rtlCol="0">
            <a:spAutoFit/>
          </a:bodyPr>
          <a:lstStyle/>
          <a:p>
            <a:pPr fontAlgn="base">
              <a:spcAft>
                <a:spcPct val="0"/>
              </a:spcAft>
              <a:buClr>
                <a:srgbClr val="F0AB00"/>
              </a:buClr>
              <a:buSzPct val="80000"/>
            </a:pPr>
            <a:r>
              <a:rPr lang="en-GB" sz="900" dirty="0" smtClean="0"/>
              <a:t>Middle Man</a:t>
            </a:r>
          </a:p>
          <a:p>
            <a:pPr fontAlgn="base">
              <a:spcAft>
                <a:spcPct val="0"/>
              </a:spcAft>
              <a:buClr>
                <a:srgbClr val="F0AB00"/>
              </a:buClr>
              <a:buSzPct val="80000"/>
            </a:pPr>
            <a:endParaRPr lang="en-US" sz="900" kern="0" dirty="0">
              <a:ea typeface="Arial Unicode MS" pitchFamily="34" charset="-128"/>
              <a:cs typeface="Arial Unicode MS" pitchFamily="34" charset="-128"/>
            </a:endParaRPr>
          </a:p>
        </p:txBody>
      </p:sp>
      <p:grpSp>
        <p:nvGrpSpPr>
          <p:cNvPr id="95" name="Group 94"/>
          <p:cNvGrpSpPr/>
          <p:nvPr/>
        </p:nvGrpSpPr>
        <p:grpSpPr>
          <a:xfrm>
            <a:off x="7349453" y="5081065"/>
            <a:ext cx="854449" cy="811726"/>
            <a:chOff x="7349453" y="5081065"/>
            <a:chExt cx="854449" cy="811726"/>
          </a:xfrm>
        </p:grpSpPr>
        <p:sp>
          <p:nvSpPr>
            <p:cNvPr id="88" name="Rounded Rectangle 87"/>
            <p:cNvSpPr/>
            <p:nvPr/>
          </p:nvSpPr>
          <p:spPr bwMode="gray">
            <a:xfrm>
              <a:off x="7349453" y="5081065"/>
              <a:ext cx="854449" cy="811726"/>
            </a:xfrm>
            <a:prstGeom prst="roundRect">
              <a:avLst/>
            </a:prstGeom>
            <a:noFill/>
            <a:ln w="76200" algn="ctr">
              <a:solidFill>
                <a:schemeClr val="accent5"/>
              </a:solidFill>
              <a:miter lim="800000"/>
              <a:headEnd/>
              <a:tailEnd/>
            </a:ln>
          </p:spPr>
          <p:txBody>
            <a:bodyPr lIns="36000" tIns="36000" rIns="36000" bIns="36000" rtlCol="0" anchor="b"/>
            <a:lstStyle/>
            <a:p>
              <a:pPr algn="ctr" fontAlgn="base">
                <a:spcBef>
                  <a:spcPct val="50000"/>
                </a:spcBef>
                <a:spcAft>
                  <a:spcPct val="0"/>
                </a:spcAft>
                <a:buClr>
                  <a:srgbClr val="F0AB00"/>
                </a:buClr>
                <a:buSzPct val="80000"/>
              </a:pPr>
              <a:endParaRPr lang="de-CH" sz="900" kern="0" dirty="0">
                <a:ea typeface="Arial Unicode MS" pitchFamily="34" charset="-128"/>
                <a:cs typeface="Arial Unicode MS" pitchFamily="34" charset="-128"/>
              </a:endParaRPr>
            </a:p>
          </p:txBody>
        </p:sp>
        <p:pic>
          <p:nvPicPr>
            <p:cNvPr id="92" name="Picture 3" descr="C:\Users\I300708\Desktop\CSC_logo2.jpg"/>
            <p:cNvPicPr>
              <a:picLocks noChangeAspect="1" noChangeArrowheads="1"/>
            </p:cNvPicPr>
            <p:nvPr/>
          </p:nvPicPr>
          <p:blipFill>
            <a:blip r:embed="rId13" cstate="print"/>
            <a:srcRect/>
            <a:stretch>
              <a:fillRect/>
            </a:stretch>
          </p:blipFill>
          <p:spPr bwMode="auto">
            <a:xfrm>
              <a:off x="7390135" y="5265890"/>
              <a:ext cx="773084" cy="442076"/>
            </a:xfrm>
            <a:prstGeom prst="rect">
              <a:avLst/>
            </a:prstGeom>
            <a:noFill/>
          </p:spPr>
        </p:pic>
      </p:grpSp>
      <p:grpSp>
        <p:nvGrpSpPr>
          <p:cNvPr id="94" name="Group 93"/>
          <p:cNvGrpSpPr/>
          <p:nvPr/>
        </p:nvGrpSpPr>
        <p:grpSpPr>
          <a:xfrm>
            <a:off x="7349453" y="4062451"/>
            <a:ext cx="854449" cy="811726"/>
            <a:chOff x="7349453" y="4062451"/>
            <a:chExt cx="854449" cy="811726"/>
          </a:xfrm>
        </p:grpSpPr>
        <p:sp>
          <p:nvSpPr>
            <p:cNvPr id="90" name="Rounded Rectangle 89"/>
            <p:cNvSpPr/>
            <p:nvPr/>
          </p:nvSpPr>
          <p:spPr bwMode="gray">
            <a:xfrm>
              <a:off x="7349453" y="4062451"/>
              <a:ext cx="854449" cy="811726"/>
            </a:xfrm>
            <a:prstGeom prst="roundRect">
              <a:avLst/>
            </a:prstGeom>
            <a:noFill/>
            <a:ln w="76200" algn="ctr">
              <a:solidFill>
                <a:schemeClr val="accent5"/>
              </a:solidFill>
              <a:miter lim="800000"/>
              <a:headEnd/>
              <a:tailEnd/>
            </a:ln>
          </p:spPr>
          <p:txBody>
            <a:bodyPr lIns="36000" tIns="36000" rIns="36000" bIns="36000" rtlCol="0" anchor="b"/>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CH" sz="900"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93" name="Picture 6" descr="C:\Users\I300708\Desktop\images.jpg"/>
            <p:cNvPicPr>
              <a:picLocks noChangeAspect="1" noChangeArrowheads="1"/>
            </p:cNvPicPr>
            <p:nvPr/>
          </p:nvPicPr>
          <p:blipFill>
            <a:blip r:embed="rId14" cstate="print"/>
            <a:srcRect/>
            <a:stretch>
              <a:fillRect/>
            </a:stretch>
          </p:blipFill>
          <p:spPr bwMode="auto">
            <a:xfrm>
              <a:off x="7430183" y="4144278"/>
              <a:ext cx="692988" cy="648072"/>
            </a:xfrm>
            <a:prstGeom prst="rect">
              <a:avLst/>
            </a:prstGeom>
            <a:noFill/>
          </p:spPr>
        </p:pic>
      </p:grpSp>
      <p:sp>
        <p:nvSpPr>
          <p:cNvPr id="102" name="TextBox 101"/>
          <p:cNvSpPr txBox="1"/>
          <p:nvPr/>
        </p:nvSpPr>
        <p:spPr>
          <a:xfrm>
            <a:off x="323999" y="6189354"/>
            <a:ext cx="8496000" cy="153888"/>
          </a:xfrm>
          <a:prstGeom prst="rect">
            <a:avLst/>
          </a:prstGeom>
          <a:noFill/>
        </p:spPr>
        <p:txBody>
          <a:bodyPr vert="horz" wrap="square" lIns="0" tIns="0" rIns="0" bIns="0" rtlCol="0" anchor="b" anchorCtr="0">
            <a:spAutoFit/>
          </a:bodyPr>
          <a:lstStyle/>
          <a:p>
            <a:pPr lvl="0" fontAlgn="base">
              <a:spcBef>
                <a:spcPct val="50000"/>
              </a:spcBef>
              <a:spcAft>
                <a:spcPct val="0"/>
              </a:spcAft>
              <a:buClr>
                <a:srgbClr val="F0AB00"/>
              </a:buClr>
              <a:buSzPct val="80000"/>
              <a:tabLst>
                <a:tab pos="190500" algn="r"/>
                <a:tab pos="292100" algn="l"/>
              </a:tabLst>
              <a:defRPr/>
            </a:pPr>
            <a:r>
              <a:rPr lang="en-GB" sz="1000" baseline="30000" dirty="0" smtClean="0"/>
              <a:t>1</a:t>
            </a:r>
            <a:r>
              <a:rPr lang="en-GB" sz="1000" kern="0" dirty="0" smtClean="0">
                <a:ea typeface="Arial Unicode MS" pitchFamily="34" charset="-128"/>
                <a:cs typeface="Arial Unicode MS" pitchFamily="34" charset="-128"/>
              </a:rPr>
              <a:t>Infrastructure as a Service; </a:t>
            </a:r>
            <a:r>
              <a:rPr lang="en-GB" sz="1000" baseline="30000" dirty="0" smtClean="0"/>
              <a:t>2</a:t>
            </a:r>
            <a:r>
              <a:rPr lang="en-GB" sz="1000" kern="0" dirty="0" smtClean="0">
                <a:ea typeface="Arial Unicode MS" pitchFamily="34" charset="-128"/>
                <a:cs typeface="Arial Unicode MS" pitchFamily="34" charset="-128"/>
              </a:rPr>
              <a:t>Platform as a Service; </a:t>
            </a:r>
            <a:r>
              <a:rPr lang="en-GB" sz="1000" baseline="30000" dirty="0" smtClean="0"/>
              <a:t>3</a:t>
            </a:r>
            <a:r>
              <a:rPr lang="en-GB" sz="1000" kern="0" dirty="0" smtClean="0">
                <a:ea typeface="Arial Unicode MS" pitchFamily="34" charset="-128"/>
                <a:cs typeface="Arial Unicode MS" pitchFamily="34" charset="-128"/>
              </a:rPr>
              <a:t>Software as a Service</a:t>
            </a:r>
          </a:p>
        </p:txBody>
      </p:sp>
    </p:spTree>
    <p:extLst>
      <p:ext uri="{BB962C8B-B14F-4D97-AF65-F5344CB8AC3E}">
        <p14:creationId xmlns:p14="http://schemas.microsoft.com/office/powerpoint/2010/main" val="2459375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Motivation: </a:t>
            </a:r>
            <a:br>
              <a:rPr lang="en-US" sz="3600" dirty="0" smtClean="0"/>
            </a:br>
            <a:r>
              <a:rPr lang="en-US" sz="3600" dirty="0" smtClean="0"/>
              <a:t>Creating a sustainable Ecosystem</a:t>
            </a:r>
            <a:endParaRPr lang="en-US" sz="3600" dirty="0"/>
          </a:p>
        </p:txBody>
      </p:sp>
      <p:sp>
        <p:nvSpPr>
          <p:cNvPr id="3" name="Text Placeholder 2"/>
          <p:cNvSpPr>
            <a:spLocks noGrp="1"/>
          </p:cNvSpPr>
          <p:nvPr>
            <p:ph type="body" sz="quarter" idx="10"/>
          </p:nvPr>
        </p:nvSpPr>
        <p:spPr/>
        <p:txBody>
          <a:bodyPr>
            <a:normAutofit/>
          </a:bodyPr>
          <a:lstStyle/>
          <a:p>
            <a:pPr marL="0" indent="0">
              <a:buNone/>
            </a:pPr>
            <a:r>
              <a:rPr lang="en-US" dirty="0"/>
              <a:t>By leveraging ecosystems, companies can deliver complex </a:t>
            </a:r>
            <a:r>
              <a:rPr lang="en-US" dirty="0" smtClean="0"/>
              <a:t>solutions while </a:t>
            </a:r>
            <a:r>
              <a:rPr lang="en-US" dirty="0"/>
              <a:t>maintaining corporate </a:t>
            </a:r>
            <a:r>
              <a:rPr lang="en-US" dirty="0" smtClean="0"/>
              <a:t>focus.</a:t>
            </a:r>
          </a:p>
          <a:p>
            <a:pPr marL="0" indent="0">
              <a:buNone/>
            </a:pPr>
            <a:r>
              <a:rPr lang="en-US" dirty="0" smtClean="0"/>
              <a:t> </a:t>
            </a:r>
          </a:p>
          <a:p>
            <a:pPr>
              <a:buFont typeface="Wingdings" pitchFamily="2" charset="2"/>
              <a:buChar char="Ø"/>
            </a:pPr>
            <a:r>
              <a:rPr lang="en-US" dirty="0" smtClean="0"/>
              <a:t>Exploit </a:t>
            </a:r>
            <a:r>
              <a:rPr lang="en-US" dirty="0"/>
              <a:t>the strengths </a:t>
            </a:r>
            <a:r>
              <a:rPr lang="en-US" dirty="0" smtClean="0"/>
              <a:t>of each partner in an complementary way </a:t>
            </a:r>
          </a:p>
          <a:p>
            <a:pPr>
              <a:buFont typeface="Wingdings" pitchFamily="2" charset="2"/>
              <a:buChar char="Ø"/>
            </a:pPr>
            <a:r>
              <a:rPr lang="en-US" dirty="0" smtClean="0"/>
              <a:t>Create a win-win situation for all involved</a:t>
            </a:r>
          </a:p>
          <a:p>
            <a:pPr>
              <a:buFont typeface="Wingdings" pitchFamily="2" charset="2"/>
              <a:buChar char="Ø"/>
            </a:pPr>
            <a:endParaRPr lang="en-US" dirty="0" smtClean="0"/>
          </a:p>
          <a:p>
            <a:pPr marL="0" indent="0">
              <a:buNone/>
            </a:pPr>
            <a:endParaRPr lang="en-US" dirty="0" smtClean="0"/>
          </a:p>
          <a:p>
            <a:pPr marL="0" indent="0">
              <a:buNone/>
            </a:pPr>
            <a:endParaRPr lang="en-US" dirty="0" smtClean="0"/>
          </a:p>
        </p:txBody>
      </p:sp>
      <p:sp>
        <p:nvSpPr>
          <p:cNvPr id="5" name="TextBox 4"/>
          <p:cNvSpPr txBox="1"/>
          <p:nvPr/>
        </p:nvSpPr>
        <p:spPr>
          <a:xfrm>
            <a:off x="323528" y="6334780"/>
            <a:ext cx="8204490" cy="523220"/>
          </a:xfrm>
          <a:prstGeom prst="rect">
            <a:avLst/>
          </a:prstGeom>
          <a:noFill/>
        </p:spPr>
        <p:txBody>
          <a:bodyPr wrap="none" rtlCol="0">
            <a:spAutoFit/>
          </a:bodyPr>
          <a:lstStyle/>
          <a:p>
            <a:pPr lvl="0">
              <a:spcBef>
                <a:spcPct val="20000"/>
              </a:spcBef>
            </a:pPr>
            <a:r>
              <a:rPr lang="en-US" sz="1000" dirty="0">
                <a:solidFill>
                  <a:srgbClr val="5D5D5D"/>
                </a:solidFill>
                <a:ea typeface="ＭＳ Ｐゴシック" charset="0"/>
              </a:rPr>
              <a:t>P.J. Williamson, </a:t>
            </a:r>
            <a:r>
              <a:rPr lang="en-US" sz="1000" dirty="0" err="1">
                <a:solidFill>
                  <a:srgbClr val="5D5D5D"/>
                </a:solidFill>
                <a:ea typeface="ＭＳ Ｐゴシック" charset="0"/>
              </a:rPr>
              <a:t>A.D.Meyer</a:t>
            </a:r>
            <a:r>
              <a:rPr lang="en-US" sz="1000" dirty="0">
                <a:solidFill>
                  <a:srgbClr val="5D5D5D"/>
                </a:solidFill>
                <a:ea typeface="ＭＳ Ｐゴシック" charset="0"/>
              </a:rPr>
              <a:t>: Ecosystem Advantage: how to successfully harness the power of partners, California Management Review, vol. 55, nr. 1, 2012.</a:t>
            </a:r>
          </a:p>
          <a:p>
            <a:endParaRPr lang="en-US" dirty="0"/>
          </a:p>
        </p:txBody>
      </p:sp>
    </p:spTree>
    <p:extLst>
      <p:ext uri="{BB962C8B-B14F-4D97-AF65-F5344CB8AC3E}">
        <p14:creationId xmlns:p14="http://schemas.microsoft.com/office/powerpoint/2010/main" val="1723575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a:off x="2131832" y="3160144"/>
            <a:ext cx="487339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Rectangle 6"/>
          <p:cNvSpPr/>
          <p:nvPr/>
        </p:nvSpPr>
        <p:spPr bwMode="gray">
          <a:xfrm>
            <a:off x="2131833"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ts val="600"/>
              </a:spcBef>
              <a:spcAft>
                <a:spcPct val="0"/>
              </a:spcAft>
              <a:buClr>
                <a:srgbClr val="FFC000"/>
              </a:buClr>
            </a:pPr>
            <a:endParaRPr lang="en-GB" sz="1000" kern="0" dirty="0" smtClean="0">
              <a:latin typeface="Arial" pitchFamily="34" charset="0"/>
              <a:ea typeface="Arial Unicode MS" pitchFamily="34" charset="-128"/>
              <a:cs typeface="Arial Unicode MS" pitchFamily="34" charset="-128"/>
            </a:endParaRPr>
          </a:p>
          <a:p>
            <a:pPr fontAlgn="base">
              <a:spcBef>
                <a:spcPts val="600"/>
              </a:spcBef>
              <a:spcAft>
                <a:spcPct val="0"/>
              </a:spcAft>
              <a:buClr>
                <a:srgbClr val="FFC000"/>
              </a:buClr>
            </a:pPr>
            <a:r>
              <a:rPr lang="en-GB" sz="1000" b="1" kern="0" dirty="0" smtClean="0">
                <a:ea typeface="Arial Unicode MS" pitchFamily="34" charset="-128"/>
                <a:cs typeface="Arial Unicode MS" pitchFamily="34" charset="-128"/>
              </a:rPr>
              <a:t>Technology Requirements</a:t>
            </a:r>
            <a:r>
              <a:rPr lang="en-GB" sz="1000" kern="0" dirty="0" smtClean="0">
                <a:ea typeface="Arial Unicode MS" pitchFamily="34" charset="-128"/>
                <a:cs typeface="Arial Unicode MS" pitchFamily="34" charset="-128"/>
              </a:rPr>
              <a:t>:</a:t>
            </a:r>
          </a:p>
          <a:p>
            <a:pPr fontAlgn="base">
              <a:spcAft>
                <a:spcPct val="0"/>
              </a:spcAft>
              <a:buClr>
                <a:srgbClr val="FFC000"/>
              </a:buClr>
              <a:buFont typeface="Arial" pitchFamily="34" charset="0"/>
              <a:buChar char="•"/>
            </a:pPr>
            <a:r>
              <a:rPr lang="en-GB" sz="1000" kern="0" dirty="0" smtClean="0">
                <a:ea typeface="Arial Unicode MS" pitchFamily="34" charset="-128"/>
                <a:cs typeface="Arial Unicode MS" pitchFamily="34" charset="-128"/>
              </a:rPr>
              <a:t>A multi-tenant, multi-provider</a:t>
            </a:r>
            <a:r>
              <a:rPr lang="en-GB" sz="1000" b="1" kern="0" dirty="0" smtClean="0">
                <a:ea typeface="Arial Unicode MS" pitchFamily="34" charset="-128"/>
                <a:cs typeface="Arial Unicode MS" pitchFamily="34" charset="-128"/>
              </a:rPr>
              <a:t> cloud infrastructure</a:t>
            </a:r>
            <a:r>
              <a:rPr lang="en-GB" sz="1000" kern="0" dirty="0" smtClean="0">
                <a:ea typeface="Arial Unicode MS" pitchFamily="34" charset="-128"/>
                <a:cs typeface="Arial Unicode MS" pitchFamily="34" charset="-128"/>
              </a:rPr>
              <a:t> with easy data access has to be established.</a:t>
            </a:r>
          </a:p>
          <a:p>
            <a:pPr fontAlgn="base">
              <a:spcAft>
                <a:spcPct val="0"/>
              </a:spcAft>
              <a:buClr>
                <a:srgbClr val="FFC000"/>
              </a:buClr>
              <a:buFont typeface="Arial" pitchFamily="34" charset="0"/>
              <a:buChar char="•"/>
            </a:pPr>
            <a:r>
              <a:rPr lang="en-GB" sz="1000" kern="0" dirty="0" smtClean="0">
                <a:ea typeface="Arial Unicode MS" pitchFamily="34" charset="-128"/>
                <a:cs typeface="Arial Unicode MS" pitchFamily="34" charset="-128"/>
              </a:rPr>
              <a:t>A </a:t>
            </a:r>
            <a:r>
              <a:rPr lang="en-GB" sz="1000" b="1" kern="0" dirty="0" smtClean="0">
                <a:ea typeface="Arial Unicode MS" pitchFamily="34" charset="-128"/>
                <a:cs typeface="Arial Unicode MS" pitchFamily="34" charset="-128"/>
              </a:rPr>
              <a:t>growing</a:t>
            </a:r>
            <a:r>
              <a:rPr lang="en-GB" sz="1000" kern="0" dirty="0" smtClean="0">
                <a:ea typeface="Arial Unicode MS" pitchFamily="34" charset="-128"/>
                <a:cs typeface="Arial Unicode MS" pitchFamily="34" charset="-128"/>
              </a:rPr>
              <a:t> </a:t>
            </a:r>
            <a:r>
              <a:rPr lang="en-GB" sz="1000" dirty="0" smtClean="0"/>
              <a:t>infrastructure, services and user-base must be enabled.</a:t>
            </a:r>
            <a:endParaRPr lang="en-GB" sz="1000" kern="0" dirty="0" smtClean="0">
              <a:ea typeface="Arial Unicode MS" pitchFamily="34" charset="-128"/>
              <a:cs typeface="Arial Unicode MS" pitchFamily="34" charset="-128"/>
            </a:endParaRPr>
          </a:p>
          <a:p>
            <a:pPr fontAlgn="base">
              <a:spcAft>
                <a:spcPct val="0"/>
              </a:spcAft>
              <a:buClr>
                <a:srgbClr val="FFC000"/>
              </a:buClr>
              <a:buFont typeface="Arial" pitchFamily="34" charset="0"/>
              <a:buChar char="•"/>
            </a:pPr>
            <a:r>
              <a:rPr lang="en-GB" sz="1000" kern="0" dirty="0" smtClean="0">
                <a:ea typeface="Arial Unicode MS" pitchFamily="34" charset="-128"/>
                <a:cs typeface="Arial Unicode MS" pitchFamily="34" charset="-128"/>
              </a:rPr>
              <a:t>Policies for </a:t>
            </a:r>
            <a:r>
              <a:rPr lang="en-GB" sz="1000" b="1" kern="0" dirty="0" smtClean="0">
                <a:ea typeface="Arial Unicode MS" pitchFamily="34" charset="-128"/>
                <a:cs typeface="Arial Unicode MS" pitchFamily="34" charset="-128"/>
              </a:rPr>
              <a:t>trust, security and privacy</a:t>
            </a:r>
            <a:r>
              <a:rPr lang="en-GB" sz="1000" kern="0" dirty="0" smtClean="0">
                <a:ea typeface="Arial Unicode MS" pitchFamily="34" charset="-128"/>
                <a:cs typeface="Arial Unicode MS" pitchFamily="34" charset="-128"/>
              </a:rPr>
              <a:t> are to be identified/adopted.</a:t>
            </a:r>
          </a:p>
          <a:p>
            <a:pPr fontAlgn="base">
              <a:spcAft>
                <a:spcPct val="0"/>
              </a:spcAft>
              <a:buClr>
                <a:srgbClr val="FFC000"/>
              </a:buClr>
              <a:buFont typeface="Arial" pitchFamily="34" charset="0"/>
              <a:buChar char="•"/>
            </a:pPr>
            <a:endParaRPr lang="en-GB" sz="1000" kern="0" dirty="0" smtClean="0">
              <a:ea typeface="Arial Unicode MS" pitchFamily="34" charset="-128"/>
              <a:cs typeface="Arial Unicode MS" pitchFamily="34" charset="-128"/>
            </a:endParaRPr>
          </a:p>
          <a:p>
            <a:pPr fontAlgn="base">
              <a:spcAft>
                <a:spcPct val="0"/>
              </a:spcAft>
              <a:buClr>
                <a:srgbClr val="FFC000"/>
              </a:buClr>
            </a:pPr>
            <a:r>
              <a:rPr lang="en-GB" sz="1000" b="1" kern="0" dirty="0" smtClean="0">
                <a:ea typeface="Arial Unicode MS" pitchFamily="34" charset="-128"/>
                <a:cs typeface="Arial Unicode MS" pitchFamily="34" charset="-128"/>
              </a:rPr>
              <a:t>Business Requirements</a:t>
            </a:r>
            <a:r>
              <a:rPr lang="en-GB" sz="1000" kern="0" dirty="0" smtClean="0">
                <a:ea typeface="Arial Unicode MS" pitchFamily="34" charset="-128"/>
                <a:cs typeface="Arial Unicode MS" pitchFamily="34" charset="-128"/>
              </a:rPr>
              <a:t>:</a:t>
            </a:r>
          </a:p>
          <a:p>
            <a:pPr fontAlgn="base">
              <a:spcAft>
                <a:spcPct val="0"/>
              </a:spcAft>
              <a:buClr>
                <a:srgbClr val="FFC000"/>
              </a:buClr>
              <a:buFont typeface="Arial" pitchFamily="34" charset="0"/>
              <a:buChar char="•"/>
            </a:pPr>
            <a:r>
              <a:rPr lang="en-GB" sz="1000" kern="0" dirty="0" smtClean="0">
                <a:ea typeface="Arial Unicode MS" pitchFamily="34" charset="-128"/>
                <a:cs typeface="Arial Unicode MS" pitchFamily="34" charset="-128"/>
              </a:rPr>
              <a:t>An extensible, lean </a:t>
            </a:r>
            <a:r>
              <a:rPr lang="en-GB" sz="1000" b="1" kern="0" dirty="0" smtClean="0">
                <a:ea typeface="Arial Unicode MS" pitchFamily="34" charset="-128"/>
                <a:cs typeface="Arial Unicode MS" pitchFamily="34" charset="-128"/>
              </a:rPr>
              <a:t>governance structure</a:t>
            </a:r>
            <a:r>
              <a:rPr lang="en-GB" sz="1000" kern="0" dirty="0" smtClean="0">
                <a:ea typeface="Arial Unicode MS" pitchFamily="34" charset="-128"/>
                <a:cs typeface="Arial Unicode MS" pitchFamily="34" charset="-128"/>
              </a:rPr>
              <a:t> that considers the customers‘ public status, their duty to follow public procurement processes has to be created.</a:t>
            </a:r>
          </a:p>
          <a:p>
            <a:pPr fontAlgn="base">
              <a:spcAft>
                <a:spcPct val="0"/>
              </a:spcAft>
              <a:buClr>
                <a:srgbClr val="FFC000"/>
              </a:buClr>
              <a:buFont typeface="Arial" pitchFamily="34" charset="0"/>
              <a:buChar char="•"/>
            </a:pPr>
            <a:r>
              <a:rPr lang="en-GB" sz="1000" kern="0" dirty="0" smtClean="0">
                <a:latin typeface="Arial" pitchFamily="34" charset="0"/>
                <a:ea typeface="Arial Unicode MS" pitchFamily="34" charset="-128"/>
                <a:cs typeface="Arial Unicode MS" pitchFamily="34" charset="-128"/>
              </a:rPr>
              <a:t>Framework Programme 8 funding requires a </a:t>
            </a:r>
            <a:r>
              <a:rPr lang="en-GB" sz="1000" b="1" kern="0" dirty="0" smtClean="0">
                <a:latin typeface="Arial" pitchFamily="34" charset="0"/>
                <a:ea typeface="Arial Unicode MS" pitchFamily="34" charset="-128"/>
                <a:cs typeface="Arial Unicode MS" pitchFamily="34" charset="-128"/>
              </a:rPr>
              <a:t>definition of funding schemes</a:t>
            </a:r>
            <a:r>
              <a:rPr lang="en-GB" sz="1000" kern="0" dirty="0" smtClean="0">
                <a:latin typeface="Arial" pitchFamily="34" charset="0"/>
                <a:ea typeface="Arial Unicode MS" pitchFamily="34" charset="-128"/>
                <a:cs typeface="Arial Unicode MS" pitchFamily="34" charset="-128"/>
              </a:rPr>
              <a:t> to meet European level policies.</a:t>
            </a:r>
          </a:p>
          <a:p>
            <a:pPr lvl="0" fontAlgn="base">
              <a:spcBef>
                <a:spcPts val="600"/>
              </a:spcBef>
              <a:spcAft>
                <a:spcPct val="0"/>
              </a:spcAft>
              <a:buClr>
                <a:srgbClr val="FFC000"/>
              </a:buClr>
            </a:pPr>
            <a:endParaRPr lang="en-GB" sz="1000" kern="0" dirty="0" smtClean="0">
              <a:latin typeface="Arial" pitchFamily="34" charset="0"/>
              <a:ea typeface="Arial Unicode MS" pitchFamily="34" charset="-128"/>
              <a:cs typeface="Arial Unicode MS" pitchFamily="34" charset="-128"/>
            </a:endParaRPr>
          </a:p>
        </p:txBody>
      </p:sp>
      <p:sp>
        <p:nvSpPr>
          <p:cNvPr id="14" name="Rectangle 2"/>
          <p:cNvSpPr/>
          <p:nvPr/>
        </p:nvSpPr>
        <p:spPr bwMode="gray">
          <a:xfrm>
            <a:off x="4569010"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ts val="600"/>
              </a:spcBef>
              <a:spcAft>
                <a:spcPct val="0"/>
              </a:spcAft>
              <a:buClr>
                <a:srgbClr val="F0AB00"/>
              </a:buClr>
              <a:buSzPct val="80000"/>
            </a:pPr>
            <a:endParaRPr lang="en-GB" sz="1000" kern="0" dirty="0" smtClean="0">
              <a:ea typeface="Arial Unicode MS" pitchFamily="34" charset="-128"/>
              <a:cs typeface="Arial Unicode MS" pitchFamily="34" charset="-128"/>
            </a:endParaRPr>
          </a:p>
          <a:p>
            <a:pPr fontAlgn="base">
              <a:spcBef>
                <a:spcPts val="600"/>
              </a:spcBef>
              <a:spcAft>
                <a:spcPct val="0"/>
              </a:spcAft>
              <a:buClr>
                <a:srgbClr val="F0AB00"/>
              </a:buClr>
              <a:buSzPct val="80000"/>
            </a:pPr>
            <a:r>
              <a:rPr lang="en-GB" sz="900" b="1" kern="0" dirty="0" smtClean="0">
                <a:ea typeface="Arial Unicode MS" pitchFamily="34" charset="-128"/>
                <a:cs typeface="Arial Unicode MS" pitchFamily="34" charset="-128"/>
              </a:rPr>
              <a:t>Future ICT Mastery</a:t>
            </a:r>
            <a:r>
              <a:rPr lang="en-GB" sz="900" kern="0" dirty="0" smtClean="0">
                <a:ea typeface="Arial Unicode MS" pitchFamily="34" charset="-128"/>
                <a:cs typeface="Arial Unicode MS" pitchFamily="34" charset="-128"/>
              </a:rPr>
              <a:t>:</a:t>
            </a:r>
          </a:p>
          <a:p>
            <a:pPr fontAlgn="base">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The </a:t>
            </a:r>
            <a:r>
              <a:rPr lang="en-GB" sz="900" b="1" kern="0" dirty="0" smtClean="0">
                <a:ea typeface="Arial Unicode MS" pitchFamily="34" charset="-128"/>
                <a:cs typeface="Arial Unicode MS" pitchFamily="34" charset="-128"/>
              </a:rPr>
              <a:t>management</a:t>
            </a:r>
            <a:r>
              <a:rPr lang="en-GB" sz="900" kern="0" dirty="0" smtClean="0">
                <a:ea typeface="Arial Unicode MS" pitchFamily="34" charset="-128"/>
                <a:cs typeface="Arial Unicode MS" pitchFamily="34" charset="-128"/>
              </a:rPr>
              <a:t> of growing data volumes and more IT resource consumption is ensured on an ongoing basis.</a:t>
            </a:r>
          </a:p>
          <a:p>
            <a:pPr fontAlgn="base">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A cooperation with European business ensures </a:t>
            </a:r>
            <a:r>
              <a:rPr lang="en-GB" sz="900" b="1" kern="0" dirty="0" smtClean="0">
                <a:ea typeface="Arial Unicode MS" pitchFamily="34" charset="-128"/>
                <a:cs typeface="Arial Unicode MS" pitchFamily="34" charset="-128"/>
              </a:rPr>
              <a:t>new storage and processor technologies</a:t>
            </a:r>
            <a:r>
              <a:rPr lang="en-GB" sz="900" kern="0" dirty="0" smtClean="0">
                <a:ea typeface="Arial Unicode MS" pitchFamily="34" charset="-128"/>
                <a:cs typeface="Arial Unicode MS" pitchFamily="34" charset="-128"/>
              </a:rPr>
              <a:t> on an ongoing basis resulting in more bytes/flops per euro and more energy efficiency.</a:t>
            </a:r>
          </a:p>
          <a:p>
            <a:pPr fontAlgn="base">
              <a:spcBef>
                <a:spcPts val="600"/>
              </a:spcBef>
              <a:spcAft>
                <a:spcPct val="0"/>
              </a:spcAft>
              <a:buClr>
                <a:srgbClr val="F0AB00"/>
              </a:buClr>
              <a:buSzPct val="80000"/>
            </a:pPr>
            <a:r>
              <a:rPr lang="en-GB" sz="900" b="1" kern="0" dirty="0" smtClean="0">
                <a:ea typeface="Arial Unicode MS" pitchFamily="34" charset="-128"/>
                <a:cs typeface="Arial Unicode MS" pitchFamily="34" charset="-128"/>
              </a:rPr>
              <a:t>Business &amp; Research Improvement:</a:t>
            </a:r>
          </a:p>
          <a:p>
            <a:pPr fontAlgn="base">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Cloud sourcing of data capture, processing, analysis and archiving using a high quality network allows for </a:t>
            </a:r>
            <a:r>
              <a:rPr lang="en-GB" sz="900" b="1" kern="0" dirty="0" smtClean="0">
                <a:ea typeface="Arial Unicode MS" pitchFamily="34" charset="-128"/>
                <a:cs typeface="Arial Unicode MS" pitchFamily="34" charset="-128"/>
              </a:rPr>
              <a:t>core research concentration</a:t>
            </a:r>
            <a:r>
              <a:rPr lang="en-GB" sz="900" kern="0" dirty="0" smtClean="0">
                <a:ea typeface="Arial Unicode MS" pitchFamily="34" charset="-128"/>
                <a:cs typeface="Arial Unicode MS" pitchFamily="34" charset="-128"/>
              </a:rPr>
              <a:t> with less IT and data management consideration.</a:t>
            </a:r>
          </a:p>
          <a:p>
            <a:pPr fontAlgn="base">
              <a:spcAft>
                <a:spcPct val="0"/>
              </a:spcAft>
              <a:buClr>
                <a:srgbClr val="F0AB00"/>
              </a:buClr>
              <a:buSzPct val="80000"/>
              <a:buFont typeface="Arial" pitchFamily="34" charset="0"/>
              <a:buChar char="•"/>
            </a:pPr>
            <a:r>
              <a:rPr lang="en-GB" sz="900" dirty="0" smtClean="0">
                <a:latin typeface="Arial" pitchFamily="34" charset="0"/>
                <a:ea typeface="Calibri" pitchFamily="34" charset="0"/>
                <a:cs typeface="Times New Roman" pitchFamily="18" charset="0"/>
              </a:rPr>
              <a:t>Cost savings and better data </a:t>
            </a:r>
            <a:r>
              <a:rPr lang="en-GB" sz="900" kern="0" dirty="0" smtClean="0">
                <a:ea typeface="Arial Unicode MS" pitchFamily="34" charset="-128"/>
                <a:cs typeface="Arial Unicode MS" pitchFamily="34" charset="-128"/>
              </a:rPr>
              <a:t>exploitation will lead </a:t>
            </a:r>
            <a:r>
              <a:rPr lang="en-GB" sz="900" b="1" kern="0" dirty="0" smtClean="0">
                <a:ea typeface="Arial Unicode MS" pitchFamily="34" charset="-128"/>
                <a:cs typeface="Arial Unicode MS" pitchFamily="34" charset="-128"/>
              </a:rPr>
              <a:t>to recognition and support</a:t>
            </a:r>
            <a:r>
              <a:rPr lang="en-GB" sz="900" kern="0" dirty="0" smtClean="0">
                <a:ea typeface="Arial Unicode MS" pitchFamily="34" charset="-128"/>
                <a:cs typeface="Arial Unicode MS" pitchFamily="34" charset="-128"/>
              </a:rPr>
              <a:t> from Member States.</a:t>
            </a:r>
            <a:r>
              <a:rPr lang="en-GB" sz="1000" kern="0" dirty="0" smtClean="0">
                <a:ea typeface="Arial Unicode MS" pitchFamily="34" charset="-128"/>
                <a:cs typeface="Arial Unicode MS" pitchFamily="34" charset="-128"/>
              </a:rPr>
              <a:t> </a:t>
            </a:r>
          </a:p>
        </p:txBody>
      </p:sp>
      <p:grpSp>
        <p:nvGrpSpPr>
          <p:cNvPr id="2" name="Group 50"/>
          <p:cNvGrpSpPr/>
          <p:nvPr/>
        </p:nvGrpSpPr>
        <p:grpSpPr>
          <a:xfrm>
            <a:off x="8299148" y="2319170"/>
            <a:ext cx="439017" cy="376401"/>
            <a:chOff x="8307774" y="2222125"/>
            <a:chExt cx="439017" cy="376401"/>
          </a:xfrm>
        </p:grpSpPr>
        <p:pic>
          <p:nvPicPr>
            <p:cNvPr id="37" name="Picture 36" descr="cern.jpg"/>
            <p:cNvPicPr>
              <a:picLocks noChangeAspect="1"/>
            </p:cNvPicPr>
            <p:nvPr/>
          </p:nvPicPr>
          <p:blipFill>
            <a:blip r:embed="rId3" cstate="print"/>
            <a:stretch>
              <a:fillRect/>
            </a:stretch>
          </p:blipFill>
          <p:spPr>
            <a:xfrm>
              <a:off x="8377491" y="2263811"/>
              <a:ext cx="299582" cy="293028"/>
            </a:xfrm>
            <a:prstGeom prst="rect">
              <a:avLst/>
            </a:prstGeom>
          </p:spPr>
        </p:pic>
        <p:sp>
          <p:nvSpPr>
            <p:cNvPr id="32" name="Rounded Rectangle 31"/>
            <p:cNvSpPr/>
            <p:nvPr/>
          </p:nvSpPr>
          <p:spPr bwMode="gray">
            <a:xfrm>
              <a:off x="8307774" y="2222125"/>
              <a:ext cx="439017" cy="376401"/>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5" name="Title 4"/>
          <p:cNvSpPr>
            <a:spLocks noGrp="1"/>
          </p:cNvSpPr>
          <p:nvPr>
            <p:ph type="title"/>
          </p:nvPr>
        </p:nvSpPr>
        <p:spPr>
          <a:xfrm>
            <a:off x="324000" y="75637"/>
            <a:ext cx="8496000" cy="756000"/>
          </a:xfrm>
        </p:spPr>
        <p:txBody>
          <a:bodyPr/>
          <a:lstStyle/>
          <a:p>
            <a:r>
              <a:rPr lang="en-GB" sz="2000" dirty="0" smtClean="0"/>
              <a:t>Generic Cloud Computing for European Big Science (Enterprise View)</a:t>
            </a:r>
            <a:endParaRPr lang="en-GB" sz="2000" dirty="0"/>
          </a:p>
        </p:txBody>
      </p:sp>
      <p:grpSp>
        <p:nvGrpSpPr>
          <p:cNvPr id="3" name="Group 59"/>
          <p:cNvGrpSpPr/>
          <p:nvPr/>
        </p:nvGrpSpPr>
        <p:grpSpPr>
          <a:xfrm>
            <a:off x="398555" y="3665121"/>
            <a:ext cx="439013" cy="376401"/>
            <a:chOff x="403184" y="2418811"/>
            <a:chExt cx="439013" cy="376401"/>
          </a:xfrm>
        </p:grpSpPr>
        <p:pic>
          <p:nvPicPr>
            <p:cNvPr id="58" name="Picture 57" descr="europa-logo.jpg"/>
            <p:cNvPicPr>
              <a:picLocks noChangeAspect="1"/>
            </p:cNvPicPr>
            <p:nvPr/>
          </p:nvPicPr>
          <p:blipFill>
            <a:blip r:embed="rId4" cstate="print"/>
            <a:stretch>
              <a:fillRect/>
            </a:stretch>
          </p:blipFill>
          <p:spPr>
            <a:xfrm>
              <a:off x="430019" y="2480846"/>
              <a:ext cx="385343" cy="252331"/>
            </a:xfrm>
            <a:prstGeom prst="rect">
              <a:avLst/>
            </a:prstGeom>
          </p:spPr>
        </p:pic>
        <p:sp>
          <p:nvSpPr>
            <p:cNvPr id="76" name="Rounded Rectangle 50"/>
            <p:cNvSpPr/>
            <p:nvPr/>
          </p:nvSpPr>
          <p:spPr bwMode="gray">
            <a:xfrm>
              <a:off x="403184" y="2418811"/>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grpSp>
        <p:nvGrpSpPr>
          <p:cNvPr id="56" name="Group 55"/>
          <p:cNvGrpSpPr/>
          <p:nvPr/>
        </p:nvGrpSpPr>
        <p:grpSpPr>
          <a:xfrm>
            <a:off x="398555" y="1912373"/>
            <a:ext cx="439013" cy="376401"/>
            <a:chOff x="398555" y="1912373"/>
            <a:chExt cx="439013" cy="376401"/>
          </a:xfrm>
        </p:grpSpPr>
        <p:pic>
          <p:nvPicPr>
            <p:cNvPr id="15362" name="Picture 2" descr="http://idxmedia.com/wp-content/uploads/2010/11/5.jpg"/>
            <p:cNvPicPr>
              <a:picLocks noChangeAspect="1" noChangeArrowheads="1"/>
            </p:cNvPicPr>
            <p:nvPr/>
          </p:nvPicPr>
          <p:blipFill>
            <a:blip r:embed="rId5" cstate="print"/>
            <a:srcRect/>
            <a:stretch>
              <a:fillRect/>
            </a:stretch>
          </p:blipFill>
          <p:spPr bwMode="auto">
            <a:xfrm>
              <a:off x="488665" y="1951439"/>
              <a:ext cx="258792" cy="298269"/>
            </a:xfrm>
            <a:prstGeom prst="rect">
              <a:avLst/>
            </a:prstGeom>
            <a:noFill/>
          </p:spPr>
        </p:pic>
        <p:sp>
          <p:nvSpPr>
            <p:cNvPr id="83" name="Rounded Rectangle 50"/>
            <p:cNvSpPr/>
            <p:nvPr/>
          </p:nvSpPr>
          <p:spPr bwMode="gray">
            <a:xfrm>
              <a:off x="398555" y="1912373"/>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35" name="Rectangle 34"/>
          <p:cNvSpPr/>
          <p:nvPr/>
        </p:nvSpPr>
        <p:spPr>
          <a:xfrm rot="16200000">
            <a:off x="-471194" y="5410379"/>
            <a:ext cx="1381853" cy="307777"/>
          </a:xfrm>
          <a:prstGeom prst="rect">
            <a:avLst/>
          </a:prstGeom>
        </p:spPr>
        <p:txBody>
          <a:bodyPr wrap="none">
            <a:spAutoFit/>
          </a:bodyPr>
          <a:lstStyle/>
          <a:p>
            <a:pPr algn="ctr"/>
            <a:r>
              <a:rPr lang="en-GB" sz="1400" b="1" i="1" smtClean="0"/>
              <a:t>Value Capture</a:t>
            </a:r>
            <a:endParaRPr lang="en-GB" sz="1400" i="1" dirty="0"/>
          </a:p>
        </p:txBody>
      </p:sp>
      <p:sp>
        <p:nvSpPr>
          <p:cNvPr id="36" name="Rectangle 35"/>
          <p:cNvSpPr/>
          <p:nvPr/>
        </p:nvSpPr>
        <p:spPr>
          <a:xfrm rot="16200000">
            <a:off x="-496040" y="3073368"/>
            <a:ext cx="1431546" cy="307777"/>
          </a:xfrm>
          <a:prstGeom prst="rect">
            <a:avLst/>
          </a:prstGeom>
        </p:spPr>
        <p:txBody>
          <a:bodyPr wrap="none">
            <a:spAutoFit/>
          </a:bodyPr>
          <a:lstStyle/>
          <a:p>
            <a:pPr algn="ctr"/>
            <a:r>
              <a:rPr lang="en-GB" sz="1400" b="1" i="1" smtClean="0"/>
              <a:t>Value Creation</a:t>
            </a:r>
            <a:endParaRPr lang="en-GB" sz="1400" i="1" dirty="0"/>
          </a:p>
        </p:txBody>
      </p:sp>
      <p:sp>
        <p:nvSpPr>
          <p:cNvPr id="38" name="Text Placeholder 3"/>
          <p:cNvSpPr txBox="1">
            <a:spLocks/>
          </p:cNvSpPr>
          <p:nvPr/>
        </p:nvSpPr>
        <p:spPr>
          <a:xfrm>
            <a:off x="5813856" y="6245061"/>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Why?</a:t>
            </a:r>
            <a:endParaRPr lang="en-GB" sz="1400" b="1" i="1" dirty="0" smtClean="0"/>
          </a:p>
        </p:txBody>
      </p:sp>
      <p:sp>
        <p:nvSpPr>
          <p:cNvPr id="39" name="Text Placeholder 3"/>
          <p:cNvSpPr txBox="1">
            <a:spLocks/>
          </p:cNvSpPr>
          <p:nvPr/>
        </p:nvSpPr>
        <p:spPr>
          <a:xfrm>
            <a:off x="2767384"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How?</a:t>
            </a:r>
            <a:endParaRPr lang="en-GB" sz="1400" b="1" i="1" dirty="0" smtClean="0"/>
          </a:p>
        </p:txBody>
      </p:sp>
      <p:sp>
        <p:nvSpPr>
          <p:cNvPr id="40" name="Text Placeholder 3"/>
          <p:cNvSpPr txBox="1">
            <a:spLocks/>
          </p:cNvSpPr>
          <p:nvPr/>
        </p:nvSpPr>
        <p:spPr>
          <a:xfrm>
            <a:off x="5204561"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What?</a:t>
            </a:r>
            <a:endParaRPr lang="en-GB" sz="1400" b="1" i="1" dirty="0" smtClean="0"/>
          </a:p>
        </p:txBody>
      </p:sp>
      <p:sp>
        <p:nvSpPr>
          <p:cNvPr id="41" name="Text Placeholder 3"/>
          <p:cNvSpPr txBox="1">
            <a:spLocks/>
          </p:cNvSpPr>
          <p:nvPr/>
        </p:nvSpPr>
        <p:spPr>
          <a:xfrm>
            <a:off x="7039876"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endParaRPr lang="en-GB" sz="1400" b="1" i="1" dirty="0" smtClean="0"/>
          </a:p>
        </p:txBody>
      </p:sp>
      <p:sp>
        <p:nvSpPr>
          <p:cNvPr id="42" name="Text Placeholder 3"/>
          <p:cNvSpPr txBox="1">
            <a:spLocks/>
          </p:cNvSpPr>
          <p:nvPr/>
        </p:nvSpPr>
        <p:spPr>
          <a:xfrm>
            <a:off x="939500"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endParaRPr lang="en-GB" sz="1400" b="1" i="1" dirty="0" smtClean="0"/>
          </a:p>
        </p:txBody>
      </p:sp>
      <p:grpSp>
        <p:nvGrpSpPr>
          <p:cNvPr id="4" name="Group 53"/>
          <p:cNvGrpSpPr/>
          <p:nvPr/>
        </p:nvGrpSpPr>
        <p:grpSpPr>
          <a:xfrm>
            <a:off x="8299149" y="3854372"/>
            <a:ext cx="439017" cy="376401"/>
            <a:chOff x="8307775" y="3118729"/>
            <a:chExt cx="439017" cy="376401"/>
          </a:xfrm>
        </p:grpSpPr>
        <p:pic>
          <p:nvPicPr>
            <p:cNvPr id="46" name="Picture 45" descr="esa_logo_2660.jpg"/>
            <p:cNvPicPr>
              <a:picLocks noChangeAspect="1"/>
            </p:cNvPicPr>
            <p:nvPr/>
          </p:nvPicPr>
          <p:blipFill>
            <a:blip r:embed="rId6" cstate="print"/>
            <a:stretch>
              <a:fillRect/>
            </a:stretch>
          </p:blipFill>
          <p:spPr>
            <a:xfrm>
              <a:off x="8373295" y="3152941"/>
              <a:ext cx="307976" cy="307976"/>
            </a:xfrm>
            <a:prstGeom prst="rect">
              <a:avLst/>
            </a:prstGeom>
          </p:spPr>
        </p:pic>
        <p:sp>
          <p:nvSpPr>
            <p:cNvPr id="45" name="Rounded Rectangle 44"/>
            <p:cNvSpPr/>
            <p:nvPr/>
          </p:nvSpPr>
          <p:spPr bwMode="gray">
            <a:xfrm>
              <a:off x="8307775" y="3118729"/>
              <a:ext cx="439017" cy="376401"/>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84" name="Rectangle 7"/>
          <p:cNvSpPr/>
          <p:nvPr/>
        </p:nvSpPr>
        <p:spPr bwMode="gray">
          <a:xfrm>
            <a:off x="91324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ts val="600"/>
              </a:spcBef>
              <a:spcAft>
                <a:spcPct val="0"/>
              </a:spcAft>
              <a:buClr>
                <a:srgbClr val="F0AB00"/>
              </a:buClr>
              <a:buSzPct val="80000"/>
              <a:buFont typeface="Arial" pitchFamily="34" charset="0"/>
              <a:buChar char="•"/>
            </a:pPr>
            <a:endParaRPr lang="en-GB" sz="1000" b="1" kern="0" dirty="0" smtClean="0">
              <a:ea typeface="Arial Unicode MS" pitchFamily="34" charset="-128"/>
              <a:cs typeface="Arial Unicode MS" pitchFamily="34" charset="-128"/>
            </a:endParaRPr>
          </a:p>
          <a:p>
            <a:pPr fontAlgn="base">
              <a:spcBef>
                <a:spcPts val="600"/>
              </a:spcBef>
              <a:spcAft>
                <a:spcPct val="0"/>
              </a:spcAft>
              <a:buClr>
                <a:srgbClr val="F0AB00"/>
              </a:buClr>
              <a:buSzPct val="80000"/>
              <a:buFont typeface="Arial" pitchFamily="34" charset="0"/>
              <a:buChar char="•"/>
            </a:pPr>
            <a:r>
              <a:rPr lang="en-GB" sz="1000" dirty="0" smtClean="0"/>
              <a:t>A consortium of currently four sizable </a:t>
            </a:r>
            <a:r>
              <a:rPr lang="en-GB" sz="1000" b="1" kern="0" dirty="0" err="1" smtClean="0">
                <a:ea typeface="Arial Unicode MS" pitchFamily="34" charset="-128"/>
                <a:cs typeface="Arial Unicode MS" pitchFamily="34" charset="-128"/>
              </a:rPr>
              <a:t>IaaS</a:t>
            </a:r>
            <a:r>
              <a:rPr lang="en-GB" sz="1000" b="1" kern="0" dirty="0" smtClean="0">
                <a:ea typeface="Arial Unicode MS" pitchFamily="34" charset="-128"/>
                <a:cs typeface="Arial Unicode MS" pitchFamily="34" charset="-128"/>
              </a:rPr>
              <a:t> providers </a:t>
            </a:r>
            <a:r>
              <a:rPr lang="en-GB" sz="1000" kern="0" dirty="0" smtClean="0">
                <a:ea typeface="Arial Unicode MS" pitchFamily="34" charset="-128"/>
                <a:cs typeface="Arial Unicode MS" pitchFamily="34" charset="-128"/>
              </a:rPr>
              <a:t>...</a:t>
            </a:r>
          </a:p>
          <a:p>
            <a:pPr fontAlgn="base">
              <a:spcBef>
                <a:spcPts val="600"/>
              </a:spcBef>
              <a:spcAft>
                <a:spcPct val="0"/>
              </a:spcAft>
              <a:buClr>
                <a:srgbClr val="F0AB00"/>
              </a:buClr>
              <a:buSzPct val="80000"/>
              <a:buFont typeface="Arial" pitchFamily="34" charset="0"/>
              <a:buChar char="•"/>
            </a:pPr>
            <a:r>
              <a:rPr lang="en-GB" sz="1000" dirty="0" smtClean="0"/>
              <a:t>... and 15</a:t>
            </a:r>
            <a:r>
              <a:rPr lang="en-GB" sz="1000" b="1" dirty="0" smtClean="0"/>
              <a:t> SMEs </a:t>
            </a:r>
            <a:r>
              <a:rPr lang="en-GB" sz="1000" dirty="0" smtClean="0"/>
              <a:t>with specialist PaaS and SaaS skills brings diversity of experience/skills.</a:t>
            </a:r>
            <a:endParaRPr lang="en-GB" sz="1000" kern="0" dirty="0" smtClean="0">
              <a:ea typeface="Arial Unicode MS" pitchFamily="34" charset="-128"/>
              <a:cs typeface="Arial Unicode MS" pitchFamily="34" charset="-128"/>
            </a:endParaRPr>
          </a:p>
          <a:p>
            <a:pPr fontAlgn="base">
              <a:spcBef>
                <a:spcPts val="600"/>
              </a:spcBef>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The</a:t>
            </a:r>
            <a:r>
              <a:rPr lang="en-GB" sz="1000" b="1" kern="0" dirty="0" smtClean="0">
                <a:ea typeface="Arial Unicode MS" pitchFamily="34" charset="-128"/>
                <a:cs typeface="Arial Unicode MS" pitchFamily="34" charset="-128"/>
              </a:rPr>
              <a:t> EU DGC </a:t>
            </a:r>
            <a:r>
              <a:rPr lang="en-GB" sz="1000" dirty="0" smtClean="0"/>
              <a:t>is giving €1.8 million in funding to this initiative</a:t>
            </a:r>
            <a:r>
              <a:rPr lang="en-GB" sz="1000" dirty="0"/>
              <a:t>.</a:t>
            </a:r>
            <a:endParaRPr lang="en-GB" sz="1000" dirty="0" smtClean="0"/>
          </a:p>
        </p:txBody>
      </p:sp>
      <p:sp>
        <p:nvSpPr>
          <p:cNvPr id="15" name="Rectangle 4"/>
          <p:cNvSpPr/>
          <p:nvPr/>
        </p:nvSpPr>
        <p:spPr bwMode="gray">
          <a:xfrm>
            <a:off x="7005230"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1000" dirty="0" smtClean="0"/>
          </a:p>
          <a:p>
            <a:pPr fontAlgn="base">
              <a:spcBef>
                <a:spcPct val="50000"/>
              </a:spcBef>
              <a:spcAft>
                <a:spcPct val="0"/>
              </a:spcAft>
              <a:buClr>
                <a:srgbClr val="F0AB00"/>
              </a:buClr>
              <a:buSzPct val="80000"/>
            </a:pPr>
            <a:r>
              <a:rPr lang="en-GB" sz="1000" dirty="0" smtClean="0"/>
              <a:t>The three flagship use cases…</a:t>
            </a:r>
          </a:p>
          <a:p>
            <a:pPr fontAlgn="base">
              <a:spcBef>
                <a:spcPct val="50000"/>
              </a:spcBef>
              <a:spcAft>
                <a:spcPct val="0"/>
              </a:spcAft>
              <a:buClr>
                <a:srgbClr val="F0AB00"/>
              </a:buClr>
              <a:buSzPct val="80000"/>
            </a:pPr>
            <a:r>
              <a:rPr lang="en-GB" sz="1000" dirty="0" smtClean="0"/>
              <a:t>… to support the computing capacity needs for </a:t>
            </a:r>
            <a:r>
              <a:rPr lang="en-GB" sz="1000" b="1" dirty="0" smtClean="0"/>
              <a:t>CERN’s ATLAS experiment</a:t>
            </a:r>
            <a:r>
              <a:rPr lang="en-GB" sz="1000" dirty="0" smtClean="0"/>
              <a:t>, …</a:t>
            </a:r>
          </a:p>
          <a:p>
            <a:pPr fontAlgn="base">
              <a:spcBef>
                <a:spcPct val="50000"/>
              </a:spcBef>
              <a:spcAft>
                <a:spcPct val="0"/>
              </a:spcAft>
              <a:buClr>
                <a:srgbClr val="F0AB00"/>
              </a:buClr>
              <a:buSzPct val="80000"/>
            </a:pPr>
            <a:r>
              <a:rPr lang="en-GB" sz="1000" dirty="0" smtClean="0"/>
              <a:t>… to simplify </a:t>
            </a:r>
            <a:r>
              <a:rPr lang="en-GB" sz="1000" b="1" dirty="0" smtClean="0"/>
              <a:t>EMBL’s analysis of large genomes</a:t>
            </a:r>
            <a:r>
              <a:rPr lang="en-GB" sz="1000" dirty="0" smtClean="0"/>
              <a:t>, and …</a:t>
            </a:r>
          </a:p>
          <a:p>
            <a:pPr fontAlgn="base">
              <a:spcBef>
                <a:spcPct val="50000"/>
              </a:spcBef>
              <a:spcAft>
                <a:spcPct val="0"/>
              </a:spcAft>
              <a:buClr>
                <a:srgbClr val="F0AB00"/>
              </a:buClr>
              <a:buSzPct val="80000"/>
            </a:pPr>
            <a:r>
              <a:rPr lang="en-GB" sz="1000" dirty="0" smtClean="0"/>
              <a:t>… to trigger </a:t>
            </a:r>
            <a:r>
              <a:rPr lang="en-GB" sz="1000" b="1" dirty="0" smtClean="0"/>
              <a:t>ESA’s earth observation </a:t>
            </a:r>
            <a:r>
              <a:rPr lang="en-GB" sz="1000" dirty="0" smtClean="0"/>
              <a:t>…</a:t>
            </a:r>
          </a:p>
          <a:p>
            <a:pPr fontAlgn="base">
              <a:spcBef>
                <a:spcPct val="50000"/>
              </a:spcBef>
              <a:spcAft>
                <a:spcPct val="0"/>
              </a:spcAft>
              <a:buClr>
                <a:srgbClr val="F0AB00"/>
              </a:buClr>
              <a:buSzPct val="80000"/>
            </a:pPr>
            <a:r>
              <a:rPr lang="en-GB" sz="1000" dirty="0" smtClean="0"/>
              <a:t>… will be used to enable a cost-benefit analysis.</a:t>
            </a:r>
          </a:p>
        </p:txBody>
      </p:sp>
      <p:sp>
        <p:nvSpPr>
          <p:cNvPr id="18" name="Rectangle 8"/>
          <p:cNvSpPr/>
          <p:nvPr/>
        </p:nvSpPr>
        <p:spPr bwMode="gray">
          <a:xfrm>
            <a:off x="913243"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a:spcBef>
                <a:spcPts val="600"/>
              </a:spcBef>
              <a:buClr>
                <a:schemeClr val="accent1"/>
              </a:buClr>
              <a:buSzPct val="80000"/>
              <a:defRPr/>
            </a:pPr>
            <a:endParaRPr lang="en-GB" sz="800" b="1" dirty="0" smtClean="0">
              <a:cs typeface="Arial"/>
            </a:endParaRPr>
          </a:p>
          <a:p>
            <a:pPr>
              <a:spcBef>
                <a:spcPts val="600"/>
              </a:spcBef>
              <a:buClr>
                <a:schemeClr val="accent1"/>
              </a:buClr>
              <a:buSzPct val="80000"/>
              <a:buFont typeface="Arial" pitchFamily="34" charset="0"/>
              <a:buChar char="•"/>
              <a:defRPr/>
            </a:pPr>
            <a:r>
              <a:rPr lang="en-GB" sz="900" dirty="0" smtClean="0">
                <a:cs typeface="Arial"/>
              </a:rPr>
              <a:t>The </a:t>
            </a:r>
            <a:r>
              <a:rPr lang="en-GB" sz="900" b="1" dirty="0" smtClean="0">
                <a:cs typeface="Arial"/>
              </a:rPr>
              <a:t>initial governance setup </a:t>
            </a:r>
            <a:r>
              <a:rPr lang="en-GB" sz="900" dirty="0" smtClean="0">
                <a:cs typeface="Arial"/>
              </a:rPr>
              <a:t>including policies, standards, </a:t>
            </a:r>
            <a:br>
              <a:rPr lang="en-GB" sz="900" dirty="0" smtClean="0">
                <a:cs typeface="Arial"/>
              </a:rPr>
            </a:br>
            <a:r>
              <a:rPr lang="en-GB" sz="900" dirty="0" smtClean="0">
                <a:cs typeface="Arial"/>
              </a:rPr>
              <a:t>guidelines, and proceedings are high onetime cost.</a:t>
            </a:r>
          </a:p>
          <a:p>
            <a:pPr>
              <a:spcBef>
                <a:spcPts val="600"/>
              </a:spcBef>
              <a:buClr>
                <a:schemeClr val="accent1"/>
              </a:buClr>
              <a:buSzPct val="80000"/>
              <a:buFont typeface="Arial" pitchFamily="34" charset="0"/>
              <a:buChar char="•"/>
              <a:defRPr/>
            </a:pPr>
            <a:r>
              <a:rPr lang="en-GB" sz="900" b="1" dirty="0" smtClean="0">
                <a:cs typeface="Arial"/>
              </a:rPr>
              <a:t>Platform costs</a:t>
            </a:r>
            <a:r>
              <a:rPr lang="en-GB" sz="900" dirty="0" smtClean="0">
                <a:cs typeface="Arial"/>
              </a:rPr>
              <a:t> (libraries, languages) and </a:t>
            </a:r>
            <a:r>
              <a:rPr lang="en-GB" sz="900" b="1" dirty="0" smtClean="0">
                <a:cs typeface="Arial"/>
              </a:rPr>
              <a:t>infrastructure costs </a:t>
            </a:r>
            <a:r>
              <a:rPr lang="en-GB" sz="900" dirty="0" smtClean="0">
                <a:cs typeface="Arial"/>
              </a:rPr>
              <a:t>(</a:t>
            </a:r>
            <a:r>
              <a:rPr lang="en-GB" sz="900" kern="0" dirty="0" smtClean="0">
                <a:ea typeface="Arial Unicode MS" pitchFamily="34" charset="-128"/>
                <a:cs typeface="Arial Unicode MS" pitchFamily="34" charset="-128"/>
              </a:rPr>
              <a:t>virtualization, servers, storage, networking</a:t>
            </a:r>
            <a:r>
              <a:rPr lang="en-GB" sz="900" dirty="0" smtClean="0">
                <a:cs typeface="Arial"/>
              </a:rPr>
              <a:t>, electricity, licensing) are the main recurring costs.</a:t>
            </a:r>
          </a:p>
          <a:p>
            <a:pPr>
              <a:spcBef>
                <a:spcPts val="600"/>
              </a:spcBef>
              <a:buClr>
                <a:schemeClr val="accent1"/>
              </a:buClr>
              <a:buSzPct val="80000"/>
              <a:buFont typeface="Arial" pitchFamily="34" charset="0"/>
              <a:buChar char="•"/>
              <a:defRPr/>
            </a:pPr>
            <a:r>
              <a:rPr lang="en-GB" sz="900" dirty="0" smtClean="0">
                <a:cs typeface="Arial"/>
              </a:rPr>
              <a:t>The </a:t>
            </a:r>
            <a:r>
              <a:rPr lang="en-GB" sz="900" b="1" dirty="0" smtClean="0">
                <a:cs typeface="Arial"/>
              </a:rPr>
              <a:t>key activities</a:t>
            </a:r>
            <a:r>
              <a:rPr lang="en-GB" sz="900" dirty="0" smtClean="0">
                <a:cs typeface="Arial"/>
              </a:rPr>
              <a:t> R&amp;D, marketing, tool development &amp; integration, continuous technology updating are to be considered.</a:t>
            </a:r>
          </a:p>
        </p:txBody>
      </p:sp>
      <p:sp>
        <p:nvSpPr>
          <p:cNvPr id="19" name="Rectangle 18"/>
          <p:cNvSpPr/>
          <p:nvPr/>
        </p:nvSpPr>
        <p:spPr bwMode="gray">
          <a:xfrm>
            <a:off x="4569010"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lvl="0" algn="r" fontAlgn="base">
              <a:spcAft>
                <a:spcPct val="0"/>
              </a:spcAft>
              <a:buClr>
                <a:srgbClr val="F0AB00"/>
              </a:buClr>
              <a:buSzPct val="80000"/>
              <a:buFont typeface="Arial" pitchFamily="34" charset="0"/>
              <a:buChar char="•"/>
            </a:pPr>
            <a:endParaRPr lang="en-GB" sz="900" dirty="0" smtClean="0"/>
          </a:p>
          <a:p>
            <a:pPr lvl="0" algn="r" fontAlgn="base">
              <a:spcAft>
                <a:spcPct val="0"/>
              </a:spcAft>
              <a:buClr>
                <a:srgbClr val="F0AB00"/>
              </a:buClr>
              <a:buSzPct val="80000"/>
              <a:buFont typeface="Arial" pitchFamily="34" charset="0"/>
              <a:buChar char="•"/>
            </a:pPr>
            <a:r>
              <a:rPr lang="en-GB" sz="900" dirty="0" smtClean="0"/>
              <a:t>Potential contract models based on volume/time are a </a:t>
            </a:r>
            <a:r>
              <a:rPr lang="en-GB" sz="900" b="1" dirty="0" smtClean="0"/>
              <a:t>PPP</a:t>
            </a:r>
            <a:r>
              <a:rPr lang="en-GB" sz="900" dirty="0" smtClean="0"/>
              <a:t>, European Union Bilateral Framework Contracts (</a:t>
            </a:r>
            <a:r>
              <a:rPr lang="en-GB" sz="900" b="1" dirty="0" smtClean="0"/>
              <a:t>EU BFC</a:t>
            </a:r>
            <a:r>
              <a:rPr lang="en-GB" sz="900" dirty="0" smtClean="0"/>
              <a:t>), or a European Union Group Framework Contract (</a:t>
            </a:r>
            <a:r>
              <a:rPr lang="en-GB" sz="900" b="1" dirty="0" smtClean="0"/>
              <a:t>EU GFC</a:t>
            </a:r>
            <a:r>
              <a:rPr lang="en-GB" sz="900" dirty="0" smtClean="0"/>
              <a:t>).</a:t>
            </a:r>
          </a:p>
          <a:p>
            <a:pPr lvl="0" algn="r" fontAlgn="base">
              <a:spcBef>
                <a:spcPts val="600"/>
              </a:spcBef>
              <a:spcAft>
                <a:spcPct val="0"/>
              </a:spcAft>
              <a:buClr>
                <a:srgbClr val="F0AB00"/>
              </a:buClr>
              <a:buSzPct val="80000"/>
              <a:buFont typeface="Arial" pitchFamily="34" charset="0"/>
              <a:buChar char="•"/>
            </a:pPr>
            <a:r>
              <a:rPr lang="en-GB" sz="900" b="1" dirty="0" smtClean="0"/>
              <a:t>Extensions</a:t>
            </a:r>
            <a:r>
              <a:rPr lang="en-GB" sz="900" dirty="0" smtClean="0"/>
              <a:t> are</a:t>
            </a:r>
            <a:r>
              <a:rPr lang="en-GB" sz="900" dirty="0" smtClean="0">
                <a:latin typeface="Arial" pitchFamily="34" charset="0"/>
                <a:cs typeface="Arial" pitchFamily="34" charset="0"/>
              </a:rPr>
              <a:t> training fees, support charging, and crowd funding.</a:t>
            </a:r>
          </a:p>
          <a:p>
            <a:pPr lvl="0" algn="r" fontAlgn="base">
              <a:spcBef>
                <a:spcPts val="600"/>
              </a:spcBef>
              <a:spcAft>
                <a:spcPct val="0"/>
              </a:spcAft>
              <a:buClr>
                <a:srgbClr val="F0AB00"/>
              </a:buClr>
              <a:buSzPct val="80000"/>
              <a:buFont typeface="Arial" pitchFamily="34" charset="0"/>
              <a:buChar char="•"/>
            </a:pPr>
            <a:r>
              <a:rPr lang="en-GB" sz="900" b="1" dirty="0" smtClean="0">
                <a:latin typeface="Arial" pitchFamily="34" charset="0"/>
                <a:cs typeface="Arial" pitchFamily="34" charset="0"/>
              </a:rPr>
              <a:t>The EU, e.g.,</a:t>
            </a:r>
            <a:r>
              <a:rPr lang="en-GB" sz="900" dirty="0" smtClean="0">
                <a:latin typeface="Arial" pitchFamily="34" charset="0"/>
                <a:cs typeface="Arial" pitchFamily="34" charset="0"/>
              </a:rPr>
              <a:t> can invest a massive amount which is beneficial for projects requiring extensive R&amp;D, resources and highly trained staff.</a:t>
            </a:r>
            <a:endParaRPr lang="en-GB" sz="900" dirty="0" smtClean="0"/>
          </a:p>
        </p:txBody>
      </p:sp>
      <p:sp>
        <p:nvSpPr>
          <p:cNvPr id="64" name="Text Placeholder 3"/>
          <p:cNvSpPr txBox="1">
            <a:spLocks/>
          </p:cNvSpPr>
          <p:nvPr/>
        </p:nvSpPr>
        <p:spPr>
          <a:xfrm>
            <a:off x="5172967" y="1587324"/>
            <a:ext cx="1229262" cy="462249"/>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Value Prop.</a:t>
            </a:r>
            <a:endParaRPr lang="en-GB" sz="1400" b="1" dirty="0" smtClean="0"/>
          </a:p>
        </p:txBody>
      </p:sp>
      <p:sp>
        <p:nvSpPr>
          <p:cNvPr id="65" name="Text Placeholder 3"/>
          <p:cNvSpPr txBox="1">
            <a:spLocks/>
          </p:cNvSpPr>
          <p:nvPr/>
        </p:nvSpPr>
        <p:spPr>
          <a:xfrm>
            <a:off x="6999124" y="1567541"/>
            <a:ext cx="1231633" cy="501816"/>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Customers</a:t>
            </a:r>
            <a:endParaRPr lang="en-GB" sz="1400" b="1" dirty="0" smtClean="0"/>
          </a:p>
        </p:txBody>
      </p:sp>
      <p:sp>
        <p:nvSpPr>
          <p:cNvPr id="66" name="Text Placeholder 3"/>
          <p:cNvSpPr txBox="1">
            <a:spLocks/>
          </p:cNvSpPr>
          <p:nvPr/>
        </p:nvSpPr>
        <p:spPr>
          <a:xfrm>
            <a:off x="969067" y="1587324"/>
            <a:ext cx="1106943" cy="376943"/>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Partners</a:t>
            </a:r>
            <a:endParaRPr lang="en-GB" sz="1400" b="1" dirty="0" smtClean="0"/>
          </a:p>
        </p:txBody>
      </p:sp>
      <p:sp>
        <p:nvSpPr>
          <p:cNvPr id="67" name="Text Placeholder 3"/>
          <p:cNvSpPr txBox="1">
            <a:spLocks/>
          </p:cNvSpPr>
          <p:nvPr/>
        </p:nvSpPr>
        <p:spPr>
          <a:xfrm>
            <a:off x="2621652" y="1587324"/>
            <a:ext cx="1457539" cy="462249"/>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Operations</a:t>
            </a:r>
            <a:endParaRPr lang="en-GB" sz="1400" b="1" dirty="0" smtClean="0"/>
          </a:p>
        </p:txBody>
      </p:sp>
      <p:sp>
        <p:nvSpPr>
          <p:cNvPr id="68" name="Text Placeholder 3"/>
          <p:cNvSpPr txBox="1">
            <a:spLocks/>
          </p:cNvSpPr>
          <p:nvPr/>
        </p:nvSpPr>
        <p:spPr>
          <a:xfrm>
            <a:off x="2198311" y="4883770"/>
            <a:ext cx="1085632"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Costs</a:t>
            </a:r>
            <a:endParaRPr lang="en-GB" sz="1400" b="1" dirty="0" smtClean="0"/>
          </a:p>
        </p:txBody>
      </p:sp>
      <p:sp>
        <p:nvSpPr>
          <p:cNvPr id="69" name="Text Placeholder 3"/>
          <p:cNvSpPr txBox="1">
            <a:spLocks/>
          </p:cNvSpPr>
          <p:nvPr/>
        </p:nvSpPr>
        <p:spPr>
          <a:xfrm>
            <a:off x="5870553" y="4883770"/>
            <a:ext cx="1170033"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Revenue</a:t>
            </a:r>
            <a:endParaRPr lang="en-GB" sz="1400" b="1" dirty="0" smtClean="0"/>
          </a:p>
        </p:txBody>
      </p:sp>
      <p:sp>
        <p:nvSpPr>
          <p:cNvPr id="43" name="Rounded Rectangle 42"/>
          <p:cNvSpPr/>
          <p:nvPr/>
        </p:nvSpPr>
        <p:spPr bwMode="gray">
          <a:xfrm>
            <a:off x="4107229" y="4473716"/>
            <a:ext cx="923562" cy="764051"/>
          </a:xfrm>
          <a:prstGeom prst="roundRect">
            <a:avLst/>
          </a:prstGeom>
          <a:solidFill>
            <a:schemeClr val="bg1"/>
          </a:solidFill>
          <a:ln w="76200" algn="ctr">
            <a:solidFill>
              <a:schemeClr val="accent1"/>
            </a:solidFill>
            <a:miter lim="800000"/>
            <a:headEnd/>
            <a:tailEnd/>
          </a:ln>
        </p:spPr>
        <p:txBody>
          <a:bodyPr lIns="18000" tIns="0" rIns="18000" bIns="0" rtlCol="0" anchor="b"/>
          <a:lstStyle/>
          <a:p>
            <a:pPr algn="ctr" fontAlgn="base">
              <a:spcBef>
                <a:spcPct val="50000"/>
              </a:spcBef>
              <a:spcAft>
                <a:spcPct val="0"/>
              </a:spcAft>
              <a:buClr>
                <a:srgbClr val="F0AB00"/>
              </a:buClr>
              <a:buSzPct val="80000"/>
            </a:pPr>
            <a:endParaRPr kumimoji="0" lang="en-GB" sz="900" b="1"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8" name="Grafik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4653" y="4634391"/>
            <a:ext cx="828715" cy="442701"/>
          </a:xfrm>
          <a:prstGeom prst="rect">
            <a:avLst/>
          </a:prstGeom>
        </p:spPr>
      </p:pic>
      <p:sp>
        <p:nvSpPr>
          <p:cNvPr id="49"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spcBef>
                <a:spcPct val="0"/>
              </a:spcBef>
            </a:pPr>
            <a:r>
              <a:rPr kumimoji="0" lang="en-GB" sz="1100" i="0" u="none" strike="noStrike" kern="1200" cap="none" spc="0" normalizeH="0" baseline="0" noProof="0" dirty="0" smtClean="0">
                <a:ln>
                  <a:noFill/>
                </a:ln>
                <a:solidFill>
                  <a:schemeClr val="accent2"/>
                </a:solidFill>
                <a:effectLst/>
                <a:uLnTx/>
                <a:uFillTx/>
                <a:latin typeface="+mj-lt"/>
                <a:ea typeface="+mj-ea"/>
                <a:cs typeface="+mj-cs"/>
              </a:rPr>
              <a:t>This BM is the</a:t>
            </a:r>
            <a:r>
              <a:rPr kumimoji="0" lang="en-GB" sz="1100" i="0" u="none" strike="noStrike" kern="1200" cap="none" spc="0" normalizeH="0" noProof="0" dirty="0" smtClean="0">
                <a:ln>
                  <a:noFill/>
                </a:ln>
                <a:solidFill>
                  <a:schemeClr val="accent2"/>
                </a:solidFill>
                <a:effectLst/>
                <a:uLnTx/>
                <a:uFillTx/>
                <a:latin typeface="+mj-lt"/>
                <a:ea typeface="+mj-ea"/>
                <a:cs typeface="+mj-cs"/>
              </a:rPr>
              <a:t> proof of concept on a long way to a worldwide wholesale cloud computing provider. It </a:t>
            </a:r>
            <a:r>
              <a:rPr lang="en-GB" sz="1100" dirty="0" smtClean="0">
                <a:solidFill>
                  <a:schemeClr val="accent2"/>
                </a:solidFill>
                <a:latin typeface="+mj-lt"/>
                <a:ea typeface="+mj-ea"/>
                <a:cs typeface="+mj-cs"/>
              </a:rPr>
              <a:t>is based on the needs of European big-science and brings together leading </a:t>
            </a:r>
            <a:r>
              <a:rPr lang="en-GB" sz="1100" dirty="0" err="1" smtClean="0">
                <a:solidFill>
                  <a:schemeClr val="accent2"/>
                </a:solidFill>
                <a:latin typeface="+mj-lt"/>
                <a:ea typeface="+mj-ea"/>
                <a:cs typeface="+mj-cs"/>
              </a:rPr>
              <a:t>IaaS</a:t>
            </a:r>
            <a:r>
              <a:rPr lang="en-GB" sz="1100" dirty="0" smtClean="0">
                <a:solidFill>
                  <a:schemeClr val="accent2"/>
                </a:solidFill>
                <a:latin typeface="+mj-lt"/>
                <a:ea typeface="+mj-ea"/>
                <a:cs typeface="+mj-cs"/>
              </a:rPr>
              <a:t> providers and the three research centres CERN, EMBL, and ESA in order to provide data capture and processing that elastically meet big science’s growing demand for computing power.</a:t>
            </a:r>
          </a:p>
          <a:p>
            <a:pPr>
              <a:spcBef>
                <a:spcPct val="0"/>
              </a:spcBef>
            </a:pPr>
            <a:endParaRPr kumimoji="0" lang="en-GB" sz="1100" i="0" u="none" strike="noStrike" kern="1200" cap="none" spc="0" normalizeH="0" baseline="0" noProof="0" dirty="0">
              <a:ln>
                <a:noFill/>
              </a:ln>
              <a:solidFill>
                <a:schemeClr val="accent2"/>
              </a:solidFill>
              <a:effectLst/>
              <a:uLnTx/>
              <a:uFillTx/>
              <a:latin typeface="+mj-lt"/>
              <a:ea typeface="+mj-ea"/>
              <a:cs typeface="+mj-cs"/>
            </a:endParaRPr>
          </a:p>
        </p:txBody>
      </p:sp>
      <p:grpSp>
        <p:nvGrpSpPr>
          <p:cNvPr id="6" name="Group 55"/>
          <p:cNvGrpSpPr/>
          <p:nvPr/>
        </p:nvGrpSpPr>
        <p:grpSpPr>
          <a:xfrm>
            <a:off x="8299149" y="3086771"/>
            <a:ext cx="439017" cy="376401"/>
            <a:chOff x="8307775" y="4015333"/>
            <a:chExt cx="439017" cy="376401"/>
          </a:xfrm>
        </p:grpSpPr>
        <p:sp>
          <p:nvSpPr>
            <p:cNvPr id="44" name="Rounded Rectangle 43"/>
            <p:cNvSpPr/>
            <p:nvPr/>
          </p:nvSpPr>
          <p:spPr bwMode="gray">
            <a:xfrm>
              <a:off x="8307775" y="4015333"/>
              <a:ext cx="439017" cy="376401"/>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50" name="Picture 49" descr="embl.gif"/>
            <p:cNvPicPr>
              <a:picLocks noChangeAspect="1"/>
            </p:cNvPicPr>
            <p:nvPr/>
          </p:nvPicPr>
          <p:blipFill>
            <a:blip r:embed="rId8" cstate="print"/>
            <a:stretch>
              <a:fillRect/>
            </a:stretch>
          </p:blipFill>
          <p:spPr>
            <a:xfrm>
              <a:off x="8373825" y="4091509"/>
              <a:ext cx="306917" cy="224049"/>
            </a:xfrm>
            <a:prstGeom prst="rect">
              <a:avLst/>
            </a:prstGeom>
          </p:spPr>
        </p:pic>
      </p:grpSp>
      <p:grpSp>
        <p:nvGrpSpPr>
          <p:cNvPr id="7" name="Group 46"/>
          <p:cNvGrpSpPr/>
          <p:nvPr/>
        </p:nvGrpSpPr>
        <p:grpSpPr>
          <a:xfrm>
            <a:off x="398555" y="2788747"/>
            <a:ext cx="439013" cy="376401"/>
            <a:chOff x="402254" y="2855908"/>
            <a:chExt cx="439013" cy="376401"/>
          </a:xfrm>
        </p:grpSpPr>
        <p:sp>
          <p:nvSpPr>
            <p:cNvPr id="57" name="Rounded Rectangle 50"/>
            <p:cNvSpPr/>
            <p:nvPr/>
          </p:nvSpPr>
          <p:spPr bwMode="gray">
            <a:xfrm>
              <a:off x="402254" y="2855908"/>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5364" name="Picture 4" descr="http://carimg.sulekha.com/automotive-albums/default/original/a9135edc-c918-4517-9e7b-c4e4e5ff4648.jpg"/>
            <p:cNvPicPr>
              <a:picLocks noChangeAspect="1" noChangeArrowheads="1"/>
            </p:cNvPicPr>
            <p:nvPr/>
          </p:nvPicPr>
          <p:blipFill>
            <a:blip r:embed="rId9" cstate="print"/>
            <a:srcRect/>
            <a:stretch>
              <a:fillRect/>
            </a:stretch>
          </p:blipFill>
          <p:spPr bwMode="auto">
            <a:xfrm>
              <a:off x="483887" y="2910065"/>
              <a:ext cx="275746" cy="268086"/>
            </a:xfrm>
            <a:prstGeom prst="rect">
              <a:avLst/>
            </a:prstGeom>
            <a:noFill/>
          </p:spPr>
        </p:pic>
      </p:grpSp>
    </p:spTree>
    <p:extLst>
      <p:ext uri="{BB962C8B-B14F-4D97-AF65-F5344CB8AC3E}">
        <p14:creationId xmlns:p14="http://schemas.microsoft.com/office/powerpoint/2010/main" val="3331842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000" y="75637"/>
            <a:ext cx="8496000" cy="756000"/>
          </a:xfrm>
        </p:spPr>
        <p:txBody>
          <a:bodyPr/>
          <a:lstStyle/>
          <a:p>
            <a:r>
              <a:rPr lang="en-GB" sz="2000" dirty="0" smtClean="0"/>
              <a:t>Generic Cloud Computing for European Big Science</a:t>
            </a:r>
            <a:endParaRPr lang="en-GB" sz="2000" dirty="0"/>
          </a:p>
        </p:txBody>
      </p:sp>
      <p:sp>
        <p:nvSpPr>
          <p:cNvPr id="49"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latin typeface="+mj-lt"/>
                <a:ea typeface="+mj-ea"/>
                <a:cs typeface="+mj-cs"/>
              </a:rPr>
              <a:t>Although experts were worried about the little number of customers, the data volume and setting as proof of concept convinced them. The sheer data volume and a market niche of European big science was reason enough for experts to value its customer acceptance very high with the best value of all BMs. Basically, it has solid evaluation results in all criteria.</a:t>
            </a:r>
          </a:p>
          <a:p>
            <a:pPr>
              <a:spcBef>
                <a:spcPct val="0"/>
              </a:spcBef>
            </a:pPr>
            <a:endParaRPr kumimoji="0" lang="en-GB" sz="1100" i="0" u="none" strike="noStrike" kern="1200" cap="none" spc="0" normalizeH="0" baseline="0" noProof="0" dirty="0">
              <a:ln>
                <a:noFill/>
              </a:ln>
              <a:solidFill>
                <a:schemeClr val="accent2"/>
              </a:solidFill>
              <a:effectLst/>
              <a:uLnTx/>
              <a:uFillTx/>
              <a:latin typeface="+mj-lt"/>
              <a:ea typeface="+mj-ea"/>
              <a:cs typeface="+mj-cs"/>
            </a:endParaRPr>
          </a:p>
        </p:txBody>
      </p:sp>
      <p:graphicFrame>
        <p:nvGraphicFramePr>
          <p:cNvPr id="123" name="Object 2"/>
          <p:cNvGraphicFramePr>
            <a:graphicFrameLocks/>
          </p:cNvGraphicFramePr>
          <p:nvPr/>
        </p:nvGraphicFramePr>
        <p:xfrm>
          <a:off x="-194655" y="1468500"/>
          <a:ext cx="5286103" cy="3365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1" name="Object 2"/>
          <p:cNvGraphicFramePr>
            <a:graphicFrameLocks/>
          </p:cNvGraphicFramePr>
          <p:nvPr/>
        </p:nvGraphicFramePr>
        <p:xfrm>
          <a:off x="4052552" y="1468500"/>
          <a:ext cx="5286102" cy="3365010"/>
        </p:xfrm>
        <a:graphic>
          <a:graphicData uri="http://schemas.openxmlformats.org/drawingml/2006/chart">
            <c:chart xmlns:c="http://schemas.openxmlformats.org/drawingml/2006/chart" xmlns:r="http://schemas.openxmlformats.org/officeDocument/2006/relationships" r:id="rId4"/>
          </a:graphicData>
        </a:graphic>
      </p:graphicFrame>
      <p:pic>
        <p:nvPicPr>
          <p:cNvPr id="51203" name="Picture 3"/>
          <p:cNvPicPr>
            <a:picLocks noChangeAspect="1" noChangeArrowheads="1"/>
          </p:cNvPicPr>
          <p:nvPr/>
        </p:nvPicPr>
        <p:blipFill>
          <a:blip r:embed="rId5" cstate="print"/>
          <a:srcRect/>
          <a:stretch>
            <a:fillRect/>
          </a:stretch>
        </p:blipFill>
        <p:spPr bwMode="auto">
          <a:xfrm>
            <a:off x="324000" y="4946939"/>
            <a:ext cx="8496000" cy="641692"/>
          </a:xfrm>
          <a:prstGeom prst="rect">
            <a:avLst/>
          </a:prstGeom>
          <a:noFill/>
          <a:ln w="9525">
            <a:noFill/>
            <a:miter lim="800000"/>
            <a:headEnd/>
            <a:tailEnd/>
          </a:ln>
          <a:effectLst/>
        </p:spPr>
      </p:pic>
      <p:pic>
        <p:nvPicPr>
          <p:cNvPr id="51204" name="Picture 4"/>
          <p:cNvPicPr>
            <a:picLocks noChangeAspect="1" noChangeArrowheads="1"/>
          </p:cNvPicPr>
          <p:nvPr/>
        </p:nvPicPr>
        <p:blipFill>
          <a:blip r:embed="rId6" cstate="print"/>
          <a:srcRect/>
          <a:stretch>
            <a:fillRect/>
          </a:stretch>
        </p:blipFill>
        <p:spPr bwMode="auto">
          <a:xfrm>
            <a:off x="324000" y="5702060"/>
            <a:ext cx="8496000" cy="558422"/>
          </a:xfrm>
          <a:prstGeom prst="rect">
            <a:avLst/>
          </a:prstGeom>
          <a:noFill/>
          <a:ln w="9525">
            <a:noFill/>
            <a:miter lim="800000"/>
            <a:headEnd/>
            <a:tailEnd/>
          </a:ln>
          <a:effectLst/>
        </p:spPr>
      </p:pic>
      <p:sp>
        <p:nvSpPr>
          <p:cNvPr id="13" name="TextBox 12"/>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Tree>
    <p:extLst>
      <p:ext uri="{BB962C8B-B14F-4D97-AF65-F5344CB8AC3E}">
        <p14:creationId xmlns:p14="http://schemas.microsoft.com/office/powerpoint/2010/main" val="2375483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2131833" y="3270801"/>
            <a:ext cx="243717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609422" y="3553829"/>
            <a:ext cx="243717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399100" y="3421956"/>
            <a:ext cx="439013" cy="376401"/>
            <a:chOff x="400363" y="3525993"/>
            <a:chExt cx="439013" cy="376401"/>
          </a:xfrm>
        </p:grpSpPr>
        <p:pic>
          <p:nvPicPr>
            <p:cNvPr id="14340" name="Picture 4" descr="http://viterbicareertoolbox.usc.edu/wp-content/uploads/2011/09/accenture-logo.jpg"/>
            <p:cNvPicPr>
              <a:picLocks noChangeAspect="1" noChangeArrowheads="1"/>
            </p:cNvPicPr>
            <p:nvPr/>
          </p:nvPicPr>
          <p:blipFill>
            <a:blip r:embed="rId3" cstate="print"/>
            <a:srcRect/>
            <a:stretch>
              <a:fillRect/>
            </a:stretch>
          </p:blipFill>
          <p:spPr bwMode="auto">
            <a:xfrm>
              <a:off x="431118" y="3566338"/>
              <a:ext cx="394281" cy="295711"/>
            </a:xfrm>
            <a:prstGeom prst="rect">
              <a:avLst/>
            </a:prstGeom>
            <a:noFill/>
          </p:spPr>
        </p:pic>
        <p:sp>
          <p:nvSpPr>
            <p:cNvPr id="57" name="Rounded Rectangle 50"/>
            <p:cNvSpPr/>
            <p:nvPr/>
          </p:nvSpPr>
          <p:spPr bwMode="gray">
            <a:xfrm>
              <a:off x="400363" y="3525993"/>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5" name="Title 4"/>
          <p:cNvSpPr>
            <a:spLocks noGrp="1"/>
          </p:cNvSpPr>
          <p:nvPr>
            <p:ph type="title"/>
          </p:nvPr>
        </p:nvSpPr>
        <p:spPr>
          <a:xfrm>
            <a:off x="324000" y="75637"/>
            <a:ext cx="8496000" cy="756000"/>
          </a:xfrm>
        </p:spPr>
        <p:txBody>
          <a:bodyPr>
            <a:normAutofit/>
          </a:bodyPr>
          <a:lstStyle/>
          <a:p>
            <a:r>
              <a:rPr lang="en-GB" sz="2600" dirty="0" smtClean="0"/>
              <a:t>Versioned Cloud Computing for Science &amp; Education</a:t>
            </a:r>
            <a:endParaRPr lang="en-GB" sz="2600" dirty="0"/>
          </a:p>
        </p:txBody>
      </p:sp>
      <p:sp>
        <p:nvSpPr>
          <p:cNvPr id="35" name="Rectangle 34"/>
          <p:cNvSpPr/>
          <p:nvPr/>
        </p:nvSpPr>
        <p:spPr>
          <a:xfrm rot="16200000">
            <a:off x="-471194" y="5410379"/>
            <a:ext cx="1381853" cy="307777"/>
          </a:xfrm>
          <a:prstGeom prst="rect">
            <a:avLst/>
          </a:prstGeom>
        </p:spPr>
        <p:txBody>
          <a:bodyPr wrap="none">
            <a:spAutoFit/>
          </a:bodyPr>
          <a:lstStyle/>
          <a:p>
            <a:pPr algn="ctr"/>
            <a:r>
              <a:rPr lang="en-GB" sz="1400" b="1" i="1" smtClean="0"/>
              <a:t>Value Capture</a:t>
            </a:r>
            <a:endParaRPr lang="en-GB" sz="1400" i="1" dirty="0"/>
          </a:p>
        </p:txBody>
      </p:sp>
      <p:sp>
        <p:nvSpPr>
          <p:cNvPr id="36" name="Rectangle 35"/>
          <p:cNvSpPr/>
          <p:nvPr/>
        </p:nvSpPr>
        <p:spPr>
          <a:xfrm rot="16200000">
            <a:off x="-496040" y="3073368"/>
            <a:ext cx="1431546" cy="307777"/>
          </a:xfrm>
          <a:prstGeom prst="rect">
            <a:avLst/>
          </a:prstGeom>
        </p:spPr>
        <p:txBody>
          <a:bodyPr wrap="none">
            <a:spAutoFit/>
          </a:bodyPr>
          <a:lstStyle/>
          <a:p>
            <a:pPr algn="ctr"/>
            <a:r>
              <a:rPr lang="en-GB" sz="1400" b="1" i="1" smtClean="0"/>
              <a:t>Value Creation</a:t>
            </a:r>
            <a:endParaRPr lang="en-GB" sz="1400" i="1" dirty="0"/>
          </a:p>
        </p:txBody>
      </p:sp>
      <p:sp>
        <p:nvSpPr>
          <p:cNvPr id="38" name="Text Placeholder 3"/>
          <p:cNvSpPr txBox="1">
            <a:spLocks/>
          </p:cNvSpPr>
          <p:nvPr/>
        </p:nvSpPr>
        <p:spPr>
          <a:xfrm>
            <a:off x="5813856" y="6245061"/>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Why?</a:t>
            </a:r>
            <a:endParaRPr lang="en-GB" sz="1400" b="1" i="1" dirty="0" smtClean="0"/>
          </a:p>
        </p:txBody>
      </p:sp>
      <p:sp>
        <p:nvSpPr>
          <p:cNvPr id="39" name="Text Placeholder 3"/>
          <p:cNvSpPr txBox="1">
            <a:spLocks/>
          </p:cNvSpPr>
          <p:nvPr/>
        </p:nvSpPr>
        <p:spPr>
          <a:xfrm>
            <a:off x="2767384"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How?</a:t>
            </a:r>
            <a:endParaRPr lang="en-GB" sz="1400" b="1" i="1" dirty="0" smtClean="0"/>
          </a:p>
        </p:txBody>
      </p:sp>
      <p:sp>
        <p:nvSpPr>
          <p:cNvPr id="40" name="Text Placeholder 3"/>
          <p:cNvSpPr txBox="1">
            <a:spLocks/>
          </p:cNvSpPr>
          <p:nvPr/>
        </p:nvSpPr>
        <p:spPr>
          <a:xfrm>
            <a:off x="5204561"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What?</a:t>
            </a:r>
            <a:endParaRPr lang="en-GB" sz="1400" b="1" i="1" dirty="0" smtClean="0"/>
          </a:p>
        </p:txBody>
      </p:sp>
      <p:sp>
        <p:nvSpPr>
          <p:cNvPr id="41" name="Text Placeholder 3"/>
          <p:cNvSpPr txBox="1">
            <a:spLocks/>
          </p:cNvSpPr>
          <p:nvPr/>
        </p:nvSpPr>
        <p:spPr>
          <a:xfrm>
            <a:off x="7039876"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endParaRPr lang="en-GB" sz="1400" b="1" i="1" dirty="0" smtClean="0"/>
          </a:p>
        </p:txBody>
      </p:sp>
      <p:sp>
        <p:nvSpPr>
          <p:cNvPr id="42" name="Text Placeholder 3"/>
          <p:cNvSpPr txBox="1">
            <a:spLocks/>
          </p:cNvSpPr>
          <p:nvPr/>
        </p:nvSpPr>
        <p:spPr>
          <a:xfrm>
            <a:off x="939500"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endParaRPr lang="en-GB" sz="1400" b="1" i="1" dirty="0" smtClean="0"/>
          </a:p>
        </p:txBody>
      </p:sp>
      <p:sp>
        <p:nvSpPr>
          <p:cNvPr id="84" name="Rectangle 7"/>
          <p:cNvSpPr/>
          <p:nvPr/>
        </p:nvSpPr>
        <p:spPr bwMode="gray">
          <a:xfrm>
            <a:off x="91324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ts val="600"/>
              </a:spcBef>
              <a:spcAft>
                <a:spcPct val="0"/>
              </a:spcAft>
              <a:buClr>
                <a:srgbClr val="F0AB00"/>
              </a:buClr>
              <a:buSzPct val="80000"/>
            </a:pPr>
            <a:endParaRPr lang="en-GB" sz="1000" b="1" kern="0" dirty="0" smtClean="0">
              <a:ea typeface="Arial Unicode MS" pitchFamily="34" charset="-128"/>
              <a:cs typeface="Arial Unicode MS" pitchFamily="34" charset="-128"/>
            </a:endParaRPr>
          </a:p>
          <a:p>
            <a:pPr fontAlgn="base">
              <a:spcBef>
                <a:spcPts val="600"/>
              </a:spcBef>
              <a:spcAft>
                <a:spcPct val="0"/>
              </a:spcAft>
              <a:buClr>
                <a:srgbClr val="F0AB00"/>
              </a:buClr>
              <a:buSzPct val="80000"/>
              <a:buFont typeface="Arial" pitchFamily="34" charset="0"/>
              <a:buChar char="•"/>
            </a:pPr>
            <a:r>
              <a:rPr lang="en-GB" sz="1000" dirty="0" smtClean="0"/>
              <a:t>The initial consortium of </a:t>
            </a:r>
            <a:r>
              <a:rPr lang="en-GB" sz="1000" b="1" dirty="0" smtClean="0"/>
              <a:t>I</a:t>
            </a:r>
            <a:r>
              <a:rPr lang="en-GB" sz="1000" b="1" kern="0" dirty="0" smtClean="0">
                <a:ea typeface="Arial Unicode MS" pitchFamily="34" charset="-128"/>
                <a:cs typeface="Arial Unicode MS" pitchFamily="34" charset="-128"/>
              </a:rPr>
              <a:t>/P/</a:t>
            </a:r>
            <a:r>
              <a:rPr lang="en-GB" sz="1000" b="1" kern="0" dirty="0" err="1" smtClean="0">
                <a:ea typeface="Arial Unicode MS" pitchFamily="34" charset="-128"/>
                <a:cs typeface="Arial Unicode MS" pitchFamily="34" charset="-128"/>
              </a:rPr>
              <a:t>SaaS</a:t>
            </a:r>
            <a:r>
              <a:rPr lang="en-GB" sz="1000" b="1" kern="0" dirty="0" smtClean="0">
                <a:ea typeface="Arial Unicode MS" pitchFamily="34" charset="-128"/>
                <a:cs typeface="Arial Unicode MS" pitchFamily="34" charset="-128"/>
              </a:rPr>
              <a:t> </a:t>
            </a:r>
            <a:r>
              <a:rPr lang="en-GB" sz="1000" kern="0" dirty="0" smtClean="0">
                <a:ea typeface="Arial Unicode MS" pitchFamily="34" charset="-128"/>
                <a:cs typeface="Arial Unicode MS" pitchFamily="34" charset="-128"/>
              </a:rPr>
              <a:t>remains at the core.</a:t>
            </a:r>
          </a:p>
          <a:p>
            <a:pPr fontAlgn="base">
              <a:spcBef>
                <a:spcPts val="600"/>
              </a:spcBef>
              <a:spcAft>
                <a:spcPct val="0"/>
              </a:spcAft>
              <a:buClr>
                <a:srgbClr val="F0AB00"/>
              </a:buClr>
              <a:buSzPct val="80000"/>
              <a:buFont typeface="Arial" pitchFamily="34" charset="0"/>
              <a:buChar char="•"/>
            </a:pPr>
            <a:r>
              <a:rPr lang="en-GB" sz="1000" b="1" kern="0" dirty="0" smtClean="0">
                <a:ea typeface="Arial Unicode MS" pitchFamily="34" charset="-128"/>
                <a:cs typeface="Arial Unicode MS" pitchFamily="34" charset="-128"/>
              </a:rPr>
              <a:t>Further </a:t>
            </a:r>
            <a:r>
              <a:rPr lang="en-GB" sz="1000" b="1" dirty="0" smtClean="0"/>
              <a:t>I</a:t>
            </a:r>
            <a:r>
              <a:rPr lang="en-GB" sz="1000" b="1" kern="0" dirty="0" smtClean="0">
                <a:ea typeface="Arial Unicode MS" pitchFamily="34" charset="-128"/>
                <a:cs typeface="Arial Unicode MS" pitchFamily="34" charset="-128"/>
              </a:rPr>
              <a:t>/P/</a:t>
            </a:r>
            <a:r>
              <a:rPr lang="en-GB" sz="1000" b="1" kern="0" dirty="0" err="1" smtClean="0">
                <a:ea typeface="Arial Unicode MS" pitchFamily="34" charset="-128"/>
                <a:cs typeface="Arial Unicode MS" pitchFamily="34" charset="-128"/>
              </a:rPr>
              <a:t>SaaS</a:t>
            </a:r>
            <a:r>
              <a:rPr lang="en-GB" sz="1000" b="1" kern="0" dirty="0" smtClean="0">
                <a:ea typeface="Arial Unicode MS" pitchFamily="34" charset="-128"/>
                <a:cs typeface="Arial Unicode MS" pitchFamily="34" charset="-128"/>
              </a:rPr>
              <a:t> providers</a:t>
            </a:r>
            <a:r>
              <a:rPr lang="en-GB" sz="1000" kern="0" dirty="0" smtClean="0">
                <a:ea typeface="Arial Unicode MS" pitchFamily="34" charset="-128"/>
                <a:cs typeface="Arial Unicode MS" pitchFamily="34" charset="-128"/>
              </a:rPr>
              <a:t> incl. ISVs and VARs provide tailored services.</a:t>
            </a:r>
          </a:p>
          <a:p>
            <a:pPr fontAlgn="base">
              <a:spcBef>
                <a:spcPts val="600"/>
              </a:spcBef>
              <a:spcAft>
                <a:spcPct val="0"/>
              </a:spcAft>
              <a:buClr>
                <a:srgbClr val="F0AB00"/>
              </a:buClr>
              <a:buSzPct val="80000"/>
              <a:buFont typeface="Arial" pitchFamily="34" charset="0"/>
              <a:buChar char="•"/>
            </a:pPr>
            <a:r>
              <a:rPr lang="en-GB" sz="1000" b="1" kern="0" dirty="0" smtClean="0">
                <a:ea typeface="Arial Unicode MS" pitchFamily="34" charset="-128"/>
                <a:cs typeface="Arial Unicode MS" pitchFamily="34" charset="-128"/>
              </a:rPr>
              <a:t>SIs and MSPs</a:t>
            </a:r>
            <a:r>
              <a:rPr lang="en-GB" sz="1000" kern="0" dirty="0" smtClean="0">
                <a:ea typeface="Arial Unicode MS" pitchFamily="34" charset="-128"/>
                <a:cs typeface="Arial Unicode MS" pitchFamily="34" charset="-128"/>
              </a:rPr>
              <a:t> design, architect, migrate, and build solutions.</a:t>
            </a:r>
          </a:p>
          <a:p>
            <a:pPr fontAlgn="base">
              <a:spcBef>
                <a:spcPts val="600"/>
              </a:spcBef>
              <a:spcAft>
                <a:spcPct val="0"/>
              </a:spcAft>
              <a:buClr>
                <a:srgbClr val="F0AB00"/>
              </a:buClr>
              <a:buSzPct val="80000"/>
              <a:buFont typeface="Arial" pitchFamily="34" charset="0"/>
              <a:buChar char="•"/>
            </a:pPr>
            <a:r>
              <a:rPr lang="en-GB" sz="1000" i="1" kern="0" dirty="0" smtClean="0">
                <a:solidFill>
                  <a:schemeClr val="bg1">
                    <a:lumMod val="65000"/>
                  </a:schemeClr>
                </a:solidFill>
                <a:ea typeface="Arial Unicode MS" pitchFamily="34" charset="-128"/>
                <a:cs typeface="Arial Unicode MS" pitchFamily="34" charset="-128"/>
              </a:rPr>
              <a:t>A </a:t>
            </a:r>
            <a:r>
              <a:rPr lang="en-GB" sz="1000" b="1" i="1" kern="0" dirty="0" smtClean="0">
                <a:solidFill>
                  <a:schemeClr val="bg1">
                    <a:lumMod val="65000"/>
                  </a:schemeClr>
                </a:solidFill>
                <a:ea typeface="Arial Unicode MS" pitchFamily="34" charset="-128"/>
                <a:cs typeface="Arial Unicode MS" pitchFamily="34" charset="-128"/>
              </a:rPr>
              <a:t>role</a:t>
            </a:r>
            <a:r>
              <a:rPr lang="en-GB" sz="1000" i="1" kern="0" dirty="0" smtClean="0">
                <a:solidFill>
                  <a:schemeClr val="bg1">
                    <a:lumMod val="65000"/>
                  </a:schemeClr>
                </a:solidFill>
                <a:ea typeface="Arial Unicode MS" pitchFamily="34" charset="-128"/>
                <a:cs typeface="Arial Unicode MS" pitchFamily="34" charset="-128"/>
              </a:rPr>
              <a:t> to be assigned tailors offerings.</a:t>
            </a:r>
            <a:endParaRPr lang="en-GB" sz="1000" i="1" dirty="0" smtClean="0">
              <a:solidFill>
                <a:schemeClr val="bg1">
                  <a:lumMod val="65000"/>
                </a:schemeClr>
              </a:solidFill>
            </a:endParaRPr>
          </a:p>
        </p:txBody>
      </p:sp>
      <p:sp>
        <p:nvSpPr>
          <p:cNvPr id="16" name="Rectangle 6"/>
          <p:cNvSpPr/>
          <p:nvPr/>
        </p:nvSpPr>
        <p:spPr bwMode="gray">
          <a:xfrm>
            <a:off x="2131833"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lvl="0" fontAlgn="base">
              <a:spcBef>
                <a:spcPts val="600"/>
              </a:spcBef>
              <a:spcAft>
                <a:spcPct val="0"/>
              </a:spcAft>
              <a:buClr>
                <a:srgbClr val="FFC000"/>
              </a:buClr>
            </a:pPr>
            <a:endParaRPr lang="en-GB" sz="1000" kern="0" dirty="0" smtClean="0">
              <a:latin typeface="Arial" pitchFamily="34" charset="0"/>
              <a:ea typeface="Arial Unicode MS" pitchFamily="34" charset="-128"/>
              <a:cs typeface="Arial Unicode MS" pitchFamily="34" charset="-128"/>
            </a:endParaRPr>
          </a:p>
          <a:p>
            <a:pPr lvl="0" fontAlgn="base">
              <a:spcBef>
                <a:spcPts val="600"/>
              </a:spcBef>
              <a:spcAft>
                <a:spcPct val="0"/>
              </a:spcAft>
              <a:buClr>
                <a:srgbClr val="FFC000"/>
              </a:buClr>
            </a:pPr>
            <a:r>
              <a:rPr lang="en-GB" sz="1000" b="1" kern="0" dirty="0" smtClean="0">
                <a:latin typeface="Arial" pitchFamily="34" charset="0"/>
                <a:ea typeface="Arial Unicode MS" pitchFamily="34" charset="-128"/>
                <a:cs typeface="Arial Unicode MS" pitchFamily="34" charset="-128"/>
              </a:rPr>
              <a:t>Requirements for Manifoldness</a:t>
            </a:r>
            <a:r>
              <a:rPr lang="en-GB" sz="1000" kern="0" dirty="0" smtClean="0">
                <a:latin typeface="Arial" pitchFamily="34" charset="0"/>
                <a:ea typeface="Arial Unicode MS" pitchFamily="34" charset="-128"/>
                <a:cs typeface="Arial Unicode MS" pitchFamily="34" charset="-128"/>
              </a:rPr>
              <a:t>:</a:t>
            </a:r>
          </a:p>
          <a:p>
            <a:pPr lvl="0" fontAlgn="base">
              <a:spcAft>
                <a:spcPct val="0"/>
              </a:spcAft>
              <a:buClr>
                <a:srgbClr val="FFC000"/>
              </a:buClr>
              <a:buFont typeface="Arial" pitchFamily="34" charset="0"/>
              <a:buChar char="•"/>
            </a:pPr>
            <a:r>
              <a:rPr lang="en-GB" sz="1000" kern="0" dirty="0" smtClean="0">
                <a:latin typeface="Arial" pitchFamily="34" charset="0"/>
                <a:ea typeface="Arial Unicode MS" pitchFamily="34" charset="-128"/>
                <a:cs typeface="Arial Unicode MS" pitchFamily="34" charset="-128"/>
              </a:rPr>
              <a:t>The distribution channel requires</a:t>
            </a:r>
          </a:p>
          <a:p>
            <a:pPr fontAlgn="base">
              <a:spcAft>
                <a:spcPct val="0"/>
              </a:spcAft>
              <a:buClr>
                <a:srgbClr val="FFC000"/>
              </a:buClr>
            </a:pPr>
            <a:r>
              <a:rPr lang="en-GB" sz="1000" b="1" kern="0" dirty="0" smtClean="0">
                <a:ea typeface="Arial Unicode MS" pitchFamily="34" charset="-128"/>
                <a:cs typeface="Arial Unicode MS" pitchFamily="34" charset="-128"/>
              </a:rPr>
              <a:t>adapted front-ends</a:t>
            </a:r>
            <a:r>
              <a:rPr lang="en-GB" sz="1000" kern="0" dirty="0" smtClean="0">
                <a:ea typeface="Arial Unicode MS" pitchFamily="34" charset="-128"/>
                <a:cs typeface="Arial Unicode MS" pitchFamily="34" charset="-128"/>
              </a:rPr>
              <a:t> with different service levels (e. g. access quality), prices, revenue models, and tailored products/services.</a:t>
            </a:r>
          </a:p>
          <a:p>
            <a:pPr fontAlgn="base">
              <a:spcAft>
                <a:spcPct val="0"/>
              </a:spcAft>
              <a:buClr>
                <a:srgbClr val="FFC000"/>
              </a:buClr>
              <a:buFont typeface="Arial" pitchFamily="34" charset="0"/>
              <a:buChar char="•"/>
            </a:pPr>
            <a:r>
              <a:rPr lang="en-GB" sz="1000" kern="0" dirty="0" smtClean="0">
                <a:latin typeface="Arial" pitchFamily="34" charset="0"/>
                <a:ea typeface="Arial Unicode MS" pitchFamily="34" charset="-128"/>
                <a:cs typeface="Arial Unicode MS" pitchFamily="34" charset="-128"/>
              </a:rPr>
              <a:t>Setting up customer relationships induces </a:t>
            </a:r>
            <a:r>
              <a:rPr lang="en-GB" sz="1000" b="1" kern="0" dirty="0" smtClean="0">
                <a:latin typeface="Arial" pitchFamily="34" charset="0"/>
                <a:ea typeface="Arial Unicode MS" pitchFamily="34" charset="-128"/>
                <a:cs typeface="Arial Unicode MS" pitchFamily="34" charset="-128"/>
              </a:rPr>
              <a:t>a</a:t>
            </a:r>
            <a:r>
              <a:rPr lang="en-GB" sz="1000" b="1" kern="0" dirty="0" smtClean="0">
                <a:ea typeface="Arial Unicode MS" pitchFamily="34" charset="-128"/>
                <a:cs typeface="Arial Unicode MS" pitchFamily="34" charset="-128"/>
              </a:rPr>
              <a:t>cceptable terms and conditions </a:t>
            </a:r>
            <a:r>
              <a:rPr lang="en-GB" sz="1000" kern="0" dirty="0" smtClean="0">
                <a:ea typeface="Arial Unicode MS" pitchFamily="34" charset="-128"/>
                <a:cs typeface="Arial Unicode MS" pitchFamily="34" charset="-128"/>
              </a:rPr>
              <a:t>for each segment.</a:t>
            </a:r>
          </a:p>
          <a:p>
            <a:pPr fontAlgn="base">
              <a:spcBef>
                <a:spcPts val="600"/>
              </a:spcBef>
              <a:spcAft>
                <a:spcPct val="0"/>
              </a:spcAft>
              <a:buClr>
                <a:srgbClr val="FFC000"/>
              </a:buClr>
            </a:pPr>
            <a:r>
              <a:rPr lang="en-GB" sz="1000" b="1" kern="0" dirty="0" smtClean="0">
                <a:latin typeface="Arial" pitchFamily="34" charset="0"/>
                <a:ea typeface="Arial Unicode MS" pitchFamily="34" charset="-128"/>
                <a:cs typeface="Arial Unicode MS" pitchFamily="34" charset="-128"/>
              </a:rPr>
              <a:t>Exploitation of Manifoldness:</a:t>
            </a:r>
            <a:endParaRPr lang="en-GB" sz="1000" kern="0" dirty="0" smtClean="0">
              <a:latin typeface="Arial" pitchFamily="34" charset="0"/>
              <a:ea typeface="Arial Unicode MS" pitchFamily="34" charset="-128"/>
              <a:cs typeface="Arial Unicode MS" pitchFamily="34" charset="-128"/>
            </a:endParaRPr>
          </a:p>
          <a:p>
            <a:pPr lvl="0" fontAlgn="base">
              <a:spcAft>
                <a:spcPct val="0"/>
              </a:spcAft>
              <a:buClr>
                <a:srgbClr val="FFC000"/>
              </a:buClr>
              <a:buFont typeface="Arial" pitchFamily="34" charset="0"/>
              <a:buChar char="•"/>
            </a:pPr>
            <a:r>
              <a:rPr lang="en-GB" sz="1000" kern="0" dirty="0" smtClean="0">
                <a:latin typeface="Arial" pitchFamily="34" charset="0"/>
                <a:ea typeface="Arial Unicode MS" pitchFamily="34" charset="-128"/>
                <a:cs typeface="Arial Unicode MS" pitchFamily="34" charset="-128"/>
              </a:rPr>
              <a:t>Beyond </a:t>
            </a:r>
            <a:r>
              <a:rPr lang="en-GB" sz="1000" kern="0" dirty="0" smtClean="0">
                <a:latin typeface="Arial" pitchFamily="34" charset="0"/>
                <a:ea typeface="Arial Unicode MS" pitchFamily="34" charset="-128"/>
                <a:cs typeface="Arial" pitchFamily="34" charset="0"/>
              </a:rPr>
              <a:t>up-/cross-selling between BMs by the overarching broker, </a:t>
            </a:r>
            <a:r>
              <a:rPr lang="en-GB" sz="1000" b="1" kern="0" dirty="0" smtClean="0">
                <a:latin typeface="Arial" pitchFamily="34" charset="0"/>
                <a:ea typeface="Arial Unicode MS" pitchFamily="34" charset="-128"/>
                <a:cs typeface="Arial" pitchFamily="34" charset="0"/>
              </a:rPr>
              <a:t>up-/cross-selling potentials</a:t>
            </a:r>
            <a:r>
              <a:rPr lang="en-GB" sz="1000" kern="0" dirty="0" smtClean="0">
                <a:latin typeface="Arial" pitchFamily="34" charset="0"/>
                <a:ea typeface="Arial Unicode MS" pitchFamily="34" charset="-128"/>
                <a:cs typeface="Arial" pitchFamily="34" charset="0"/>
              </a:rPr>
              <a:t> between different versions are to be exploited.</a:t>
            </a:r>
          </a:p>
          <a:p>
            <a:pPr fontAlgn="base">
              <a:spcAft>
                <a:spcPct val="0"/>
              </a:spcAft>
              <a:buClr>
                <a:srgbClr val="FFC000"/>
              </a:buClr>
              <a:buFont typeface="Arial" pitchFamily="34" charset="0"/>
              <a:buChar char="•"/>
            </a:pPr>
            <a:r>
              <a:rPr lang="en-GB" sz="1000" dirty="0" smtClean="0">
                <a:latin typeface="Arial" pitchFamily="34" charset="0"/>
                <a:cs typeface="Arial" pitchFamily="34" charset="0"/>
              </a:rPr>
              <a:t>Manifoldness of customers allows for a </a:t>
            </a:r>
            <a:r>
              <a:rPr lang="en-GB" sz="1000" b="1" dirty="0" smtClean="0">
                <a:latin typeface="Arial" pitchFamily="34" charset="0"/>
                <a:cs typeface="Arial" pitchFamily="34" charset="0"/>
              </a:rPr>
              <a:t>cross-subsidisation</a:t>
            </a:r>
            <a:r>
              <a:rPr lang="en-GB" sz="1000" dirty="0" smtClean="0">
                <a:latin typeface="Arial" pitchFamily="34" charset="0"/>
                <a:cs typeface="Arial" pitchFamily="34" charset="0"/>
              </a:rPr>
              <a:t> between </a:t>
            </a:r>
            <a:br>
              <a:rPr lang="en-GB" sz="1000" dirty="0" smtClean="0">
                <a:latin typeface="Arial" pitchFamily="34" charset="0"/>
                <a:cs typeface="Arial" pitchFamily="34" charset="0"/>
              </a:rPr>
            </a:br>
            <a:r>
              <a:rPr lang="en-GB" sz="1000" dirty="0" smtClean="0">
                <a:latin typeface="Arial" pitchFamily="34" charset="0"/>
                <a:cs typeface="Arial" pitchFamily="34" charset="0"/>
              </a:rPr>
              <a:t>different user types.</a:t>
            </a:r>
          </a:p>
          <a:p>
            <a:pPr fontAlgn="base">
              <a:spcBef>
                <a:spcPts val="600"/>
              </a:spcBef>
              <a:spcAft>
                <a:spcPct val="0"/>
              </a:spcAft>
              <a:buClr>
                <a:srgbClr val="FFC000"/>
              </a:buClr>
              <a:buFont typeface="Arial" pitchFamily="34" charset="0"/>
              <a:buChar char="•"/>
            </a:pPr>
            <a:endParaRPr lang="en-GB" sz="1000" kern="0" dirty="0" smtClean="0">
              <a:latin typeface="Arial" pitchFamily="34" charset="0"/>
              <a:ea typeface="Arial Unicode MS" pitchFamily="34" charset="-128"/>
              <a:cs typeface="Arial Unicode MS" pitchFamily="34" charset="-128"/>
            </a:endParaRPr>
          </a:p>
        </p:txBody>
      </p:sp>
      <p:sp>
        <p:nvSpPr>
          <p:cNvPr id="14" name="Rectangle 2"/>
          <p:cNvSpPr/>
          <p:nvPr/>
        </p:nvSpPr>
        <p:spPr bwMode="gray">
          <a:xfrm>
            <a:off x="4569010"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ts val="600"/>
              </a:spcBef>
              <a:spcAft>
                <a:spcPct val="0"/>
              </a:spcAft>
              <a:buClr>
                <a:srgbClr val="F0AB00"/>
              </a:buClr>
              <a:buSzPct val="80000"/>
            </a:pPr>
            <a:endParaRPr lang="en-GB" sz="1000" kern="0" dirty="0" smtClean="0">
              <a:ea typeface="Arial Unicode MS" pitchFamily="34" charset="-128"/>
              <a:cs typeface="Arial Unicode MS" pitchFamily="34" charset="-128"/>
            </a:endParaRPr>
          </a:p>
          <a:p>
            <a:pPr fontAlgn="base">
              <a:spcBef>
                <a:spcPts val="600"/>
              </a:spcBef>
              <a:spcAft>
                <a:spcPct val="0"/>
              </a:spcAft>
              <a:buClr>
                <a:srgbClr val="F0AB00"/>
              </a:buClr>
              <a:buSzPct val="80000"/>
            </a:pPr>
            <a:r>
              <a:rPr lang="en-GB" sz="900" b="1" kern="0" dirty="0" smtClean="0">
                <a:ea typeface="Arial Unicode MS" pitchFamily="34" charset="-128"/>
                <a:cs typeface="Arial Unicode MS" pitchFamily="34" charset="-128"/>
              </a:rPr>
              <a:t>Impact of Differentiation</a:t>
            </a:r>
            <a:r>
              <a:rPr lang="en-GB" sz="900" kern="0" dirty="0" smtClean="0">
                <a:ea typeface="Arial Unicode MS" pitchFamily="34" charset="-128"/>
                <a:cs typeface="Arial Unicode MS" pitchFamily="34" charset="-128"/>
              </a:rPr>
              <a:t>:</a:t>
            </a:r>
          </a:p>
          <a:p>
            <a:pPr fontAlgn="base">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If the ecosystem grows, a </a:t>
            </a:r>
            <a:r>
              <a:rPr lang="en-GB" sz="900" b="1" kern="0" dirty="0" smtClean="0">
                <a:ea typeface="Arial Unicode MS" pitchFamily="34" charset="-128"/>
                <a:cs typeface="Arial Unicode MS" pitchFamily="34" charset="-128"/>
              </a:rPr>
              <a:t>community</a:t>
            </a:r>
            <a:r>
              <a:rPr lang="en-GB" sz="900" kern="0" dirty="0" smtClean="0">
                <a:ea typeface="Arial Unicode MS" pitchFamily="34" charset="-128"/>
                <a:cs typeface="Arial Unicode MS" pitchFamily="34" charset="-128"/>
              </a:rPr>
              <a:t> will be built up and users don’t want to go elsewhere than to HN.</a:t>
            </a:r>
          </a:p>
          <a:p>
            <a:pPr fontAlgn="base">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A differentiation between </a:t>
            </a:r>
            <a:r>
              <a:rPr lang="en-GB" sz="900" b="1" kern="0" dirty="0" smtClean="0">
                <a:ea typeface="Arial Unicode MS" pitchFamily="34" charset="-128"/>
                <a:cs typeface="Arial Unicode MS" pitchFamily="34" charset="-128"/>
              </a:rPr>
              <a:t>guaranteed  (premium)</a:t>
            </a:r>
            <a:r>
              <a:rPr lang="en-GB" sz="900" kern="0" dirty="0" smtClean="0">
                <a:ea typeface="Arial Unicode MS" pitchFamily="34" charset="-128"/>
                <a:cs typeface="Arial Unicode MS" pitchFamily="34" charset="-128"/>
              </a:rPr>
              <a:t> access for profit organizations and an </a:t>
            </a:r>
            <a:r>
              <a:rPr lang="en-GB" sz="900" b="1" kern="0" dirty="0" smtClean="0">
                <a:ea typeface="Arial Unicode MS" pitchFamily="34" charset="-128"/>
                <a:cs typeface="Arial Unicode MS" pitchFamily="34" charset="-128"/>
              </a:rPr>
              <a:t>opportunistic (best effort) </a:t>
            </a:r>
            <a:r>
              <a:rPr lang="en-GB" sz="900" kern="0" dirty="0" smtClean="0">
                <a:ea typeface="Arial Unicode MS" pitchFamily="34" charset="-128"/>
                <a:cs typeface="Arial Unicode MS" pitchFamily="34" charset="-128"/>
              </a:rPr>
              <a:t>access for non-profit organizations is an option.</a:t>
            </a:r>
          </a:p>
          <a:p>
            <a:pPr fontAlgn="base">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The market either offers generic low price or customized enterprise cloud services, but HN would offer </a:t>
            </a:r>
            <a:r>
              <a:rPr lang="en-GB" sz="900" b="1" kern="0" dirty="0" smtClean="0">
                <a:ea typeface="Arial Unicode MS" pitchFamily="34" charset="-128"/>
                <a:cs typeface="Arial Unicode MS" pitchFamily="34" charset="-128"/>
              </a:rPr>
              <a:t>tailored solutions</a:t>
            </a:r>
            <a:r>
              <a:rPr lang="en-GB" sz="900" kern="0" dirty="0" smtClean="0">
                <a:ea typeface="Arial Unicode MS" pitchFamily="34" charset="-128"/>
                <a:cs typeface="Arial Unicode MS" pitchFamily="34" charset="-128"/>
              </a:rPr>
              <a:t> for science and education.</a:t>
            </a:r>
          </a:p>
          <a:p>
            <a:pPr fontAlgn="base">
              <a:spcBef>
                <a:spcPct val="50000"/>
              </a:spcBef>
              <a:spcAft>
                <a:spcPct val="0"/>
              </a:spcAft>
              <a:buClr>
                <a:srgbClr val="F0AB00"/>
              </a:buClr>
              <a:buSzPct val="80000"/>
            </a:pPr>
            <a:r>
              <a:rPr lang="en-GB" sz="900" b="1" kern="0" dirty="0" smtClean="0">
                <a:ea typeface="Arial Unicode MS" pitchFamily="34" charset="-128"/>
                <a:cs typeface="Arial Unicode MS" pitchFamily="34" charset="-128"/>
              </a:rPr>
              <a:t>Specific Software Versions</a:t>
            </a:r>
            <a:r>
              <a:rPr lang="en-GB" sz="900" kern="0" dirty="0" smtClean="0">
                <a:ea typeface="Arial Unicode MS" pitchFamily="34" charset="-128"/>
                <a:cs typeface="Arial Unicode MS" pitchFamily="34" charset="-128"/>
              </a:rPr>
              <a:t>:</a:t>
            </a:r>
          </a:p>
          <a:p>
            <a:pPr fontAlgn="base">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To start with, the existing service portfolio including, e. g., </a:t>
            </a:r>
            <a:r>
              <a:rPr lang="en-GB" sz="900" kern="0" dirty="0" err="1" smtClean="0">
                <a:ea typeface="Arial Unicode MS" pitchFamily="34" charset="-128"/>
                <a:cs typeface="Arial Unicode MS" pitchFamily="34" charset="-128"/>
              </a:rPr>
              <a:t>Hadoop</a:t>
            </a:r>
            <a:r>
              <a:rPr lang="en-GB" sz="900" kern="0" dirty="0" smtClean="0">
                <a:ea typeface="Arial Unicode MS" pitchFamily="34" charset="-128"/>
                <a:cs typeface="Arial Unicode MS" pitchFamily="34" charset="-128"/>
              </a:rPr>
              <a:t>, ROOT, Office 365, and </a:t>
            </a:r>
            <a:r>
              <a:rPr lang="en-GB" sz="900" kern="0" dirty="0" err="1" smtClean="0">
                <a:ea typeface="Arial Unicode MS" pitchFamily="34" charset="-128"/>
                <a:cs typeface="Arial Unicode MS" pitchFamily="34" charset="-128"/>
              </a:rPr>
              <a:t>Matlab</a:t>
            </a:r>
            <a:r>
              <a:rPr lang="en-GB" sz="900" kern="0" dirty="0" smtClean="0">
                <a:ea typeface="Arial Unicode MS" pitchFamily="34" charset="-128"/>
                <a:cs typeface="Arial Unicode MS" pitchFamily="34" charset="-128"/>
              </a:rPr>
              <a:t> are to be versioned.</a:t>
            </a:r>
          </a:p>
          <a:p>
            <a:pPr fontAlgn="base">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The support of </a:t>
            </a:r>
            <a:r>
              <a:rPr lang="en-GB" sz="900" b="1" kern="0" dirty="0" smtClean="0">
                <a:ea typeface="Arial Unicode MS" pitchFamily="34" charset="-128"/>
                <a:cs typeface="Arial Unicode MS" pitchFamily="34" charset="-128"/>
              </a:rPr>
              <a:t>administrative tasks </a:t>
            </a:r>
            <a:r>
              <a:rPr lang="en-GB" sz="900" kern="0" dirty="0" smtClean="0">
                <a:ea typeface="Arial Unicode MS" pitchFamily="34" charset="-128"/>
                <a:cs typeface="Arial Unicode MS" pitchFamily="34" charset="-128"/>
              </a:rPr>
              <a:t>(document handling) with several versions is</a:t>
            </a:r>
          </a:p>
          <a:p>
            <a:pPr algn="r" fontAlgn="base">
              <a:spcAft>
                <a:spcPct val="0"/>
              </a:spcAft>
              <a:buClr>
                <a:srgbClr val="F0AB00"/>
              </a:buClr>
              <a:buSzPct val="80000"/>
            </a:pPr>
            <a:r>
              <a:rPr lang="en-GB" sz="900" kern="0" dirty="0" smtClean="0">
                <a:ea typeface="Arial Unicode MS" pitchFamily="34" charset="-128"/>
                <a:cs typeface="Arial Unicode MS" pitchFamily="34" charset="-128"/>
              </a:rPr>
              <a:t>possible.</a:t>
            </a:r>
          </a:p>
          <a:p>
            <a:pPr fontAlgn="base">
              <a:spcBef>
                <a:spcPct val="50000"/>
              </a:spcBef>
              <a:spcAft>
                <a:spcPct val="0"/>
              </a:spcAft>
              <a:buClr>
                <a:srgbClr val="F0AB00"/>
              </a:buClr>
              <a:buSzPct val="80000"/>
            </a:pPr>
            <a:endParaRPr lang="en-GB" sz="100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GB" sz="1000" kern="0" dirty="0" smtClean="0">
              <a:ea typeface="Arial Unicode MS" pitchFamily="34" charset="-128"/>
              <a:cs typeface="Arial Unicode MS" pitchFamily="34" charset="-128"/>
            </a:endParaRPr>
          </a:p>
        </p:txBody>
      </p:sp>
      <p:sp>
        <p:nvSpPr>
          <p:cNvPr id="15" name="Rectangle 4"/>
          <p:cNvSpPr/>
          <p:nvPr/>
        </p:nvSpPr>
        <p:spPr bwMode="gray">
          <a:xfrm>
            <a:off x="7005230"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1000" dirty="0" smtClean="0"/>
          </a:p>
          <a:p>
            <a:pPr fontAlgn="base">
              <a:spcBef>
                <a:spcPct val="50000"/>
              </a:spcBef>
              <a:spcAft>
                <a:spcPct val="0"/>
              </a:spcAft>
              <a:buClr>
                <a:srgbClr val="F0AB00"/>
              </a:buClr>
              <a:buSzPct val="80000"/>
            </a:pPr>
            <a:r>
              <a:rPr lang="en-GB" sz="1000" b="1" dirty="0" smtClean="0"/>
              <a:t>Consumer (B2C)</a:t>
            </a:r>
            <a:r>
              <a:rPr lang="en-GB" sz="1000" dirty="0" smtClean="0"/>
              <a:t>:</a:t>
            </a:r>
          </a:p>
          <a:p>
            <a:pPr fontAlgn="base">
              <a:spcAft>
                <a:spcPct val="0"/>
              </a:spcAft>
              <a:buClr>
                <a:srgbClr val="F0AB00"/>
              </a:buClr>
              <a:buSzPct val="80000"/>
              <a:buFont typeface="Arial" pitchFamily="34" charset="0"/>
              <a:buChar char="•"/>
            </a:pPr>
            <a:r>
              <a:rPr lang="en-GB" sz="1000" dirty="0" smtClean="0"/>
              <a:t>“Long tail” of private research</a:t>
            </a:r>
          </a:p>
          <a:p>
            <a:pPr fontAlgn="base">
              <a:spcAft>
                <a:spcPct val="0"/>
              </a:spcAft>
              <a:buClr>
                <a:srgbClr val="F0AB00"/>
              </a:buClr>
              <a:buSzPct val="80000"/>
              <a:buFont typeface="Arial" pitchFamily="34" charset="0"/>
              <a:buChar char="•"/>
            </a:pPr>
            <a:r>
              <a:rPr lang="en-GB" sz="1000" dirty="0" smtClean="0"/>
              <a:t>Pupils &amp; students</a:t>
            </a:r>
          </a:p>
          <a:p>
            <a:pPr fontAlgn="base">
              <a:spcBef>
                <a:spcPts val="600"/>
              </a:spcBef>
              <a:spcAft>
                <a:spcPct val="0"/>
              </a:spcAft>
              <a:buClr>
                <a:srgbClr val="F0AB00"/>
              </a:buClr>
              <a:buSzPct val="80000"/>
            </a:pPr>
            <a:r>
              <a:rPr lang="en-GB" sz="1000" b="1" dirty="0" smtClean="0"/>
              <a:t>Business (B2B)</a:t>
            </a:r>
            <a:r>
              <a:rPr lang="en-GB" sz="1000" dirty="0" smtClean="0"/>
              <a:t>:</a:t>
            </a:r>
          </a:p>
          <a:p>
            <a:pPr fontAlgn="base">
              <a:spcAft>
                <a:spcPct val="0"/>
              </a:spcAft>
              <a:buClr>
                <a:srgbClr val="F0AB00"/>
              </a:buClr>
              <a:buSzPct val="80000"/>
              <a:buFont typeface="Arial" pitchFamily="34" charset="0"/>
              <a:buChar char="•"/>
            </a:pPr>
            <a:r>
              <a:rPr lang="en-GB" sz="1000" dirty="0" smtClean="0"/>
              <a:t>Manufacturing</a:t>
            </a:r>
          </a:p>
          <a:p>
            <a:pPr fontAlgn="base">
              <a:spcAft>
                <a:spcPct val="0"/>
              </a:spcAft>
              <a:buClr>
                <a:srgbClr val="F0AB00"/>
              </a:buClr>
              <a:buSzPct val="80000"/>
              <a:buFont typeface="Arial" pitchFamily="34" charset="0"/>
              <a:buChar char="•"/>
            </a:pPr>
            <a:r>
              <a:rPr lang="en-GB" sz="1000" dirty="0" smtClean="0"/>
              <a:t>Strategy Consulting</a:t>
            </a:r>
          </a:p>
          <a:p>
            <a:pPr fontAlgn="base">
              <a:spcAft>
                <a:spcPct val="0"/>
              </a:spcAft>
              <a:buClr>
                <a:srgbClr val="F0AB00"/>
              </a:buClr>
              <a:buSzPct val="80000"/>
              <a:buFont typeface="Arial" pitchFamily="34" charset="0"/>
              <a:buChar char="•"/>
            </a:pPr>
            <a:r>
              <a:rPr lang="en-GB" sz="1000" dirty="0" smtClean="0"/>
              <a:t>Financial Sector</a:t>
            </a:r>
          </a:p>
          <a:p>
            <a:pPr fontAlgn="base">
              <a:spcAft>
                <a:spcPct val="0"/>
              </a:spcAft>
              <a:buClr>
                <a:srgbClr val="F0AB00"/>
              </a:buClr>
              <a:buSzPct val="80000"/>
              <a:buFont typeface="Arial" pitchFamily="34" charset="0"/>
              <a:buChar char="•"/>
            </a:pPr>
            <a:r>
              <a:rPr lang="en-GB" sz="1000" dirty="0" smtClean="0"/>
              <a:t>Health Sector</a:t>
            </a:r>
          </a:p>
          <a:p>
            <a:pPr fontAlgn="base">
              <a:spcBef>
                <a:spcPts val="600"/>
              </a:spcBef>
              <a:spcAft>
                <a:spcPct val="0"/>
              </a:spcAft>
              <a:buClr>
                <a:srgbClr val="F0AB00"/>
              </a:buClr>
              <a:buSzPct val="80000"/>
            </a:pPr>
            <a:r>
              <a:rPr lang="en-GB" sz="1000" b="1" dirty="0" smtClean="0"/>
              <a:t>Public (B2A)</a:t>
            </a:r>
            <a:r>
              <a:rPr lang="en-GB" sz="1000" dirty="0" smtClean="0"/>
              <a:t>:</a:t>
            </a:r>
          </a:p>
          <a:p>
            <a:pPr fontAlgn="base">
              <a:spcAft>
                <a:spcPct val="0"/>
              </a:spcAft>
              <a:buClr>
                <a:srgbClr val="F0AB00"/>
              </a:buClr>
              <a:buSzPct val="80000"/>
              <a:buFont typeface="Arial" pitchFamily="34" charset="0"/>
              <a:buChar char="•"/>
            </a:pPr>
            <a:r>
              <a:rPr lang="en-GB" sz="1000" dirty="0" smtClean="0"/>
              <a:t>Universities</a:t>
            </a:r>
          </a:p>
          <a:p>
            <a:pPr fontAlgn="base">
              <a:spcAft>
                <a:spcPct val="0"/>
              </a:spcAft>
              <a:buClr>
                <a:srgbClr val="F0AB00"/>
              </a:buClr>
              <a:buSzPct val="80000"/>
              <a:buFont typeface="Arial" pitchFamily="34" charset="0"/>
              <a:buChar char="•"/>
            </a:pPr>
            <a:r>
              <a:rPr lang="en-GB" sz="1000" dirty="0" smtClean="0"/>
              <a:t>Military Research</a:t>
            </a:r>
          </a:p>
          <a:p>
            <a:pPr fontAlgn="base">
              <a:spcAft>
                <a:spcPct val="0"/>
              </a:spcAft>
              <a:buClr>
                <a:srgbClr val="F0AB00"/>
              </a:buClr>
              <a:buSzPct val="80000"/>
              <a:buFont typeface="Arial" pitchFamily="34" charset="0"/>
              <a:buChar char="•"/>
            </a:pPr>
            <a:r>
              <a:rPr lang="en-GB" sz="1000" dirty="0" smtClean="0"/>
              <a:t>Schools</a:t>
            </a:r>
          </a:p>
          <a:p>
            <a:pPr fontAlgn="base">
              <a:spcBef>
                <a:spcPts val="600"/>
              </a:spcBef>
              <a:spcAft>
                <a:spcPct val="0"/>
              </a:spcAft>
              <a:buClr>
                <a:srgbClr val="F0AB00"/>
              </a:buClr>
              <a:buSzPct val="80000"/>
            </a:pPr>
            <a:r>
              <a:rPr lang="en-GB" sz="1000" dirty="0" smtClean="0"/>
              <a:t>… are potential customer segments.</a:t>
            </a:r>
          </a:p>
          <a:p>
            <a:pPr fontAlgn="base">
              <a:spcAft>
                <a:spcPct val="0"/>
              </a:spcAft>
              <a:buClr>
                <a:srgbClr val="F0AB00"/>
              </a:buClr>
              <a:buSzPct val="80000"/>
              <a:buFont typeface="Arial" pitchFamily="34" charset="0"/>
              <a:buChar char="•"/>
            </a:pPr>
            <a:endParaRPr lang="en-GB" sz="1000" dirty="0" smtClean="0"/>
          </a:p>
          <a:p>
            <a:pPr lvl="0" fontAlgn="base">
              <a:spcBef>
                <a:spcPct val="50000"/>
              </a:spcBef>
              <a:spcAft>
                <a:spcPct val="0"/>
              </a:spcAft>
              <a:buClr>
                <a:srgbClr val="F0AB00"/>
              </a:buClr>
              <a:buSzPct val="80000"/>
            </a:pPr>
            <a:endParaRPr lang="en-GB" sz="1000" dirty="0" smtClean="0">
              <a:latin typeface="Arial" pitchFamily="34" charset="0"/>
              <a:cs typeface="Arial" pitchFamily="34" charset="0"/>
            </a:endParaRPr>
          </a:p>
          <a:p>
            <a:pPr lvl="0" fontAlgn="base">
              <a:spcBef>
                <a:spcPct val="50000"/>
              </a:spcBef>
              <a:spcAft>
                <a:spcPct val="0"/>
              </a:spcAft>
              <a:buClr>
                <a:srgbClr val="F0AB00"/>
              </a:buClr>
              <a:buSzPct val="80000"/>
              <a:buFont typeface="Arial" pitchFamily="34" charset="0"/>
              <a:buChar char="•"/>
            </a:pPr>
            <a:endParaRPr lang="en-GB" sz="1000" dirty="0" smtClean="0">
              <a:latin typeface="Arial" pitchFamily="34" charset="0"/>
              <a:cs typeface="Arial" pitchFamily="34" charset="0"/>
            </a:endParaRPr>
          </a:p>
          <a:p>
            <a:pPr lvl="0" fontAlgn="base">
              <a:spcBef>
                <a:spcPct val="50000"/>
              </a:spcBef>
              <a:spcAft>
                <a:spcPct val="0"/>
              </a:spcAft>
              <a:buClr>
                <a:srgbClr val="F0AB00"/>
              </a:buClr>
              <a:buSzPct val="80000"/>
              <a:buFont typeface="Arial" pitchFamily="34" charset="0"/>
              <a:buChar char="•"/>
            </a:pPr>
            <a:endParaRPr lang="en-GB" sz="1000" dirty="0" smtClean="0">
              <a:latin typeface="Arial" pitchFamily="34" charset="0"/>
              <a:cs typeface="Arial" pitchFamily="34" charset="0"/>
            </a:endParaRPr>
          </a:p>
        </p:txBody>
      </p:sp>
      <p:sp>
        <p:nvSpPr>
          <p:cNvPr id="18" name="Rectangle 8"/>
          <p:cNvSpPr/>
          <p:nvPr/>
        </p:nvSpPr>
        <p:spPr bwMode="gray">
          <a:xfrm>
            <a:off x="913243"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a:buClr>
                <a:schemeClr val="accent1"/>
              </a:buClr>
              <a:buSzPct val="80000"/>
              <a:defRPr/>
            </a:pPr>
            <a:endParaRPr lang="en-GB" sz="900" b="1" dirty="0" smtClean="0">
              <a:cs typeface="Arial"/>
            </a:endParaRPr>
          </a:p>
          <a:p>
            <a:pPr lvl="0">
              <a:buClr>
                <a:srgbClr val="F0AB00"/>
              </a:buClr>
              <a:buSzPct val="80000"/>
              <a:buFont typeface="Arial" pitchFamily="34" charset="0"/>
              <a:buChar char="•"/>
              <a:defRPr/>
            </a:pPr>
            <a:r>
              <a:rPr lang="en-GB" sz="900" dirty="0" smtClean="0">
                <a:solidFill>
                  <a:srgbClr val="000000"/>
                </a:solidFill>
                <a:cs typeface="Arial"/>
              </a:rPr>
              <a:t>Versioning requires </a:t>
            </a:r>
            <a:r>
              <a:rPr lang="en-GB" sz="900" b="1" dirty="0" smtClean="0">
                <a:solidFill>
                  <a:srgbClr val="000000"/>
                </a:solidFill>
                <a:cs typeface="Arial"/>
              </a:rPr>
              <a:t>market research</a:t>
            </a:r>
            <a:r>
              <a:rPr lang="en-GB" sz="900" dirty="0" smtClean="0">
                <a:solidFill>
                  <a:srgbClr val="000000"/>
                </a:solidFill>
                <a:cs typeface="Arial"/>
              </a:rPr>
              <a:t> on an ongoing basis.</a:t>
            </a:r>
          </a:p>
          <a:p>
            <a:pPr lvl="0">
              <a:buClr>
                <a:srgbClr val="F0AB00"/>
              </a:buClr>
              <a:buSzPct val="80000"/>
              <a:buFont typeface="Arial" pitchFamily="34" charset="0"/>
              <a:buChar char="•"/>
              <a:defRPr/>
            </a:pPr>
            <a:r>
              <a:rPr lang="en-GB" sz="900" b="1" dirty="0" smtClean="0">
                <a:solidFill>
                  <a:srgbClr val="000000"/>
                </a:solidFill>
                <a:cs typeface="Arial"/>
              </a:rPr>
              <a:t>Platform cost</a:t>
            </a:r>
            <a:r>
              <a:rPr lang="en-GB" sz="900" dirty="0" smtClean="0">
                <a:solidFill>
                  <a:srgbClr val="000000"/>
                </a:solidFill>
                <a:cs typeface="Arial"/>
              </a:rPr>
              <a:t> (libraries, languages) and </a:t>
            </a:r>
            <a:r>
              <a:rPr lang="en-GB" sz="900" b="1" dirty="0" smtClean="0">
                <a:solidFill>
                  <a:srgbClr val="000000"/>
                </a:solidFill>
                <a:cs typeface="Arial"/>
              </a:rPr>
              <a:t>infrastructure cost </a:t>
            </a:r>
            <a:r>
              <a:rPr lang="en-GB" sz="900" dirty="0" smtClean="0">
                <a:solidFill>
                  <a:srgbClr val="000000"/>
                </a:solidFill>
                <a:cs typeface="Arial"/>
              </a:rPr>
              <a:t>(</a:t>
            </a:r>
            <a:r>
              <a:rPr lang="en-GB" sz="900" kern="0" dirty="0" smtClean="0">
                <a:solidFill>
                  <a:srgbClr val="000000"/>
                </a:solidFill>
                <a:ea typeface="Arial Unicode MS" pitchFamily="34" charset="-128"/>
                <a:cs typeface="Arial Unicode MS" pitchFamily="34" charset="-128"/>
              </a:rPr>
              <a:t>virtualization, servers, storage, networking</a:t>
            </a:r>
            <a:r>
              <a:rPr lang="en-GB" sz="900" dirty="0" smtClean="0">
                <a:solidFill>
                  <a:srgbClr val="000000"/>
                </a:solidFill>
                <a:cs typeface="Arial"/>
              </a:rPr>
              <a:t>, electricity, licensing) are extremely high recurring cost.</a:t>
            </a:r>
          </a:p>
          <a:p>
            <a:pPr lvl="0">
              <a:buClr>
                <a:srgbClr val="F0AB00"/>
              </a:buClr>
              <a:buSzPct val="80000"/>
              <a:buFont typeface="Arial" pitchFamily="34" charset="0"/>
              <a:buChar char="•"/>
              <a:defRPr/>
            </a:pPr>
            <a:r>
              <a:rPr lang="en-GB" sz="900" dirty="0" smtClean="0">
                <a:solidFill>
                  <a:srgbClr val="000000"/>
                </a:solidFill>
                <a:cs typeface="Arial"/>
              </a:rPr>
              <a:t>The </a:t>
            </a:r>
            <a:r>
              <a:rPr lang="en-GB" sz="900" b="1" dirty="0" smtClean="0">
                <a:solidFill>
                  <a:srgbClr val="000000"/>
                </a:solidFill>
                <a:cs typeface="Arial"/>
              </a:rPr>
              <a:t>key activities</a:t>
            </a:r>
            <a:r>
              <a:rPr lang="en-GB" sz="900" dirty="0" smtClean="0">
                <a:solidFill>
                  <a:srgbClr val="000000"/>
                </a:solidFill>
                <a:cs typeface="Arial"/>
              </a:rPr>
              <a:t> R&amp;D, tool development &amp; integration, continuous technology updating are to be considered.</a:t>
            </a:r>
          </a:p>
          <a:p>
            <a:pPr lvl="0">
              <a:buClr>
                <a:srgbClr val="F0AB00"/>
              </a:buClr>
              <a:buSzPct val="80000"/>
              <a:buFont typeface="Arial" pitchFamily="34" charset="0"/>
              <a:buChar char="•"/>
              <a:defRPr/>
            </a:pPr>
            <a:r>
              <a:rPr lang="en-GB" sz="900" dirty="0" smtClean="0">
                <a:latin typeface="Arial" pitchFamily="34" charset="0"/>
                <a:cs typeface="Arial" pitchFamily="34" charset="0"/>
              </a:rPr>
              <a:t>The role holder will receive a </a:t>
            </a:r>
            <a:r>
              <a:rPr lang="en-GB" sz="900" b="1" dirty="0" smtClean="0">
                <a:latin typeface="Arial" pitchFamily="34" charset="0"/>
                <a:cs typeface="Arial" pitchFamily="34" charset="0"/>
              </a:rPr>
              <a:t>percentage</a:t>
            </a:r>
            <a:r>
              <a:rPr lang="en-GB" sz="900" dirty="0" smtClean="0">
                <a:latin typeface="Arial" pitchFamily="34" charset="0"/>
                <a:cs typeface="Arial" pitchFamily="34" charset="0"/>
              </a:rPr>
              <a:t> of the revenues that are gained in this BM for lowering risks and cost and raising revenues.</a:t>
            </a:r>
            <a:endParaRPr lang="en-GB" sz="900" dirty="0" smtClean="0">
              <a:solidFill>
                <a:srgbClr val="000000"/>
              </a:solidFill>
              <a:cs typeface="Arial"/>
            </a:endParaRPr>
          </a:p>
        </p:txBody>
      </p:sp>
      <p:sp>
        <p:nvSpPr>
          <p:cNvPr id="19" name="Rectangle 18"/>
          <p:cNvSpPr/>
          <p:nvPr/>
        </p:nvSpPr>
        <p:spPr bwMode="gray">
          <a:xfrm>
            <a:off x="4569010"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lvl="0" algn="r" fontAlgn="base">
              <a:spcAft>
                <a:spcPct val="0"/>
              </a:spcAft>
              <a:buClr>
                <a:srgbClr val="F0AB00"/>
              </a:buClr>
              <a:buSzPct val="80000"/>
              <a:buFont typeface="Arial" pitchFamily="34" charset="0"/>
              <a:buChar char="•"/>
            </a:pPr>
            <a:r>
              <a:rPr lang="en-GB" sz="1000" kern="0" dirty="0" smtClean="0">
                <a:latin typeface="Arial" pitchFamily="34" charset="0"/>
                <a:ea typeface="Arial Unicode MS" pitchFamily="34" charset="-128"/>
                <a:cs typeface="Arial Unicode MS" pitchFamily="34" charset="-128"/>
              </a:rPr>
              <a:t>Initial non-profit customers may contribute </a:t>
            </a:r>
            <a:r>
              <a:rPr lang="en-GB" sz="1000" b="1" kern="0" dirty="0" smtClean="0">
                <a:latin typeface="Arial" pitchFamily="34" charset="0"/>
                <a:ea typeface="Arial Unicode MS" pitchFamily="34" charset="-128"/>
                <a:cs typeface="Arial Unicode MS" pitchFamily="34" charset="-128"/>
              </a:rPr>
              <a:t>scientific research results</a:t>
            </a:r>
            <a:r>
              <a:rPr lang="en-GB" sz="1000" kern="0" dirty="0" smtClean="0">
                <a:latin typeface="Arial" pitchFamily="34" charset="0"/>
                <a:ea typeface="Arial Unicode MS" pitchFamily="34" charset="-128"/>
                <a:cs typeface="Arial Unicode MS" pitchFamily="34" charset="-128"/>
              </a:rPr>
              <a:t> and </a:t>
            </a:r>
            <a:r>
              <a:rPr lang="en-GB" sz="1000" b="1" kern="0" dirty="0" smtClean="0">
                <a:latin typeface="Arial" pitchFamily="34" charset="0"/>
                <a:ea typeface="Arial Unicode MS" pitchFamily="34" charset="-128"/>
                <a:cs typeface="Arial Unicode MS" pitchFamily="34" charset="-128"/>
              </a:rPr>
              <a:t>pay-what-you-want</a:t>
            </a:r>
            <a:r>
              <a:rPr lang="en-GB" sz="1000" kern="0" dirty="0" smtClean="0">
                <a:latin typeface="Arial" pitchFamily="34" charset="0"/>
                <a:ea typeface="Arial Unicode MS" pitchFamily="34" charset="-128"/>
                <a:cs typeface="Arial Unicode MS" pitchFamily="34" charset="-128"/>
              </a:rPr>
              <a:t> revenues for unused capacity.</a:t>
            </a:r>
          </a:p>
          <a:p>
            <a:pPr algn="r" fontAlgn="base">
              <a:spcAft>
                <a:spcPct val="0"/>
              </a:spcAft>
              <a:buClr>
                <a:srgbClr val="F0AB00"/>
              </a:buClr>
              <a:buSzPct val="80000"/>
              <a:buFont typeface="Arial" pitchFamily="34" charset="0"/>
              <a:buChar char="•"/>
            </a:pPr>
            <a:r>
              <a:rPr lang="en-GB" sz="1000" dirty="0" smtClean="0"/>
              <a:t>Common models are </a:t>
            </a:r>
            <a:r>
              <a:rPr lang="en-GB" sz="1000" b="1" dirty="0" smtClean="0"/>
              <a:t>p</a:t>
            </a:r>
            <a:r>
              <a:rPr lang="en-GB" sz="1000" b="1" kern="0" dirty="0" smtClean="0">
                <a:latin typeface="Arial" pitchFamily="34" charset="0"/>
                <a:ea typeface="Arial Unicode MS" pitchFamily="34" charset="-128"/>
                <a:cs typeface="Arial Unicode MS" pitchFamily="34" charset="-128"/>
              </a:rPr>
              <a:t>ay-per-use</a:t>
            </a:r>
            <a:r>
              <a:rPr lang="en-GB" sz="1000" kern="0" dirty="0" smtClean="0">
                <a:latin typeface="Arial" pitchFamily="34" charset="0"/>
                <a:ea typeface="Arial Unicode MS" pitchFamily="34" charset="-128"/>
                <a:cs typeface="Arial Unicode MS" pitchFamily="34" charset="-128"/>
              </a:rPr>
              <a:t>,</a:t>
            </a:r>
            <a:r>
              <a:rPr lang="en-GB" sz="1000" b="1" kern="0" dirty="0" smtClean="0">
                <a:latin typeface="Arial" pitchFamily="34" charset="0"/>
                <a:ea typeface="Arial Unicode MS" pitchFamily="34" charset="-128"/>
                <a:cs typeface="Arial Unicode MS" pitchFamily="34" charset="-128"/>
              </a:rPr>
              <a:t> subscription</a:t>
            </a:r>
            <a:r>
              <a:rPr lang="en-GB" sz="1000" kern="0" dirty="0" smtClean="0">
                <a:latin typeface="Arial" pitchFamily="34" charset="0"/>
                <a:ea typeface="Arial Unicode MS" pitchFamily="34" charset="-128"/>
                <a:cs typeface="Arial Unicode MS" pitchFamily="34" charset="-128"/>
              </a:rPr>
              <a:t>, and</a:t>
            </a:r>
            <a:r>
              <a:rPr lang="en-GB" sz="1000" b="1" kern="0" dirty="0" smtClean="0">
                <a:latin typeface="Arial" pitchFamily="34" charset="0"/>
                <a:ea typeface="Arial Unicode MS" pitchFamily="34" charset="-128"/>
                <a:cs typeface="Arial Unicode MS" pitchFamily="34" charset="-128"/>
              </a:rPr>
              <a:t> bidding</a:t>
            </a:r>
            <a:r>
              <a:rPr lang="en-GB" sz="1000" kern="0" dirty="0" smtClean="0">
                <a:latin typeface="Arial" pitchFamily="34" charset="0"/>
                <a:ea typeface="Arial Unicode MS" pitchFamily="34" charset="-128"/>
                <a:cs typeface="Arial Unicode MS" pitchFamily="34" charset="-128"/>
              </a:rPr>
              <a:t>.</a:t>
            </a:r>
            <a:endParaRPr lang="en-GB" sz="1000" dirty="0" smtClean="0">
              <a:latin typeface="Arial" pitchFamily="34" charset="0"/>
              <a:cs typeface="Arial" pitchFamily="34" charset="0"/>
            </a:endParaRPr>
          </a:p>
          <a:p>
            <a:pPr lvl="0" algn="r" fontAlgn="base">
              <a:spcAft>
                <a:spcPct val="0"/>
              </a:spcAft>
              <a:buClr>
                <a:srgbClr val="F0AB00"/>
              </a:buClr>
              <a:buSzPct val="80000"/>
              <a:buFont typeface="Arial" pitchFamily="34" charset="0"/>
              <a:buChar char="•"/>
            </a:pPr>
            <a:r>
              <a:rPr lang="en-GB" sz="1000" dirty="0" smtClean="0">
                <a:latin typeface="Arial" pitchFamily="34" charset="0"/>
                <a:cs typeface="Arial" pitchFamily="34" charset="0"/>
              </a:rPr>
              <a:t>Paying for data storage with </a:t>
            </a:r>
            <a:r>
              <a:rPr lang="en-GB" sz="1000" b="1" dirty="0" smtClean="0">
                <a:latin typeface="Arial" pitchFamily="34" charset="0"/>
                <a:cs typeface="Arial" pitchFamily="34" charset="0"/>
              </a:rPr>
              <a:t>free computing </a:t>
            </a:r>
            <a:r>
              <a:rPr lang="en-GB" sz="1000" dirty="0" smtClean="0">
                <a:latin typeface="Arial" pitchFamily="34" charset="0"/>
                <a:cs typeface="Arial" pitchFamily="34" charset="0"/>
              </a:rPr>
              <a:t>power for the first six months is an initial motivator for new customers.</a:t>
            </a:r>
            <a:endParaRPr lang="en-GB" sz="1000" dirty="0" smtClean="0"/>
          </a:p>
        </p:txBody>
      </p:sp>
      <p:sp>
        <p:nvSpPr>
          <p:cNvPr id="64" name="Text Placeholder 3"/>
          <p:cNvSpPr txBox="1">
            <a:spLocks/>
          </p:cNvSpPr>
          <p:nvPr/>
        </p:nvSpPr>
        <p:spPr>
          <a:xfrm>
            <a:off x="5172967" y="1587324"/>
            <a:ext cx="1229262" cy="462249"/>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Value Prop.</a:t>
            </a:r>
            <a:endParaRPr lang="en-GB" sz="1400" b="1" dirty="0" smtClean="0"/>
          </a:p>
        </p:txBody>
      </p:sp>
      <p:sp>
        <p:nvSpPr>
          <p:cNvPr id="65" name="Text Placeholder 3"/>
          <p:cNvSpPr txBox="1">
            <a:spLocks/>
          </p:cNvSpPr>
          <p:nvPr/>
        </p:nvSpPr>
        <p:spPr>
          <a:xfrm>
            <a:off x="6999124" y="1567541"/>
            <a:ext cx="1231633" cy="501816"/>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Customers</a:t>
            </a:r>
            <a:endParaRPr lang="en-GB" sz="1400" b="1" dirty="0" smtClean="0"/>
          </a:p>
        </p:txBody>
      </p:sp>
      <p:sp>
        <p:nvSpPr>
          <p:cNvPr id="66" name="Text Placeholder 3"/>
          <p:cNvSpPr txBox="1">
            <a:spLocks/>
          </p:cNvSpPr>
          <p:nvPr/>
        </p:nvSpPr>
        <p:spPr>
          <a:xfrm>
            <a:off x="969067" y="1587324"/>
            <a:ext cx="1106943" cy="376943"/>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Partners</a:t>
            </a:r>
            <a:endParaRPr lang="en-GB" sz="1400" b="1" dirty="0" smtClean="0"/>
          </a:p>
        </p:txBody>
      </p:sp>
      <p:sp>
        <p:nvSpPr>
          <p:cNvPr id="67" name="Text Placeholder 3"/>
          <p:cNvSpPr txBox="1">
            <a:spLocks/>
          </p:cNvSpPr>
          <p:nvPr/>
        </p:nvSpPr>
        <p:spPr>
          <a:xfrm>
            <a:off x="2621652" y="1587324"/>
            <a:ext cx="1457539" cy="462249"/>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Operations</a:t>
            </a:r>
            <a:endParaRPr lang="en-GB" sz="1400" b="1" dirty="0" smtClean="0"/>
          </a:p>
        </p:txBody>
      </p:sp>
      <p:sp>
        <p:nvSpPr>
          <p:cNvPr id="68" name="Text Placeholder 3"/>
          <p:cNvSpPr txBox="1">
            <a:spLocks/>
          </p:cNvSpPr>
          <p:nvPr/>
        </p:nvSpPr>
        <p:spPr>
          <a:xfrm>
            <a:off x="2198311" y="4883770"/>
            <a:ext cx="1085632"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Costs</a:t>
            </a:r>
            <a:endParaRPr lang="en-GB" sz="1400" b="1" dirty="0" smtClean="0"/>
          </a:p>
        </p:txBody>
      </p:sp>
      <p:sp>
        <p:nvSpPr>
          <p:cNvPr id="69" name="Text Placeholder 3"/>
          <p:cNvSpPr txBox="1">
            <a:spLocks/>
          </p:cNvSpPr>
          <p:nvPr/>
        </p:nvSpPr>
        <p:spPr>
          <a:xfrm>
            <a:off x="5870553" y="4883770"/>
            <a:ext cx="1170033"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dirty="0" smtClean="0"/>
              <a:t>Revenue</a:t>
            </a:r>
          </a:p>
        </p:txBody>
      </p:sp>
      <p:sp>
        <p:nvSpPr>
          <p:cNvPr id="43" name="Rounded Rectangle 42"/>
          <p:cNvSpPr/>
          <p:nvPr/>
        </p:nvSpPr>
        <p:spPr bwMode="gray">
          <a:xfrm>
            <a:off x="4107229" y="4473716"/>
            <a:ext cx="923562" cy="764051"/>
          </a:xfrm>
          <a:prstGeom prst="roundRect">
            <a:avLst/>
          </a:prstGeom>
          <a:solidFill>
            <a:schemeClr val="bg1"/>
          </a:solidFill>
          <a:ln w="76200" algn="ctr">
            <a:solidFill>
              <a:schemeClr val="accent1"/>
            </a:solidFill>
            <a:miter lim="800000"/>
            <a:headEnd/>
            <a:tailEnd/>
          </a:ln>
        </p:spPr>
        <p:txBody>
          <a:bodyPr lIns="18000" tIns="0" rIns="18000" bIns="0" rtlCol="0" anchor="b"/>
          <a:lstStyle/>
          <a:p>
            <a:pPr algn="ctr" fontAlgn="base">
              <a:spcBef>
                <a:spcPct val="50000"/>
              </a:spcBef>
              <a:spcAft>
                <a:spcPct val="0"/>
              </a:spcAft>
              <a:buClr>
                <a:srgbClr val="F0AB00"/>
              </a:buClr>
              <a:buSzPct val="80000"/>
            </a:pPr>
            <a:endParaRPr kumimoji="0" lang="en-GB" sz="900"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9" name="Title 4"/>
          <p:cNvSpPr txBox="1">
            <a:spLocks/>
          </p:cNvSpPr>
          <p:nvPr/>
        </p:nvSpPr>
        <p:spPr bwMode="gray">
          <a:xfrm>
            <a:off x="324000" y="620688"/>
            <a:ext cx="8496000" cy="895205"/>
          </a:xfrm>
          <a:prstGeom prst="rect">
            <a:avLst/>
          </a:prstGeom>
        </p:spPr>
        <p:txBody>
          <a:bodyPr vert="horz" lIns="0" tIns="0" rIns="0" bIns="0" rtlCol="0" anchor="b" anchorCtr="0">
            <a:noAutofit/>
          </a:bodyPr>
          <a:lstStyle/>
          <a:p>
            <a:pPr algn="just">
              <a:spcBef>
                <a:spcPct val="0"/>
              </a:spcBef>
            </a:pPr>
            <a:r>
              <a:rPr kumimoji="0" lang="en-GB" sz="1100" i="0" u="none" strike="noStrike" kern="1200" cap="none" spc="0" normalizeH="0" baseline="0" noProof="0" dirty="0" smtClean="0">
                <a:ln>
                  <a:noFill/>
                </a:ln>
                <a:solidFill>
                  <a:schemeClr val="accent2"/>
                </a:solidFill>
                <a:effectLst/>
                <a:uLnTx/>
                <a:uFillTx/>
                <a:latin typeface="+mj-lt"/>
                <a:ea typeface="+mj-ea"/>
                <a:cs typeface="+mj-cs"/>
              </a:rPr>
              <a:t>Leaving</a:t>
            </a:r>
            <a:r>
              <a:rPr kumimoji="0" lang="en-GB" sz="1100" i="0" u="none" strike="noStrike" kern="1200" cap="none" spc="0" normalizeH="0" noProof="0" dirty="0" smtClean="0">
                <a:ln>
                  <a:noFill/>
                </a:ln>
                <a:solidFill>
                  <a:schemeClr val="accent2"/>
                </a:solidFill>
                <a:effectLst/>
                <a:uLnTx/>
                <a:uFillTx/>
                <a:latin typeface="+mj-lt"/>
                <a:ea typeface="+mj-ea"/>
                <a:cs typeface="+mj-cs"/>
              </a:rPr>
              <a:t> the concentration on the core use cases at ESA, CERN, and EMBL, this BM addresses the entire world of science and </a:t>
            </a:r>
            <a:r>
              <a:rPr kumimoji="0" lang="en-GB" sz="1100" i="0" u="none" strike="noStrike" kern="1200" cap="none" spc="0" normalizeH="0" noProof="0" dirty="0" err="1" smtClean="0">
                <a:ln>
                  <a:noFill/>
                </a:ln>
                <a:solidFill>
                  <a:schemeClr val="accent2"/>
                </a:solidFill>
                <a:effectLst/>
                <a:uLnTx/>
                <a:uFillTx/>
                <a:latin typeface="+mj-lt"/>
                <a:ea typeface="+mj-ea"/>
                <a:cs typeface="+mj-cs"/>
              </a:rPr>
              <a:t>educ</a:t>
            </a:r>
            <a:r>
              <a:rPr lang="en-GB" sz="1100" dirty="0" err="1" smtClean="0">
                <a:solidFill>
                  <a:schemeClr val="accent2"/>
                </a:solidFill>
                <a:latin typeface="+mj-lt"/>
                <a:ea typeface="+mj-ea"/>
                <a:cs typeface="+mj-cs"/>
              </a:rPr>
              <a:t>ation</a:t>
            </a:r>
            <a:r>
              <a:rPr lang="en-GB" sz="1100" dirty="0" smtClean="0">
                <a:solidFill>
                  <a:schemeClr val="accent2"/>
                </a:solidFill>
                <a:latin typeface="+mj-lt"/>
                <a:ea typeface="+mj-ea"/>
                <a:cs typeface="+mj-cs"/>
              </a:rPr>
              <a:t> </a:t>
            </a:r>
            <a:r>
              <a:rPr kumimoji="0" lang="en-GB" sz="1100" i="0" u="none" strike="noStrike" kern="1200" cap="none" spc="0" normalizeH="0" noProof="0" dirty="0" smtClean="0">
                <a:ln>
                  <a:noFill/>
                </a:ln>
                <a:solidFill>
                  <a:schemeClr val="accent2"/>
                </a:solidFill>
                <a:effectLst/>
                <a:uLnTx/>
                <a:uFillTx/>
                <a:latin typeface="+mj-lt"/>
                <a:ea typeface="+mj-ea"/>
                <a:cs typeface="+mj-cs"/>
              </a:rPr>
              <a:t>with all its customer groups. The consequence of including research, development &amp; education from consumer, business, and public markets and the differentiation</a:t>
            </a:r>
            <a:r>
              <a:rPr lang="en-GB" sz="1100" dirty="0" smtClean="0">
                <a:solidFill>
                  <a:schemeClr val="accent2"/>
                </a:solidFill>
                <a:latin typeface="+mj-lt"/>
                <a:ea typeface="+mj-ea"/>
                <a:cs typeface="+mj-cs"/>
              </a:rPr>
              <a:t> between profit and non-profit is an explicit versioning of prices, revenue models, SLAs, and services.</a:t>
            </a:r>
          </a:p>
          <a:p>
            <a:pPr algn="just">
              <a:spcBef>
                <a:spcPct val="0"/>
              </a:spcBef>
            </a:pPr>
            <a:endParaRPr kumimoji="0" lang="en-GB" sz="1100" i="0" u="none" strike="noStrike" kern="1200" cap="none" spc="0" normalizeH="0" baseline="0" noProof="0" dirty="0">
              <a:ln>
                <a:noFill/>
              </a:ln>
              <a:solidFill>
                <a:schemeClr val="accent2"/>
              </a:solidFill>
              <a:effectLst/>
              <a:uLnTx/>
              <a:uFillTx/>
              <a:latin typeface="+mj-lt"/>
              <a:ea typeface="+mj-ea"/>
              <a:cs typeface="+mj-cs"/>
            </a:endParaRPr>
          </a:p>
        </p:txBody>
      </p:sp>
      <p:grpSp>
        <p:nvGrpSpPr>
          <p:cNvPr id="47" name="Group 46"/>
          <p:cNvGrpSpPr>
            <a:grpSpLocks noChangeAspect="1"/>
          </p:cNvGrpSpPr>
          <p:nvPr/>
        </p:nvGrpSpPr>
        <p:grpSpPr>
          <a:xfrm>
            <a:off x="8295772" y="2836148"/>
            <a:ext cx="410750" cy="390213"/>
            <a:chOff x="6941606" y="3700461"/>
            <a:chExt cx="684584" cy="650355"/>
          </a:xfrm>
        </p:grpSpPr>
        <p:pic>
          <p:nvPicPr>
            <p:cNvPr id="51" name="Picture 6" descr="272775">
              <a:hlinkClick r:id="rId4"/>
            </p:cNvPr>
            <p:cNvPicPr>
              <a:picLocks noChangeAspect="1" noChangeArrowheads="1"/>
            </p:cNvPicPr>
            <p:nvPr/>
          </p:nvPicPr>
          <p:blipFill>
            <a:blip r:embed="rId5" cstate="print"/>
            <a:srcRect/>
            <a:stretch>
              <a:fillRect/>
            </a:stretch>
          </p:blipFill>
          <p:spPr bwMode="auto">
            <a:xfrm>
              <a:off x="7040014" y="3781754"/>
              <a:ext cx="487765" cy="487767"/>
            </a:xfrm>
            <a:prstGeom prst="rect">
              <a:avLst/>
            </a:prstGeom>
            <a:noFill/>
          </p:spPr>
        </p:pic>
        <p:sp>
          <p:nvSpPr>
            <p:cNvPr id="52" name="Rounded Rectangle 51"/>
            <p:cNvSpPr/>
            <p:nvPr/>
          </p:nvSpPr>
          <p:spPr bwMode="gray">
            <a:xfrm>
              <a:off x="6941606" y="3700461"/>
              <a:ext cx="684584" cy="650355"/>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grpSp>
        <p:nvGrpSpPr>
          <p:cNvPr id="53" name="Gruppieren 22"/>
          <p:cNvGrpSpPr/>
          <p:nvPr/>
        </p:nvGrpSpPr>
        <p:grpSpPr>
          <a:xfrm>
            <a:off x="8299547" y="3771951"/>
            <a:ext cx="403201" cy="383041"/>
            <a:chOff x="7954847" y="2808740"/>
            <a:chExt cx="403201" cy="383041"/>
          </a:xfrm>
        </p:grpSpPr>
        <p:pic>
          <p:nvPicPr>
            <p:cNvPr id="54" name="Grafik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0360" y="2859602"/>
              <a:ext cx="306896" cy="285822"/>
            </a:xfrm>
            <a:prstGeom prst="rect">
              <a:avLst/>
            </a:prstGeom>
          </p:spPr>
        </p:pic>
        <p:sp>
          <p:nvSpPr>
            <p:cNvPr id="55" name="Rounded Rectangle 54"/>
            <p:cNvSpPr/>
            <p:nvPr/>
          </p:nvSpPr>
          <p:spPr bwMode="gray">
            <a:xfrm>
              <a:off x="7954847" y="2808740"/>
              <a:ext cx="403201" cy="383041"/>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grpSp>
        <p:nvGrpSpPr>
          <p:cNvPr id="61" name="Group 80"/>
          <p:cNvGrpSpPr>
            <a:grpSpLocks noChangeAspect="1"/>
          </p:cNvGrpSpPr>
          <p:nvPr/>
        </p:nvGrpSpPr>
        <p:grpSpPr>
          <a:xfrm>
            <a:off x="8299546" y="1907515"/>
            <a:ext cx="403202" cy="383042"/>
            <a:chOff x="6947896" y="2564904"/>
            <a:chExt cx="672004" cy="638404"/>
          </a:xfrm>
        </p:grpSpPr>
        <p:pic>
          <p:nvPicPr>
            <p:cNvPr id="62" name="Picture 4" descr="272579">
              <a:hlinkClick r:id="rId7"/>
            </p:cNvPr>
            <p:cNvPicPr>
              <a:picLocks noChangeAspect="1" noChangeArrowheads="1"/>
            </p:cNvPicPr>
            <p:nvPr/>
          </p:nvPicPr>
          <p:blipFill>
            <a:blip r:embed="rId8" cstate="print"/>
            <a:srcRect/>
            <a:stretch>
              <a:fillRect/>
            </a:stretch>
          </p:blipFill>
          <p:spPr bwMode="auto">
            <a:xfrm>
              <a:off x="7029797" y="2630005"/>
              <a:ext cx="508203" cy="508203"/>
            </a:xfrm>
            <a:prstGeom prst="rect">
              <a:avLst/>
            </a:prstGeom>
            <a:noFill/>
          </p:spPr>
        </p:pic>
        <p:sp>
          <p:nvSpPr>
            <p:cNvPr id="63" name="Rounded Rectangle 36"/>
            <p:cNvSpPr/>
            <p:nvPr/>
          </p:nvSpPr>
          <p:spPr bwMode="gray">
            <a:xfrm>
              <a:off x="6947896" y="2564904"/>
              <a:ext cx="672004" cy="638404"/>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0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grpSp>
        <p:nvGrpSpPr>
          <p:cNvPr id="72" name="Group 71"/>
          <p:cNvGrpSpPr/>
          <p:nvPr/>
        </p:nvGrpSpPr>
        <p:grpSpPr>
          <a:xfrm>
            <a:off x="399100" y="2683634"/>
            <a:ext cx="439013" cy="376401"/>
            <a:chOff x="402434" y="2612991"/>
            <a:chExt cx="439013" cy="376401"/>
          </a:xfrm>
        </p:grpSpPr>
        <p:pic>
          <p:nvPicPr>
            <p:cNvPr id="70" name="Picture 69" descr="MATLAB-logo.JPG"/>
            <p:cNvPicPr>
              <a:picLocks noChangeAspect="1"/>
            </p:cNvPicPr>
            <p:nvPr/>
          </p:nvPicPr>
          <p:blipFill>
            <a:blip r:embed="rId9" cstate="print"/>
            <a:stretch>
              <a:fillRect/>
            </a:stretch>
          </p:blipFill>
          <p:spPr>
            <a:xfrm>
              <a:off x="470720" y="2631281"/>
              <a:ext cx="302440" cy="339820"/>
            </a:xfrm>
            <a:prstGeom prst="rect">
              <a:avLst/>
            </a:prstGeom>
          </p:spPr>
        </p:pic>
        <p:sp>
          <p:nvSpPr>
            <p:cNvPr id="60" name="Rounded Rectangle 50"/>
            <p:cNvSpPr/>
            <p:nvPr/>
          </p:nvSpPr>
          <p:spPr bwMode="gray">
            <a:xfrm>
              <a:off x="402434" y="2612991"/>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grpSp>
        <p:nvGrpSpPr>
          <p:cNvPr id="73" name="Group 72"/>
          <p:cNvGrpSpPr/>
          <p:nvPr/>
        </p:nvGrpSpPr>
        <p:grpSpPr>
          <a:xfrm>
            <a:off x="399100" y="1945312"/>
            <a:ext cx="439013" cy="376401"/>
            <a:chOff x="387140" y="2652674"/>
            <a:chExt cx="439013" cy="376401"/>
          </a:xfrm>
        </p:grpSpPr>
        <p:pic>
          <p:nvPicPr>
            <p:cNvPr id="74" name="Picture 6" descr="http://blog.cordys.com/wp-content/uploads/2013/02/puzzle-cloud1.jpg"/>
            <p:cNvPicPr>
              <a:picLocks noChangeAspect="1" noChangeArrowheads="1"/>
            </p:cNvPicPr>
            <p:nvPr/>
          </p:nvPicPr>
          <p:blipFill>
            <a:blip r:embed="rId10" cstate="print"/>
            <a:srcRect/>
            <a:stretch>
              <a:fillRect/>
            </a:stretch>
          </p:blipFill>
          <p:spPr bwMode="auto">
            <a:xfrm>
              <a:off x="401646" y="2687124"/>
              <a:ext cx="410001" cy="307501"/>
            </a:xfrm>
            <a:prstGeom prst="rect">
              <a:avLst/>
            </a:prstGeom>
            <a:noFill/>
          </p:spPr>
        </p:pic>
        <p:sp>
          <p:nvSpPr>
            <p:cNvPr id="75" name="Rounded Rectangle 50"/>
            <p:cNvSpPr/>
            <p:nvPr/>
          </p:nvSpPr>
          <p:spPr bwMode="gray">
            <a:xfrm>
              <a:off x="387140" y="2652674"/>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grpSp>
        <p:nvGrpSpPr>
          <p:cNvPr id="80" name="Group 79"/>
          <p:cNvGrpSpPr/>
          <p:nvPr/>
        </p:nvGrpSpPr>
        <p:grpSpPr>
          <a:xfrm>
            <a:off x="399100" y="4160277"/>
            <a:ext cx="439013" cy="376401"/>
            <a:chOff x="398951" y="4306152"/>
            <a:chExt cx="439013" cy="376401"/>
          </a:xfrm>
        </p:grpSpPr>
        <p:sp>
          <p:nvSpPr>
            <p:cNvPr id="78" name="Rounded Rectangle 50"/>
            <p:cNvSpPr/>
            <p:nvPr/>
          </p:nvSpPr>
          <p:spPr bwMode="gray">
            <a:xfrm>
              <a:off x="398951" y="4306152"/>
              <a:ext cx="439013" cy="376401"/>
            </a:xfrm>
            <a:prstGeom prst="roundRect">
              <a:avLst/>
            </a:prstGeom>
            <a:noFill/>
            <a:ln w="76200" algn="ctr">
              <a:solidFill>
                <a:schemeClr val="tx2"/>
              </a:solidFill>
              <a:prstDash val="sysDot"/>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79" name="Picture 2" descr="C:\Users\I300708\AppData\Local\Microsoft\Windows\Temporary Internet Files\Content.IE5\82JHK0R0\MC900441498[1].png"/>
            <p:cNvPicPr>
              <a:picLocks noChangeAspect="1" noChangeArrowheads="1"/>
            </p:cNvPicPr>
            <p:nvPr/>
          </p:nvPicPr>
          <p:blipFill>
            <a:blip r:embed="rId11" cstate="print"/>
            <a:srcRect/>
            <a:stretch>
              <a:fillRect/>
            </a:stretch>
          </p:blipFill>
          <p:spPr bwMode="auto">
            <a:xfrm>
              <a:off x="477460" y="4353355"/>
              <a:ext cx="281995" cy="281995"/>
            </a:xfrm>
            <a:prstGeom prst="rect">
              <a:avLst/>
            </a:prstGeom>
            <a:noFill/>
          </p:spPr>
        </p:pic>
      </p:grpSp>
      <p:pic>
        <p:nvPicPr>
          <p:cNvPr id="71" name="Grafik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54653" y="4634391"/>
            <a:ext cx="828715" cy="442701"/>
          </a:xfrm>
          <a:prstGeom prst="rect">
            <a:avLst/>
          </a:prstGeom>
        </p:spPr>
      </p:pic>
    </p:spTree>
    <p:extLst>
      <p:ext uri="{BB962C8B-B14F-4D97-AF65-F5344CB8AC3E}">
        <p14:creationId xmlns:p14="http://schemas.microsoft.com/office/powerpoint/2010/main" val="962351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000" y="75637"/>
            <a:ext cx="8496000" cy="756000"/>
          </a:xfrm>
        </p:spPr>
        <p:txBody>
          <a:bodyPr>
            <a:normAutofit/>
          </a:bodyPr>
          <a:lstStyle/>
          <a:p>
            <a:r>
              <a:rPr lang="en-GB" sz="2600" dirty="0" smtClean="0"/>
              <a:t>Versioned Cloud Computing for Science &amp; Education</a:t>
            </a:r>
            <a:endParaRPr lang="en-GB" sz="2600" dirty="0"/>
          </a:p>
        </p:txBody>
      </p:sp>
      <p:sp>
        <p:nvSpPr>
          <p:cNvPr id="49"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rPr>
              <a:t>The technical and financial efforts for establishing versions were experts’ reason for lowering onetime costs to critical, which is the only worrying criterion. Yet, as HN is supposed to ultimately pave the way for a cloud computing platform for governments, businesses and citizens, experts acknowledged the inevitable requirement to broaden HN’s offerings step by step.</a:t>
            </a:r>
          </a:p>
          <a:p>
            <a:pPr algn="just">
              <a:spcBef>
                <a:spcPct val="0"/>
              </a:spcBef>
            </a:pPr>
            <a:endParaRPr lang="en-GB" sz="1100" dirty="0" smtClean="0">
              <a:solidFill>
                <a:schemeClr val="accent2"/>
              </a:solidFill>
            </a:endParaRPr>
          </a:p>
        </p:txBody>
      </p:sp>
      <p:graphicFrame>
        <p:nvGraphicFramePr>
          <p:cNvPr id="123" name="Object 2"/>
          <p:cNvGraphicFramePr>
            <a:graphicFrameLocks/>
          </p:cNvGraphicFramePr>
          <p:nvPr/>
        </p:nvGraphicFramePr>
        <p:xfrm>
          <a:off x="-194655" y="1470284"/>
          <a:ext cx="5286103" cy="3365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1" name="Object 2"/>
          <p:cNvGraphicFramePr>
            <a:graphicFrameLocks/>
          </p:cNvGraphicFramePr>
          <p:nvPr/>
        </p:nvGraphicFramePr>
        <p:xfrm>
          <a:off x="4052552" y="1470284"/>
          <a:ext cx="5286102" cy="3365010"/>
        </p:xfrm>
        <a:graphic>
          <a:graphicData uri="http://schemas.openxmlformats.org/drawingml/2006/chart">
            <c:chart xmlns:c="http://schemas.openxmlformats.org/drawingml/2006/chart" xmlns:r="http://schemas.openxmlformats.org/officeDocument/2006/relationships" r:id="rId4"/>
          </a:graphicData>
        </a:graphic>
      </p:graphicFrame>
      <p:pic>
        <p:nvPicPr>
          <p:cNvPr id="53251" name="Picture 3"/>
          <p:cNvPicPr>
            <a:picLocks noChangeAspect="1" noChangeArrowheads="1"/>
          </p:cNvPicPr>
          <p:nvPr/>
        </p:nvPicPr>
        <p:blipFill>
          <a:blip r:embed="rId5" cstate="print"/>
          <a:srcRect/>
          <a:stretch>
            <a:fillRect/>
          </a:stretch>
        </p:blipFill>
        <p:spPr bwMode="auto">
          <a:xfrm>
            <a:off x="324000" y="4950507"/>
            <a:ext cx="8496000" cy="628858"/>
          </a:xfrm>
          <a:prstGeom prst="rect">
            <a:avLst/>
          </a:prstGeom>
          <a:noFill/>
          <a:ln w="9525">
            <a:noFill/>
            <a:miter lim="800000"/>
            <a:headEnd/>
            <a:tailEnd/>
          </a:ln>
          <a:effectLst/>
        </p:spPr>
      </p:pic>
      <p:pic>
        <p:nvPicPr>
          <p:cNvPr id="53252" name="Picture 4"/>
          <p:cNvPicPr>
            <a:picLocks noChangeAspect="1" noChangeArrowheads="1"/>
          </p:cNvPicPr>
          <p:nvPr/>
        </p:nvPicPr>
        <p:blipFill>
          <a:blip r:embed="rId6" cstate="print"/>
          <a:srcRect/>
          <a:stretch>
            <a:fillRect/>
          </a:stretch>
        </p:blipFill>
        <p:spPr bwMode="auto">
          <a:xfrm>
            <a:off x="324000" y="5694578"/>
            <a:ext cx="8496000" cy="564121"/>
          </a:xfrm>
          <a:prstGeom prst="rect">
            <a:avLst/>
          </a:prstGeom>
          <a:noFill/>
          <a:ln w="9525">
            <a:noFill/>
            <a:miter lim="800000"/>
            <a:headEnd/>
            <a:tailEnd/>
          </a:ln>
          <a:effectLst/>
        </p:spPr>
      </p:pic>
      <p:sp>
        <p:nvSpPr>
          <p:cNvPr id="13" name="TextBox 12"/>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Tree>
    <p:extLst>
      <p:ext uri="{BB962C8B-B14F-4D97-AF65-F5344CB8AC3E}">
        <p14:creationId xmlns:p14="http://schemas.microsoft.com/office/powerpoint/2010/main" val="2802441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p:nvPr/>
        </p:nvSpPr>
        <p:spPr bwMode="gray">
          <a:xfrm>
            <a:off x="4569010"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1000" kern="0" dirty="0" smtClean="0">
              <a:ea typeface="Arial Unicode MS" pitchFamily="34" charset="-128"/>
              <a:cs typeface="Arial Unicode MS" pitchFamily="34" charset="-128"/>
            </a:endParaRPr>
          </a:p>
          <a:p>
            <a:pPr lvl="0" fontAlgn="base">
              <a:spcBef>
                <a:spcPct val="50000"/>
              </a:spcBef>
              <a:spcAft>
                <a:spcPct val="0"/>
              </a:spcAft>
              <a:buClr>
                <a:srgbClr val="F0AB00"/>
              </a:buClr>
              <a:buSzPct val="80000"/>
            </a:pPr>
            <a:r>
              <a:rPr lang="en-GB" sz="1000" b="1" kern="0" dirty="0" smtClean="0">
                <a:ea typeface="Arial Unicode MS" pitchFamily="34" charset="-128"/>
                <a:cs typeface="Arial Unicode MS" pitchFamily="34" charset="-128"/>
              </a:rPr>
              <a:t>Franchising </a:t>
            </a:r>
            <a:r>
              <a:rPr lang="en-GB" sz="1000" b="1" kern="0" smtClean="0">
                <a:ea typeface="Arial Unicode MS" pitchFamily="34" charset="-128"/>
                <a:cs typeface="Arial Unicode MS" pitchFamily="34" charset="-128"/>
              </a:rPr>
              <a:t>&amp; Joining</a:t>
            </a:r>
            <a:r>
              <a:rPr lang="en-GB" sz="1000" kern="0" smtClean="0">
                <a:ea typeface="Arial Unicode MS" pitchFamily="34" charset="-128"/>
                <a:cs typeface="Arial Unicode MS" pitchFamily="34" charset="-128"/>
              </a:rPr>
              <a:t>:</a:t>
            </a:r>
            <a:endParaRPr lang="en-GB" sz="1000" kern="0" dirty="0" smtClean="0">
              <a:ea typeface="Arial Unicode MS" pitchFamily="34" charset="-128"/>
              <a:cs typeface="Arial Unicode MS" pitchFamily="34" charset="-128"/>
            </a:endParaRPr>
          </a:p>
          <a:p>
            <a:pPr lvl="0" fontAlgn="base">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The most important value delivered to franchisees and new arrivals is </a:t>
            </a:r>
            <a:r>
              <a:rPr lang="en-GB" sz="1000" b="1" kern="0" dirty="0" smtClean="0">
                <a:ea typeface="Arial Unicode MS" pitchFamily="34" charset="-128"/>
                <a:cs typeface="Arial Unicode MS" pitchFamily="34" charset="-128"/>
              </a:rPr>
              <a:t>trust</a:t>
            </a:r>
            <a:r>
              <a:rPr lang="en-GB" sz="1000" kern="0" dirty="0" smtClean="0">
                <a:ea typeface="Arial Unicode MS" pitchFamily="34" charset="-128"/>
                <a:cs typeface="Arial Unicode MS" pitchFamily="34" charset="-128"/>
              </a:rPr>
              <a:t> encompassing </a:t>
            </a:r>
            <a:r>
              <a:rPr lang="en-GB" sz="1000" dirty="0" smtClean="0">
                <a:latin typeface="Arial" pitchFamily="34" charset="0"/>
                <a:cs typeface="Arial" pitchFamily="34" charset="0"/>
              </a:rPr>
              <a:t>SLs, contract assurance, sustainability, fitness for purpose, and value for money.</a:t>
            </a:r>
          </a:p>
          <a:p>
            <a:pPr lvl="0" fontAlgn="base">
              <a:spcAft>
                <a:spcPct val="0"/>
              </a:spcAft>
              <a:buClr>
                <a:srgbClr val="F0AB00"/>
              </a:buClr>
              <a:buSzPct val="80000"/>
              <a:buFont typeface="Arial" pitchFamily="34" charset="0"/>
              <a:buChar char="•"/>
            </a:pPr>
            <a:r>
              <a:rPr lang="en-GB" sz="1000" dirty="0" smtClean="0">
                <a:latin typeface="Arial" pitchFamily="34" charset="0"/>
                <a:cs typeface="Arial" pitchFamily="34" charset="0"/>
              </a:rPr>
              <a:t>Further triggers for EU franchisees and new arrivals are </a:t>
            </a:r>
            <a:r>
              <a:rPr lang="en-GB" sz="1000" b="1" dirty="0" smtClean="0">
                <a:latin typeface="Arial" pitchFamily="34" charset="0"/>
                <a:cs typeface="Arial" pitchFamily="34" charset="0"/>
              </a:rPr>
              <a:t>EU certifications / endorsements</a:t>
            </a:r>
            <a:r>
              <a:rPr lang="en-GB" sz="1000" dirty="0" smtClean="0">
                <a:latin typeface="Arial" pitchFamily="34" charset="0"/>
                <a:cs typeface="Arial" pitchFamily="34" charset="0"/>
              </a:rPr>
              <a:t>, access to funding bodies, and data protection assurance meaning no „Patriot Act“ as marketing argument.</a:t>
            </a:r>
          </a:p>
          <a:p>
            <a:pPr lvl="0" fontAlgn="base">
              <a:spcBef>
                <a:spcPct val="50000"/>
              </a:spcBef>
              <a:spcAft>
                <a:spcPct val="0"/>
              </a:spcAft>
              <a:buClr>
                <a:srgbClr val="F0AB00"/>
              </a:buClr>
              <a:buSzPct val="80000"/>
            </a:pPr>
            <a:r>
              <a:rPr lang="en-GB" sz="1000" b="1" dirty="0" smtClean="0">
                <a:latin typeface="Arial" pitchFamily="34" charset="0"/>
                <a:cs typeface="Arial" pitchFamily="34" charset="0"/>
              </a:rPr>
              <a:t>Donation &amp; Advertising</a:t>
            </a:r>
            <a:r>
              <a:rPr lang="en-GB" sz="1000" dirty="0" smtClean="0">
                <a:latin typeface="Arial" pitchFamily="34" charset="0"/>
                <a:cs typeface="Arial" pitchFamily="34" charset="0"/>
              </a:rPr>
              <a:t>: </a:t>
            </a:r>
          </a:p>
          <a:p>
            <a:pPr lvl="0" fontAlgn="base">
              <a:spcAft>
                <a:spcPct val="0"/>
              </a:spcAft>
              <a:buClr>
                <a:srgbClr val="F0AB00"/>
              </a:buClr>
              <a:buSzPct val="80000"/>
              <a:buFont typeface="Arial" pitchFamily="34" charset="0"/>
              <a:buChar char="•"/>
            </a:pPr>
            <a:r>
              <a:rPr lang="en-GB" sz="1000" dirty="0" smtClean="0">
                <a:latin typeface="Arial" pitchFamily="34" charset="0"/>
                <a:cs typeface="Arial" pitchFamily="34" charset="0"/>
              </a:rPr>
              <a:t>The </a:t>
            </a:r>
            <a:r>
              <a:rPr lang="en-GB" sz="1000" b="1" dirty="0" smtClean="0">
                <a:latin typeface="Arial" pitchFamily="34" charset="0"/>
                <a:cs typeface="Arial" pitchFamily="34" charset="0"/>
              </a:rPr>
              <a:t>brand perception</a:t>
            </a:r>
            <a:r>
              <a:rPr lang="en-GB" sz="1000" dirty="0" smtClean="0">
                <a:latin typeface="Arial" pitchFamily="34" charset="0"/>
                <a:cs typeface="Arial" pitchFamily="34" charset="0"/>
              </a:rPr>
              <a:t> might be innovative, technically skilled, NOT American („Patriot Act“) for non</a:t>
            </a:r>
          </a:p>
          <a:p>
            <a:pPr lvl="0" algn="r" fontAlgn="base">
              <a:spcAft>
                <a:spcPct val="0"/>
              </a:spcAft>
              <a:buClr>
                <a:srgbClr val="F0AB00"/>
              </a:buClr>
              <a:buSzPct val="80000"/>
            </a:pPr>
            <a:r>
              <a:rPr lang="en-GB" sz="1000" dirty="0" smtClean="0">
                <a:latin typeface="Arial" pitchFamily="34" charset="0"/>
                <a:cs typeface="Arial" pitchFamily="34" charset="0"/>
              </a:rPr>
              <a:t>American markets,  „Wow cool.“, </a:t>
            </a:r>
          </a:p>
          <a:p>
            <a:pPr lvl="0" algn="r" fontAlgn="base">
              <a:spcAft>
                <a:spcPct val="0"/>
              </a:spcAft>
              <a:buClr>
                <a:srgbClr val="F0AB00"/>
              </a:buClr>
              <a:buSzPct val="80000"/>
            </a:pPr>
            <a:r>
              <a:rPr lang="en-GB" sz="1000" dirty="0" smtClean="0">
                <a:latin typeface="Arial" pitchFamily="34" charset="0"/>
                <a:cs typeface="Arial" pitchFamily="34" charset="0"/>
              </a:rPr>
              <a:t>„We‘re different.“, </a:t>
            </a:r>
          </a:p>
          <a:p>
            <a:pPr lvl="0" algn="r" fontAlgn="base">
              <a:spcAft>
                <a:spcPct val="0"/>
              </a:spcAft>
              <a:buClr>
                <a:srgbClr val="F0AB00"/>
              </a:buClr>
              <a:buSzPct val="80000"/>
            </a:pPr>
            <a:r>
              <a:rPr lang="en-GB" sz="1000" dirty="0" smtClean="0">
                <a:latin typeface="Arial" pitchFamily="34" charset="0"/>
                <a:cs typeface="Arial" pitchFamily="34" charset="0"/>
              </a:rPr>
              <a:t>and easy to use.</a:t>
            </a:r>
          </a:p>
        </p:txBody>
      </p:sp>
      <p:cxnSp>
        <p:nvCxnSpPr>
          <p:cNvPr id="57" name="Straight Connector 56"/>
          <p:cNvCxnSpPr/>
          <p:nvPr/>
        </p:nvCxnSpPr>
        <p:spPr>
          <a:xfrm>
            <a:off x="4569010" y="3748136"/>
            <a:ext cx="2435983"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Rectangle 6"/>
          <p:cNvSpPr/>
          <p:nvPr/>
        </p:nvSpPr>
        <p:spPr bwMode="gray">
          <a:xfrm>
            <a:off x="2131833"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Aft>
                <a:spcPct val="0"/>
              </a:spcAft>
              <a:buClr>
                <a:srgbClr val="FFC000"/>
              </a:buClr>
            </a:pPr>
            <a:endParaRPr lang="en-GB" sz="1000" kern="0" dirty="0" smtClean="0">
              <a:latin typeface="Arial" pitchFamily="34" charset="0"/>
              <a:ea typeface="Arial Unicode MS" pitchFamily="34" charset="-128"/>
              <a:cs typeface="Arial Unicode MS" pitchFamily="34" charset="-128"/>
            </a:endParaRPr>
          </a:p>
          <a:p>
            <a:pPr fontAlgn="base">
              <a:spcBef>
                <a:spcPts val="600"/>
              </a:spcBef>
              <a:spcAft>
                <a:spcPct val="0"/>
              </a:spcAft>
              <a:buClr>
                <a:srgbClr val="FFC000"/>
              </a:buClr>
              <a:buFont typeface="Arial" pitchFamily="34" charset="0"/>
              <a:buChar char="•"/>
            </a:pPr>
            <a:r>
              <a:rPr lang="en-GB" sz="1000" dirty="0" smtClean="0">
                <a:latin typeface="Arial" pitchFamily="34" charset="0"/>
                <a:cs typeface="Arial" pitchFamily="34" charset="0"/>
              </a:rPr>
              <a:t>A </a:t>
            </a:r>
            <a:r>
              <a:rPr lang="en-GB" sz="1000" b="1" dirty="0" smtClean="0">
                <a:latin typeface="Arial" pitchFamily="34" charset="0"/>
                <a:cs typeface="Arial" pitchFamily="34" charset="0"/>
              </a:rPr>
              <a:t>professional brand management </a:t>
            </a:r>
            <a:r>
              <a:rPr lang="en-GB" sz="1000" dirty="0" smtClean="0">
                <a:latin typeface="Arial" pitchFamily="34" charset="0"/>
                <a:cs typeface="Arial" pitchFamily="34" charset="0"/>
              </a:rPr>
              <a:t>requires a partnership programme with logo management, c</a:t>
            </a:r>
            <a:r>
              <a:rPr lang="en-GB" sz="1000" dirty="0" smtClean="0"/>
              <a:t>odes of practice (</a:t>
            </a:r>
            <a:r>
              <a:rPr lang="en-GB" sz="1000" dirty="0" err="1" smtClean="0"/>
              <a:t>CoP</a:t>
            </a:r>
            <a:r>
              <a:rPr lang="en-GB" sz="1000" dirty="0" smtClean="0"/>
              <a:t>), codes of conduct (</a:t>
            </a:r>
            <a:r>
              <a:rPr lang="en-GB" sz="1000" dirty="0" err="1" smtClean="0"/>
              <a:t>CoC</a:t>
            </a:r>
            <a:r>
              <a:rPr lang="en-GB" sz="1000" dirty="0" smtClean="0"/>
              <a:t>)</a:t>
            </a:r>
            <a:r>
              <a:rPr lang="en-GB" sz="1000" dirty="0" smtClean="0">
                <a:latin typeface="Arial" pitchFamily="34" charset="0"/>
                <a:cs typeface="Arial" pitchFamily="34" charset="0"/>
              </a:rPr>
              <a:t>, and marketing campaigns for brand awareness and perception</a:t>
            </a:r>
          </a:p>
          <a:p>
            <a:pPr fontAlgn="base">
              <a:spcBef>
                <a:spcPts val="600"/>
              </a:spcBef>
              <a:spcAft>
                <a:spcPct val="0"/>
              </a:spcAft>
              <a:buClr>
                <a:srgbClr val="FFC000"/>
              </a:buClr>
            </a:pPr>
            <a:r>
              <a:rPr lang="de-CH" sz="1000" b="1" dirty="0" smtClean="0">
                <a:latin typeface="Arial" pitchFamily="34" charset="0"/>
                <a:cs typeface="Arial" pitchFamily="34" charset="0"/>
              </a:rPr>
              <a:t>Supplier Onboarding</a:t>
            </a:r>
            <a:r>
              <a:rPr lang="de-CH" sz="1000" dirty="0" smtClean="0">
                <a:latin typeface="Arial" pitchFamily="34" charset="0"/>
                <a:cs typeface="Arial" pitchFamily="34" charset="0"/>
              </a:rPr>
              <a:t>:</a:t>
            </a:r>
            <a:endParaRPr lang="en-GB" sz="1000" dirty="0" smtClean="0">
              <a:latin typeface="Arial" pitchFamily="34" charset="0"/>
              <a:cs typeface="Arial" pitchFamily="34" charset="0"/>
            </a:endParaRPr>
          </a:p>
          <a:p>
            <a:pPr fontAlgn="base">
              <a:spcAft>
                <a:spcPct val="0"/>
              </a:spcAft>
              <a:buClr>
                <a:srgbClr val="FFC000"/>
              </a:buClr>
              <a:buFont typeface="Arial" pitchFamily="34" charset="0"/>
              <a:buChar char="•"/>
            </a:pPr>
            <a:r>
              <a:rPr lang="en-GB" sz="1000" dirty="0" smtClean="0">
                <a:latin typeface="Arial" pitchFamily="34" charset="0"/>
                <a:cs typeface="Arial" pitchFamily="34" charset="0"/>
              </a:rPr>
              <a:t>A </a:t>
            </a:r>
            <a:r>
              <a:rPr lang="en-GB" sz="1000" b="1" dirty="0" smtClean="0">
                <a:latin typeface="Arial" pitchFamily="34" charset="0"/>
                <a:cs typeface="Arial" pitchFamily="34" charset="0"/>
              </a:rPr>
              <a:t>franchising</a:t>
            </a:r>
            <a:r>
              <a:rPr lang="en-GB" sz="1000" dirty="0" smtClean="0">
                <a:latin typeface="Arial" pitchFamily="34" charset="0"/>
                <a:cs typeface="Arial" pitchFamily="34" charset="0"/>
              </a:rPr>
              <a:t> option allows other cloud computing providers that want to address a market with similar requirements to build their own “HN” cloud and profit from the expertise and brand built up by the consortium.</a:t>
            </a:r>
          </a:p>
          <a:p>
            <a:pPr fontAlgn="base">
              <a:spcBef>
                <a:spcPts val="600"/>
              </a:spcBef>
              <a:spcAft>
                <a:spcPct val="0"/>
              </a:spcAft>
              <a:buClr>
                <a:srgbClr val="FFC000"/>
              </a:buClr>
              <a:buFont typeface="Arial" pitchFamily="34" charset="0"/>
              <a:buChar char="•"/>
            </a:pPr>
            <a:r>
              <a:rPr lang="en-GB" sz="1000" b="1" dirty="0" smtClean="0">
                <a:latin typeface="Arial" pitchFamily="34" charset="0"/>
                <a:cs typeface="Arial" pitchFamily="34" charset="0"/>
              </a:rPr>
              <a:t>New partners </a:t>
            </a:r>
            <a:r>
              <a:rPr lang="en-GB" sz="1000" dirty="0" smtClean="0">
                <a:latin typeface="Arial" pitchFamily="34" charset="0"/>
                <a:cs typeface="Arial" pitchFamily="34" charset="0"/>
              </a:rPr>
              <a:t>can still join the initial consortium by passing a qualification filter and following an explicit </a:t>
            </a:r>
            <a:r>
              <a:rPr lang="en-GB" sz="1000" dirty="0" err="1" smtClean="0">
                <a:latin typeface="Arial" pitchFamily="34" charset="0"/>
                <a:cs typeface="Arial" pitchFamily="34" charset="0"/>
              </a:rPr>
              <a:t>onboarding</a:t>
            </a:r>
            <a:r>
              <a:rPr lang="en-GB" sz="1000" dirty="0" smtClean="0">
                <a:latin typeface="Arial" pitchFamily="34" charset="0"/>
                <a:cs typeface="Arial" pitchFamily="34" charset="0"/>
              </a:rPr>
              <a:t> process.</a:t>
            </a:r>
          </a:p>
        </p:txBody>
      </p:sp>
      <p:cxnSp>
        <p:nvCxnSpPr>
          <p:cNvPr id="55" name="Straight Connector 54"/>
          <p:cNvCxnSpPr/>
          <p:nvPr/>
        </p:nvCxnSpPr>
        <p:spPr>
          <a:xfrm>
            <a:off x="2131832" y="2826642"/>
            <a:ext cx="243717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8298921" y="3694843"/>
            <a:ext cx="410750" cy="390213"/>
            <a:chOff x="8298921" y="3596147"/>
            <a:chExt cx="410750" cy="390213"/>
          </a:xfrm>
        </p:grpSpPr>
        <p:pic>
          <p:nvPicPr>
            <p:cNvPr id="59" name="Picture 58" descr="download.jpg"/>
            <p:cNvPicPr>
              <a:picLocks noChangeAspect="1"/>
            </p:cNvPicPr>
            <p:nvPr/>
          </p:nvPicPr>
          <p:blipFill>
            <a:blip r:embed="rId3" cstate="print"/>
            <a:stretch>
              <a:fillRect/>
            </a:stretch>
          </p:blipFill>
          <p:spPr>
            <a:xfrm>
              <a:off x="8339451" y="3626408"/>
              <a:ext cx="329691" cy="329691"/>
            </a:xfrm>
            <a:prstGeom prst="rect">
              <a:avLst/>
            </a:prstGeom>
          </p:spPr>
        </p:pic>
        <p:sp>
          <p:nvSpPr>
            <p:cNvPr id="58" name="Rounded Rectangle 57"/>
            <p:cNvSpPr/>
            <p:nvPr/>
          </p:nvSpPr>
          <p:spPr bwMode="gray">
            <a:xfrm>
              <a:off x="8298921" y="3596147"/>
              <a:ext cx="410750" cy="390213"/>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sp>
        <p:nvSpPr>
          <p:cNvPr id="5" name="Title 4"/>
          <p:cNvSpPr>
            <a:spLocks noGrp="1"/>
          </p:cNvSpPr>
          <p:nvPr>
            <p:ph type="title"/>
          </p:nvPr>
        </p:nvSpPr>
        <p:spPr>
          <a:xfrm>
            <a:off x="324000" y="75637"/>
            <a:ext cx="8496000" cy="756000"/>
          </a:xfrm>
        </p:spPr>
        <p:txBody>
          <a:bodyPr>
            <a:normAutofit fontScale="90000"/>
          </a:bodyPr>
          <a:lstStyle/>
          <a:p>
            <a:r>
              <a:rPr lang="en-GB" dirty="0" smtClean="0"/>
              <a:t>Brand Management</a:t>
            </a:r>
            <a:endParaRPr lang="en-GB" dirty="0"/>
          </a:p>
        </p:txBody>
      </p:sp>
      <p:sp>
        <p:nvSpPr>
          <p:cNvPr id="35" name="Rectangle 34"/>
          <p:cNvSpPr/>
          <p:nvPr/>
        </p:nvSpPr>
        <p:spPr>
          <a:xfrm rot="16200000">
            <a:off x="-471194" y="5410379"/>
            <a:ext cx="1381853" cy="307777"/>
          </a:xfrm>
          <a:prstGeom prst="rect">
            <a:avLst/>
          </a:prstGeom>
        </p:spPr>
        <p:txBody>
          <a:bodyPr wrap="none">
            <a:spAutoFit/>
          </a:bodyPr>
          <a:lstStyle/>
          <a:p>
            <a:pPr algn="ctr"/>
            <a:r>
              <a:rPr lang="en-GB" sz="1400" b="1" i="1" smtClean="0"/>
              <a:t>Value Capture</a:t>
            </a:r>
            <a:endParaRPr lang="en-GB" sz="1400" i="1"/>
          </a:p>
        </p:txBody>
      </p:sp>
      <p:sp>
        <p:nvSpPr>
          <p:cNvPr id="36" name="Rectangle 35"/>
          <p:cNvSpPr/>
          <p:nvPr/>
        </p:nvSpPr>
        <p:spPr>
          <a:xfrm rot="16200000">
            <a:off x="-496040" y="3073368"/>
            <a:ext cx="1431546" cy="307777"/>
          </a:xfrm>
          <a:prstGeom prst="rect">
            <a:avLst/>
          </a:prstGeom>
        </p:spPr>
        <p:txBody>
          <a:bodyPr wrap="none">
            <a:spAutoFit/>
          </a:bodyPr>
          <a:lstStyle/>
          <a:p>
            <a:pPr algn="ctr"/>
            <a:r>
              <a:rPr lang="en-GB" sz="1400" b="1" i="1" smtClean="0"/>
              <a:t>Value Creation</a:t>
            </a:r>
            <a:endParaRPr lang="en-GB" sz="1400" i="1"/>
          </a:p>
        </p:txBody>
      </p:sp>
      <p:sp>
        <p:nvSpPr>
          <p:cNvPr id="38" name="Text Placeholder 3"/>
          <p:cNvSpPr txBox="1">
            <a:spLocks/>
          </p:cNvSpPr>
          <p:nvPr/>
        </p:nvSpPr>
        <p:spPr>
          <a:xfrm>
            <a:off x="5813856" y="6245061"/>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Why?</a:t>
            </a:r>
          </a:p>
        </p:txBody>
      </p:sp>
      <p:sp>
        <p:nvSpPr>
          <p:cNvPr id="39" name="Text Placeholder 3"/>
          <p:cNvSpPr txBox="1">
            <a:spLocks/>
          </p:cNvSpPr>
          <p:nvPr/>
        </p:nvSpPr>
        <p:spPr>
          <a:xfrm>
            <a:off x="2767384"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How?</a:t>
            </a:r>
          </a:p>
        </p:txBody>
      </p:sp>
      <p:sp>
        <p:nvSpPr>
          <p:cNvPr id="40" name="Text Placeholder 3"/>
          <p:cNvSpPr txBox="1">
            <a:spLocks/>
          </p:cNvSpPr>
          <p:nvPr/>
        </p:nvSpPr>
        <p:spPr>
          <a:xfrm>
            <a:off x="5204561"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What?</a:t>
            </a:r>
          </a:p>
        </p:txBody>
      </p:sp>
      <p:sp>
        <p:nvSpPr>
          <p:cNvPr id="41" name="Text Placeholder 3"/>
          <p:cNvSpPr txBox="1">
            <a:spLocks/>
          </p:cNvSpPr>
          <p:nvPr/>
        </p:nvSpPr>
        <p:spPr>
          <a:xfrm>
            <a:off x="7039876"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42" name="Text Placeholder 3"/>
          <p:cNvSpPr txBox="1">
            <a:spLocks/>
          </p:cNvSpPr>
          <p:nvPr/>
        </p:nvSpPr>
        <p:spPr>
          <a:xfrm>
            <a:off x="939500"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84" name="Rectangle 7"/>
          <p:cNvSpPr/>
          <p:nvPr/>
        </p:nvSpPr>
        <p:spPr bwMode="gray">
          <a:xfrm>
            <a:off x="91324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Aft>
                <a:spcPct val="0"/>
              </a:spcAft>
              <a:buClr>
                <a:srgbClr val="F0AB00"/>
              </a:buClr>
              <a:buSzPct val="80000"/>
            </a:pPr>
            <a:endParaRPr lang="en-GB" sz="1000" b="1" kern="0" smtClean="0">
              <a:ea typeface="Arial Unicode MS" pitchFamily="34" charset="-128"/>
              <a:cs typeface="Arial Unicode MS" pitchFamily="34" charset="-128"/>
            </a:endParaRPr>
          </a:p>
          <a:p>
            <a:pPr fontAlgn="base">
              <a:spcBef>
                <a:spcPts val="600"/>
              </a:spcBef>
              <a:spcAft>
                <a:spcPct val="0"/>
              </a:spcAft>
              <a:buClr>
                <a:srgbClr val="F0AB00"/>
              </a:buClr>
              <a:buSzPct val="80000"/>
            </a:pPr>
            <a:r>
              <a:rPr lang="en-GB" sz="1000" kern="0" smtClean="0">
                <a:ea typeface="Arial Unicode MS" pitchFamily="34" charset="-128"/>
                <a:cs typeface="Arial Unicode MS" pitchFamily="34" charset="-128"/>
              </a:rPr>
              <a:t>The </a:t>
            </a:r>
            <a:r>
              <a:rPr lang="en-GB" sz="1000" b="1" kern="0" smtClean="0">
                <a:ea typeface="Arial Unicode MS" pitchFamily="34" charset="-128"/>
                <a:cs typeface="Arial Unicode MS" pitchFamily="34" charset="-128"/>
              </a:rPr>
              <a:t>core consortium </a:t>
            </a:r>
            <a:r>
              <a:rPr lang="en-GB" sz="1000" kern="0" smtClean="0">
                <a:ea typeface="Arial Unicode MS" pitchFamily="34" charset="-128"/>
                <a:cs typeface="Arial Unicode MS" pitchFamily="34" charset="-128"/>
              </a:rPr>
              <a:t>of the inital HN phase may benefit from a developing brand.</a:t>
            </a:r>
            <a:endParaRPr lang="en-GB" sz="1000" b="1" kern="0" baseline="30000" smtClean="0">
              <a:ea typeface="Arial Unicode MS" pitchFamily="34" charset="-128"/>
              <a:cs typeface="Arial Unicode MS" pitchFamily="34" charset="-128"/>
            </a:endParaRPr>
          </a:p>
          <a:p>
            <a:pPr fontAlgn="base">
              <a:spcBef>
                <a:spcPts val="600"/>
              </a:spcBef>
              <a:spcAft>
                <a:spcPct val="0"/>
              </a:spcAft>
              <a:buClr>
                <a:srgbClr val="F0AB00"/>
              </a:buClr>
              <a:buSzPct val="80000"/>
            </a:pPr>
            <a:r>
              <a:rPr lang="en-GB" sz="1000" i="1" kern="0" smtClean="0">
                <a:solidFill>
                  <a:schemeClr val="bg1">
                    <a:lumMod val="65000"/>
                  </a:schemeClr>
                </a:solidFill>
                <a:ea typeface="Arial Unicode MS" pitchFamily="34" charset="-128"/>
                <a:cs typeface="Arial Unicode MS" pitchFamily="34" charset="-128"/>
              </a:rPr>
              <a:t>A </a:t>
            </a:r>
            <a:r>
              <a:rPr lang="en-GB" sz="1000" b="1" i="1" kern="0" smtClean="0">
                <a:solidFill>
                  <a:schemeClr val="bg1">
                    <a:lumMod val="65000"/>
                  </a:schemeClr>
                </a:solidFill>
                <a:ea typeface="Arial Unicode MS" pitchFamily="34" charset="-128"/>
                <a:cs typeface="Arial Unicode MS" pitchFamily="34" charset="-128"/>
              </a:rPr>
              <a:t>role</a:t>
            </a:r>
            <a:r>
              <a:rPr lang="en-GB" sz="1000" i="1" kern="0" smtClean="0">
                <a:solidFill>
                  <a:schemeClr val="bg1">
                    <a:lumMod val="65000"/>
                  </a:schemeClr>
                </a:solidFill>
                <a:ea typeface="Arial Unicode MS" pitchFamily="34" charset="-128"/>
                <a:cs typeface="Arial Unicode MS" pitchFamily="34" charset="-128"/>
              </a:rPr>
              <a:t> to be assigned aquires franchisees and advertisers.</a:t>
            </a:r>
          </a:p>
          <a:p>
            <a:pPr fontAlgn="base">
              <a:spcBef>
                <a:spcPts val="600"/>
              </a:spcBef>
              <a:spcAft>
                <a:spcPct val="0"/>
              </a:spcAft>
              <a:buClr>
                <a:srgbClr val="F0AB00"/>
              </a:buClr>
              <a:buSzPct val="80000"/>
            </a:pPr>
            <a:endParaRPr lang="en-GB" sz="1000" kern="0" smtClean="0">
              <a:solidFill>
                <a:srgbClr val="FF0000"/>
              </a:solidFill>
              <a:ea typeface="Arial Unicode MS" pitchFamily="34" charset="-128"/>
              <a:cs typeface="Arial Unicode MS" pitchFamily="34" charset="-128"/>
            </a:endParaRPr>
          </a:p>
        </p:txBody>
      </p:sp>
      <p:sp>
        <p:nvSpPr>
          <p:cNvPr id="15" name="Rectangle 4"/>
          <p:cNvSpPr/>
          <p:nvPr/>
        </p:nvSpPr>
        <p:spPr bwMode="gray">
          <a:xfrm>
            <a:off x="700499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ts val="600"/>
              </a:spcBef>
              <a:spcAft>
                <a:spcPct val="0"/>
              </a:spcAft>
              <a:buClr>
                <a:srgbClr val="F0AB00"/>
              </a:buClr>
              <a:buSzPct val="80000"/>
            </a:pPr>
            <a:endParaRPr lang="en-GB" sz="1000" dirty="0" smtClean="0"/>
          </a:p>
          <a:p>
            <a:pPr fontAlgn="base">
              <a:spcBef>
                <a:spcPts val="600"/>
              </a:spcBef>
              <a:spcAft>
                <a:spcPct val="0"/>
              </a:spcAft>
              <a:buClr>
                <a:srgbClr val="F0AB00"/>
              </a:buClr>
              <a:buSzPct val="80000"/>
              <a:buFont typeface="Arial" pitchFamily="34" charset="0"/>
              <a:buChar char="•"/>
            </a:pPr>
            <a:r>
              <a:rPr lang="en-GB" sz="1000" b="1" kern="0" dirty="0" smtClean="0">
                <a:latin typeface="Arial" pitchFamily="34" charset="0"/>
                <a:ea typeface="Arial Unicode MS" pitchFamily="34" charset="-128"/>
                <a:cs typeface="Arial" pitchFamily="34" charset="0"/>
              </a:rPr>
              <a:t>Cloud computing providers</a:t>
            </a:r>
            <a:r>
              <a:rPr lang="en-GB" sz="1000" kern="0" dirty="0" smtClean="0">
                <a:latin typeface="Arial" pitchFamily="34" charset="0"/>
                <a:ea typeface="Arial Unicode MS" pitchFamily="34" charset="-128"/>
                <a:cs typeface="Arial" pitchFamily="34" charset="0"/>
              </a:rPr>
              <a:t>, not belonging  to the core consortium, may want to join or franchise.</a:t>
            </a:r>
          </a:p>
          <a:p>
            <a:pPr fontAlgn="base">
              <a:spcBef>
                <a:spcPts val="600"/>
              </a:spcBef>
              <a:spcAft>
                <a:spcPct val="0"/>
              </a:spcAft>
              <a:buClr>
                <a:srgbClr val="F0AB00"/>
              </a:buClr>
              <a:buSzPct val="80000"/>
              <a:buFont typeface="Arial" pitchFamily="34" charset="0"/>
              <a:buChar char="•"/>
            </a:pPr>
            <a:r>
              <a:rPr lang="en-GB" sz="1000" b="1" kern="0" dirty="0" smtClean="0">
                <a:latin typeface="Arial" pitchFamily="34" charset="0"/>
                <a:ea typeface="Arial Unicode MS" pitchFamily="34" charset="-128"/>
                <a:cs typeface="Arial" pitchFamily="34" charset="0"/>
              </a:rPr>
              <a:t>Advertisers </a:t>
            </a:r>
            <a:r>
              <a:rPr lang="en-GB" sz="1000" kern="0" dirty="0" smtClean="0">
                <a:latin typeface="Arial" pitchFamily="34" charset="0"/>
                <a:ea typeface="Arial Unicode MS" pitchFamily="34" charset="-128"/>
                <a:cs typeface="Arial" pitchFamily="34" charset="0"/>
              </a:rPr>
              <a:t>may benefit from a cooperation.</a:t>
            </a:r>
          </a:p>
          <a:p>
            <a:pPr fontAlgn="base">
              <a:spcBef>
                <a:spcPts val="600"/>
              </a:spcBef>
              <a:spcAft>
                <a:spcPct val="0"/>
              </a:spcAft>
              <a:buClr>
                <a:srgbClr val="F0AB00"/>
              </a:buClr>
              <a:buSzPct val="80000"/>
              <a:buFont typeface="Arial" pitchFamily="34" charset="0"/>
              <a:buChar char="•"/>
            </a:pPr>
            <a:r>
              <a:rPr lang="en-GB" sz="1000" b="1" kern="0" dirty="0" smtClean="0">
                <a:latin typeface="Arial" pitchFamily="34" charset="0"/>
                <a:ea typeface="Arial Unicode MS" pitchFamily="34" charset="-128"/>
                <a:cs typeface="Arial" pitchFamily="34" charset="0"/>
              </a:rPr>
              <a:t>Donators</a:t>
            </a:r>
            <a:r>
              <a:rPr lang="en-GB" sz="1000" kern="0" dirty="0" smtClean="0">
                <a:latin typeface="Arial" pitchFamily="34" charset="0"/>
                <a:ea typeface="Arial Unicode MS" pitchFamily="34" charset="-128"/>
                <a:cs typeface="Arial" pitchFamily="34" charset="0"/>
              </a:rPr>
              <a:t> may want to support European Science.</a:t>
            </a:r>
          </a:p>
          <a:p>
            <a:pPr fontAlgn="base">
              <a:spcBef>
                <a:spcPts val="600"/>
              </a:spcBef>
              <a:spcAft>
                <a:spcPct val="0"/>
              </a:spcAft>
              <a:buClr>
                <a:srgbClr val="F0AB00"/>
              </a:buClr>
              <a:buSzPct val="80000"/>
            </a:pPr>
            <a:endParaRPr lang="en-GB" sz="1000" kern="0" dirty="0" smtClean="0">
              <a:latin typeface="Arial" pitchFamily="34" charset="0"/>
              <a:ea typeface="Arial Unicode MS" pitchFamily="34" charset="-128"/>
              <a:cs typeface="Arial" pitchFamily="34" charset="0"/>
            </a:endParaRPr>
          </a:p>
          <a:p>
            <a:pPr fontAlgn="base">
              <a:spcBef>
                <a:spcPts val="600"/>
              </a:spcBef>
              <a:spcAft>
                <a:spcPct val="0"/>
              </a:spcAft>
              <a:buClr>
                <a:srgbClr val="F0AB00"/>
              </a:buClr>
              <a:buSzPct val="80000"/>
            </a:pPr>
            <a:endParaRPr lang="en-GB" sz="1000" dirty="0" smtClean="0"/>
          </a:p>
        </p:txBody>
      </p:sp>
      <p:sp>
        <p:nvSpPr>
          <p:cNvPr id="18" name="Rectangle 8"/>
          <p:cNvSpPr/>
          <p:nvPr/>
        </p:nvSpPr>
        <p:spPr bwMode="gray">
          <a:xfrm>
            <a:off x="913243"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a:spcBef>
                <a:spcPts val="600"/>
              </a:spcBef>
              <a:buClr>
                <a:schemeClr val="accent1"/>
              </a:buClr>
              <a:buSzPct val="80000"/>
              <a:defRPr/>
            </a:pPr>
            <a:endParaRPr lang="en-GB" sz="900" b="1" dirty="0" smtClean="0">
              <a:cs typeface="Arial"/>
            </a:endParaRPr>
          </a:p>
          <a:p>
            <a:pPr>
              <a:spcBef>
                <a:spcPts val="600"/>
              </a:spcBef>
              <a:buClr>
                <a:schemeClr val="accent1"/>
              </a:buClr>
              <a:buSzPct val="80000"/>
              <a:buFont typeface="Arial" pitchFamily="34" charset="0"/>
              <a:buChar char="•"/>
              <a:defRPr/>
            </a:pPr>
            <a:r>
              <a:rPr lang="en-GB" sz="1000" dirty="0" smtClean="0">
                <a:cs typeface="Arial"/>
              </a:rPr>
              <a:t>Central cost are to be found in </a:t>
            </a:r>
            <a:r>
              <a:rPr lang="en-GB" sz="1000" b="1" dirty="0" smtClean="0">
                <a:cs typeface="Arial"/>
              </a:rPr>
              <a:t>marketing</a:t>
            </a:r>
            <a:r>
              <a:rPr lang="en-GB" sz="1000" dirty="0" smtClean="0">
                <a:cs typeface="Arial"/>
              </a:rPr>
              <a:t>, brand development and franchisee management.</a:t>
            </a:r>
          </a:p>
          <a:p>
            <a:pPr>
              <a:spcBef>
                <a:spcPts val="600"/>
              </a:spcBef>
              <a:buClr>
                <a:schemeClr val="accent1"/>
              </a:buClr>
              <a:buSzPct val="80000"/>
              <a:buFont typeface="Arial" pitchFamily="34" charset="0"/>
              <a:buChar char="•"/>
              <a:defRPr/>
            </a:pPr>
            <a:r>
              <a:rPr lang="en-GB" sz="1000" dirty="0" smtClean="0">
                <a:latin typeface="Arial" pitchFamily="34" charset="0"/>
                <a:cs typeface="Arial" pitchFamily="34" charset="0"/>
              </a:rPr>
              <a:t>The role holder will receive a </a:t>
            </a:r>
            <a:r>
              <a:rPr lang="en-GB" sz="1000" b="1" dirty="0" smtClean="0">
                <a:latin typeface="Arial" pitchFamily="34" charset="0"/>
                <a:cs typeface="Arial" pitchFamily="34" charset="0"/>
              </a:rPr>
              <a:t>percentage</a:t>
            </a:r>
            <a:r>
              <a:rPr lang="en-GB" sz="1000" dirty="0" smtClean="0">
                <a:latin typeface="Arial" pitchFamily="34" charset="0"/>
                <a:cs typeface="Arial" pitchFamily="34" charset="0"/>
              </a:rPr>
              <a:t> of the revenues that are gained in this BM for lowering risks and cost and raising revenues.</a:t>
            </a:r>
            <a:endParaRPr lang="en-GB" sz="1000" dirty="0" smtClean="0"/>
          </a:p>
        </p:txBody>
      </p:sp>
      <p:sp>
        <p:nvSpPr>
          <p:cNvPr id="19" name="Rectangle 18"/>
          <p:cNvSpPr/>
          <p:nvPr/>
        </p:nvSpPr>
        <p:spPr bwMode="gray">
          <a:xfrm>
            <a:off x="4569010"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lvl="0" algn="r" fontAlgn="base">
              <a:spcBef>
                <a:spcPts val="600"/>
              </a:spcBef>
              <a:spcAft>
                <a:spcPct val="0"/>
              </a:spcAft>
              <a:buClr>
                <a:srgbClr val="F0AB00"/>
              </a:buClr>
              <a:buSzPct val="80000"/>
            </a:pPr>
            <a:endParaRPr lang="en-GB" sz="800" dirty="0" smtClean="0"/>
          </a:p>
          <a:p>
            <a:pPr lvl="0" algn="r" fontAlgn="base">
              <a:spcBef>
                <a:spcPts val="600"/>
              </a:spcBef>
              <a:spcAft>
                <a:spcPct val="0"/>
              </a:spcAft>
              <a:buClr>
                <a:srgbClr val="F0AB00"/>
              </a:buClr>
              <a:buSzPct val="80000"/>
              <a:buFont typeface="Arial" pitchFamily="34" charset="0"/>
              <a:buChar char="•"/>
            </a:pPr>
            <a:r>
              <a:rPr lang="en-GB" sz="900" dirty="0" smtClean="0"/>
              <a:t>The </a:t>
            </a:r>
            <a:r>
              <a:rPr lang="en-GB" sz="900" b="1" dirty="0" smtClean="0"/>
              <a:t>online advertising market </a:t>
            </a:r>
            <a:r>
              <a:rPr lang="en-GB" sz="900" dirty="0" smtClean="0"/>
              <a:t>for cloud computing </a:t>
            </a:r>
            <a:br>
              <a:rPr lang="en-GB" sz="900" dirty="0" smtClean="0"/>
            </a:br>
            <a:r>
              <a:rPr lang="en-GB" sz="900" dirty="0" smtClean="0"/>
              <a:t>is estimated to have a volume of $65-billion (Hassan and Huh 2013).</a:t>
            </a:r>
          </a:p>
          <a:p>
            <a:pPr lvl="0" algn="r" fontAlgn="base">
              <a:spcBef>
                <a:spcPts val="600"/>
              </a:spcBef>
              <a:spcAft>
                <a:spcPct val="0"/>
              </a:spcAft>
              <a:buClr>
                <a:srgbClr val="F0AB00"/>
              </a:buClr>
              <a:buSzPct val="80000"/>
              <a:buFont typeface="Arial" pitchFamily="34" charset="0"/>
              <a:buChar char="•"/>
            </a:pPr>
            <a:r>
              <a:rPr lang="en-GB" sz="900" dirty="0" smtClean="0"/>
              <a:t>The pioneering character of large scale science may attract </a:t>
            </a:r>
            <a:r>
              <a:rPr lang="en-GB" sz="900" b="1" dirty="0" smtClean="0"/>
              <a:t>donators </a:t>
            </a:r>
            <a:r>
              <a:rPr lang="en-GB" sz="900" dirty="0" smtClean="0"/>
              <a:t>that want to contribute to science. </a:t>
            </a:r>
          </a:p>
          <a:p>
            <a:pPr algn="r" fontAlgn="base">
              <a:spcBef>
                <a:spcPts val="600"/>
              </a:spcBef>
              <a:spcAft>
                <a:spcPct val="0"/>
              </a:spcAft>
              <a:buClr>
                <a:srgbClr val="F0AB00"/>
              </a:buClr>
              <a:buSzPct val="80000"/>
              <a:buFont typeface="Arial" pitchFamily="34" charset="0"/>
              <a:buChar char="•"/>
            </a:pPr>
            <a:r>
              <a:rPr lang="en-GB" sz="900" dirty="0" smtClean="0"/>
              <a:t>Further cloud computing providers </a:t>
            </a:r>
            <a:r>
              <a:rPr lang="en-GB" sz="900" b="1" dirty="0" smtClean="0"/>
              <a:t>franchise</a:t>
            </a:r>
            <a:r>
              <a:rPr lang="en-GB" sz="900" dirty="0" smtClean="0"/>
              <a:t> the HN brand and the strong logo by joining the core team of initial partners.</a:t>
            </a:r>
            <a:endParaRPr lang="en-GB" sz="900" b="1" dirty="0" smtClean="0"/>
          </a:p>
        </p:txBody>
      </p:sp>
      <p:sp>
        <p:nvSpPr>
          <p:cNvPr id="64" name="Text Placeholder 3"/>
          <p:cNvSpPr txBox="1">
            <a:spLocks/>
          </p:cNvSpPr>
          <p:nvPr/>
        </p:nvSpPr>
        <p:spPr>
          <a:xfrm>
            <a:off x="5172967" y="1587324"/>
            <a:ext cx="1229262" cy="462249"/>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Value Prop.</a:t>
            </a:r>
          </a:p>
        </p:txBody>
      </p:sp>
      <p:sp>
        <p:nvSpPr>
          <p:cNvPr id="65" name="Text Placeholder 3"/>
          <p:cNvSpPr txBox="1">
            <a:spLocks/>
          </p:cNvSpPr>
          <p:nvPr/>
        </p:nvSpPr>
        <p:spPr>
          <a:xfrm>
            <a:off x="6999124" y="1567541"/>
            <a:ext cx="1231633" cy="501816"/>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Customers</a:t>
            </a:r>
          </a:p>
        </p:txBody>
      </p:sp>
      <p:sp>
        <p:nvSpPr>
          <p:cNvPr id="66" name="Text Placeholder 3"/>
          <p:cNvSpPr txBox="1">
            <a:spLocks/>
          </p:cNvSpPr>
          <p:nvPr/>
        </p:nvSpPr>
        <p:spPr>
          <a:xfrm>
            <a:off x="969067" y="1587324"/>
            <a:ext cx="1106943" cy="376943"/>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Partners</a:t>
            </a:r>
          </a:p>
        </p:txBody>
      </p:sp>
      <p:sp>
        <p:nvSpPr>
          <p:cNvPr id="67" name="Text Placeholder 3"/>
          <p:cNvSpPr txBox="1">
            <a:spLocks/>
          </p:cNvSpPr>
          <p:nvPr/>
        </p:nvSpPr>
        <p:spPr>
          <a:xfrm>
            <a:off x="2621652" y="1587324"/>
            <a:ext cx="1457539" cy="462249"/>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Operations</a:t>
            </a:r>
          </a:p>
        </p:txBody>
      </p:sp>
      <p:sp>
        <p:nvSpPr>
          <p:cNvPr id="68" name="Text Placeholder 3"/>
          <p:cNvSpPr txBox="1">
            <a:spLocks/>
          </p:cNvSpPr>
          <p:nvPr/>
        </p:nvSpPr>
        <p:spPr>
          <a:xfrm>
            <a:off x="2198311" y="4883770"/>
            <a:ext cx="1085632"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Costs</a:t>
            </a:r>
          </a:p>
        </p:txBody>
      </p:sp>
      <p:sp>
        <p:nvSpPr>
          <p:cNvPr id="69" name="Text Placeholder 3"/>
          <p:cNvSpPr txBox="1">
            <a:spLocks/>
          </p:cNvSpPr>
          <p:nvPr/>
        </p:nvSpPr>
        <p:spPr>
          <a:xfrm>
            <a:off x="5870553" y="4883770"/>
            <a:ext cx="1170033"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Revenue</a:t>
            </a:r>
          </a:p>
        </p:txBody>
      </p:sp>
      <p:sp>
        <p:nvSpPr>
          <p:cNvPr id="43" name="Rounded Rectangle 42"/>
          <p:cNvSpPr/>
          <p:nvPr/>
        </p:nvSpPr>
        <p:spPr bwMode="gray">
          <a:xfrm>
            <a:off x="4107229" y="4473716"/>
            <a:ext cx="923562" cy="764051"/>
          </a:xfrm>
          <a:prstGeom prst="roundRect">
            <a:avLst/>
          </a:prstGeom>
          <a:solidFill>
            <a:schemeClr val="bg1"/>
          </a:solidFill>
          <a:ln w="76200" algn="ctr">
            <a:solidFill>
              <a:schemeClr val="accent1"/>
            </a:solidFill>
            <a:miter lim="800000"/>
            <a:headEnd/>
            <a:tailEnd/>
          </a:ln>
        </p:spPr>
        <p:txBody>
          <a:bodyPr lIns="18000" tIns="0" rIns="18000" bIns="0" rtlCol="0" anchor="b"/>
          <a:lstStyle/>
          <a:p>
            <a:pPr algn="ctr" fontAlgn="base">
              <a:spcBef>
                <a:spcPct val="50000"/>
              </a:spcBef>
              <a:spcAft>
                <a:spcPct val="0"/>
              </a:spcAft>
              <a:buClr>
                <a:srgbClr val="F0AB00"/>
              </a:buClr>
              <a:buSzPct val="80000"/>
            </a:pPr>
            <a:endParaRPr kumimoji="0" lang="en-GB" sz="900" b="1"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49"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lgn="just">
              <a:spcBef>
                <a:spcPct val="0"/>
              </a:spcBef>
            </a:pPr>
            <a:endParaRPr lang="en-GB" sz="1100" dirty="0" smtClean="0">
              <a:solidFill>
                <a:schemeClr val="accent2"/>
              </a:solidFill>
              <a:latin typeface="+mj-lt"/>
              <a:ea typeface="+mj-ea"/>
              <a:cs typeface="+mj-cs"/>
            </a:endParaRPr>
          </a:p>
          <a:p>
            <a:pPr lvl="0" algn="just">
              <a:spcBef>
                <a:spcPct val="0"/>
              </a:spcBef>
            </a:pPr>
            <a:r>
              <a:rPr lang="en-GB" sz="1100" dirty="0" smtClean="0">
                <a:solidFill>
                  <a:schemeClr val="accent2"/>
                </a:solidFill>
                <a:latin typeface="+mj-lt"/>
                <a:ea typeface="+mj-ea"/>
                <a:cs typeface="+mj-cs"/>
              </a:rPr>
              <a:t>With the first two BMs being successful, a brand may develop and be exploited. Above all, this is of great interest as the online advertising market for cloud computing  is estimated to have a current volume of $65-billion (Hassan and Huh 2013). Further, other cloud computing providers might raise interest to participate on the HN marketplace and donators might be attracted by new science paths.</a:t>
            </a:r>
          </a:p>
          <a:p>
            <a:pPr algn="just">
              <a:spcBef>
                <a:spcPct val="0"/>
              </a:spcBef>
            </a:pPr>
            <a:endParaRPr lang="en-GB" sz="1100" dirty="0" smtClean="0">
              <a:solidFill>
                <a:schemeClr val="accent2"/>
              </a:solidFill>
              <a:latin typeface="+mj-lt"/>
              <a:ea typeface="+mj-ea"/>
              <a:cs typeface="+mj-cs"/>
            </a:endParaRPr>
          </a:p>
        </p:txBody>
      </p:sp>
      <p:grpSp>
        <p:nvGrpSpPr>
          <p:cNvPr id="6" name="Group 46"/>
          <p:cNvGrpSpPr>
            <a:grpSpLocks noChangeAspect="1"/>
          </p:cNvGrpSpPr>
          <p:nvPr/>
        </p:nvGrpSpPr>
        <p:grpSpPr>
          <a:xfrm>
            <a:off x="8298921" y="2817056"/>
            <a:ext cx="410750" cy="390213"/>
            <a:chOff x="6941606" y="3700461"/>
            <a:chExt cx="684584" cy="650355"/>
          </a:xfrm>
        </p:grpSpPr>
        <p:pic>
          <p:nvPicPr>
            <p:cNvPr id="51" name="Picture 6" descr="272775">
              <a:hlinkClick r:id="rId4"/>
            </p:cNvPr>
            <p:cNvPicPr>
              <a:picLocks noChangeAspect="1" noChangeArrowheads="1"/>
            </p:cNvPicPr>
            <p:nvPr/>
          </p:nvPicPr>
          <p:blipFill>
            <a:blip r:embed="rId5" cstate="print"/>
            <a:srcRect/>
            <a:stretch>
              <a:fillRect/>
            </a:stretch>
          </p:blipFill>
          <p:spPr bwMode="auto">
            <a:xfrm>
              <a:off x="7040014" y="3781754"/>
              <a:ext cx="487765" cy="487767"/>
            </a:xfrm>
            <a:prstGeom prst="rect">
              <a:avLst/>
            </a:prstGeom>
            <a:noFill/>
          </p:spPr>
        </p:pic>
        <p:sp>
          <p:nvSpPr>
            <p:cNvPr id="52" name="Rounded Rectangle 51"/>
            <p:cNvSpPr/>
            <p:nvPr/>
          </p:nvSpPr>
          <p:spPr bwMode="gray">
            <a:xfrm>
              <a:off x="6941606" y="3700461"/>
              <a:ext cx="684584" cy="650355"/>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50" name="Group 49"/>
          <p:cNvGrpSpPr/>
          <p:nvPr/>
        </p:nvGrpSpPr>
        <p:grpSpPr>
          <a:xfrm>
            <a:off x="8302695" y="1946440"/>
            <a:ext cx="403202" cy="383042"/>
            <a:chOff x="8311178" y="1983016"/>
            <a:chExt cx="403202" cy="383042"/>
          </a:xfrm>
        </p:grpSpPr>
        <p:pic>
          <p:nvPicPr>
            <p:cNvPr id="47" name="Grafik 5"/>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8352361" y="2031644"/>
              <a:ext cx="320836" cy="285787"/>
            </a:xfrm>
            <a:prstGeom prst="rect">
              <a:avLst/>
            </a:prstGeom>
          </p:spPr>
        </p:pic>
        <p:sp>
          <p:nvSpPr>
            <p:cNvPr id="63" name="Rounded Rectangle 36"/>
            <p:cNvSpPr/>
            <p:nvPr/>
          </p:nvSpPr>
          <p:spPr bwMode="gray">
            <a:xfrm>
              <a:off x="8311178" y="1983016"/>
              <a:ext cx="403202" cy="383042"/>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000"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71" name="Group 70"/>
          <p:cNvGrpSpPr/>
          <p:nvPr/>
        </p:nvGrpSpPr>
        <p:grpSpPr>
          <a:xfrm>
            <a:off x="398951" y="2951805"/>
            <a:ext cx="439013" cy="376401"/>
            <a:chOff x="398951" y="2951805"/>
            <a:chExt cx="439013" cy="376401"/>
          </a:xfrm>
        </p:grpSpPr>
        <p:sp>
          <p:nvSpPr>
            <p:cNvPr id="44" name="Rounded Rectangle 50"/>
            <p:cNvSpPr/>
            <p:nvPr/>
          </p:nvSpPr>
          <p:spPr bwMode="gray">
            <a:xfrm>
              <a:off x="398951" y="2951805"/>
              <a:ext cx="439013" cy="376401"/>
            </a:xfrm>
            <a:prstGeom prst="roundRect">
              <a:avLst/>
            </a:prstGeom>
            <a:noFill/>
            <a:ln w="76200" algn="ctr">
              <a:solidFill>
                <a:schemeClr val="tx2"/>
              </a:solidFill>
              <a:prstDash val="sysDot"/>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pic>
          <p:nvPicPr>
            <p:cNvPr id="45" name="Picture 2" descr="C:\Users\I300708\AppData\Local\Microsoft\Windows\Temporary Internet Files\Content.IE5\82JHK0R0\MC900441498[1].png"/>
            <p:cNvPicPr>
              <a:picLocks noChangeAspect="1" noChangeArrowheads="1"/>
            </p:cNvPicPr>
            <p:nvPr/>
          </p:nvPicPr>
          <p:blipFill>
            <a:blip r:embed="rId7" cstate="print"/>
            <a:srcRect/>
            <a:stretch>
              <a:fillRect/>
            </a:stretch>
          </p:blipFill>
          <p:spPr bwMode="auto">
            <a:xfrm>
              <a:off x="477460" y="2999008"/>
              <a:ext cx="281995" cy="281995"/>
            </a:xfrm>
            <a:prstGeom prst="rect">
              <a:avLst/>
            </a:prstGeom>
            <a:noFill/>
          </p:spPr>
        </p:pic>
      </p:grpSp>
      <p:grpSp>
        <p:nvGrpSpPr>
          <p:cNvPr id="61" name="Group 60"/>
          <p:cNvGrpSpPr/>
          <p:nvPr/>
        </p:nvGrpSpPr>
        <p:grpSpPr>
          <a:xfrm>
            <a:off x="395766" y="2048836"/>
            <a:ext cx="439013" cy="376401"/>
            <a:chOff x="387140" y="2652674"/>
            <a:chExt cx="439013" cy="376401"/>
          </a:xfrm>
        </p:grpSpPr>
        <p:pic>
          <p:nvPicPr>
            <p:cNvPr id="62" name="Picture 6" descr="http://blog.cordys.com/wp-content/uploads/2013/02/puzzle-cloud1.jpg"/>
            <p:cNvPicPr>
              <a:picLocks noChangeAspect="1" noChangeArrowheads="1"/>
            </p:cNvPicPr>
            <p:nvPr/>
          </p:nvPicPr>
          <p:blipFill>
            <a:blip r:embed="rId8" cstate="print"/>
            <a:srcRect/>
            <a:stretch>
              <a:fillRect/>
            </a:stretch>
          </p:blipFill>
          <p:spPr bwMode="auto">
            <a:xfrm>
              <a:off x="401646" y="2687124"/>
              <a:ext cx="410001" cy="307501"/>
            </a:xfrm>
            <a:prstGeom prst="rect">
              <a:avLst/>
            </a:prstGeom>
            <a:noFill/>
          </p:spPr>
        </p:pic>
        <p:sp>
          <p:nvSpPr>
            <p:cNvPr id="70" name="Rounded Rectangle 50"/>
            <p:cNvSpPr/>
            <p:nvPr/>
          </p:nvSpPr>
          <p:spPr bwMode="gray">
            <a:xfrm>
              <a:off x="387140" y="2652674"/>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pic>
        <p:nvPicPr>
          <p:cNvPr id="72" name="Grafik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54653" y="4634391"/>
            <a:ext cx="828715" cy="442701"/>
          </a:xfrm>
          <a:prstGeom prst="rect">
            <a:avLst/>
          </a:prstGeom>
        </p:spPr>
      </p:pic>
    </p:spTree>
    <p:extLst>
      <p:ext uri="{BB962C8B-B14F-4D97-AF65-F5344CB8AC3E}">
        <p14:creationId xmlns:p14="http://schemas.microsoft.com/office/powerpoint/2010/main" val="1412705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000" y="75637"/>
            <a:ext cx="8496000" cy="756000"/>
          </a:xfrm>
        </p:spPr>
        <p:txBody>
          <a:bodyPr>
            <a:normAutofit fontScale="90000"/>
          </a:bodyPr>
          <a:lstStyle/>
          <a:p>
            <a:r>
              <a:rPr lang="en-GB" dirty="0" smtClean="0"/>
              <a:t>Brand Management</a:t>
            </a:r>
            <a:endParaRPr lang="en-GB" dirty="0"/>
          </a:p>
        </p:txBody>
      </p:sp>
      <p:sp>
        <p:nvSpPr>
          <p:cNvPr id="49"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rPr>
              <a:t>This model was judged to have the lowest impact especially caused by the lowest customer need. It might be interesting for other cloud computing providers, advertisers, and donators to participate in this BM. As the brand exploitation is merely riskless and the enablement of a growing partner base is an explicit goal and rather an inherent criterion of a marketplace, this BM is both advisable and a must-have.</a:t>
            </a:r>
          </a:p>
          <a:p>
            <a:pPr algn="just">
              <a:spcBef>
                <a:spcPct val="0"/>
              </a:spcBef>
            </a:pPr>
            <a:endParaRPr lang="en-GB" sz="1100" dirty="0" smtClean="0">
              <a:solidFill>
                <a:schemeClr val="accent2"/>
              </a:solidFill>
            </a:endParaRPr>
          </a:p>
        </p:txBody>
      </p:sp>
      <p:graphicFrame>
        <p:nvGraphicFramePr>
          <p:cNvPr id="123" name="Object 2"/>
          <p:cNvGraphicFramePr>
            <a:graphicFrameLocks/>
          </p:cNvGraphicFramePr>
          <p:nvPr/>
        </p:nvGraphicFramePr>
        <p:xfrm>
          <a:off x="-194655" y="1468680"/>
          <a:ext cx="5286103" cy="3365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1" name="Object 2"/>
          <p:cNvGraphicFramePr>
            <a:graphicFrameLocks/>
          </p:cNvGraphicFramePr>
          <p:nvPr/>
        </p:nvGraphicFramePr>
        <p:xfrm>
          <a:off x="4052552" y="1468680"/>
          <a:ext cx="5286102" cy="3365010"/>
        </p:xfrm>
        <a:graphic>
          <a:graphicData uri="http://schemas.openxmlformats.org/drawingml/2006/chart">
            <c:chart xmlns:c="http://schemas.openxmlformats.org/drawingml/2006/chart" xmlns:r="http://schemas.openxmlformats.org/officeDocument/2006/relationships" r:id="rId4"/>
          </a:graphicData>
        </a:graphic>
      </p:graphicFrame>
      <p:pic>
        <p:nvPicPr>
          <p:cNvPr id="55298" name="Picture 2"/>
          <p:cNvPicPr>
            <a:picLocks noChangeAspect="1" noChangeArrowheads="1"/>
          </p:cNvPicPr>
          <p:nvPr/>
        </p:nvPicPr>
        <p:blipFill>
          <a:blip r:embed="rId5" cstate="print"/>
          <a:srcRect/>
          <a:stretch>
            <a:fillRect/>
          </a:stretch>
        </p:blipFill>
        <p:spPr bwMode="auto">
          <a:xfrm>
            <a:off x="324000" y="4947299"/>
            <a:ext cx="8496000" cy="635275"/>
          </a:xfrm>
          <a:prstGeom prst="rect">
            <a:avLst/>
          </a:prstGeom>
          <a:noFill/>
          <a:ln w="9525">
            <a:noFill/>
            <a:miter lim="800000"/>
            <a:headEnd/>
            <a:tailEnd/>
          </a:ln>
          <a:effectLst/>
        </p:spPr>
      </p:pic>
      <p:pic>
        <p:nvPicPr>
          <p:cNvPr id="55299" name="Picture 3"/>
          <p:cNvPicPr>
            <a:picLocks noChangeAspect="1" noChangeArrowheads="1"/>
          </p:cNvPicPr>
          <p:nvPr/>
        </p:nvPicPr>
        <p:blipFill>
          <a:blip r:embed="rId6" cstate="print"/>
          <a:srcRect/>
          <a:stretch>
            <a:fillRect/>
          </a:stretch>
        </p:blipFill>
        <p:spPr bwMode="auto">
          <a:xfrm>
            <a:off x="324000" y="5696183"/>
            <a:ext cx="8496000" cy="564121"/>
          </a:xfrm>
          <a:prstGeom prst="rect">
            <a:avLst/>
          </a:prstGeom>
          <a:noFill/>
          <a:ln w="9525">
            <a:noFill/>
            <a:miter lim="800000"/>
            <a:headEnd/>
            <a:tailEnd/>
          </a:ln>
          <a:effectLst/>
        </p:spPr>
      </p:pic>
      <p:sp>
        <p:nvSpPr>
          <p:cNvPr id="13" name="TextBox 12"/>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Tree>
    <p:extLst>
      <p:ext uri="{BB962C8B-B14F-4D97-AF65-F5344CB8AC3E}">
        <p14:creationId xmlns:p14="http://schemas.microsoft.com/office/powerpoint/2010/main" val="2577056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a:off x="2131833" y="3140166"/>
            <a:ext cx="243717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600712" y="3275149"/>
            <a:ext cx="243717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398738" y="1951572"/>
            <a:ext cx="439013" cy="376401"/>
            <a:chOff x="378155" y="4151307"/>
            <a:chExt cx="439013" cy="376401"/>
          </a:xfrm>
        </p:grpSpPr>
        <p:pic>
          <p:nvPicPr>
            <p:cNvPr id="59" name="Picture 58" descr="esa_logo_2660.jpg"/>
            <p:cNvPicPr>
              <a:picLocks noChangeAspect="1"/>
            </p:cNvPicPr>
            <p:nvPr/>
          </p:nvPicPr>
          <p:blipFill>
            <a:blip r:embed="rId3" cstate="print"/>
            <a:stretch>
              <a:fillRect/>
            </a:stretch>
          </p:blipFill>
          <p:spPr>
            <a:xfrm>
              <a:off x="443673" y="4185519"/>
              <a:ext cx="307976" cy="307976"/>
            </a:xfrm>
            <a:prstGeom prst="rect">
              <a:avLst/>
            </a:prstGeom>
          </p:spPr>
        </p:pic>
        <p:sp>
          <p:nvSpPr>
            <p:cNvPr id="58" name="Rounded Rectangle 50"/>
            <p:cNvSpPr/>
            <p:nvPr/>
          </p:nvSpPr>
          <p:spPr bwMode="gray">
            <a:xfrm>
              <a:off x="378155" y="4151307"/>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sp>
        <p:nvSpPr>
          <p:cNvPr id="5" name="Title 4"/>
          <p:cNvSpPr>
            <a:spLocks noGrp="1"/>
          </p:cNvSpPr>
          <p:nvPr>
            <p:ph type="title"/>
          </p:nvPr>
        </p:nvSpPr>
        <p:spPr>
          <a:xfrm>
            <a:off x="324000" y="75637"/>
            <a:ext cx="8496000" cy="756000"/>
          </a:xfrm>
        </p:spPr>
        <p:txBody>
          <a:bodyPr>
            <a:normAutofit fontScale="90000"/>
          </a:bodyPr>
          <a:lstStyle/>
          <a:p>
            <a:r>
              <a:rPr lang="en-GB" dirty="0" smtClean="0"/>
              <a:t>Information as a Service</a:t>
            </a:r>
            <a:endParaRPr lang="en-GB" dirty="0"/>
          </a:p>
        </p:txBody>
      </p:sp>
      <p:sp>
        <p:nvSpPr>
          <p:cNvPr id="35" name="Rectangle 34"/>
          <p:cNvSpPr/>
          <p:nvPr/>
        </p:nvSpPr>
        <p:spPr>
          <a:xfrm rot="16200000">
            <a:off x="-471194" y="5410379"/>
            <a:ext cx="1381853" cy="307777"/>
          </a:xfrm>
          <a:prstGeom prst="rect">
            <a:avLst/>
          </a:prstGeom>
        </p:spPr>
        <p:txBody>
          <a:bodyPr wrap="none">
            <a:spAutoFit/>
          </a:bodyPr>
          <a:lstStyle/>
          <a:p>
            <a:pPr algn="ctr"/>
            <a:r>
              <a:rPr lang="en-GB" sz="1400" b="1" i="1" dirty="0" smtClean="0"/>
              <a:t>Value Capture</a:t>
            </a:r>
            <a:endParaRPr lang="en-GB" sz="1400" i="1" dirty="0"/>
          </a:p>
        </p:txBody>
      </p:sp>
      <p:sp>
        <p:nvSpPr>
          <p:cNvPr id="36" name="Rectangle 35"/>
          <p:cNvSpPr/>
          <p:nvPr/>
        </p:nvSpPr>
        <p:spPr>
          <a:xfrm rot="16200000">
            <a:off x="-496040" y="3073368"/>
            <a:ext cx="1431546" cy="307777"/>
          </a:xfrm>
          <a:prstGeom prst="rect">
            <a:avLst/>
          </a:prstGeom>
        </p:spPr>
        <p:txBody>
          <a:bodyPr wrap="none">
            <a:spAutoFit/>
          </a:bodyPr>
          <a:lstStyle/>
          <a:p>
            <a:pPr algn="ctr"/>
            <a:r>
              <a:rPr lang="en-GB" sz="1400" b="1" i="1" smtClean="0"/>
              <a:t>Value Creation</a:t>
            </a:r>
            <a:endParaRPr lang="en-GB" sz="1400" i="1"/>
          </a:p>
        </p:txBody>
      </p:sp>
      <p:sp>
        <p:nvSpPr>
          <p:cNvPr id="38" name="Text Placeholder 3"/>
          <p:cNvSpPr txBox="1">
            <a:spLocks/>
          </p:cNvSpPr>
          <p:nvPr/>
        </p:nvSpPr>
        <p:spPr>
          <a:xfrm>
            <a:off x="5813856" y="6245061"/>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Why?</a:t>
            </a:r>
          </a:p>
        </p:txBody>
      </p:sp>
      <p:sp>
        <p:nvSpPr>
          <p:cNvPr id="39" name="Text Placeholder 3"/>
          <p:cNvSpPr txBox="1">
            <a:spLocks/>
          </p:cNvSpPr>
          <p:nvPr/>
        </p:nvSpPr>
        <p:spPr>
          <a:xfrm>
            <a:off x="2767384"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How?</a:t>
            </a:r>
          </a:p>
        </p:txBody>
      </p:sp>
      <p:sp>
        <p:nvSpPr>
          <p:cNvPr id="40" name="Text Placeholder 3"/>
          <p:cNvSpPr txBox="1">
            <a:spLocks/>
          </p:cNvSpPr>
          <p:nvPr/>
        </p:nvSpPr>
        <p:spPr>
          <a:xfrm>
            <a:off x="5204561"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What?</a:t>
            </a:r>
          </a:p>
        </p:txBody>
      </p:sp>
      <p:sp>
        <p:nvSpPr>
          <p:cNvPr id="41" name="Text Placeholder 3"/>
          <p:cNvSpPr txBox="1">
            <a:spLocks/>
          </p:cNvSpPr>
          <p:nvPr/>
        </p:nvSpPr>
        <p:spPr>
          <a:xfrm>
            <a:off x="7039876"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42" name="Text Placeholder 3"/>
          <p:cNvSpPr txBox="1">
            <a:spLocks/>
          </p:cNvSpPr>
          <p:nvPr/>
        </p:nvSpPr>
        <p:spPr>
          <a:xfrm>
            <a:off x="939500"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84" name="Rectangle 7"/>
          <p:cNvSpPr/>
          <p:nvPr/>
        </p:nvSpPr>
        <p:spPr bwMode="gray">
          <a:xfrm>
            <a:off x="91324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ts val="600"/>
              </a:spcBef>
              <a:spcAft>
                <a:spcPct val="0"/>
              </a:spcAft>
              <a:buClr>
                <a:srgbClr val="F0AB00"/>
              </a:buClr>
              <a:buSzPct val="80000"/>
            </a:pPr>
            <a:endParaRPr lang="en-GB" sz="1000" kern="0" smtClean="0">
              <a:ea typeface="Arial Unicode MS" pitchFamily="34" charset="-128"/>
              <a:cs typeface="Arial Unicode MS" pitchFamily="34" charset="-128"/>
            </a:endParaRPr>
          </a:p>
          <a:p>
            <a:pPr fontAlgn="base">
              <a:spcBef>
                <a:spcPts val="600"/>
              </a:spcBef>
              <a:spcAft>
                <a:spcPct val="0"/>
              </a:spcAft>
              <a:buClr>
                <a:srgbClr val="F0AB00"/>
              </a:buClr>
              <a:buSzPct val="80000"/>
              <a:buFont typeface="Arial" pitchFamily="34" charset="0"/>
              <a:buChar char="•"/>
            </a:pPr>
            <a:r>
              <a:rPr lang="en-GB" sz="1000" kern="0" smtClean="0">
                <a:ea typeface="Arial Unicode MS" pitchFamily="34" charset="-128"/>
                <a:cs typeface="Arial Unicode MS" pitchFamily="34" charset="-128"/>
              </a:rPr>
              <a:t>The </a:t>
            </a:r>
            <a:r>
              <a:rPr lang="en-GB" sz="1000" b="1" kern="0" smtClean="0">
                <a:ea typeface="Arial Unicode MS" pitchFamily="34" charset="-128"/>
                <a:cs typeface="Arial Unicode MS" pitchFamily="34" charset="-128"/>
              </a:rPr>
              <a:t>confirmed customers‘ data </a:t>
            </a:r>
            <a:r>
              <a:rPr lang="en-GB" sz="1000" kern="0" smtClean="0">
                <a:ea typeface="Arial Unicode MS" pitchFamily="34" charset="-128"/>
                <a:cs typeface="Arial Unicode MS" pitchFamily="34" charset="-128"/>
              </a:rPr>
              <a:t>(CERN, ESA, and EMBL) is context enriched with ...</a:t>
            </a:r>
          </a:p>
          <a:p>
            <a:pPr fontAlgn="base">
              <a:spcBef>
                <a:spcPts val="600"/>
              </a:spcBef>
              <a:spcAft>
                <a:spcPct val="0"/>
              </a:spcAft>
              <a:buClr>
                <a:srgbClr val="F0AB00"/>
              </a:buClr>
              <a:buSzPct val="80000"/>
              <a:buFont typeface="Arial" pitchFamily="34" charset="0"/>
              <a:buChar char="•"/>
            </a:pPr>
            <a:r>
              <a:rPr lang="en-GB" sz="1000" kern="0" smtClean="0">
                <a:ea typeface="Arial Unicode MS" pitchFamily="34" charset="-128"/>
                <a:cs typeface="Arial Unicode MS" pitchFamily="34" charset="-128"/>
              </a:rPr>
              <a:t>... </a:t>
            </a:r>
            <a:r>
              <a:rPr lang="en-GB" sz="1000" b="1" kern="0" smtClean="0">
                <a:ea typeface="Arial Unicode MS" pitchFamily="34" charset="-128"/>
                <a:cs typeface="Arial Unicode MS" pitchFamily="34" charset="-128"/>
              </a:rPr>
              <a:t>further providers‘ data sets</a:t>
            </a:r>
            <a:r>
              <a:rPr lang="en-GB" sz="1000" kern="0" smtClean="0">
                <a:ea typeface="Arial Unicode MS" pitchFamily="34" charset="-128"/>
                <a:cs typeface="Arial Unicode MS" pitchFamily="34" charset="-128"/>
              </a:rPr>
              <a:t> (e. g. Unesco, World Bank, OECD) ...</a:t>
            </a:r>
          </a:p>
          <a:p>
            <a:pPr fontAlgn="base">
              <a:spcBef>
                <a:spcPts val="600"/>
              </a:spcBef>
              <a:spcAft>
                <a:spcPct val="0"/>
              </a:spcAft>
              <a:buClr>
                <a:srgbClr val="F0AB00"/>
              </a:buClr>
              <a:buSzPct val="80000"/>
              <a:buFont typeface="Arial" pitchFamily="34" charset="0"/>
              <a:buChar char="•"/>
            </a:pPr>
            <a:r>
              <a:rPr lang="en-GB" sz="1000" kern="0" smtClean="0">
                <a:ea typeface="Arial Unicode MS" pitchFamily="34" charset="-128"/>
                <a:cs typeface="Arial Unicode MS" pitchFamily="34" charset="-128"/>
              </a:rPr>
              <a:t>... which is hosted on </a:t>
            </a:r>
            <a:r>
              <a:rPr lang="en-GB" sz="1000" b="1" kern="0" smtClean="0">
                <a:ea typeface="Arial Unicode MS" pitchFamily="34" charset="-128"/>
                <a:cs typeface="Arial Unicode MS" pitchFamily="34" charset="-128"/>
              </a:rPr>
              <a:t>HN‘s cloud </a:t>
            </a:r>
            <a:r>
              <a:rPr lang="en-GB" sz="1000" kern="0" smtClean="0">
                <a:ea typeface="Arial Unicode MS" pitchFamily="34" charset="-128"/>
                <a:cs typeface="Arial Unicode MS" pitchFamily="34" charset="-128"/>
              </a:rPr>
              <a:t>...</a:t>
            </a:r>
            <a:endParaRPr lang="en-GB" sz="1000" b="1" kern="0" smtClean="0">
              <a:ea typeface="Arial Unicode MS" pitchFamily="34" charset="-128"/>
              <a:cs typeface="Arial Unicode MS" pitchFamily="34" charset="-128"/>
            </a:endParaRPr>
          </a:p>
          <a:p>
            <a:pPr fontAlgn="base">
              <a:spcBef>
                <a:spcPts val="600"/>
              </a:spcBef>
              <a:spcAft>
                <a:spcPct val="0"/>
              </a:spcAft>
              <a:buClr>
                <a:srgbClr val="F0AB00"/>
              </a:buClr>
              <a:buSzPct val="80000"/>
              <a:buFont typeface="Arial" pitchFamily="34" charset="0"/>
              <a:buChar char="•"/>
            </a:pPr>
            <a:r>
              <a:rPr lang="en-GB" sz="1000" i="1" kern="0" smtClean="0">
                <a:solidFill>
                  <a:schemeClr val="bg1">
                    <a:lumMod val="65000"/>
                  </a:schemeClr>
                </a:solidFill>
                <a:ea typeface="Arial Unicode MS" pitchFamily="34" charset="-128"/>
                <a:cs typeface="Arial Unicode MS" pitchFamily="34" charset="-128"/>
              </a:rPr>
              <a:t>... and acquired, standardized, and combined by a </a:t>
            </a:r>
            <a:r>
              <a:rPr lang="en-GB" sz="1000" b="1" i="1" kern="0" smtClean="0">
                <a:solidFill>
                  <a:schemeClr val="bg1">
                    <a:lumMod val="65000"/>
                  </a:schemeClr>
                </a:solidFill>
                <a:ea typeface="Arial Unicode MS" pitchFamily="34" charset="-128"/>
                <a:cs typeface="Arial Unicode MS" pitchFamily="34" charset="-128"/>
              </a:rPr>
              <a:t>data broker role </a:t>
            </a:r>
            <a:r>
              <a:rPr lang="en-GB" sz="1000" i="1" kern="0" smtClean="0">
                <a:solidFill>
                  <a:schemeClr val="bg1">
                    <a:lumMod val="65000"/>
                  </a:schemeClr>
                </a:solidFill>
                <a:ea typeface="Arial Unicode MS" pitchFamily="34" charset="-128"/>
                <a:cs typeface="Arial Unicode MS" pitchFamily="34" charset="-128"/>
              </a:rPr>
              <a:t>to be assigned.</a:t>
            </a:r>
          </a:p>
        </p:txBody>
      </p:sp>
      <p:sp>
        <p:nvSpPr>
          <p:cNvPr id="16" name="Rectangle 6"/>
          <p:cNvSpPr/>
          <p:nvPr/>
        </p:nvSpPr>
        <p:spPr bwMode="gray">
          <a:xfrm>
            <a:off x="2131833"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lvl="0" fontAlgn="base">
              <a:spcBef>
                <a:spcPts val="600"/>
              </a:spcBef>
              <a:spcAft>
                <a:spcPct val="0"/>
              </a:spcAft>
              <a:buClr>
                <a:srgbClr val="FFC000"/>
              </a:buClr>
              <a:buFont typeface="Arial" pitchFamily="34" charset="0"/>
              <a:buChar char="•"/>
            </a:pPr>
            <a:endParaRPr lang="en-GB" sz="1000" kern="0" dirty="0" smtClean="0">
              <a:latin typeface="Arial" pitchFamily="34" charset="0"/>
              <a:ea typeface="Arial Unicode MS" pitchFamily="34" charset="-128"/>
              <a:cs typeface="Arial Unicode MS" pitchFamily="34" charset="-128"/>
            </a:endParaRPr>
          </a:p>
          <a:p>
            <a:pPr lvl="0" fontAlgn="base">
              <a:spcBef>
                <a:spcPts val="600"/>
              </a:spcBef>
              <a:spcAft>
                <a:spcPct val="0"/>
              </a:spcAft>
              <a:buClr>
                <a:srgbClr val="FFC000"/>
              </a:buClr>
            </a:pPr>
            <a:r>
              <a:rPr lang="en-GB" sz="900" b="1" kern="0" dirty="0" smtClean="0">
                <a:latin typeface="Arial" pitchFamily="34" charset="0"/>
                <a:ea typeface="Arial Unicode MS" pitchFamily="34" charset="-128"/>
                <a:cs typeface="Arial Unicode MS" pitchFamily="34" charset="-128"/>
              </a:rPr>
              <a:t>Partner &amp; Customer Expansion</a:t>
            </a:r>
            <a:r>
              <a:rPr lang="en-GB" sz="900" kern="0" dirty="0" smtClean="0">
                <a:latin typeface="Arial" pitchFamily="34" charset="0"/>
                <a:ea typeface="Arial Unicode MS" pitchFamily="34" charset="-128"/>
                <a:cs typeface="Arial Unicode MS" pitchFamily="34" charset="-128"/>
              </a:rPr>
              <a:t>:</a:t>
            </a:r>
          </a:p>
          <a:p>
            <a:pPr lvl="0" fontAlgn="base">
              <a:spcAft>
                <a:spcPct val="0"/>
              </a:spcAft>
              <a:buClr>
                <a:srgbClr val="FFC000"/>
              </a:buClr>
              <a:buFont typeface="Arial" pitchFamily="34" charset="0"/>
              <a:buChar char="•"/>
            </a:pPr>
            <a:r>
              <a:rPr lang="en-GB" sz="900" kern="0" dirty="0" smtClean="0">
                <a:latin typeface="Arial" pitchFamily="34" charset="0"/>
                <a:ea typeface="Arial Unicode MS" pitchFamily="34" charset="-128"/>
                <a:cs typeface="Arial Unicode MS" pitchFamily="34" charset="-128"/>
              </a:rPr>
              <a:t>The finding an binding of </a:t>
            </a:r>
            <a:r>
              <a:rPr lang="en-GB" sz="900" b="1" kern="0" dirty="0" smtClean="0">
                <a:latin typeface="Arial" pitchFamily="34" charset="0"/>
                <a:ea typeface="Arial Unicode MS" pitchFamily="34" charset="-128"/>
                <a:cs typeface="Arial Unicode MS" pitchFamily="34" charset="-128"/>
              </a:rPr>
              <a:t>further valuable data providers</a:t>
            </a:r>
            <a:r>
              <a:rPr lang="en-GB" sz="900" kern="0" dirty="0" smtClean="0">
                <a:latin typeface="Arial" pitchFamily="34" charset="0"/>
                <a:ea typeface="Arial Unicode MS" pitchFamily="34" charset="-128"/>
                <a:cs typeface="Arial Unicode MS" pitchFamily="34" charset="-128"/>
              </a:rPr>
              <a:t> of e.g. financial data is a key success factor.</a:t>
            </a:r>
          </a:p>
          <a:p>
            <a:pPr lvl="0" fontAlgn="base">
              <a:spcAft>
                <a:spcPct val="0"/>
              </a:spcAft>
              <a:buClr>
                <a:srgbClr val="FFC000"/>
              </a:buClr>
              <a:buFont typeface="Arial" pitchFamily="34" charset="0"/>
              <a:buChar char="•"/>
            </a:pPr>
            <a:r>
              <a:rPr lang="en-GB" sz="900" kern="0" dirty="0" smtClean="0">
                <a:latin typeface="Arial" pitchFamily="34" charset="0"/>
                <a:ea typeface="Arial Unicode MS" pitchFamily="34" charset="-128"/>
                <a:cs typeface="Arial Unicode MS" pitchFamily="34" charset="-128"/>
              </a:rPr>
              <a:t>According to the expert evaluation </a:t>
            </a:r>
            <a:r>
              <a:rPr lang="en-GB" sz="900" b="1" kern="0" dirty="0" smtClean="0">
                <a:latin typeface="Arial" pitchFamily="34" charset="0"/>
                <a:ea typeface="Arial Unicode MS" pitchFamily="34" charset="-128"/>
                <a:cs typeface="Arial Unicode MS" pitchFamily="34" charset="-128"/>
              </a:rPr>
              <a:t>extensive marketing</a:t>
            </a:r>
            <a:r>
              <a:rPr lang="en-GB" sz="900" kern="0" dirty="0" smtClean="0">
                <a:latin typeface="Arial" pitchFamily="34" charset="0"/>
                <a:ea typeface="Arial Unicode MS" pitchFamily="34" charset="-128"/>
                <a:cs typeface="Arial Unicode MS" pitchFamily="34" charset="-128"/>
              </a:rPr>
              <a:t> is necessary and worthwhile as the “ingredient brands” ESA and EMBL are expected to raise high interest and attention.</a:t>
            </a:r>
          </a:p>
          <a:p>
            <a:pPr lvl="0" fontAlgn="base">
              <a:spcBef>
                <a:spcPts val="600"/>
              </a:spcBef>
              <a:spcAft>
                <a:spcPct val="0"/>
              </a:spcAft>
              <a:buClr>
                <a:srgbClr val="FFC000"/>
              </a:buClr>
            </a:pPr>
            <a:r>
              <a:rPr lang="en-GB" sz="900" b="1" kern="0" dirty="0" smtClean="0">
                <a:latin typeface="Arial" pitchFamily="34" charset="0"/>
                <a:ea typeface="Arial Unicode MS" pitchFamily="34" charset="-128"/>
                <a:cs typeface="Arial Unicode MS" pitchFamily="34" charset="-128"/>
              </a:rPr>
              <a:t>Data Processing</a:t>
            </a:r>
            <a:r>
              <a:rPr lang="en-GB" sz="900" kern="0" dirty="0" smtClean="0">
                <a:latin typeface="Arial" pitchFamily="34" charset="0"/>
                <a:ea typeface="Arial Unicode MS" pitchFamily="34" charset="-128"/>
                <a:cs typeface="Arial Unicode MS" pitchFamily="34" charset="-128"/>
              </a:rPr>
              <a:t>:</a:t>
            </a:r>
          </a:p>
          <a:p>
            <a:pPr lvl="0" fontAlgn="base">
              <a:spcAft>
                <a:spcPct val="0"/>
              </a:spcAft>
              <a:buClr>
                <a:srgbClr val="FFC000"/>
              </a:buClr>
              <a:buFont typeface="Arial" pitchFamily="34" charset="0"/>
              <a:buChar char="•"/>
            </a:pPr>
            <a:r>
              <a:rPr lang="en-GB" sz="900" b="1" kern="0" dirty="0" smtClean="0">
                <a:latin typeface="Arial" pitchFamily="34" charset="0"/>
                <a:ea typeface="Arial Unicode MS" pitchFamily="34" charset="-128"/>
                <a:cs typeface="Arial Unicode MS" pitchFamily="34" charset="-128"/>
              </a:rPr>
              <a:t>Selling enriched data </a:t>
            </a:r>
            <a:r>
              <a:rPr lang="en-GB" sz="900" kern="0" dirty="0" smtClean="0">
                <a:latin typeface="Arial" pitchFamily="34" charset="0"/>
                <a:ea typeface="Arial Unicode MS" pitchFamily="34" charset="-128"/>
                <a:cs typeface="Arial Unicode MS" pitchFamily="34" charset="-128"/>
              </a:rPr>
              <a:t>requires huge efforts to ensure data quality for the intended use in commercial operations, decision making and planning.</a:t>
            </a:r>
          </a:p>
          <a:p>
            <a:pPr fontAlgn="base">
              <a:spcAft>
                <a:spcPct val="0"/>
              </a:spcAft>
              <a:buClr>
                <a:srgbClr val="FFC000"/>
              </a:buClr>
              <a:buFont typeface="Arial" pitchFamily="34" charset="0"/>
              <a:buChar char="•"/>
            </a:pPr>
            <a:r>
              <a:rPr lang="en-GB" sz="900" kern="0" dirty="0" smtClean="0">
                <a:latin typeface="Arial" pitchFamily="34" charset="0"/>
                <a:ea typeface="Arial Unicode MS" pitchFamily="34" charset="-128"/>
                <a:cs typeface="Arial Unicode MS" pitchFamily="34" charset="-128"/>
              </a:rPr>
              <a:t>The more profitable option of </a:t>
            </a:r>
            <a:r>
              <a:rPr lang="en-GB" sz="900" b="1" kern="0" dirty="0" smtClean="0">
                <a:latin typeface="Arial" pitchFamily="34" charset="0"/>
                <a:ea typeface="Arial Unicode MS" pitchFamily="34" charset="-128"/>
                <a:cs typeface="Arial Unicode MS" pitchFamily="34" charset="-128"/>
              </a:rPr>
              <a:t>selling knowledge </a:t>
            </a:r>
            <a:r>
              <a:rPr lang="en-GB" sz="900" kern="0" dirty="0" smtClean="0">
                <a:latin typeface="Arial" pitchFamily="34" charset="0"/>
                <a:ea typeface="Arial Unicode MS" pitchFamily="34" charset="-128"/>
                <a:cs typeface="Arial Unicode MS" pitchFamily="34" charset="-128"/>
              </a:rPr>
              <a:t>induces data mining involving methods at the intersection of artificial intelligence, machine learning, statistics, and database systems. </a:t>
            </a:r>
          </a:p>
        </p:txBody>
      </p:sp>
      <p:sp>
        <p:nvSpPr>
          <p:cNvPr id="14" name="Rectangle 2"/>
          <p:cNvSpPr/>
          <p:nvPr/>
        </p:nvSpPr>
        <p:spPr bwMode="gray">
          <a:xfrm>
            <a:off x="4569010"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ts val="600"/>
              </a:spcBef>
              <a:spcAft>
                <a:spcPct val="0"/>
              </a:spcAft>
              <a:buClr>
                <a:srgbClr val="F0AB00"/>
              </a:buClr>
              <a:buSzPct val="80000"/>
            </a:pPr>
            <a:endParaRPr lang="en-GB" sz="900" kern="0" dirty="0" smtClean="0">
              <a:ea typeface="Arial Unicode MS" pitchFamily="34" charset="-128"/>
              <a:cs typeface="Arial Unicode MS" pitchFamily="34" charset="-128"/>
            </a:endParaRPr>
          </a:p>
          <a:p>
            <a:pPr fontAlgn="base">
              <a:spcBef>
                <a:spcPts val="600"/>
              </a:spcBef>
              <a:spcAft>
                <a:spcPct val="0"/>
              </a:spcAft>
              <a:buClr>
                <a:srgbClr val="F0AB00"/>
              </a:buClr>
              <a:buSzPct val="80000"/>
            </a:pPr>
            <a:r>
              <a:rPr lang="en-GB" sz="900" b="1" kern="0" dirty="0" smtClean="0">
                <a:ea typeface="Arial Unicode MS" pitchFamily="34" charset="-128"/>
                <a:cs typeface="Arial Unicode MS" pitchFamily="34" charset="-128"/>
              </a:rPr>
              <a:t>Double-Sided Improvements</a:t>
            </a:r>
            <a:r>
              <a:rPr lang="en-GB" sz="900" kern="0" dirty="0" smtClean="0">
                <a:ea typeface="Arial Unicode MS" pitchFamily="34" charset="-128"/>
                <a:cs typeface="Arial Unicode MS" pitchFamily="34" charset="-128"/>
              </a:rPr>
              <a:t>:</a:t>
            </a:r>
          </a:p>
          <a:p>
            <a:pPr fontAlgn="base">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As data is accessible to a greater public, researchers’ problems of </a:t>
            </a:r>
            <a:r>
              <a:rPr lang="en-GB" sz="900" b="1" kern="0" dirty="0" smtClean="0">
                <a:ea typeface="Arial Unicode MS" pitchFamily="34" charset="-128"/>
                <a:cs typeface="Arial Unicode MS" pitchFamily="34" charset="-128"/>
              </a:rPr>
              <a:t>identifying </a:t>
            </a:r>
            <a:r>
              <a:rPr lang="en-GB" sz="900" b="1" kern="0" dirty="0" smtClean="0">
                <a:latin typeface="Arial" pitchFamily="34" charset="0"/>
                <a:ea typeface="Arial Unicode MS" pitchFamily="34" charset="-128"/>
                <a:cs typeface="Arial" pitchFamily="34" charset="0"/>
              </a:rPr>
              <a:t>missing research instrumentation</a:t>
            </a:r>
            <a:r>
              <a:rPr lang="en-GB" sz="900" kern="0" dirty="0" smtClean="0">
                <a:latin typeface="Arial" pitchFamily="34" charset="0"/>
                <a:ea typeface="Arial Unicode MS" pitchFamily="34" charset="-128"/>
                <a:cs typeface="Arial" pitchFamily="34" charset="0"/>
              </a:rPr>
              <a:t> and research questions can be mitigated.</a:t>
            </a:r>
          </a:p>
          <a:p>
            <a:pPr fontAlgn="base">
              <a:spcAft>
                <a:spcPct val="0"/>
              </a:spcAft>
              <a:buClr>
                <a:srgbClr val="F0AB00"/>
              </a:buClr>
              <a:buSzPct val="80000"/>
              <a:buFont typeface="Arial" pitchFamily="34" charset="0"/>
              <a:buChar char="•"/>
            </a:pPr>
            <a:r>
              <a:rPr lang="en-GB" sz="900" b="1" kern="0" dirty="0" smtClean="0">
                <a:latin typeface="Arial" pitchFamily="34" charset="0"/>
                <a:ea typeface="Arial Unicode MS" pitchFamily="34" charset="-128"/>
                <a:cs typeface="Arial" pitchFamily="34" charset="0"/>
              </a:rPr>
              <a:t> Core business improvement </a:t>
            </a:r>
            <a:r>
              <a:rPr lang="en-GB" sz="900" kern="0" dirty="0" smtClean="0">
                <a:latin typeface="Arial" pitchFamily="34" charset="0"/>
                <a:ea typeface="Arial Unicode MS" pitchFamily="34" charset="-128"/>
                <a:cs typeface="Arial" pitchFamily="34" charset="0"/>
              </a:rPr>
              <a:t>is achieved by new data sets and knowledge concerning issues like </a:t>
            </a:r>
            <a:r>
              <a:rPr lang="en-GB" sz="900" dirty="0" smtClean="0">
                <a:latin typeface="Arial" pitchFamily="34" charset="0"/>
                <a:cs typeface="Arial" pitchFamily="34" charset="0"/>
              </a:rPr>
              <a:t>urban development, disaster reduction research, teaching material, military movements, soil moisture etc.</a:t>
            </a:r>
          </a:p>
          <a:p>
            <a:pPr fontAlgn="base">
              <a:spcBef>
                <a:spcPts val="600"/>
              </a:spcBef>
              <a:spcAft>
                <a:spcPct val="0"/>
              </a:spcAft>
              <a:buClr>
                <a:srgbClr val="F0AB00"/>
              </a:buClr>
              <a:buSzPct val="80000"/>
            </a:pPr>
            <a:r>
              <a:rPr lang="en-GB" sz="900" b="1" dirty="0" smtClean="0">
                <a:latin typeface="Arial" pitchFamily="34" charset="0"/>
                <a:cs typeface="Arial" pitchFamily="34" charset="0"/>
              </a:rPr>
              <a:t>Business Model Strengths</a:t>
            </a:r>
            <a:r>
              <a:rPr lang="en-GB" sz="900" dirty="0" smtClean="0">
                <a:latin typeface="Arial" pitchFamily="34" charset="0"/>
                <a:cs typeface="Arial" pitchFamily="34" charset="0"/>
              </a:rPr>
              <a:t>:</a:t>
            </a:r>
          </a:p>
          <a:p>
            <a:pPr fontAlgn="base">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Being evaluated with highest “impact on the market” among all BMs, the opportunity for a </a:t>
            </a:r>
            <a:r>
              <a:rPr lang="en-GB" sz="900" b="1" kern="0" dirty="0" smtClean="0">
                <a:ea typeface="Arial Unicode MS" pitchFamily="34" charset="-128"/>
                <a:cs typeface="Arial Unicode MS" pitchFamily="34" charset="-128"/>
              </a:rPr>
              <a:t>differentiated, thought-leading platform</a:t>
            </a:r>
            <a:r>
              <a:rPr lang="en-GB" sz="900" kern="0" dirty="0" smtClean="0">
                <a:ea typeface="Arial Unicode MS" pitchFamily="34" charset="-128"/>
                <a:cs typeface="Arial Unicode MS" pitchFamily="34" charset="-128"/>
              </a:rPr>
              <a:t> for data and knowledge sale truly exists.</a:t>
            </a:r>
          </a:p>
          <a:p>
            <a:pPr fontAlgn="base">
              <a:spcAft>
                <a:spcPct val="0"/>
              </a:spcAft>
              <a:buClr>
                <a:srgbClr val="F0AB00"/>
              </a:buClr>
              <a:buSzPct val="80000"/>
              <a:buFont typeface="Arial" pitchFamily="34" charset="0"/>
              <a:buChar char="•"/>
            </a:pPr>
            <a:r>
              <a:rPr lang="en-GB" sz="900" b="1" kern="0" dirty="0" smtClean="0">
                <a:ea typeface="Arial Unicode MS" pitchFamily="34" charset="-128"/>
                <a:cs typeface="Arial Unicode MS" pitchFamily="34" charset="-128"/>
              </a:rPr>
              <a:t>Easy data and tool access </a:t>
            </a:r>
            <a:r>
              <a:rPr lang="en-GB" sz="900" kern="0" dirty="0" smtClean="0">
                <a:ea typeface="Arial Unicode MS" pitchFamily="34" charset="-128"/>
                <a:cs typeface="Arial Unicode MS" pitchFamily="34" charset="-128"/>
              </a:rPr>
              <a:t>yields in community growth.</a:t>
            </a:r>
          </a:p>
          <a:p>
            <a:pPr fontAlgn="base">
              <a:spcAft>
                <a:spcPct val="0"/>
              </a:spcAft>
              <a:buClr>
                <a:srgbClr val="F0AB00"/>
              </a:buClr>
              <a:buSzPct val="80000"/>
            </a:pPr>
            <a:endParaRPr lang="en-GB" sz="900" kern="0" dirty="0" smtClean="0">
              <a:ea typeface="Arial Unicode MS" pitchFamily="34" charset="-128"/>
              <a:cs typeface="Arial Unicode MS" pitchFamily="34" charset="-128"/>
            </a:endParaRPr>
          </a:p>
          <a:p>
            <a:pPr fontAlgn="base">
              <a:spcAft>
                <a:spcPct val="0"/>
              </a:spcAft>
              <a:buClr>
                <a:srgbClr val="F0AB00"/>
              </a:buClr>
              <a:buSzPct val="80000"/>
            </a:pPr>
            <a:endParaRPr lang="en-GB" sz="900" kern="0" dirty="0" smtClean="0">
              <a:ea typeface="Arial Unicode MS" pitchFamily="34" charset="-128"/>
              <a:cs typeface="Arial Unicode MS" pitchFamily="34" charset="-128"/>
            </a:endParaRPr>
          </a:p>
        </p:txBody>
      </p:sp>
      <p:sp>
        <p:nvSpPr>
          <p:cNvPr id="15" name="Rectangle 4"/>
          <p:cNvSpPr/>
          <p:nvPr/>
        </p:nvSpPr>
        <p:spPr bwMode="gray">
          <a:xfrm>
            <a:off x="700499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1000" smtClean="0"/>
          </a:p>
          <a:p>
            <a:pPr fontAlgn="base">
              <a:spcBef>
                <a:spcPts val="600"/>
              </a:spcBef>
              <a:spcAft>
                <a:spcPct val="0"/>
              </a:spcAft>
              <a:buClr>
                <a:srgbClr val="F0AB00"/>
              </a:buClr>
              <a:buSzPct val="80000"/>
            </a:pPr>
            <a:r>
              <a:rPr lang="en-GB" sz="1000" b="1" smtClean="0"/>
              <a:t>Business (B2B)</a:t>
            </a:r>
            <a:r>
              <a:rPr lang="en-GB" sz="1000" smtClean="0"/>
              <a:t> including</a:t>
            </a:r>
          </a:p>
          <a:p>
            <a:pPr fontAlgn="base">
              <a:spcAft>
                <a:spcPct val="0"/>
              </a:spcAft>
              <a:buClr>
                <a:srgbClr val="F0AB00"/>
              </a:buClr>
              <a:buSzPct val="80000"/>
              <a:buFont typeface="Arial" pitchFamily="34" charset="0"/>
              <a:buChar char="•"/>
            </a:pPr>
            <a:r>
              <a:rPr lang="en-GB" sz="1000" smtClean="0"/>
              <a:t>Manufacturing</a:t>
            </a:r>
          </a:p>
          <a:p>
            <a:pPr fontAlgn="base">
              <a:spcAft>
                <a:spcPct val="0"/>
              </a:spcAft>
              <a:buClr>
                <a:srgbClr val="F0AB00"/>
              </a:buClr>
              <a:buSzPct val="80000"/>
              <a:buFont typeface="Arial" pitchFamily="34" charset="0"/>
              <a:buChar char="•"/>
            </a:pPr>
            <a:r>
              <a:rPr lang="en-GB" sz="1000" smtClean="0"/>
              <a:t>Strategy Consulting</a:t>
            </a:r>
          </a:p>
          <a:p>
            <a:pPr fontAlgn="base">
              <a:spcAft>
                <a:spcPct val="0"/>
              </a:spcAft>
              <a:buClr>
                <a:srgbClr val="F0AB00"/>
              </a:buClr>
              <a:buSzPct val="80000"/>
              <a:buFont typeface="Arial" pitchFamily="34" charset="0"/>
              <a:buChar char="•"/>
            </a:pPr>
            <a:r>
              <a:rPr lang="en-GB" sz="1000" smtClean="0"/>
              <a:t>Financial Sector</a:t>
            </a:r>
          </a:p>
          <a:p>
            <a:pPr fontAlgn="base">
              <a:spcAft>
                <a:spcPct val="0"/>
              </a:spcAft>
              <a:buClr>
                <a:srgbClr val="F0AB00"/>
              </a:buClr>
              <a:buSzPct val="80000"/>
              <a:buFont typeface="Arial" pitchFamily="34" charset="0"/>
              <a:buChar char="•"/>
            </a:pPr>
            <a:r>
              <a:rPr lang="en-GB" sz="1000" smtClean="0"/>
              <a:t>Health Sector </a:t>
            </a:r>
          </a:p>
          <a:p>
            <a:pPr fontAlgn="base">
              <a:spcAft>
                <a:spcPct val="0"/>
              </a:spcAft>
              <a:buClr>
                <a:srgbClr val="F0AB00"/>
              </a:buClr>
              <a:buSzPct val="80000"/>
              <a:buFont typeface="Arial" pitchFamily="34" charset="0"/>
              <a:buChar char="•"/>
            </a:pPr>
            <a:r>
              <a:rPr lang="en-GB" sz="1000" smtClean="0"/>
              <a:t>Oil Industry etc. and …</a:t>
            </a:r>
          </a:p>
          <a:p>
            <a:pPr fontAlgn="base">
              <a:spcBef>
                <a:spcPts val="600"/>
              </a:spcBef>
              <a:spcAft>
                <a:spcPct val="0"/>
              </a:spcAft>
              <a:buClr>
                <a:srgbClr val="F0AB00"/>
              </a:buClr>
              <a:buSzPct val="80000"/>
            </a:pPr>
            <a:r>
              <a:rPr lang="en-GB" sz="1000" smtClean="0"/>
              <a:t>… </a:t>
            </a:r>
            <a:r>
              <a:rPr lang="en-GB" sz="1000" b="1" smtClean="0"/>
              <a:t>Public (B2A)</a:t>
            </a:r>
            <a:r>
              <a:rPr lang="en-GB" sz="1000" smtClean="0"/>
              <a:t> including</a:t>
            </a:r>
          </a:p>
          <a:p>
            <a:pPr fontAlgn="base">
              <a:spcAft>
                <a:spcPct val="0"/>
              </a:spcAft>
              <a:buClr>
                <a:srgbClr val="F0AB00"/>
              </a:buClr>
              <a:buSzPct val="80000"/>
              <a:buFont typeface="Arial" pitchFamily="34" charset="0"/>
              <a:buChar char="•"/>
            </a:pPr>
            <a:r>
              <a:rPr lang="en-GB" sz="1000" smtClean="0"/>
              <a:t>Universities</a:t>
            </a:r>
          </a:p>
          <a:p>
            <a:pPr fontAlgn="base">
              <a:spcAft>
                <a:spcPct val="0"/>
              </a:spcAft>
              <a:buClr>
                <a:srgbClr val="F0AB00"/>
              </a:buClr>
              <a:buSzPct val="80000"/>
              <a:buFont typeface="Arial" pitchFamily="34" charset="0"/>
              <a:buChar char="•"/>
            </a:pPr>
            <a:r>
              <a:rPr lang="en-GB" sz="1000" smtClean="0"/>
              <a:t>Military</a:t>
            </a:r>
          </a:p>
          <a:p>
            <a:pPr fontAlgn="base">
              <a:spcAft>
                <a:spcPct val="0"/>
              </a:spcAft>
              <a:buClr>
                <a:srgbClr val="F0AB00"/>
              </a:buClr>
              <a:buSzPct val="80000"/>
              <a:buFont typeface="Arial" pitchFamily="34" charset="0"/>
              <a:buChar char="•"/>
            </a:pPr>
            <a:r>
              <a:rPr lang="en-GB" sz="1000" smtClean="0"/>
              <a:t>Governments </a:t>
            </a:r>
          </a:p>
          <a:p>
            <a:pPr fontAlgn="base">
              <a:spcAft>
                <a:spcPct val="0"/>
              </a:spcAft>
              <a:buClr>
                <a:srgbClr val="F0AB00"/>
              </a:buClr>
              <a:buSzPct val="80000"/>
              <a:buFont typeface="Arial" pitchFamily="34" charset="0"/>
              <a:buChar char="•"/>
            </a:pPr>
            <a:r>
              <a:rPr lang="en-GB" sz="1000" smtClean="0"/>
              <a:t>Schools etc. …</a:t>
            </a:r>
          </a:p>
          <a:p>
            <a:pPr fontAlgn="base">
              <a:spcBef>
                <a:spcPts val="600"/>
              </a:spcBef>
              <a:spcAft>
                <a:spcPct val="0"/>
              </a:spcAft>
              <a:buClr>
                <a:srgbClr val="F0AB00"/>
              </a:buClr>
              <a:buSzPct val="80000"/>
            </a:pPr>
            <a:r>
              <a:rPr lang="en-GB" sz="1000" smtClean="0"/>
              <a:t>… customers are evaluated to have a very high need.</a:t>
            </a:r>
          </a:p>
        </p:txBody>
      </p:sp>
      <p:sp>
        <p:nvSpPr>
          <p:cNvPr id="18" name="Rectangle 8"/>
          <p:cNvSpPr/>
          <p:nvPr/>
        </p:nvSpPr>
        <p:spPr bwMode="gray">
          <a:xfrm>
            <a:off x="913243"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a:spcBef>
                <a:spcPts val="600"/>
              </a:spcBef>
              <a:buClr>
                <a:schemeClr val="accent1"/>
              </a:buClr>
              <a:buSzPct val="80000"/>
              <a:defRPr/>
            </a:pPr>
            <a:endParaRPr lang="en-GB" sz="900" kern="0" dirty="0" smtClean="0">
              <a:ea typeface="Arial Unicode MS" pitchFamily="34" charset="-128"/>
              <a:cs typeface="Arial Unicode MS" pitchFamily="34" charset="-128"/>
            </a:endParaRPr>
          </a:p>
          <a:p>
            <a:pPr>
              <a:buClr>
                <a:schemeClr val="accent1"/>
              </a:buClr>
              <a:buSzPct val="80000"/>
              <a:buFont typeface="Arial" pitchFamily="34" charset="0"/>
              <a:buChar char="•"/>
              <a:defRPr/>
            </a:pPr>
            <a:r>
              <a:rPr lang="en-GB" sz="900" b="1" dirty="0" smtClean="0">
                <a:solidFill>
                  <a:srgbClr val="000000"/>
                </a:solidFill>
                <a:cs typeface="Arial"/>
              </a:rPr>
              <a:t>Infrastructure cost </a:t>
            </a:r>
            <a:r>
              <a:rPr lang="en-GB" sz="900" dirty="0" smtClean="0">
                <a:solidFill>
                  <a:srgbClr val="000000"/>
                </a:solidFill>
                <a:cs typeface="Arial"/>
              </a:rPr>
              <a:t>(</a:t>
            </a:r>
            <a:r>
              <a:rPr lang="en-GB" sz="900" kern="0" dirty="0" smtClean="0">
                <a:solidFill>
                  <a:srgbClr val="000000"/>
                </a:solidFill>
                <a:ea typeface="Arial Unicode MS" pitchFamily="34" charset="-128"/>
                <a:cs typeface="Arial Unicode MS" pitchFamily="34" charset="-128"/>
              </a:rPr>
              <a:t>virtualization, servers, storage, networking</a:t>
            </a:r>
            <a:r>
              <a:rPr lang="en-GB" sz="900" dirty="0" smtClean="0">
                <a:solidFill>
                  <a:srgbClr val="000000"/>
                </a:solidFill>
                <a:cs typeface="Arial"/>
              </a:rPr>
              <a:t>, electricity, licensing) are extremely high recurring cost. </a:t>
            </a:r>
          </a:p>
          <a:p>
            <a:pPr>
              <a:buClr>
                <a:schemeClr val="accent1"/>
              </a:buClr>
              <a:buSzPct val="80000"/>
              <a:buFont typeface="Arial" pitchFamily="34" charset="0"/>
              <a:buChar char="•"/>
              <a:defRPr/>
            </a:pPr>
            <a:r>
              <a:rPr lang="en-GB" sz="900" b="1" dirty="0" smtClean="0">
                <a:latin typeface="Arial" pitchFamily="34" charset="0"/>
                <a:cs typeface="Arial" pitchFamily="34" charset="0"/>
              </a:rPr>
              <a:t>Staff costs</a:t>
            </a:r>
            <a:r>
              <a:rPr lang="en-GB" sz="900" dirty="0" smtClean="0">
                <a:latin typeface="Arial" pitchFamily="34" charset="0"/>
                <a:cs typeface="Arial" pitchFamily="34" charset="0"/>
              </a:rPr>
              <a:t> for data standardization, context enrichment, and mining also appear recurrently.</a:t>
            </a:r>
          </a:p>
          <a:p>
            <a:pPr>
              <a:buClr>
                <a:schemeClr val="accent1"/>
              </a:buClr>
              <a:buSzPct val="80000"/>
              <a:buFont typeface="Arial" pitchFamily="34" charset="0"/>
              <a:buChar char="•"/>
              <a:defRPr/>
            </a:pPr>
            <a:r>
              <a:rPr lang="en-GB" sz="900" dirty="0" smtClean="0">
                <a:latin typeface="Arial" pitchFamily="34" charset="0"/>
                <a:cs typeface="Arial" pitchFamily="34" charset="0"/>
              </a:rPr>
              <a:t>Especially the exploitation of a first mover advantage causes high initial one time cost for </a:t>
            </a:r>
            <a:r>
              <a:rPr lang="en-GB" sz="900" b="1" dirty="0" smtClean="0">
                <a:latin typeface="Arial" pitchFamily="34" charset="0"/>
                <a:cs typeface="Arial" pitchFamily="34" charset="0"/>
              </a:rPr>
              <a:t>marketing campaigns</a:t>
            </a:r>
            <a:r>
              <a:rPr lang="en-GB" sz="900" dirty="0" smtClean="0">
                <a:latin typeface="Arial" pitchFamily="34" charset="0"/>
                <a:cs typeface="Arial" pitchFamily="34" charset="0"/>
              </a:rPr>
              <a:t>.</a:t>
            </a:r>
          </a:p>
          <a:p>
            <a:pPr>
              <a:buClr>
                <a:schemeClr val="accent1"/>
              </a:buClr>
              <a:buSzPct val="80000"/>
              <a:buFont typeface="Arial" pitchFamily="34" charset="0"/>
              <a:buChar char="•"/>
              <a:defRPr/>
            </a:pPr>
            <a:r>
              <a:rPr lang="en-GB" sz="900" dirty="0" smtClean="0">
                <a:latin typeface="Arial" pitchFamily="34" charset="0"/>
                <a:cs typeface="Arial" pitchFamily="34" charset="0"/>
              </a:rPr>
              <a:t>The role holder will receive a </a:t>
            </a:r>
            <a:r>
              <a:rPr lang="en-GB" sz="900" b="1" dirty="0" smtClean="0">
                <a:latin typeface="Arial" pitchFamily="34" charset="0"/>
                <a:cs typeface="Arial" pitchFamily="34" charset="0"/>
              </a:rPr>
              <a:t>percentage</a:t>
            </a:r>
            <a:r>
              <a:rPr lang="en-GB" sz="900" dirty="0" smtClean="0">
                <a:latin typeface="Arial" pitchFamily="34" charset="0"/>
                <a:cs typeface="Arial" pitchFamily="34" charset="0"/>
              </a:rPr>
              <a:t> of the revenues that are gained in this BM for lowering risks and cost and raising revenues.</a:t>
            </a:r>
            <a:endParaRPr lang="en-GB" sz="900" dirty="0" smtClean="0"/>
          </a:p>
        </p:txBody>
      </p:sp>
      <p:sp>
        <p:nvSpPr>
          <p:cNvPr id="19" name="Rectangle 18"/>
          <p:cNvSpPr/>
          <p:nvPr/>
        </p:nvSpPr>
        <p:spPr bwMode="gray">
          <a:xfrm>
            <a:off x="4569010"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algn="r" fontAlgn="base">
              <a:spcAft>
                <a:spcPct val="0"/>
              </a:spcAft>
              <a:buClr>
                <a:srgbClr val="F0AB00"/>
              </a:buClr>
              <a:buSzPct val="80000"/>
              <a:buFont typeface="Arial" pitchFamily="34" charset="0"/>
              <a:buChar char="•"/>
            </a:pPr>
            <a:r>
              <a:rPr lang="en-GB" sz="900" b="1" kern="0" smtClean="0">
                <a:ea typeface="Arial Unicode MS" pitchFamily="34" charset="-128"/>
                <a:cs typeface="Arial Unicode MS" pitchFamily="34" charset="-128"/>
              </a:rPr>
              <a:t>Transaction-based</a:t>
            </a:r>
            <a:r>
              <a:rPr lang="en-GB" sz="900" kern="0" smtClean="0">
                <a:ea typeface="Arial Unicode MS" pitchFamily="34" charset="-128"/>
                <a:cs typeface="Arial Unicode MS" pitchFamily="34" charset="-128"/>
              </a:rPr>
              <a:t> services are of interest for one-time needs.</a:t>
            </a:r>
          </a:p>
          <a:p>
            <a:pPr algn="r" fontAlgn="base">
              <a:spcBef>
                <a:spcPct val="50000"/>
              </a:spcBef>
              <a:spcAft>
                <a:spcPct val="0"/>
              </a:spcAft>
              <a:buClr>
                <a:srgbClr val="F0AB00"/>
              </a:buClr>
              <a:buSzPct val="80000"/>
              <a:buFont typeface="Arial" pitchFamily="34" charset="0"/>
              <a:buChar char="•"/>
            </a:pPr>
            <a:r>
              <a:rPr lang="en-GB" sz="900" b="1" kern="0" smtClean="0">
                <a:ea typeface="Arial Unicode MS" pitchFamily="34" charset="-128"/>
                <a:cs typeface="Arial Unicode MS" pitchFamily="34" charset="-128"/>
              </a:rPr>
              <a:t>Preemium subscription </a:t>
            </a:r>
            <a:r>
              <a:rPr lang="en-GB" sz="900" kern="0" smtClean="0">
                <a:ea typeface="Arial Unicode MS" pitchFamily="34" charset="-128"/>
                <a:cs typeface="Arial Unicode MS" pitchFamily="34" charset="-128"/>
              </a:rPr>
              <a:t>ensures updates to follow latest data.</a:t>
            </a:r>
          </a:p>
          <a:p>
            <a:pPr algn="r" fontAlgn="base">
              <a:spcBef>
                <a:spcPct val="50000"/>
              </a:spcBef>
              <a:spcAft>
                <a:spcPct val="0"/>
              </a:spcAft>
              <a:buClr>
                <a:srgbClr val="F0AB00"/>
              </a:buClr>
              <a:buSzPct val="80000"/>
              <a:buFont typeface="Arial" pitchFamily="34" charset="0"/>
              <a:buChar char="•"/>
            </a:pPr>
            <a:r>
              <a:rPr lang="en-GB" sz="900" b="1" kern="0" smtClean="0">
                <a:ea typeface="Arial Unicode MS" pitchFamily="34" charset="-128"/>
                <a:cs typeface="Arial Unicode MS" pitchFamily="34" charset="-128"/>
              </a:rPr>
              <a:t>Crowdsourcing</a:t>
            </a:r>
            <a:r>
              <a:rPr lang="en-GB" sz="900" kern="0" smtClean="0">
                <a:ea typeface="Arial Unicode MS" pitchFamily="34" charset="-128"/>
                <a:cs typeface="Arial Unicode MS" pitchFamily="34" charset="-128"/>
              </a:rPr>
              <a:t> allows for data provisioning by anybody.</a:t>
            </a:r>
          </a:p>
          <a:p>
            <a:pPr algn="r" fontAlgn="base">
              <a:spcBef>
                <a:spcPct val="50000"/>
              </a:spcBef>
              <a:spcAft>
                <a:spcPct val="0"/>
              </a:spcAft>
              <a:buClr>
                <a:srgbClr val="F0AB00"/>
              </a:buClr>
              <a:buSzPct val="80000"/>
              <a:buFont typeface="Arial" pitchFamily="34" charset="0"/>
              <a:buChar char="•"/>
            </a:pPr>
            <a:r>
              <a:rPr lang="en-GB" sz="900" kern="0" smtClean="0">
                <a:ea typeface="Arial Unicode MS" pitchFamily="34" charset="-128"/>
                <a:cs typeface="Arial Unicode MS" pitchFamily="34" charset="-128"/>
              </a:rPr>
              <a:t>Data enrichment could be triggered by </a:t>
            </a:r>
            <a:r>
              <a:rPr lang="en-GB" sz="900" b="1" kern="0" smtClean="0">
                <a:ea typeface="Arial Unicode MS" pitchFamily="34" charset="-128"/>
                <a:cs typeface="Arial Unicode MS" pitchFamily="34" charset="-128"/>
              </a:rPr>
              <a:t>free or low price cloud access</a:t>
            </a:r>
            <a:r>
              <a:rPr lang="en-GB" sz="900" kern="0" smtClean="0">
                <a:ea typeface="Arial Unicode MS" pitchFamily="34" charset="-128"/>
                <a:cs typeface="Arial Unicode MS" pitchFamily="34" charset="-128"/>
              </a:rPr>
              <a:t> if data is made available to be aggregated and sold.</a:t>
            </a:r>
          </a:p>
        </p:txBody>
      </p:sp>
      <p:sp>
        <p:nvSpPr>
          <p:cNvPr id="64" name="Text Placeholder 3"/>
          <p:cNvSpPr txBox="1">
            <a:spLocks/>
          </p:cNvSpPr>
          <p:nvPr/>
        </p:nvSpPr>
        <p:spPr>
          <a:xfrm>
            <a:off x="5172967" y="1587324"/>
            <a:ext cx="1229262" cy="462249"/>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Value Prop.</a:t>
            </a:r>
          </a:p>
        </p:txBody>
      </p:sp>
      <p:sp>
        <p:nvSpPr>
          <p:cNvPr id="65" name="Text Placeholder 3"/>
          <p:cNvSpPr txBox="1">
            <a:spLocks/>
          </p:cNvSpPr>
          <p:nvPr/>
        </p:nvSpPr>
        <p:spPr>
          <a:xfrm>
            <a:off x="6999124" y="1567541"/>
            <a:ext cx="1231633" cy="501816"/>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Customers</a:t>
            </a:r>
          </a:p>
        </p:txBody>
      </p:sp>
      <p:sp>
        <p:nvSpPr>
          <p:cNvPr id="66" name="Text Placeholder 3"/>
          <p:cNvSpPr txBox="1">
            <a:spLocks/>
          </p:cNvSpPr>
          <p:nvPr/>
        </p:nvSpPr>
        <p:spPr>
          <a:xfrm>
            <a:off x="969067" y="1587324"/>
            <a:ext cx="1106943" cy="376943"/>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Partners</a:t>
            </a:r>
          </a:p>
        </p:txBody>
      </p:sp>
      <p:sp>
        <p:nvSpPr>
          <p:cNvPr id="67" name="Text Placeholder 3"/>
          <p:cNvSpPr txBox="1">
            <a:spLocks/>
          </p:cNvSpPr>
          <p:nvPr/>
        </p:nvSpPr>
        <p:spPr>
          <a:xfrm>
            <a:off x="2621652" y="1587324"/>
            <a:ext cx="1457539" cy="462249"/>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Operations</a:t>
            </a:r>
          </a:p>
        </p:txBody>
      </p:sp>
      <p:sp>
        <p:nvSpPr>
          <p:cNvPr id="68" name="Text Placeholder 3"/>
          <p:cNvSpPr txBox="1">
            <a:spLocks/>
          </p:cNvSpPr>
          <p:nvPr/>
        </p:nvSpPr>
        <p:spPr>
          <a:xfrm>
            <a:off x="2198311" y="4883770"/>
            <a:ext cx="1085632"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Costs</a:t>
            </a:r>
          </a:p>
        </p:txBody>
      </p:sp>
      <p:sp>
        <p:nvSpPr>
          <p:cNvPr id="69" name="Text Placeholder 3"/>
          <p:cNvSpPr txBox="1">
            <a:spLocks/>
          </p:cNvSpPr>
          <p:nvPr/>
        </p:nvSpPr>
        <p:spPr>
          <a:xfrm>
            <a:off x="5870553" y="4883770"/>
            <a:ext cx="1170033"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Revenue</a:t>
            </a:r>
          </a:p>
        </p:txBody>
      </p:sp>
      <p:sp>
        <p:nvSpPr>
          <p:cNvPr id="43" name="Rounded Rectangle 42"/>
          <p:cNvSpPr/>
          <p:nvPr/>
        </p:nvSpPr>
        <p:spPr bwMode="gray">
          <a:xfrm>
            <a:off x="4107229" y="4473716"/>
            <a:ext cx="923562" cy="764051"/>
          </a:xfrm>
          <a:prstGeom prst="roundRect">
            <a:avLst/>
          </a:prstGeom>
          <a:solidFill>
            <a:schemeClr val="bg1"/>
          </a:solidFill>
          <a:ln w="76200" algn="ctr">
            <a:solidFill>
              <a:schemeClr val="accent1"/>
            </a:solidFill>
            <a:miter lim="800000"/>
            <a:headEnd/>
            <a:tailEnd/>
          </a:ln>
        </p:spPr>
        <p:txBody>
          <a:bodyPr lIns="18000" tIns="0" rIns="18000" bIns="0" rtlCol="0" anchor="b"/>
          <a:lstStyle/>
          <a:p>
            <a:pPr algn="ctr" fontAlgn="base">
              <a:spcBef>
                <a:spcPct val="50000"/>
              </a:spcBef>
              <a:spcAft>
                <a:spcPct val="0"/>
              </a:spcAft>
              <a:buClr>
                <a:srgbClr val="F0AB00"/>
              </a:buClr>
              <a:buSzPct val="80000"/>
            </a:pPr>
            <a:endParaRPr kumimoji="0" lang="en-GB" sz="900" b="1"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49"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rPr>
              <a:t>Capturing, processing, analyzing and archiving of highly attractive data from ESA and EMBL occupies the potential to cooperate with further data providers in order to enrich the data in its context. The selling of resulting data sets and knowledge is evaluated as the most promising BM in terms of market need, impact on critical mass, differentiation, and thought leadership. Yet, the required time is high.</a:t>
            </a:r>
          </a:p>
          <a:p>
            <a:pPr algn="just">
              <a:spcBef>
                <a:spcPct val="0"/>
              </a:spcBef>
            </a:pPr>
            <a:r>
              <a:rPr lang="en-GB" sz="1100" dirty="0" smtClean="0">
                <a:solidFill>
                  <a:schemeClr val="accent2"/>
                </a:solidFill>
              </a:rPr>
              <a:t> </a:t>
            </a:r>
            <a:endParaRPr lang="en-GB" sz="1100" dirty="0">
              <a:solidFill>
                <a:schemeClr val="accent2"/>
              </a:solidFill>
            </a:endParaRPr>
          </a:p>
        </p:txBody>
      </p:sp>
      <p:grpSp>
        <p:nvGrpSpPr>
          <p:cNvPr id="6" name="Group 46"/>
          <p:cNvGrpSpPr>
            <a:grpSpLocks noChangeAspect="1"/>
          </p:cNvGrpSpPr>
          <p:nvPr/>
        </p:nvGrpSpPr>
        <p:grpSpPr>
          <a:xfrm>
            <a:off x="8298312" y="2912715"/>
            <a:ext cx="410750" cy="390213"/>
            <a:chOff x="6941606" y="3700461"/>
            <a:chExt cx="684584" cy="650355"/>
          </a:xfrm>
        </p:grpSpPr>
        <p:pic>
          <p:nvPicPr>
            <p:cNvPr id="51" name="Picture 6" descr="272775">
              <a:hlinkClick r:id="rId4"/>
            </p:cNvPr>
            <p:cNvPicPr>
              <a:picLocks noChangeAspect="1" noChangeArrowheads="1"/>
            </p:cNvPicPr>
            <p:nvPr/>
          </p:nvPicPr>
          <p:blipFill>
            <a:blip r:embed="rId5" cstate="print"/>
            <a:srcRect/>
            <a:stretch>
              <a:fillRect/>
            </a:stretch>
          </p:blipFill>
          <p:spPr bwMode="auto">
            <a:xfrm>
              <a:off x="7040014" y="3781754"/>
              <a:ext cx="487765" cy="487767"/>
            </a:xfrm>
            <a:prstGeom prst="rect">
              <a:avLst/>
            </a:prstGeom>
            <a:noFill/>
          </p:spPr>
        </p:pic>
        <p:sp>
          <p:nvSpPr>
            <p:cNvPr id="52" name="Rounded Rectangle 51"/>
            <p:cNvSpPr/>
            <p:nvPr/>
          </p:nvSpPr>
          <p:spPr bwMode="gray">
            <a:xfrm>
              <a:off x="6941606" y="3700461"/>
              <a:ext cx="684584" cy="650355"/>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7" name="Gruppieren 22"/>
          <p:cNvGrpSpPr/>
          <p:nvPr/>
        </p:nvGrpSpPr>
        <p:grpSpPr>
          <a:xfrm>
            <a:off x="8302087" y="3849585"/>
            <a:ext cx="403201" cy="383041"/>
            <a:chOff x="7954847" y="2808740"/>
            <a:chExt cx="403201" cy="383041"/>
          </a:xfrm>
        </p:grpSpPr>
        <p:pic>
          <p:nvPicPr>
            <p:cNvPr id="54" name="Grafik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0360" y="2859602"/>
              <a:ext cx="306896" cy="285822"/>
            </a:xfrm>
            <a:prstGeom prst="rect">
              <a:avLst/>
            </a:prstGeom>
          </p:spPr>
        </p:pic>
        <p:sp>
          <p:nvSpPr>
            <p:cNvPr id="55" name="Rounded Rectangle 54"/>
            <p:cNvSpPr/>
            <p:nvPr/>
          </p:nvSpPr>
          <p:spPr bwMode="gray">
            <a:xfrm>
              <a:off x="7954847" y="2808740"/>
              <a:ext cx="403201" cy="383041"/>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8" name="Group 80"/>
          <p:cNvGrpSpPr>
            <a:grpSpLocks noChangeAspect="1"/>
          </p:cNvGrpSpPr>
          <p:nvPr/>
        </p:nvGrpSpPr>
        <p:grpSpPr>
          <a:xfrm>
            <a:off x="8302086" y="1983016"/>
            <a:ext cx="403202" cy="383042"/>
            <a:chOff x="6947896" y="2564904"/>
            <a:chExt cx="672004" cy="638404"/>
          </a:xfrm>
        </p:grpSpPr>
        <p:pic>
          <p:nvPicPr>
            <p:cNvPr id="62" name="Picture 4" descr="272579">
              <a:hlinkClick r:id="rId7"/>
            </p:cNvPr>
            <p:cNvPicPr>
              <a:picLocks noChangeAspect="1" noChangeArrowheads="1"/>
            </p:cNvPicPr>
            <p:nvPr/>
          </p:nvPicPr>
          <p:blipFill>
            <a:blip r:embed="rId8" cstate="print"/>
            <a:srcRect/>
            <a:stretch>
              <a:fillRect/>
            </a:stretch>
          </p:blipFill>
          <p:spPr bwMode="auto">
            <a:xfrm>
              <a:off x="7029797" y="2630005"/>
              <a:ext cx="508203" cy="508203"/>
            </a:xfrm>
            <a:prstGeom prst="rect">
              <a:avLst/>
            </a:prstGeom>
            <a:noFill/>
          </p:spPr>
        </p:pic>
        <p:sp>
          <p:nvSpPr>
            <p:cNvPr id="63" name="Rounded Rectangle 36"/>
            <p:cNvSpPr/>
            <p:nvPr/>
          </p:nvSpPr>
          <p:spPr bwMode="gray">
            <a:xfrm>
              <a:off x="6947896" y="2564904"/>
              <a:ext cx="672004" cy="638404"/>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000"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45" name="Gruppieren 19"/>
          <p:cNvGrpSpPr/>
          <p:nvPr/>
        </p:nvGrpSpPr>
        <p:grpSpPr>
          <a:xfrm>
            <a:off x="430123" y="2711698"/>
            <a:ext cx="410746" cy="390213"/>
            <a:chOff x="548806" y="2257351"/>
            <a:chExt cx="410746" cy="390213"/>
          </a:xfrm>
        </p:grpSpPr>
        <p:pic>
          <p:nvPicPr>
            <p:cNvPr id="46" name="Grafik 7"/>
            <p:cNvPicPr>
              <a:picLocks noChangeAspect="1"/>
            </p:cNvPicPr>
            <p:nvPr/>
          </p:nvPicPr>
          <p:blipFill>
            <a:blip r:embed="rId9" cstate="print">
              <a:grayscl/>
              <a:extLst>
                <a:ext uri="{28A0092B-C50C-407E-A947-70E740481C1C}">
                  <a14:useLocalDpi xmlns:a14="http://schemas.microsoft.com/office/drawing/2010/main" val="0"/>
                </a:ext>
              </a:extLst>
            </a:blip>
            <a:stretch>
              <a:fillRect/>
            </a:stretch>
          </p:blipFill>
          <p:spPr>
            <a:xfrm>
              <a:off x="589100" y="2288575"/>
              <a:ext cx="347865" cy="313963"/>
            </a:xfrm>
            <a:prstGeom prst="rect">
              <a:avLst/>
            </a:prstGeom>
          </p:spPr>
        </p:pic>
        <p:sp>
          <p:nvSpPr>
            <p:cNvPr id="47" name="Rounded Rectangle 46"/>
            <p:cNvSpPr/>
            <p:nvPr/>
          </p:nvSpPr>
          <p:spPr bwMode="gray">
            <a:xfrm>
              <a:off x="548806" y="2257351"/>
              <a:ext cx="410746" cy="390213"/>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76" name="Group 75"/>
          <p:cNvGrpSpPr/>
          <p:nvPr/>
        </p:nvGrpSpPr>
        <p:grpSpPr>
          <a:xfrm>
            <a:off x="398738" y="4245761"/>
            <a:ext cx="439013" cy="376401"/>
            <a:chOff x="398738" y="4245761"/>
            <a:chExt cx="439013" cy="376401"/>
          </a:xfrm>
        </p:grpSpPr>
        <p:sp>
          <p:nvSpPr>
            <p:cNvPr id="70" name="Rounded Rectangle 50"/>
            <p:cNvSpPr/>
            <p:nvPr/>
          </p:nvSpPr>
          <p:spPr bwMode="gray">
            <a:xfrm>
              <a:off x="398738" y="4245761"/>
              <a:ext cx="439013" cy="376401"/>
            </a:xfrm>
            <a:prstGeom prst="roundRect">
              <a:avLst/>
            </a:prstGeom>
            <a:noFill/>
            <a:ln w="76200" algn="ctr">
              <a:solidFill>
                <a:schemeClr val="tx2"/>
              </a:solidFill>
              <a:prstDash val="sysDot"/>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pic>
          <p:nvPicPr>
            <p:cNvPr id="72" name="Picture 2" descr="C:\Users\I300708\AppData\Local\Microsoft\Windows\Temporary Internet Files\Content.IE5\82JHK0R0\MC900441498[1].png"/>
            <p:cNvPicPr>
              <a:picLocks noChangeAspect="1" noChangeArrowheads="1"/>
            </p:cNvPicPr>
            <p:nvPr/>
          </p:nvPicPr>
          <p:blipFill>
            <a:blip r:embed="rId10" cstate="print"/>
            <a:srcRect/>
            <a:stretch>
              <a:fillRect/>
            </a:stretch>
          </p:blipFill>
          <p:spPr bwMode="auto">
            <a:xfrm>
              <a:off x="477247" y="4292964"/>
              <a:ext cx="281995" cy="281995"/>
            </a:xfrm>
            <a:prstGeom prst="rect">
              <a:avLst/>
            </a:prstGeom>
            <a:noFill/>
          </p:spPr>
        </p:pic>
      </p:grpSp>
      <p:grpSp>
        <p:nvGrpSpPr>
          <p:cNvPr id="73" name="Group 72"/>
          <p:cNvGrpSpPr/>
          <p:nvPr/>
        </p:nvGrpSpPr>
        <p:grpSpPr>
          <a:xfrm>
            <a:off x="395766" y="3454931"/>
            <a:ext cx="439013" cy="376401"/>
            <a:chOff x="387140" y="2652674"/>
            <a:chExt cx="439013" cy="376401"/>
          </a:xfrm>
        </p:grpSpPr>
        <p:pic>
          <p:nvPicPr>
            <p:cNvPr id="74" name="Picture 6" descr="http://blog.cordys.com/wp-content/uploads/2013/02/puzzle-cloud1.jpg"/>
            <p:cNvPicPr>
              <a:picLocks noChangeAspect="1" noChangeArrowheads="1"/>
            </p:cNvPicPr>
            <p:nvPr/>
          </p:nvPicPr>
          <p:blipFill>
            <a:blip r:embed="rId11" cstate="print"/>
            <a:srcRect/>
            <a:stretch>
              <a:fillRect/>
            </a:stretch>
          </p:blipFill>
          <p:spPr bwMode="auto">
            <a:xfrm>
              <a:off x="401646" y="2687124"/>
              <a:ext cx="410001" cy="307501"/>
            </a:xfrm>
            <a:prstGeom prst="rect">
              <a:avLst/>
            </a:prstGeom>
            <a:noFill/>
          </p:spPr>
        </p:pic>
        <p:sp>
          <p:nvSpPr>
            <p:cNvPr id="75" name="Rounded Rectangle 50"/>
            <p:cNvSpPr/>
            <p:nvPr/>
          </p:nvSpPr>
          <p:spPr bwMode="gray">
            <a:xfrm>
              <a:off x="387140" y="2652674"/>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pic>
        <p:nvPicPr>
          <p:cNvPr id="57" name="Grafik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54653" y="4634391"/>
            <a:ext cx="828715" cy="442701"/>
          </a:xfrm>
          <a:prstGeom prst="rect">
            <a:avLst/>
          </a:prstGeom>
        </p:spPr>
      </p:pic>
    </p:spTree>
    <p:extLst>
      <p:ext uri="{BB962C8B-B14F-4D97-AF65-F5344CB8AC3E}">
        <p14:creationId xmlns:p14="http://schemas.microsoft.com/office/powerpoint/2010/main" val="2614862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000" y="75637"/>
            <a:ext cx="8496000" cy="756000"/>
          </a:xfrm>
        </p:spPr>
        <p:txBody>
          <a:bodyPr>
            <a:normAutofit fontScale="90000"/>
          </a:bodyPr>
          <a:lstStyle/>
          <a:p>
            <a:r>
              <a:rPr lang="en-GB" dirty="0" smtClean="0"/>
              <a:t>Information as a Service</a:t>
            </a:r>
            <a:endParaRPr lang="en-GB" dirty="0"/>
          </a:p>
        </p:txBody>
      </p:sp>
      <p:graphicFrame>
        <p:nvGraphicFramePr>
          <p:cNvPr id="123" name="Object 2"/>
          <p:cNvGraphicFramePr>
            <a:graphicFrameLocks/>
          </p:cNvGraphicFramePr>
          <p:nvPr/>
        </p:nvGraphicFramePr>
        <p:xfrm>
          <a:off x="-194655" y="1468680"/>
          <a:ext cx="5286103" cy="3365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1" name="Object 2"/>
          <p:cNvGraphicFramePr>
            <a:graphicFrameLocks/>
          </p:cNvGraphicFramePr>
          <p:nvPr/>
        </p:nvGraphicFramePr>
        <p:xfrm>
          <a:off x="4052552" y="1468680"/>
          <a:ext cx="5286102" cy="3365010"/>
        </p:xfrm>
        <a:graphic>
          <a:graphicData uri="http://schemas.openxmlformats.org/drawingml/2006/chart">
            <c:chart xmlns:c="http://schemas.openxmlformats.org/drawingml/2006/chart" xmlns:r="http://schemas.openxmlformats.org/officeDocument/2006/relationships" r:id="rId4"/>
          </a:graphicData>
        </a:graphic>
      </p:graphicFrame>
      <p:pic>
        <p:nvPicPr>
          <p:cNvPr id="56322" name="Picture 2"/>
          <p:cNvPicPr>
            <a:picLocks noChangeAspect="1" noChangeArrowheads="1"/>
          </p:cNvPicPr>
          <p:nvPr/>
        </p:nvPicPr>
        <p:blipFill>
          <a:blip r:embed="rId5" cstate="print"/>
          <a:srcRect/>
          <a:stretch>
            <a:fillRect/>
          </a:stretch>
        </p:blipFill>
        <p:spPr bwMode="auto">
          <a:xfrm>
            <a:off x="324000" y="4947299"/>
            <a:ext cx="8496000" cy="635275"/>
          </a:xfrm>
          <a:prstGeom prst="rect">
            <a:avLst/>
          </a:prstGeom>
          <a:noFill/>
          <a:ln w="9525">
            <a:noFill/>
            <a:miter lim="800000"/>
            <a:headEnd/>
            <a:tailEnd/>
          </a:ln>
          <a:effectLst/>
        </p:spPr>
      </p:pic>
      <p:pic>
        <p:nvPicPr>
          <p:cNvPr id="56323" name="Picture 3"/>
          <p:cNvPicPr>
            <a:picLocks noChangeAspect="1" noChangeArrowheads="1"/>
          </p:cNvPicPr>
          <p:nvPr/>
        </p:nvPicPr>
        <p:blipFill>
          <a:blip r:embed="rId6" cstate="print"/>
          <a:srcRect/>
          <a:stretch>
            <a:fillRect/>
          </a:stretch>
        </p:blipFill>
        <p:spPr bwMode="auto">
          <a:xfrm>
            <a:off x="324000" y="5696183"/>
            <a:ext cx="8496000" cy="564121"/>
          </a:xfrm>
          <a:prstGeom prst="rect">
            <a:avLst/>
          </a:prstGeom>
          <a:noFill/>
          <a:ln w="9525">
            <a:noFill/>
            <a:miter lim="800000"/>
            <a:headEnd/>
            <a:tailEnd/>
          </a:ln>
          <a:effectLst/>
        </p:spPr>
      </p:pic>
      <p:sp>
        <p:nvSpPr>
          <p:cNvPr id="14" name="TextBox 13"/>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
        <p:nvSpPr>
          <p:cNvPr id="15"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rPr>
              <a:t>Both HN supplier and SAP experts were enthusiastic about this BM which is depicted in its very high revenue potential and its very high customer need. Selling data and knowledge on this scale is a thought leading BM with a high differentiation and a very high revenue potential. Taking into account the feasibility and the required suppliers’ expertise, we clearly advise to strike up the critical one-time costs.</a:t>
            </a:r>
          </a:p>
          <a:p>
            <a:pPr>
              <a:spcBef>
                <a:spcPct val="0"/>
              </a:spcBef>
            </a:pPr>
            <a:endParaRPr lang="en-GB" sz="1100" dirty="0">
              <a:solidFill>
                <a:schemeClr val="accent2"/>
              </a:solidFill>
            </a:endParaRPr>
          </a:p>
        </p:txBody>
      </p:sp>
    </p:spTree>
    <p:extLst>
      <p:ext uri="{BB962C8B-B14F-4D97-AF65-F5344CB8AC3E}">
        <p14:creationId xmlns:p14="http://schemas.microsoft.com/office/powerpoint/2010/main" val="1915485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a:off x="4569010" y="3637907"/>
            <a:ext cx="2435983"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2"/>
          <p:cNvSpPr/>
          <p:nvPr/>
        </p:nvSpPr>
        <p:spPr bwMode="gray">
          <a:xfrm>
            <a:off x="4569010"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95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r>
              <a:rPr lang="en-GB" sz="950" b="1" kern="0" dirty="0" smtClean="0">
                <a:ea typeface="Arial Unicode MS" pitchFamily="34" charset="-128"/>
                <a:cs typeface="Arial Unicode MS" pitchFamily="34" charset="-128"/>
              </a:rPr>
              <a:t>Advantages for Users</a:t>
            </a:r>
            <a:r>
              <a:rPr lang="en-GB" sz="950" kern="0" dirty="0" smtClean="0">
                <a:ea typeface="Arial Unicode MS" pitchFamily="34" charset="-128"/>
                <a:cs typeface="Arial Unicode MS" pitchFamily="34" charset="-128"/>
              </a:rPr>
              <a:t>:</a:t>
            </a:r>
          </a:p>
          <a:p>
            <a:pPr fontAlgn="base">
              <a:spcAft>
                <a:spcPct val="0"/>
              </a:spcAft>
              <a:buClr>
                <a:srgbClr val="F0AB00"/>
              </a:buClr>
              <a:buSzPct val="80000"/>
              <a:buFont typeface="Arial" pitchFamily="34" charset="0"/>
              <a:buChar char="•"/>
            </a:pPr>
            <a:r>
              <a:rPr lang="en-GB" sz="950" kern="0" dirty="0" smtClean="0">
                <a:ea typeface="Arial Unicode MS" pitchFamily="34" charset="-128"/>
                <a:cs typeface="Arial Unicode MS" pitchFamily="34" charset="-128"/>
              </a:rPr>
              <a:t>Users can discover, use, and adapt </a:t>
            </a:r>
            <a:r>
              <a:rPr lang="en-GB" sz="950" b="1" kern="0" dirty="0" smtClean="0">
                <a:ea typeface="Arial Unicode MS" pitchFamily="34" charset="-128"/>
                <a:cs typeface="Arial Unicode MS" pitchFamily="34" charset="-128"/>
              </a:rPr>
              <a:t>domain-specific apps</a:t>
            </a:r>
            <a:r>
              <a:rPr lang="en-GB" sz="950" kern="0" dirty="0" smtClean="0">
                <a:ea typeface="Arial Unicode MS" pitchFamily="34" charset="-128"/>
                <a:cs typeface="Arial Unicode MS" pitchFamily="34" charset="-128"/>
              </a:rPr>
              <a:t> in the marketplace or start an outsourced development project.</a:t>
            </a:r>
          </a:p>
          <a:p>
            <a:pPr fontAlgn="base">
              <a:spcAft>
                <a:spcPct val="0"/>
              </a:spcAft>
              <a:buClr>
                <a:srgbClr val="F0AB00"/>
              </a:buClr>
              <a:buSzPct val="80000"/>
              <a:buFont typeface="Arial" pitchFamily="34" charset="0"/>
              <a:buChar char="•"/>
            </a:pPr>
            <a:r>
              <a:rPr lang="en-GB" sz="950" kern="0" dirty="0" smtClean="0">
                <a:ea typeface="Arial Unicode MS" pitchFamily="34" charset="-128"/>
                <a:cs typeface="Arial Unicode MS" pitchFamily="34" charset="-128"/>
              </a:rPr>
              <a:t>A development project is </a:t>
            </a:r>
            <a:r>
              <a:rPr lang="en-GB" sz="950" b="1" kern="0" dirty="0" smtClean="0">
                <a:ea typeface="Arial Unicode MS" pitchFamily="34" charset="-128"/>
                <a:cs typeface="Arial Unicode MS" pitchFamily="34" charset="-128"/>
              </a:rPr>
              <a:t>risk free for end customers </a:t>
            </a:r>
            <a:r>
              <a:rPr lang="en-GB" sz="950" kern="0" dirty="0" smtClean="0">
                <a:ea typeface="Arial Unicode MS" pitchFamily="34" charset="-128"/>
                <a:cs typeface="Arial Unicode MS" pitchFamily="34" charset="-128"/>
              </a:rPr>
              <a:t>because payment is done eventually.</a:t>
            </a:r>
          </a:p>
          <a:p>
            <a:pPr fontAlgn="base">
              <a:spcAft>
                <a:spcPct val="0"/>
              </a:spcAft>
              <a:buClr>
                <a:srgbClr val="F0AB00"/>
              </a:buClr>
              <a:buSzPct val="80000"/>
              <a:buFont typeface="Arial" pitchFamily="34" charset="0"/>
              <a:buChar char="•"/>
            </a:pPr>
            <a:r>
              <a:rPr lang="en-GB" sz="950" kern="0" dirty="0" smtClean="0">
                <a:ea typeface="Arial Unicode MS" pitchFamily="34" charset="-128"/>
                <a:cs typeface="Arial Unicode MS" pitchFamily="34" charset="-128"/>
              </a:rPr>
              <a:t>The apps automatically deploy on the HN infrastructure and platform which allows users to benefit from </a:t>
            </a:r>
            <a:r>
              <a:rPr lang="en-GB" sz="950" b="1" kern="0" dirty="0" smtClean="0">
                <a:ea typeface="Arial Unicode MS" pitchFamily="34" charset="-128"/>
                <a:cs typeface="Arial Unicode MS" pitchFamily="34" charset="-128"/>
              </a:rPr>
              <a:t>cloud computing advantages</a:t>
            </a:r>
            <a:r>
              <a:rPr lang="en-GB" sz="950" kern="0" dirty="0" smtClean="0">
                <a:ea typeface="Arial Unicode MS" pitchFamily="34" charset="-128"/>
                <a:cs typeface="Arial Unicode MS" pitchFamily="34" charset="-128"/>
              </a:rPr>
              <a:t>.</a:t>
            </a:r>
          </a:p>
          <a:p>
            <a:pPr fontAlgn="base">
              <a:spcBef>
                <a:spcPts val="600"/>
              </a:spcBef>
              <a:spcAft>
                <a:spcPct val="0"/>
              </a:spcAft>
              <a:buClr>
                <a:srgbClr val="F0AB00"/>
              </a:buClr>
              <a:buSzPct val="80000"/>
            </a:pPr>
            <a:r>
              <a:rPr lang="en-GB" sz="950" b="1" kern="0" dirty="0" smtClean="0">
                <a:ea typeface="Arial Unicode MS" pitchFamily="34" charset="-128"/>
                <a:cs typeface="Arial Unicode MS" pitchFamily="34" charset="-128"/>
              </a:rPr>
              <a:t>The Crowd‘s Implication</a:t>
            </a:r>
            <a:r>
              <a:rPr lang="en-GB" sz="950" kern="0" dirty="0" smtClean="0">
                <a:ea typeface="Arial Unicode MS" pitchFamily="34" charset="-128"/>
                <a:cs typeface="Arial Unicode MS" pitchFamily="34" charset="-128"/>
              </a:rPr>
              <a:t>:</a:t>
            </a:r>
          </a:p>
          <a:p>
            <a:pPr fontAlgn="base">
              <a:spcAft>
                <a:spcPct val="0"/>
              </a:spcAft>
              <a:buClr>
                <a:srgbClr val="F0AB00"/>
              </a:buClr>
              <a:buSzPct val="80000"/>
              <a:buFont typeface="Arial" pitchFamily="34" charset="0"/>
              <a:buChar char="•"/>
            </a:pPr>
            <a:r>
              <a:rPr lang="en-GB" sz="950" kern="0" dirty="0" smtClean="0">
                <a:ea typeface="Arial Unicode MS" pitchFamily="34" charset="-128"/>
                <a:cs typeface="Arial Unicode MS" pitchFamily="34" charset="-128"/>
              </a:rPr>
              <a:t>A </a:t>
            </a:r>
            <a:r>
              <a:rPr lang="en-GB" sz="950" b="1" kern="0" dirty="0" smtClean="0">
                <a:ea typeface="Arial Unicode MS" pitchFamily="34" charset="-128"/>
                <a:cs typeface="Arial Unicode MS" pitchFamily="34" charset="-128"/>
              </a:rPr>
              <a:t>worldwide crowd </a:t>
            </a:r>
            <a:r>
              <a:rPr lang="en-GB" sz="950" kern="0" dirty="0" smtClean="0">
                <a:ea typeface="Arial Unicode MS" pitchFamily="34" charset="-128"/>
                <a:cs typeface="Arial Unicode MS" pitchFamily="34" charset="-128"/>
              </a:rPr>
              <a:t>ensures diversity in all aspects and a higher creativity level.</a:t>
            </a:r>
          </a:p>
          <a:p>
            <a:pPr fontAlgn="base">
              <a:spcAft>
                <a:spcPct val="0"/>
              </a:spcAft>
              <a:buClr>
                <a:srgbClr val="F0AB00"/>
              </a:buClr>
              <a:buSzPct val="80000"/>
              <a:buFont typeface="Arial" pitchFamily="34" charset="0"/>
              <a:buChar char="•"/>
            </a:pPr>
            <a:r>
              <a:rPr lang="en-GB" sz="950" kern="0" dirty="0" smtClean="0">
                <a:ea typeface="Arial Unicode MS" pitchFamily="34" charset="-128"/>
                <a:cs typeface="Arial Unicode MS" pitchFamily="34" charset="-128"/>
              </a:rPr>
              <a:t>Experts and developers get a </a:t>
            </a:r>
            <a:r>
              <a:rPr lang="en-GB" sz="950" b="1" kern="0" dirty="0" smtClean="0">
                <a:ea typeface="Arial Unicode MS" pitchFamily="34" charset="-128"/>
                <a:cs typeface="Arial Unicode MS" pitchFamily="34" charset="-128"/>
              </a:rPr>
              <a:t>new channel </a:t>
            </a:r>
            <a:r>
              <a:rPr lang="en-GB" sz="950" kern="0" dirty="0" smtClean="0">
                <a:ea typeface="Arial Unicode MS" pitchFamily="34" charset="-128"/>
                <a:cs typeface="Arial Unicode MS" pitchFamily="34" charset="-128"/>
              </a:rPr>
              <a:t>to share/develop applications</a:t>
            </a:r>
          </a:p>
          <a:p>
            <a:pPr algn="r" fontAlgn="base">
              <a:spcAft>
                <a:spcPct val="0"/>
              </a:spcAft>
              <a:buClr>
                <a:srgbClr val="F0AB00"/>
              </a:buClr>
              <a:buSzPct val="80000"/>
              <a:buFont typeface="Arial" pitchFamily="34" charset="0"/>
              <a:buChar char="•"/>
            </a:pPr>
            <a:r>
              <a:rPr lang="en-GB" sz="950" kern="0" dirty="0" smtClean="0">
                <a:ea typeface="Arial Unicode MS" pitchFamily="34" charset="-128"/>
                <a:cs typeface="Arial Unicode MS" pitchFamily="34" charset="-128"/>
              </a:rPr>
              <a:t>which ensures a fast turnaround for users.</a:t>
            </a:r>
          </a:p>
        </p:txBody>
      </p:sp>
      <p:cxnSp>
        <p:nvCxnSpPr>
          <p:cNvPr id="45" name="Straight Connector 44"/>
          <p:cNvCxnSpPr/>
          <p:nvPr/>
        </p:nvCxnSpPr>
        <p:spPr>
          <a:xfrm>
            <a:off x="2131833" y="3575616"/>
            <a:ext cx="243717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8296149" y="1967294"/>
            <a:ext cx="403202" cy="383042"/>
            <a:chOff x="8302086" y="1983016"/>
            <a:chExt cx="403202" cy="383042"/>
          </a:xfrm>
        </p:grpSpPr>
        <p:sp>
          <p:nvSpPr>
            <p:cNvPr id="63" name="Rounded Rectangle 36"/>
            <p:cNvSpPr/>
            <p:nvPr/>
          </p:nvSpPr>
          <p:spPr bwMode="gray">
            <a:xfrm>
              <a:off x="8302086" y="1983016"/>
              <a:ext cx="403202" cy="383042"/>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000" b="0" i="0" u="none" strike="noStrike" kern="0" cap="none" spc="0" normalizeH="0" baseline="0" smtClean="0">
                <a:ln>
                  <a:noFill/>
                </a:ln>
                <a:effectLst/>
                <a:uLnTx/>
                <a:uFillTx/>
                <a:ea typeface="Arial Unicode MS" pitchFamily="34" charset="-128"/>
                <a:cs typeface="Arial Unicode MS" pitchFamily="34" charset="-128"/>
              </a:endParaRPr>
            </a:p>
          </p:txBody>
        </p:sp>
        <p:pic>
          <p:nvPicPr>
            <p:cNvPr id="48138" name="Picture 10" descr="http://www.mumbaiitpro.org/new/wp-content/uploads/2011/08/User-group.png"/>
            <p:cNvPicPr>
              <a:picLocks noChangeAspect="1" noChangeArrowheads="1"/>
            </p:cNvPicPr>
            <p:nvPr/>
          </p:nvPicPr>
          <p:blipFill>
            <a:blip r:embed="rId3" cstate="print"/>
            <a:srcRect/>
            <a:stretch>
              <a:fillRect/>
            </a:stretch>
          </p:blipFill>
          <p:spPr bwMode="auto">
            <a:xfrm>
              <a:off x="8339456" y="2010306"/>
              <a:ext cx="328463" cy="328463"/>
            </a:xfrm>
            <a:prstGeom prst="rect">
              <a:avLst/>
            </a:prstGeom>
            <a:noFill/>
          </p:spPr>
        </p:pic>
      </p:grpSp>
      <p:sp>
        <p:nvSpPr>
          <p:cNvPr id="5" name="Title 4"/>
          <p:cNvSpPr>
            <a:spLocks noGrp="1"/>
          </p:cNvSpPr>
          <p:nvPr>
            <p:ph type="title"/>
          </p:nvPr>
        </p:nvSpPr>
        <p:spPr>
          <a:xfrm>
            <a:off x="324000" y="75637"/>
            <a:ext cx="8496000" cy="756000"/>
          </a:xfrm>
        </p:spPr>
        <p:txBody>
          <a:bodyPr>
            <a:normAutofit fontScale="90000"/>
          </a:bodyPr>
          <a:lstStyle/>
          <a:p>
            <a:r>
              <a:rPr lang="en-GB" dirty="0" smtClean="0"/>
              <a:t>Application Crowd</a:t>
            </a:r>
            <a:endParaRPr lang="en-GB" dirty="0"/>
          </a:p>
        </p:txBody>
      </p:sp>
      <p:sp>
        <p:nvSpPr>
          <p:cNvPr id="35" name="Rectangle 34"/>
          <p:cNvSpPr/>
          <p:nvPr/>
        </p:nvSpPr>
        <p:spPr>
          <a:xfrm rot="16200000">
            <a:off x="-471194" y="5410379"/>
            <a:ext cx="1381853" cy="307777"/>
          </a:xfrm>
          <a:prstGeom prst="rect">
            <a:avLst/>
          </a:prstGeom>
        </p:spPr>
        <p:txBody>
          <a:bodyPr wrap="none">
            <a:spAutoFit/>
          </a:bodyPr>
          <a:lstStyle/>
          <a:p>
            <a:pPr algn="ctr"/>
            <a:r>
              <a:rPr lang="en-GB" sz="1400" b="1" i="1" smtClean="0"/>
              <a:t>Value Capture</a:t>
            </a:r>
            <a:endParaRPr lang="en-GB" sz="1400" i="1"/>
          </a:p>
        </p:txBody>
      </p:sp>
      <p:sp>
        <p:nvSpPr>
          <p:cNvPr id="36" name="Rectangle 35"/>
          <p:cNvSpPr/>
          <p:nvPr/>
        </p:nvSpPr>
        <p:spPr>
          <a:xfrm rot="16200000">
            <a:off x="-496040" y="3073368"/>
            <a:ext cx="1431546" cy="307777"/>
          </a:xfrm>
          <a:prstGeom prst="rect">
            <a:avLst/>
          </a:prstGeom>
        </p:spPr>
        <p:txBody>
          <a:bodyPr wrap="none">
            <a:spAutoFit/>
          </a:bodyPr>
          <a:lstStyle/>
          <a:p>
            <a:pPr algn="ctr"/>
            <a:r>
              <a:rPr lang="en-GB" sz="1400" b="1" i="1" smtClean="0"/>
              <a:t>Value Creation</a:t>
            </a:r>
            <a:endParaRPr lang="en-GB" sz="1400" i="1"/>
          </a:p>
        </p:txBody>
      </p:sp>
      <p:sp>
        <p:nvSpPr>
          <p:cNvPr id="38" name="Text Placeholder 3"/>
          <p:cNvSpPr txBox="1">
            <a:spLocks/>
          </p:cNvSpPr>
          <p:nvPr/>
        </p:nvSpPr>
        <p:spPr>
          <a:xfrm>
            <a:off x="5813856" y="6245061"/>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Why?</a:t>
            </a:r>
          </a:p>
        </p:txBody>
      </p:sp>
      <p:sp>
        <p:nvSpPr>
          <p:cNvPr id="39" name="Text Placeholder 3"/>
          <p:cNvSpPr txBox="1">
            <a:spLocks/>
          </p:cNvSpPr>
          <p:nvPr/>
        </p:nvSpPr>
        <p:spPr>
          <a:xfrm>
            <a:off x="2767384"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How?</a:t>
            </a:r>
          </a:p>
        </p:txBody>
      </p:sp>
      <p:sp>
        <p:nvSpPr>
          <p:cNvPr id="40" name="Text Placeholder 3"/>
          <p:cNvSpPr txBox="1">
            <a:spLocks/>
          </p:cNvSpPr>
          <p:nvPr/>
        </p:nvSpPr>
        <p:spPr>
          <a:xfrm>
            <a:off x="5204561"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What?</a:t>
            </a:r>
          </a:p>
        </p:txBody>
      </p:sp>
      <p:sp>
        <p:nvSpPr>
          <p:cNvPr id="41" name="Text Placeholder 3"/>
          <p:cNvSpPr txBox="1">
            <a:spLocks/>
          </p:cNvSpPr>
          <p:nvPr/>
        </p:nvSpPr>
        <p:spPr>
          <a:xfrm>
            <a:off x="7039876"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42" name="Text Placeholder 3"/>
          <p:cNvSpPr txBox="1">
            <a:spLocks/>
          </p:cNvSpPr>
          <p:nvPr/>
        </p:nvSpPr>
        <p:spPr>
          <a:xfrm>
            <a:off x="939500"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84" name="Rectangle 7"/>
          <p:cNvSpPr/>
          <p:nvPr/>
        </p:nvSpPr>
        <p:spPr bwMode="gray">
          <a:xfrm>
            <a:off x="91324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1000" kern="0" smtClean="0">
              <a:ea typeface="Arial Unicode MS" pitchFamily="34" charset="-128"/>
              <a:cs typeface="Arial Unicode MS" pitchFamily="34" charset="-128"/>
            </a:endParaRPr>
          </a:p>
          <a:p>
            <a:pPr fontAlgn="base">
              <a:spcBef>
                <a:spcPct val="50000"/>
              </a:spcBef>
              <a:spcAft>
                <a:spcPct val="0"/>
              </a:spcAft>
              <a:buClr>
                <a:srgbClr val="F0AB00"/>
              </a:buClr>
              <a:buSzPct val="80000"/>
              <a:buFont typeface="Arial" pitchFamily="34" charset="0"/>
              <a:buChar char="•"/>
            </a:pPr>
            <a:r>
              <a:rPr lang="en-GB" sz="1000" kern="0" smtClean="0">
                <a:ea typeface="Arial Unicode MS" pitchFamily="34" charset="-128"/>
                <a:cs typeface="Arial Unicode MS" pitchFamily="34" charset="-128"/>
              </a:rPr>
              <a:t> The </a:t>
            </a:r>
            <a:r>
              <a:rPr lang="en-GB" sz="1000" b="1" kern="0" smtClean="0">
                <a:ea typeface="Arial Unicode MS" pitchFamily="34" charset="-128"/>
                <a:cs typeface="Arial Unicode MS" pitchFamily="34" charset="-128"/>
              </a:rPr>
              <a:t>HN infrastr. and platfrom providers </a:t>
            </a:r>
            <a:r>
              <a:rPr lang="en-GB" sz="1000" kern="0" smtClean="0">
                <a:ea typeface="Arial Unicode MS" pitchFamily="34" charset="-128"/>
                <a:cs typeface="Arial Unicode MS" pitchFamily="34" charset="-128"/>
              </a:rPr>
              <a:t>deploy niche apps.</a:t>
            </a:r>
          </a:p>
          <a:p>
            <a:pPr fontAlgn="base">
              <a:spcBef>
                <a:spcPct val="50000"/>
              </a:spcBef>
              <a:spcAft>
                <a:spcPct val="0"/>
              </a:spcAft>
              <a:buClr>
                <a:srgbClr val="F0AB00"/>
              </a:buClr>
              <a:buSzPct val="80000"/>
              <a:buFont typeface="Arial" pitchFamily="34" charset="0"/>
              <a:buChar char="•"/>
            </a:pPr>
            <a:r>
              <a:rPr lang="en-GB" sz="1000" i="1" kern="0" smtClean="0">
                <a:solidFill>
                  <a:schemeClr val="bg1">
                    <a:lumMod val="65000"/>
                  </a:schemeClr>
                </a:solidFill>
                <a:ea typeface="Arial Unicode MS" pitchFamily="34" charset="-128"/>
                <a:cs typeface="Arial Unicode MS" pitchFamily="34" charset="-128"/>
              </a:rPr>
              <a:t>An</a:t>
            </a:r>
            <a:r>
              <a:rPr lang="en-GB" sz="1000" b="1" i="1" kern="0" smtClean="0">
                <a:solidFill>
                  <a:schemeClr val="bg1">
                    <a:lumMod val="65000"/>
                  </a:schemeClr>
                </a:solidFill>
                <a:ea typeface="Arial Unicode MS" pitchFamily="34" charset="-128"/>
                <a:cs typeface="Arial Unicode MS" pitchFamily="34" charset="-128"/>
              </a:rPr>
              <a:t> appstore provider</a:t>
            </a:r>
            <a:r>
              <a:rPr lang="en-GB" sz="1000" i="1" kern="0" smtClean="0">
                <a:solidFill>
                  <a:schemeClr val="bg1">
                    <a:lumMod val="65000"/>
                  </a:schemeClr>
                </a:solidFill>
                <a:ea typeface="Arial Unicode MS" pitchFamily="34" charset="-128"/>
                <a:cs typeface="Arial Unicode MS" pitchFamily="34" charset="-128"/>
              </a:rPr>
              <a:t> to be assigned tests, certifies, and customizes the apps in co-operation with ... </a:t>
            </a:r>
          </a:p>
          <a:p>
            <a:pPr fontAlgn="base">
              <a:spcBef>
                <a:spcPct val="50000"/>
              </a:spcBef>
              <a:spcAft>
                <a:spcPct val="0"/>
              </a:spcAft>
              <a:buClr>
                <a:srgbClr val="F0AB00"/>
              </a:buClr>
              <a:buSzPct val="80000"/>
              <a:buFont typeface="Arial" pitchFamily="34" charset="0"/>
              <a:buChar char="•"/>
            </a:pPr>
            <a:r>
              <a:rPr lang="en-GB" sz="1000" kern="0" smtClean="0">
                <a:ea typeface="Arial Unicode MS" pitchFamily="34" charset="-128"/>
                <a:cs typeface="Arial Unicode MS" pitchFamily="34" charset="-128"/>
              </a:rPr>
              <a:t>... a worldwide </a:t>
            </a:r>
            <a:r>
              <a:rPr lang="en-GB" sz="1000" b="1" kern="0" smtClean="0">
                <a:ea typeface="Arial Unicode MS" pitchFamily="34" charset="-128"/>
                <a:cs typeface="Arial Unicode MS" pitchFamily="34" charset="-128"/>
              </a:rPr>
              <a:t>network of experts</a:t>
            </a:r>
            <a:r>
              <a:rPr lang="en-GB" sz="1000" kern="0" smtClean="0">
                <a:ea typeface="Arial Unicode MS" pitchFamily="34" charset="-128"/>
                <a:cs typeface="Arial Unicode MS" pitchFamily="34" charset="-128"/>
              </a:rPr>
              <a:t> in all fields found by the the foregoing role.</a:t>
            </a:r>
          </a:p>
        </p:txBody>
      </p:sp>
      <p:sp>
        <p:nvSpPr>
          <p:cNvPr id="16" name="Rectangle 6"/>
          <p:cNvSpPr/>
          <p:nvPr/>
        </p:nvSpPr>
        <p:spPr bwMode="gray">
          <a:xfrm>
            <a:off x="2131833"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lvl="0" fontAlgn="base">
              <a:spcBef>
                <a:spcPts val="600"/>
              </a:spcBef>
              <a:spcAft>
                <a:spcPct val="0"/>
              </a:spcAft>
              <a:buClr>
                <a:srgbClr val="FFC000"/>
              </a:buClr>
            </a:pPr>
            <a:endParaRPr lang="en-GB" sz="1000" kern="0" dirty="0" smtClean="0">
              <a:latin typeface="Arial" pitchFamily="34" charset="0"/>
              <a:ea typeface="Arial Unicode MS" pitchFamily="34" charset="-128"/>
              <a:cs typeface="Arial Unicode MS" pitchFamily="34" charset="-128"/>
            </a:endParaRPr>
          </a:p>
          <a:p>
            <a:pPr fontAlgn="base">
              <a:spcBef>
                <a:spcPts val="600"/>
              </a:spcBef>
              <a:spcAft>
                <a:spcPct val="0"/>
              </a:spcAft>
              <a:buClr>
                <a:srgbClr val="FFC000"/>
              </a:buClr>
            </a:pPr>
            <a:r>
              <a:rPr lang="en-GB" sz="1000" b="1" kern="0" dirty="0" smtClean="0">
                <a:latin typeface="Arial" pitchFamily="34" charset="0"/>
                <a:ea typeface="Arial Unicode MS" pitchFamily="34" charset="-128"/>
                <a:cs typeface="Arial Unicode MS" pitchFamily="34" charset="-128"/>
              </a:rPr>
              <a:t>Development Projects Process</a:t>
            </a:r>
            <a:r>
              <a:rPr lang="en-GB" sz="1000" kern="0" dirty="0" smtClean="0">
                <a:latin typeface="Arial" pitchFamily="34" charset="0"/>
                <a:ea typeface="Arial Unicode MS" pitchFamily="34" charset="-128"/>
                <a:cs typeface="Arial Unicode MS" pitchFamily="34" charset="-128"/>
              </a:rPr>
              <a:t>:</a:t>
            </a:r>
          </a:p>
          <a:p>
            <a:pPr fontAlgn="base">
              <a:spcAft>
                <a:spcPct val="0"/>
              </a:spcAft>
              <a:buClr>
                <a:srgbClr val="FFC000"/>
              </a:buClr>
              <a:buFont typeface="Arial" pitchFamily="34" charset="0"/>
              <a:buChar char="•"/>
            </a:pPr>
            <a:r>
              <a:rPr lang="en-GB" sz="1000" kern="0" dirty="0" smtClean="0">
                <a:latin typeface="Arial" pitchFamily="34" charset="0"/>
                <a:ea typeface="Arial Unicode MS" pitchFamily="34" charset="-128"/>
                <a:cs typeface="Arial Unicode MS" pitchFamily="34" charset="-128"/>
              </a:rPr>
              <a:t>A web form enables the </a:t>
            </a:r>
            <a:r>
              <a:rPr lang="en-GB" sz="1000" b="1" kern="0" dirty="0" smtClean="0">
                <a:latin typeface="Arial" pitchFamily="34" charset="0"/>
                <a:ea typeface="Arial Unicode MS" pitchFamily="34" charset="-128"/>
                <a:cs typeface="Arial Unicode MS" pitchFamily="34" charset="-128"/>
              </a:rPr>
              <a:t>creation of a brief</a:t>
            </a:r>
            <a:r>
              <a:rPr lang="en-GB" sz="1000" kern="0" dirty="0" smtClean="0">
                <a:latin typeface="Arial" pitchFamily="34" charset="0"/>
                <a:ea typeface="Arial Unicode MS" pitchFamily="34" charset="-128"/>
                <a:cs typeface="Arial Unicode MS" pitchFamily="34" charset="-128"/>
              </a:rPr>
              <a:t> that describes the project requirements including the user’s or organization's name, project type, and the application specifications.</a:t>
            </a:r>
          </a:p>
          <a:p>
            <a:pPr lvl="0" fontAlgn="base">
              <a:spcAft>
                <a:spcPct val="0"/>
              </a:spcAft>
              <a:buClr>
                <a:srgbClr val="FFC000"/>
              </a:buClr>
              <a:buFont typeface="Arial" pitchFamily="34" charset="0"/>
              <a:buChar char="•"/>
            </a:pPr>
            <a:r>
              <a:rPr lang="en-GB" sz="1000" kern="0" dirty="0" smtClean="0">
                <a:latin typeface="Arial" pitchFamily="34" charset="0"/>
                <a:ea typeface="Arial Unicode MS" pitchFamily="34" charset="-128"/>
                <a:cs typeface="Arial Unicode MS" pitchFamily="34" charset="-128"/>
              </a:rPr>
              <a:t>Basically, the customer decides what he wants to pay by </a:t>
            </a:r>
            <a:r>
              <a:rPr lang="en-GB" sz="1000" b="1" kern="0" dirty="0" smtClean="0">
                <a:latin typeface="Arial" pitchFamily="34" charset="0"/>
                <a:ea typeface="Arial Unicode MS" pitchFamily="34" charset="-128"/>
                <a:cs typeface="Arial Unicode MS" pitchFamily="34" charset="-128"/>
              </a:rPr>
              <a:t>stating a budget</a:t>
            </a:r>
            <a:r>
              <a:rPr lang="en-GB" sz="1000" kern="0" dirty="0" smtClean="0">
                <a:latin typeface="Arial" pitchFamily="34" charset="0"/>
                <a:ea typeface="Arial Unicode MS" pitchFamily="34" charset="-128"/>
                <a:cs typeface="Arial Unicode MS" pitchFamily="34" charset="-128"/>
              </a:rPr>
              <a:t>.</a:t>
            </a:r>
          </a:p>
          <a:p>
            <a:pPr lvl="0" fontAlgn="base">
              <a:spcAft>
                <a:spcPct val="0"/>
              </a:spcAft>
              <a:buClr>
                <a:srgbClr val="FFC000"/>
              </a:buClr>
              <a:buFont typeface="Arial" pitchFamily="34" charset="0"/>
              <a:buChar char="•"/>
            </a:pPr>
            <a:r>
              <a:rPr lang="en-GB" sz="1000" kern="0" dirty="0" smtClean="0">
                <a:latin typeface="Arial" pitchFamily="34" charset="0"/>
                <a:ea typeface="Arial Unicode MS" pitchFamily="34" charset="-128"/>
                <a:cs typeface="Arial Unicode MS" pitchFamily="34" charset="-128"/>
              </a:rPr>
              <a:t>In order to browse and </a:t>
            </a:r>
            <a:r>
              <a:rPr lang="en-GB" sz="1000" b="1" kern="0" dirty="0" smtClean="0">
                <a:latin typeface="Arial" pitchFamily="34" charset="0"/>
                <a:ea typeface="Arial Unicode MS" pitchFamily="34" charset="-128"/>
                <a:cs typeface="Arial Unicode MS" pitchFamily="34" charset="-128"/>
              </a:rPr>
              <a:t>compare different ideas</a:t>
            </a:r>
            <a:r>
              <a:rPr lang="en-GB" sz="1000" kern="0" dirty="0" smtClean="0">
                <a:latin typeface="Arial" pitchFamily="34" charset="0"/>
                <a:ea typeface="Arial Unicode MS" pitchFamily="34" charset="-128"/>
                <a:cs typeface="Arial Unicode MS" pitchFamily="34" charset="-128"/>
              </a:rPr>
              <a:t> a mechanism to receive them directly in the inbox is necessary.</a:t>
            </a:r>
          </a:p>
          <a:p>
            <a:pPr fontAlgn="base">
              <a:spcBef>
                <a:spcPts val="600"/>
              </a:spcBef>
              <a:spcAft>
                <a:spcPct val="0"/>
              </a:spcAft>
              <a:buClr>
                <a:srgbClr val="FFC000"/>
              </a:buClr>
            </a:pPr>
            <a:r>
              <a:rPr lang="en-GB" sz="1000" b="1" kern="0" dirty="0" err="1" smtClean="0">
                <a:latin typeface="Arial" pitchFamily="34" charset="0"/>
                <a:ea typeface="Arial Unicode MS" pitchFamily="34" charset="-128"/>
                <a:cs typeface="Arial Unicode MS" pitchFamily="34" charset="-128"/>
              </a:rPr>
              <a:t>Appstore</a:t>
            </a:r>
            <a:r>
              <a:rPr lang="en-GB" sz="1000" b="1" kern="0" dirty="0" smtClean="0">
                <a:latin typeface="Arial" pitchFamily="34" charset="0"/>
                <a:ea typeface="Arial Unicode MS" pitchFamily="34" charset="-128"/>
                <a:cs typeface="Arial Unicode MS" pitchFamily="34" charset="-128"/>
              </a:rPr>
              <a:t> Mightiness</a:t>
            </a:r>
            <a:r>
              <a:rPr lang="en-GB" sz="1000" kern="0" dirty="0" smtClean="0">
                <a:latin typeface="Arial" pitchFamily="34" charset="0"/>
                <a:ea typeface="Arial Unicode MS" pitchFamily="34" charset="-128"/>
                <a:cs typeface="Arial Unicode MS" pitchFamily="34" charset="-128"/>
              </a:rPr>
              <a:t>:</a:t>
            </a:r>
          </a:p>
          <a:p>
            <a:pPr lvl="0" fontAlgn="base">
              <a:spcAft>
                <a:spcPct val="0"/>
              </a:spcAft>
              <a:buClr>
                <a:srgbClr val="FFC000"/>
              </a:buClr>
              <a:buFont typeface="Arial" pitchFamily="34" charset="0"/>
              <a:buChar char="•"/>
            </a:pPr>
            <a:r>
              <a:rPr lang="en-GB" sz="1000" b="1" kern="0" dirty="0" smtClean="0">
                <a:latin typeface="Arial" pitchFamily="34" charset="0"/>
                <a:ea typeface="Arial Unicode MS" pitchFamily="34" charset="-128"/>
                <a:cs typeface="Arial Unicode MS" pitchFamily="34" charset="-128"/>
              </a:rPr>
              <a:t>Communication</a:t>
            </a:r>
            <a:r>
              <a:rPr lang="en-GB" sz="1000" kern="0" dirty="0" smtClean="0">
                <a:latin typeface="Arial" pitchFamily="34" charset="0"/>
                <a:ea typeface="Arial Unicode MS" pitchFamily="34" charset="-128"/>
                <a:cs typeface="Arial Unicode MS" pitchFamily="34" charset="-128"/>
              </a:rPr>
              <a:t> with friends, experts, and developers that simplifies feedback, adjustment messages, and app selection has to be easy.</a:t>
            </a:r>
          </a:p>
          <a:p>
            <a:pPr lvl="0" fontAlgn="base">
              <a:spcAft>
                <a:spcPct val="0"/>
              </a:spcAft>
              <a:buClr>
                <a:srgbClr val="FFC000"/>
              </a:buClr>
              <a:buFont typeface="Arial" pitchFamily="34" charset="0"/>
              <a:buChar char="•"/>
            </a:pPr>
            <a:r>
              <a:rPr lang="en-GB" sz="1000" b="1" kern="0" dirty="0" smtClean="0">
                <a:latin typeface="Arial" pitchFamily="34" charset="0"/>
                <a:ea typeface="Arial Unicode MS" pitchFamily="34" charset="-128"/>
                <a:cs typeface="Arial Unicode MS" pitchFamily="34" charset="-128"/>
              </a:rPr>
              <a:t>Certification</a:t>
            </a:r>
            <a:r>
              <a:rPr lang="en-GB" sz="1000" kern="0" dirty="0" smtClean="0">
                <a:latin typeface="Arial" pitchFamily="34" charset="0"/>
                <a:ea typeface="Arial Unicode MS" pitchFamily="34" charset="-128"/>
                <a:cs typeface="Arial Unicode MS" pitchFamily="34" charset="-128"/>
              </a:rPr>
              <a:t> and quality </a:t>
            </a:r>
            <a:br>
              <a:rPr lang="en-GB" sz="1000" kern="0" dirty="0" smtClean="0">
                <a:latin typeface="Arial" pitchFamily="34" charset="0"/>
                <a:ea typeface="Arial Unicode MS" pitchFamily="34" charset="-128"/>
                <a:cs typeface="Arial Unicode MS" pitchFamily="34" charset="-128"/>
              </a:rPr>
            </a:br>
            <a:r>
              <a:rPr lang="en-GB" sz="1000" kern="0" dirty="0" smtClean="0">
                <a:latin typeface="Arial" pitchFamily="34" charset="0"/>
                <a:ea typeface="Arial Unicode MS" pitchFamily="34" charset="-128"/>
                <a:cs typeface="Arial Unicode MS" pitchFamily="34" charset="-128"/>
              </a:rPr>
              <a:t>assurance allows to offer </a:t>
            </a:r>
            <a:br>
              <a:rPr lang="en-GB" sz="1000" kern="0" dirty="0" smtClean="0">
                <a:latin typeface="Arial" pitchFamily="34" charset="0"/>
                <a:ea typeface="Arial Unicode MS" pitchFamily="34" charset="-128"/>
                <a:cs typeface="Arial Unicode MS" pitchFamily="34" charset="-128"/>
              </a:rPr>
            </a:br>
            <a:r>
              <a:rPr lang="en-GB" sz="1000" kern="0" dirty="0" smtClean="0">
                <a:latin typeface="Arial" pitchFamily="34" charset="0"/>
                <a:ea typeface="Arial Unicode MS" pitchFamily="34" charset="-128"/>
                <a:cs typeface="Arial Unicode MS" pitchFamily="34" charset="-128"/>
              </a:rPr>
              <a:t>apps in the marketplace.</a:t>
            </a:r>
          </a:p>
          <a:p>
            <a:pPr lvl="0" fontAlgn="base">
              <a:spcAft>
                <a:spcPct val="0"/>
              </a:spcAft>
              <a:buClr>
                <a:srgbClr val="FFC000"/>
              </a:buClr>
              <a:buFont typeface="Arial" pitchFamily="34" charset="0"/>
              <a:buChar char="•"/>
            </a:pPr>
            <a:endParaRPr lang="en-GB" sz="1000" kern="0" dirty="0" smtClean="0">
              <a:latin typeface="Arial" pitchFamily="34" charset="0"/>
              <a:ea typeface="Arial Unicode MS" pitchFamily="34" charset="-128"/>
              <a:cs typeface="Arial Unicode MS" pitchFamily="34" charset="-128"/>
            </a:endParaRPr>
          </a:p>
        </p:txBody>
      </p:sp>
      <p:sp>
        <p:nvSpPr>
          <p:cNvPr id="15" name="Rectangle 4"/>
          <p:cNvSpPr/>
          <p:nvPr/>
        </p:nvSpPr>
        <p:spPr bwMode="gray">
          <a:xfrm>
            <a:off x="700499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1000" dirty="0" smtClean="0"/>
          </a:p>
          <a:p>
            <a:pPr fontAlgn="base">
              <a:spcBef>
                <a:spcPct val="50000"/>
              </a:spcBef>
              <a:spcAft>
                <a:spcPct val="0"/>
              </a:spcAft>
              <a:buClr>
                <a:srgbClr val="F0AB00"/>
              </a:buClr>
              <a:buSzPct val="80000"/>
              <a:buFont typeface="Arial" pitchFamily="34" charset="0"/>
              <a:buChar char="•"/>
            </a:pPr>
            <a:r>
              <a:rPr lang="en-GB" sz="1000" b="1" dirty="0" smtClean="0"/>
              <a:t>B2C, B2B, </a:t>
            </a:r>
            <a:r>
              <a:rPr lang="en-GB" sz="1000" dirty="0" smtClean="0"/>
              <a:t>and</a:t>
            </a:r>
            <a:r>
              <a:rPr lang="en-GB" sz="1000" b="1" dirty="0" smtClean="0"/>
              <a:t> B2A </a:t>
            </a:r>
            <a:r>
              <a:rPr lang="en-GB" sz="1000" dirty="0" smtClean="0"/>
              <a:t>app users who need domain-specific apps but have no skill, time and/or money to develop them …</a:t>
            </a:r>
          </a:p>
          <a:p>
            <a:pPr fontAlgn="base">
              <a:spcBef>
                <a:spcPct val="50000"/>
              </a:spcBef>
              <a:spcAft>
                <a:spcPct val="0"/>
              </a:spcAft>
              <a:buClr>
                <a:srgbClr val="F0AB00"/>
              </a:buClr>
              <a:buSzPct val="80000"/>
              <a:buFont typeface="Arial" pitchFamily="34" charset="0"/>
              <a:buChar char="•"/>
            </a:pPr>
            <a:r>
              <a:rPr lang="en-GB" sz="1000" dirty="0" smtClean="0"/>
              <a:t>… find </a:t>
            </a:r>
            <a:r>
              <a:rPr lang="en-GB" sz="1000" b="1" dirty="0" smtClean="0"/>
              <a:t>experts</a:t>
            </a:r>
            <a:r>
              <a:rPr lang="en-GB" sz="1000" dirty="0" smtClean="0"/>
              <a:t> who have domain specific solutions to share or …</a:t>
            </a:r>
          </a:p>
          <a:p>
            <a:pPr fontAlgn="base">
              <a:spcBef>
                <a:spcPct val="50000"/>
              </a:spcBef>
              <a:spcAft>
                <a:spcPct val="0"/>
              </a:spcAft>
              <a:buClr>
                <a:srgbClr val="F0AB00"/>
              </a:buClr>
              <a:buSzPct val="80000"/>
              <a:buFont typeface="Arial" pitchFamily="34" charset="0"/>
              <a:buChar char="•"/>
            </a:pPr>
            <a:r>
              <a:rPr lang="en-GB" sz="1000" dirty="0" smtClean="0"/>
              <a:t>… </a:t>
            </a:r>
            <a:r>
              <a:rPr lang="en-GB" sz="1000" b="1" dirty="0" smtClean="0"/>
              <a:t>developers</a:t>
            </a:r>
            <a:r>
              <a:rPr lang="en-GB" sz="1000" dirty="0" smtClean="0"/>
              <a:t> who program or optionally customize the required domain-specific solutions.</a:t>
            </a:r>
          </a:p>
        </p:txBody>
      </p:sp>
      <p:sp>
        <p:nvSpPr>
          <p:cNvPr id="18" name="Rectangle 8"/>
          <p:cNvSpPr/>
          <p:nvPr/>
        </p:nvSpPr>
        <p:spPr bwMode="gray">
          <a:xfrm>
            <a:off x="913243"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a:spcBef>
                <a:spcPts val="600"/>
              </a:spcBef>
              <a:buClr>
                <a:schemeClr val="accent1"/>
              </a:buClr>
              <a:buSzPct val="80000"/>
              <a:buFont typeface="Arial" pitchFamily="34" charset="0"/>
              <a:buChar char="•"/>
              <a:defRPr/>
            </a:pPr>
            <a:endParaRPr lang="en-GB" sz="900" dirty="0" smtClean="0"/>
          </a:p>
          <a:p>
            <a:pPr>
              <a:buClr>
                <a:schemeClr val="accent1"/>
              </a:buClr>
              <a:buSzPct val="80000"/>
              <a:buFont typeface="Arial" pitchFamily="34" charset="0"/>
              <a:buChar char="•"/>
              <a:defRPr/>
            </a:pPr>
            <a:r>
              <a:rPr lang="en-GB" sz="900" dirty="0" smtClean="0"/>
              <a:t>Highest cost to be considered are recurring operational cost for </a:t>
            </a:r>
            <a:r>
              <a:rPr lang="en-GB" sz="900" b="1" dirty="0" smtClean="0"/>
              <a:t>running the </a:t>
            </a:r>
            <a:r>
              <a:rPr lang="en-GB" sz="900" b="1" dirty="0" err="1" smtClean="0"/>
              <a:t>appstore</a:t>
            </a:r>
            <a:r>
              <a:rPr lang="en-GB" sz="900" dirty="0" smtClean="0"/>
              <a:t> including  IT infrastructure cost.</a:t>
            </a:r>
          </a:p>
          <a:p>
            <a:pPr>
              <a:buClr>
                <a:schemeClr val="accent1"/>
              </a:buClr>
              <a:buSzPct val="80000"/>
              <a:buFont typeface="Arial" pitchFamily="34" charset="0"/>
              <a:buChar char="•"/>
              <a:defRPr/>
            </a:pPr>
            <a:r>
              <a:rPr lang="en-GB" sz="900" dirty="0" smtClean="0"/>
              <a:t>Offering apps programmed by unknown developers requires </a:t>
            </a:r>
            <a:r>
              <a:rPr lang="en-GB" sz="900" b="1" dirty="0" smtClean="0"/>
              <a:t>tests,  certifications and quality assurances </a:t>
            </a:r>
            <a:r>
              <a:rPr lang="en-GB" sz="900" dirty="0" smtClean="0"/>
              <a:t>on an ongoing basis.</a:t>
            </a:r>
          </a:p>
          <a:p>
            <a:pPr>
              <a:buClr>
                <a:schemeClr val="accent1"/>
              </a:buClr>
              <a:buSzPct val="80000"/>
              <a:buFont typeface="Arial" pitchFamily="34" charset="0"/>
              <a:buChar char="•"/>
              <a:defRPr/>
            </a:pPr>
            <a:r>
              <a:rPr lang="en-GB" sz="900" dirty="0" smtClean="0"/>
              <a:t>R&amp;D to </a:t>
            </a:r>
            <a:r>
              <a:rPr lang="en-GB" sz="900" b="1" dirty="0" smtClean="0"/>
              <a:t>integrate</a:t>
            </a:r>
            <a:r>
              <a:rPr lang="en-GB" sz="900" dirty="0" smtClean="0"/>
              <a:t> these apps with HN‘s infrastructure and platform is obligatory and also causes recurring cost.</a:t>
            </a:r>
          </a:p>
          <a:p>
            <a:pPr>
              <a:buClr>
                <a:schemeClr val="accent1"/>
              </a:buClr>
              <a:buSzPct val="80000"/>
              <a:buFont typeface="Arial" pitchFamily="34" charset="0"/>
              <a:buChar char="•"/>
              <a:defRPr/>
            </a:pPr>
            <a:r>
              <a:rPr lang="en-GB" sz="900" dirty="0" smtClean="0">
                <a:latin typeface="Arial" pitchFamily="34" charset="0"/>
                <a:cs typeface="Arial" pitchFamily="34" charset="0"/>
              </a:rPr>
              <a:t>The role holder will receive a </a:t>
            </a:r>
            <a:r>
              <a:rPr lang="en-GB" sz="900" b="1" dirty="0" smtClean="0">
                <a:latin typeface="Arial" pitchFamily="34" charset="0"/>
                <a:cs typeface="Arial" pitchFamily="34" charset="0"/>
              </a:rPr>
              <a:t>percentage</a:t>
            </a:r>
            <a:r>
              <a:rPr lang="en-GB" sz="900" dirty="0" smtClean="0">
                <a:latin typeface="Arial" pitchFamily="34" charset="0"/>
                <a:cs typeface="Arial" pitchFamily="34" charset="0"/>
              </a:rPr>
              <a:t> of the revenues that are gained in this BM for lowering risks and cost and raising revenues.</a:t>
            </a:r>
            <a:endParaRPr lang="en-GB" sz="900" dirty="0" smtClean="0"/>
          </a:p>
        </p:txBody>
      </p:sp>
      <p:sp>
        <p:nvSpPr>
          <p:cNvPr id="19" name="Rectangle 18"/>
          <p:cNvSpPr/>
          <p:nvPr/>
        </p:nvSpPr>
        <p:spPr bwMode="gray">
          <a:xfrm>
            <a:off x="4569010"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algn="r" fontAlgn="base">
              <a:spcBef>
                <a:spcPts val="600"/>
              </a:spcBef>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Experts and developers </a:t>
            </a:r>
            <a:r>
              <a:rPr lang="en-GB" sz="900" kern="0" dirty="0" err="1" smtClean="0">
                <a:ea typeface="Arial Unicode MS" pitchFamily="34" charset="-128"/>
                <a:cs typeface="Arial Unicode MS" pitchFamily="34" charset="-128"/>
              </a:rPr>
              <a:t>recieve</a:t>
            </a:r>
            <a:r>
              <a:rPr lang="en-GB" sz="900" kern="0" dirty="0" smtClean="0">
                <a:ea typeface="Arial Unicode MS" pitchFamily="34" charset="-128"/>
                <a:cs typeface="Arial Unicode MS" pitchFamily="34" charset="-128"/>
              </a:rPr>
              <a:t> a bulk of the end customers‘ defined budgets for </a:t>
            </a:r>
            <a:r>
              <a:rPr lang="en-GB" sz="900" b="1" kern="0" dirty="0" smtClean="0">
                <a:ea typeface="Arial Unicode MS" pitchFamily="34" charset="-128"/>
                <a:cs typeface="Arial Unicode MS" pitchFamily="34" charset="-128"/>
              </a:rPr>
              <a:t>selling apps</a:t>
            </a:r>
            <a:r>
              <a:rPr lang="en-GB" sz="900" kern="0" dirty="0" smtClean="0">
                <a:ea typeface="Arial Unicode MS" pitchFamily="34" charset="-128"/>
                <a:cs typeface="Arial Unicode MS" pitchFamily="34" charset="-128"/>
              </a:rPr>
              <a:t> and optionally for </a:t>
            </a:r>
            <a:r>
              <a:rPr lang="en-GB" sz="900" b="1" kern="0" dirty="0" smtClean="0">
                <a:ea typeface="Arial Unicode MS" pitchFamily="34" charset="-128"/>
                <a:cs typeface="Arial Unicode MS" pitchFamily="34" charset="-128"/>
              </a:rPr>
              <a:t>consulting</a:t>
            </a:r>
            <a:r>
              <a:rPr lang="en-GB" sz="900" kern="0" dirty="0" smtClean="0">
                <a:ea typeface="Arial Unicode MS" pitchFamily="34" charset="-128"/>
                <a:cs typeface="Arial Unicode MS" pitchFamily="34" charset="-128"/>
              </a:rPr>
              <a:t>.</a:t>
            </a:r>
          </a:p>
          <a:p>
            <a:pPr algn="r" fontAlgn="base">
              <a:spcBef>
                <a:spcPts val="600"/>
              </a:spcBef>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A </a:t>
            </a:r>
            <a:r>
              <a:rPr lang="en-GB" sz="900" b="1" kern="0" dirty="0" smtClean="0">
                <a:ea typeface="Arial Unicode MS" pitchFamily="34" charset="-128"/>
                <a:cs typeface="Arial Unicode MS" pitchFamily="34" charset="-128"/>
              </a:rPr>
              <a:t>percentage of the budgets</a:t>
            </a:r>
            <a:r>
              <a:rPr lang="en-GB" sz="900" kern="0" dirty="0" smtClean="0">
                <a:ea typeface="Arial Unicode MS" pitchFamily="34" charset="-128"/>
                <a:cs typeface="Arial Unicode MS" pitchFamily="34" charset="-128"/>
              </a:rPr>
              <a:t> end customers defined is given to the </a:t>
            </a:r>
            <a:r>
              <a:rPr lang="en-GB" sz="900" kern="0" dirty="0" err="1" smtClean="0">
                <a:ea typeface="Arial Unicode MS" pitchFamily="34" charset="-128"/>
                <a:cs typeface="Arial Unicode MS" pitchFamily="34" charset="-128"/>
              </a:rPr>
              <a:t>appstore</a:t>
            </a:r>
            <a:r>
              <a:rPr lang="en-GB" sz="900" kern="0" dirty="0" smtClean="0">
                <a:ea typeface="Arial Unicode MS" pitchFamily="34" charset="-128"/>
                <a:cs typeface="Arial Unicode MS" pitchFamily="34" charset="-128"/>
              </a:rPr>
              <a:t> provider for offering the channel and managing the end costumer relationships.</a:t>
            </a:r>
          </a:p>
          <a:p>
            <a:pPr algn="r" fontAlgn="base">
              <a:spcBef>
                <a:spcPts val="600"/>
              </a:spcBef>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Users pay for the application deployment on HN infrastructure.</a:t>
            </a:r>
          </a:p>
        </p:txBody>
      </p:sp>
      <p:sp>
        <p:nvSpPr>
          <p:cNvPr id="64" name="Text Placeholder 3"/>
          <p:cNvSpPr txBox="1">
            <a:spLocks/>
          </p:cNvSpPr>
          <p:nvPr/>
        </p:nvSpPr>
        <p:spPr>
          <a:xfrm>
            <a:off x="5172967" y="1587324"/>
            <a:ext cx="1229262" cy="462249"/>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Value Prop.</a:t>
            </a:r>
          </a:p>
        </p:txBody>
      </p:sp>
      <p:sp>
        <p:nvSpPr>
          <p:cNvPr id="65" name="Text Placeholder 3"/>
          <p:cNvSpPr txBox="1">
            <a:spLocks/>
          </p:cNvSpPr>
          <p:nvPr/>
        </p:nvSpPr>
        <p:spPr>
          <a:xfrm>
            <a:off x="6999124" y="1567541"/>
            <a:ext cx="1231633" cy="501816"/>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Customers</a:t>
            </a:r>
          </a:p>
        </p:txBody>
      </p:sp>
      <p:sp>
        <p:nvSpPr>
          <p:cNvPr id="66" name="Text Placeholder 3"/>
          <p:cNvSpPr txBox="1">
            <a:spLocks/>
          </p:cNvSpPr>
          <p:nvPr/>
        </p:nvSpPr>
        <p:spPr>
          <a:xfrm>
            <a:off x="969067" y="1587324"/>
            <a:ext cx="1106943" cy="376943"/>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Partners</a:t>
            </a:r>
          </a:p>
        </p:txBody>
      </p:sp>
      <p:sp>
        <p:nvSpPr>
          <p:cNvPr id="67" name="Text Placeholder 3"/>
          <p:cNvSpPr txBox="1">
            <a:spLocks/>
          </p:cNvSpPr>
          <p:nvPr/>
        </p:nvSpPr>
        <p:spPr>
          <a:xfrm>
            <a:off x="2621652" y="1587324"/>
            <a:ext cx="1457539" cy="462249"/>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Operations</a:t>
            </a:r>
          </a:p>
        </p:txBody>
      </p:sp>
      <p:sp>
        <p:nvSpPr>
          <p:cNvPr id="68" name="Text Placeholder 3"/>
          <p:cNvSpPr txBox="1">
            <a:spLocks/>
          </p:cNvSpPr>
          <p:nvPr/>
        </p:nvSpPr>
        <p:spPr>
          <a:xfrm>
            <a:off x="2198311" y="4883770"/>
            <a:ext cx="1085632"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Costs</a:t>
            </a:r>
          </a:p>
        </p:txBody>
      </p:sp>
      <p:sp>
        <p:nvSpPr>
          <p:cNvPr id="69" name="Text Placeholder 3"/>
          <p:cNvSpPr txBox="1">
            <a:spLocks/>
          </p:cNvSpPr>
          <p:nvPr/>
        </p:nvSpPr>
        <p:spPr>
          <a:xfrm>
            <a:off x="5870553" y="4883770"/>
            <a:ext cx="1170033"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Revenue</a:t>
            </a:r>
          </a:p>
        </p:txBody>
      </p:sp>
      <p:sp>
        <p:nvSpPr>
          <p:cNvPr id="43" name="Rounded Rectangle 42"/>
          <p:cNvSpPr/>
          <p:nvPr/>
        </p:nvSpPr>
        <p:spPr bwMode="gray">
          <a:xfrm>
            <a:off x="4107229" y="4473716"/>
            <a:ext cx="923562" cy="764051"/>
          </a:xfrm>
          <a:prstGeom prst="roundRect">
            <a:avLst/>
          </a:prstGeom>
          <a:solidFill>
            <a:schemeClr val="bg1"/>
          </a:solidFill>
          <a:ln w="76200" algn="ctr">
            <a:solidFill>
              <a:schemeClr val="accent1"/>
            </a:solidFill>
            <a:miter lim="800000"/>
            <a:headEnd/>
            <a:tailEnd/>
          </a:ln>
        </p:spPr>
        <p:txBody>
          <a:bodyPr lIns="18000" tIns="0" rIns="18000" bIns="0" rtlCol="0" anchor="b"/>
          <a:lstStyle/>
          <a:p>
            <a:pPr algn="ctr" fontAlgn="base">
              <a:spcBef>
                <a:spcPct val="50000"/>
              </a:spcBef>
              <a:spcAft>
                <a:spcPct val="0"/>
              </a:spcAft>
              <a:buClr>
                <a:srgbClr val="F0AB00"/>
              </a:buClr>
              <a:buSzPct val="80000"/>
            </a:pPr>
            <a:endParaRPr kumimoji="0" lang="en-GB" sz="900" b="1"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49"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latin typeface="+mj-lt"/>
                <a:ea typeface="+mj-ea"/>
                <a:cs typeface="+mj-cs"/>
              </a:rPr>
              <a:t>The basic idea of this BM is to establish a marketplace where application users can outsource or “</a:t>
            </a:r>
            <a:r>
              <a:rPr lang="en-GB" sz="1100" dirty="0" err="1" smtClean="0">
                <a:solidFill>
                  <a:schemeClr val="accent2"/>
                </a:solidFill>
                <a:latin typeface="+mj-lt"/>
                <a:ea typeface="+mj-ea"/>
                <a:cs typeface="+mj-cs"/>
              </a:rPr>
              <a:t>crowdsource</a:t>
            </a:r>
            <a:r>
              <a:rPr lang="en-GB" sz="1100" dirty="0" smtClean="0">
                <a:solidFill>
                  <a:schemeClr val="accent2"/>
                </a:solidFill>
                <a:latin typeface="+mj-lt"/>
                <a:ea typeface="+mj-ea"/>
                <a:cs typeface="+mj-cs"/>
              </a:rPr>
              <a:t>” domain-specific development projects to thousands of developers from around the world. Application Crowd fixes the problems with the traditional development process including a slow turnaround, expensive rates, limited application options, uncertain results, and high risk.</a:t>
            </a:r>
          </a:p>
          <a:p>
            <a:pPr algn="just">
              <a:spcBef>
                <a:spcPct val="0"/>
              </a:spcBef>
            </a:pPr>
            <a:endParaRPr kumimoji="0" lang="en-GB" sz="1100" i="0" u="none" strike="noStrike" kern="1200" cap="none" spc="0" normalizeH="0" baseline="0" dirty="0">
              <a:ln>
                <a:noFill/>
              </a:ln>
              <a:solidFill>
                <a:schemeClr val="accent2"/>
              </a:solidFill>
              <a:effectLst/>
              <a:uLnTx/>
              <a:uFillTx/>
              <a:latin typeface="+mj-lt"/>
              <a:ea typeface="+mj-ea"/>
              <a:cs typeface="+mj-cs"/>
            </a:endParaRPr>
          </a:p>
        </p:txBody>
      </p:sp>
      <p:grpSp>
        <p:nvGrpSpPr>
          <p:cNvPr id="76" name="Group 75"/>
          <p:cNvGrpSpPr/>
          <p:nvPr/>
        </p:nvGrpSpPr>
        <p:grpSpPr>
          <a:xfrm>
            <a:off x="8290716" y="4105753"/>
            <a:ext cx="414068" cy="383041"/>
            <a:chOff x="8286439" y="4108365"/>
            <a:chExt cx="414068" cy="383041"/>
          </a:xfrm>
        </p:grpSpPr>
        <p:pic>
          <p:nvPicPr>
            <p:cNvPr id="48140" name="Picture 12" descr="http://www.montekservices.com/wp-content/themes/boldy/images/montek_images/asp.net_developer.jpg"/>
            <p:cNvPicPr>
              <a:picLocks noChangeAspect="1" noChangeArrowheads="1"/>
            </p:cNvPicPr>
            <p:nvPr/>
          </p:nvPicPr>
          <p:blipFill>
            <a:blip r:embed="rId4" cstate="print"/>
            <a:srcRect/>
            <a:stretch>
              <a:fillRect/>
            </a:stretch>
          </p:blipFill>
          <p:spPr bwMode="auto">
            <a:xfrm>
              <a:off x="8286439" y="4144610"/>
              <a:ext cx="414068" cy="310551"/>
            </a:xfrm>
            <a:prstGeom prst="rect">
              <a:avLst/>
            </a:prstGeom>
            <a:noFill/>
          </p:spPr>
        </p:pic>
        <p:sp>
          <p:nvSpPr>
            <p:cNvPr id="55" name="Rounded Rectangle 54"/>
            <p:cNvSpPr/>
            <p:nvPr/>
          </p:nvSpPr>
          <p:spPr bwMode="gray">
            <a:xfrm>
              <a:off x="8291873" y="4108365"/>
              <a:ext cx="403201" cy="383041"/>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77" name="Group 76"/>
          <p:cNvGrpSpPr/>
          <p:nvPr/>
        </p:nvGrpSpPr>
        <p:grpSpPr>
          <a:xfrm>
            <a:off x="8292375" y="3032938"/>
            <a:ext cx="410750" cy="390213"/>
            <a:chOff x="8298312" y="3050731"/>
            <a:chExt cx="410750" cy="390213"/>
          </a:xfrm>
        </p:grpSpPr>
        <p:sp>
          <p:nvSpPr>
            <p:cNvPr id="52" name="Rounded Rectangle 51"/>
            <p:cNvSpPr/>
            <p:nvPr/>
          </p:nvSpPr>
          <p:spPr bwMode="gray">
            <a:xfrm>
              <a:off x="8298312" y="3050731"/>
              <a:ext cx="410750" cy="390213"/>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pic>
          <p:nvPicPr>
            <p:cNvPr id="48132" name="Picture 4" descr="http://www.smallbusinessdelivered.com/wp-content/uploads/2011/10/business-expert.jpg"/>
            <p:cNvPicPr>
              <a:picLocks noChangeAspect="1" noChangeArrowheads="1"/>
            </p:cNvPicPr>
            <p:nvPr/>
          </p:nvPicPr>
          <p:blipFill>
            <a:blip r:embed="rId5" cstate="print"/>
            <a:srcRect/>
            <a:stretch>
              <a:fillRect/>
            </a:stretch>
          </p:blipFill>
          <p:spPr bwMode="auto">
            <a:xfrm>
              <a:off x="8353063" y="3124926"/>
              <a:ext cx="301249" cy="259074"/>
            </a:xfrm>
            <a:prstGeom prst="rect">
              <a:avLst/>
            </a:prstGeom>
            <a:noFill/>
          </p:spPr>
        </p:pic>
      </p:grpSp>
      <p:grpSp>
        <p:nvGrpSpPr>
          <p:cNvPr id="87" name="Group 86"/>
          <p:cNvGrpSpPr/>
          <p:nvPr/>
        </p:nvGrpSpPr>
        <p:grpSpPr>
          <a:xfrm>
            <a:off x="400297" y="2923917"/>
            <a:ext cx="439013" cy="376401"/>
            <a:chOff x="400297" y="2984635"/>
            <a:chExt cx="439013" cy="376401"/>
          </a:xfrm>
        </p:grpSpPr>
        <p:sp>
          <p:nvSpPr>
            <p:cNvPr id="70" name="Rounded Rectangle 50"/>
            <p:cNvSpPr/>
            <p:nvPr/>
          </p:nvSpPr>
          <p:spPr bwMode="gray">
            <a:xfrm>
              <a:off x="400297" y="2984635"/>
              <a:ext cx="439013" cy="376401"/>
            </a:xfrm>
            <a:prstGeom prst="roundRect">
              <a:avLst/>
            </a:prstGeom>
            <a:noFill/>
            <a:ln w="76200" algn="ctr">
              <a:solidFill>
                <a:schemeClr val="tx2"/>
              </a:solidFill>
              <a:prstDash val="sysDot"/>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pic>
          <p:nvPicPr>
            <p:cNvPr id="72" name="Picture 2" descr="C:\Users\I300708\AppData\Local\Microsoft\Windows\Temporary Internet Files\Content.IE5\82JHK0R0\MC900441498[1].png"/>
            <p:cNvPicPr>
              <a:picLocks noChangeAspect="1" noChangeArrowheads="1"/>
            </p:cNvPicPr>
            <p:nvPr/>
          </p:nvPicPr>
          <p:blipFill>
            <a:blip r:embed="rId6" cstate="print"/>
            <a:srcRect/>
            <a:stretch>
              <a:fillRect/>
            </a:stretch>
          </p:blipFill>
          <p:spPr bwMode="auto">
            <a:xfrm>
              <a:off x="478806" y="3031838"/>
              <a:ext cx="281995" cy="281995"/>
            </a:xfrm>
            <a:prstGeom prst="rect">
              <a:avLst/>
            </a:prstGeom>
            <a:noFill/>
          </p:spPr>
        </p:pic>
      </p:grpSp>
      <p:grpSp>
        <p:nvGrpSpPr>
          <p:cNvPr id="74" name="Group 73"/>
          <p:cNvGrpSpPr/>
          <p:nvPr/>
        </p:nvGrpSpPr>
        <p:grpSpPr>
          <a:xfrm>
            <a:off x="431445" y="3868020"/>
            <a:ext cx="410746" cy="390213"/>
            <a:chOff x="423056" y="4102167"/>
            <a:chExt cx="410746" cy="390213"/>
          </a:xfrm>
        </p:grpSpPr>
        <p:pic>
          <p:nvPicPr>
            <p:cNvPr id="48136" name="Picture 8" descr="http://t1.gstatic.com/images?q=tbn:ANd9GcQvzRbZ8JYihUdwp-_rN1O3M27OSL1O4fWiYCoaDgjuEbd20ilW"/>
            <p:cNvPicPr>
              <a:picLocks noChangeAspect="1" noChangeArrowheads="1"/>
            </p:cNvPicPr>
            <p:nvPr/>
          </p:nvPicPr>
          <p:blipFill>
            <a:blip r:embed="rId7" cstate="print"/>
            <a:srcRect/>
            <a:stretch>
              <a:fillRect/>
            </a:stretch>
          </p:blipFill>
          <p:spPr bwMode="auto">
            <a:xfrm>
              <a:off x="474726" y="4143570"/>
              <a:ext cx="307407" cy="307407"/>
            </a:xfrm>
            <a:prstGeom prst="rect">
              <a:avLst/>
            </a:prstGeom>
            <a:noFill/>
          </p:spPr>
        </p:pic>
        <p:sp>
          <p:nvSpPr>
            <p:cNvPr id="47" name="Rounded Rectangle 46"/>
            <p:cNvSpPr/>
            <p:nvPr/>
          </p:nvSpPr>
          <p:spPr bwMode="gray">
            <a:xfrm>
              <a:off x="423056" y="4102167"/>
              <a:ext cx="410746" cy="390213"/>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78" name="Group 77"/>
          <p:cNvGrpSpPr/>
          <p:nvPr/>
        </p:nvGrpSpPr>
        <p:grpSpPr>
          <a:xfrm>
            <a:off x="395766" y="1979814"/>
            <a:ext cx="439013" cy="376401"/>
            <a:chOff x="387140" y="2652674"/>
            <a:chExt cx="439013" cy="376401"/>
          </a:xfrm>
        </p:grpSpPr>
        <p:pic>
          <p:nvPicPr>
            <p:cNvPr id="79" name="Picture 6" descr="http://blog.cordys.com/wp-content/uploads/2013/02/puzzle-cloud1.jpg"/>
            <p:cNvPicPr>
              <a:picLocks noChangeAspect="1" noChangeArrowheads="1"/>
            </p:cNvPicPr>
            <p:nvPr/>
          </p:nvPicPr>
          <p:blipFill>
            <a:blip r:embed="rId8" cstate="print"/>
            <a:srcRect/>
            <a:stretch>
              <a:fillRect/>
            </a:stretch>
          </p:blipFill>
          <p:spPr bwMode="auto">
            <a:xfrm>
              <a:off x="401646" y="2687124"/>
              <a:ext cx="410001" cy="307501"/>
            </a:xfrm>
            <a:prstGeom prst="rect">
              <a:avLst/>
            </a:prstGeom>
            <a:noFill/>
          </p:spPr>
        </p:pic>
        <p:sp>
          <p:nvSpPr>
            <p:cNvPr id="80" name="Rounded Rectangle 50"/>
            <p:cNvSpPr/>
            <p:nvPr/>
          </p:nvSpPr>
          <p:spPr bwMode="gray">
            <a:xfrm>
              <a:off x="387140" y="2652674"/>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pic>
        <p:nvPicPr>
          <p:cNvPr id="54" name="Grafik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54653" y="4634391"/>
            <a:ext cx="828715" cy="442701"/>
          </a:xfrm>
          <a:prstGeom prst="rect">
            <a:avLst/>
          </a:prstGeom>
        </p:spPr>
      </p:pic>
    </p:spTree>
    <p:extLst>
      <p:ext uri="{BB962C8B-B14F-4D97-AF65-F5344CB8AC3E}">
        <p14:creationId xmlns:p14="http://schemas.microsoft.com/office/powerpoint/2010/main" val="1526160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000" y="75637"/>
            <a:ext cx="8496000" cy="756000"/>
          </a:xfrm>
        </p:spPr>
        <p:txBody>
          <a:bodyPr>
            <a:normAutofit fontScale="90000"/>
          </a:bodyPr>
          <a:lstStyle/>
          <a:p>
            <a:r>
              <a:rPr lang="en-GB" dirty="0" smtClean="0"/>
              <a:t>Application Crowd</a:t>
            </a:r>
            <a:endParaRPr lang="en-GB" dirty="0"/>
          </a:p>
        </p:txBody>
      </p:sp>
      <p:sp>
        <p:nvSpPr>
          <p:cNvPr id="49"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rPr>
              <a:t>Experts highlighted the game changing and out of the box character of this BM off the record and in their evaluation of the differentiation and though leadership criterion which is high in average and second best of all. The visibility and traffic caused is high. As crowd sourcing in software development is new, the combination with cloud deployment and leader advantages makes a realisation very interesting.</a:t>
            </a:r>
          </a:p>
          <a:p>
            <a:pPr algn="just">
              <a:spcBef>
                <a:spcPct val="0"/>
              </a:spcBef>
            </a:pPr>
            <a:endParaRPr lang="en-GB" sz="1100" dirty="0">
              <a:solidFill>
                <a:schemeClr val="accent2"/>
              </a:solidFill>
            </a:endParaRPr>
          </a:p>
        </p:txBody>
      </p:sp>
      <p:graphicFrame>
        <p:nvGraphicFramePr>
          <p:cNvPr id="123" name="Object 2"/>
          <p:cNvGraphicFramePr>
            <a:graphicFrameLocks/>
          </p:cNvGraphicFramePr>
          <p:nvPr/>
        </p:nvGraphicFramePr>
        <p:xfrm>
          <a:off x="-194655" y="1468680"/>
          <a:ext cx="5286103" cy="3365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1" name="Object 2"/>
          <p:cNvGraphicFramePr>
            <a:graphicFrameLocks/>
          </p:cNvGraphicFramePr>
          <p:nvPr/>
        </p:nvGraphicFramePr>
        <p:xfrm>
          <a:off x="4052552" y="1468680"/>
          <a:ext cx="5286102" cy="3365010"/>
        </p:xfrm>
        <a:graphic>
          <a:graphicData uri="http://schemas.openxmlformats.org/drawingml/2006/chart">
            <c:chart xmlns:c="http://schemas.openxmlformats.org/drawingml/2006/chart" xmlns:r="http://schemas.openxmlformats.org/officeDocument/2006/relationships" r:id="rId4"/>
          </a:graphicData>
        </a:graphic>
      </p:graphicFrame>
      <p:pic>
        <p:nvPicPr>
          <p:cNvPr id="59393" name="Picture 1"/>
          <p:cNvPicPr>
            <a:picLocks noChangeAspect="1" noChangeArrowheads="1"/>
          </p:cNvPicPr>
          <p:nvPr/>
        </p:nvPicPr>
        <p:blipFill>
          <a:blip r:embed="rId5" cstate="print"/>
          <a:srcRect/>
          <a:stretch>
            <a:fillRect/>
          </a:stretch>
        </p:blipFill>
        <p:spPr bwMode="auto">
          <a:xfrm>
            <a:off x="324000" y="4947299"/>
            <a:ext cx="8496000" cy="635275"/>
          </a:xfrm>
          <a:prstGeom prst="rect">
            <a:avLst/>
          </a:prstGeom>
          <a:noFill/>
          <a:ln w="9525">
            <a:noFill/>
            <a:miter lim="800000"/>
            <a:headEnd/>
            <a:tailEnd/>
          </a:ln>
          <a:effectLst/>
        </p:spPr>
      </p:pic>
      <p:pic>
        <p:nvPicPr>
          <p:cNvPr id="59394" name="Picture 2"/>
          <p:cNvPicPr>
            <a:picLocks noChangeAspect="1" noChangeArrowheads="1"/>
          </p:cNvPicPr>
          <p:nvPr/>
        </p:nvPicPr>
        <p:blipFill>
          <a:blip r:embed="rId6" cstate="print"/>
          <a:srcRect/>
          <a:stretch>
            <a:fillRect/>
          </a:stretch>
        </p:blipFill>
        <p:spPr bwMode="auto">
          <a:xfrm>
            <a:off x="324000" y="5696183"/>
            <a:ext cx="8496000" cy="564121"/>
          </a:xfrm>
          <a:prstGeom prst="rect">
            <a:avLst/>
          </a:prstGeom>
          <a:noFill/>
          <a:ln w="9525">
            <a:noFill/>
            <a:miter lim="800000"/>
            <a:headEnd/>
            <a:tailEnd/>
          </a:ln>
          <a:effectLst/>
        </p:spPr>
      </p:pic>
      <p:sp>
        <p:nvSpPr>
          <p:cNvPr id="15" name="TextBox 14"/>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Tree>
    <p:extLst>
      <p:ext uri="{BB962C8B-B14F-4D97-AF65-F5344CB8AC3E}">
        <p14:creationId xmlns:p14="http://schemas.microsoft.com/office/powerpoint/2010/main" val="1729279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Helix Nebula Business Models</a:t>
            </a:r>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40211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p:cNvCxnSpPr/>
          <p:nvPr/>
        </p:nvCxnSpPr>
        <p:spPr>
          <a:xfrm>
            <a:off x="4556252" y="3123388"/>
            <a:ext cx="243717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131833" y="3559616"/>
            <a:ext cx="243717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324000" y="75637"/>
            <a:ext cx="8496000" cy="756000"/>
          </a:xfrm>
        </p:spPr>
        <p:txBody>
          <a:bodyPr/>
          <a:lstStyle/>
          <a:p>
            <a:r>
              <a:rPr lang="en-GB" sz="2100" dirty="0" smtClean="0"/>
              <a:t>Collaboration &amp; Communication Platform for Science &amp; Education</a:t>
            </a:r>
            <a:endParaRPr lang="en-GB" sz="2100" dirty="0"/>
          </a:p>
        </p:txBody>
      </p:sp>
      <p:sp>
        <p:nvSpPr>
          <p:cNvPr id="35" name="Rectangle 34"/>
          <p:cNvSpPr/>
          <p:nvPr/>
        </p:nvSpPr>
        <p:spPr>
          <a:xfrm rot="16200000">
            <a:off x="-471194" y="5410379"/>
            <a:ext cx="1381853" cy="307777"/>
          </a:xfrm>
          <a:prstGeom prst="rect">
            <a:avLst/>
          </a:prstGeom>
        </p:spPr>
        <p:txBody>
          <a:bodyPr wrap="none">
            <a:spAutoFit/>
          </a:bodyPr>
          <a:lstStyle/>
          <a:p>
            <a:pPr algn="ctr"/>
            <a:r>
              <a:rPr lang="en-GB" sz="1400" b="1" i="1" smtClean="0"/>
              <a:t>Value Capture</a:t>
            </a:r>
            <a:endParaRPr lang="en-GB" sz="1400" i="1"/>
          </a:p>
        </p:txBody>
      </p:sp>
      <p:sp>
        <p:nvSpPr>
          <p:cNvPr id="36" name="Rectangle 35"/>
          <p:cNvSpPr/>
          <p:nvPr/>
        </p:nvSpPr>
        <p:spPr>
          <a:xfrm rot="16200000">
            <a:off x="-496040" y="3073368"/>
            <a:ext cx="1431546" cy="307777"/>
          </a:xfrm>
          <a:prstGeom prst="rect">
            <a:avLst/>
          </a:prstGeom>
        </p:spPr>
        <p:txBody>
          <a:bodyPr wrap="none">
            <a:spAutoFit/>
          </a:bodyPr>
          <a:lstStyle/>
          <a:p>
            <a:pPr algn="ctr"/>
            <a:r>
              <a:rPr lang="en-GB" sz="1400" b="1" i="1" smtClean="0"/>
              <a:t>Value Creation</a:t>
            </a:r>
            <a:endParaRPr lang="en-GB" sz="1400" i="1"/>
          </a:p>
        </p:txBody>
      </p:sp>
      <p:sp>
        <p:nvSpPr>
          <p:cNvPr id="38" name="Text Placeholder 3"/>
          <p:cNvSpPr txBox="1">
            <a:spLocks/>
          </p:cNvSpPr>
          <p:nvPr/>
        </p:nvSpPr>
        <p:spPr>
          <a:xfrm>
            <a:off x="5813856" y="6245061"/>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Why?</a:t>
            </a:r>
          </a:p>
        </p:txBody>
      </p:sp>
      <p:sp>
        <p:nvSpPr>
          <p:cNvPr id="39" name="Text Placeholder 3"/>
          <p:cNvSpPr txBox="1">
            <a:spLocks/>
          </p:cNvSpPr>
          <p:nvPr/>
        </p:nvSpPr>
        <p:spPr>
          <a:xfrm>
            <a:off x="2767384"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How?</a:t>
            </a:r>
          </a:p>
        </p:txBody>
      </p:sp>
      <p:sp>
        <p:nvSpPr>
          <p:cNvPr id="40" name="Text Placeholder 3"/>
          <p:cNvSpPr txBox="1">
            <a:spLocks/>
          </p:cNvSpPr>
          <p:nvPr/>
        </p:nvSpPr>
        <p:spPr>
          <a:xfrm>
            <a:off x="5204561"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What?</a:t>
            </a:r>
          </a:p>
        </p:txBody>
      </p:sp>
      <p:sp>
        <p:nvSpPr>
          <p:cNvPr id="41" name="Text Placeholder 3"/>
          <p:cNvSpPr txBox="1">
            <a:spLocks/>
          </p:cNvSpPr>
          <p:nvPr/>
        </p:nvSpPr>
        <p:spPr>
          <a:xfrm>
            <a:off x="7039876"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42" name="Text Placeholder 3"/>
          <p:cNvSpPr txBox="1">
            <a:spLocks/>
          </p:cNvSpPr>
          <p:nvPr/>
        </p:nvSpPr>
        <p:spPr>
          <a:xfrm>
            <a:off x="939500"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84" name="Rectangle 7"/>
          <p:cNvSpPr/>
          <p:nvPr/>
        </p:nvSpPr>
        <p:spPr bwMode="gray">
          <a:xfrm>
            <a:off x="91324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1000" kern="0" smtClean="0">
              <a:ea typeface="Arial Unicode MS" pitchFamily="34" charset="-128"/>
              <a:cs typeface="Arial Unicode MS" pitchFamily="34" charset="-128"/>
            </a:endParaRPr>
          </a:p>
          <a:p>
            <a:pPr fontAlgn="base">
              <a:spcBef>
                <a:spcPct val="50000"/>
              </a:spcBef>
              <a:spcAft>
                <a:spcPct val="0"/>
              </a:spcAft>
              <a:buClr>
                <a:srgbClr val="F0AB00"/>
              </a:buClr>
              <a:buSzPct val="80000"/>
              <a:buFont typeface="Arial" pitchFamily="34" charset="0"/>
              <a:buChar char="•"/>
            </a:pPr>
            <a:r>
              <a:rPr lang="en-GB" sz="1000" i="1" kern="0" smtClean="0">
                <a:solidFill>
                  <a:schemeClr val="bg1">
                    <a:lumMod val="65000"/>
                  </a:schemeClr>
                </a:solidFill>
                <a:ea typeface="Arial Unicode MS" pitchFamily="34" charset="-128"/>
                <a:cs typeface="Arial Unicode MS" pitchFamily="34" charset="-128"/>
              </a:rPr>
              <a:t>A </a:t>
            </a:r>
            <a:r>
              <a:rPr lang="en-GB" sz="1000" b="1" i="1" kern="0" smtClean="0">
                <a:solidFill>
                  <a:schemeClr val="bg1">
                    <a:lumMod val="65000"/>
                  </a:schemeClr>
                </a:solidFill>
                <a:ea typeface="Arial Unicode MS" pitchFamily="34" charset="-128"/>
                <a:cs typeface="Arial Unicode MS" pitchFamily="34" charset="-128"/>
              </a:rPr>
              <a:t>front-end provider</a:t>
            </a:r>
            <a:r>
              <a:rPr lang="en-GB" sz="1000" i="1" kern="0" smtClean="0">
                <a:solidFill>
                  <a:schemeClr val="bg1">
                    <a:lumMod val="65000"/>
                  </a:schemeClr>
                </a:solidFill>
                <a:ea typeface="Arial Unicode MS" pitchFamily="34" charset="-128"/>
                <a:cs typeface="Arial Unicode MS" pitchFamily="34" charset="-128"/>
              </a:rPr>
              <a:t> to be assigned manages, edits and integrates the enlisted services.</a:t>
            </a:r>
          </a:p>
          <a:p>
            <a:pPr fontAlgn="base">
              <a:spcBef>
                <a:spcPct val="50000"/>
              </a:spcBef>
              <a:spcAft>
                <a:spcPct val="0"/>
              </a:spcAft>
              <a:buClr>
                <a:srgbClr val="F0AB00"/>
              </a:buClr>
              <a:buSzPct val="80000"/>
              <a:buFont typeface="Arial" pitchFamily="34" charset="0"/>
              <a:buChar char="•"/>
            </a:pPr>
            <a:r>
              <a:rPr lang="en-GB" sz="1000" b="1" kern="0" smtClean="0">
                <a:ea typeface="Arial Unicode MS" pitchFamily="34" charset="-128"/>
                <a:cs typeface="Arial Unicode MS" pitchFamily="34" charset="-128"/>
              </a:rPr>
              <a:t>HN providers</a:t>
            </a:r>
            <a:r>
              <a:rPr lang="en-GB" sz="1000" kern="0" smtClean="0">
                <a:ea typeface="Arial Unicode MS" pitchFamily="34" charset="-128"/>
                <a:cs typeface="Arial Unicode MS" pitchFamily="34" charset="-128"/>
              </a:rPr>
              <a:t> host the services.</a:t>
            </a:r>
          </a:p>
        </p:txBody>
      </p:sp>
      <p:sp>
        <p:nvSpPr>
          <p:cNvPr id="16" name="Rectangle 6"/>
          <p:cNvSpPr/>
          <p:nvPr/>
        </p:nvSpPr>
        <p:spPr bwMode="gray">
          <a:xfrm>
            <a:off x="2131833"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lvl="0" fontAlgn="base">
              <a:spcBef>
                <a:spcPts val="600"/>
              </a:spcBef>
              <a:spcAft>
                <a:spcPct val="0"/>
              </a:spcAft>
              <a:buClr>
                <a:srgbClr val="FFC000"/>
              </a:buClr>
              <a:buFont typeface="Arial" pitchFamily="34" charset="0"/>
              <a:buChar char="•"/>
            </a:pPr>
            <a:endParaRPr lang="en-GB" sz="900" kern="0" dirty="0" smtClean="0">
              <a:latin typeface="Arial" pitchFamily="34" charset="0"/>
              <a:ea typeface="Arial Unicode MS" pitchFamily="34" charset="-128"/>
              <a:cs typeface="Arial Unicode MS" pitchFamily="34" charset="-128"/>
            </a:endParaRPr>
          </a:p>
          <a:p>
            <a:pPr fontAlgn="base">
              <a:spcBef>
                <a:spcPts val="600"/>
              </a:spcBef>
              <a:spcAft>
                <a:spcPct val="0"/>
              </a:spcAft>
              <a:buClr>
                <a:srgbClr val="FFC000"/>
              </a:buClr>
            </a:pPr>
            <a:r>
              <a:rPr lang="en-GB" sz="900" b="1" kern="0" dirty="0" smtClean="0">
                <a:latin typeface="Arial" pitchFamily="34" charset="0"/>
                <a:ea typeface="Arial Unicode MS" pitchFamily="34" charset="-128"/>
                <a:cs typeface="Arial Unicode MS" pitchFamily="34" charset="-128"/>
              </a:rPr>
              <a:t>Security &amp; Privacy</a:t>
            </a:r>
            <a:r>
              <a:rPr lang="en-GB" sz="900" baseline="30000" dirty="0" smtClean="0"/>
              <a:t>1 </a:t>
            </a:r>
            <a:r>
              <a:rPr lang="en-GB" sz="900" kern="0" dirty="0" smtClean="0">
                <a:latin typeface="Arial" pitchFamily="34" charset="0"/>
                <a:ea typeface="Arial Unicode MS" pitchFamily="34" charset="-128"/>
                <a:cs typeface="Arial Unicode MS" pitchFamily="34" charset="-128"/>
              </a:rPr>
              <a:t>:</a:t>
            </a:r>
          </a:p>
          <a:p>
            <a:pPr lvl="0" fontAlgn="base">
              <a:spcAft>
                <a:spcPct val="0"/>
              </a:spcAft>
              <a:buClr>
                <a:srgbClr val="FFC000"/>
              </a:buClr>
              <a:buFont typeface="Arial" pitchFamily="34" charset="0"/>
              <a:buChar char="•"/>
            </a:pPr>
            <a:r>
              <a:rPr lang="en-GB" sz="900" b="1" dirty="0" smtClean="0"/>
              <a:t>Identity management </a:t>
            </a:r>
            <a:r>
              <a:rPr lang="en-GB" sz="900" dirty="0" smtClean="0"/>
              <a:t>controls access to information and computing resources.</a:t>
            </a:r>
          </a:p>
          <a:p>
            <a:pPr lvl="0" fontAlgn="base">
              <a:spcAft>
                <a:spcPct val="0"/>
              </a:spcAft>
              <a:buClr>
                <a:srgbClr val="FFC000"/>
              </a:buClr>
              <a:buFont typeface="Arial" pitchFamily="34" charset="0"/>
              <a:buChar char="•"/>
            </a:pPr>
            <a:r>
              <a:rPr lang="en-GB" sz="900" b="1" dirty="0" smtClean="0"/>
              <a:t>Physical and personnel security </a:t>
            </a:r>
            <a:r>
              <a:rPr lang="en-GB" sz="900" dirty="0" smtClean="0"/>
              <a:t>ensures adequate security of physical machines.</a:t>
            </a:r>
          </a:p>
          <a:p>
            <a:pPr lvl="0" fontAlgn="base">
              <a:spcAft>
                <a:spcPct val="0"/>
              </a:spcAft>
              <a:buClr>
                <a:srgbClr val="FFC000"/>
              </a:buClr>
              <a:buFont typeface="Arial" pitchFamily="34" charset="0"/>
              <a:buChar char="•"/>
            </a:pPr>
            <a:r>
              <a:rPr lang="en-GB" sz="900" b="1" dirty="0" smtClean="0"/>
              <a:t>Availability </a:t>
            </a:r>
            <a:r>
              <a:rPr lang="en-GB" sz="900" dirty="0" smtClean="0"/>
              <a:t>enables regular and predictable access.</a:t>
            </a:r>
            <a:endParaRPr lang="en-GB" sz="900" b="1" dirty="0" smtClean="0"/>
          </a:p>
          <a:p>
            <a:pPr lvl="0" fontAlgn="base">
              <a:spcAft>
                <a:spcPct val="0"/>
              </a:spcAft>
              <a:buClr>
                <a:srgbClr val="FFC000"/>
              </a:buClr>
              <a:buFont typeface="Arial" pitchFamily="34" charset="0"/>
              <a:buChar char="•"/>
            </a:pPr>
            <a:r>
              <a:rPr lang="en-GB" sz="900" b="1" dirty="0" smtClean="0"/>
              <a:t>Application security </a:t>
            </a:r>
            <a:r>
              <a:rPr lang="en-GB" sz="900" dirty="0" smtClean="0"/>
              <a:t>ensure that apps available via the cloud are secure. </a:t>
            </a:r>
            <a:endParaRPr lang="en-GB" sz="900" b="1" dirty="0" smtClean="0"/>
          </a:p>
          <a:p>
            <a:pPr lvl="0" fontAlgn="base">
              <a:spcAft>
                <a:spcPct val="0"/>
              </a:spcAft>
              <a:buClr>
                <a:srgbClr val="FFC000"/>
              </a:buClr>
              <a:buFont typeface="Arial" pitchFamily="34" charset="0"/>
              <a:buChar char="•"/>
            </a:pPr>
            <a:r>
              <a:rPr lang="en-GB" sz="900" b="1" dirty="0" smtClean="0"/>
              <a:t>Privacy </a:t>
            </a:r>
            <a:r>
              <a:rPr lang="en-GB" sz="900" dirty="0" smtClean="0"/>
              <a:t>efforts mask all critical data. </a:t>
            </a:r>
            <a:r>
              <a:rPr lang="en-GB" sz="900" b="1" dirty="0" smtClean="0"/>
              <a:t> </a:t>
            </a:r>
          </a:p>
          <a:p>
            <a:pPr lvl="0" fontAlgn="base">
              <a:spcAft>
                <a:spcPct val="0"/>
              </a:spcAft>
              <a:buClr>
                <a:srgbClr val="FFC000"/>
              </a:buClr>
              <a:buFont typeface="Arial" pitchFamily="34" charset="0"/>
              <a:buChar char="•"/>
            </a:pPr>
            <a:r>
              <a:rPr lang="en-GB" sz="900" b="1" dirty="0" smtClean="0"/>
              <a:t>Legal issues </a:t>
            </a:r>
            <a:r>
              <a:rPr lang="en-GB" sz="900" dirty="0" smtClean="0"/>
              <a:t>consider related laws, which may vary by country.</a:t>
            </a:r>
            <a:endParaRPr lang="en-GB" sz="900" kern="0" dirty="0" smtClean="0">
              <a:latin typeface="Arial" pitchFamily="34" charset="0"/>
              <a:ea typeface="Arial Unicode MS" pitchFamily="34" charset="-128"/>
              <a:cs typeface="Arial Unicode MS" pitchFamily="34" charset="-128"/>
            </a:endParaRPr>
          </a:p>
          <a:p>
            <a:pPr lvl="0" fontAlgn="base">
              <a:spcBef>
                <a:spcPts val="600"/>
              </a:spcBef>
              <a:spcAft>
                <a:spcPct val="0"/>
              </a:spcAft>
              <a:buClr>
                <a:srgbClr val="FFC000"/>
              </a:buClr>
            </a:pPr>
            <a:r>
              <a:rPr lang="en-GB" sz="900" b="1" kern="0" dirty="0" smtClean="0">
                <a:latin typeface="Arial" pitchFamily="34" charset="0"/>
                <a:ea typeface="Arial Unicode MS" pitchFamily="34" charset="-128"/>
                <a:cs typeface="Arial Unicode MS" pitchFamily="34" charset="-128"/>
              </a:rPr>
              <a:t>Integration of new HN services</a:t>
            </a:r>
            <a:r>
              <a:rPr lang="en-GB" sz="900" baseline="30000" dirty="0" smtClean="0"/>
              <a:t>2|3</a:t>
            </a:r>
            <a:r>
              <a:rPr lang="en-GB" sz="900" kern="0" dirty="0" smtClean="0">
                <a:latin typeface="Arial" pitchFamily="34" charset="0"/>
                <a:ea typeface="Arial Unicode MS" pitchFamily="34" charset="-128"/>
                <a:cs typeface="Arial Unicode MS" pitchFamily="34" charset="-128"/>
              </a:rPr>
              <a:t>:</a:t>
            </a:r>
          </a:p>
          <a:p>
            <a:pPr lvl="0" fontAlgn="base">
              <a:spcAft>
                <a:spcPct val="0"/>
              </a:spcAft>
              <a:buClr>
                <a:srgbClr val="FFC000"/>
              </a:buClr>
              <a:buFont typeface="Arial" pitchFamily="34" charset="0"/>
              <a:buChar char="•"/>
            </a:pPr>
            <a:r>
              <a:rPr lang="en-GB" sz="900" b="1" kern="0" dirty="0" smtClean="0">
                <a:latin typeface="Arial" pitchFamily="34" charset="0"/>
                <a:ea typeface="Arial Unicode MS" pitchFamily="34" charset="-128"/>
                <a:cs typeface="Arial Unicode MS" pitchFamily="34" charset="-128"/>
              </a:rPr>
              <a:t>User interface </a:t>
            </a:r>
            <a:r>
              <a:rPr lang="en-GB" sz="900" kern="0" dirty="0" smtClean="0">
                <a:latin typeface="Arial" pitchFamily="34" charset="0"/>
                <a:ea typeface="Arial Unicode MS" pitchFamily="34" charset="-128"/>
                <a:cs typeface="Arial Unicode MS" pitchFamily="34" charset="-128"/>
              </a:rPr>
              <a:t>integration of the "content" of several apps is possible.</a:t>
            </a:r>
          </a:p>
          <a:p>
            <a:pPr lvl="0" fontAlgn="base">
              <a:spcAft>
                <a:spcPct val="0"/>
              </a:spcAft>
              <a:buClr>
                <a:srgbClr val="FFC000"/>
              </a:buClr>
              <a:buFont typeface="Arial" pitchFamily="34" charset="0"/>
              <a:buChar char="•"/>
            </a:pPr>
            <a:r>
              <a:rPr lang="en-GB" sz="900" b="1" kern="0" dirty="0" smtClean="0">
                <a:latin typeface="Arial" pitchFamily="34" charset="0"/>
                <a:ea typeface="Arial Unicode MS" pitchFamily="34" charset="-128"/>
                <a:cs typeface="Arial Unicode MS" pitchFamily="34" charset="-128"/>
              </a:rPr>
              <a:t>Code </a:t>
            </a:r>
            <a:r>
              <a:rPr lang="en-GB" sz="900" kern="0" dirty="0" smtClean="0">
                <a:latin typeface="Arial" pitchFamily="34" charset="0"/>
                <a:ea typeface="Arial Unicode MS" pitchFamily="34" charset="-128"/>
                <a:cs typeface="Arial Unicode MS" pitchFamily="34" charset="-128"/>
              </a:rPr>
              <a:t>integration</a:t>
            </a:r>
            <a:r>
              <a:rPr lang="en-GB" sz="900" b="1" kern="0" dirty="0" smtClean="0">
                <a:latin typeface="Arial" pitchFamily="34" charset="0"/>
                <a:ea typeface="Arial Unicode MS" pitchFamily="34" charset="-128"/>
                <a:cs typeface="Arial Unicode MS" pitchFamily="34" charset="-128"/>
              </a:rPr>
              <a:t> </a:t>
            </a:r>
            <a:r>
              <a:rPr lang="en-GB" sz="900" kern="0" dirty="0" smtClean="0">
                <a:latin typeface="Arial" pitchFamily="34" charset="0"/>
                <a:ea typeface="Arial Unicode MS" pitchFamily="34" charset="-128"/>
                <a:cs typeface="Arial Unicode MS" pitchFamily="34" charset="-128"/>
              </a:rPr>
              <a:t>requires explicit "communications" via interfaces or messages.</a:t>
            </a:r>
          </a:p>
          <a:p>
            <a:pPr lvl="0" fontAlgn="base">
              <a:spcAft>
                <a:spcPct val="0"/>
              </a:spcAft>
              <a:buClr>
                <a:srgbClr val="FFC000"/>
              </a:buClr>
              <a:buFont typeface="Arial" pitchFamily="34" charset="0"/>
              <a:buChar char="•"/>
            </a:pPr>
            <a:r>
              <a:rPr lang="en-GB" sz="900" b="1" kern="0" dirty="0" smtClean="0">
                <a:latin typeface="Arial" pitchFamily="34" charset="0"/>
                <a:ea typeface="Arial Unicode MS" pitchFamily="34" charset="-128"/>
                <a:cs typeface="Arial Unicode MS" pitchFamily="34" charset="-128"/>
              </a:rPr>
              <a:t>Data storage </a:t>
            </a:r>
            <a:r>
              <a:rPr lang="en-GB" sz="900" kern="0" dirty="0" smtClean="0">
                <a:latin typeface="Arial" pitchFamily="34" charset="0"/>
                <a:ea typeface="Arial Unicode MS" pitchFamily="34" charset="-128"/>
                <a:cs typeface="Arial Unicode MS" pitchFamily="34" charset="-128"/>
              </a:rPr>
              <a:t>integration requires </a:t>
            </a:r>
            <a:br>
              <a:rPr lang="en-GB" sz="900" kern="0" dirty="0" smtClean="0">
                <a:latin typeface="Arial" pitchFamily="34" charset="0"/>
                <a:ea typeface="Arial Unicode MS" pitchFamily="34" charset="-128"/>
                <a:cs typeface="Arial Unicode MS" pitchFamily="34" charset="-128"/>
              </a:rPr>
            </a:br>
            <a:r>
              <a:rPr lang="en-GB" sz="900" kern="0" dirty="0" smtClean="0">
                <a:latin typeface="Arial" pitchFamily="34" charset="0"/>
                <a:ea typeface="Arial Unicode MS" pitchFamily="34" charset="-128"/>
                <a:cs typeface="Arial Unicode MS" pitchFamily="34" charset="-128"/>
              </a:rPr>
              <a:t>implicit "communication" </a:t>
            </a:r>
            <a:br>
              <a:rPr lang="en-GB" sz="900" kern="0" dirty="0" smtClean="0">
                <a:latin typeface="Arial" pitchFamily="34" charset="0"/>
                <a:ea typeface="Arial Unicode MS" pitchFamily="34" charset="-128"/>
                <a:cs typeface="Arial Unicode MS" pitchFamily="34" charset="-128"/>
              </a:rPr>
            </a:br>
            <a:r>
              <a:rPr lang="en-GB" sz="900" kern="0" dirty="0" smtClean="0">
                <a:latin typeface="Arial" pitchFamily="34" charset="0"/>
                <a:ea typeface="Arial Unicode MS" pitchFamily="34" charset="-128"/>
                <a:cs typeface="Arial Unicode MS" pitchFamily="34" charset="-128"/>
              </a:rPr>
              <a:t>on a common data schema.</a:t>
            </a:r>
          </a:p>
        </p:txBody>
      </p:sp>
      <p:sp>
        <p:nvSpPr>
          <p:cNvPr id="14" name="Rectangle 2"/>
          <p:cNvSpPr/>
          <p:nvPr/>
        </p:nvSpPr>
        <p:spPr bwMode="gray">
          <a:xfrm>
            <a:off x="4569010"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90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r>
              <a:rPr lang="en-GB" sz="1000" b="1" kern="0" dirty="0" smtClean="0">
                <a:ea typeface="Arial Unicode MS" pitchFamily="34" charset="-128"/>
                <a:cs typeface="Arial Unicode MS" pitchFamily="34" charset="-128"/>
              </a:rPr>
              <a:t>Communication</a:t>
            </a:r>
            <a:r>
              <a:rPr lang="en-GB" sz="1000" kern="0" dirty="0" smtClean="0">
                <a:ea typeface="Arial Unicode MS" pitchFamily="34" charset="-128"/>
                <a:cs typeface="Arial Unicode MS" pitchFamily="34" charset="-128"/>
              </a:rPr>
              <a:t>:</a:t>
            </a:r>
          </a:p>
          <a:p>
            <a:pPr fontAlgn="base">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 A secure </a:t>
            </a:r>
            <a:r>
              <a:rPr lang="en-GB" sz="1000" b="1" kern="0" dirty="0" smtClean="0">
                <a:ea typeface="Arial Unicode MS" pitchFamily="34" charset="-128"/>
                <a:cs typeface="Arial Unicode MS" pitchFamily="34" charset="-128"/>
              </a:rPr>
              <a:t>social networking</a:t>
            </a:r>
            <a:r>
              <a:rPr lang="en-GB" sz="1000" kern="0" dirty="0" smtClean="0">
                <a:ea typeface="Arial Unicode MS" pitchFamily="34" charset="-128"/>
                <a:cs typeface="Arial Unicode MS" pitchFamily="34" charset="-128"/>
              </a:rPr>
              <a:t> site for scientists and researchers enables to share papers, ask/answer questions, and find collaborators.</a:t>
            </a:r>
          </a:p>
          <a:p>
            <a:pPr fontAlgn="base">
              <a:spcAft>
                <a:spcPct val="0"/>
              </a:spcAft>
              <a:buClr>
                <a:srgbClr val="F0AB00"/>
              </a:buClr>
              <a:buSzPct val="80000"/>
              <a:buFont typeface="Arial" pitchFamily="34" charset="0"/>
              <a:buChar char="•"/>
            </a:pPr>
            <a:r>
              <a:rPr lang="en-GB" sz="1000" b="1" kern="0" dirty="0" smtClean="0">
                <a:ea typeface="Arial Unicode MS" pitchFamily="34" charset="-128"/>
                <a:cs typeface="Arial Unicode MS" pitchFamily="34" charset="-128"/>
              </a:rPr>
              <a:t>Skype’s and </a:t>
            </a:r>
            <a:r>
              <a:rPr lang="en-GB" sz="1000" b="1" kern="0" dirty="0" err="1" smtClean="0">
                <a:ea typeface="Arial Unicode MS" pitchFamily="34" charset="-128"/>
                <a:cs typeface="Arial Unicode MS" pitchFamily="34" charset="-128"/>
              </a:rPr>
              <a:t>Indico’s</a:t>
            </a:r>
            <a:r>
              <a:rPr lang="en-GB" sz="1000" b="1" kern="0" dirty="0" smtClean="0">
                <a:ea typeface="Arial Unicode MS" pitchFamily="34" charset="-128"/>
                <a:cs typeface="Arial Unicode MS" pitchFamily="34" charset="-128"/>
              </a:rPr>
              <a:t> </a:t>
            </a:r>
            <a:r>
              <a:rPr lang="en-GB" sz="1000" kern="0" dirty="0" smtClean="0">
                <a:ea typeface="Arial Unicode MS" pitchFamily="34" charset="-128"/>
                <a:cs typeface="Arial Unicode MS" pitchFamily="34" charset="-128"/>
              </a:rPr>
              <a:t>integration allows </a:t>
            </a:r>
            <a:r>
              <a:rPr lang="en-GB" sz="1000" dirty="0" smtClean="0"/>
              <a:t>to manage complex conferences, workshops and meetings.</a:t>
            </a:r>
            <a:endParaRPr lang="en-GB" sz="100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r>
              <a:rPr lang="en-GB" sz="1000" b="1" kern="0" dirty="0" smtClean="0">
                <a:ea typeface="Arial Unicode MS" pitchFamily="34" charset="-128"/>
                <a:cs typeface="Arial Unicode MS" pitchFamily="34" charset="-128"/>
              </a:rPr>
              <a:t>Collaboration</a:t>
            </a:r>
            <a:r>
              <a:rPr lang="en-GB" sz="1000" kern="0" dirty="0" smtClean="0">
                <a:ea typeface="Arial Unicode MS" pitchFamily="34" charset="-128"/>
                <a:cs typeface="Arial Unicode MS" pitchFamily="34" charset="-128"/>
              </a:rPr>
              <a:t>:</a:t>
            </a:r>
          </a:p>
          <a:p>
            <a:pPr fontAlgn="base">
              <a:spcAft>
                <a:spcPct val="0"/>
              </a:spcAft>
              <a:buClr>
                <a:srgbClr val="F0AB00"/>
              </a:buClr>
              <a:buSzPct val="80000"/>
              <a:buFont typeface="Arial" pitchFamily="34" charset="0"/>
              <a:buChar char="•"/>
            </a:pPr>
            <a:r>
              <a:rPr lang="en-GB" sz="1000" dirty="0" smtClean="0"/>
              <a:t>A </a:t>
            </a:r>
            <a:r>
              <a:rPr lang="en-GB" sz="1000" b="1" dirty="0" smtClean="0"/>
              <a:t>“</a:t>
            </a:r>
            <a:r>
              <a:rPr lang="en-GB" sz="1000" b="1" dirty="0" err="1" smtClean="0"/>
              <a:t>Dropbox</a:t>
            </a:r>
            <a:r>
              <a:rPr lang="en-GB" sz="1000" b="1" dirty="0" smtClean="0"/>
              <a:t>” or “</a:t>
            </a:r>
            <a:r>
              <a:rPr lang="en-GB" sz="1000" b="1" dirty="0" err="1" smtClean="0"/>
              <a:t>Sharepoint</a:t>
            </a:r>
            <a:r>
              <a:rPr lang="en-GB" sz="1000" b="1" dirty="0" smtClean="0"/>
              <a:t>” </a:t>
            </a:r>
            <a:r>
              <a:rPr lang="en-GB" sz="1000" dirty="0" smtClean="0"/>
              <a:t>service enables file and data transfer between research labs.</a:t>
            </a:r>
          </a:p>
          <a:p>
            <a:pPr fontAlgn="base">
              <a:spcAft>
                <a:spcPct val="0"/>
              </a:spcAft>
              <a:buClr>
                <a:srgbClr val="F0AB00"/>
              </a:buClr>
              <a:buSzPct val="80000"/>
              <a:buFont typeface="Arial" pitchFamily="34" charset="0"/>
              <a:buChar char="•"/>
            </a:pPr>
            <a:r>
              <a:rPr lang="en-GB" sz="1000" b="1" dirty="0" smtClean="0"/>
              <a:t>E-learning </a:t>
            </a:r>
            <a:r>
              <a:rPr lang="en-GB" sz="1000" dirty="0" smtClean="0"/>
              <a:t>is</a:t>
            </a:r>
            <a:r>
              <a:rPr lang="en-GB" sz="1000" b="1" dirty="0" smtClean="0"/>
              <a:t> </a:t>
            </a:r>
            <a:r>
              <a:rPr lang="en-GB" sz="1000" dirty="0" smtClean="0"/>
              <a:t>suited to distance learning and flexible learning, but it can also be used in conjunction with face-to-face teaching.</a:t>
            </a:r>
            <a:endParaRPr lang="en-GB" sz="900" kern="0" dirty="0" smtClean="0">
              <a:ea typeface="Arial Unicode MS" pitchFamily="34" charset="-128"/>
              <a:cs typeface="Arial Unicode MS" pitchFamily="34" charset="-128"/>
            </a:endParaRPr>
          </a:p>
        </p:txBody>
      </p:sp>
      <p:sp>
        <p:nvSpPr>
          <p:cNvPr id="15" name="Rectangle 4"/>
          <p:cNvSpPr/>
          <p:nvPr/>
        </p:nvSpPr>
        <p:spPr bwMode="gray">
          <a:xfrm>
            <a:off x="700499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1000" b="1" smtClean="0"/>
          </a:p>
          <a:p>
            <a:pPr fontAlgn="base">
              <a:spcBef>
                <a:spcPct val="50000"/>
              </a:spcBef>
              <a:spcAft>
                <a:spcPct val="0"/>
              </a:spcAft>
              <a:buClr>
                <a:srgbClr val="F0AB00"/>
              </a:buClr>
              <a:buSzPct val="80000"/>
            </a:pPr>
            <a:r>
              <a:rPr lang="en-GB" sz="1000" b="1" smtClean="0"/>
              <a:t>Consumer (B2C)</a:t>
            </a:r>
            <a:r>
              <a:rPr lang="en-GB" sz="1000" smtClean="0"/>
              <a:t> including</a:t>
            </a:r>
          </a:p>
          <a:p>
            <a:pPr fontAlgn="base">
              <a:spcAft>
                <a:spcPct val="0"/>
              </a:spcAft>
              <a:buClr>
                <a:srgbClr val="F0AB00"/>
              </a:buClr>
              <a:buSzPct val="80000"/>
              <a:buFont typeface="Arial" pitchFamily="34" charset="0"/>
              <a:buChar char="•"/>
            </a:pPr>
            <a:r>
              <a:rPr lang="en-GB" sz="1000" smtClean="0"/>
              <a:t>Pupils</a:t>
            </a:r>
          </a:p>
          <a:p>
            <a:pPr fontAlgn="base">
              <a:spcAft>
                <a:spcPct val="0"/>
              </a:spcAft>
              <a:buClr>
                <a:srgbClr val="F0AB00"/>
              </a:buClr>
              <a:buSzPct val="80000"/>
              <a:buFont typeface="Arial" pitchFamily="34" charset="0"/>
              <a:buChar char="•"/>
            </a:pPr>
            <a:r>
              <a:rPr lang="en-GB" sz="1000" smtClean="0"/>
              <a:t>Students</a:t>
            </a:r>
          </a:p>
          <a:p>
            <a:pPr fontAlgn="base">
              <a:spcBef>
                <a:spcPts val="600"/>
              </a:spcBef>
              <a:spcAft>
                <a:spcPct val="0"/>
              </a:spcAft>
              <a:buClr>
                <a:srgbClr val="F0AB00"/>
              </a:buClr>
              <a:buSzPct val="80000"/>
            </a:pPr>
            <a:r>
              <a:rPr lang="en-GB" sz="1000" b="1" smtClean="0"/>
              <a:t>Business (B2B)</a:t>
            </a:r>
            <a:r>
              <a:rPr lang="en-GB" sz="1000" smtClean="0"/>
              <a:t> including</a:t>
            </a:r>
          </a:p>
          <a:p>
            <a:pPr fontAlgn="base">
              <a:spcAft>
                <a:spcPct val="0"/>
              </a:spcAft>
              <a:buClr>
                <a:srgbClr val="F0AB00"/>
              </a:buClr>
              <a:buSzPct val="80000"/>
              <a:buFont typeface="Arial" pitchFamily="34" charset="0"/>
              <a:buChar char="•"/>
            </a:pPr>
            <a:r>
              <a:rPr lang="en-GB" sz="1000" smtClean="0"/>
              <a:t>Research</a:t>
            </a:r>
          </a:p>
          <a:p>
            <a:pPr fontAlgn="base">
              <a:spcAft>
                <a:spcPct val="0"/>
              </a:spcAft>
              <a:buClr>
                <a:srgbClr val="F0AB00"/>
              </a:buClr>
              <a:buSzPct val="80000"/>
              <a:buFont typeface="Arial" pitchFamily="34" charset="0"/>
              <a:buChar char="•"/>
            </a:pPr>
            <a:r>
              <a:rPr lang="en-GB" sz="1000" smtClean="0"/>
              <a:t>Academic and school book publishers</a:t>
            </a:r>
          </a:p>
          <a:p>
            <a:pPr fontAlgn="base">
              <a:spcBef>
                <a:spcPts val="600"/>
              </a:spcBef>
              <a:spcAft>
                <a:spcPct val="0"/>
              </a:spcAft>
              <a:buClr>
                <a:srgbClr val="F0AB00"/>
              </a:buClr>
              <a:buSzPct val="80000"/>
            </a:pPr>
            <a:r>
              <a:rPr lang="en-GB" sz="1000" b="1" smtClean="0"/>
              <a:t>Public (B2A)</a:t>
            </a:r>
            <a:r>
              <a:rPr lang="en-GB" sz="1000" smtClean="0"/>
              <a:t> including</a:t>
            </a:r>
          </a:p>
          <a:p>
            <a:pPr fontAlgn="base">
              <a:spcAft>
                <a:spcPct val="0"/>
              </a:spcAft>
              <a:buClr>
                <a:srgbClr val="F0AB00"/>
              </a:buClr>
              <a:buSzPct val="80000"/>
              <a:buFont typeface="Arial" pitchFamily="34" charset="0"/>
              <a:buChar char="•"/>
            </a:pPr>
            <a:r>
              <a:rPr lang="en-GB" sz="1000" smtClean="0"/>
              <a:t>Universities</a:t>
            </a:r>
          </a:p>
          <a:p>
            <a:pPr fontAlgn="base">
              <a:spcAft>
                <a:spcPct val="0"/>
              </a:spcAft>
              <a:buClr>
                <a:srgbClr val="F0AB00"/>
              </a:buClr>
              <a:buSzPct val="80000"/>
              <a:buFont typeface="Arial" pitchFamily="34" charset="0"/>
              <a:buChar char="•"/>
            </a:pPr>
            <a:r>
              <a:rPr lang="en-GB" sz="1000" smtClean="0"/>
              <a:t>Schools</a:t>
            </a:r>
          </a:p>
          <a:p>
            <a:pPr fontAlgn="base">
              <a:spcBef>
                <a:spcPts val="600"/>
              </a:spcBef>
              <a:spcAft>
                <a:spcPct val="0"/>
              </a:spcAft>
              <a:buClr>
                <a:srgbClr val="F0AB00"/>
              </a:buClr>
              <a:buSzPct val="80000"/>
            </a:pPr>
            <a:r>
              <a:rPr lang="en-GB" sz="1000" smtClean="0"/>
              <a:t>… are expected customers.</a:t>
            </a:r>
          </a:p>
        </p:txBody>
      </p:sp>
      <p:sp>
        <p:nvSpPr>
          <p:cNvPr id="18" name="Rectangle 8"/>
          <p:cNvSpPr/>
          <p:nvPr/>
        </p:nvSpPr>
        <p:spPr bwMode="gray">
          <a:xfrm>
            <a:off x="913243"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a:buClr>
                <a:schemeClr val="accent1"/>
              </a:buClr>
              <a:buSzPct val="80000"/>
              <a:buFont typeface="Arial" pitchFamily="34" charset="0"/>
              <a:buChar char="•"/>
              <a:defRPr/>
            </a:pPr>
            <a:r>
              <a:rPr lang="en-GB" sz="900" b="1" dirty="0" smtClean="0">
                <a:latin typeface="Arial" pitchFamily="34" charset="0"/>
                <a:cs typeface="Arial" pitchFamily="34" charset="0"/>
              </a:rPr>
              <a:t>Initial marketing </a:t>
            </a:r>
            <a:r>
              <a:rPr lang="en-GB" sz="900" dirty="0" smtClean="0">
                <a:latin typeface="Arial" pitchFamily="34" charset="0"/>
                <a:cs typeface="Arial" pitchFamily="34" charset="0"/>
              </a:rPr>
              <a:t>is necessary to highlight the integration.</a:t>
            </a:r>
            <a:endParaRPr lang="en-GB" sz="900" b="1" dirty="0" smtClean="0"/>
          </a:p>
          <a:p>
            <a:pPr lvl="0">
              <a:spcBef>
                <a:spcPts val="600"/>
              </a:spcBef>
              <a:buClr>
                <a:srgbClr val="F0AB00"/>
              </a:buClr>
              <a:buSzPct val="80000"/>
              <a:buFont typeface="Arial" pitchFamily="34" charset="0"/>
              <a:buChar char="•"/>
              <a:defRPr/>
            </a:pPr>
            <a:r>
              <a:rPr lang="en-GB" sz="900" b="1" dirty="0" smtClean="0">
                <a:solidFill>
                  <a:srgbClr val="000000"/>
                </a:solidFill>
                <a:cs typeface="Arial"/>
              </a:rPr>
              <a:t>Platform and infrastructure cost </a:t>
            </a:r>
            <a:r>
              <a:rPr lang="en-GB" sz="900" dirty="0" smtClean="0">
                <a:solidFill>
                  <a:srgbClr val="000000"/>
                </a:solidFill>
                <a:cs typeface="Arial"/>
              </a:rPr>
              <a:t>are important recurring cost.</a:t>
            </a:r>
          </a:p>
          <a:p>
            <a:pPr lvl="0">
              <a:spcBef>
                <a:spcPts val="600"/>
              </a:spcBef>
              <a:buClr>
                <a:srgbClr val="F0AB00"/>
              </a:buClr>
              <a:buSzPct val="80000"/>
              <a:buFont typeface="Arial" pitchFamily="34" charset="0"/>
              <a:buChar char="•"/>
              <a:defRPr/>
            </a:pPr>
            <a:r>
              <a:rPr lang="en-GB" sz="900" dirty="0" smtClean="0">
                <a:solidFill>
                  <a:srgbClr val="000000"/>
                </a:solidFill>
                <a:cs typeface="Arial"/>
              </a:rPr>
              <a:t>The </a:t>
            </a:r>
            <a:r>
              <a:rPr lang="en-GB" sz="900" b="1" dirty="0" smtClean="0">
                <a:solidFill>
                  <a:srgbClr val="000000"/>
                </a:solidFill>
                <a:cs typeface="Arial"/>
              </a:rPr>
              <a:t>key activities</a:t>
            </a:r>
            <a:r>
              <a:rPr lang="en-GB" sz="900" dirty="0" smtClean="0">
                <a:solidFill>
                  <a:srgbClr val="000000"/>
                </a:solidFill>
                <a:cs typeface="Arial"/>
              </a:rPr>
              <a:t> R&amp;D, tool development &amp; integration, continuous technology updating are to be considered.</a:t>
            </a:r>
          </a:p>
          <a:p>
            <a:pPr lvl="0">
              <a:spcBef>
                <a:spcPts val="600"/>
              </a:spcBef>
              <a:buClr>
                <a:srgbClr val="F0AB00"/>
              </a:buClr>
              <a:buSzPct val="80000"/>
              <a:buFont typeface="Arial" pitchFamily="34" charset="0"/>
              <a:buChar char="•"/>
              <a:defRPr/>
            </a:pPr>
            <a:r>
              <a:rPr lang="en-GB" sz="900" dirty="0" smtClean="0">
                <a:latin typeface="Arial" pitchFamily="34" charset="0"/>
                <a:cs typeface="Arial" pitchFamily="34" charset="0"/>
              </a:rPr>
              <a:t>The role holder will receive a </a:t>
            </a:r>
            <a:r>
              <a:rPr lang="en-GB" sz="900" b="1" dirty="0" smtClean="0">
                <a:latin typeface="Arial" pitchFamily="34" charset="0"/>
                <a:cs typeface="Arial" pitchFamily="34" charset="0"/>
              </a:rPr>
              <a:t>percentage</a:t>
            </a:r>
            <a:r>
              <a:rPr lang="en-GB" sz="900" dirty="0" smtClean="0">
                <a:latin typeface="Arial" pitchFamily="34" charset="0"/>
                <a:cs typeface="Arial" pitchFamily="34" charset="0"/>
              </a:rPr>
              <a:t> of the revenues that are gained in this BM for lowering risks and cost and raising revenues.</a:t>
            </a:r>
            <a:endParaRPr lang="en-GB" sz="900" dirty="0" smtClean="0">
              <a:solidFill>
                <a:srgbClr val="000000"/>
              </a:solidFill>
              <a:cs typeface="Arial"/>
            </a:endParaRPr>
          </a:p>
        </p:txBody>
      </p:sp>
      <p:sp>
        <p:nvSpPr>
          <p:cNvPr id="19" name="Rectangle 18"/>
          <p:cNvSpPr/>
          <p:nvPr/>
        </p:nvSpPr>
        <p:spPr bwMode="gray">
          <a:xfrm>
            <a:off x="4569010"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algn="r">
              <a:buClr>
                <a:schemeClr val="accent1"/>
              </a:buClr>
              <a:buSzPct val="80000"/>
              <a:buFont typeface="Arial" pitchFamily="34" charset="0"/>
              <a:buChar char="•"/>
              <a:defRPr/>
            </a:pPr>
            <a:r>
              <a:rPr lang="en-GB" sz="900" dirty="0" smtClean="0">
                <a:latin typeface="Arial" pitchFamily="34" charset="0"/>
                <a:cs typeface="Arial" pitchFamily="34" charset="0"/>
              </a:rPr>
              <a:t>Transaction-based (pay-as-you-go) and subscription are revenue models, depending on the service.</a:t>
            </a:r>
            <a:endParaRPr lang="en-GB" sz="900" dirty="0" smtClean="0"/>
          </a:p>
          <a:p>
            <a:pPr lvl="0" algn="r">
              <a:spcBef>
                <a:spcPts val="600"/>
              </a:spcBef>
              <a:buClr>
                <a:srgbClr val="F0AB00"/>
              </a:buClr>
              <a:buSzPct val="80000"/>
              <a:buFont typeface="Arial" pitchFamily="34" charset="0"/>
              <a:buChar char="•"/>
              <a:defRPr/>
            </a:pPr>
            <a:r>
              <a:rPr lang="en-GB" sz="900" dirty="0" smtClean="0">
                <a:solidFill>
                  <a:srgbClr val="000000"/>
                </a:solidFill>
                <a:cs typeface="Arial"/>
              </a:rPr>
              <a:t>The basic version of an offering is given away free in the hope of persuading the customers to pay for the premium version later on.</a:t>
            </a:r>
          </a:p>
        </p:txBody>
      </p:sp>
      <p:sp>
        <p:nvSpPr>
          <p:cNvPr id="64" name="Text Placeholder 3"/>
          <p:cNvSpPr txBox="1">
            <a:spLocks/>
          </p:cNvSpPr>
          <p:nvPr/>
        </p:nvSpPr>
        <p:spPr>
          <a:xfrm>
            <a:off x="5172967" y="1587324"/>
            <a:ext cx="1229262" cy="462249"/>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Value Prop.</a:t>
            </a:r>
          </a:p>
        </p:txBody>
      </p:sp>
      <p:sp>
        <p:nvSpPr>
          <p:cNvPr id="65" name="Text Placeholder 3"/>
          <p:cNvSpPr txBox="1">
            <a:spLocks/>
          </p:cNvSpPr>
          <p:nvPr/>
        </p:nvSpPr>
        <p:spPr>
          <a:xfrm>
            <a:off x="6999124" y="1567541"/>
            <a:ext cx="1231633" cy="501816"/>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Customers</a:t>
            </a:r>
          </a:p>
        </p:txBody>
      </p:sp>
      <p:sp>
        <p:nvSpPr>
          <p:cNvPr id="66" name="Text Placeholder 3"/>
          <p:cNvSpPr txBox="1">
            <a:spLocks/>
          </p:cNvSpPr>
          <p:nvPr/>
        </p:nvSpPr>
        <p:spPr>
          <a:xfrm>
            <a:off x="969067" y="1587324"/>
            <a:ext cx="1106943" cy="376943"/>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Partners</a:t>
            </a:r>
          </a:p>
        </p:txBody>
      </p:sp>
      <p:sp>
        <p:nvSpPr>
          <p:cNvPr id="67" name="Text Placeholder 3"/>
          <p:cNvSpPr txBox="1">
            <a:spLocks/>
          </p:cNvSpPr>
          <p:nvPr/>
        </p:nvSpPr>
        <p:spPr>
          <a:xfrm>
            <a:off x="2621652" y="1587324"/>
            <a:ext cx="1457539" cy="462249"/>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Operations</a:t>
            </a:r>
          </a:p>
        </p:txBody>
      </p:sp>
      <p:sp>
        <p:nvSpPr>
          <p:cNvPr id="68" name="Text Placeholder 3"/>
          <p:cNvSpPr txBox="1">
            <a:spLocks/>
          </p:cNvSpPr>
          <p:nvPr/>
        </p:nvSpPr>
        <p:spPr>
          <a:xfrm>
            <a:off x="2198311" y="4883770"/>
            <a:ext cx="1085632"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Costs</a:t>
            </a:r>
          </a:p>
        </p:txBody>
      </p:sp>
      <p:sp>
        <p:nvSpPr>
          <p:cNvPr id="69" name="Text Placeholder 3"/>
          <p:cNvSpPr txBox="1">
            <a:spLocks/>
          </p:cNvSpPr>
          <p:nvPr/>
        </p:nvSpPr>
        <p:spPr>
          <a:xfrm>
            <a:off x="5870553" y="4883770"/>
            <a:ext cx="1170033"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Revenue</a:t>
            </a:r>
          </a:p>
        </p:txBody>
      </p:sp>
      <p:sp>
        <p:nvSpPr>
          <p:cNvPr id="43" name="Rounded Rectangle 42"/>
          <p:cNvSpPr/>
          <p:nvPr/>
        </p:nvSpPr>
        <p:spPr bwMode="gray">
          <a:xfrm>
            <a:off x="4107229" y="4473716"/>
            <a:ext cx="923562" cy="764051"/>
          </a:xfrm>
          <a:prstGeom prst="roundRect">
            <a:avLst/>
          </a:prstGeom>
          <a:solidFill>
            <a:schemeClr val="bg1"/>
          </a:solidFill>
          <a:ln w="76200" algn="ctr">
            <a:solidFill>
              <a:schemeClr val="accent1"/>
            </a:solidFill>
            <a:miter lim="800000"/>
            <a:headEnd/>
            <a:tailEnd/>
          </a:ln>
        </p:spPr>
        <p:txBody>
          <a:bodyPr lIns="18000" tIns="0" rIns="18000" bIns="0" rtlCol="0" anchor="b"/>
          <a:lstStyle/>
          <a:p>
            <a:pPr algn="ctr" fontAlgn="base">
              <a:spcBef>
                <a:spcPct val="50000"/>
              </a:spcBef>
              <a:spcAft>
                <a:spcPct val="0"/>
              </a:spcAft>
              <a:buClr>
                <a:srgbClr val="F0AB00"/>
              </a:buClr>
              <a:buSzPct val="80000"/>
            </a:pPr>
            <a:endParaRPr kumimoji="0" lang="en-GB" sz="900" b="1"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49"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latin typeface="+mj-lt"/>
                <a:ea typeface="+mj-ea"/>
                <a:cs typeface="+mj-cs"/>
              </a:rPr>
              <a:t>This BM combines social networking, scheduling, data interchange, and secure communication integrated in one web frontend. Scientists and researchers can share papers, ask and answer questions, find collaborators, and schedule and organize events, from simple lectures to complex meetings, workshops and conferences with sessions and contributions. E-learning is offered to students, pupils, and teachers.</a:t>
            </a:r>
          </a:p>
          <a:p>
            <a:pPr algn="just">
              <a:spcBef>
                <a:spcPct val="0"/>
              </a:spcBef>
            </a:pPr>
            <a:endParaRPr lang="en-GB" sz="1100" dirty="0">
              <a:solidFill>
                <a:schemeClr val="accent2"/>
              </a:solidFill>
              <a:latin typeface="+mj-lt"/>
              <a:ea typeface="+mj-ea"/>
              <a:cs typeface="+mj-cs"/>
            </a:endParaRPr>
          </a:p>
        </p:txBody>
      </p:sp>
      <p:grpSp>
        <p:nvGrpSpPr>
          <p:cNvPr id="83" name="Group 82"/>
          <p:cNvGrpSpPr/>
          <p:nvPr/>
        </p:nvGrpSpPr>
        <p:grpSpPr>
          <a:xfrm>
            <a:off x="400297" y="1949515"/>
            <a:ext cx="439013" cy="376401"/>
            <a:chOff x="400297" y="1949515"/>
            <a:chExt cx="439013" cy="376401"/>
          </a:xfrm>
        </p:grpSpPr>
        <p:sp>
          <p:nvSpPr>
            <p:cNvPr id="70" name="Rounded Rectangle 50"/>
            <p:cNvSpPr/>
            <p:nvPr/>
          </p:nvSpPr>
          <p:spPr bwMode="gray">
            <a:xfrm>
              <a:off x="400297" y="1949515"/>
              <a:ext cx="439013" cy="376401"/>
            </a:xfrm>
            <a:prstGeom prst="roundRect">
              <a:avLst/>
            </a:prstGeom>
            <a:noFill/>
            <a:ln w="76200" algn="ctr">
              <a:solidFill>
                <a:schemeClr val="tx2"/>
              </a:solidFill>
              <a:prstDash val="sysDot"/>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pic>
          <p:nvPicPr>
            <p:cNvPr id="72" name="Picture 2" descr="C:\Users\I300708\AppData\Local\Microsoft\Windows\Temporary Internet Files\Content.IE5\82JHK0R0\MC900441498[1].png"/>
            <p:cNvPicPr>
              <a:picLocks noChangeAspect="1" noChangeArrowheads="1"/>
            </p:cNvPicPr>
            <p:nvPr/>
          </p:nvPicPr>
          <p:blipFill>
            <a:blip r:embed="rId3" cstate="print"/>
            <a:srcRect/>
            <a:stretch>
              <a:fillRect/>
            </a:stretch>
          </p:blipFill>
          <p:spPr bwMode="auto">
            <a:xfrm>
              <a:off x="478806" y="1996718"/>
              <a:ext cx="281995" cy="281995"/>
            </a:xfrm>
            <a:prstGeom prst="rect">
              <a:avLst/>
            </a:prstGeom>
            <a:noFill/>
          </p:spPr>
        </p:pic>
      </p:grpSp>
      <p:grpSp>
        <p:nvGrpSpPr>
          <p:cNvPr id="44" name="Group 43"/>
          <p:cNvGrpSpPr/>
          <p:nvPr/>
        </p:nvGrpSpPr>
        <p:grpSpPr>
          <a:xfrm>
            <a:off x="395767" y="2859340"/>
            <a:ext cx="439013" cy="376401"/>
            <a:chOff x="387140" y="2652674"/>
            <a:chExt cx="439013" cy="376401"/>
          </a:xfrm>
        </p:grpSpPr>
        <p:pic>
          <p:nvPicPr>
            <p:cNvPr id="45" name="Picture 6" descr="http://blog.cordys.com/wp-content/uploads/2013/02/puzzle-cloud1.jpg"/>
            <p:cNvPicPr>
              <a:picLocks noChangeAspect="1" noChangeArrowheads="1"/>
            </p:cNvPicPr>
            <p:nvPr/>
          </p:nvPicPr>
          <p:blipFill>
            <a:blip r:embed="rId4" cstate="print"/>
            <a:srcRect/>
            <a:stretch>
              <a:fillRect/>
            </a:stretch>
          </p:blipFill>
          <p:spPr bwMode="auto">
            <a:xfrm>
              <a:off x="401646" y="2687124"/>
              <a:ext cx="410001" cy="307501"/>
            </a:xfrm>
            <a:prstGeom prst="rect">
              <a:avLst/>
            </a:prstGeom>
            <a:noFill/>
          </p:spPr>
        </p:pic>
        <p:sp>
          <p:nvSpPr>
            <p:cNvPr id="46" name="Rounded Rectangle 50"/>
            <p:cNvSpPr/>
            <p:nvPr/>
          </p:nvSpPr>
          <p:spPr bwMode="gray">
            <a:xfrm>
              <a:off x="387140" y="2652674"/>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71" name="Group 70"/>
          <p:cNvGrpSpPr>
            <a:grpSpLocks noChangeAspect="1"/>
          </p:cNvGrpSpPr>
          <p:nvPr/>
        </p:nvGrpSpPr>
        <p:grpSpPr>
          <a:xfrm>
            <a:off x="8295772" y="2698132"/>
            <a:ext cx="410750" cy="390213"/>
            <a:chOff x="6941606" y="3700461"/>
            <a:chExt cx="684584" cy="650355"/>
          </a:xfrm>
        </p:grpSpPr>
        <p:pic>
          <p:nvPicPr>
            <p:cNvPr id="73" name="Picture 6" descr="272775">
              <a:hlinkClick r:id="rId5"/>
            </p:cNvPr>
            <p:cNvPicPr>
              <a:picLocks noChangeAspect="1" noChangeArrowheads="1"/>
            </p:cNvPicPr>
            <p:nvPr/>
          </p:nvPicPr>
          <p:blipFill>
            <a:blip r:embed="rId6" cstate="print"/>
            <a:srcRect/>
            <a:stretch>
              <a:fillRect/>
            </a:stretch>
          </p:blipFill>
          <p:spPr bwMode="auto">
            <a:xfrm>
              <a:off x="7040014" y="3781754"/>
              <a:ext cx="487765" cy="487767"/>
            </a:xfrm>
            <a:prstGeom prst="rect">
              <a:avLst/>
            </a:prstGeom>
            <a:noFill/>
          </p:spPr>
        </p:pic>
        <p:sp>
          <p:nvSpPr>
            <p:cNvPr id="74" name="Rounded Rectangle 73"/>
            <p:cNvSpPr/>
            <p:nvPr/>
          </p:nvSpPr>
          <p:spPr bwMode="gray">
            <a:xfrm>
              <a:off x="6941606" y="3700461"/>
              <a:ext cx="684584" cy="650355"/>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75" name="Gruppieren 22"/>
          <p:cNvGrpSpPr/>
          <p:nvPr/>
        </p:nvGrpSpPr>
        <p:grpSpPr>
          <a:xfrm>
            <a:off x="8299547" y="3452789"/>
            <a:ext cx="403201" cy="383041"/>
            <a:chOff x="7954847" y="2808740"/>
            <a:chExt cx="403201" cy="383041"/>
          </a:xfrm>
        </p:grpSpPr>
        <p:pic>
          <p:nvPicPr>
            <p:cNvPr id="76" name="Grafik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0360" y="2859602"/>
              <a:ext cx="306896" cy="285822"/>
            </a:xfrm>
            <a:prstGeom prst="rect">
              <a:avLst/>
            </a:prstGeom>
          </p:spPr>
        </p:pic>
        <p:sp>
          <p:nvSpPr>
            <p:cNvPr id="77" name="Rounded Rectangle 76"/>
            <p:cNvSpPr/>
            <p:nvPr/>
          </p:nvSpPr>
          <p:spPr bwMode="gray">
            <a:xfrm>
              <a:off x="7954847" y="2808740"/>
              <a:ext cx="403201" cy="383041"/>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78" name="Group 80"/>
          <p:cNvGrpSpPr>
            <a:grpSpLocks noChangeAspect="1"/>
          </p:cNvGrpSpPr>
          <p:nvPr/>
        </p:nvGrpSpPr>
        <p:grpSpPr>
          <a:xfrm>
            <a:off x="8299546" y="1907515"/>
            <a:ext cx="403202" cy="383042"/>
            <a:chOff x="6947896" y="2564904"/>
            <a:chExt cx="672004" cy="638404"/>
          </a:xfrm>
        </p:grpSpPr>
        <p:pic>
          <p:nvPicPr>
            <p:cNvPr id="79" name="Picture 4" descr="272579">
              <a:hlinkClick r:id="rId8"/>
            </p:cNvPr>
            <p:cNvPicPr>
              <a:picLocks noChangeAspect="1" noChangeArrowheads="1"/>
            </p:cNvPicPr>
            <p:nvPr/>
          </p:nvPicPr>
          <p:blipFill>
            <a:blip r:embed="rId9" cstate="print"/>
            <a:srcRect/>
            <a:stretch>
              <a:fillRect/>
            </a:stretch>
          </p:blipFill>
          <p:spPr bwMode="auto">
            <a:xfrm>
              <a:off x="7029797" y="2630005"/>
              <a:ext cx="508203" cy="508203"/>
            </a:xfrm>
            <a:prstGeom prst="rect">
              <a:avLst/>
            </a:prstGeom>
            <a:noFill/>
          </p:spPr>
        </p:pic>
        <p:sp>
          <p:nvSpPr>
            <p:cNvPr id="80" name="Rounded Rectangle 36"/>
            <p:cNvSpPr/>
            <p:nvPr/>
          </p:nvSpPr>
          <p:spPr bwMode="gray">
            <a:xfrm>
              <a:off x="6947896" y="2564904"/>
              <a:ext cx="672004" cy="638404"/>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000" b="0" i="0" u="none" strike="noStrike" kern="0" cap="none" spc="0" normalizeH="0" baseline="0" smtClean="0">
                <a:ln>
                  <a:noFill/>
                </a:ln>
                <a:effectLst/>
                <a:uLnTx/>
                <a:uFillTx/>
                <a:ea typeface="Arial Unicode MS" pitchFamily="34" charset="-128"/>
                <a:cs typeface="Arial Unicode MS" pitchFamily="34" charset="-128"/>
              </a:endParaRPr>
            </a:p>
          </p:txBody>
        </p:sp>
      </p:grpSp>
      <p:sp>
        <p:nvSpPr>
          <p:cNvPr id="82" name="TextBox 81"/>
          <p:cNvSpPr txBox="1"/>
          <p:nvPr/>
        </p:nvSpPr>
        <p:spPr>
          <a:xfrm>
            <a:off x="323998" y="6373912"/>
            <a:ext cx="8496000" cy="153888"/>
          </a:xfrm>
          <a:prstGeom prst="rect">
            <a:avLst/>
          </a:prstGeom>
          <a:noFill/>
        </p:spPr>
        <p:txBody>
          <a:bodyPr vert="horz" wrap="square" lIns="0" tIns="0" rIns="0" bIns="0" rtlCol="0" anchor="b" anchorCtr="0">
            <a:spAutoFit/>
          </a:bodyPr>
          <a:lstStyle/>
          <a:p>
            <a:pPr lvl="0" fontAlgn="base">
              <a:spcBef>
                <a:spcPct val="50000"/>
              </a:spcBef>
              <a:spcAft>
                <a:spcPct val="0"/>
              </a:spcAft>
              <a:buClr>
                <a:srgbClr val="F0AB00"/>
              </a:buClr>
              <a:buSzPct val="80000"/>
              <a:tabLst>
                <a:tab pos="190500" algn="r"/>
                <a:tab pos="292100" algn="l"/>
              </a:tabLst>
            </a:pPr>
            <a:r>
              <a:rPr lang="en-GB" sz="1000" kern="0" dirty="0" smtClean="0">
                <a:ea typeface="Arial Unicode MS" pitchFamily="34" charset="-128"/>
                <a:cs typeface="Arial Unicode MS" pitchFamily="34" charset="-128"/>
              </a:rPr>
              <a:t>Sources: </a:t>
            </a:r>
            <a:r>
              <a:rPr lang="en-GB" sz="1000" baseline="30000" dirty="0" smtClean="0"/>
              <a:t>1</a:t>
            </a:r>
            <a:r>
              <a:rPr lang="en-GB" sz="1000" kern="0" dirty="0" smtClean="0">
                <a:ea typeface="Arial Unicode MS" pitchFamily="34" charset="-128"/>
                <a:cs typeface="Arial Unicode MS" pitchFamily="34" charset="-128"/>
              </a:rPr>
              <a:t>Chetal et al. 2011 | </a:t>
            </a:r>
            <a:r>
              <a:rPr lang="en-GB" sz="1000" baseline="30000" dirty="0" smtClean="0"/>
              <a:t>2</a:t>
            </a:r>
            <a:r>
              <a:rPr lang="en-GB" sz="1000" kern="0" dirty="0" smtClean="0">
                <a:ea typeface="Arial Unicode MS" pitchFamily="34" charset="-128"/>
                <a:cs typeface="Arial Unicode MS" pitchFamily="34" charset="-128"/>
              </a:rPr>
              <a:t>Meyer 2002 | </a:t>
            </a:r>
            <a:r>
              <a:rPr lang="en-GB" sz="1000" baseline="30000" dirty="0" smtClean="0"/>
              <a:t>3</a:t>
            </a:r>
            <a:r>
              <a:rPr lang="en-GB" sz="1000" dirty="0" smtClean="0"/>
              <a:t>Using existing services is an option</a:t>
            </a:r>
            <a:endParaRPr lang="en-GB" sz="1000" kern="0" dirty="0" smtClean="0">
              <a:ea typeface="Arial Unicode MS" pitchFamily="34" charset="-128"/>
              <a:cs typeface="Arial Unicode MS" pitchFamily="34" charset="-128"/>
            </a:endParaRPr>
          </a:p>
        </p:txBody>
      </p:sp>
      <p:pic>
        <p:nvPicPr>
          <p:cNvPr id="47" name="Grafik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54653" y="4634391"/>
            <a:ext cx="828715" cy="442701"/>
          </a:xfrm>
          <a:prstGeom prst="rect">
            <a:avLst/>
          </a:prstGeom>
        </p:spPr>
      </p:pic>
    </p:spTree>
    <p:extLst>
      <p:ext uri="{BB962C8B-B14F-4D97-AF65-F5344CB8AC3E}">
        <p14:creationId xmlns:p14="http://schemas.microsoft.com/office/powerpoint/2010/main" val="3947668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000" y="75637"/>
            <a:ext cx="8496000" cy="756000"/>
          </a:xfrm>
        </p:spPr>
        <p:txBody>
          <a:bodyPr/>
          <a:lstStyle/>
          <a:p>
            <a:r>
              <a:rPr lang="en-GB" sz="2000" dirty="0" smtClean="0"/>
              <a:t>Collaboration &amp; Communication Platform for Science &amp; Education</a:t>
            </a:r>
            <a:endParaRPr lang="en-GB" sz="2000" dirty="0"/>
          </a:p>
        </p:txBody>
      </p:sp>
      <p:sp>
        <p:nvSpPr>
          <p:cNvPr id="49"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rPr>
              <a:t>Experts were worried about this BM’s impact as the market for e-collaboration and e-communication is mature. But if the integration of so far parallel used solutions and their adaption to science is successfully implemented, there will be a chance for this BM to be worth the effort. Experts think that its neutral to positive ease of implementation combined with the effects on awareness justify a realisation.</a:t>
            </a:r>
          </a:p>
          <a:p>
            <a:pPr algn="just">
              <a:spcBef>
                <a:spcPct val="0"/>
              </a:spcBef>
            </a:pPr>
            <a:endParaRPr lang="en-GB" sz="1100" dirty="0">
              <a:solidFill>
                <a:schemeClr val="accent2"/>
              </a:solidFill>
            </a:endParaRPr>
          </a:p>
        </p:txBody>
      </p:sp>
      <p:graphicFrame>
        <p:nvGraphicFramePr>
          <p:cNvPr id="123" name="Object 2"/>
          <p:cNvGraphicFramePr>
            <a:graphicFrameLocks/>
          </p:cNvGraphicFramePr>
          <p:nvPr/>
        </p:nvGraphicFramePr>
        <p:xfrm>
          <a:off x="-194655" y="1468680"/>
          <a:ext cx="5286103" cy="3365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1" name="Object 2"/>
          <p:cNvGraphicFramePr>
            <a:graphicFrameLocks/>
          </p:cNvGraphicFramePr>
          <p:nvPr/>
        </p:nvGraphicFramePr>
        <p:xfrm>
          <a:off x="4052552" y="1468680"/>
          <a:ext cx="5286102" cy="3365010"/>
        </p:xfrm>
        <a:graphic>
          <a:graphicData uri="http://schemas.openxmlformats.org/drawingml/2006/chart">
            <c:chart xmlns:c="http://schemas.openxmlformats.org/drawingml/2006/chart" xmlns:r="http://schemas.openxmlformats.org/officeDocument/2006/relationships" r:id="rId4"/>
          </a:graphicData>
        </a:graphic>
      </p:graphicFrame>
      <p:pic>
        <p:nvPicPr>
          <p:cNvPr id="57346" name="Picture 2"/>
          <p:cNvPicPr>
            <a:picLocks noChangeAspect="1" noChangeArrowheads="1"/>
          </p:cNvPicPr>
          <p:nvPr/>
        </p:nvPicPr>
        <p:blipFill>
          <a:blip r:embed="rId5" cstate="print"/>
          <a:srcRect/>
          <a:stretch>
            <a:fillRect/>
          </a:stretch>
        </p:blipFill>
        <p:spPr bwMode="auto">
          <a:xfrm>
            <a:off x="324000" y="4947299"/>
            <a:ext cx="8496000" cy="635275"/>
          </a:xfrm>
          <a:prstGeom prst="rect">
            <a:avLst/>
          </a:prstGeom>
          <a:noFill/>
          <a:ln w="9525">
            <a:noFill/>
            <a:miter lim="800000"/>
            <a:headEnd/>
            <a:tailEnd/>
          </a:ln>
          <a:effectLst/>
        </p:spPr>
      </p:pic>
      <p:pic>
        <p:nvPicPr>
          <p:cNvPr id="57347" name="Picture 3"/>
          <p:cNvPicPr>
            <a:picLocks noChangeAspect="1" noChangeArrowheads="1"/>
          </p:cNvPicPr>
          <p:nvPr/>
        </p:nvPicPr>
        <p:blipFill>
          <a:blip r:embed="rId6" cstate="print"/>
          <a:srcRect/>
          <a:stretch>
            <a:fillRect/>
          </a:stretch>
        </p:blipFill>
        <p:spPr bwMode="auto">
          <a:xfrm>
            <a:off x="324000" y="5696183"/>
            <a:ext cx="8496000" cy="564121"/>
          </a:xfrm>
          <a:prstGeom prst="rect">
            <a:avLst/>
          </a:prstGeom>
          <a:noFill/>
          <a:ln w="9525">
            <a:noFill/>
            <a:miter lim="800000"/>
            <a:headEnd/>
            <a:tailEnd/>
          </a:ln>
          <a:effectLst/>
        </p:spPr>
      </p:pic>
      <p:sp>
        <p:nvSpPr>
          <p:cNvPr id="14" name="TextBox 13"/>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Tree>
    <p:extLst>
      <p:ext uri="{BB962C8B-B14F-4D97-AF65-F5344CB8AC3E}">
        <p14:creationId xmlns:p14="http://schemas.microsoft.com/office/powerpoint/2010/main" val="76054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a:off x="4581419" y="2989164"/>
            <a:ext cx="243717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131833" y="3475726"/>
            <a:ext cx="243717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324000" y="75637"/>
            <a:ext cx="8496000" cy="756000"/>
          </a:xfrm>
        </p:spPr>
        <p:txBody>
          <a:bodyPr>
            <a:normAutofit/>
          </a:bodyPr>
          <a:lstStyle/>
          <a:p>
            <a:r>
              <a:rPr lang="en-GB" sz="3600" dirty="0" smtClean="0"/>
              <a:t>Worldwide All-In-One Enterprise Cloud</a:t>
            </a:r>
            <a:endParaRPr lang="en-GB" sz="3600" dirty="0"/>
          </a:p>
        </p:txBody>
      </p:sp>
      <p:sp>
        <p:nvSpPr>
          <p:cNvPr id="35" name="Rectangle 34"/>
          <p:cNvSpPr/>
          <p:nvPr/>
        </p:nvSpPr>
        <p:spPr>
          <a:xfrm rot="16200000">
            <a:off x="-471194" y="5410379"/>
            <a:ext cx="1381853" cy="307777"/>
          </a:xfrm>
          <a:prstGeom prst="rect">
            <a:avLst/>
          </a:prstGeom>
        </p:spPr>
        <p:txBody>
          <a:bodyPr wrap="none">
            <a:spAutoFit/>
          </a:bodyPr>
          <a:lstStyle/>
          <a:p>
            <a:pPr algn="ctr"/>
            <a:r>
              <a:rPr lang="en-GB" sz="1400" b="1" i="1" smtClean="0"/>
              <a:t>Value Capture</a:t>
            </a:r>
            <a:endParaRPr lang="en-GB" sz="1400" i="1"/>
          </a:p>
        </p:txBody>
      </p:sp>
      <p:sp>
        <p:nvSpPr>
          <p:cNvPr id="36" name="Rectangle 35"/>
          <p:cNvSpPr/>
          <p:nvPr/>
        </p:nvSpPr>
        <p:spPr>
          <a:xfrm rot="16200000">
            <a:off x="-496040" y="3073368"/>
            <a:ext cx="1431546" cy="307777"/>
          </a:xfrm>
          <a:prstGeom prst="rect">
            <a:avLst/>
          </a:prstGeom>
        </p:spPr>
        <p:txBody>
          <a:bodyPr wrap="none">
            <a:spAutoFit/>
          </a:bodyPr>
          <a:lstStyle/>
          <a:p>
            <a:pPr algn="ctr"/>
            <a:r>
              <a:rPr lang="en-GB" sz="1400" b="1" i="1" smtClean="0"/>
              <a:t>Value Creation</a:t>
            </a:r>
            <a:endParaRPr lang="en-GB" sz="1400" i="1"/>
          </a:p>
        </p:txBody>
      </p:sp>
      <p:sp>
        <p:nvSpPr>
          <p:cNvPr id="38" name="Text Placeholder 3"/>
          <p:cNvSpPr txBox="1">
            <a:spLocks/>
          </p:cNvSpPr>
          <p:nvPr/>
        </p:nvSpPr>
        <p:spPr>
          <a:xfrm>
            <a:off x="5813856" y="6245061"/>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Why?</a:t>
            </a:r>
          </a:p>
        </p:txBody>
      </p:sp>
      <p:sp>
        <p:nvSpPr>
          <p:cNvPr id="39" name="Text Placeholder 3"/>
          <p:cNvSpPr txBox="1">
            <a:spLocks/>
          </p:cNvSpPr>
          <p:nvPr/>
        </p:nvSpPr>
        <p:spPr>
          <a:xfrm>
            <a:off x="2767384"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How?</a:t>
            </a:r>
          </a:p>
        </p:txBody>
      </p:sp>
      <p:sp>
        <p:nvSpPr>
          <p:cNvPr id="40" name="Text Placeholder 3"/>
          <p:cNvSpPr txBox="1">
            <a:spLocks/>
          </p:cNvSpPr>
          <p:nvPr/>
        </p:nvSpPr>
        <p:spPr>
          <a:xfrm>
            <a:off x="5204561"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What?</a:t>
            </a:r>
          </a:p>
        </p:txBody>
      </p:sp>
      <p:sp>
        <p:nvSpPr>
          <p:cNvPr id="41" name="Text Placeholder 3"/>
          <p:cNvSpPr txBox="1">
            <a:spLocks/>
          </p:cNvSpPr>
          <p:nvPr/>
        </p:nvSpPr>
        <p:spPr>
          <a:xfrm>
            <a:off x="7039876"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42" name="Text Placeholder 3"/>
          <p:cNvSpPr txBox="1">
            <a:spLocks/>
          </p:cNvSpPr>
          <p:nvPr/>
        </p:nvSpPr>
        <p:spPr>
          <a:xfrm>
            <a:off x="939500"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84" name="Rectangle 7"/>
          <p:cNvSpPr/>
          <p:nvPr/>
        </p:nvSpPr>
        <p:spPr bwMode="gray">
          <a:xfrm>
            <a:off x="91324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1000" kern="0" smtClean="0">
              <a:ea typeface="Arial Unicode MS" pitchFamily="34" charset="-128"/>
              <a:cs typeface="Arial Unicode MS" pitchFamily="34" charset="-128"/>
            </a:endParaRPr>
          </a:p>
          <a:p>
            <a:pPr fontAlgn="base">
              <a:spcBef>
                <a:spcPts val="600"/>
              </a:spcBef>
              <a:spcAft>
                <a:spcPct val="0"/>
              </a:spcAft>
              <a:buClr>
                <a:srgbClr val="F0AB00"/>
              </a:buClr>
              <a:buSzPct val="80000"/>
              <a:buFont typeface="Arial" pitchFamily="34" charset="0"/>
              <a:buChar char="•"/>
            </a:pPr>
            <a:r>
              <a:rPr lang="en-GB" sz="1000" smtClean="0"/>
              <a:t>The </a:t>
            </a:r>
            <a:r>
              <a:rPr lang="en-GB" sz="1000" b="1" smtClean="0"/>
              <a:t>initial consortium </a:t>
            </a:r>
            <a:r>
              <a:rPr lang="en-GB" sz="1000" smtClean="0"/>
              <a:t>of I</a:t>
            </a:r>
            <a:r>
              <a:rPr lang="en-GB" sz="1000" kern="0" smtClean="0">
                <a:ea typeface="Arial Unicode MS" pitchFamily="34" charset="-128"/>
                <a:cs typeface="Arial Unicode MS" pitchFamily="34" charset="-128"/>
              </a:rPr>
              <a:t>/P/SaaS remains at the core.</a:t>
            </a:r>
          </a:p>
          <a:p>
            <a:pPr fontAlgn="base">
              <a:spcBef>
                <a:spcPts val="600"/>
              </a:spcBef>
              <a:spcAft>
                <a:spcPct val="0"/>
              </a:spcAft>
              <a:buClr>
                <a:srgbClr val="F0AB00"/>
              </a:buClr>
              <a:buSzPct val="80000"/>
              <a:buFont typeface="Arial" pitchFamily="34" charset="0"/>
              <a:buChar char="•"/>
            </a:pPr>
            <a:r>
              <a:rPr lang="en-GB" sz="1000" b="1" kern="0" smtClean="0">
                <a:ea typeface="Arial Unicode MS" pitchFamily="34" charset="-128"/>
                <a:cs typeface="Arial Unicode MS" pitchFamily="34" charset="-128"/>
              </a:rPr>
              <a:t>Further </a:t>
            </a:r>
            <a:r>
              <a:rPr lang="en-GB" sz="1000" b="1" smtClean="0"/>
              <a:t>I</a:t>
            </a:r>
            <a:r>
              <a:rPr lang="en-GB" sz="1000" b="1" kern="0" smtClean="0">
                <a:ea typeface="Arial Unicode MS" pitchFamily="34" charset="-128"/>
                <a:cs typeface="Arial Unicode MS" pitchFamily="34" charset="-128"/>
              </a:rPr>
              <a:t>/P/SaaS providers</a:t>
            </a:r>
            <a:r>
              <a:rPr lang="en-GB" sz="1000" kern="0" smtClean="0">
                <a:ea typeface="Arial Unicode MS" pitchFamily="34" charset="-128"/>
                <a:cs typeface="Arial Unicode MS" pitchFamily="34" charset="-128"/>
              </a:rPr>
              <a:t> incl. ISVs and VARs enrich the portfolio.</a:t>
            </a:r>
          </a:p>
          <a:p>
            <a:pPr fontAlgn="base">
              <a:spcBef>
                <a:spcPts val="600"/>
              </a:spcBef>
              <a:spcAft>
                <a:spcPct val="0"/>
              </a:spcAft>
              <a:buClr>
                <a:srgbClr val="F0AB00"/>
              </a:buClr>
              <a:buSzPct val="80000"/>
              <a:buFont typeface="Arial" pitchFamily="34" charset="0"/>
              <a:buChar char="•"/>
            </a:pPr>
            <a:r>
              <a:rPr lang="en-GB" sz="1000" b="1" kern="0" smtClean="0">
                <a:ea typeface="Arial Unicode MS" pitchFamily="34" charset="-128"/>
                <a:cs typeface="Arial Unicode MS" pitchFamily="34" charset="-128"/>
              </a:rPr>
              <a:t>SIs and MSPs</a:t>
            </a:r>
            <a:r>
              <a:rPr lang="en-GB" sz="1000" kern="0" smtClean="0">
                <a:ea typeface="Arial Unicode MS" pitchFamily="34" charset="-128"/>
                <a:cs typeface="Arial Unicode MS" pitchFamily="34" charset="-128"/>
              </a:rPr>
              <a:t> design, architect, migrate, and build solutions.</a:t>
            </a:r>
          </a:p>
          <a:p>
            <a:pPr fontAlgn="base">
              <a:spcBef>
                <a:spcPts val="600"/>
              </a:spcBef>
              <a:spcAft>
                <a:spcPct val="0"/>
              </a:spcAft>
              <a:buClr>
                <a:srgbClr val="F0AB00"/>
              </a:buClr>
              <a:buSzPct val="80000"/>
              <a:buFont typeface="Arial" pitchFamily="34" charset="0"/>
              <a:buChar char="•"/>
            </a:pPr>
            <a:r>
              <a:rPr lang="en-GB" sz="1000" i="1" kern="0" smtClean="0">
                <a:solidFill>
                  <a:schemeClr val="bg1">
                    <a:lumMod val="65000"/>
                  </a:schemeClr>
                </a:solidFill>
                <a:ea typeface="Arial Unicode MS" pitchFamily="34" charset="-128"/>
                <a:cs typeface="Arial Unicode MS" pitchFamily="34" charset="-128"/>
              </a:rPr>
              <a:t>A </a:t>
            </a:r>
            <a:r>
              <a:rPr lang="en-GB" sz="1000" b="1" i="1" kern="0" smtClean="0">
                <a:solidFill>
                  <a:schemeClr val="bg1">
                    <a:lumMod val="65000"/>
                  </a:schemeClr>
                </a:solidFill>
                <a:ea typeface="Arial Unicode MS" pitchFamily="34" charset="-128"/>
                <a:cs typeface="Arial Unicode MS" pitchFamily="34" charset="-128"/>
              </a:rPr>
              <a:t>role</a:t>
            </a:r>
            <a:r>
              <a:rPr lang="en-GB" sz="1000" i="1" kern="0" smtClean="0">
                <a:solidFill>
                  <a:schemeClr val="bg1">
                    <a:lumMod val="65000"/>
                  </a:schemeClr>
                </a:solidFill>
                <a:ea typeface="Arial Unicode MS" pitchFamily="34" charset="-128"/>
                <a:cs typeface="Arial Unicode MS" pitchFamily="34" charset="-128"/>
              </a:rPr>
              <a:t> to be assigned manages the intern. ecosystem &amp; roll-out.</a:t>
            </a:r>
            <a:endParaRPr lang="en-GB" sz="1000" i="1" smtClean="0">
              <a:solidFill>
                <a:schemeClr val="bg1">
                  <a:lumMod val="65000"/>
                </a:schemeClr>
              </a:solidFill>
            </a:endParaRPr>
          </a:p>
        </p:txBody>
      </p:sp>
      <p:sp>
        <p:nvSpPr>
          <p:cNvPr id="16" name="Rectangle 6"/>
          <p:cNvSpPr/>
          <p:nvPr/>
        </p:nvSpPr>
        <p:spPr bwMode="gray">
          <a:xfrm>
            <a:off x="2131833"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lvl="0" fontAlgn="base">
              <a:spcBef>
                <a:spcPts val="600"/>
              </a:spcBef>
              <a:spcAft>
                <a:spcPct val="0"/>
              </a:spcAft>
              <a:buClr>
                <a:srgbClr val="FFC000"/>
              </a:buClr>
              <a:buFont typeface="Arial" pitchFamily="34" charset="0"/>
              <a:buChar char="•"/>
            </a:pPr>
            <a:endParaRPr lang="en-GB" sz="1000" kern="0" dirty="0" smtClean="0">
              <a:latin typeface="Arial" pitchFamily="34" charset="0"/>
              <a:ea typeface="Arial Unicode MS" pitchFamily="34" charset="-128"/>
              <a:cs typeface="Arial Unicode MS" pitchFamily="34" charset="-128"/>
            </a:endParaRPr>
          </a:p>
          <a:p>
            <a:pPr fontAlgn="base">
              <a:spcBef>
                <a:spcPts val="600"/>
              </a:spcBef>
              <a:spcAft>
                <a:spcPct val="0"/>
              </a:spcAft>
              <a:buClr>
                <a:srgbClr val="FFC000"/>
              </a:buClr>
            </a:pPr>
            <a:r>
              <a:rPr lang="en-GB" sz="1000" b="1" kern="0" dirty="0" smtClean="0">
                <a:latin typeface="Arial" pitchFamily="34" charset="0"/>
                <a:ea typeface="Arial Unicode MS" pitchFamily="34" charset="-128"/>
                <a:cs typeface="Arial Unicode MS" pitchFamily="34" charset="-128"/>
              </a:rPr>
              <a:t>Expansion</a:t>
            </a:r>
            <a:r>
              <a:rPr lang="en-GB" sz="1000" kern="0" dirty="0" smtClean="0">
                <a:latin typeface="Arial" pitchFamily="34" charset="0"/>
                <a:ea typeface="Arial Unicode MS" pitchFamily="34" charset="-128"/>
                <a:cs typeface="Arial Unicode MS" pitchFamily="34" charset="-128"/>
              </a:rPr>
              <a:t>:</a:t>
            </a:r>
          </a:p>
          <a:p>
            <a:pPr fontAlgn="base">
              <a:spcAft>
                <a:spcPct val="0"/>
              </a:spcAft>
              <a:buClr>
                <a:srgbClr val="FFC000"/>
              </a:buClr>
              <a:buFont typeface="Arial" pitchFamily="34" charset="0"/>
              <a:buChar char="•"/>
            </a:pPr>
            <a:r>
              <a:rPr lang="en-GB" sz="1000" dirty="0" smtClean="0">
                <a:solidFill>
                  <a:srgbClr val="000000"/>
                </a:solidFill>
              </a:rPr>
              <a:t>Further</a:t>
            </a:r>
            <a:r>
              <a:rPr lang="en-GB" sz="1000" b="1" dirty="0" smtClean="0">
                <a:solidFill>
                  <a:srgbClr val="000000"/>
                </a:solidFill>
              </a:rPr>
              <a:t> server plants</a:t>
            </a:r>
            <a:r>
              <a:rPr lang="en-GB" sz="1000" dirty="0" smtClean="0">
                <a:solidFill>
                  <a:srgbClr val="000000"/>
                </a:solidFill>
              </a:rPr>
              <a:t> must be added and existing ones expanded/improved.</a:t>
            </a:r>
          </a:p>
          <a:p>
            <a:pPr fontAlgn="base">
              <a:spcAft>
                <a:spcPct val="0"/>
              </a:spcAft>
              <a:buClr>
                <a:srgbClr val="FFC000"/>
              </a:buClr>
              <a:buFont typeface="Arial" pitchFamily="34" charset="0"/>
              <a:buChar char="•"/>
            </a:pPr>
            <a:r>
              <a:rPr lang="en-GB" sz="1000" dirty="0" smtClean="0">
                <a:solidFill>
                  <a:srgbClr val="000000"/>
                </a:solidFill>
              </a:rPr>
              <a:t>Also the </a:t>
            </a:r>
            <a:r>
              <a:rPr lang="en-GB" sz="1000" b="1" dirty="0" smtClean="0">
                <a:solidFill>
                  <a:srgbClr val="000000"/>
                </a:solidFill>
              </a:rPr>
              <a:t>service catalogue </a:t>
            </a:r>
            <a:r>
              <a:rPr lang="en-GB" sz="1000" kern="0" dirty="0" smtClean="0">
                <a:solidFill>
                  <a:srgbClr val="000000"/>
                </a:solidFill>
                <a:ea typeface="Arial Unicode MS" pitchFamily="34" charset="-128"/>
                <a:cs typeface="Arial Unicode MS" pitchFamily="34" charset="-128"/>
              </a:rPr>
              <a:t>("</a:t>
            </a:r>
            <a:r>
              <a:rPr lang="en-GB" sz="1000" dirty="0" smtClean="0">
                <a:solidFill>
                  <a:srgbClr val="000000"/>
                </a:solidFill>
              </a:rPr>
              <a:t>Supermarket" &amp; "Bundles") </a:t>
            </a:r>
            <a:r>
              <a:rPr lang="en-GB" sz="1000" dirty="0" smtClean="0">
                <a:latin typeface="Arial" pitchFamily="34" charset="0"/>
                <a:cs typeface="Arial" pitchFamily="34" charset="0"/>
              </a:rPr>
              <a:t>including partnerships &amp; certifications must be </a:t>
            </a:r>
            <a:r>
              <a:rPr lang="en-GB" sz="1000" dirty="0" smtClean="0">
                <a:solidFill>
                  <a:srgbClr val="000000"/>
                </a:solidFill>
              </a:rPr>
              <a:t>expanded/improved.</a:t>
            </a:r>
          </a:p>
          <a:p>
            <a:pPr fontAlgn="base">
              <a:spcAft>
                <a:spcPct val="0"/>
              </a:spcAft>
              <a:buClr>
                <a:srgbClr val="FFC000"/>
              </a:buClr>
              <a:buFont typeface="Arial" pitchFamily="34" charset="0"/>
              <a:buChar char="•"/>
            </a:pPr>
            <a:r>
              <a:rPr lang="en-GB" sz="1000" dirty="0" smtClean="0">
                <a:solidFill>
                  <a:srgbClr val="000000"/>
                </a:solidFill>
              </a:rPr>
              <a:t>Enterprise class cloud computing requires intensive </a:t>
            </a:r>
            <a:r>
              <a:rPr lang="en-GB" sz="1000" b="1" dirty="0" smtClean="0">
                <a:solidFill>
                  <a:srgbClr val="000000"/>
                </a:solidFill>
              </a:rPr>
              <a:t>auditing, risk &amp; security</a:t>
            </a:r>
            <a:r>
              <a:rPr lang="en-GB" sz="1000" dirty="0" smtClean="0">
                <a:solidFill>
                  <a:srgbClr val="000000"/>
                </a:solidFill>
              </a:rPr>
              <a:t> certification management.</a:t>
            </a:r>
          </a:p>
          <a:p>
            <a:pPr fontAlgn="base">
              <a:spcAft>
                <a:spcPct val="0"/>
              </a:spcAft>
              <a:buClr>
                <a:srgbClr val="FFC000"/>
              </a:buClr>
              <a:buFont typeface="Arial" pitchFamily="34" charset="0"/>
              <a:buChar char="•"/>
            </a:pPr>
            <a:endParaRPr lang="en-GB" sz="1000" kern="0" dirty="0" smtClean="0">
              <a:latin typeface="Arial" pitchFamily="34" charset="0"/>
              <a:ea typeface="Arial Unicode MS" pitchFamily="34" charset="-128"/>
              <a:cs typeface="Arial Unicode MS" pitchFamily="34" charset="-128"/>
            </a:endParaRPr>
          </a:p>
          <a:p>
            <a:pPr lvl="0" fontAlgn="base">
              <a:spcAft>
                <a:spcPct val="0"/>
              </a:spcAft>
              <a:buClr>
                <a:srgbClr val="FFC000"/>
              </a:buClr>
            </a:pPr>
            <a:r>
              <a:rPr lang="en-GB" sz="1000" b="1" kern="0" dirty="0" smtClean="0">
                <a:latin typeface="Arial" pitchFamily="34" charset="0"/>
                <a:ea typeface="Arial Unicode MS" pitchFamily="34" charset="-128"/>
                <a:cs typeface="Arial Unicode MS" pitchFamily="34" charset="-128"/>
              </a:rPr>
              <a:t>Comprehensiveness</a:t>
            </a:r>
            <a:r>
              <a:rPr lang="en-GB" sz="1000" kern="0" dirty="0" smtClean="0">
                <a:latin typeface="Arial" pitchFamily="34" charset="0"/>
                <a:ea typeface="Arial Unicode MS" pitchFamily="34" charset="-128"/>
                <a:cs typeface="Arial Unicode MS" pitchFamily="34" charset="-128"/>
              </a:rPr>
              <a:t>:</a:t>
            </a:r>
          </a:p>
          <a:p>
            <a:pPr lvl="0" fontAlgn="base">
              <a:spcAft>
                <a:spcPct val="0"/>
              </a:spcAft>
              <a:buClr>
                <a:srgbClr val="FFC000"/>
              </a:buClr>
              <a:buFont typeface="Arial" pitchFamily="34" charset="0"/>
              <a:buChar char="•"/>
            </a:pPr>
            <a:r>
              <a:rPr lang="en-GB" sz="1000" dirty="0" smtClean="0"/>
              <a:t>This aspiration requires availability from </a:t>
            </a:r>
            <a:r>
              <a:rPr lang="en-GB" sz="1000" b="1" dirty="0" smtClean="0"/>
              <a:t>any device</a:t>
            </a:r>
            <a:r>
              <a:rPr lang="en-GB" sz="1000" dirty="0" smtClean="0"/>
              <a:t>.</a:t>
            </a:r>
          </a:p>
          <a:p>
            <a:pPr lvl="0" fontAlgn="base">
              <a:spcAft>
                <a:spcPct val="0"/>
              </a:spcAft>
              <a:buClr>
                <a:srgbClr val="FFC000"/>
              </a:buClr>
              <a:buFont typeface="Arial" pitchFamily="34" charset="0"/>
              <a:buChar char="•"/>
            </a:pPr>
            <a:r>
              <a:rPr lang="en-GB" sz="1000" dirty="0" smtClean="0">
                <a:solidFill>
                  <a:srgbClr val="000000"/>
                </a:solidFill>
              </a:rPr>
              <a:t>The </a:t>
            </a:r>
            <a:r>
              <a:rPr lang="en-GB" sz="1000" b="1" dirty="0" smtClean="0">
                <a:solidFill>
                  <a:srgbClr val="000000"/>
                </a:solidFill>
              </a:rPr>
              <a:t>usability</a:t>
            </a:r>
            <a:r>
              <a:rPr lang="en-GB" sz="1000" dirty="0" smtClean="0">
                <a:solidFill>
                  <a:srgbClr val="000000"/>
                </a:solidFill>
              </a:rPr>
              <a:t> should be improved on </a:t>
            </a:r>
            <a:r>
              <a:rPr lang="en-GB" sz="1000" dirty="0" smtClean="0"/>
              <a:t>an ongoing </a:t>
            </a:r>
            <a:r>
              <a:rPr lang="en-GB" sz="1000" dirty="0" smtClean="0">
                <a:solidFill>
                  <a:srgbClr val="000000"/>
                </a:solidFill>
              </a:rPr>
              <a:t>basis.</a:t>
            </a:r>
          </a:p>
          <a:p>
            <a:pPr lvl="0" fontAlgn="base">
              <a:spcAft>
                <a:spcPct val="0"/>
              </a:spcAft>
              <a:buClr>
                <a:srgbClr val="FFC000"/>
              </a:buClr>
              <a:buFont typeface="Arial" pitchFamily="34" charset="0"/>
              <a:buChar char="•"/>
            </a:pPr>
            <a:r>
              <a:rPr lang="en-GB" sz="1000" dirty="0" smtClean="0">
                <a:solidFill>
                  <a:srgbClr val="000000"/>
                </a:solidFill>
              </a:rPr>
              <a:t>A certified </a:t>
            </a:r>
            <a:r>
              <a:rPr lang="en-GB" sz="1000" dirty="0" err="1" smtClean="0">
                <a:solidFill>
                  <a:srgbClr val="000000"/>
                </a:solidFill>
              </a:rPr>
              <a:t>appstore</a:t>
            </a:r>
            <a:r>
              <a:rPr lang="en-GB" sz="1000" dirty="0" smtClean="0">
                <a:solidFill>
                  <a:srgbClr val="000000"/>
                </a:solidFill>
              </a:rPr>
              <a:t> should allow </a:t>
            </a:r>
            <a:r>
              <a:rPr lang="en-GB" sz="1000" b="1" dirty="0" smtClean="0">
                <a:solidFill>
                  <a:srgbClr val="000000"/>
                </a:solidFill>
              </a:rPr>
              <a:t>user reviews</a:t>
            </a:r>
            <a:r>
              <a:rPr lang="en-GB" sz="1000" dirty="0" smtClean="0">
                <a:solidFill>
                  <a:srgbClr val="000000"/>
                </a:solidFill>
              </a:rPr>
              <a:t>.</a:t>
            </a:r>
          </a:p>
        </p:txBody>
      </p:sp>
      <p:sp>
        <p:nvSpPr>
          <p:cNvPr id="14" name="Rectangle 2"/>
          <p:cNvSpPr/>
          <p:nvPr/>
        </p:nvSpPr>
        <p:spPr bwMode="gray">
          <a:xfrm>
            <a:off x="4569010"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90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r>
              <a:rPr lang="en-GB" sz="900" b="1" kern="0" dirty="0" smtClean="0">
                <a:ea typeface="Arial Unicode MS" pitchFamily="34" charset="-128"/>
                <a:cs typeface="Arial Unicode MS" pitchFamily="34" charset="-128"/>
              </a:rPr>
              <a:t>Flexibility</a:t>
            </a:r>
            <a:r>
              <a:rPr lang="en-GB" sz="900" kern="0" dirty="0" smtClean="0">
                <a:ea typeface="Arial Unicode MS" pitchFamily="34" charset="-128"/>
                <a:cs typeface="Arial Unicode MS" pitchFamily="34" charset="-128"/>
              </a:rPr>
              <a:t>:</a:t>
            </a:r>
          </a:p>
          <a:p>
            <a:pPr lvl="0" fontAlgn="base">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 </a:t>
            </a:r>
            <a:r>
              <a:rPr lang="en-GB" sz="900" b="1" dirty="0" smtClean="0">
                <a:latin typeface="Arial" pitchFamily="34" charset="0"/>
                <a:cs typeface="Arial" pitchFamily="34" charset="0"/>
              </a:rPr>
              <a:t>T-shirt sized infrastructure </a:t>
            </a:r>
            <a:r>
              <a:rPr lang="en-GB" sz="900" dirty="0" smtClean="0">
                <a:latin typeface="Arial" pitchFamily="34" charset="0"/>
                <a:cs typeface="Arial" pitchFamily="34" charset="0"/>
              </a:rPr>
              <a:t>is offered.</a:t>
            </a:r>
          </a:p>
          <a:p>
            <a:pPr fontAlgn="base">
              <a:spcAft>
                <a:spcPct val="0"/>
              </a:spcAft>
              <a:buClr>
                <a:srgbClr val="F0AB00"/>
              </a:buClr>
              <a:buSzPct val="80000"/>
              <a:buFont typeface="Arial" pitchFamily="34" charset="0"/>
              <a:buChar char="•"/>
            </a:pPr>
            <a:r>
              <a:rPr lang="en-GB" sz="900" b="1" dirty="0" smtClean="0"/>
              <a:t>Migration</a:t>
            </a:r>
            <a:r>
              <a:rPr lang="en-GB" sz="900" dirty="0" smtClean="0"/>
              <a:t> from, and interoperability with, other cloud environments results in f</a:t>
            </a:r>
            <a:r>
              <a:rPr lang="en-GB" sz="900" dirty="0" smtClean="0">
                <a:latin typeface="Arial" pitchFamily="34" charset="0"/>
                <a:cs typeface="Arial" pitchFamily="34" charset="0"/>
              </a:rPr>
              <a:t>reedom of choice and prevents customer lock-in.</a:t>
            </a:r>
          </a:p>
          <a:p>
            <a:pPr fontAlgn="base">
              <a:spcAft>
                <a:spcPct val="0"/>
              </a:spcAft>
              <a:buClr>
                <a:srgbClr val="F0AB00"/>
              </a:buClr>
              <a:buSzPct val="80000"/>
              <a:buFont typeface="Arial" pitchFamily="34" charset="0"/>
              <a:buChar char="•"/>
            </a:pPr>
            <a:r>
              <a:rPr lang="en-GB" sz="900" dirty="0" smtClean="0"/>
              <a:t>Addressing </a:t>
            </a:r>
            <a:r>
              <a:rPr lang="en-GB" sz="900" b="1" dirty="0" smtClean="0"/>
              <a:t>hybrid hosting</a:t>
            </a:r>
            <a:r>
              <a:rPr lang="en-GB" sz="900" dirty="0" smtClean="0"/>
              <a:t> use cases including “bare metal” physical servers on daily metering meets business needs.</a:t>
            </a:r>
            <a:endParaRPr lang="en-GB" sz="90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r>
              <a:rPr lang="en-GB" sz="900" b="1" kern="0" dirty="0" smtClean="0">
                <a:ea typeface="Arial Unicode MS" pitchFamily="34" charset="-128"/>
                <a:cs typeface="Arial Unicode MS" pitchFamily="34" charset="-128"/>
              </a:rPr>
              <a:t>Comfort</a:t>
            </a:r>
            <a:r>
              <a:rPr lang="en-GB" sz="900" kern="0" dirty="0" smtClean="0">
                <a:ea typeface="Arial Unicode MS" pitchFamily="34" charset="-128"/>
                <a:cs typeface="Arial Unicode MS" pitchFamily="34" charset="-128"/>
              </a:rPr>
              <a:t>:</a:t>
            </a:r>
          </a:p>
          <a:p>
            <a:pPr lvl="0" fontAlgn="base">
              <a:spcAft>
                <a:spcPct val="0"/>
              </a:spcAft>
              <a:buClr>
                <a:srgbClr val="F0AB00"/>
              </a:buClr>
              <a:buSzPct val="80000"/>
              <a:buFont typeface="Arial" pitchFamily="34" charset="0"/>
              <a:buChar char="•"/>
            </a:pPr>
            <a:r>
              <a:rPr lang="en-GB" sz="900" b="1" dirty="0" smtClean="0">
                <a:latin typeface="Arial" pitchFamily="34" charset="0"/>
                <a:cs typeface="Arial" pitchFamily="34" charset="0"/>
              </a:rPr>
              <a:t>One-stop-shop </a:t>
            </a:r>
            <a:r>
              <a:rPr lang="en-GB" sz="900" dirty="0" smtClean="0">
                <a:latin typeface="Arial" pitchFamily="34" charset="0"/>
                <a:cs typeface="Arial" pitchFamily="34" charset="0"/>
              </a:rPr>
              <a:t>self-services, a large variety of products, bundles of services, and a deal of the week raises attention. </a:t>
            </a:r>
          </a:p>
          <a:p>
            <a:pPr fontAlgn="base">
              <a:spcAft>
                <a:spcPct val="0"/>
              </a:spcAft>
              <a:buClr>
                <a:srgbClr val="F0AB00"/>
              </a:buClr>
              <a:buSzPct val="80000"/>
              <a:buFont typeface="Arial" pitchFamily="34" charset="0"/>
              <a:buChar char="•"/>
            </a:pPr>
            <a:r>
              <a:rPr lang="en-GB" sz="900" b="1" dirty="0" smtClean="0">
                <a:latin typeface="Arial" pitchFamily="34" charset="0"/>
                <a:cs typeface="Arial" pitchFamily="34" charset="0"/>
              </a:rPr>
              <a:t>Keeping data in the EU </a:t>
            </a:r>
            <a:r>
              <a:rPr lang="en-GB" sz="900" dirty="0" smtClean="0">
                <a:latin typeface="Arial" pitchFamily="34" charset="0"/>
                <a:cs typeface="Arial" pitchFamily="34" charset="0"/>
              </a:rPr>
              <a:t>bypasses FBI‘s misuse of the „Patriot Act“.</a:t>
            </a:r>
          </a:p>
          <a:p>
            <a:pPr fontAlgn="base">
              <a:spcAft>
                <a:spcPct val="0"/>
              </a:spcAft>
              <a:buClr>
                <a:srgbClr val="F0AB00"/>
              </a:buClr>
              <a:buSzPct val="80000"/>
              <a:buFont typeface="Arial" pitchFamily="34" charset="0"/>
              <a:buChar char="•"/>
            </a:pPr>
            <a:r>
              <a:rPr lang="en-GB" sz="900" dirty="0" smtClean="0"/>
              <a:t>Optional </a:t>
            </a:r>
            <a:r>
              <a:rPr lang="en-GB" sz="900" b="1" dirty="0" smtClean="0"/>
              <a:t>managed services </a:t>
            </a:r>
            <a:r>
              <a:rPr lang="en-GB" sz="900" dirty="0" smtClean="0"/>
              <a:t>e.g. for </a:t>
            </a:r>
            <a:r>
              <a:rPr lang="en-GB" sz="900" dirty="0" err="1" smtClean="0"/>
              <a:t>onboarding</a:t>
            </a:r>
            <a:r>
              <a:rPr lang="en-GB" sz="900" b="1" dirty="0" smtClean="0"/>
              <a:t> </a:t>
            </a:r>
            <a:r>
              <a:rPr lang="en-GB" sz="900" dirty="0" smtClean="0"/>
              <a:t>simplifies the sourcing shift.</a:t>
            </a:r>
          </a:p>
          <a:p>
            <a:pPr fontAlgn="base">
              <a:spcAft>
                <a:spcPct val="0"/>
              </a:spcAft>
              <a:buClr>
                <a:srgbClr val="F0AB00"/>
              </a:buClr>
              <a:buSzPct val="80000"/>
              <a:buFont typeface="Arial" pitchFamily="34" charset="0"/>
              <a:buChar char="•"/>
            </a:pPr>
            <a:r>
              <a:rPr lang="en-GB" sz="900" dirty="0" smtClean="0"/>
              <a:t>Offering </a:t>
            </a:r>
            <a:r>
              <a:rPr lang="en-GB" sz="900" b="1" dirty="0" smtClean="0"/>
              <a:t>co-location</a:t>
            </a:r>
            <a:r>
              <a:rPr lang="en-GB" sz="900" dirty="0" smtClean="0"/>
              <a:t> allows organizations to focus its IT staff on the actual IT work.</a:t>
            </a:r>
          </a:p>
          <a:p>
            <a:pPr fontAlgn="base">
              <a:spcAft>
                <a:spcPct val="0"/>
              </a:spcAft>
              <a:buClr>
                <a:srgbClr val="F0AB00"/>
              </a:buClr>
              <a:buSzPct val="80000"/>
              <a:buFont typeface="Arial" pitchFamily="34" charset="0"/>
              <a:buChar char="•"/>
            </a:pPr>
            <a:endParaRPr lang="en-GB" sz="900" dirty="0" smtClean="0">
              <a:latin typeface="Arial" pitchFamily="34" charset="0"/>
              <a:cs typeface="Arial" pitchFamily="34" charset="0"/>
            </a:endParaRPr>
          </a:p>
          <a:p>
            <a:pPr fontAlgn="base">
              <a:spcAft>
                <a:spcPct val="0"/>
              </a:spcAft>
              <a:buClr>
                <a:srgbClr val="F0AB00"/>
              </a:buClr>
              <a:buSzPct val="80000"/>
              <a:buFont typeface="Arial" pitchFamily="34" charset="0"/>
              <a:buChar char="•"/>
            </a:pPr>
            <a:endParaRPr lang="en-GB" sz="900" dirty="0" smtClean="0">
              <a:latin typeface="Arial" pitchFamily="34" charset="0"/>
              <a:cs typeface="Arial" pitchFamily="34" charset="0"/>
            </a:endParaRPr>
          </a:p>
          <a:p>
            <a:pPr lvl="0" fontAlgn="base">
              <a:spcAft>
                <a:spcPct val="0"/>
              </a:spcAft>
              <a:buClr>
                <a:srgbClr val="F0AB00"/>
              </a:buClr>
              <a:buSzPct val="80000"/>
              <a:buFont typeface="Arial" pitchFamily="34" charset="0"/>
              <a:buChar char="•"/>
            </a:pPr>
            <a:endParaRPr lang="en-GB" sz="900" dirty="0" smtClean="0">
              <a:latin typeface="Arial" pitchFamily="34" charset="0"/>
              <a:cs typeface="Arial" pitchFamily="34" charset="0"/>
            </a:endParaRPr>
          </a:p>
          <a:p>
            <a:pPr fontAlgn="base">
              <a:spcAft>
                <a:spcPct val="0"/>
              </a:spcAft>
              <a:buClr>
                <a:srgbClr val="F0AB00"/>
              </a:buClr>
              <a:buSzPct val="80000"/>
              <a:buFont typeface="Arial" pitchFamily="34" charset="0"/>
              <a:buChar char="•"/>
            </a:pPr>
            <a:endParaRPr lang="en-GB" sz="900" kern="0" dirty="0" smtClean="0">
              <a:ea typeface="Arial Unicode MS" pitchFamily="34" charset="-128"/>
              <a:cs typeface="Arial Unicode MS" pitchFamily="34" charset="-128"/>
            </a:endParaRPr>
          </a:p>
        </p:txBody>
      </p:sp>
      <p:sp>
        <p:nvSpPr>
          <p:cNvPr id="15" name="Rectangle 4"/>
          <p:cNvSpPr/>
          <p:nvPr/>
        </p:nvSpPr>
        <p:spPr bwMode="gray">
          <a:xfrm>
            <a:off x="700499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1000" b="1" dirty="0" smtClean="0"/>
          </a:p>
          <a:p>
            <a:pPr fontAlgn="base">
              <a:spcBef>
                <a:spcPct val="50000"/>
              </a:spcBef>
              <a:spcAft>
                <a:spcPct val="0"/>
              </a:spcAft>
              <a:buClr>
                <a:srgbClr val="F0AB00"/>
              </a:buClr>
              <a:buSzPct val="80000"/>
            </a:pPr>
            <a:r>
              <a:rPr lang="en-GB" sz="1000" b="1" dirty="0" smtClean="0"/>
              <a:t>Consumer (B2C)</a:t>
            </a:r>
            <a:r>
              <a:rPr lang="en-GB" sz="1000" dirty="0" smtClean="0"/>
              <a:t>:</a:t>
            </a:r>
          </a:p>
          <a:p>
            <a:pPr fontAlgn="base">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Students/Pupils</a:t>
            </a:r>
          </a:p>
          <a:p>
            <a:pPr fontAlgn="base">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Priv. Developer</a:t>
            </a:r>
          </a:p>
          <a:p>
            <a:pPr fontAlgn="base">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Multimedia</a:t>
            </a:r>
          </a:p>
          <a:p>
            <a:pPr fontAlgn="base">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Gaming</a:t>
            </a:r>
            <a:endParaRPr lang="en-GB" sz="1000" b="1" kern="0" dirty="0" smtClean="0">
              <a:ea typeface="Arial Unicode MS" pitchFamily="34" charset="-128"/>
              <a:cs typeface="Arial Unicode MS" pitchFamily="34" charset="-128"/>
            </a:endParaRPr>
          </a:p>
          <a:p>
            <a:pPr fontAlgn="base">
              <a:spcBef>
                <a:spcPts val="600"/>
              </a:spcBef>
              <a:spcAft>
                <a:spcPct val="0"/>
              </a:spcAft>
              <a:buClr>
                <a:srgbClr val="F0AB00"/>
              </a:buClr>
              <a:buSzPct val="80000"/>
            </a:pPr>
            <a:r>
              <a:rPr lang="en-GB" sz="1000" b="1" dirty="0" smtClean="0"/>
              <a:t>Business (B2B)</a:t>
            </a:r>
            <a:r>
              <a:rPr lang="en-GB" sz="1000" dirty="0" smtClean="0"/>
              <a:t>:</a:t>
            </a:r>
          </a:p>
          <a:p>
            <a:pPr fontAlgn="base">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Start-ups</a:t>
            </a:r>
          </a:p>
          <a:p>
            <a:pPr fontAlgn="base">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SMEs</a:t>
            </a:r>
          </a:p>
          <a:p>
            <a:pPr fontAlgn="base">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Enterprises</a:t>
            </a:r>
          </a:p>
          <a:p>
            <a:pPr fontAlgn="base">
              <a:spcBef>
                <a:spcPts val="600"/>
              </a:spcBef>
              <a:spcAft>
                <a:spcPct val="0"/>
              </a:spcAft>
              <a:buClr>
                <a:srgbClr val="F0AB00"/>
              </a:buClr>
              <a:buSzPct val="80000"/>
            </a:pPr>
            <a:r>
              <a:rPr lang="en-GB" sz="1000" b="1" dirty="0" smtClean="0"/>
              <a:t>Public (B2A)</a:t>
            </a:r>
            <a:r>
              <a:rPr lang="en-GB" sz="1000" dirty="0" smtClean="0"/>
              <a:t>:</a:t>
            </a:r>
          </a:p>
          <a:p>
            <a:pPr fontAlgn="base">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Government</a:t>
            </a:r>
          </a:p>
          <a:p>
            <a:pPr fontAlgn="base">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Military</a:t>
            </a:r>
          </a:p>
          <a:p>
            <a:pPr fontAlgn="base">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Health</a:t>
            </a:r>
          </a:p>
          <a:p>
            <a:pPr fontAlgn="base">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Justice</a:t>
            </a:r>
            <a:endParaRPr lang="en-GB" sz="1000" dirty="0" smtClean="0"/>
          </a:p>
        </p:txBody>
      </p:sp>
      <p:sp>
        <p:nvSpPr>
          <p:cNvPr id="18" name="Rectangle 8"/>
          <p:cNvSpPr/>
          <p:nvPr/>
        </p:nvSpPr>
        <p:spPr bwMode="gray">
          <a:xfrm>
            <a:off x="913243"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a:buClr>
                <a:schemeClr val="accent1"/>
              </a:buClr>
              <a:buSzPct val="80000"/>
              <a:buFont typeface="Arial" pitchFamily="34" charset="0"/>
              <a:buChar char="•"/>
              <a:defRPr/>
            </a:pPr>
            <a:r>
              <a:rPr lang="en-GB" sz="800" dirty="0" smtClean="0">
                <a:latin typeface="Arial" pitchFamily="34" charset="0"/>
                <a:cs typeface="Arial" pitchFamily="34" charset="0"/>
              </a:rPr>
              <a:t>The </a:t>
            </a:r>
            <a:r>
              <a:rPr lang="en-GB" sz="800" b="1" dirty="0" smtClean="0">
                <a:latin typeface="Arial" pitchFamily="34" charset="0"/>
                <a:cs typeface="Arial" pitchFamily="34" charset="0"/>
              </a:rPr>
              <a:t>alignment</a:t>
            </a:r>
            <a:r>
              <a:rPr lang="en-GB" sz="800" dirty="0" smtClean="0">
                <a:latin typeface="Arial" pitchFamily="34" charset="0"/>
                <a:cs typeface="Arial" pitchFamily="34" charset="0"/>
              </a:rPr>
              <a:t> with different countries‘ languages and laws </a:t>
            </a:r>
            <a:br>
              <a:rPr lang="en-GB" sz="800" dirty="0" smtClean="0">
                <a:latin typeface="Arial" pitchFamily="34" charset="0"/>
                <a:cs typeface="Arial" pitchFamily="34" charset="0"/>
              </a:rPr>
            </a:br>
            <a:r>
              <a:rPr lang="en-GB" sz="800" dirty="0" smtClean="0">
                <a:latin typeface="Arial" pitchFamily="34" charset="0"/>
                <a:cs typeface="Arial" pitchFamily="34" charset="0"/>
              </a:rPr>
              <a:t>followed by an initial worldwide marketing will be necessary.</a:t>
            </a:r>
            <a:endParaRPr lang="en-GB" sz="800" dirty="0" smtClean="0"/>
          </a:p>
          <a:p>
            <a:pPr lvl="0">
              <a:buClr>
                <a:srgbClr val="F0AB00"/>
              </a:buClr>
              <a:buSzPct val="80000"/>
              <a:buFont typeface="Arial" pitchFamily="34" charset="0"/>
              <a:buChar char="•"/>
              <a:defRPr/>
            </a:pPr>
            <a:r>
              <a:rPr lang="en-GB" sz="800" b="1" dirty="0" smtClean="0">
                <a:cs typeface="Arial"/>
              </a:rPr>
              <a:t>Platform cost </a:t>
            </a:r>
            <a:r>
              <a:rPr lang="en-GB" sz="800" dirty="0" smtClean="0">
                <a:cs typeface="Arial"/>
              </a:rPr>
              <a:t>(libraries, languages) and </a:t>
            </a:r>
            <a:r>
              <a:rPr lang="en-GB" sz="800" b="1" dirty="0" smtClean="0">
                <a:cs typeface="Arial"/>
              </a:rPr>
              <a:t>infrastructure cost </a:t>
            </a:r>
            <a:r>
              <a:rPr lang="en-GB" sz="800" dirty="0" smtClean="0">
                <a:cs typeface="Arial"/>
              </a:rPr>
              <a:t>(virtualization, servers, storage, networking, electricity, licensing) are main recurring cost.</a:t>
            </a:r>
          </a:p>
          <a:p>
            <a:pPr lvl="0">
              <a:buClr>
                <a:srgbClr val="F0AB00"/>
              </a:buClr>
              <a:buSzPct val="80000"/>
              <a:buFont typeface="Arial" pitchFamily="34" charset="0"/>
              <a:buChar char="•"/>
              <a:defRPr/>
            </a:pPr>
            <a:r>
              <a:rPr lang="en-GB" sz="800" dirty="0" smtClean="0">
                <a:cs typeface="Arial"/>
              </a:rPr>
              <a:t>The </a:t>
            </a:r>
            <a:r>
              <a:rPr lang="en-GB" sz="800" b="1" dirty="0" smtClean="0">
                <a:cs typeface="Arial"/>
              </a:rPr>
              <a:t>key activities </a:t>
            </a:r>
            <a:r>
              <a:rPr lang="en-GB" sz="800" dirty="0" smtClean="0">
                <a:cs typeface="Arial"/>
              </a:rPr>
              <a:t>R&amp;D, marketing, tool development &amp; integration, continuous technology updating are also to be considered.</a:t>
            </a:r>
          </a:p>
          <a:p>
            <a:pPr>
              <a:buClr>
                <a:srgbClr val="F0AB00"/>
              </a:buClr>
              <a:buSzPct val="80000"/>
              <a:buFont typeface="Arial" pitchFamily="34" charset="0"/>
              <a:buChar char="•"/>
              <a:defRPr/>
            </a:pPr>
            <a:r>
              <a:rPr lang="en-GB" sz="800" dirty="0" smtClean="0">
                <a:latin typeface="Arial" pitchFamily="34" charset="0"/>
                <a:cs typeface="Arial" pitchFamily="34" charset="0"/>
              </a:rPr>
              <a:t>The role holder will receive a </a:t>
            </a:r>
            <a:r>
              <a:rPr lang="en-GB" sz="800" b="1" dirty="0" smtClean="0">
                <a:latin typeface="Arial" pitchFamily="34" charset="0"/>
                <a:cs typeface="Arial" pitchFamily="34" charset="0"/>
              </a:rPr>
              <a:t>percentage</a:t>
            </a:r>
            <a:r>
              <a:rPr lang="en-GB" sz="800" dirty="0" smtClean="0">
                <a:latin typeface="Arial" pitchFamily="34" charset="0"/>
                <a:cs typeface="Arial" pitchFamily="34" charset="0"/>
              </a:rPr>
              <a:t> of the revenues that are gained in this BM for lowering risks and cost and raising revenues.</a:t>
            </a:r>
            <a:endParaRPr lang="en-GB" sz="800" dirty="0" smtClean="0">
              <a:solidFill>
                <a:srgbClr val="000000"/>
              </a:solidFill>
              <a:cs typeface="Arial"/>
            </a:endParaRPr>
          </a:p>
        </p:txBody>
      </p:sp>
      <p:sp>
        <p:nvSpPr>
          <p:cNvPr id="19" name="Rectangle 18"/>
          <p:cNvSpPr/>
          <p:nvPr/>
        </p:nvSpPr>
        <p:spPr bwMode="gray">
          <a:xfrm>
            <a:off x="4569010"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algn="r">
              <a:buClr>
                <a:schemeClr val="accent1"/>
              </a:buClr>
              <a:buSzPct val="80000"/>
              <a:buFont typeface="Arial" pitchFamily="34" charset="0"/>
              <a:buChar char="•"/>
              <a:defRPr/>
            </a:pPr>
            <a:r>
              <a:rPr lang="en-GB" sz="900" dirty="0" smtClean="0">
                <a:latin typeface="Arial" pitchFamily="34" charset="0"/>
                <a:cs typeface="Arial" pitchFamily="34" charset="0"/>
              </a:rPr>
              <a:t>A “</a:t>
            </a:r>
            <a:r>
              <a:rPr lang="en-GB" sz="900" dirty="0" err="1" smtClean="0">
                <a:latin typeface="Arial" pitchFamily="34" charset="0"/>
                <a:cs typeface="Arial" pitchFamily="34" charset="0"/>
              </a:rPr>
              <a:t>Freemium</a:t>
            </a:r>
            <a:r>
              <a:rPr lang="en-GB" sz="900" dirty="0" smtClean="0">
                <a:latin typeface="Arial" pitchFamily="34" charset="0"/>
                <a:cs typeface="Arial" pitchFamily="34" charset="0"/>
              </a:rPr>
              <a:t>”-Strategy with the three pricing models on-demand (linear) for high flexibility, subscription (hyperbola) with defined length, and spotting for batch computing (lowest bidding wins) </a:t>
            </a:r>
          </a:p>
          <a:p>
            <a:pPr lvl="0" algn="r">
              <a:spcBef>
                <a:spcPts val="600"/>
              </a:spcBef>
              <a:buClr>
                <a:srgbClr val="F0AB00"/>
              </a:buClr>
              <a:buSzPct val="80000"/>
              <a:buFont typeface="Arial" pitchFamily="34" charset="0"/>
              <a:buChar char="•"/>
              <a:defRPr/>
            </a:pPr>
            <a:r>
              <a:rPr lang="en-GB" sz="900" dirty="0" smtClean="0">
                <a:solidFill>
                  <a:srgbClr val="000000"/>
                </a:solidFill>
                <a:cs typeface="Arial"/>
              </a:rPr>
              <a:t>Training &amp; support charging and crowd funding state revenue that might follow.</a:t>
            </a:r>
          </a:p>
        </p:txBody>
      </p:sp>
      <p:sp>
        <p:nvSpPr>
          <p:cNvPr id="64" name="Text Placeholder 3"/>
          <p:cNvSpPr txBox="1">
            <a:spLocks/>
          </p:cNvSpPr>
          <p:nvPr/>
        </p:nvSpPr>
        <p:spPr>
          <a:xfrm>
            <a:off x="5172967" y="1587324"/>
            <a:ext cx="1229262" cy="462249"/>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Value Prop.</a:t>
            </a:r>
          </a:p>
        </p:txBody>
      </p:sp>
      <p:sp>
        <p:nvSpPr>
          <p:cNvPr id="65" name="Text Placeholder 3"/>
          <p:cNvSpPr txBox="1">
            <a:spLocks/>
          </p:cNvSpPr>
          <p:nvPr/>
        </p:nvSpPr>
        <p:spPr>
          <a:xfrm>
            <a:off x="6999124" y="1567541"/>
            <a:ext cx="1231633" cy="501816"/>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Customers</a:t>
            </a:r>
          </a:p>
        </p:txBody>
      </p:sp>
      <p:sp>
        <p:nvSpPr>
          <p:cNvPr id="66" name="Text Placeholder 3"/>
          <p:cNvSpPr txBox="1">
            <a:spLocks/>
          </p:cNvSpPr>
          <p:nvPr/>
        </p:nvSpPr>
        <p:spPr>
          <a:xfrm>
            <a:off x="969067" y="1587324"/>
            <a:ext cx="1106943" cy="376943"/>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Partners</a:t>
            </a:r>
          </a:p>
        </p:txBody>
      </p:sp>
      <p:sp>
        <p:nvSpPr>
          <p:cNvPr id="67" name="Text Placeholder 3"/>
          <p:cNvSpPr txBox="1">
            <a:spLocks/>
          </p:cNvSpPr>
          <p:nvPr/>
        </p:nvSpPr>
        <p:spPr>
          <a:xfrm>
            <a:off x="2621652" y="1587324"/>
            <a:ext cx="1457539" cy="462249"/>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Operations</a:t>
            </a:r>
          </a:p>
        </p:txBody>
      </p:sp>
      <p:sp>
        <p:nvSpPr>
          <p:cNvPr id="68" name="Text Placeholder 3"/>
          <p:cNvSpPr txBox="1">
            <a:spLocks/>
          </p:cNvSpPr>
          <p:nvPr/>
        </p:nvSpPr>
        <p:spPr>
          <a:xfrm>
            <a:off x="2198311" y="4883770"/>
            <a:ext cx="1085632"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Costs</a:t>
            </a:r>
          </a:p>
        </p:txBody>
      </p:sp>
      <p:sp>
        <p:nvSpPr>
          <p:cNvPr id="69" name="Text Placeholder 3"/>
          <p:cNvSpPr txBox="1">
            <a:spLocks/>
          </p:cNvSpPr>
          <p:nvPr/>
        </p:nvSpPr>
        <p:spPr>
          <a:xfrm>
            <a:off x="5870553" y="4883770"/>
            <a:ext cx="1170033"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Revenue</a:t>
            </a:r>
          </a:p>
        </p:txBody>
      </p:sp>
      <p:sp>
        <p:nvSpPr>
          <p:cNvPr id="43" name="Rounded Rectangle 42"/>
          <p:cNvSpPr/>
          <p:nvPr/>
        </p:nvSpPr>
        <p:spPr bwMode="gray">
          <a:xfrm>
            <a:off x="4107229" y="4473716"/>
            <a:ext cx="923562" cy="764051"/>
          </a:xfrm>
          <a:prstGeom prst="roundRect">
            <a:avLst/>
          </a:prstGeom>
          <a:solidFill>
            <a:schemeClr val="bg1"/>
          </a:solidFill>
          <a:ln w="76200" algn="ctr">
            <a:solidFill>
              <a:schemeClr val="accent1"/>
            </a:solidFill>
            <a:miter lim="800000"/>
            <a:headEnd/>
            <a:tailEnd/>
          </a:ln>
        </p:spPr>
        <p:txBody>
          <a:bodyPr lIns="18000" tIns="0" rIns="18000" bIns="0" rtlCol="0" anchor="b"/>
          <a:lstStyle/>
          <a:p>
            <a:pPr algn="ctr" fontAlgn="base">
              <a:spcBef>
                <a:spcPct val="50000"/>
              </a:spcBef>
              <a:spcAft>
                <a:spcPct val="0"/>
              </a:spcAft>
              <a:buClr>
                <a:srgbClr val="F0AB00"/>
              </a:buClr>
              <a:buSzPct val="80000"/>
            </a:pPr>
            <a:endParaRPr kumimoji="0" lang="en-GB" sz="900" b="1"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49"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latin typeface="+mj-lt"/>
                <a:ea typeface="+mj-ea"/>
                <a:cs typeface="+mj-cs"/>
              </a:rPr>
              <a:t>The “Worldwide All-In-One Enterprise Cloud” eventually paves the way for a cloud computing platform that offers a unique resource to governments, businesses and citizens. It can be the ultimate BM for big players consolidating different business activities and strategies, including an ecosystem approach or comprehensive SaaS.</a:t>
            </a:r>
          </a:p>
          <a:p>
            <a:pPr algn="just">
              <a:spcBef>
                <a:spcPct val="0"/>
              </a:spcBef>
            </a:pPr>
            <a:r>
              <a:rPr lang="en-GB" sz="1100" dirty="0" smtClean="0">
                <a:solidFill>
                  <a:schemeClr val="accent2"/>
                </a:solidFill>
                <a:latin typeface="+mj-lt"/>
                <a:ea typeface="+mj-ea"/>
                <a:cs typeface="+mj-cs"/>
              </a:rPr>
              <a:t> </a:t>
            </a:r>
          </a:p>
        </p:txBody>
      </p:sp>
      <p:grpSp>
        <p:nvGrpSpPr>
          <p:cNvPr id="55" name="Group 54"/>
          <p:cNvGrpSpPr/>
          <p:nvPr/>
        </p:nvGrpSpPr>
        <p:grpSpPr>
          <a:xfrm>
            <a:off x="392993" y="4222225"/>
            <a:ext cx="439013" cy="376401"/>
            <a:chOff x="419064" y="1949515"/>
            <a:chExt cx="439013" cy="376401"/>
          </a:xfrm>
        </p:grpSpPr>
        <p:sp>
          <p:nvSpPr>
            <p:cNvPr id="70" name="Rounded Rectangle 50"/>
            <p:cNvSpPr/>
            <p:nvPr/>
          </p:nvSpPr>
          <p:spPr bwMode="gray">
            <a:xfrm>
              <a:off x="419064" y="1949515"/>
              <a:ext cx="439013" cy="376401"/>
            </a:xfrm>
            <a:prstGeom prst="roundRect">
              <a:avLst/>
            </a:prstGeom>
            <a:noFill/>
            <a:ln w="76200" algn="ctr">
              <a:solidFill>
                <a:schemeClr val="tx2"/>
              </a:solidFill>
              <a:prstDash val="sysDot"/>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pic>
          <p:nvPicPr>
            <p:cNvPr id="72" name="Picture 2" descr="C:\Users\I300708\AppData\Local\Microsoft\Windows\Temporary Internet Files\Content.IE5\82JHK0R0\MC900441498[1].png"/>
            <p:cNvPicPr>
              <a:picLocks noChangeAspect="1" noChangeArrowheads="1"/>
            </p:cNvPicPr>
            <p:nvPr/>
          </p:nvPicPr>
          <p:blipFill>
            <a:blip r:embed="rId3" cstate="print"/>
            <a:srcRect/>
            <a:stretch>
              <a:fillRect/>
            </a:stretch>
          </p:blipFill>
          <p:spPr bwMode="auto">
            <a:xfrm>
              <a:off x="497573" y="1996718"/>
              <a:ext cx="281995" cy="281995"/>
            </a:xfrm>
            <a:prstGeom prst="rect">
              <a:avLst/>
            </a:prstGeom>
            <a:noFill/>
          </p:spPr>
        </p:pic>
      </p:grpSp>
      <p:grpSp>
        <p:nvGrpSpPr>
          <p:cNvPr id="3" name="Group 43"/>
          <p:cNvGrpSpPr/>
          <p:nvPr/>
        </p:nvGrpSpPr>
        <p:grpSpPr>
          <a:xfrm>
            <a:off x="392993" y="1944477"/>
            <a:ext cx="439013" cy="376401"/>
            <a:chOff x="387140" y="2652674"/>
            <a:chExt cx="439013" cy="376401"/>
          </a:xfrm>
        </p:grpSpPr>
        <p:pic>
          <p:nvPicPr>
            <p:cNvPr id="45" name="Picture 6" descr="http://blog.cordys.com/wp-content/uploads/2013/02/puzzle-cloud1.jpg"/>
            <p:cNvPicPr>
              <a:picLocks noChangeAspect="1" noChangeArrowheads="1"/>
            </p:cNvPicPr>
            <p:nvPr/>
          </p:nvPicPr>
          <p:blipFill>
            <a:blip r:embed="rId4" cstate="print"/>
            <a:srcRect/>
            <a:stretch>
              <a:fillRect/>
            </a:stretch>
          </p:blipFill>
          <p:spPr bwMode="auto">
            <a:xfrm>
              <a:off x="401646" y="2687124"/>
              <a:ext cx="410001" cy="307501"/>
            </a:xfrm>
            <a:prstGeom prst="rect">
              <a:avLst/>
            </a:prstGeom>
            <a:noFill/>
          </p:spPr>
        </p:pic>
        <p:sp>
          <p:nvSpPr>
            <p:cNvPr id="46" name="Rounded Rectangle 50"/>
            <p:cNvSpPr/>
            <p:nvPr/>
          </p:nvSpPr>
          <p:spPr bwMode="gray">
            <a:xfrm>
              <a:off x="387140" y="2652674"/>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4" name="Group 70"/>
          <p:cNvGrpSpPr>
            <a:grpSpLocks noChangeAspect="1"/>
          </p:cNvGrpSpPr>
          <p:nvPr/>
        </p:nvGrpSpPr>
        <p:grpSpPr>
          <a:xfrm>
            <a:off x="8295772" y="2698132"/>
            <a:ext cx="410750" cy="390213"/>
            <a:chOff x="6941606" y="3700461"/>
            <a:chExt cx="684584" cy="650355"/>
          </a:xfrm>
        </p:grpSpPr>
        <p:pic>
          <p:nvPicPr>
            <p:cNvPr id="73" name="Picture 6" descr="272775">
              <a:hlinkClick r:id="rId5"/>
            </p:cNvPr>
            <p:cNvPicPr>
              <a:picLocks noChangeAspect="1" noChangeArrowheads="1"/>
            </p:cNvPicPr>
            <p:nvPr/>
          </p:nvPicPr>
          <p:blipFill>
            <a:blip r:embed="rId6" cstate="print"/>
            <a:srcRect/>
            <a:stretch>
              <a:fillRect/>
            </a:stretch>
          </p:blipFill>
          <p:spPr bwMode="auto">
            <a:xfrm>
              <a:off x="7040014" y="3781754"/>
              <a:ext cx="487765" cy="487767"/>
            </a:xfrm>
            <a:prstGeom prst="rect">
              <a:avLst/>
            </a:prstGeom>
            <a:noFill/>
          </p:spPr>
        </p:pic>
        <p:sp>
          <p:nvSpPr>
            <p:cNvPr id="74" name="Rounded Rectangle 73"/>
            <p:cNvSpPr/>
            <p:nvPr/>
          </p:nvSpPr>
          <p:spPr bwMode="gray">
            <a:xfrm>
              <a:off x="6941606" y="3700461"/>
              <a:ext cx="684584" cy="650355"/>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6" name="Gruppieren 22"/>
          <p:cNvGrpSpPr/>
          <p:nvPr/>
        </p:nvGrpSpPr>
        <p:grpSpPr>
          <a:xfrm>
            <a:off x="8299547" y="3452789"/>
            <a:ext cx="403201" cy="383041"/>
            <a:chOff x="7954847" y="2808740"/>
            <a:chExt cx="403201" cy="383041"/>
          </a:xfrm>
        </p:grpSpPr>
        <p:pic>
          <p:nvPicPr>
            <p:cNvPr id="76" name="Grafik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0360" y="2859602"/>
              <a:ext cx="306896" cy="285822"/>
            </a:xfrm>
            <a:prstGeom prst="rect">
              <a:avLst/>
            </a:prstGeom>
          </p:spPr>
        </p:pic>
        <p:sp>
          <p:nvSpPr>
            <p:cNvPr id="77" name="Rounded Rectangle 76"/>
            <p:cNvSpPr/>
            <p:nvPr/>
          </p:nvSpPr>
          <p:spPr bwMode="gray">
            <a:xfrm>
              <a:off x="7954847" y="2808740"/>
              <a:ext cx="403201" cy="383041"/>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7" name="Group 80"/>
          <p:cNvGrpSpPr>
            <a:grpSpLocks noChangeAspect="1"/>
          </p:cNvGrpSpPr>
          <p:nvPr/>
        </p:nvGrpSpPr>
        <p:grpSpPr>
          <a:xfrm>
            <a:off x="8299546" y="1907515"/>
            <a:ext cx="403202" cy="383042"/>
            <a:chOff x="6947896" y="2564904"/>
            <a:chExt cx="672004" cy="638404"/>
          </a:xfrm>
        </p:grpSpPr>
        <p:pic>
          <p:nvPicPr>
            <p:cNvPr id="79" name="Picture 4" descr="272579">
              <a:hlinkClick r:id="rId8"/>
            </p:cNvPr>
            <p:cNvPicPr>
              <a:picLocks noChangeAspect="1" noChangeArrowheads="1"/>
            </p:cNvPicPr>
            <p:nvPr/>
          </p:nvPicPr>
          <p:blipFill>
            <a:blip r:embed="rId9" cstate="print"/>
            <a:srcRect/>
            <a:stretch>
              <a:fillRect/>
            </a:stretch>
          </p:blipFill>
          <p:spPr bwMode="auto">
            <a:xfrm>
              <a:off x="7029797" y="2630005"/>
              <a:ext cx="508203" cy="508203"/>
            </a:xfrm>
            <a:prstGeom prst="rect">
              <a:avLst/>
            </a:prstGeom>
            <a:noFill/>
          </p:spPr>
        </p:pic>
        <p:sp>
          <p:nvSpPr>
            <p:cNvPr id="80" name="Rounded Rectangle 36"/>
            <p:cNvSpPr/>
            <p:nvPr/>
          </p:nvSpPr>
          <p:spPr bwMode="gray">
            <a:xfrm>
              <a:off x="6947896" y="2564904"/>
              <a:ext cx="672004" cy="638404"/>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000" b="0" i="0" u="none" strike="noStrike" kern="0" cap="none" spc="0" normalizeH="0" baseline="0" smtClean="0">
                <a:ln>
                  <a:noFill/>
                </a:ln>
                <a:effectLst/>
                <a:uLnTx/>
                <a:uFillTx/>
                <a:ea typeface="Arial Unicode MS" pitchFamily="34" charset="-128"/>
                <a:cs typeface="Arial Unicode MS" pitchFamily="34" charset="-128"/>
              </a:endParaRPr>
            </a:p>
          </p:txBody>
        </p:sp>
      </p:grpSp>
      <p:sp>
        <p:nvSpPr>
          <p:cNvPr id="82" name="TextBox 81"/>
          <p:cNvSpPr txBox="1"/>
          <p:nvPr/>
        </p:nvSpPr>
        <p:spPr>
          <a:xfrm>
            <a:off x="323998" y="6373912"/>
            <a:ext cx="8496000" cy="153888"/>
          </a:xfrm>
          <a:prstGeom prst="rect">
            <a:avLst/>
          </a:prstGeom>
          <a:noFill/>
        </p:spPr>
        <p:txBody>
          <a:bodyPr vert="horz" wrap="square" lIns="0" tIns="0" rIns="0" bIns="0" rtlCol="0" anchor="b" anchorCtr="0">
            <a:spAutoFit/>
          </a:bodyPr>
          <a:lstStyle/>
          <a:p>
            <a:pPr lvl="0" fontAlgn="base">
              <a:spcBef>
                <a:spcPct val="50000"/>
              </a:spcBef>
              <a:spcAft>
                <a:spcPct val="0"/>
              </a:spcAft>
              <a:buClr>
                <a:srgbClr val="F0AB00"/>
              </a:buClr>
              <a:buSzPct val="80000"/>
              <a:tabLst>
                <a:tab pos="190500" algn="r"/>
                <a:tab pos="292100" algn="l"/>
              </a:tabLst>
            </a:pPr>
            <a:r>
              <a:rPr lang="en-GB" sz="1000" kern="0" smtClean="0">
                <a:ea typeface="Arial Unicode MS" pitchFamily="34" charset="-128"/>
                <a:cs typeface="Arial Unicode MS" pitchFamily="34" charset="-128"/>
              </a:rPr>
              <a:t>Sources: </a:t>
            </a:r>
            <a:r>
              <a:rPr lang="en-GB" sz="1000" baseline="30000" smtClean="0"/>
              <a:t>1</a:t>
            </a:r>
            <a:r>
              <a:rPr lang="en-GB" sz="1000" kern="0" smtClean="0">
                <a:ea typeface="Arial Unicode MS" pitchFamily="34" charset="-128"/>
                <a:cs typeface="Arial Unicode MS" pitchFamily="34" charset="-128"/>
              </a:rPr>
              <a:t>Chetal et al. 2011 | </a:t>
            </a:r>
            <a:r>
              <a:rPr lang="en-GB" sz="1000" baseline="30000" smtClean="0"/>
              <a:t>2 </a:t>
            </a:r>
            <a:r>
              <a:rPr lang="en-GB" sz="1000" kern="0" smtClean="0">
                <a:ea typeface="Arial Unicode MS" pitchFamily="34" charset="-128"/>
                <a:cs typeface="Arial Unicode MS" pitchFamily="34" charset="-128"/>
              </a:rPr>
              <a:t>Meyer 2002</a:t>
            </a:r>
          </a:p>
        </p:txBody>
      </p:sp>
      <p:grpSp>
        <p:nvGrpSpPr>
          <p:cNvPr id="56" name="Group 55"/>
          <p:cNvGrpSpPr/>
          <p:nvPr/>
        </p:nvGrpSpPr>
        <p:grpSpPr>
          <a:xfrm>
            <a:off x="392993" y="3535686"/>
            <a:ext cx="439013" cy="376401"/>
            <a:chOff x="400363" y="3525993"/>
            <a:chExt cx="439013" cy="376401"/>
          </a:xfrm>
        </p:grpSpPr>
        <p:pic>
          <p:nvPicPr>
            <p:cNvPr id="57" name="Picture 4" descr="http://viterbicareertoolbox.usc.edu/wp-content/uploads/2011/09/accenture-logo.jpg"/>
            <p:cNvPicPr>
              <a:picLocks noChangeAspect="1" noChangeArrowheads="1"/>
            </p:cNvPicPr>
            <p:nvPr/>
          </p:nvPicPr>
          <p:blipFill>
            <a:blip r:embed="rId10" cstate="print"/>
            <a:srcRect/>
            <a:stretch>
              <a:fillRect/>
            </a:stretch>
          </p:blipFill>
          <p:spPr bwMode="auto">
            <a:xfrm>
              <a:off x="431118" y="3566338"/>
              <a:ext cx="394281" cy="295711"/>
            </a:xfrm>
            <a:prstGeom prst="rect">
              <a:avLst/>
            </a:prstGeom>
            <a:noFill/>
          </p:spPr>
        </p:pic>
        <p:sp>
          <p:nvSpPr>
            <p:cNvPr id="58" name="Rounded Rectangle 50"/>
            <p:cNvSpPr/>
            <p:nvPr/>
          </p:nvSpPr>
          <p:spPr bwMode="gray">
            <a:xfrm>
              <a:off x="400363" y="3525993"/>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59" name="Group 58"/>
          <p:cNvGrpSpPr/>
          <p:nvPr/>
        </p:nvGrpSpPr>
        <p:grpSpPr>
          <a:xfrm>
            <a:off x="392993" y="2782943"/>
            <a:ext cx="439013" cy="376401"/>
            <a:chOff x="408373" y="2782943"/>
            <a:chExt cx="439013" cy="376401"/>
          </a:xfrm>
        </p:grpSpPr>
        <p:sp>
          <p:nvSpPr>
            <p:cNvPr id="53" name="Rounded Rectangle 50"/>
            <p:cNvSpPr/>
            <p:nvPr/>
          </p:nvSpPr>
          <p:spPr bwMode="gray">
            <a:xfrm>
              <a:off x="408373" y="2782943"/>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pic>
          <p:nvPicPr>
            <p:cNvPr id="50180" name="Picture 4" descr="http://appshark.com/appsharkblog/files/2013/02/ISVs-graphic.png"/>
            <p:cNvPicPr>
              <a:picLocks noChangeAspect="1" noChangeArrowheads="1"/>
            </p:cNvPicPr>
            <p:nvPr/>
          </p:nvPicPr>
          <p:blipFill>
            <a:blip r:embed="rId11" cstate="print"/>
            <a:srcRect/>
            <a:stretch>
              <a:fillRect/>
            </a:stretch>
          </p:blipFill>
          <p:spPr bwMode="auto">
            <a:xfrm>
              <a:off x="460939" y="2845938"/>
              <a:ext cx="333881" cy="250410"/>
            </a:xfrm>
            <a:prstGeom prst="rect">
              <a:avLst/>
            </a:prstGeom>
            <a:noFill/>
          </p:spPr>
        </p:pic>
      </p:grpSp>
      <p:pic>
        <p:nvPicPr>
          <p:cNvPr id="50" name="Grafik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54653" y="4634391"/>
            <a:ext cx="828715" cy="442701"/>
          </a:xfrm>
          <a:prstGeom prst="rect">
            <a:avLst/>
          </a:prstGeom>
        </p:spPr>
      </p:pic>
    </p:spTree>
    <p:extLst>
      <p:ext uri="{BB962C8B-B14F-4D97-AF65-F5344CB8AC3E}">
        <p14:creationId xmlns:p14="http://schemas.microsoft.com/office/powerpoint/2010/main" val="1913024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000" y="75637"/>
            <a:ext cx="8496000" cy="756000"/>
          </a:xfrm>
        </p:spPr>
        <p:txBody>
          <a:bodyPr>
            <a:normAutofit/>
          </a:bodyPr>
          <a:lstStyle/>
          <a:p>
            <a:r>
              <a:rPr lang="en-GB" sz="3600" dirty="0" smtClean="0"/>
              <a:t>Worldwide All-In-One Enterprise Cloud</a:t>
            </a:r>
            <a:endParaRPr lang="en-GB" sz="3600" dirty="0"/>
          </a:p>
        </p:txBody>
      </p:sp>
      <p:graphicFrame>
        <p:nvGraphicFramePr>
          <p:cNvPr id="123" name="Object 2"/>
          <p:cNvGraphicFramePr>
            <a:graphicFrameLocks/>
          </p:cNvGraphicFramePr>
          <p:nvPr/>
        </p:nvGraphicFramePr>
        <p:xfrm>
          <a:off x="-194655" y="1468680"/>
          <a:ext cx="5286103" cy="3365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1" name="Object 2"/>
          <p:cNvGraphicFramePr>
            <a:graphicFrameLocks/>
          </p:cNvGraphicFramePr>
          <p:nvPr/>
        </p:nvGraphicFramePr>
        <p:xfrm>
          <a:off x="4052552" y="1468680"/>
          <a:ext cx="5286102" cy="3365010"/>
        </p:xfrm>
        <a:graphic>
          <a:graphicData uri="http://schemas.openxmlformats.org/drawingml/2006/chart">
            <c:chart xmlns:c="http://schemas.openxmlformats.org/drawingml/2006/chart" xmlns:r="http://schemas.openxmlformats.org/officeDocument/2006/relationships" r:id="rId4"/>
          </a:graphicData>
        </a:graphic>
      </p:graphicFrame>
      <p:pic>
        <p:nvPicPr>
          <p:cNvPr id="58369" name="Picture 1"/>
          <p:cNvPicPr>
            <a:picLocks noChangeAspect="1" noChangeArrowheads="1"/>
          </p:cNvPicPr>
          <p:nvPr/>
        </p:nvPicPr>
        <p:blipFill>
          <a:blip r:embed="rId5" cstate="print"/>
          <a:srcRect/>
          <a:stretch>
            <a:fillRect/>
          </a:stretch>
        </p:blipFill>
        <p:spPr bwMode="auto">
          <a:xfrm>
            <a:off x="324000" y="4947299"/>
            <a:ext cx="8496000" cy="635275"/>
          </a:xfrm>
          <a:prstGeom prst="rect">
            <a:avLst/>
          </a:prstGeom>
          <a:noFill/>
          <a:ln w="9525">
            <a:noFill/>
            <a:miter lim="800000"/>
            <a:headEnd/>
            <a:tailEnd/>
          </a:ln>
          <a:effectLst/>
        </p:spPr>
      </p:pic>
      <p:pic>
        <p:nvPicPr>
          <p:cNvPr id="58370" name="Picture 2"/>
          <p:cNvPicPr>
            <a:picLocks noChangeAspect="1" noChangeArrowheads="1"/>
          </p:cNvPicPr>
          <p:nvPr/>
        </p:nvPicPr>
        <p:blipFill>
          <a:blip r:embed="rId6" cstate="print"/>
          <a:srcRect/>
          <a:stretch>
            <a:fillRect/>
          </a:stretch>
        </p:blipFill>
        <p:spPr bwMode="auto">
          <a:xfrm>
            <a:off x="324000" y="5696183"/>
            <a:ext cx="8496000" cy="564121"/>
          </a:xfrm>
          <a:prstGeom prst="rect">
            <a:avLst/>
          </a:prstGeom>
          <a:noFill/>
          <a:ln w="9525">
            <a:noFill/>
            <a:miter lim="800000"/>
            <a:headEnd/>
            <a:tailEnd/>
          </a:ln>
          <a:effectLst/>
        </p:spPr>
      </p:pic>
      <p:sp>
        <p:nvSpPr>
          <p:cNvPr id="15" name="TextBox 14"/>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
        <p:nvSpPr>
          <p:cNvPr id="16" name="Title 4"/>
          <p:cNvSpPr txBox="1">
            <a:spLocks/>
          </p:cNvSpPr>
          <p:nvPr/>
        </p:nvSpPr>
        <p:spPr bwMode="gray">
          <a:xfrm>
            <a:off x="324000" y="589579"/>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latin typeface="+mj-lt"/>
                <a:ea typeface="+mj-ea"/>
                <a:cs typeface="+mj-cs"/>
              </a:rPr>
              <a:t>As the EU has the vision of a cloud computing platform for governments, businesses and citizens worldwide, this BM has to be included. HN supplier experts are attracted by its high revenue potential being the second best of all BMs. SAP experts were more reserved because the expansion to enterprise level cloud services worldwide causes high onetime costs and takes very long.</a:t>
            </a:r>
          </a:p>
          <a:p>
            <a:pPr>
              <a:spcBef>
                <a:spcPct val="0"/>
              </a:spcBef>
            </a:pPr>
            <a:endParaRPr lang="en-GB" sz="1100" dirty="0" smtClean="0">
              <a:solidFill>
                <a:schemeClr val="accent2"/>
              </a:solidFill>
              <a:latin typeface="+mj-lt"/>
              <a:ea typeface="+mj-ea"/>
              <a:cs typeface="+mj-cs"/>
            </a:endParaRPr>
          </a:p>
        </p:txBody>
      </p:sp>
    </p:spTree>
    <p:extLst>
      <p:ext uri="{BB962C8B-B14F-4D97-AF65-F5344CB8AC3E}">
        <p14:creationId xmlns:p14="http://schemas.microsoft.com/office/powerpoint/2010/main" val="1059950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Thank you.</a:t>
            </a:r>
            <a:endParaRPr lang="en-US" b="1" dirty="0"/>
          </a:p>
        </p:txBody>
      </p:sp>
      <p:sp>
        <p:nvSpPr>
          <p:cNvPr id="5" name="Text Placeholder 4"/>
          <p:cNvSpPr>
            <a:spLocks noGrp="1"/>
          </p:cNvSpPr>
          <p:nvPr>
            <p:ph type="body" sz="quarter" idx="10"/>
          </p:nvPr>
        </p:nvSpPr>
        <p:spPr/>
        <p:txBody>
          <a:bodyPr/>
          <a:lstStyle/>
          <a:p>
            <a:endParaRPr lang="en-US"/>
          </a:p>
        </p:txBody>
      </p:sp>
      <p:sp>
        <p:nvSpPr>
          <p:cNvPr id="8" name="Text Placeholder 2"/>
          <p:cNvSpPr txBox="1">
            <a:spLocks/>
          </p:cNvSpPr>
          <p:nvPr/>
        </p:nvSpPr>
        <p:spPr bwMode="gray">
          <a:xfrm>
            <a:off x="324000" y="4604385"/>
            <a:ext cx="8496300" cy="1477328"/>
          </a:xfrm>
          <a:prstGeom prst="rect">
            <a:avLst/>
          </a:prstGeom>
        </p:spPr>
        <p:txBody>
          <a:bodyPr vert="horz" lIns="0" tIns="0" rIns="0" bIns="0" numCol="3" rtlCol="0" anchor="b" anchorCtr="0">
            <a:noAutofit/>
          </a:bodyPr>
          <a:lstStyle>
            <a:lvl1pPr marL="0" indent="0" algn="l" defTabSz="914400" rtl="0" eaLnBrk="1" latinLnBrk="0" hangingPunct="1">
              <a:spcBef>
                <a:spcPts val="0"/>
              </a:spcBef>
              <a:buClr>
                <a:schemeClr val="accent1"/>
              </a:buClr>
              <a:buSzPct val="80000"/>
              <a:buFontTx/>
              <a:buNone/>
              <a:defRPr sz="1600" b="0"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45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630000" indent="-179388"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r>
              <a:rPr kumimoji="0" lang="en-GB" sz="1600" b="1" i="0" u="none" strike="noStrike" kern="1200" cap="none" spc="0" normalizeH="0" baseline="0" noProof="0" dirty="0" smtClean="0">
                <a:ln>
                  <a:noFill/>
                </a:ln>
                <a:solidFill>
                  <a:srgbClr val="000000"/>
                </a:solidFill>
                <a:effectLst/>
                <a:uLnTx/>
                <a:uFillTx/>
                <a:latin typeface="Arial"/>
                <a:ea typeface="+mn-ea"/>
                <a:cs typeface="+mn-cs"/>
              </a:rPr>
              <a:t>Julia Doll</a:t>
            </a: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r>
              <a:rPr kumimoji="0" lang="en-GB" sz="1600" b="0" i="0" u="none" strike="noStrike" kern="1200" cap="none" spc="0" normalizeH="0" baseline="0" noProof="0" dirty="0" smtClean="0">
                <a:ln>
                  <a:noFill/>
                </a:ln>
                <a:solidFill>
                  <a:srgbClr val="000000"/>
                </a:solidFill>
                <a:effectLst/>
                <a:uLnTx/>
                <a:uFillTx/>
                <a:latin typeface="Arial"/>
                <a:ea typeface="+mn-ea"/>
                <a:cs typeface="+mn-cs"/>
              </a:rPr>
              <a:t>SAP Project Lead</a:t>
            </a: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r>
              <a:rPr kumimoji="0" lang="en-GB" sz="1600" b="0" i="0" u="none" strike="noStrike" kern="1200" cap="none" spc="0" normalizeH="0" baseline="0" noProof="0" dirty="0" smtClean="0">
                <a:ln>
                  <a:noFill/>
                </a:ln>
                <a:solidFill>
                  <a:srgbClr val="000000"/>
                </a:solidFill>
                <a:effectLst/>
                <a:uLnTx/>
                <a:uFillTx/>
                <a:latin typeface="Arial"/>
                <a:ea typeface="+mn-ea"/>
                <a:cs typeface="+mn-cs"/>
              </a:rPr>
              <a:t>T +41 58871 7722</a:t>
            </a:r>
            <a:endParaRPr kumimoji="0" lang="en-GB" sz="1600" b="1"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r>
              <a:rPr kumimoji="0" lang="en-GB" sz="1600" b="0" i="0" u="none" strike="noStrike" kern="1200" cap="none" spc="0" normalizeH="0" baseline="0" noProof="0" dirty="0" smtClean="0">
                <a:ln>
                  <a:noFill/>
                </a:ln>
                <a:solidFill>
                  <a:srgbClr val="000000"/>
                </a:solidFill>
                <a:effectLst/>
                <a:uLnTx/>
                <a:uFillTx/>
                <a:latin typeface="Arial"/>
                <a:ea typeface="+mn-ea"/>
                <a:cs typeface="+mn-cs"/>
              </a:rPr>
              <a:t>ju.doll@sap.com</a:t>
            </a: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endParaRPr kumimoji="0" lang="en-GB" sz="1600" b="1"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endParaRPr kumimoji="0" lang="en-GB" sz="1600" b="1"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r>
              <a:rPr kumimoji="0" lang="en-GB" sz="1600" b="1" i="0" u="none" strike="noStrike" kern="1200" cap="none" spc="0" normalizeH="0" baseline="0" noProof="0" dirty="0" smtClean="0">
                <a:ln>
                  <a:noFill/>
                </a:ln>
                <a:solidFill>
                  <a:srgbClr val="000000"/>
                </a:solidFill>
                <a:effectLst/>
                <a:uLnTx/>
                <a:uFillTx/>
                <a:latin typeface="Arial"/>
                <a:ea typeface="+mn-ea"/>
                <a:cs typeface="+mn-cs"/>
              </a:rPr>
              <a:t>Michael Blaschke</a:t>
            </a:r>
            <a:endParaRPr kumimoji="0" lang="en-GB" sz="16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r>
              <a:rPr kumimoji="0" lang="en-GB" sz="1600" b="0" i="0" u="none" strike="noStrike" kern="1200" cap="none" spc="0" normalizeH="0" baseline="0" noProof="0" dirty="0" smtClean="0">
                <a:ln>
                  <a:noFill/>
                </a:ln>
                <a:solidFill>
                  <a:srgbClr val="000000"/>
                </a:solidFill>
                <a:effectLst/>
                <a:uLnTx/>
                <a:uFillTx/>
                <a:latin typeface="Arial"/>
                <a:ea typeface="+mn-ea"/>
                <a:cs typeface="+mn-cs"/>
              </a:rPr>
              <a:t>T +41 58871 7745 michael.blaschke@sap.com</a:t>
            </a: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endParaRPr kumimoji="0" lang="en-GB" sz="1600" b="0" i="0" u="sng"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endParaRPr kumimoji="0" lang="en-GB" sz="1600" b="0" i="0" u="sng"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0AB00"/>
              </a:buClr>
              <a:buSzPct val="80000"/>
              <a:buFontTx/>
              <a:buNone/>
              <a:tabLst/>
              <a:defRPr/>
            </a:pPr>
            <a:endParaRPr kumimoji="0" lang="en-GB" sz="1600" b="1" i="0" u="none" strike="noStrike" kern="120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86463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HN Business Model Options</a:t>
            </a:r>
            <a:endParaRPr lang="en-US" dirty="0"/>
          </a:p>
        </p:txBody>
      </p:sp>
      <p:sp>
        <p:nvSpPr>
          <p:cNvPr id="5" name="Content Placeholder 4"/>
          <p:cNvSpPr>
            <a:spLocks noGrp="1"/>
          </p:cNvSpPr>
          <p:nvPr>
            <p:ph sz="half" idx="1"/>
          </p:nvPr>
        </p:nvSpPr>
        <p:spPr>
          <a:xfrm>
            <a:off x="457200" y="1600200"/>
            <a:ext cx="6131024" cy="4525963"/>
          </a:xfrm>
        </p:spPr>
        <p:txBody>
          <a:bodyPr>
            <a:noAutofit/>
          </a:bodyPr>
          <a:lstStyle/>
          <a:p>
            <a:pPr lvl="0">
              <a:spcBef>
                <a:spcPct val="0"/>
              </a:spcBef>
              <a:buFont typeface="Wingdings" pitchFamily="2" charset="2"/>
              <a:buChar char="q"/>
            </a:pPr>
            <a:r>
              <a:rPr lang="en-US" sz="1500" b="1" dirty="0"/>
              <a:t>Information as a Service</a:t>
            </a:r>
            <a:r>
              <a:rPr lang="en-US" sz="1400" dirty="0"/>
              <a:t/>
            </a:r>
            <a:br>
              <a:rPr lang="en-US" sz="1400" dirty="0"/>
            </a:br>
            <a:r>
              <a:rPr lang="en-US" sz="1400" dirty="0">
                <a:solidFill>
                  <a:srgbClr val="666666"/>
                </a:solidFill>
              </a:rPr>
              <a:t>The selling of aggregated and analyzed data in the cloud.</a:t>
            </a:r>
            <a:endParaRPr lang="en-US" sz="1400" dirty="0"/>
          </a:p>
          <a:p>
            <a:pPr>
              <a:buFont typeface="Wingdings" pitchFamily="2" charset="2"/>
              <a:buChar char="q"/>
            </a:pPr>
            <a:r>
              <a:rPr lang="en-US" sz="1500" b="1" dirty="0" smtClean="0"/>
              <a:t>Generic Cloud Computing for European Big Science</a:t>
            </a:r>
            <a:br>
              <a:rPr lang="en-US" sz="1500" b="1" dirty="0" smtClean="0"/>
            </a:br>
            <a:r>
              <a:rPr lang="en-US" sz="1400" dirty="0" smtClean="0">
                <a:solidFill>
                  <a:srgbClr val="666666"/>
                </a:solidFill>
                <a:ea typeface="+mn-ea"/>
              </a:rPr>
              <a:t>Provision of data capture and processing that elastically meet the need of big science’s growing demand. </a:t>
            </a:r>
          </a:p>
          <a:p>
            <a:pPr>
              <a:buFont typeface="Wingdings" pitchFamily="2" charset="2"/>
              <a:buChar char="q"/>
            </a:pPr>
            <a:r>
              <a:rPr lang="en-US" sz="1500" b="1" dirty="0" smtClean="0"/>
              <a:t>Versioned Cloud Computing for Science &amp; Education</a:t>
            </a:r>
            <a:br>
              <a:rPr lang="en-US" sz="1500" b="1" dirty="0" smtClean="0"/>
            </a:br>
            <a:r>
              <a:rPr lang="en-US" sz="1400" dirty="0" smtClean="0">
                <a:solidFill>
                  <a:srgbClr val="666666"/>
                </a:solidFill>
                <a:ea typeface="+mn-ea"/>
              </a:rPr>
              <a:t>Addressing </a:t>
            </a:r>
            <a:r>
              <a:rPr lang="en-US" sz="1400" dirty="0">
                <a:solidFill>
                  <a:srgbClr val="666666"/>
                </a:solidFill>
                <a:ea typeface="+mn-ea"/>
              </a:rPr>
              <a:t>the entire world of science and </a:t>
            </a:r>
            <a:r>
              <a:rPr lang="en-US" sz="1400" dirty="0" smtClean="0">
                <a:solidFill>
                  <a:srgbClr val="666666"/>
                </a:solidFill>
                <a:ea typeface="+mn-ea"/>
              </a:rPr>
              <a:t>education through explicit </a:t>
            </a:r>
            <a:r>
              <a:rPr lang="en-US" sz="1400" dirty="0">
                <a:solidFill>
                  <a:srgbClr val="666666"/>
                </a:solidFill>
                <a:ea typeface="+mn-ea"/>
              </a:rPr>
              <a:t>versioning of prices, revenue models, SLAs, and services</a:t>
            </a:r>
            <a:r>
              <a:rPr lang="en-US" sz="1400" dirty="0" smtClean="0">
                <a:solidFill>
                  <a:srgbClr val="666666"/>
                </a:solidFill>
                <a:ea typeface="+mn-ea"/>
              </a:rPr>
              <a:t>.</a:t>
            </a:r>
          </a:p>
          <a:p>
            <a:pPr lvl="0">
              <a:buFont typeface="Wingdings" pitchFamily="2" charset="2"/>
              <a:buChar char="q"/>
            </a:pPr>
            <a:r>
              <a:rPr lang="en-US" sz="1500" b="1" dirty="0"/>
              <a:t>Worldwide all-in-one enterprise cloud</a:t>
            </a:r>
            <a:br>
              <a:rPr lang="en-US" sz="1500" b="1" dirty="0"/>
            </a:br>
            <a:r>
              <a:rPr lang="en-US" sz="1400" dirty="0" smtClean="0"/>
              <a:t>Platform </a:t>
            </a:r>
            <a:r>
              <a:rPr lang="en-US" sz="1400" dirty="0"/>
              <a:t>that offers a unique resource to governments, </a:t>
            </a:r>
            <a:r>
              <a:rPr lang="en-US" sz="1400" dirty="0" smtClean="0"/>
              <a:t>businesses </a:t>
            </a:r>
            <a:r>
              <a:rPr lang="en-US" sz="1400" dirty="0"/>
              <a:t>and </a:t>
            </a:r>
            <a:r>
              <a:rPr lang="en-US" sz="1400" dirty="0" smtClean="0"/>
              <a:t>citizens. </a:t>
            </a:r>
            <a:endParaRPr lang="en-US" sz="1500" b="1" dirty="0" smtClean="0"/>
          </a:p>
          <a:p>
            <a:pPr>
              <a:buFont typeface="Wingdings" pitchFamily="2" charset="2"/>
              <a:buChar char="q"/>
            </a:pPr>
            <a:r>
              <a:rPr lang="en-US" sz="1500" b="1" dirty="0" smtClean="0"/>
              <a:t>Collaboration </a:t>
            </a:r>
            <a:r>
              <a:rPr lang="en-US" sz="1500" b="1" dirty="0"/>
              <a:t>&amp; Communication Platform for Science &amp; </a:t>
            </a:r>
            <a:r>
              <a:rPr lang="en-US" sz="1500" b="1" dirty="0" smtClean="0"/>
              <a:t>Education</a:t>
            </a:r>
            <a:br>
              <a:rPr lang="en-US" sz="1500" b="1" dirty="0" smtClean="0"/>
            </a:br>
            <a:r>
              <a:rPr lang="en-US" sz="1400" dirty="0" smtClean="0">
                <a:solidFill>
                  <a:srgbClr val="666666"/>
                </a:solidFill>
              </a:rPr>
              <a:t>This </a:t>
            </a:r>
            <a:r>
              <a:rPr lang="en-US" sz="1400" dirty="0">
                <a:solidFill>
                  <a:srgbClr val="666666"/>
                </a:solidFill>
              </a:rPr>
              <a:t>BM combines social networking, collaboration, data interchange, and secure communication integrated in one web frontend. </a:t>
            </a:r>
            <a:endParaRPr lang="en-US" sz="1400" dirty="0"/>
          </a:p>
          <a:p>
            <a:pPr>
              <a:buFont typeface="Wingdings" pitchFamily="2" charset="2"/>
              <a:buChar char="q"/>
            </a:pPr>
            <a:r>
              <a:rPr lang="en-US" sz="1500" b="1" dirty="0"/>
              <a:t>Application Crowd</a:t>
            </a:r>
            <a:r>
              <a:rPr lang="en-US" sz="1600" b="1" dirty="0"/>
              <a:t/>
            </a:r>
            <a:br>
              <a:rPr lang="en-US" sz="1600" b="1" dirty="0"/>
            </a:br>
            <a:r>
              <a:rPr lang="en-US" sz="1400" dirty="0">
                <a:solidFill>
                  <a:srgbClr val="666666"/>
                </a:solidFill>
              </a:rPr>
              <a:t>A</a:t>
            </a:r>
            <a:r>
              <a:rPr lang="en-US" sz="1400" dirty="0" smtClean="0">
                <a:solidFill>
                  <a:srgbClr val="666666"/>
                </a:solidFill>
              </a:rPr>
              <a:t> </a:t>
            </a:r>
            <a:r>
              <a:rPr lang="en-US" sz="1400" dirty="0">
                <a:solidFill>
                  <a:srgbClr val="666666"/>
                </a:solidFill>
              </a:rPr>
              <a:t>marketplace where application users can outsource or “</a:t>
            </a:r>
            <a:r>
              <a:rPr lang="en-US" sz="1400" dirty="0" err="1" smtClean="0">
                <a:solidFill>
                  <a:srgbClr val="666666"/>
                </a:solidFill>
              </a:rPr>
              <a:t>crowdsource</a:t>
            </a:r>
            <a:r>
              <a:rPr lang="en-US" sz="1400" dirty="0" smtClean="0">
                <a:solidFill>
                  <a:srgbClr val="666666"/>
                </a:solidFill>
              </a:rPr>
              <a:t>” </a:t>
            </a:r>
            <a:r>
              <a:rPr lang="en-US" sz="1400" dirty="0">
                <a:solidFill>
                  <a:srgbClr val="666666"/>
                </a:solidFill>
              </a:rPr>
              <a:t>domain-specific development projects to thousands of developers from around the world.</a:t>
            </a:r>
            <a:endParaRPr lang="en-US" sz="1400" b="1" dirty="0" smtClean="0"/>
          </a:p>
          <a:p>
            <a:pPr>
              <a:buFont typeface="Wingdings" pitchFamily="2" charset="2"/>
              <a:buChar char="q"/>
            </a:pPr>
            <a:r>
              <a:rPr lang="en-US" sz="1500" b="1" dirty="0" smtClean="0"/>
              <a:t>Brand Management</a:t>
            </a:r>
            <a:br>
              <a:rPr lang="en-US" sz="1500" b="1" dirty="0" smtClean="0"/>
            </a:br>
            <a:r>
              <a:rPr lang="en-US" sz="1400" dirty="0" smtClean="0">
                <a:solidFill>
                  <a:srgbClr val="666666"/>
                </a:solidFill>
              </a:rPr>
              <a:t>Establishment </a:t>
            </a:r>
            <a:r>
              <a:rPr lang="en-US" sz="1400" dirty="0">
                <a:solidFill>
                  <a:srgbClr val="666666"/>
                </a:solidFill>
              </a:rPr>
              <a:t>of a brand to utilize advertising and franchising as </a:t>
            </a:r>
            <a:r>
              <a:rPr lang="en-US" sz="1400" dirty="0" smtClean="0">
                <a:solidFill>
                  <a:srgbClr val="666666"/>
                </a:solidFill>
              </a:rPr>
              <a:t>a revenue </a:t>
            </a:r>
            <a:r>
              <a:rPr lang="en-US" sz="1400" dirty="0">
                <a:solidFill>
                  <a:srgbClr val="666666"/>
                </a:solidFill>
              </a:rPr>
              <a:t>model</a:t>
            </a:r>
            <a:r>
              <a:rPr lang="en-US" sz="1400" dirty="0" smtClean="0">
                <a:solidFill>
                  <a:srgbClr val="666666"/>
                </a:solidFill>
              </a:rPr>
              <a:t>.</a:t>
            </a:r>
          </a:p>
          <a:p>
            <a:pPr>
              <a:buFont typeface="Wingdings" pitchFamily="2" charset="2"/>
              <a:buChar char="q"/>
            </a:pPr>
            <a:endParaRPr lang="en-US" sz="1400" dirty="0"/>
          </a:p>
          <a:p>
            <a:pPr lvl="0">
              <a:spcBef>
                <a:spcPct val="0"/>
              </a:spcBef>
              <a:buFont typeface="Wingdings" pitchFamily="2" charset="2"/>
              <a:buChar char="q"/>
            </a:pPr>
            <a:endParaRPr lang="en-GB" sz="1400" dirty="0" smtClean="0"/>
          </a:p>
          <a:p>
            <a:pPr marL="0" indent="0">
              <a:buNone/>
            </a:pPr>
            <a:endParaRPr lang="en-US" sz="1400" b="1" dirty="0"/>
          </a:p>
          <a:p>
            <a:pPr marL="0" lvl="0" indent="0">
              <a:spcBef>
                <a:spcPct val="0"/>
              </a:spcBef>
              <a:buNone/>
            </a:pPr>
            <a:endParaRPr lang="en-US" sz="1400" dirty="0" smtClean="0">
              <a:solidFill>
                <a:srgbClr val="666666"/>
              </a:solidFill>
              <a:ea typeface="+mn-ea"/>
            </a:endParaRPr>
          </a:p>
          <a:p>
            <a:pPr marL="0" indent="0">
              <a:buNone/>
            </a:pPr>
            <a:endParaRPr lang="en-US" sz="1400" dirty="0" smtClean="0"/>
          </a:p>
          <a:p>
            <a:pPr marL="0" indent="0">
              <a:buNone/>
            </a:pPr>
            <a:endParaRPr lang="en-GB" sz="1400" dirty="0"/>
          </a:p>
        </p:txBody>
      </p:sp>
      <p:sp>
        <p:nvSpPr>
          <p:cNvPr id="3" name="Footer Placeholder 2"/>
          <p:cNvSpPr>
            <a:spLocks noGrp="1"/>
          </p:cNvSpPr>
          <p:nvPr>
            <p:ph type="ftr" sz="quarter" idx="11"/>
          </p:nvPr>
        </p:nvSpPr>
        <p:spPr/>
        <p:txBody>
          <a:bodyPr/>
          <a:lstStyle/>
          <a:p>
            <a:endParaRPr lang="it-IT" dirty="0"/>
          </a:p>
        </p:txBody>
      </p:sp>
      <p:sp>
        <p:nvSpPr>
          <p:cNvPr id="2" name="Slide Number Placeholder 1"/>
          <p:cNvSpPr>
            <a:spLocks noGrp="1"/>
          </p:cNvSpPr>
          <p:nvPr>
            <p:ph type="sldNum" sz="quarter" idx="12"/>
          </p:nvPr>
        </p:nvSpPr>
        <p:spPr/>
        <p:txBody>
          <a:bodyPr/>
          <a:lstStyle/>
          <a:p>
            <a:fld id="{1B4CF184-3B2B-4964-9C67-307F6FF6270D}" type="slidenum">
              <a:rPr lang="it-IT" smtClean="0">
                <a:solidFill>
                  <a:prstClr val="black">
                    <a:tint val="75000"/>
                  </a:prstClr>
                </a:solidFill>
              </a:rPr>
              <a:pPr/>
              <a:t>5</a:t>
            </a:fld>
            <a:endParaRPr lang="it-IT" dirty="0">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4411210"/>
            <a:ext cx="2159172" cy="132204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029159"/>
            <a:ext cx="2058643" cy="1538919"/>
          </a:xfrm>
          <a:prstGeom prst="rect">
            <a:avLst/>
          </a:prstGeom>
        </p:spPr>
      </p:pic>
    </p:spTree>
    <p:extLst>
      <p:ext uri="{BB962C8B-B14F-4D97-AF65-F5344CB8AC3E}">
        <p14:creationId xmlns:p14="http://schemas.microsoft.com/office/powerpoint/2010/main" val="3741801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97768"/>
            <a:ext cx="8229600" cy="1143000"/>
          </a:xfrm>
        </p:spPr>
        <p:txBody>
          <a:bodyPr anchor="t">
            <a:normAutofit/>
          </a:bodyPr>
          <a:lstStyle/>
          <a:p>
            <a:r>
              <a:rPr lang="en-US" dirty="0" smtClean="0"/>
              <a:t>Information as a Service</a:t>
            </a:r>
            <a:endParaRPr lang="en-US" dirty="0"/>
          </a:p>
        </p:txBody>
      </p:sp>
      <p:sp>
        <p:nvSpPr>
          <p:cNvPr id="2" name="Slide Number Placeholder 1"/>
          <p:cNvSpPr>
            <a:spLocks noGrp="1"/>
          </p:cNvSpPr>
          <p:nvPr>
            <p:ph type="sldNum" sz="quarter" idx="12"/>
          </p:nvPr>
        </p:nvSpPr>
        <p:spPr/>
        <p:txBody>
          <a:bodyPr/>
          <a:lstStyle/>
          <a:p>
            <a:fld id="{1B4CF184-3B2B-4964-9C67-307F6FF6270D}" type="slidenum">
              <a:rPr lang="it-IT" smtClean="0">
                <a:solidFill>
                  <a:prstClr val="black">
                    <a:tint val="75000"/>
                  </a:prstClr>
                </a:solidFill>
              </a:rPr>
              <a:pPr/>
              <a:t>6</a:t>
            </a:fld>
            <a:endParaRPr lang="it-IT">
              <a:solidFill>
                <a:prstClr val="black">
                  <a:tint val="75000"/>
                </a:prstClr>
              </a:solidFill>
            </a:endParaRPr>
          </a:p>
        </p:txBody>
      </p:sp>
      <p:cxnSp>
        <p:nvCxnSpPr>
          <p:cNvPr id="9" name="Straight Connector 8"/>
          <p:cNvCxnSpPr/>
          <p:nvPr/>
        </p:nvCxnSpPr>
        <p:spPr>
          <a:xfrm>
            <a:off x="2131833" y="3140166"/>
            <a:ext cx="243717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00712" y="3275149"/>
            <a:ext cx="243717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98738" y="1951572"/>
            <a:ext cx="439013" cy="376401"/>
            <a:chOff x="378155" y="4151307"/>
            <a:chExt cx="439013" cy="376401"/>
          </a:xfrm>
        </p:grpSpPr>
        <p:pic>
          <p:nvPicPr>
            <p:cNvPr id="12" name="Picture 11" descr="esa_logo_2660.jpg"/>
            <p:cNvPicPr>
              <a:picLocks noChangeAspect="1"/>
            </p:cNvPicPr>
            <p:nvPr/>
          </p:nvPicPr>
          <p:blipFill>
            <a:blip r:embed="rId2" cstate="print"/>
            <a:stretch>
              <a:fillRect/>
            </a:stretch>
          </p:blipFill>
          <p:spPr>
            <a:xfrm>
              <a:off x="443673" y="4185519"/>
              <a:ext cx="307976" cy="307976"/>
            </a:xfrm>
            <a:prstGeom prst="rect">
              <a:avLst/>
            </a:prstGeom>
          </p:spPr>
        </p:pic>
        <p:sp>
          <p:nvSpPr>
            <p:cNvPr id="13" name="Rounded Rectangle 50"/>
            <p:cNvSpPr/>
            <p:nvPr/>
          </p:nvSpPr>
          <p:spPr bwMode="gray">
            <a:xfrm>
              <a:off x="378155" y="4151307"/>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sp>
        <p:nvSpPr>
          <p:cNvPr id="14" name="Rectangle 13"/>
          <p:cNvSpPr/>
          <p:nvPr/>
        </p:nvSpPr>
        <p:spPr>
          <a:xfrm rot="16200000">
            <a:off x="-471194" y="5410379"/>
            <a:ext cx="1381853" cy="307777"/>
          </a:xfrm>
          <a:prstGeom prst="rect">
            <a:avLst/>
          </a:prstGeom>
        </p:spPr>
        <p:txBody>
          <a:bodyPr wrap="none">
            <a:spAutoFit/>
          </a:bodyPr>
          <a:lstStyle/>
          <a:p>
            <a:pPr algn="ctr"/>
            <a:r>
              <a:rPr lang="en-GB" sz="1400" b="1" i="1" dirty="0" smtClean="0"/>
              <a:t>Value Capture</a:t>
            </a:r>
            <a:endParaRPr lang="en-GB" sz="1400" i="1" dirty="0"/>
          </a:p>
        </p:txBody>
      </p:sp>
      <p:sp>
        <p:nvSpPr>
          <p:cNvPr id="15" name="Rectangle 14"/>
          <p:cNvSpPr/>
          <p:nvPr/>
        </p:nvSpPr>
        <p:spPr>
          <a:xfrm rot="16200000">
            <a:off x="-496040" y="3073368"/>
            <a:ext cx="1431546" cy="307777"/>
          </a:xfrm>
          <a:prstGeom prst="rect">
            <a:avLst/>
          </a:prstGeom>
        </p:spPr>
        <p:txBody>
          <a:bodyPr wrap="none">
            <a:spAutoFit/>
          </a:bodyPr>
          <a:lstStyle/>
          <a:p>
            <a:pPr algn="ctr"/>
            <a:r>
              <a:rPr lang="en-GB" sz="1400" b="1" i="1" smtClean="0"/>
              <a:t>Value Creation</a:t>
            </a:r>
            <a:endParaRPr lang="en-GB" sz="1400" i="1"/>
          </a:p>
        </p:txBody>
      </p:sp>
      <p:sp>
        <p:nvSpPr>
          <p:cNvPr id="16" name="Text Placeholder 3"/>
          <p:cNvSpPr txBox="1">
            <a:spLocks/>
          </p:cNvSpPr>
          <p:nvPr/>
        </p:nvSpPr>
        <p:spPr>
          <a:xfrm>
            <a:off x="5813856" y="6245061"/>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Why?</a:t>
            </a:r>
          </a:p>
        </p:txBody>
      </p:sp>
      <p:sp>
        <p:nvSpPr>
          <p:cNvPr id="17" name="Text Placeholder 3"/>
          <p:cNvSpPr txBox="1">
            <a:spLocks/>
          </p:cNvSpPr>
          <p:nvPr/>
        </p:nvSpPr>
        <p:spPr>
          <a:xfrm>
            <a:off x="2767384"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How?</a:t>
            </a:r>
          </a:p>
        </p:txBody>
      </p:sp>
      <p:sp>
        <p:nvSpPr>
          <p:cNvPr id="18" name="Text Placeholder 3"/>
          <p:cNvSpPr txBox="1">
            <a:spLocks/>
          </p:cNvSpPr>
          <p:nvPr/>
        </p:nvSpPr>
        <p:spPr>
          <a:xfrm>
            <a:off x="5204561"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What?</a:t>
            </a:r>
          </a:p>
        </p:txBody>
      </p:sp>
      <p:sp>
        <p:nvSpPr>
          <p:cNvPr id="19" name="Text Placeholder 3"/>
          <p:cNvSpPr txBox="1">
            <a:spLocks/>
          </p:cNvSpPr>
          <p:nvPr/>
        </p:nvSpPr>
        <p:spPr>
          <a:xfrm>
            <a:off x="7039876"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20" name="Text Placeholder 3"/>
          <p:cNvSpPr txBox="1">
            <a:spLocks/>
          </p:cNvSpPr>
          <p:nvPr/>
        </p:nvSpPr>
        <p:spPr>
          <a:xfrm>
            <a:off x="939500" y="1269569"/>
            <a:ext cx="1166075" cy="323910"/>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i="1" smtClean="0"/>
              <a:t>Who?</a:t>
            </a:r>
          </a:p>
        </p:txBody>
      </p:sp>
      <p:sp>
        <p:nvSpPr>
          <p:cNvPr id="21" name="Rectangle 7"/>
          <p:cNvSpPr/>
          <p:nvPr/>
        </p:nvSpPr>
        <p:spPr bwMode="gray">
          <a:xfrm>
            <a:off x="91324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ts val="600"/>
              </a:spcBef>
              <a:spcAft>
                <a:spcPct val="0"/>
              </a:spcAft>
              <a:buClr>
                <a:srgbClr val="F0AB00"/>
              </a:buClr>
              <a:buSzPct val="80000"/>
            </a:pPr>
            <a:endParaRPr lang="en-GB" sz="1000" kern="0" dirty="0" smtClean="0">
              <a:ea typeface="Arial Unicode MS" pitchFamily="34" charset="-128"/>
              <a:cs typeface="Arial Unicode MS" pitchFamily="34" charset="-128"/>
            </a:endParaRPr>
          </a:p>
          <a:p>
            <a:pPr fontAlgn="base">
              <a:spcBef>
                <a:spcPts val="600"/>
              </a:spcBef>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The </a:t>
            </a:r>
            <a:r>
              <a:rPr lang="en-GB" sz="1000" b="1" kern="0" dirty="0" smtClean="0">
                <a:ea typeface="Arial Unicode MS" pitchFamily="34" charset="-128"/>
                <a:cs typeface="Arial Unicode MS" pitchFamily="34" charset="-128"/>
              </a:rPr>
              <a:t>confirmed customers‘ data </a:t>
            </a:r>
            <a:r>
              <a:rPr lang="en-GB" sz="1000" kern="0" dirty="0" smtClean="0">
                <a:ea typeface="Arial Unicode MS" pitchFamily="34" charset="-128"/>
                <a:cs typeface="Arial Unicode MS" pitchFamily="34" charset="-128"/>
              </a:rPr>
              <a:t>(CERN, ESA, and EMBL) is context enriched with ...</a:t>
            </a:r>
          </a:p>
          <a:p>
            <a:pPr fontAlgn="base">
              <a:spcBef>
                <a:spcPts val="600"/>
              </a:spcBef>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 </a:t>
            </a:r>
            <a:r>
              <a:rPr lang="en-GB" sz="1000" b="1" kern="0" dirty="0" smtClean="0">
                <a:ea typeface="Arial Unicode MS" pitchFamily="34" charset="-128"/>
                <a:cs typeface="Arial Unicode MS" pitchFamily="34" charset="-128"/>
              </a:rPr>
              <a:t>further providers‘ data sets</a:t>
            </a:r>
            <a:r>
              <a:rPr lang="en-GB" sz="1000" kern="0" dirty="0" smtClean="0">
                <a:ea typeface="Arial Unicode MS" pitchFamily="34" charset="-128"/>
                <a:cs typeface="Arial Unicode MS" pitchFamily="34" charset="-128"/>
              </a:rPr>
              <a:t> (e. g. </a:t>
            </a:r>
            <a:r>
              <a:rPr lang="en-GB" sz="1000" kern="0" dirty="0" err="1" smtClean="0">
                <a:ea typeface="Arial Unicode MS" pitchFamily="34" charset="-128"/>
                <a:cs typeface="Arial Unicode MS" pitchFamily="34" charset="-128"/>
              </a:rPr>
              <a:t>Unesco</a:t>
            </a:r>
            <a:r>
              <a:rPr lang="en-GB" sz="1000" kern="0" dirty="0" smtClean="0">
                <a:ea typeface="Arial Unicode MS" pitchFamily="34" charset="-128"/>
                <a:cs typeface="Arial Unicode MS" pitchFamily="34" charset="-128"/>
              </a:rPr>
              <a:t>, World Bank, OECD) ...</a:t>
            </a:r>
          </a:p>
          <a:p>
            <a:pPr fontAlgn="base">
              <a:spcBef>
                <a:spcPts val="600"/>
              </a:spcBef>
              <a:spcAft>
                <a:spcPct val="0"/>
              </a:spcAft>
              <a:buClr>
                <a:srgbClr val="F0AB00"/>
              </a:buClr>
              <a:buSzPct val="80000"/>
              <a:buFont typeface="Arial" pitchFamily="34" charset="0"/>
              <a:buChar char="•"/>
            </a:pPr>
            <a:r>
              <a:rPr lang="en-GB" sz="1000" kern="0" dirty="0" smtClean="0">
                <a:ea typeface="Arial Unicode MS" pitchFamily="34" charset="-128"/>
                <a:cs typeface="Arial Unicode MS" pitchFamily="34" charset="-128"/>
              </a:rPr>
              <a:t>... which is hosted on </a:t>
            </a:r>
            <a:r>
              <a:rPr lang="en-GB" sz="1000" b="1" kern="0" dirty="0" smtClean="0">
                <a:ea typeface="Arial Unicode MS" pitchFamily="34" charset="-128"/>
                <a:cs typeface="Arial Unicode MS" pitchFamily="34" charset="-128"/>
              </a:rPr>
              <a:t>HN‘s cloud </a:t>
            </a:r>
            <a:r>
              <a:rPr lang="en-GB" sz="1000" kern="0" dirty="0" smtClean="0">
                <a:ea typeface="Arial Unicode MS" pitchFamily="34" charset="-128"/>
                <a:cs typeface="Arial Unicode MS" pitchFamily="34" charset="-128"/>
              </a:rPr>
              <a:t>...</a:t>
            </a:r>
            <a:endParaRPr lang="en-GB" sz="1000" b="1" kern="0" dirty="0" smtClean="0">
              <a:ea typeface="Arial Unicode MS" pitchFamily="34" charset="-128"/>
              <a:cs typeface="Arial Unicode MS" pitchFamily="34" charset="-128"/>
            </a:endParaRPr>
          </a:p>
          <a:p>
            <a:pPr fontAlgn="base">
              <a:spcBef>
                <a:spcPts val="600"/>
              </a:spcBef>
              <a:spcAft>
                <a:spcPct val="0"/>
              </a:spcAft>
              <a:buClr>
                <a:srgbClr val="F0AB00"/>
              </a:buClr>
              <a:buSzPct val="80000"/>
              <a:buFont typeface="Arial" pitchFamily="34" charset="0"/>
              <a:buChar char="•"/>
            </a:pPr>
            <a:r>
              <a:rPr lang="en-GB" sz="1000" i="1" kern="0" dirty="0" smtClean="0">
                <a:solidFill>
                  <a:schemeClr val="bg1">
                    <a:lumMod val="65000"/>
                  </a:schemeClr>
                </a:solidFill>
                <a:ea typeface="Arial Unicode MS" pitchFamily="34" charset="-128"/>
                <a:cs typeface="Arial Unicode MS" pitchFamily="34" charset="-128"/>
              </a:rPr>
              <a:t>... and acquired, standardized, and combined by a </a:t>
            </a:r>
            <a:r>
              <a:rPr lang="en-GB" sz="1000" b="1" i="1" kern="0" dirty="0" smtClean="0">
                <a:solidFill>
                  <a:schemeClr val="bg1">
                    <a:lumMod val="65000"/>
                  </a:schemeClr>
                </a:solidFill>
                <a:ea typeface="Arial Unicode MS" pitchFamily="34" charset="-128"/>
                <a:cs typeface="Arial Unicode MS" pitchFamily="34" charset="-128"/>
              </a:rPr>
              <a:t>data broker role </a:t>
            </a:r>
            <a:r>
              <a:rPr lang="en-GB" sz="1000" i="1" kern="0" dirty="0" smtClean="0">
                <a:solidFill>
                  <a:schemeClr val="bg1">
                    <a:lumMod val="65000"/>
                  </a:schemeClr>
                </a:solidFill>
                <a:ea typeface="Arial Unicode MS" pitchFamily="34" charset="-128"/>
                <a:cs typeface="Arial Unicode MS" pitchFamily="34" charset="-128"/>
              </a:rPr>
              <a:t>to be assigned.</a:t>
            </a:r>
          </a:p>
        </p:txBody>
      </p:sp>
      <p:sp>
        <p:nvSpPr>
          <p:cNvPr id="22" name="Rectangle 6"/>
          <p:cNvSpPr/>
          <p:nvPr/>
        </p:nvSpPr>
        <p:spPr bwMode="gray">
          <a:xfrm>
            <a:off x="2131833"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lvl="0" fontAlgn="base">
              <a:spcBef>
                <a:spcPts val="600"/>
              </a:spcBef>
              <a:spcAft>
                <a:spcPct val="0"/>
              </a:spcAft>
              <a:buClr>
                <a:srgbClr val="FFC000"/>
              </a:buClr>
              <a:buFont typeface="Arial" pitchFamily="34" charset="0"/>
              <a:buChar char="•"/>
            </a:pPr>
            <a:endParaRPr lang="en-GB" sz="1000" kern="0" dirty="0" smtClean="0">
              <a:latin typeface="Arial" pitchFamily="34" charset="0"/>
              <a:ea typeface="Arial Unicode MS" pitchFamily="34" charset="-128"/>
              <a:cs typeface="Arial Unicode MS" pitchFamily="34" charset="-128"/>
            </a:endParaRPr>
          </a:p>
          <a:p>
            <a:pPr lvl="0" fontAlgn="base">
              <a:spcBef>
                <a:spcPts val="600"/>
              </a:spcBef>
              <a:spcAft>
                <a:spcPct val="0"/>
              </a:spcAft>
              <a:buClr>
                <a:srgbClr val="FFC000"/>
              </a:buClr>
            </a:pPr>
            <a:r>
              <a:rPr lang="en-GB" sz="900" b="1" kern="0" dirty="0" smtClean="0">
                <a:latin typeface="Arial" pitchFamily="34" charset="0"/>
                <a:ea typeface="Arial Unicode MS" pitchFamily="34" charset="-128"/>
                <a:cs typeface="Arial Unicode MS" pitchFamily="34" charset="-128"/>
              </a:rPr>
              <a:t>Partner &amp; Customer Expansion</a:t>
            </a:r>
            <a:r>
              <a:rPr lang="en-GB" sz="900" kern="0" dirty="0" smtClean="0">
                <a:latin typeface="Arial" pitchFamily="34" charset="0"/>
                <a:ea typeface="Arial Unicode MS" pitchFamily="34" charset="-128"/>
                <a:cs typeface="Arial Unicode MS" pitchFamily="34" charset="-128"/>
              </a:rPr>
              <a:t>:</a:t>
            </a:r>
          </a:p>
          <a:p>
            <a:pPr lvl="0" fontAlgn="base">
              <a:spcAft>
                <a:spcPct val="0"/>
              </a:spcAft>
              <a:buClr>
                <a:srgbClr val="FFC000"/>
              </a:buClr>
              <a:buFont typeface="Arial" pitchFamily="34" charset="0"/>
              <a:buChar char="•"/>
            </a:pPr>
            <a:r>
              <a:rPr lang="en-GB" sz="900" kern="0" dirty="0" smtClean="0">
                <a:latin typeface="Arial" pitchFamily="34" charset="0"/>
                <a:ea typeface="Arial Unicode MS" pitchFamily="34" charset="-128"/>
                <a:cs typeface="Arial Unicode MS" pitchFamily="34" charset="-128"/>
              </a:rPr>
              <a:t>The finding an binding of </a:t>
            </a:r>
            <a:r>
              <a:rPr lang="en-GB" sz="900" b="1" kern="0" dirty="0" smtClean="0">
                <a:latin typeface="Arial" pitchFamily="34" charset="0"/>
                <a:ea typeface="Arial Unicode MS" pitchFamily="34" charset="-128"/>
                <a:cs typeface="Arial Unicode MS" pitchFamily="34" charset="-128"/>
              </a:rPr>
              <a:t>further valuable data providers</a:t>
            </a:r>
            <a:r>
              <a:rPr lang="en-GB" sz="900" kern="0" dirty="0" smtClean="0">
                <a:latin typeface="Arial" pitchFamily="34" charset="0"/>
                <a:ea typeface="Arial Unicode MS" pitchFamily="34" charset="-128"/>
                <a:cs typeface="Arial Unicode MS" pitchFamily="34" charset="-128"/>
              </a:rPr>
              <a:t> of e.g. financial data is a key success factor.</a:t>
            </a:r>
          </a:p>
          <a:p>
            <a:pPr lvl="0" fontAlgn="base">
              <a:spcAft>
                <a:spcPct val="0"/>
              </a:spcAft>
              <a:buClr>
                <a:srgbClr val="FFC000"/>
              </a:buClr>
              <a:buFont typeface="Arial" pitchFamily="34" charset="0"/>
              <a:buChar char="•"/>
            </a:pPr>
            <a:r>
              <a:rPr lang="en-GB" sz="900" kern="0" dirty="0" smtClean="0">
                <a:latin typeface="Arial" pitchFamily="34" charset="0"/>
                <a:ea typeface="Arial Unicode MS" pitchFamily="34" charset="-128"/>
                <a:cs typeface="Arial Unicode MS" pitchFamily="34" charset="-128"/>
              </a:rPr>
              <a:t>According to the expert evaluation </a:t>
            </a:r>
            <a:r>
              <a:rPr lang="en-GB" sz="900" b="1" kern="0" dirty="0" smtClean="0">
                <a:latin typeface="Arial" pitchFamily="34" charset="0"/>
                <a:ea typeface="Arial Unicode MS" pitchFamily="34" charset="-128"/>
                <a:cs typeface="Arial Unicode MS" pitchFamily="34" charset="-128"/>
              </a:rPr>
              <a:t>extensive marketing</a:t>
            </a:r>
            <a:r>
              <a:rPr lang="en-GB" sz="900" kern="0" dirty="0" smtClean="0">
                <a:latin typeface="Arial" pitchFamily="34" charset="0"/>
                <a:ea typeface="Arial Unicode MS" pitchFamily="34" charset="-128"/>
                <a:cs typeface="Arial Unicode MS" pitchFamily="34" charset="-128"/>
              </a:rPr>
              <a:t> is necessary and worthwhile as the “ingredient brands” ESA and EMBL are expected to raise high interest and attention.</a:t>
            </a:r>
          </a:p>
          <a:p>
            <a:pPr lvl="0" fontAlgn="base">
              <a:spcBef>
                <a:spcPts val="600"/>
              </a:spcBef>
              <a:spcAft>
                <a:spcPct val="0"/>
              </a:spcAft>
              <a:buClr>
                <a:srgbClr val="FFC000"/>
              </a:buClr>
            </a:pPr>
            <a:r>
              <a:rPr lang="en-GB" sz="900" b="1" kern="0" dirty="0" smtClean="0">
                <a:latin typeface="Arial" pitchFamily="34" charset="0"/>
                <a:ea typeface="Arial Unicode MS" pitchFamily="34" charset="-128"/>
                <a:cs typeface="Arial Unicode MS" pitchFamily="34" charset="-128"/>
              </a:rPr>
              <a:t>Data Processing</a:t>
            </a:r>
            <a:r>
              <a:rPr lang="en-GB" sz="900" kern="0" dirty="0" smtClean="0">
                <a:latin typeface="Arial" pitchFamily="34" charset="0"/>
                <a:ea typeface="Arial Unicode MS" pitchFamily="34" charset="-128"/>
                <a:cs typeface="Arial Unicode MS" pitchFamily="34" charset="-128"/>
              </a:rPr>
              <a:t>:</a:t>
            </a:r>
          </a:p>
          <a:p>
            <a:pPr lvl="0" fontAlgn="base">
              <a:spcAft>
                <a:spcPct val="0"/>
              </a:spcAft>
              <a:buClr>
                <a:srgbClr val="FFC000"/>
              </a:buClr>
              <a:buFont typeface="Arial" pitchFamily="34" charset="0"/>
              <a:buChar char="•"/>
            </a:pPr>
            <a:r>
              <a:rPr lang="en-GB" sz="900" b="1" kern="0" dirty="0" smtClean="0">
                <a:latin typeface="Arial" pitchFamily="34" charset="0"/>
                <a:ea typeface="Arial Unicode MS" pitchFamily="34" charset="-128"/>
                <a:cs typeface="Arial Unicode MS" pitchFamily="34" charset="-128"/>
              </a:rPr>
              <a:t>Selling enriched data </a:t>
            </a:r>
            <a:r>
              <a:rPr lang="en-GB" sz="900" kern="0" dirty="0" smtClean="0">
                <a:latin typeface="Arial" pitchFamily="34" charset="0"/>
                <a:ea typeface="Arial Unicode MS" pitchFamily="34" charset="-128"/>
                <a:cs typeface="Arial Unicode MS" pitchFamily="34" charset="-128"/>
              </a:rPr>
              <a:t>requires huge efforts to ensure data quality for the intended use in commercial operations, decision making and planning.</a:t>
            </a:r>
          </a:p>
          <a:p>
            <a:pPr fontAlgn="base">
              <a:spcAft>
                <a:spcPct val="0"/>
              </a:spcAft>
              <a:buClr>
                <a:srgbClr val="FFC000"/>
              </a:buClr>
              <a:buFont typeface="Arial" pitchFamily="34" charset="0"/>
              <a:buChar char="•"/>
            </a:pPr>
            <a:r>
              <a:rPr lang="en-GB" sz="900" kern="0" dirty="0" smtClean="0">
                <a:latin typeface="Arial" pitchFamily="34" charset="0"/>
                <a:ea typeface="Arial Unicode MS" pitchFamily="34" charset="-128"/>
                <a:cs typeface="Arial Unicode MS" pitchFamily="34" charset="-128"/>
              </a:rPr>
              <a:t>The more profitable option of </a:t>
            </a:r>
            <a:r>
              <a:rPr lang="en-GB" sz="900" b="1" kern="0" dirty="0" smtClean="0">
                <a:latin typeface="Arial" pitchFamily="34" charset="0"/>
                <a:ea typeface="Arial Unicode MS" pitchFamily="34" charset="-128"/>
                <a:cs typeface="Arial Unicode MS" pitchFamily="34" charset="-128"/>
              </a:rPr>
              <a:t>selling knowledge </a:t>
            </a:r>
            <a:r>
              <a:rPr lang="en-GB" sz="900" kern="0" dirty="0" smtClean="0">
                <a:latin typeface="Arial" pitchFamily="34" charset="0"/>
                <a:ea typeface="Arial Unicode MS" pitchFamily="34" charset="-128"/>
                <a:cs typeface="Arial Unicode MS" pitchFamily="34" charset="-128"/>
              </a:rPr>
              <a:t>induces data mining involving methods at the intersection of artificial intelligence, machine learning, statistics, and database systems. </a:t>
            </a:r>
          </a:p>
        </p:txBody>
      </p:sp>
      <p:sp>
        <p:nvSpPr>
          <p:cNvPr id="23" name="Rectangle 2"/>
          <p:cNvSpPr/>
          <p:nvPr/>
        </p:nvSpPr>
        <p:spPr bwMode="gray">
          <a:xfrm>
            <a:off x="4569010" y="1577601"/>
            <a:ext cx="2437177"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ts val="600"/>
              </a:spcBef>
              <a:spcAft>
                <a:spcPct val="0"/>
              </a:spcAft>
              <a:buClr>
                <a:srgbClr val="F0AB00"/>
              </a:buClr>
              <a:buSzPct val="80000"/>
            </a:pPr>
            <a:endParaRPr lang="en-GB" sz="900" kern="0" dirty="0" smtClean="0">
              <a:ea typeface="Arial Unicode MS" pitchFamily="34" charset="-128"/>
              <a:cs typeface="Arial Unicode MS" pitchFamily="34" charset="-128"/>
            </a:endParaRPr>
          </a:p>
          <a:p>
            <a:pPr fontAlgn="base">
              <a:spcBef>
                <a:spcPts val="600"/>
              </a:spcBef>
              <a:spcAft>
                <a:spcPct val="0"/>
              </a:spcAft>
              <a:buClr>
                <a:srgbClr val="F0AB00"/>
              </a:buClr>
              <a:buSzPct val="80000"/>
            </a:pPr>
            <a:r>
              <a:rPr lang="en-GB" sz="900" b="1" kern="0" dirty="0" smtClean="0">
                <a:ea typeface="Arial Unicode MS" pitchFamily="34" charset="-128"/>
                <a:cs typeface="Arial Unicode MS" pitchFamily="34" charset="-128"/>
              </a:rPr>
              <a:t>Double-Sided Improvements</a:t>
            </a:r>
            <a:r>
              <a:rPr lang="en-GB" sz="900" kern="0" dirty="0" smtClean="0">
                <a:ea typeface="Arial Unicode MS" pitchFamily="34" charset="-128"/>
                <a:cs typeface="Arial Unicode MS" pitchFamily="34" charset="-128"/>
              </a:rPr>
              <a:t>:</a:t>
            </a:r>
          </a:p>
          <a:p>
            <a:pPr fontAlgn="base">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As data is accessible to a greater public, researchers’ problems of </a:t>
            </a:r>
            <a:r>
              <a:rPr lang="en-GB" sz="900" b="1" kern="0" dirty="0" smtClean="0">
                <a:ea typeface="Arial Unicode MS" pitchFamily="34" charset="-128"/>
                <a:cs typeface="Arial Unicode MS" pitchFamily="34" charset="-128"/>
              </a:rPr>
              <a:t>identifying </a:t>
            </a:r>
            <a:r>
              <a:rPr lang="en-GB" sz="900" b="1" kern="0" dirty="0" smtClean="0">
                <a:latin typeface="Arial" pitchFamily="34" charset="0"/>
                <a:ea typeface="Arial Unicode MS" pitchFamily="34" charset="-128"/>
                <a:cs typeface="Arial" pitchFamily="34" charset="0"/>
              </a:rPr>
              <a:t>missing research instrumentation</a:t>
            </a:r>
            <a:r>
              <a:rPr lang="en-GB" sz="900" kern="0" dirty="0" smtClean="0">
                <a:latin typeface="Arial" pitchFamily="34" charset="0"/>
                <a:ea typeface="Arial Unicode MS" pitchFamily="34" charset="-128"/>
                <a:cs typeface="Arial" pitchFamily="34" charset="0"/>
              </a:rPr>
              <a:t> and research questions can be mitigated.</a:t>
            </a:r>
          </a:p>
          <a:p>
            <a:pPr fontAlgn="base">
              <a:spcAft>
                <a:spcPct val="0"/>
              </a:spcAft>
              <a:buClr>
                <a:srgbClr val="F0AB00"/>
              </a:buClr>
              <a:buSzPct val="80000"/>
              <a:buFont typeface="Arial" pitchFamily="34" charset="0"/>
              <a:buChar char="•"/>
            </a:pPr>
            <a:r>
              <a:rPr lang="en-GB" sz="900" b="1" kern="0" dirty="0" smtClean="0">
                <a:latin typeface="Arial" pitchFamily="34" charset="0"/>
                <a:ea typeface="Arial Unicode MS" pitchFamily="34" charset="-128"/>
                <a:cs typeface="Arial" pitchFamily="34" charset="0"/>
              </a:rPr>
              <a:t> Core business improvement </a:t>
            </a:r>
            <a:r>
              <a:rPr lang="en-GB" sz="900" kern="0" dirty="0" smtClean="0">
                <a:latin typeface="Arial" pitchFamily="34" charset="0"/>
                <a:ea typeface="Arial Unicode MS" pitchFamily="34" charset="-128"/>
                <a:cs typeface="Arial" pitchFamily="34" charset="0"/>
              </a:rPr>
              <a:t>is achieved by new data sets and knowledge concerning issues like </a:t>
            </a:r>
            <a:r>
              <a:rPr lang="en-GB" sz="900" dirty="0" smtClean="0">
                <a:latin typeface="Arial" pitchFamily="34" charset="0"/>
                <a:cs typeface="Arial" pitchFamily="34" charset="0"/>
              </a:rPr>
              <a:t>urban development, disaster reduction research, teaching material, military movements, soil moisture etc.</a:t>
            </a:r>
          </a:p>
          <a:p>
            <a:pPr fontAlgn="base">
              <a:spcBef>
                <a:spcPts val="600"/>
              </a:spcBef>
              <a:spcAft>
                <a:spcPct val="0"/>
              </a:spcAft>
              <a:buClr>
                <a:srgbClr val="F0AB00"/>
              </a:buClr>
              <a:buSzPct val="80000"/>
            </a:pPr>
            <a:r>
              <a:rPr lang="en-GB" sz="900" b="1" dirty="0" smtClean="0">
                <a:latin typeface="Arial" pitchFamily="34" charset="0"/>
                <a:cs typeface="Arial" pitchFamily="34" charset="0"/>
              </a:rPr>
              <a:t>Business Model Strengths</a:t>
            </a:r>
            <a:r>
              <a:rPr lang="en-GB" sz="900" dirty="0" smtClean="0">
                <a:latin typeface="Arial" pitchFamily="34" charset="0"/>
                <a:cs typeface="Arial" pitchFamily="34" charset="0"/>
              </a:rPr>
              <a:t>:</a:t>
            </a:r>
          </a:p>
          <a:p>
            <a:pPr fontAlgn="base">
              <a:spcAft>
                <a:spcPct val="0"/>
              </a:spcAft>
              <a:buClr>
                <a:srgbClr val="F0AB00"/>
              </a:buClr>
              <a:buSzPct val="80000"/>
              <a:buFont typeface="Arial" pitchFamily="34" charset="0"/>
              <a:buChar char="•"/>
            </a:pPr>
            <a:r>
              <a:rPr lang="en-GB" sz="900" kern="0" dirty="0" smtClean="0">
                <a:ea typeface="Arial Unicode MS" pitchFamily="34" charset="-128"/>
                <a:cs typeface="Arial Unicode MS" pitchFamily="34" charset="-128"/>
              </a:rPr>
              <a:t>Being evaluated with highest “impact on the market” among all BMs, the opportunity for a </a:t>
            </a:r>
            <a:r>
              <a:rPr lang="en-GB" sz="900" b="1" kern="0" dirty="0" smtClean="0">
                <a:ea typeface="Arial Unicode MS" pitchFamily="34" charset="-128"/>
                <a:cs typeface="Arial Unicode MS" pitchFamily="34" charset="-128"/>
              </a:rPr>
              <a:t>differentiated, thought-leading platform</a:t>
            </a:r>
            <a:r>
              <a:rPr lang="en-GB" sz="900" kern="0" dirty="0" smtClean="0">
                <a:ea typeface="Arial Unicode MS" pitchFamily="34" charset="-128"/>
                <a:cs typeface="Arial Unicode MS" pitchFamily="34" charset="-128"/>
              </a:rPr>
              <a:t> for data and knowledge sale truly exists.</a:t>
            </a:r>
          </a:p>
          <a:p>
            <a:pPr fontAlgn="base">
              <a:spcAft>
                <a:spcPct val="0"/>
              </a:spcAft>
              <a:buClr>
                <a:srgbClr val="F0AB00"/>
              </a:buClr>
              <a:buSzPct val="80000"/>
              <a:buFont typeface="Arial" pitchFamily="34" charset="0"/>
              <a:buChar char="•"/>
            </a:pPr>
            <a:r>
              <a:rPr lang="en-GB" sz="900" b="1" kern="0" dirty="0" smtClean="0">
                <a:ea typeface="Arial Unicode MS" pitchFamily="34" charset="-128"/>
                <a:cs typeface="Arial Unicode MS" pitchFamily="34" charset="-128"/>
              </a:rPr>
              <a:t>Easy data and tool access </a:t>
            </a:r>
            <a:r>
              <a:rPr lang="en-GB" sz="900" kern="0" dirty="0" smtClean="0">
                <a:ea typeface="Arial Unicode MS" pitchFamily="34" charset="-128"/>
                <a:cs typeface="Arial Unicode MS" pitchFamily="34" charset="-128"/>
              </a:rPr>
              <a:t>yields in community growth.</a:t>
            </a:r>
          </a:p>
          <a:p>
            <a:pPr fontAlgn="base">
              <a:spcAft>
                <a:spcPct val="0"/>
              </a:spcAft>
              <a:buClr>
                <a:srgbClr val="F0AB00"/>
              </a:buClr>
              <a:buSzPct val="80000"/>
            </a:pPr>
            <a:endParaRPr lang="en-GB" sz="900" kern="0" dirty="0" smtClean="0">
              <a:ea typeface="Arial Unicode MS" pitchFamily="34" charset="-128"/>
              <a:cs typeface="Arial Unicode MS" pitchFamily="34" charset="-128"/>
            </a:endParaRPr>
          </a:p>
          <a:p>
            <a:pPr fontAlgn="base">
              <a:spcAft>
                <a:spcPct val="0"/>
              </a:spcAft>
              <a:buClr>
                <a:srgbClr val="F0AB00"/>
              </a:buClr>
              <a:buSzPct val="80000"/>
            </a:pPr>
            <a:endParaRPr lang="en-GB" sz="900" kern="0" dirty="0" smtClean="0">
              <a:ea typeface="Arial Unicode MS" pitchFamily="34" charset="-128"/>
              <a:cs typeface="Arial Unicode MS" pitchFamily="34" charset="-128"/>
            </a:endParaRPr>
          </a:p>
        </p:txBody>
      </p:sp>
      <p:sp>
        <p:nvSpPr>
          <p:cNvPr id="24" name="Rectangle 4"/>
          <p:cNvSpPr/>
          <p:nvPr/>
        </p:nvSpPr>
        <p:spPr bwMode="gray">
          <a:xfrm>
            <a:off x="7004993" y="1577601"/>
            <a:ext cx="1218589" cy="3299310"/>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t"/>
          <a:lstStyle/>
          <a:p>
            <a:pPr fontAlgn="base">
              <a:spcBef>
                <a:spcPct val="50000"/>
              </a:spcBef>
              <a:spcAft>
                <a:spcPct val="0"/>
              </a:spcAft>
              <a:buClr>
                <a:srgbClr val="F0AB00"/>
              </a:buClr>
              <a:buSzPct val="80000"/>
            </a:pPr>
            <a:endParaRPr lang="en-GB" sz="1000" smtClean="0"/>
          </a:p>
          <a:p>
            <a:pPr fontAlgn="base">
              <a:spcBef>
                <a:spcPts val="600"/>
              </a:spcBef>
              <a:spcAft>
                <a:spcPct val="0"/>
              </a:spcAft>
              <a:buClr>
                <a:srgbClr val="F0AB00"/>
              </a:buClr>
              <a:buSzPct val="80000"/>
            </a:pPr>
            <a:r>
              <a:rPr lang="en-GB" sz="1000" b="1" smtClean="0"/>
              <a:t>Business (B2B)</a:t>
            </a:r>
            <a:r>
              <a:rPr lang="en-GB" sz="1000" smtClean="0"/>
              <a:t> including</a:t>
            </a:r>
          </a:p>
          <a:p>
            <a:pPr fontAlgn="base">
              <a:spcAft>
                <a:spcPct val="0"/>
              </a:spcAft>
              <a:buClr>
                <a:srgbClr val="F0AB00"/>
              </a:buClr>
              <a:buSzPct val="80000"/>
              <a:buFont typeface="Arial" pitchFamily="34" charset="0"/>
              <a:buChar char="•"/>
            </a:pPr>
            <a:r>
              <a:rPr lang="en-GB" sz="1000" smtClean="0"/>
              <a:t>Manufacturing</a:t>
            </a:r>
          </a:p>
          <a:p>
            <a:pPr fontAlgn="base">
              <a:spcAft>
                <a:spcPct val="0"/>
              </a:spcAft>
              <a:buClr>
                <a:srgbClr val="F0AB00"/>
              </a:buClr>
              <a:buSzPct val="80000"/>
              <a:buFont typeface="Arial" pitchFamily="34" charset="0"/>
              <a:buChar char="•"/>
            </a:pPr>
            <a:r>
              <a:rPr lang="en-GB" sz="1000" smtClean="0"/>
              <a:t>Strategy Consulting</a:t>
            </a:r>
          </a:p>
          <a:p>
            <a:pPr fontAlgn="base">
              <a:spcAft>
                <a:spcPct val="0"/>
              </a:spcAft>
              <a:buClr>
                <a:srgbClr val="F0AB00"/>
              </a:buClr>
              <a:buSzPct val="80000"/>
              <a:buFont typeface="Arial" pitchFamily="34" charset="0"/>
              <a:buChar char="•"/>
            </a:pPr>
            <a:r>
              <a:rPr lang="en-GB" sz="1000" smtClean="0"/>
              <a:t>Financial Sector</a:t>
            </a:r>
          </a:p>
          <a:p>
            <a:pPr fontAlgn="base">
              <a:spcAft>
                <a:spcPct val="0"/>
              </a:spcAft>
              <a:buClr>
                <a:srgbClr val="F0AB00"/>
              </a:buClr>
              <a:buSzPct val="80000"/>
              <a:buFont typeface="Arial" pitchFamily="34" charset="0"/>
              <a:buChar char="•"/>
            </a:pPr>
            <a:r>
              <a:rPr lang="en-GB" sz="1000" smtClean="0"/>
              <a:t>Health Sector </a:t>
            </a:r>
          </a:p>
          <a:p>
            <a:pPr fontAlgn="base">
              <a:spcAft>
                <a:spcPct val="0"/>
              </a:spcAft>
              <a:buClr>
                <a:srgbClr val="F0AB00"/>
              </a:buClr>
              <a:buSzPct val="80000"/>
              <a:buFont typeface="Arial" pitchFamily="34" charset="0"/>
              <a:buChar char="•"/>
            </a:pPr>
            <a:r>
              <a:rPr lang="en-GB" sz="1000" smtClean="0"/>
              <a:t>Oil Industry etc. and …</a:t>
            </a:r>
          </a:p>
          <a:p>
            <a:pPr fontAlgn="base">
              <a:spcBef>
                <a:spcPts val="600"/>
              </a:spcBef>
              <a:spcAft>
                <a:spcPct val="0"/>
              </a:spcAft>
              <a:buClr>
                <a:srgbClr val="F0AB00"/>
              </a:buClr>
              <a:buSzPct val="80000"/>
            </a:pPr>
            <a:r>
              <a:rPr lang="en-GB" sz="1000" smtClean="0"/>
              <a:t>… </a:t>
            </a:r>
            <a:r>
              <a:rPr lang="en-GB" sz="1000" b="1" smtClean="0"/>
              <a:t>Public (B2A)</a:t>
            </a:r>
            <a:r>
              <a:rPr lang="en-GB" sz="1000" smtClean="0"/>
              <a:t> including</a:t>
            </a:r>
          </a:p>
          <a:p>
            <a:pPr fontAlgn="base">
              <a:spcAft>
                <a:spcPct val="0"/>
              </a:spcAft>
              <a:buClr>
                <a:srgbClr val="F0AB00"/>
              </a:buClr>
              <a:buSzPct val="80000"/>
              <a:buFont typeface="Arial" pitchFamily="34" charset="0"/>
              <a:buChar char="•"/>
            </a:pPr>
            <a:r>
              <a:rPr lang="en-GB" sz="1000" smtClean="0"/>
              <a:t>Universities</a:t>
            </a:r>
          </a:p>
          <a:p>
            <a:pPr fontAlgn="base">
              <a:spcAft>
                <a:spcPct val="0"/>
              </a:spcAft>
              <a:buClr>
                <a:srgbClr val="F0AB00"/>
              </a:buClr>
              <a:buSzPct val="80000"/>
              <a:buFont typeface="Arial" pitchFamily="34" charset="0"/>
              <a:buChar char="•"/>
            </a:pPr>
            <a:r>
              <a:rPr lang="en-GB" sz="1000" smtClean="0"/>
              <a:t>Military</a:t>
            </a:r>
          </a:p>
          <a:p>
            <a:pPr fontAlgn="base">
              <a:spcAft>
                <a:spcPct val="0"/>
              </a:spcAft>
              <a:buClr>
                <a:srgbClr val="F0AB00"/>
              </a:buClr>
              <a:buSzPct val="80000"/>
              <a:buFont typeface="Arial" pitchFamily="34" charset="0"/>
              <a:buChar char="•"/>
            </a:pPr>
            <a:r>
              <a:rPr lang="en-GB" sz="1000" smtClean="0"/>
              <a:t>Governments </a:t>
            </a:r>
          </a:p>
          <a:p>
            <a:pPr fontAlgn="base">
              <a:spcAft>
                <a:spcPct val="0"/>
              </a:spcAft>
              <a:buClr>
                <a:srgbClr val="F0AB00"/>
              </a:buClr>
              <a:buSzPct val="80000"/>
              <a:buFont typeface="Arial" pitchFamily="34" charset="0"/>
              <a:buChar char="•"/>
            </a:pPr>
            <a:r>
              <a:rPr lang="en-GB" sz="1000" smtClean="0"/>
              <a:t>Schools etc. …</a:t>
            </a:r>
          </a:p>
          <a:p>
            <a:pPr fontAlgn="base">
              <a:spcBef>
                <a:spcPts val="600"/>
              </a:spcBef>
              <a:spcAft>
                <a:spcPct val="0"/>
              </a:spcAft>
              <a:buClr>
                <a:srgbClr val="F0AB00"/>
              </a:buClr>
              <a:buSzPct val="80000"/>
            </a:pPr>
            <a:r>
              <a:rPr lang="en-GB" sz="1000" smtClean="0"/>
              <a:t>… customers are evaluated to have a very high need.</a:t>
            </a:r>
          </a:p>
        </p:txBody>
      </p:sp>
      <p:sp>
        <p:nvSpPr>
          <p:cNvPr id="25" name="Rectangle 8"/>
          <p:cNvSpPr/>
          <p:nvPr/>
        </p:nvSpPr>
        <p:spPr bwMode="gray">
          <a:xfrm>
            <a:off x="913243"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a:spcBef>
                <a:spcPts val="600"/>
              </a:spcBef>
              <a:buClr>
                <a:schemeClr val="accent1"/>
              </a:buClr>
              <a:buSzPct val="80000"/>
              <a:defRPr/>
            </a:pPr>
            <a:endParaRPr lang="en-GB" sz="900" kern="0" dirty="0" smtClean="0">
              <a:ea typeface="Arial Unicode MS" pitchFamily="34" charset="-128"/>
              <a:cs typeface="Arial Unicode MS" pitchFamily="34" charset="-128"/>
            </a:endParaRPr>
          </a:p>
          <a:p>
            <a:pPr>
              <a:buClr>
                <a:schemeClr val="accent1"/>
              </a:buClr>
              <a:buSzPct val="80000"/>
              <a:buFont typeface="Arial" pitchFamily="34" charset="0"/>
              <a:buChar char="•"/>
              <a:defRPr/>
            </a:pPr>
            <a:r>
              <a:rPr lang="en-GB" sz="900" b="1" dirty="0" smtClean="0">
                <a:solidFill>
                  <a:srgbClr val="000000"/>
                </a:solidFill>
                <a:cs typeface="Arial"/>
              </a:rPr>
              <a:t>Infrastructure cost </a:t>
            </a:r>
            <a:r>
              <a:rPr lang="en-GB" sz="900" dirty="0" smtClean="0">
                <a:solidFill>
                  <a:srgbClr val="000000"/>
                </a:solidFill>
                <a:cs typeface="Arial"/>
              </a:rPr>
              <a:t>(</a:t>
            </a:r>
            <a:r>
              <a:rPr lang="en-GB" sz="900" kern="0" dirty="0" smtClean="0">
                <a:solidFill>
                  <a:srgbClr val="000000"/>
                </a:solidFill>
                <a:ea typeface="Arial Unicode MS" pitchFamily="34" charset="-128"/>
                <a:cs typeface="Arial Unicode MS" pitchFamily="34" charset="-128"/>
              </a:rPr>
              <a:t>virtualization, servers, storage, networking</a:t>
            </a:r>
            <a:r>
              <a:rPr lang="en-GB" sz="900" dirty="0" smtClean="0">
                <a:solidFill>
                  <a:srgbClr val="000000"/>
                </a:solidFill>
                <a:cs typeface="Arial"/>
              </a:rPr>
              <a:t>, electricity, licensing) are extremely high recurring cost. </a:t>
            </a:r>
          </a:p>
          <a:p>
            <a:pPr>
              <a:buClr>
                <a:schemeClr val="accent1"/>
              </a:buClr>
              <a:buSzPct val="80000"/>
              <a:buFont typeface="Arial" pitchFamily="34" charset="0"/>
              <a:buChar char="•"/>
              <a:defRPr/>
            </a:pPr>
            <a:r>
              <a:rPr lang="en-GB" sz="900" b="1" dirty="0" smtClean="0">
                <a:latin typeface="Arial" pitchFamily="34" charset="0"/>
                <a:cs typeface="Arial" pitchFamily="34" charset="0"/>
              </a:rPr>
              <a:t>Staff costs</a:t>
            </a:r>
            <a:r>
              <a:rPr lang="en-GB" sz="900" dirty="0" smtClean="0">
                <a:latin typeface="Arial" pitchFamily="34" charset="0"/>
                <a:cs typeface="Arial" pitchFamily="34" charset="0"/>
              </a:rPr>
              <a:t> for data standardization, context enrichment, and mining also appear recurrently.</a:t>
            </a:r>
          </a:p>
          <a:p>
            <a:pPr>
              <a:buClr>
                <a:schemeClr val="accent1"/>
              </a:buClr>
              <a:buSzPct val="80000"/>
              <a:buFont typeface="Arial" pitchFamily="34" charset="0"/>
              <a:buChar char="•"/>
              <a:defRPr/>
            </a:pPr>
            <a:r>
              <a:rPr lang="en-GB" sz="900" dirty="0" smtClean="0">
                <a:latin typeface="Arial" pitchFamily="34" charset="0"/>
                <a:cs typeface="Arial" pitchFamily="34" charset="0"/>
              </a:rPr>
              <a:t>Especially the exploitation of a first mover advantage causes high initial one time cost for </a:t>
            </a:r>
            <a:r>
              <a:rPr lang="en-GB" sz="900" b="1" dirty="0" smtClean="0">
                <a:latin typeface="Arial" pitchFamily="34" charset="0"/>
                <a:cs typeface="Arial" pitchFamily="34" charset="0"/>
              </a:rPr>
              <a:t>marketing campaigns</a:t>
            </a:r>
            <a:r>
              <a:rPr lang="en-GB" sz="900" dirty="0" smtClean="0">
                <a:latin typeface="Arial" pitchFamily="34" charset="0"/>
                <a:cs typeface="Arial" pitchFamily="34" charset="0"/>
              </a:rPr>
              <a:t>.</a:t>
            </a:r>
          </a:p>
          <a:p>
            <a:pPr>
              <a:buClr>
                <a:schemeClr val="accent1"/>
              </a:buClr>
              <a:buSzPct val="80000"/>
              <a:buFont typeface="Arial" pitchFamily="34" charset="0"/>
              <a:buChar char="•"/>
              <a:defRPr/>
            </a:pPr>
            <a:r>
              <a:rPr lang="en-GB" sz="900" dirty="0" smtClean="0">
                <a:latin typeface="Arial" pitchFamily="34" charset="0"/>
                <a:cs typeface="Arial" pitchFamily="34" charset="0"/>
              </a:rPr>
              <a:t>The role holder will receive a </a:t>
            </a:r>
            <a:r>
              <a:rPr lang="en-GB" sz="900" b="1" dirty="0" smtClean="0">
                <a:latin typeface="Arial" pitchFamily="34" charset="0"/>
                <a:cs typeface="Arial" pitchFamily="34" charset="0"/>
              </a:rPr>
              <a:t>percentage</a:t>
            </a:r>
            <a:r>
              <a:rPr lang="en-GB" sz="900" dirty="0" smtClean="0">
                <a:latin typeface="Arial" pitchFamily="34" charset="0"/>
                <a:cs typeface="Arial" pitchFamily="34" charset="0"/>
              </a:rPr>
              <a:t> of the revenues that are gained in this BM for lowering risks and cost and raising revenues.</a:t>
            </a:r>
            <a:endParaRPr lang="en-GB" sz="900" dirty="0" smtClean="0"/>
          </a:p>
        </p:txBody>
      </p:sp>
      <p:sp>
        <p:nvSpPr>
          <p:cNvPr id="26" name="Rectangle 25"/>
          <p:cNvSpPr/>
          <p:nvPr/>
        </p:nvSpPr>
        <p:spPr bwMode="gray">
          <a:xfrm>
            <a:off x="4569010" y="4876911"/>
            <a:ext cx="3655767" cy="1374712"/>
          </a:xfrm>
          <a:prstGeom prst="rect">
            <a:avLst/>
          </a:prstGeom>
          <a:ln w="7620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txBody>
          <a:bodyPr lIns="90000" tIns="72000" rIns="90000" bIns="72000" rtlCol="0" anchor="b"/>
          <a:lstStyle/>
          <a:p>
            <a:pPr algn="r" fontAlgn="base">
              <a:spcAft>
                <a:spcPct val="0"/>
              </a:spcAft>
              <a:buClr>
                <a:srgbClr val="F0AB00"/>
              </a:buClr>
              <a:buSzPct val="80000"/>
              <a:buFont typeface="Arial" pitchFamily="34" charset="0"/>
              <a:buChar char="•"/>
            </a:pPr>
            <a:r>
              <a:rPr lang="en-GB" sz="900" b="1" kern="0" smtClean="0">
                <a:ea typeface="Arial Unicode MS" pitchFamily="34" charset="-128"/>
                <a:cs typeface="Arial Unicode MS" pitchFamily="34" charset="-128"/>
              </a:rPr>
              <a:t>Transaction-based</a:t>
            </a:r>
            <a:r>
              <a:rPr lang="en-GB" sz="900" kern="0" smtClean="0">
                <a:ea typeface="Arial Unicode MS" pitchFamily="34" charset="-128"/>
                <a:cs typeface="Arial Unicode MS" pitchFamily="34" charset="-128"/>
              </a:rPr>
              <a:t> services are of interest for one-time needs.</a:t>
            </a:r>
          </a:p>
          <a:p>
            <a:pPr algn="r" fontAlgn="base">
              <a:spcBef>
                <a:spcPct val="50000"/>
              </a:spcBef>
              <a:spcAft>
                <a:spcPct val="0"/>
              </a:spcAft>
              <a:buClr>
                <a:srgbClr val="F0AB00"/>
              </a:buClr>
              <a:buSzPct val="80000"/>
              <a:buFont typeface="Arial" pitchFamily="34" charset="0"/>
              <a:buChar char="•"/>
            </a:pPr>
            <a:r>
              <a:rPr lang="en-GB" sz="900" b="1" kern="0" smtClean="0">
                <a:ea typeface="Arial Unicode MS" pitchFamily="34" charset="-128"/>
                <a:cs typeface="Arial Unicode MS" pitchFamily="34" charset="-128"/>
              </a:rPr>
              <a:t>Preemium subscription </a:t>
            </a:r>
            <a:r>
              <a:rPr lang="en-GB" sz="900" kern="0" smtClean="0">
                <a:ea typeface="Arial Unicode MS" pitchFamily="34" charset="-128"/>
                <a:cs typeface="Arial Unicode MS" pitchFamily="34" charset="-128"/>
              </a:rPr>
              <a:t>ensures updates to follow latest data.</a:t>
            </a:r>
          </a:p>
          <a:p>
            <a:pPr algn="r" fontAlgn="base">
              <a:spcBef>
                <a:spcPct val="50000"/>
              </a:spcBef>
              <a:spcAft>
                <a:spcPct val="0"/>
              </a:spcAft>
              <a:buClr>
                <a:srgbClr val="F0AB00"/>
              </a:buClr>
              <a:buSzPct val="80000"/>
              <a:buFont typeface="Arial" pitchFamily="34" charset="0"/>
              <a:buChar char="•"/>
            </a:pPr>
            <a:r>
              <a:rPr lang="en-GB" sz="900" b="1" kern="0" smtClean="0">
                <a:ea typeface="Arial Unicode MS" pitchFamily="34" charset="-128"/>
                <a:cs typeface="Arial Unicode MS" pitchFamily="34" charset="-128"/>
              </a:rPr>
              <a:t>Crowdsourcing</a:t>
            </a:r>
            <a:r>
              <a:rPr lang="en-GB" sz="900" kern="0" smtClean="0">
                <a:ea typeface="Arial Unicode MS" pitchFamily="34" charset="-128"/>
                <a:cs typeface="Arial Unicode MS" pitchFamily="34" charset="-128"/>
              </a:rPr>
              <a:t> allows for data provisioning by anybody.</a:t>
            </a:r>
          </a:p>
          <a:p>
            <a:pPr algn="r" fontAlgn="base">
              <a:spcBef>
                <a:spcPct val="50000"/>
              </a:spcBef>
              <a:spcAft>
                <a:spcPct val="0"/>
              </a:spcAft>
              <a:buClr>
                <a:srgbClr val="F0AB00"/>
              </a:buClr>
              <a:buSzPct val="80000"/>
              <a:buFont typeface="Arial" pitchFamily="34" charset="0"/>
              <a:buChar char="•"/>
            </a:pPr>
            <a:r>
              <a:rPr lang="en-GB" sz="900" kern="0" smtClean="0">
                <a:ea typeface="Arial Unicode MS" pitchFamily="34" charset="-128"/>
                <a:cs typeface="Arial Unicode MS" pitchFamily="34" charset="-128"/>
              </a:rPr>
              <a:t>Data enrichment could be triggered by </a:t>
            </a:r>
            <a:r>
              <a:rPr lang="en-GB" sz="900" b="1" kern="0" smtClean="0">
                <a:ea typeface="Arial Unicode MS" pitchFamily="34" charset="-128"/>
                <a:cs typeface="Arial Unicode MS" pitchFamily="34" charset="-128"/>
              </a:rPr>
              <a:t>free or low price cloud access</a:t>
            </a:r>
            <a:r>
              <a:rPr lang="en-GB" sz="900" kern="0" smtClean="0">
                <a:ea typeface="Arial Unicode MS" pitchFamily="34" charset="-128"/>
                <a:cs typeface="Arial Unicode MS" pitchFamily="34" charset="-128"/>
              </a:rPr>
              <a:t> if data is made available to be aggregated and sold.</a:t>
            </a:r>
          </a:p>
        </p:txBody>
      </p:sp>
      <p:sp>
        <p:nvSpPr>
          <p:cNvPr id="27" name="Text Placeholder 3"/>
          <p:cNvSpPr txBox="1">
            <a:spLocks/>
          </p:cNvSpPr>
          <p:nvPr/>
        </p:nvSpPr>
        <p:spPr>
          <a:xfrm>
            <a:off x="5172967" y="1587324"/>
            <a:ext cx="1229262" cy="462249"/>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Value Prop.</a:t>
            </a:r>
          </a:p>
        </p:txBody>
      </p:sp>
      <p:sp>
        <p:nvSpPr>
          <p:cNvPr id="28" name="Text Placeholder 3"/>
          <p:cNvSpPr txBox="1">
            <a:spLocks/>
          </p:cNvSpPr>
          <p:nvPr/>
        </p:nvSpPr>
        <p:spPr>
          <a:xfrm>
            <a:off x="6999124" y="1567541"/>
            <a:ext cx="1231633" cy="501816"/>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Customers</a:t>
            </a:r>
          </a:p>
        </p:txBody>
      </p:sp>
      <p:sp>
        <p:nvSpPr>
          <p:cNvPr id="29" name="Text Placeholder 3"/>
          <p:cNvSpPr txBox="1">
            <a:spLocks/>
          </p:cNvSpPr>
          <p:nvPr/>
        </p:nvSpPr>
        <p:spPr>
          <a:xfrm>
            <a:off x="969067" y="1587324"/>
            <a:ext cx="1106943" cy="376943"/>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Partners</a:t>
            </a:r>
          </a:p>
        </p:txBody>
      </p:sp>
      <p:sp>
        <p:nvSpPr>
          <p:cNvPr id="30" name="Text Placeholder 3"/>
          <p:cNvSpPr txBox="1">
            <a:spLocks/>
          </p:cNvSpPr>
          <p:nvPr/>
        </p:nvSpPr>
        <p:spPr>
          <a:xfrm>
            <a:off x="2621652" y="1587324"/>
            <a:ext cx="1457539" cy="462249"/>
          </a:xfrm>
          <a:prstGeom prst="rect">
            <a:avLst/>
          </a:prstGeom>
        </p:spPr>
        <p:txBody>
          <a:bodyPr/>
          <a:lstStyle/>
          <a:p>
            <a:pPr marL="285750"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Operations</a:t>
            </a:r>
          </a:p>
        </p:txBody>
      </p:sp>
      <p:sp>
        <p:nvSpPr>
          <p:cNvPr id="31" name="Text Placeholder 3"/>
          <p:cNvSpPr txBox="1">
            <a:spLocks/>
          </p:cNvSpPr>
          <p:nvPr/>
        </p:nvSpPr>
        <p:spPr>
          <a:xfrm>
            <a:off x="2198311" y="4883770"/>
            <a:ext cx="1085632"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Costs</a:t>
            </a:r>
          </a:p>
        </p:txBody>
      </p:sp>
      <p:sp>
        <p:nvSpPr>
          <p:cNvPr id="32" name="Text Placeholder 3"/>
          <p:cNvSpPr txBox="1">
            <a:spLocks/>
          </p:cNvSpPr>
          <p:nvPr/>
        </p:nvSpPr>
        <p:spPr>
          <a:xfrm>
            <a:off x="5870553" y="4883770"/>
            <a:ext cx="1170033" cy="462250"/>
          </a:xfrm>
          <a:prstGeom prst="rect">
            <a:avLst/>
          </a:prstGeom>
        </p:spPr>
        <p:txBody>
          <a:bodyPr/>
          <a:lstStyle/>
          <a:p>
            <a:pPr marR="0" lvl="0" indent="-285750" algn="ctr" defTabSz="914400" rtl="0" eaLnBrk="1" fontAlgn="auto" latinLnBrk="0" hangingPunct="1">
              <a:lnSpc>
                <a:spcPct val="100000"/>
              </a:lnSpc>
              <a:spcBef>
                <a:spcPts val="1620"/>
              </a:spcBef>
              <a:spcAft>
                <a:spcPts val="0"/>
              </a:spcAft>
              <a:buClr>
                <a:schemeClr val="accent1"/>
              </a:buClr>
              <a:buSzPct val="80000"/>
              <a:tabLst/>
              <a:defRPr/>
            </a:pPr>
            <a:r>
              <a:rPr lang="en-GB" sz="1400" b="1" smtClean="0"/>
              <a:t>Revenue</a:t>
            </a:r>
          </a:p>
        </p:txBody>
      </p:sp>
      <p:sp>
        <p:nvSpPr>
          <p:cNvPr id="33" name="Rounded Rectangle 32"/>
          <p:cNvSpPr/>
          <p:nvPr/>
        </p:nvSpPr>
        <p:spPr bwMode="gray">
          <a:xfrm>
            <a:off x="4107229" y="4473716"/>
            <a:ext cx="923562" cy="764051"/>
          </a:xfrm>
          <a:prstGeom prst="roundRect">
            <a:avLst/>
          </a:prstGeom>
          <a:solidFill>
            <a:schemeClr val="bg1"/>
          </a:solidFill>
          <a:ln w="76200" algn="ctr">
            <a:solidFill>
              <a:schemeClr val="accent1"/>
            </a:solidFill>
            <a:miter lim="800000"/>
            <a:headEnd/>
            <a:tailEnd/>
          </a:ln>
        </p:spPr>
        <p:txBody>
          <a:bodyPr lIns="18000" tIns="0" rIns="18000" bIns="0" rtlCol="0" anchor="b"/>
          <a:lstStyle/>
          <a:p>
            <a:pPr algn="ctr" fontAlgn="base">
              <a:spcBef>
                <a:spcPct val="50000"/>
              </a:spcBef>
              <a:spcAft>
                <a:spcPct val="0"/>
              </a:spcAft>
              <a:buClr>
                <a:srgbClr val="F0AB00"/>
              </a:buClr>
              <a:buSzPct val="80000"/>
            </a:pPr>
            <a:endParaRPr kumimoji="0" lang="en-GB" sz="900" b="1" i="0" u="none" strike="noStrike" kern="0" cap="none" spc="0" normalizeH="0" baseline="0" dirty="0" smtClean="0">
              <a:ln>
                <a:noFill/>
              </a:ln>
              <a:effectLst/>
              <a:uLnTx/>
              <a:uFillTx/>
              <a:ea typeface="Arial Unicode MS" pitchFamily="34" charset="-128"/>
              <a:cs typeface="Arial Unicode MS" pitchFamily="34" charset="-128"/>
            </a:endParaRPr>
          </a:p>
        </p:txBody>
      </p:sp>
      <p:grpSp>
        <p:nvGrpSpPr>
          <p:cNvPr id="34" name="Group 46"/>
          <p:cNvGrpSpPr>
            <a:grpSpLocks noChangeAspect="1"/>
          </p:cNvGrpSpPr>
          <p:nvPr/>
        </p:nvGrpSpPr>
        <p:grpSpPr>
          <a:xfrm>
            <a:off x="8298312" y="2912715"/>
            <a:ext cx="410750" cy="390213"/>
            <a:chOff x="6941606" y="3700461"/>
            <a:chExt cx="684584" cy="650355"/>
          </a:xfrm>
        </p:grpSpPr>
        <p:pic>
          <p:nvPicPr>
            <p:cNvPr id="35" name="Picture 6" descr="272775">
              <a:hlinkClick r:id="rId3"/>
            </p:cNvPr>
            <p:cNvPicPr>
              <a:picLocks noChangeAspect="1" noChangeArrowheads="1"/>
            </p:cNvPicPr>
            <p:nvPr/>
          </p:nvPicPr>
          <p:blipFill>
            <a:blip r:embed="rId4" cstate="print"/>
            <a:srcRect/>
            <a:stretch>
              <a:fillRect/>
            </a:stretch>
          </p:blipFill>
          <p:spPr bwMode="auto">
            <a:xfrm>
              <a:off x="7040014" y="3781754"/>
              <a:ext cx="487765" cy="487767"/>
            </a:xfrm>
            <a:prstGeom prst="rect">
              <a:avLst/>
            </a:prstGeom>
            <a:noFill/>
          </p:spPr>
        </p:pic>
        <p:sp>
          <p:nvSpPr>
            <p:cNvPr id="36" name="Rounded Rectangle 35"/>
            <p:cNvSpPr/>
            <p:nvPr/>
          </p:nvSpPr>
          <p:spPr bwMode="gray">
            <a:xfrm>
              <a:off x="6941606" y="3700461"/>
              <a:ext cx="684584" cy="650355"/>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37" name="Gruppieren 22"/>
          <p:cNvGrpSpPr/>
          <p:nvPr/>
        </p:nvGrpSpPr>
        <p:grpSpPr>
          <a:xfrm>
            <a:off x="8302087" y="3849585"/>
            <a:ext cx="403201" cy="383041"/>
            <a:chOff x="7954847" y="2808740"/>
            <a:chExt cx="403201" cy="383041"/>
          </a:xfrm>
        </p:grpSpPr>
        <p:pic>
          <p:nvPicPr>
            <p:cNvPr id="38" name="Grafik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0360" y="2859602"/>
              <a:ext cx="306896" cy="285822"/>
            </a:xfrm>
            <a:prstGeom prst="rect">
              <a:avLst/>
            </a:prstGeom>
          </p:spPr>
        </p:pic>
        <p:sp>
          <p:nvSpPr>
            <p:cNvPr id="39" name="Rounded Rectangle 38"/>
            <p:cNvSpPr/>
            <p:nvPr/>
          </p:nvSpPr>
          <p:spPr bwMode="gray">
            <a:xfrm>
              <a:off x="7954847" y="2808740"/>
              <a:ext cx="403201" cy="383041"/>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40" name="Group 80"/>
          <p:cNvGrpSpPr>
            <a:grpSpLocks noChangeAspect="1"/>
          </p:cNvGrpSpPr>
          <p:nvPr/>
        </p:nvGrpSpPr>
        <p:grpSpPr>
          <a:xfrm>
            <a:off x="8302086" y="1983016"/>
            <a:ext cx="403202" cy="383042"/>
            <a:chOff x="6947896" y="2564904"/>
            <a:chExt cx="672004" cy="638404"/>
          </a:xfrm>
        </p:grpSpPr>
        <p:pic>
          <p:nvPicPr>
            <p:cNvPr id="41" name="Picture 4" descr="272579">
              <a:hlinkClick r:id="rId6"/>
            </p:cNvPr>
            <p:cNvPicPr>
              <a:picLocks noChangeAspect="1" noChangeArrowheads="1"/>
            </p:cNvPicPr>
            <p:nvPr/>
          </p:nvPicPr>
          <p:blipFill>
            <a:blip r:embed="rId7" cstate="print"/>
            <a:srcRect/>
            <a:stretch>
              <a:fillRect/>
            </a:stretch>
          </p:blipFill>
          <p:spPr bwMode="auto">
            <a:xfrm>
              <a:off x="7029797" y="2630005"/>
              <a:ext cx="508203" cy="508203"/>
            </a:xfrm>
            <a:prstGeom prst="rect">
              <a:avLst/>
            </a:prstGeom>
            <a:noFill/>
          </p:spPr>
        </p:pic>
        <p:sp>
          <p:nvSpPr>
            <p:cNvPr id="42" name="Rounded Rectangle 36"/>
            <p:cNvSpPr/>
            <p:nvPr/>
          </p:nvSpPr>
          <p:spPr bwMode="gray">
            <a:xfrm>
              <a:off x="6947896" y="2564904"/>
              <a:ext cx="672004" cy="638404"/>
            </a:xfrm>
            <a:prstGeom prst="roundRect">
              <a:avLst/>
            </a:prstGeom>
            <a:noFill/>
            <a:ln w="76200" algn="ctr">
              <a:solidFill>
                <a:schemeClr val="accent4"/>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000"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43" name="Gruppieren 19"/>
          <p:cNvGrpSpPr/>
          <p:nvPr/>
        </p:nvGrpSpPr>
        <p:grpSpPr>
          <a:xfrm>
            <a:off x="430123" y="2711698"/>
            <a:ext cx="410746" cy="390213"/>
            <a:chOff x="548806" y="2257351"/>
            <a:chExt cx="410746" cy="390213"/>
          </a:xfrm>
        </p:grpSpPr>
        <p:pic>
          <p:nvPicPr>
            <p:cNvPr id="44" name="Grafik 7"/>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589100" y="2288575"/>
              <a:ext cx="347865" cy="313963"/>
            </a:xfrm>
            <a:prstGeom prst="rect">
              <a:avLst/>
            </a:prstGeom>
          </p:spPr>
        </p:pic>
        <p:sp>
          <p:nvSpPr>
            <p:cNvPr id="45" name="Rounded Rectangle 44"/>
            <p:cNvSpPr/>
            <p:nvPr/>
          </p:nvSpPr>
          <p:spPr bwMode="gray">
            <a:xfrm>
              <a:off x="548806" y="2257351"/>
              <a:ext cx="410746" cy="390213"/>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grpSp>
        <p:nvGrpSpPr>
          <p:cNvPr id="46" name="Group 45"/>
          <p:cNvGrpSpPr/>
          <p:nvPr/>
        </p:nvGrpSpPr>
        <p:grpSpPr>
          <a:xfrm>
            <a:off x="398738" y="4245761"/>
            <a:ext cx="439013" cy="376401"/>
            <a:chOff x="398738" y="4245761"/>
            <a:chExt cx="439013" cy="376401"/>
          </a:xfrm>
        </p:grpSpPr>
        <p:sp>
          <p:nvSpPr>
            <p:cNvPr id="47" name="Rounded Rectangle 50"/>
            <p:cNvSpPr/>
            <p:nvPr/>
          </p:nvSpPr>
          <p:spPr bwMode="gray">
            <a:xfrm>
              <a:off x="398738" y="4245761"/>
              <a:ext cx="439013" cy="376401"/>
            </a:xfrm>
            <a:prstGeom prst="roundRect">
              <a:avLst/>
            </a:prstGeom>
            <a:noFill/>
            <a:ln w="76200" algn="ctr">
              <a:solidFill>
                <a:schemeClr val="tx2"/>
              </a:solidFill>
              <a:prstDash val="sysDot"/>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pic>
          <p:nvPicPr>
            <p:cNvPr id="48" name="Picture 2" descr="C:\Users\I300708\AppData\Local\Microsoft\Windows\Temporary Internet Files\Content.IE5\82JHK0R0\MC900441498[1].png"/>
            <p:cNvPicPr>
              <a:picLocks noChangeAspect="1" noChangeArrowheads="1"/>
            </p:cNvPicPr>
            <p:nvPr/>
          </p:nvPicPr>
          <p:blipFill>
            <a:blip r:embed="rId9" cstate="print"/>
            <a:srcRect/>
            <a:stretch>
              <a:fillRect/>
            </a:stretch>
          </p:blipFill>
          <p:spPr bwMode="auto">
            <a:xfrm>
              <a:off x="477247" y="4292964"/>
              <a:ext cx="281995" cy="281995"/>
            </a:xfrm>
            <a:prstGeom prst="rect">
              <a:avLst/>
            </a:prstGeom>
            <a:noFill/>
          </p:spPr>
        </p:pic>
      </p:grpSp>
      <p:grpSp>
        <p:nvGrpSpPr>
          <p:cNvPr id="49" name="Group 48"/>
          <p:cNvGrpSpPr/>
          <p:nvPr/>
        </p:nvGrpSpPr>
        <p:grpSpPr>
          <a:xfrm>
            <a:off x="395766" y="3454931"/>
            <a:ext cx="439013" cy="376401"/>
            <a:chOff x="387140" y="2652674"/>
            <a:chExt cx="439013" cy="376401"/>
          </a:xfrm>
        </p:grpSpPr>
        <p:pic>
          <p:nvPicPr>
            <p:cNvPr id="50" name="Picture 6" descr="http://blog.cordys.com/wp-content/uploads/2013/02/puzzle-cloud1.jpg"/>
            <p:cNvPicPr>
              <a:picLocks noChangeAspect="1" noChangeArrowheads="1"/>
            </p:cNvPicPr>
            <p:nvPr/>
          </p:nvPicPr>
          <p:blipFill>
            <a:blip r:embed="rId10" cstate="print"/>
            <a:srcRect/>
            <a:stretch>
              <a:fillRect/>
            </a:stretch>
          </p:blipFill>
          <p:spPr bwMode="auto">
            <a:xfrm>
              <a:off x="401646" y="2687124"/>
              <a:ext cx="410001" cy="307501"/>
            </a:xfrm>
            <a:prstGeom prst="rect">
              <a:avLst/>
            </a:prstGeom>
            <a:noFill/>
          </p:spPr>
        </p:pic>
        <p:sp>
          <p:nvSpPr>
            <p:cNvPr id="51" name="Rounded Rectangle 50"/>
            <p:cNvSpPr/>
            <p:nvPr/>
          </p:nvSpPr>
          <p:spPr bwMode="gray">
            <a:xfrm>
              <a:off x="387140" y="2652674"/>
              <a:ext cx="439013" cy="376401"/>
            </a:xfrm>
            <a:prstGeom prst="roundRect">
              <a:avLst/>
            </a:prstGeom>
            <a:noFill/>
            <a:ln w="7620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smtClean="0">
                <a:ln>
                  <a:noFill/>
                </a:ln>
                <a:effectLst/>
                <a:uLnTx/>
                <a:uFillTx/>
                <a:ea typeface="Arial Unicode MS" pitchFamily="34" charset="-128"/>
                <a:cs typeface="Arial Unicode MS" pitchFamily="34" charset="-128"/>
              </a:endParaRPr>
            </a:p>
          </p:txBody>
        </p:sp>
      </p:grpSp>
      <p:pic>
        <p:nvPicPr>
          <p:cNvPr id="52" name="Grafik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54653" y="4634391"/>
            <a:ext cx="828715" cy="442701"/>
          </a:xfrm>
          <a:prstGeom prst="rect">
            <a:avLst/>
          </a:prstGeom>
        </p:spPr>
      </p:pic>
      <p:sp>
        <p:nvSpPr>
          <p:cNvPr id="53" name="Title 4"/>
          <p:cNvSpPr txBox="1">
            <a:spLocks/>
          </p:cNvSpPr>
          <p:nvPr/>
        </p:nvSpPr>
        <p:spPr bwMode="gray">
          <a:xfrm>
            <a:off x="324000" y="812203"/>
            <a:ext cx="8496000" cy="672581"/>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rPr>
              <a:t>Capturing, processing, analyzing and archiving of highly attractive data from ESA and EMBL occupies the potential to cooperate with further data providers in order to enrich the data in its context. The selling of resulting data sets and knowledge is evaluated as the most promising BM in terms of market need, impact on critical mass, differentiation, and thought leadership. Yet, the required time is high.</a:t>
            </a:r>
          </a:p>
          <a:p>
            <a:pPr algn="just">
              <a:spcBef>
                <a:spcPct val="0"/>
              </a:spcBef>
            </a:pPr>
            <a:r>
              <a:rPr lang="en-GB" sz="1100" dirty="0" smtClean="0">
                <a:solidFill>
                  <a:schemeClr val="accent2"/>
                </a:solidFill>
              </a:rPr>
              <a:t> </a:t>
            </a:r>
            <a:endParaRPr lang="en-GB" sz="1100" dirty="0">
              <a:solidFill>
                <a:schemeClr val="accent2"/>
              </a:solidFill>
            </a:endParaRPr>
          </a:p>
        </p:txBody>
      </p:sp>
    </p:spTree>
    <p:extLst>
      <p:ext uri="{BB962C8B-B14F-4D97-AF65-F5344CB8AC3E}">
        <p14:creationId xmlns:p14="http://schemas.microsoft.com/office/powerpoint/2010/main" val="1192706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p:cNvGraphicFramePr>
          <p:nvPr>
            <p:extLst>
              <p:ext uri="{D42A27DB-BD31-4B8C-83A1-F6EECF244321}">
                <p14:modId xmlns:p14="http://schemas.microsoft.com/office/powerpoint/2010/main" val="3163607415"/>
              </p:ext>
            </p:extLst>
          </p:nvPr>
        </p:nvGraphicFramePr>
        <p:xfrm>
          <a:off x="324000" y="1471691"/>
          <a:ext cx="5414949" cy="1978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p:cNvSpPr>
            <a:spLocks noGrp="1"/>
          </p:cNvSpPr>
          <p:nvPr>
            <p:ph type="title"/>
          </p:nvPr>
        </p:nvSpPr>
        <p:spPr>
          <a:xfrm>
            <a:off x="457200" y="188640"/>
            <a:ext cx="8229600" cy="1143000"/>
          </a:xfrm>
        </p:spPr>
        <p:txBody>
          <a:bodyPr anchor="t">
            <a:normAutofit/>
          </a:bodyPr>
          <a:lstStyle/>
          <a:p>
            <a:r>
              <a:rPr lang="en-US" dirty="0" smtClean="0"/>
              <a:t>Evaluation Framework</a:t>
            </a:r>
            <a:endParaRPr lang="en-US" dirty="0"/>
          </a:p>
        </p:txBody>
      </p:sp>
      <p:sp>
        <p:nvSpPr>
          <p:cNvPr id="3" name="Footer Placeholder 2"/>
          <p:cNvSpPr>
            <a:spLocks noGrp="1"/>
          </p:cNvSpPr>
          <p:nvPr>
            <p:ph type="ftr" sz="quarter" idx="11"/>
          </p:nvPr>
        </p:nvSpPr>
        <p:spPr/>
        <p:txBody>
          <a:bodyPr/>
          <a:lstStyle/>
          <a:p>
            <a:endParaRPr lang="it-IT" dirty="0"/>
          </a:p>
        </p:txBody>
      </p:sp>
      <p:sp>
        <p:nvSpPr>
          <p:cNvPr id="2" name="Slide Number Placeholder 1"/>
          <p:cNvSpPr>
            <a:spLocks noGrp="1"/>
          </p:cNvSpPr>
          <p:nvPr>
            <p:ph type="sldNum" sz="quarter" idx="12"/>
          </p:nvPr>
        </p:nvSpPr>
        <p:spPr/>
        <p:txBody>
          <a:bodyPr/>
          <a:lstStyle/>
          <a:p>
            <a:fld id="{1B4CF184-3B2B-4964-9C67-307F6FF6270D}" type="slidenum">
              <a:rPr lang="it-IT" smtClean="0">
                <a:solidFill>
                  <a:prstClr val="black">
                    <a:tint val="75000"/>
                  </a:prstClr>
                </a:solidFill>
              </a:rPr>
              <a:pPr/>
              <a:t>7</a:t>
            </a:fld>
            <a:endParaRPr lang="it-IT">
              <a:solidFill>
                <a:prstClr val="black">
                  <a:tint val="75000"/>
                </a:prstClr>
              </a:solidFill>
            </a:endParaRPr>
          </a:p>
        </p:txBody>
      </p:sp>
      <p:pic>
        <p:nvPicPr>
          <p:cNvPr id="10" name="Inhaltsplatzhalter 22"/>
          <p:cNvPicPr>
            <a:picLocks noChangeAspect="1"/>
          </p:cNvPicPr>
          <p:nvPr/>
        </p:nvPicPr>
        <p:blipFill rotWithShape="1">
          <a:blip r:embed="rId7" cstate="print">
            <a:extLst>
              <a:ext uri="{28A0092B-C50C-407E-A947-70E740481C1C}">
                <a14:useLocalDpi xmlns:a14="http://schemas.microsoft.com/office/drawing/2010/main" val="0"/>
              </a:ext>
            </a:extLst>
          </a:blip>
          <a:srcRect r="1160"/>
          <a:stretch/>
        </p:blipFill>
        <p:spPr bwMode="gray">
          <a:xfrm>
            <a:off x="6000448" y="1471691"/>
            <a:ext cx="2819552" cy="1978260"/>
          </a:xfrm>
          <a:prstGeom prst="rect">
            <a:avLst/>
          </a:prstGeom>
        </p:spPr>
      </p:pic>
      <p:pic>
        <p:nvPicPr>
          <p:cNvPr id="11" name="Picture 1"/>
          <p:cNvPicPr>
            <a:picLocks noChangeAspect="1" noChangeArrowheads="1"/>
          </p:cNvPicPr>
          <p:nvPr/>
        </p:nvPicPr>
        <p:blipFill>
          <a:blip r:embed="rId8" cstate="print"/>
          <a:srcRect/>
          <a:stretch>
            <a:fillRect/>
          </a:stretch>
        </p:blipFill>
        <p:spPr bwMode="auto">
          <a:xfrm>
            <a:off x="324000" y="3566571"/>
            <a:ext cx="8496000" cy="1360387"/>
          </a:xfrm>
          <a:prstGeom prst="rect">
            <a:avLst/>
          </a:prstGeom>
          <a:noFill/>
          <a:ln w="9525">
            <a:noFill/>
            <a:miter lim="800000"/>
            <a:headEnd/>
            <a:tailEnd/>
          </a:ln>
          <a:effectLst/>
        </p:spPr>
      </p:pic>
      <p:pic>
        <p:nvPicPr>
          <p:cNvPr id="12" name="Picture 2"/>
          <p:cNvPicPr>
            <a:picLocks noChangeAspect="1" noChangeArrowheads="1"/>
          </p:cNvPicPr>
          <p:nvPr/>
        </p:nvPicPr>
        <p:blipFill>
          <a:blip r:embed="rId9" cstate="print"/>
          <a:srcRect/>
          <a:stretch>
            <a:fillRect/>
          </a:stretch>
        </p:blipFill>
        <p:spPr bwMode="auto">
          <a:xfrm>
            <a:off x="324000" y="5043578"/>
            <a:ext cx="8496000" cy="1213714"/>
          </a:xfrm>
          <a:prstGeom prst="rect">
            <a:avLst/>
          </a:prstGeom>
          <a:noFill/>
          <a:ln w="9525">
            <a:noFill/>
            <a:miter lim="800000"/>
            <a:headEnd/>
            <a:tailEnd/>
          </a:ln>
          <a:effectLst/>
        </p:spPr>
      </p:pic>
      <p:sp>
        <p:nvSpPr>
          <p:cNvPr id="13" name="TextBox 12"/>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
        <p:nvSpPr>
          <p:cNvPr id="14" name="Title 4"/>
          <p:cNvSpPr txBox="1">
            <a:spLocks/>
          </p:cNvSpPr>
          <p:nvPr/>
        </p:nvSpPr>
        <p:spPr bwMode="gray">
          <a:xfrm>
            <a:off x="324000" y="620688"/>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latin typeface="+mj-lt"/>
                <a:ea typeface="+mj-ea"/>
                <a:cs typeface="+mj-cs"/>
              </a:rPr>
              <a:t>We developed an evaluation framework that is based on two dimensions. The “impact” of the BM option to the market is described from the customers’ point of view, whereas the “ease of implementation” is seen from the suppliers’ point of view. The approach allows combining qualitative and quantitative criteria that were defined specifically for the project in collaboration with the HN suppliers</a:t>
            </a:r>
            <a:r>
              <a:rPr lang="en-GB" sz="1100" dirty="0" smtClean="0">
                <a:solidFill>
                  <a:schemeClr val="accent2"/>
                </a:solidFill>
              </a:rPr>
              <a:t>. </a:t>
            </a:r>
            <a:endParaRPr lang="en-GB" sz="1100" dirty="0" smtClean="0">
              <a:solidFill>
                <a:schemeClr val="accent2"/>
              </a:solidFill>
              <a:latin typeface="+mj-lt"/>
              <a:ea typeface="+mj-ea"/>
              <a:cs typeface="+mj-cs"/>
            </a:endParaRPr>
          </a:p>
          <a:p>
            <a:pPr algn="just">
              <a:spcBef>
                <a:spcPct val="0"/>
              </a:spcBef>
            </a:pPr>
            <a:endParaRPr lang="en-GB" sz="1100" dirty="0" smtClean="0">
              <a:solidFill>
                <a:schemeClr val="accent2"/>
              </a:solidFill>
              <a:latin typeface="+mj-lt"/>
              <a:ea typeface="+mj-ea"/>
              <a:cs typeface="+mj-cs"/>
            </a:endParaRPr>
          </a:p>
        </p:txBody>
      </p:sp>
    </p:spTree>
    <p:extLst>
      <p:ext uri="{BB962C8B-B14F-4D97-AF65-F5344CB8AC3E}">
        <p14:creationId xmlns:p14="http://schemas.microsoft.com/office/powerpoint/2010/main" val="1519926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Consolidation Matrix</a:t>
            </a:r>
            <a:endParaRPr lang="en-US" dirty="0"/>
          </a:p>
        </p:txBody>
      </p:sp>
      <p:sp>
        <p:nvSpPr>
          <p:cNvPr id="3" name="Footer Placeholder 2"/>
          <p:cNvSpPr>
            <a:spLocks noGrp="1"/>
          </p:cNvSpPr>
          <p:nvPr>
            <p:ph type="ftr" sz="quarter" idx="11"/>
          </p:nvPr>
        </p:nvSpPr>
        <p:spPr/>
        <p:txBody>
          <a:bodyPr/>
          <a:lstStyle/>
          <a:p>
            <a:endParaRPr lang="it-IT" dirty="0"/>
          </a:p>
        </p:txBody>
      </p:sp>
      <p:sp>
        <p:nvSpPr>
          <p:cNvPr id="2" name="Slide Number Placeholder 1"/>
          <p:cNvSpPr>
            <a:spLocks noGrp="1"/>
          </p:cNvSpPr>
          <p:nvPr>
            <p:ph type="sldNum" sz="quarter" idx="12"/>
          </p:nvPr>
        </p:nvSpPr>
        <p:spPr/>
        <p:txBody>
          <a:bodyPr/>
          <a:lstStyle/>
          <a:p>
            <a:fld id="{1B4CF184-3B2B-4964-9C67-307F6FF6270D}" type="slidenum">
              <a:rPr lang="it-IT" smtClean="0">
                <a:solidFill>
                  <a:prstClr val="black">
                    <a:tint val="75000"/>
                  </a:prstClr>
                </a:solidFill>
              </a:rPr>
              <a:pPr/>
              <a:t>8</a:t>
            </a:fld>
            <a:endParaRPr lang="it-IT">
              <a:solidFill>
                <a:prstClr val="black">
                  <a:tint val="75000"/>
                </a:prstClr>
              </a:solidFill>
            </a:endParaRPr>
          </a:p>
        </p:txBody>
      </p:sp>
      <p:sp>
        <p:nvSpPr>
          <p:cNvPr id="17" name="TextBox 16"/>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
        <p:nvSpPr>
          <p:cNvPr id="18" name="TextBox 17"/>
          <p:cNvSpPr txBox="1"/>
          <p:nvPr/>
        </p:nvSpPr>
        <p:spPr>
          <a:xfrm>
            <a:off x="323998" y="6207131"/>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*Bubble size</a:t>
            </a:r>
            <a:r>
              <a:rPr lang="en-GB" sz="1000" kern="0" dirty="0" smtClean="0">
                <a:ea typeface="Arial Unicode MS" pitchFamily="34" charset="-128"/>
                <a:cs typeface="Arial Unicode MS" pitchFamily="34" charset="-128"/>
              </a:rPr>
              <a:t>:</a:t>
            </a:r>
            <a:r>
              <a:rPr lang="en-GB" sz="1000" b="1" kern="0" dirty="0" smtClean="0">
                <a:ea typeface="Arial Unicode MS" pitchFamily="34" charset="-128"/>
                <a:cs typeface="Arial Unicode MS" pitchFamily="34" charset="-128"/>
              </a:rPr>
              <a:t> </a:t>
            </a:r>
            <a:r>
              <a:rPr lang="en-GB" sz="1000" kern="0" dirty="0" smtClean="0">
                <a:ea typeface="Arial Unicode MS" pitchFamily="34" charset="-128"/>
                <a:cs typeface="Arial Unicode MS" pitchFamily="34" charset="-128"/>
              </a:rPr>
              <a:t>Revenue Potential</a:t>
            </a:r>
          </a:p>
        </p:txBody>
      </p:sp>
      <p:cxnSp>
        <p:nvCxnSpPr>
          <p:cNvPr id="37" name="Straight Connector 36"/>
          <p:cNvCxnSpPr/>
          <p:nvPr/>
        </p:nvCxnSpPr>
        <p:spPr>
          <a:xfrm flipH="1">
            <a:off x="2912215" y="3717692"/>
            <a:ext cx="5994400" cy="158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8" name="Chart 37"/>
          <p:cNvGraphicFramePr>
            <a:graphicFrameLocks noGrp="1"/>
          </p:cNvGraphicFramePr>
          <p:nvPr/>
        </p:nvGraphicFramePr>
        <p:xfrm>
          <a:off x="324000" y="1368394"/>
          <a:ext cx="8496000" cy="4816746"/>
        </p:xfrm>
        <a:graphic>
          <a:graphicData uri="http://schemas.openxmlformats.org/drawingml/2006/chart">
            <c:chart xmlns:c="http://schemas.openxmlformats.org/drawingml/2006/chart" xmlns:r="http://schemas.openxmlformats.org/officeDocument/2006/relationships" r:id="rId2"/>
          </a:graphicData>
        </a:graphic>
      </p:graphicFrame>
      <p:cxnSp>
        <p:nvCxnSpPr>
          <p:cNvPr id="39" name="Straight Connector 38"/>
          <p:cNvCxnSpPr/>
          <p:nvPr/>
        </p:nvCxnSpPr>
        <p:spPr>
          <a:xfrm flipH="1">
            <a:off x="2998000" y="1708042"/>
            <a:ext cx="3992" cy="201843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40" name="Group 19"/>
          <p:cNvGrpSpPr/>
          <p:nvPr/>
        </p:nvGrpSpPr>
        <p:grpSpPr>
          <a:xfrm>
            <a:off x="906591" y="4645535"/>
            <a:ext cx="469900" cy="1022350"/>
            <a:chOff x="8297863" y="4875213"/>
            <a:chExt cx="469900" cy="1022350"/>
          </a:xfrm>
        </p:grpSpPr>
        <p:sp>
          <p:nvSpPr>
            <p:cNvPr id="41" name="Line 20"/>
            <p:cNvSpPr>
              <a:spLocks noChangeShapeType="1"/>
            </p:cNvSpPr>
            <p:nvPr/>
          </p:nvSpPr>
          <p:spPr bwMode="auto">
            <a:xfrm rot="5400000">
              <a:off x="8021638" y="5386388"/>
              <a:ext cx="1022350" cy="0"/>
            </a:xfrm>
            <a:prstGeom prst="line">
              <a:avLst/>
            </a:prstGeom>
            <a:noFill/>
            <a:ln w="12700">
              <a:solidFill>
                <a:srgbClr val="778888"/>
              </a:solidFill>
              <a:round/>
              <a:headEnd/>
              <a:tailEnd/>
            </a:ln>
            <a:effectLst/>
          </p:spPr>
          <p:txBody>
            <a:bodyPr wrap="none" lIns="36000" tIns="36000" rIns="36000" bIns="36000" anchor="ctr"/>
            <a:lstStyle/>
            <a:p>
              <a:endParaRPr lang="de-DE"/>
            </a:p>
          </p:txBody>
        </p:sp>
        <p:sp>
          <p:nvSpPr>
            <p:cNvPr id="42" name="Freeform 41"/>
            <p:cNvSpPr>
              <a:spLocks/>
            </p:cNvSpPr>
            <p:nvPr/>
          </p:nvSpPr>
          <p:spPr bwMode="auto">
            <a:xfrm rot="5400000">
              <a:off x="8401844" y="5342731"/>
              <a:ext cx="301625" cy="246063"/>
            </a:xfrm>
            <a:custGeom>
              <a:avLst/>
              <a:gdLst/>
              <a:ahLst/>
              <a:cxnLst>
                <a:cxn ang="0">
                  <a:pos x="102" y="0"/>
                </a:cxn>
                <a:cxn ang="0">
                  <a:pos x="199" y="0"/>
                </a:cxn>
                <a:cxn ang="0">
                  <a:pos x="97" y="177"/>
                </a:cxn>
                <a:cxn ang="0">
                  <a:pos x="0" y="177"/>
                </a:cxn>
                <a:cxn ang="0">
                  <a:pos x="102" y="0"/>
                </a:cxn>
              </a:cxnLst>
              <a:rect l="0" t="0" r="r" b="b"/>
              <a:pathLst>
                <a:path w="199" h="177">
                  <a:moveTo>
                    <a:pt x="102" y="0"/>
                  </a:moveTo>
                  <a:lnTo>
                    <a:pt x="199" y="0"/>
                  </a:lnTo>
                  <a:lnTo>
                    <a:pt x="97" y="177"/>
                  </a:lnTo>
                  <a:lnTo>
                    <a:pt x="0" y="177"/>
                  </a:lnTo>
                  <a:lnTo>
                    <a:pt x="102" y="0"/>
                  </a:lnTo>
                  <a:close/>
                </a:path>
              </a:pathLst>
            </a:custGeom>
            <a:solidFill>
              <a:schemeClr val="bg1"/>
            </a:solidFill>
            <a:ln w="12700" cap="flat" cmpd="sng">
              <a:noFill/>
              <a:prstDash val="solid"/>
              <a:round/>
              <a:headEnd type="none" w="med" len="med"/>
              <a:tailEnd type="none" w="med" len="med"/>
            </a:ln>
            <a:effectLst/>
          </p:spPr>
          <p:txBody>
            <a:bodyPr wrap="none" lIns="0" tIns="0" rIns="0" bIns="0" anchor="ctr">
              <a:spAutoFit/>
            </a:bodyPr>
            <a:lstStyle/>
            <a:p>
              <a:endParaRPr lang="de-DE"/>
            </a:p>
          </p:txBody>
        </p:sp>
        <p:sp>
          <p:nvSpPr>
            <p:cNvPr id="43" name="Line 22"/>
            <p:cNvSpPr>
              <a:spLocks noChangeShapeType="1"/>
            </p:cNvSpPr>
            <p:nvPr/>
          </p:nvSpPr>
          <p:spPr bwMode="auto">
            <a:xfrm rot="5400000" flipV="1">
              <a:off x="8385969" y="5147469"/>
              <a:ext cx="293688" cy="469900"/>
            </a:xfrm>
            <a:prstGeom prst="line">
              <a:avLst/>
            </a:prstGeom>
            <a:noFill/>
            <a:ln w="12700">
              <a:solidFill>
                <a:srgbClr val="778888"/>
              </a:solidFill>
              <a:round/>
              <a:headEnd/>
              <a:tailEnd/>
            </a:ln>
            <a:effectLst/>
          </p:spPr>
          <p:txBody>
            <a:bodyPr wrap="none" lIns="0" tIns="0" rIns="0" bIns="0" anchor="ctr">
              <a:spAutoFit/>
            </a:bodyPr>
            <a:lstStyle/>
            <a:p>
              <a:endParaRPr lang="de-DE"/>
            </a:p>
          </p:txBody>
        </p:sp>
        <p:sp>
          <p:nvSpPr>
            <p:cNvPr id="44" name="Line 23"/>
            <p:cNvSpPr>
              <a:spLocks noChangeShapeType="1"/>
            </p:cNvSpPr>
            <p:nvPr/>
          </p:nvSpPr>
          <p:spPr bwMode="auto">
            <a:xfrm rot="5400000" flipV="1">
              <a:off x="8385969" y="5291932"/>
              <a:ext cx="293687" cy="469900"/>
            </a:xfrm>
            <a:prstGeom prst="line">
              <a:avLst/>
            </a:prstGeom>
            <a:noFill/>
            <a:ln w="12700">
              <a:solidFill>
                <a:srgbClr val="778888"/>
              </a:solidFill>
              <a:round/>
              <a:headEnd/>
              <a:tailEnd/>
            </a:ln>
            <a:effectLst/>
          </p:spPr>
          <p:txBody>
            <a:bodyPr wrap="none" lIns="0" tIns="0" rIns="0" bIns="0" anchor="ctr">
              <a:spAutoFit/>
            </a:bodyPr>
            <a:lstStyle/>
            <a:p>
              <a:endParaRPr lang="de-DE"/>
            </a:p>
          </p:txBody>
        </p:sp>
      </p:grpSp>
      <p:grpSp>
        <p:nvGrpSpPr>
          <p:cNvPr id="45" name="Group 24"/>
          <p:cNvGrpSpPr/>
          <p:nvPr/>
        </p:nvGrpSpPr>
        <p:grpSpPr>
          <a:xfrm rot="5400000">
            <a:off x="1422249" y="5143692"/>
            <a:ext cx="469900" cy="1022350"/>
            <a:chOff x="8297863" y="4875213"/>
            <a:chExt cx="469900" cy="1022350"/>
          </a:xfrm>
        </p:grpSpPr>
        <p:sp>
          <p:nvSpPr>
            <p:cNvPr id="46" name="Line 20"/>
            <p:cNvSpPr>
              <a:spLocks noChangeShapeType="1"/>
            </p:cNvSpPr>
            <p:nvPr/>
          </p:nvSpPr>
          <p:spPr bwMode="auto">
            <a:xfrm rot="5400000">
              <a:off x="8021638" y="5386388"/>
              <a:ext cx="1022350" cy="0"/>
            </a:xfrm>
            <a:prstGeom prst="line">
              <a:avLst/>
            </a:prstGeom>
            <a:noFill/>
            <a:ln w="12700">
              <a:solidFill>
                <a:srgbClr val="778888"/>
              </a:solidFill>
              <a:round/>
              <a:headEnd/>
              <a:tailEnd/>
            </a:ln>
            <a:effectLst/>
          </p:spPr>
          <p:txBody>
            <a:bodyPr wrap="none" lIns="36000" tIns="36000" rIns="36000" bIns="36000" anchor="ctr"/>
            <a:lstStyle/>
            <a:p>
              <a:endParaRPr lang="de-DE"/>
            </a:p>
          </p:txBody>
        </p:sp>
        <p:sp>
          <p:nvSpPr>
            <p:cNvPr id="47" name="Freeform 21"/>
            <p:cNvSpPr>
              <a:spLocks/>
            </p:cNvSpPr>
            <p:nvPr/>
          </p:nvSpPr>
          <p:spPr bwMode="auto">
            <a:xfrm rot="5400000">
              <a:off x="8401844" y="5342731"/>
              <a:ext cx="301625" cy="246063"/>
            </a:xfrm>
            <a:custGeom>
              <a:avLst/>
              <a:gdLst/>
              <a:ahLst/>
              <a:cxnLst>
                <a:cxn ang="0">
                  <a:pos x="102" y="0"/>
                </a:cxn>
                <a:cxn ang="0">
                  <a:pos x="199" y="0"/>
                </a:cxn>
                <a:cxn ang="0">
                  <a:pos x="97" y="177"/>
                </a:cxn>
                <a:cxn ang="0">
                  <a:pos x="0" y="177"/>
                </a:cxn>
                <a:cxn ang="0">
                  <a:pos x="102" y="0"/>
                </a:cxn>
              </a:cxnLst>
              <a:rect l="0" t="0" r="r" b="b"/>
              <a:pathLst>
                <a:path w="199" h="177">
                  <a:moveTo>
                    <a:pt x="102" y="0"/>
                  </a:moveTo>
                  <a:lnTo>
                    <a:pt x="199" y="0"/>
                  </a:lnTo>
                  <a:lnTo>
                    <a:pt x="97" y="177"/>
                  </a:lnTo>
                  <a:lnTo>
                    <a:pt x="0" y="177"/>
                  </a:lnTo>
                  <a:lnTo>
                    <a:pt x="102" y="0"/>
                  </a:lnTo>
                  <a:close/>
                </a:path>
              </a:pathLst>
            </a:custGeom>
            <a:solidFill>
              <a:schemeClr val="bg1"/>
            </a:solidFill>
            <a:ln w="12700" cap="flat" cmpd="sng">
              <a:noFill/>
              <a:prstDash val="solid"/>
              <a:round/>
              <a:headEnd type="none" w="med" len="med"/>
              <a:tailEnd type="none" w="med" len="med"/>
            </a:ln>
            <a:effectLst/>
          </p:spPr>
          <p:txBody>
            <a:bodyPr wrap="none" lIns="0" tIns="0" rIns="0" bIns="0" anchor="ctr">
              <a:spAutoFit/>
            </a:bodyPr>
            <a:lstStyle/>
            <a:p>
              <a:endParaRPr lang="de-DE"/>
            </a:p>
          </p:txBody>
        </p:sp>
        <p:sp>
          <p:nvSpPr>
            <p:cNvPr id="48" name="Line 22"/>
            <p:cNvSpPr>
              <a:spLocks noChangeShapeType="1"/>
            </p:cNvSpPr>
            <p:nvPr/>
          </p:nvSpPr>
          <p:spPr bwMode="auto">
            <a:xfrm rot="5400000" flipV="1">
              <a:off x="8385969" y="5147469"/>
              <a:ext cx="293688" cy="469900"/>
            </a:xfrm>
            <a:prstGeom prst="line">
              <a:avLst/>
            </a:prstGeom>
            <a:noFill/>
            <a:ln w="12700">
              <a:solidFill>
                <a:srgbClr val="778888"/>
              </a:solidFill>
              <a:round/>
              <a:headEnd/>
              <a:tailEnd/>
            </a:ln>
            <a:effectLst/>
          </p:spPr>
          <p:txBody>
            <a:bodyPr wrap="none" lIns="0" tIns="0" rIns="0" bIns="0" anchor="ctr">
              <a:spAutoFit/>
            </a:bodyPr>
            <a:lstStyle/>
            <a:p>
              <a:endParaRPr lang="de-DE"/>
            </a:p>
          </p:txBody>
        </p:sp>
        <p:sp>
          <p:nvSpPr>
            <p:cNvPr id="49" name="Line 23"/>
            <p:cNvSpPr>
              <a:spLocks noChangeShapeType="1"/>
            </p:cNvSpPr>
            <p:nvPr/>
          </p:nvSpPr>
          <p:spPr bwMode="auto">
            <a:xfrm rot="5400000" flipV="1">
              <a:off x="8385969" y="5291932"/>
              <a:ext cx="293687" cy="469900"/>
            </a:xfrm>
            <a:prstGeom prst="line">
              <a:avLst/>
            </a:prstGeom>
            <a:noFill/>
            <a:ln w="12700">
              <a:solidFill>
                <a:srgbClr val="778888"/>
              </a:solidFill>
              <a:round/>
              <a:headEnd/>
              <a:tailEnd/>
            </a:ln>
            <a:effectLst/>
          </p:spPr>
          <p:txBody>
            <a:bodyPr wrap="none" lIns="0" tIns="0" rIns="0" bIns="0" anchor="ctr">
              <a:spAutoFit/>
            </a:bodyPr>
            <a:lstStyle/>
            <a:p>
              <a:endParaRPr lang="de-DE"/>
            </a:p>
          </p:txBody>
        </p:sp>
      </p:grpSp>
    </p:spTree>
    <p:extLst>
      <p:ext uri="{BB962C8B-B14F-4D97-AF65-F5344CB8AC3E}">
        <p14:creationId xmlns:p14="http://schemas.microsoft.com/office/powerpoint/2010/main" val="2378657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16632"/>
            <a:ext cx="8229600" cy="1143000"/>
          </a:xfrm>
        </p:spPr>
        <p:txBody>
          <a:bodyPr>
            <a:normAutofit/>
          </a:bodyPr>
          <a:lstStyle/>
          <a:p>
            <a:r>
              <a:rPr lang="en-US" dirty="0" smtClean="0"/>
              <a:t>Information as a Service</a:t>
            </a:r>
            <a:endParaRPr lang="en-US" dirty="0"/>
          </a:p>
        </p:txBody>
      </p:sp>
      <p:sp>
        <p:nvSpPr>
          <p:cNvPr id="3" name="Footer Placeholder 2"/>
          <p:cNvSpPr>
            <a:spLocks noGrp="1"/>
          </p:cNvSpPr>
          <p:nvPr>
            <p:ph type="ftr" sz="quarter" idx="11"/>
          </p:nvPr>
        </p:nvSpPr>
        <p:spPr/>
        <p:txBody>
          <a:bodyPr/>
          <a:lstStyle/>
          <a:p>
            <a:endParaRPr lang="it-IT" dirty="0"/>
          </a:p>
        </p:txBody>
      </p:sp>
      <p:sp>
        <p:nvSpPr>
          <p:cNvPr id="2" name="Slide Number Placeholder 1"/>
          <p:cNvSpPr>
            <a:spLocks noGrp="1"/>
          </p:cNvSpPr>
          <p:nvPr>
            <p:ph type="sldNum" sz="quarter" idx="12"/>
          </p:nvPr>
        </p:nvSpPr>
        <p:spPr/>
        <p:txBody>
          <a:bodyPr/>
          <a:lstStyle/>
          <a:p>
            <a:fld id="{1B4CF184-3B2B-4964-9C67-307F6FF6270D}" type="slidenum">
              <a:rPr lang="it-IT" smtClean="0">
                <a:solidFill>
                  <a:prstClr val="black">
                    <a:tint val="75000"/>
                  </a:prstClr>
                </a:solidFill>
              </a:rPr>
              <a:pPr/>
              <a:t>9</a:t>
            </a:fld>
            <a:endParaRPr lang="it-IT">
              <a:solidFill>
                <a:prstClr val="black">
                  <a:tint val="75000"/>
                </a:prstClr>
              </a:solidFill>
            </a:endParaRPr>
          </a:p>
        </p:txBody>
      </p:sp>
      <p:graphicFrame>
        <p:nvGraphicFramePr>
          <p:cNvPr id="9" name="Object 2"/>
          <p:cNvGraphicFramePr>
            <a:graphicFrameLocks/>
          </p:cNvGraphicFramePr>
          <p:nvPr/>
        </p:nvGraphicFramePr>
        <p:xfrm>
          <a:off x="-194655" y="1468680"/>
          <a:ext cx="5286103" cy="33650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2"/>
          <p:cNvGraphicFramePr>
            <a:graphicFrameLocks/>
          </p:cNvGraphicFramePr>
          <p:nvPr/>
        </p:nvGraphicFramePr>
        <p:xfrm>
          <a:off x="4052552" y="1468680"/>
          <a:ext cx="5286102" cy="336501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2"/>
          <p:cNvPicPr>
            <a:picLocks noChangeAspect="1" noChangeArrowheads="1"/>
          </p:cNvPicPr>
          <p:nvPr/>
        </p:nvPicPr>
        <p:blipFill>
          <a:blip r:embed="rId4" cstate="print"/>
          <a:srcRect/>
          <a:stretch>
            <a:fillRect/>
          </a:stretch>
        </p:blipFill>
        <p:spPr bwMode="auto">
          <a:xfrm>
            <a:off x="324000" y="4947299"/>
            <a:ext cx="8496000" cy="635275"/>
          </a:xfrm>
          <a:prstGeom prst="rect">
            <a:avLst/>
          </a:prstGeom>
          <a:noFill/>
          <a:ln w="9525">
            <a:noFill/>
            <a:miter lim="800000"/>
            <a:headEnd/>
            <a:tailEnd/>
          </a:ln>
          <a:effectLst/>
        </p:spPr>
      </p:pic>
      <p:pic>
        <p:nvPicPr>
          <p:cNvPr id="12" name="Picture 3"/>
          <p:cNvPicPr>
            <a:picLocks noChangeAspect="1" noChangeArrowheads="1"/>
          </p:cNvPicPr>
          <p:nvPr/>
        </p:nvPicPr>
        <p:blipFill>
          <a:blip r:embed="rId5" cstate="print"/>
          <a:srcRect/>
          <a:stretch>
            <a:fillRect/>
          </a:stretch>
        </p:blipFill>
        <p:spPr bwMode="auto">
          <a:xfrm>
            <a:off x="324000" y="5696183"/>
            <a:ext cx="8496000" cy="564121"/>
          </a:xfrm>
          <a:prstGeom prst="rect">
            <a:avLst/>
          </a:prstGeom>
          <a:noFill/>
          <a:ln w="9525">
            <a:noFill/>
            <a:miter lim="800000"/>
            <a:headEnd/>
            <a:tailEnd/>
          </a:ln>
          <a:effectLst/>
        </p:spPr>
      </p:pic>
      <p:sp>
        <p:nvSpPr>
          <p:cNvPr id="13" name="TextBox 12"/>
          <p:cNvSpPr txBox="1"/>
          <p:nvPr/>
        </p:nvSpPr>
        <p:spPr>
          <a:xfrm>
            <a:off x="323998" y="6373912"/>
            <a:ext cx="8496000" cy="153888"/>
          </a:xfrm>
          <a:prstGeom prst="rect">
            <a:avLst/>
          </a:prstGeom>
          <a:noFill/>
        </p:spPr>
        <p:txBody>
          <a:bodyPr vert="horz" wrap="square" lIns="0" tIns="0" rIns="0" bIns="0" rtlCol="0" anchor="b" anchorCtr="0">
            <a:spAutoFit/>
          </a:bodyPr>
          <a:lstStyle/>
          <a:p>
            <a:pPr marL="0" marR="0" lvl="0" indent="0" defTabSz="914400" eaLnBrk="1" fontAlgn="base" latinLnBrk="0" hangingPunct="1">
              <a:lnSpc>
                <a:spcPct val="100000"/>
              </a:lnSpc>
              <a:spcBef>
                <a:spcPct val="50000"/>
              </a:spcBef>
              <a:spcAft>
                <a:spcPct val="0"/>
              </a:spcAft>
              <a:buClr>
                <a:srgbClr val="F0AB00"/>
              </a:buClr>
              <a:buSzPct val="80000"/>
              <a:buNone/>
              <a:tabLst>
                <a:tab pos="190500" algn="r"/>
                <a:tab pos="292100" algn="l"/>
              </a:tabLst>
              <a:defRPr/>
            </a:pPr>
            <a:r>
              <a:rPr lang="en-GB" sz="1000" b="1" kern="0" dirty="0" smtClean="0">
                <a:ea typeface="Arial Unicode MS" pitchFamily="34" charset="-128"/>
                <a:cs typeface="Arial Unicode MS" pitchFamily="34" charset="-128"/>
              </a:rPr>
              <a:t>1</a:t>
            </a:r>
            <a:r>
              <a:rPr lang="en-GB" sz="1000" kern="0" dirty="0" smtClean="0">
                <a:ea typeface="Arial Unicode MS" pitchFamily="34" charset="-128"/>
                <a:cs typeface="Arial Unicode MS" pitchFamily="34" charset="-128"/>
              </a:rPr>
              <a:t>: very low / very critical </a:t>
            </a:r>
            <a:r>
              <a:rPr lang="en-GB" sz="1000" b="1" kern="0" dirty="0" smtClean="0">
                <a:ea typeface="Arial Unicode MS" pitchFamily="34" charset="-128"/>
                <a:cs typeface="Arial Unicode MS" pitchFamily="34" charset="-128"/>
              </a:rPr>
              <a:t>2</a:t>
            </a:r>
            <a:r>
              <a:rPr lang="en-GB" sz="1000" kern="0" dirty="0" smtClean="0">
                <a:ea typeface="Arial Unicode MS" pitchFamily="34" charset="-128"/>
                <a:cs typeface="Arial Unicode MS" pitchFamily="34" charset="-128"/>
              </a:rPr>
              <a:t>: low / critical </a:t>
            </a:r>
            <a:r>
              <a:rPr lang="en-GB" sz="1000" b="1" kern="0" dirty="0" smtClean="0">
                <a:ea typeface="Arial Unicode MS" pitchFamily="34" charset="-128"/>
                <a:cs typeface="Arial Unicode MS" pitchFamily="34" charset="-128"/>
              </a:rPr>
              <a:t>3</a:t>
            </a:r>
            <a:r>
              <a:rPr lang="en-GB" sz="1000" kern="0" dirty="0" smtClean="0">
                <a:ea typeface="Arial Unicode MS" pitchFamily="34" charset="-128"/>
                <a:cs typeface="Arial Unicode MS" pitchFamily="34" charset="-128"/>
              </a:rPr>
              <a:t>: medium / neutral </a:t>
            </a:r>
            <a:r>
              <a:rPr lang="en-GB" sz="1000" b="1" kern="0" dirty="0" smtClean="0">
                <a:ea typeface="Arial Unicode MS" pitchFamily="34" charset="-128"/>
                <a:cs typeface="Arial Unicode MS" pitchFamily="34" charset="-128"/>
              </a:rPr>
              <a:t>4</a:t>
            </a:r>
            <a:r>
              <a:rPr lang="en-GB" sz="1000" kern="0" dirty="0" smtClean="0">
                <a:ea typeface="Arial Unicode MS" pitchFamily="34" charset="-128"/>
                <a:cs typeface="Arial Unicode MS" pitchFamily="34" charset="-128"/>
              </a:rPr>
              <a:t>: high / positive </a:t>
            </a:r>
            <a:r>
              <a:rPr lang="en-GB" sz="1000" b="1" kern="0" dirty="0" smtClean="0">
                <a:ea typeface="Arial Unicode MS" pitchFamily="34" charset="-128"/>
                <a:cs typeface="Arial Unicode MS" pitchFamily="34" charset="-128"/>
              </a:rPr>
              <a:t>5</a:t>
            </a:r>
            <a:r>
              <a:rPr lang="en-GB" sz="1000" kern="0" dirty="0" smtClean="0">
                <a:ea typeface="Arial Unicode MS" pitchFamily="34" charset="-128"/>
                <a:cs typeface="Arial Unicode MS" pitchFamily="34" charset="-128"/>
              </a:rPr>
              <a:t>: very high / very positive</a:t>
            </a:r>
          </a:p>
        </p:txBody>
      </p:sp>
      <p:sp>
        <p:nvSpPr>
          <p:cNvPr id="14" name="Title 4"/>
          <p:cNvSpPr txBox="1">
            <a:spLocks/>
          </p:cNvSpPr>
          <p:nvPr/>
        </p:nvSpPr>
        <p:spPr bwMode="gray">
          <a:xfrm>
            <a:off x="324000" y="692696"/>
            <a:ext cx="8496000" cy="895205"/>
          </a:xfrm>
          <a:prstGeom prst="rect">
            <a:avLst/>
          </a:prstGeom>
        </p:spPr>
        <p:txBody>
          <a:bodyPr vert="horz" lIns="0" tIns="0" rIns="0" bIns="0" rtlCol="0" anchor="b" anchorCtr="0">
            <a:noAutofit/>
          </a:bodyPr>
          <a:lstStyle/>
          <a:p>
            <a:pPr algn="just">
              <a:spcBef>
                <a:spcPct val="0"/>
              </a:spcBef>
            </a:pPr>
            <a:r>
              <a:rPr lang="en-GB" sz="1100" dirty="0" smtClean="0">
                <a:solidFill>
                  <a:schemeClr val="accent2"/>
                </a:solidFill>
              </a:rPr>
              <a:t>Both HN supplier and SAP experts were enthusiastic about this BM which is depicted in its very high revenue potential and its very high customer need. Selling data and knowledge on this scale is a thought leading BM with a high differentiation and a very high revenue potential. Taking into account the feasibility and the required suppliers’ expertise, we clearly advise to strike up the critical one-time costs.</a:t>
            </a:r>
          </a:p>
          <a:p>
            <a:pPr>
              <a:spcBef>
                <a:spcPct val="0"/>
              </a:spcBef>
            </a:pPr>
            <a:endParaRPr lang="en-GB" sz="1100" dirty="0">
              <a:solidFill>
                <a:schemeClr val="accent2"/>
              </a:solidFill>
            </a:endParaRPr>
          </a:p>
        </p:txBody>
      </p:sp>
    </p:spTree>
    <p:extLst>
      <p:ext uri="{BB962C8B-B14F-4D97-AF65-F5344CB8AC3E}">
        <p14:creationId xmlns:p14="http://schemas.microsoft.com/office/powerpoint/2010/main" val="3571817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6587</TotalTime>
  <Words>5705</Words>
  <Application>Microsoft Office PowerPoint</Application>
  <PresentationFormat>On-screen Show (4:3)</PresentationFormat>
  <Paragraphs>791</Paragraphs>
  <Slides>44</Slides>
  <Notes>26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ppt template (1)</vt:lpstr>
      <vt:lpstr> Business models for publicly funded e-Infrastructures in Helix Nebula </vt:lpstr>
      <vt:lpstr>Agenda</vt:lpstr>
      <vt:lpstr>Motivation:  Creating a sustainable Ecosystem</vt:lpstr>
      <vt:lpstr>Helix Nebula Business Models</vt:lpstr>
      <vt:lpstr>HN Business Model Options</vt:lpstr>
      <vt:lpstr>Information as a Service</vt:lpstr>
      <vt:lpstr>Evaluation Framework</vt:lpstr>
      <vt:lpstr>Consolidation Matrix</vt:lpstr>
      <vt:lpstr>Information as a Service</vt:lpstr>
      <vt:lpstr>Best Options</vt:lpstr>
      <vt:lpstr>Helix Nebula Broker Roles</vt:lpstr>
      <vt:lpstr>Broker Roles</vt:lpstr>
      <vt:lpstr>HN BM specific Broker Roles</vt:lpstr>
      <vt:lpstr>HN Overarching Broker Roles</vt:lpstr>
      <vt:lpstr>Expertise of EGI</vt:lpstr>
      <vt:lpstr>Rules – Level Playing Field</vt:lpstr>
      <vt:lpstr>GÉANT’s Business Model in Helix Nebula  (Enterprise View)</vt:lpstr>
      <vt:lpstr>Win-Win Situation</vt:lpstr>
      <vt:lpstr>Thank you.</vt:lpstr>
      <vt:lpstr>Appendix</vt:lpstr>
      <vt:lpstr>HN Overarching Broker Roles</vt:lpstr>
      <vt:lpstr>HN BM specific Broker Roles</vt:lpstr>
      <vt:lpstr>PowerPoint Presentation</vt:lpstr>
      <vt:lpstr>Evaluation Framework</vt:lpstr>
      <vt:lpstr>Criteria Comparison for “Impact of Option” (Table)</vt:lpstr>
      <vt:lpstr>Criteria Comparison for “Impact of Option” (Radar)</vt:lpstr>
      <vt:lpstr>Criteria Comparison for “Ease of Implementation” (Table)</vt:lpstr>
      <vt:lpstr>Criteria Comparison for “Ease of Implementation” (Radar)</vt:lpstr>
      <vt:lpstr>Generic Cloud Computing for European Big Science (Network View)</vt:lpstr>
      <vt:lpstr>Generic Cloud Computing for European Big Science (Enterprise View)</vt:lpstr>
      <vt:lpstr>Generic Cloud Computing for European Big Science</vt:lpstr>
      <vt:lpstr>Versioned Cloud Computing for Science &amp; Education</vt:lpstr>
      <vt:lpstr>Versioned Cloud Computing for Science &amp; Education</vt:lpstr>
      <vt:lpstr>Brand Management</vt:lpstr>
      <vt:lpstr>Brand Management</vt:lpstr>
      <vt:lpstr>Information as a Service</vt:lpstr>
      <vt:lpstr>Information as a Service</vt:lpstr>
      <vt:lpstr>Application Crowd</vt:lpstr>
      <vt:lpstr>Application Crowd</vt:lpstr>
      <vt:lpstr>Collaboration &amp; Communication Platform for Science &amp; Education</vt:lpstr>
      <vt:lpstr>Collaboration &amp; Communication Platform for Science &amp; Education</vt:lpstr>
      <vt:lpstr>Worldwide All-In-One Enterprise Cloud</vt:lpstr>
      <vt:lpstr>Worldwide All-In-One Enterprise Cloud</vt:lpstr>
      <vt:lpstr>Thank you.</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WP3 – Representation of requirements</dc:title>
  <dc:creator>Rachida Amsaghrou</dc:creator>
  <cp:lastModifiedBy>Doll, Julia</cp:lastModifiedBy>
  <cp:revision>347</cp:revision>
  <cp:lastPrinted>2013-05-29T13:01:42Z</cp:lastPrinted>
  <dcterms:created xsi:type="dcterms:W3CDTF">2013-05-13T14:40:26Z</dcterms:created>
  <dcterms:modified xsi:type="dcterms:W3CDTF">2013-09-17T06:15:26Z</dcterms:modified>
</cp:coreProperties>
</file>