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74" r:id="rId4"/>
    <p:sldId id="279" r:id="rId5"/>
    <p:sldId id="268" r:id="rId6"/>
    <p:sldId id="269" r:id="rId7"/>
    <p:sldId id="270" r:id="rId8"/>
    <p:sldId id="278" r:id="rId9"/>
    <p:sldId id="287" r:id="rId10"/>
    <p:sldId id="280" r:id="rId11"/>
    <p:sldId id="282" r:id="rId12"/>
    <p:sldId id="281" r:id="rId13"/>
    <p:sldId id="290" r:id="rId14"/>
    <p:sldId id="284" r:id="rId15"/>
    <p:sldId id="285" r:id="rId16"/>
    <p:sldId id="286" r:id="rId17"/>
    <p:sldId id="291" r:id="rId18"/>
    <p:sldId id="29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921F"/>
    <a:srgbClr val="BBC40A"/>
    <a:srgbClr val="0C8DE8"/>
    <a:srgbClr val="00FF56"/>
    <a:srgbClr val="FFC52A"/>
    <a:srgbClr val="FFC54E"/>
    <a:srgbClr val="FFE84E"/>
    <a:srgbClr val="93E84B"/>
    <a:srgbClr val="5FFFA3"/>
    <a:srgbClr val="29B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89" autoAdjust="0"/>
  </p:normalViewPr>
  <p:slideViewPr>
    <p:cSldViewPr snapToGrid="0" showGuides="1">
      <p:cViewPr varScale="1">
        <p:scale>
          <a:sx n="51" d="100"/>
          <a:sy n="51" d="100"/>
        </p:scale>
        <p:origin x="-1197" y="-75"/>
      </p:cViewPr>
      <p:guideLst>
        <p:guide orient="horz" pos="25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B4A13-6030-4DEE-A27D-6346E0E9B438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54A4C-10CB-4C55-99E7-1992572A5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5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890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890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890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890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119DC54-EA64-4390-A0B4-C0D3AC8A57D2}" type="slidenum">
              <a:rPr lang="en-GB" smtClean="0"/>
              <a:pPr eaLnBrk="1" hangingPunct="1"/>
              <a:t>8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7D3D-751A-4866-9621-683776A9E66D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C011-D4B3-4F61-A1D0-37D722B6B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53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7D3D-751A-4866-9621-683776A9E66D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C011-D4B3-4F61-A1D0-37D722B6B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9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7D3D-751A-4866-9621-683776A9E66D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C011-D4B3-4F61-A1D0-37D722B6B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4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7D3D-751A-4866-9621-683776A9E66D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C011-D4B3-4F61-A1D0-37D722B6B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5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7D3D-751A-4866-9621-683776A9E66D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C011-D4B3-4F61-A1D0-37D722B6B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5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7D3D-751A-4866-9621-683776A9E66D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C011-D4B3-4F61-A1D0-37D722B6B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09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7D3D-751A-4866-9621-683776A9E66D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C011-D4B3-4F61-A1D0-37D722B6B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4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7D3D-751A-4866-9621-683776A9E66D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C011-D4B3-4F61-A1D0-37D722B6B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4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7D3D-751A-4866-9621-683776A9E66D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C011-D4B3-4F61-A1D0-37D722B6B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8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7D3D-751A-4866-9621-683776A9E66D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C011-D4B3-4F61-A1D0-37D722B6B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3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7D3D-751A-4866-9621-683776A9E66D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C011-D4B3-4F61-A1D0-37D722B6B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6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B7D3D-751A-4866-9621-683776A9E66D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0C011-D4B3-4F61-A1D0-37D722B6B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6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medcentral.com/1472-6785/13/16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data.gbif.org/countries/gbifWMSMap?wmsFilter=%3cFilter%3e%3cAnd%3e%3cPropertyIsEqualTo%3e%3cPropertyName%3etype%3c/PropertyName%3e%3cLiteral%3e4%3c/Literal%3e%3c/PropertyIsEqualTo%3e%3cPropertyIsEqualTo%3e%3cPropertyName%3econcept%3c/PropertyName%3e%3cLiteral%3e252%3c/Literal%3e%3c/PropertyIsEqualTo%3e%3c/And%3e%3c/Filter%3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bif.org/" TargetMode="External"/><Relationship Id="rId3" Type="http://schemas.openxmlformats.org/officeDocument/2006/relationships/hyperlink" Target="http://www.gbif.es/" TargetMode="External"/><Relationship Id="rId7" Type="http://schemas.openxmlformats.org/officeDocument/2006/relationships/hyperlink" Target="http://data.gbif.org/" TargetMode="External"/><Relationship Id="rId2" Type="http://schemas.openxmlformats.org/officeDocument/2006/relationships/hyperlink" Target="mailto:pando@gbif.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://creativecommons.org/licenses/by-sa/3.0/es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hyperlink" Target="http://data.gbif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7724" y="2492896"/>
            <a:ext cx="7248203" cy="993254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 smtClean="0"/>
              <a:t>GBIF: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infrastructure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infrastructures</a:t>
            </a:r>
            <a:r>
              <a:rPr lang="es-E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68320"/>
            <a:ext cx="9144000" cy="108968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/>
            <a:r>
              <a:rPr lang="es-ES" sz="2400" dirty="0"/>
              <a:t>e‐</a:t>
            </a:r>
            <a:r>
              <a:rPr lang="es-ES" sz="2400" dirty="0" err="1"/>
              <a:t>Infrastructures</a:t>
            </a:r>
            <a:r>
              <a:rPr lang="es-ES" sz="2400" dirty="0"/>
              <a:t> &amp; </a:t>
            </a:r>
            <a:r>
              <a:rPr lang="es-ES" sz="2400" dirty="0" err="1"/>
              <a:t>Biodiversity</a:t>
            </a:r>
            <a:r>
              <a:rPr lang="es-ES" sz="2400" dirty="0"/>
              <a:t> </a:t>
            </a:r>
            <a:r>
              <a:rPr lang="es-ES" sz="2400" dirty="0" err="1" smtClean="0"/>
              <a:t>Workshop</a:t>
            </a:r>
            <a:endParaRPr lang="es-ES" sz="2400" dirty="0" smtClean="0"/>
          </a:p>
          <a:p>
            <a:pPr algn="r"/>
            <a:r>
              <a:rPr lang="es-ES" sz="2400" dirty="0"/>
              <a:t>Madrid, </a:t>
            </a:r>
            <a:r>
              <a:rPr lang="es-ES" sz="2400" dirty="0" err="1"/>
              <a:t>September</a:t>
            </a:r>
            <a:r>
              <a:rPr lang="es-ES" sz="2400" dirty="0"/>
              <a:t> </a:t>
            </a:r>
            <a:r>
              <a:rPr lang="es-ES" sz="2400" dirty="0" smtClean="0"/>
              <a:t>19</a:t>
            </a:r>
            <a:r>
              <a:rPr lang="es-ES" sz="2400" dirty="0"/>
              <a:t>, 2013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971600" y="3813620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DE0000"/>
              </a:buCl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rbel" pitchFamily="34" charset="0"/>
                <a:cs typeface="Courier New" pitchFamily="49" charset="0"/>
              </a:rPr>
              <a:t>Francisco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orbel" pitchFamily="34" charset="0"/>
                <a:cs typeface="Courier New" pitchFamily="49" charset="0"/>
              </a:rPr>
              <a:t>Pando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DE0000"/>
              </a:buClr>
              <a:defRPr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orbel" pitchFamily="34" charset="0"/>
                <a:cs typeface="Courier New" pitchFamily="49" charset="0"/>
              </a:rPr>
              <a:t>-GBIF Spain-CSIC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Corbel" pitchFamily="34" charset="0"/>
              <a:cs typeface="Courier New" pitchFamily="49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289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1" y="0"/>
            <a:ext cx="611505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5790892"/>
            <a:ext cx="1743075" cy="73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9225" y="6491767"/>
            <a:ext cx="23247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CC"/>
                </a:solidFill>
                <a:latin typeface="Cambria" pitchFamily="18" charset="0"/>
              </a:rPr>
              <a:t>WP6 Related Sessions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75" y="5473551"/>
            <a:ext cx="28098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" y="5759302"/>
            <a:ext cx="1681488" cy="23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38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" y="942974"/>
            <a:ext cx="5324475" cy="5074832"/>
          </a:xfrm>
        </p:spPr>
        <p:txBody>
          <a:bodyPr wrap="none">
            <a:normAutofit fontScale="40000" lnSpcReduction="20000"/>
          </a:bodyPr>
          <a:lstStyle/>
          <a:p>
            <a:pPr marL="57150" indent="0">
              <a:buNone/>
            </a:pPr>
            <a:r>
              <a:rPr lang="en-US" sz="5000" dirty="0" smtClean="0"/>
              <a:t>Data acquisition	</a:t>
            </a:r>
          </a:p>
          <a:p>
            <a:pPr lvl="1"/>
            <a:r>
              <a:rPr lang="en-US" sz="4000" dirty="0" smtClean="0"/>
              <a:t>Field sampling</a:t>
            </a:r>
          </a:p>
          <a:p>
            <a:pPr lvl="1"/>
            <a:r>
              <a:rPr lang="en-US" sz="4000" dirty="0" smtClean="0"/>
              <a:t>Digitalization</a:t>
            </a:r>
          </a:p>
          <a:p>
            <a:pPr lvl="2"/>
            <a:r>
              <a:rPr lang="en-US" sz="4000" dirty="0" smtClean="0"/>
              <a:t>collections</a:t>
            </a:r>
          </a:p>
          <a:p>
            <a:pPr lvl="2"/>
            <a:r>
              <a:rPr lang="en-US" sz="4000" dirty="0" smtClean="0"/>
              <a:t>literature</a:t>
            </a:r>
          </a:p>
          <a:p>
            <a:pPr lvl="1"/>
            <a:r>
              <a:rPr lang="en-US" sz="4000" dirty="0" smtClean="0"/>
              <a:t>Other sources </a:t>
            </a:r>
          </a:p>
          <a:p>
            <a:pPr marL="457200" lvl="1" indent="0">
              <a:buNone/>
            </a:pPr>
            <a:r>
              <a:rPr lang="en-US" sz="4000" dirty="0" smtClean="0"/>
              <a:t>	(citizen science, IAs,…</a:t>
            </a:r>
          </a:p>
          <a:p>
            <a:pPr marL="457200" lvl="1" indent="0">
              <a:buNone/>
            </a:pPr>
            <a:endParaRPr lang="en-US" sz="3500" dirty="0" smtClean="0"/>
          </a:p>
          <a:p>
            <a:pPr marL="457200" lvl="1" indent="0">
              <a:buNone/>
            </a:pPr>
            <a:r>
              <a:rPr lang="en-US" sz="3500" dirty="0" smtClean="0">
                <a:solidFill>
                  <a:srgbClr val="FF0000"/>
                </a:solidFill>
              </a:rPr>
              <a:t>GBIF is data from everyone to everyone ... this includes LTER </a:t>
            </a:r>
          </a:p>
          <a:p>
            <a:pPr marL="457200" lvl="1" indent="0">
              <a:buNone/>
            </a:pPr>
            <a:r>
              <a:rPr lang="en-US" sz="3500" dirty="0" smtClean="0">
                <a:solidFill>
                  <a:srgbClr val="FF0000"/>
                </a:solidFill>
              </a:rPr>
              <a:t>and other observatory-based data</a:t>
            </a:r>
          </a:p>
          <a:p>
            <a:pPr marL="0" indent="0">
              <a:buNone/>
            </a:pPr>
            <a:r>
              <a:rPr lang="en-US" sz="5000" dirty="0" smtClean="0"/>
              <a:t>Data processing</a:t>
            </a:r>
          </a:p>
          <a:p>
            <a:pPr lvl="1"/>
            <a:r>
              <a:rPr lang="en-US" sz="4000" dirty="0" smtClean="0"/>
              <a:t>Protocols</a:t>
            </a:r>
          </a:p>
          <a:p>
            <a:pPr lvl="1"/>
            <a:r>
              <a:rPr lang="en-US" sz="4000" dirty="0" smtClean="0"/>
              <a:t>Standards</a:t>
            </a:r>
          </a:p>
          <a:p>
            <a:pPr lvl="1"/>
            <a:r>
              <a:rPr lang="en-US" sz="4000" dirty="0" smtClean="0"/>
              <a:t>QA/QC</a:t>
            </a:r>
          </a:p>
          <a:p>
            <a:pPr lvl="1"/>
            <a:r>
              <a:rPr lang="en-US" sz="4000" dirty="0" smtClean="0"/>
              <a:t>Documentation/Metadata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sz="5000" dirty="0" err="1" smtClean="0"/>
              <a:t>Datasets</a:t>
            </a:r>
            <a:endParaRPr lang="es-ES" sz="5000" dirty="0" smtClean="0"/>
          </a:p>
          <a:p>
            <a:pPr lvl="1"/>
            <a:r>
              <a:rPr lang="es-ES" sz="4600" dirty="0" err="1" smtClean="0"/>
              <a:t>Publication</a:t>
            </a:r>
            <a:endParaRPr lang="es-ES" sz="4600" dirty="0" smtClean="0"/>
          </a:p>
          <a:p>
            <a:pPr lvl="1"/>
            <a:r>
              <a:rPr lang="es-ES" sz="4600" dirty="0" err="1" smtClean="0"/>
              <a:t>Archival</a:t>
            </a:r>
            <a:endParaRPr lang="es-ES" sz="4600" dirty="0" smtClean="0"/>
          </a:p>
          <a:p>
            <a:pPr lvl="1"/>
            <a:r>
              <a:rPr lang="es-ES" sz="4600" dirty="0" err="1" smtClean="0"/>
              <a:t>usage</a:t>
            </a:r>
            <a:endParaRPr lang="en-US" sz="4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322" y="371475"/>
            <a:ext cx="3057524" cy="245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599" y="6017806"/>
            <a:ext cx="79152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>
                <a:solidFill>
                  <a:srgbClr val="FF0000"/>
                </a:solidFill>
              </a:rPr>
              <a:t>A</a:t>
            </a:r>
            <a:r>
              <a:rPr lang="es-ES" sz="2000" dirty="0" err="1" smtClean="0">
                <a:solidFill>
                  <a:srgbClr val="FF0000"/>
                </a:solidFill>
              </a:rPr>
              <a:t>void</a:t>
            </a:r>
            <a:r>
              <a:rPr lang="es-ES" sz="2000" dirty="0" smtClean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duplication</a:t>
            </a:r>
            <a:r>
              <a:rPr lang="es-ES" sz="2000" dirty="0">
                <a:solidFill>
                  <a:srgbClr val="FF0000"/>
                </a:solidFill>
              </a:rPr>
              <a:t> &gt; </a:t>
            </a:r>
            <a:r>
              <a:rPr lang="es-ES" sz="2000" dirty="0" err="1">
                <a:solidFill>
                  <a:srgbClr val="FF0000"/>
                </a:solidFill>
              </a:rPr>
              <a:t>first</a:t>
            </a:r>
            <a:r>
              <a:rPr lang="es-ES" sz="2000" dirty="0">
                <a:solidFill>
                  <a:srgbClr val="FF0000"/>
                </a:solidFill>
              </a:rPr>
              <a:t>, </a:t>
            </a:r>
            <a:r>
              <a:rPr lang="es-ES" sz="2000" dirty="0" err="1">
                <a:solidFill>
                  <a:srgbClr val="FF0000"/>
                </a:solidFill>
              </a:rPr>
              <a:t>knowing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what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we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know</a:t>
            </a:r>
            <a:r>
              <a:rPr lang="es-ES" sz="2000" dirty="0">
                <a:solidFill>
                  <a:srgbClr val="FF0000"/>
                </a:solidFill>
              </a:rPr>
              <a:t>,… </a:t>
            </a:r>
          </a:p>
          <a:p>
            <a:r>
              <a:rPr lang="es-ES" sz="2000" dirty="0">
                <a:solidFill>
                  <a:srgbClr val="FF0000"/>
                </a:solidFill>
              </a:rPr>
              <a:t>C</a:t>
            </a:r>
            <a:r>
              <a:rPr lang="es-ES" sz="2000" dirty="0" smtClean="0">
                <a:solidFill>
                  <a:srgbClr val="FF0000"/>
                </a:solidFill>
              </a:rPr>
              <a:t>ulture </a:t>
            </a:r>
            <a:r>
              <a:rPr lang="es-ES" sz="2000" dirty="0" err="1">
                <a:solidFill>
                  <a:srgbClr val="FF0000"/>
                </a:solidFill>
              </a:rPr>
              <a:t>change</a:t>
            </a:r>
            <a:r>
              <a:rPr lang="es-ES" sz="2000" dirty="0">
                <a:solidFill>
                  <a:srgbClr val="FF0000"/>
                </a:solidFill>
              </a:rPr>
              <a:t> &gt; data </a:t>
            </a:r>
            <a:r>
              <a:rPr lang="es-ES" sz="2000" dirty="0" err="1">
                <a:solidFill>
                  <a:srgbClr val="FF0000"/>
                </a:solidFill>
              </a:rPr>
              <a:t>for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the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imediate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ends</a:t>
            </a:r>
            <a:r>
              <a:rPr lang="es-ES" sz="2000" dirty="0">
                <a:solidFill>
                  <a:srgbClr val="FF0000"/>
                </a:solidFill>
              </a:rPr>
              <a:t>, </a:t>
            </a:r>
            <a:r>
              <a:rPr lang="es-ES" sz="2000" dirty="0" err="1">
                <a:solidFill>
                  <a:srgbClr val="FF0000"/>
                </a:solidFill>
              </a:rPr>
              <a:t>also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to</a:t>
            </a:r>
            <a:r>
              <a:rPr lang="es-ES" sz="2000" dirty="0">
                <a:solidFill>
                  <a:srgbClr val="FF0000"/>
                </a:solidFill>
              </a:rPr>
              <a:t> be reusable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002" y="3457039"/>
            <a:ext cx="2399348" cy="93371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2" y="2924289"/>
            <a:ext cx="1399699" cy="1162359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147" y="4914899"/>
            <a:ext cx="1519409" cy="105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530" y="4941093"/>
            <a:ext cx="1005111" cy="100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41093"/>
            <a:ext cx="1355212" cy="100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266" y="4941093"/>
            <a:ext cx="1477782" cy="100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976"/>
            <a:ext cx="7238761" cy="813203"/>
          </a:xfrm>
        </p:spPr>
        <p:txBody>
          <a:bodyPr>
            <a:normAutofit/>
          </a:bodyPr>
          <a:lstStyle/>
          <a:p>
            <a:r>
              <a:rPr lang="es-ES" dirty="0" smtClean="0"/>
              <a:t>Data </a:t>
            </a:r>
            <a:r>
              <a:rPr lang="es-ES" dirty="0" err="1" smtClean="0"/>
              <a:t>workflows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572125" y="2906543"/>
            <a:ext cx="1361503" cy="1495852"/>
            <a:chOff x="5572125" y="3087518"/>
            <a:chExt cx="1361503" cy="1495852"/>
          </a:xfrm>
        </p:grpSpPr>
        <p:pic>
          <p:nvPicPr>
            <p:cNvPr id="8206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5" y="3087518"/>
              <a:ext cx="1361503" cy="1495852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3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0538" y="3297068"/>
              <a:ext cx="1267022" cy="476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5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150" y="3535620"/>
              <a:ext cx="774200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-2741" y="0"/>
            <a:ext cx="3815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>
                <a:solidFill>
                  <a:schemeClr val="accent1">
                    <a:lumMod val="75000"/>
                  </a:schemeClr>
                </a:solidFill>
                <a:latin typeface="Segoe UI Semibold" pitchFamily="34" charset="0"/>
              </a:rPr>
              <a:t>Information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Segoe UI Semibold" pitchFamily="34" charset="0"/>
              </a:rPr>
              <a:t> </a:t>
            </a:r>
            <a:r>
              <a:rPr lang="es-ES" sz="2400" dirty="0" err="1">
                <a:solidFill>
                  <a:schemeClr val="accent1">
                    <a:lumMod val="75000"/>
                  </a:schemeClr>
                </a:solidFill>
                <a:latin typeface="Segoe UI Semibold" pitchFamily="34" charset="0"/>
              </a:rPr>
              <a:t>infrastructure</a:t>
            </a:r>
            <a:endParaRPr lang="es-ES" sz="2400" dirty="0">
              <a:solidFill>
                <a:schemeClr val="accent1">
                  <a:lumMod val="75000"/>
                </a:schemeClr>
              </a:solidFill>
              <a:latin typeface="Segoe UI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3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5" y="204788"/>
            <a:ext cx="8966793" cy="484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1448" y="6430060"/>
            <a:ext cx="53149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http://www.biomedcentral.com/1472-6785/13/16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566242" y="646083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/>
              <a:t>BMC Ecology</a:t>
            </a:r>
            <a:r>
              <a:rPr lang="en-US" sz="1200" dirty="0"/>
              <a:t> 2013, </a:t>
            </a:r>
            <a:r>
              <a:rPr lang="en-US" sz="1200" b="1" dirty="0"/>
              <a:t>13</a:t>
            </a:r>
            <a:r>
              <a:rPr lang="en-US" sz="1200" dirty="0"/>
              <a:t>:16 doi:10.1186/1472-6785-13-16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39" y="5784996"/>
            <a:ext cx="4483397" cy="59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40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1712"/>
          </a:xfrm>
        </p:spPr>
        <p:txBody>
          <a:bodyPr/>
          <a:lstStyle/>
          <a:p>
            <a:r>
              <a:rPr lang="es-ES" dirty="0" smtClean="0"/>
              <a:t>Data </a:t>
            </a:r>
            <a:r>
              <a:rPr lang="es-ES" dirty="0" err="1" smtClean="0"/>
              <a:t>openness</a:t>
            </a:r>
            <a:r>
              <a:rPr lang="es-ES" dirty="0" smtClean="0"/>
              <a:t> in GBIF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71848"/>
            <a:ext cx="3876675" cy="2754315"/>
          </a:xfrm>
        </p:spPr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537998"/>
              </p:ext>
            </p:extLst>
          </p:nvPr>
        </p:nvGraphicFramePr>
        <p:xfrm>
          <a:off x="919715" y="1320800"/>
          <a:ext cx="7147960" cy="474091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43870"/>
                <a:gridCol w="5104090"/>
              </a:tblGrid>
              <a:tr h="1174750">
                <a:tc>
                  <a:txBody>
                    <a:bodyPr/>
                    <a:lstStyle/>
                    <a:p>
                      <a:r>
                        <a:rPr lang="en-US" b="0" noProof="0" dirty="0" err="1" smtClean="0"/>
                        <a:t>Accesible</a:t>
                      </a:r>
                      <a:endParaRPr lang="en-US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/>
                        <a:t>One </a:t>
                      </a:r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entry point</a:t>
                      </a:r>
                      <a:r>
                        <a:rPr lang="en-US" b="0" noProof="0" dirty="0" smtClean="0"/>
                        <a:t>: </a:t>
                      </a:r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data.gbif.org;</a:t>
                      </a:r>
                      <a:r>
                        <a:rPr lang="en-US" b="0" baseline="0" noProof="0" dirty="0" smtClean="0"/>
                        <a:t> all data </a:t>
                      </a:r>
                      <a:r>
                        <a:rPr lang="en-US" b="0" baseline="0" noProof="0" dirty="0" err="1" smtClean="0"/>
                        <a:t>queryable</a:t>
                      </a:r>
                      <a:r>
                        <a:rPr lang="en-US" b="0" baseline="0" noProof="0" dirty="0" smtClean="0"/>
                        <a:t> using a single interface; under a common data </a:t>
                      </a:r>
                      <a:r>
                        <a:rPr lang="en-US" b="1" baseline="0" noProof="0" dirty="0" smtClean="0">
                          <a:solidFill>
                            <a:srgbClr val="FF0000"/>
                          </a:solidFill>
                        </a:rPr>
                        <a:t>profile: Darwin Core</a:t>
                      </a:r>
                      <a:r>
                        <a:rPr lang="en-US" b="0" baseline="0" noProof="0" dirty="0" smtClean="0"/>
                        <a:t>. Other ways to access data </a:t>
                      </a:r>
                      <a:r>
                        <a:rPr lang="en-US" b="0" baseline="0" noProof="0" dirty="0" err="1" smtClean="0"/>
                        <a:t>avaliable</a:t>
                      </a:r>
                      <a:r>
                        <a:rPr lang="en-US" b="0" baseline="0" noProof="0" dirty="0" smtClean="0"/>
                        <a:t>; moving into Semantic Web</a:t>
                      </a:r>
                      <a:endParaRPr lang="en-US" b="0" noProof="0" dirty="0"/>
                    </a:p>
                  </a:txBody>
                  <a:tcPr/>
                </a:tc>
              </a:tr>
              <a:tr h="1174750">
                <a:tc>
                  <a:txBody>
                    <a:bodyPr/>
                    <a:lstStyle/>
                    <a:p>
                      <a:r>
                        <a:rPr lang="en-US" b="0" noProof="0" smtClean="0"/>
                        <a:t>Assessable</a:t>
                      </a:r>
                      <a:endParaRPr lang="en-US" b="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/>
                        <a:t>Each dataset is made available along its corresponding </a:t>
                      </a:r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metadata</a:t>
                      </a:r>
                      <a:r>
                        <a:rPr lang="en-US" b="0" noProof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0" noProof="0" dirty="0" smtClean="0"/>
                        <a:t>set; following the Ecological metadata language (</a:t>
                      </a:r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EML</a:t>
                      </a:r>
                      <a:r>
                        <a:rPr lang="en-US" b="0" noProof="0" dirty="0" smtClean="0"/>
                        <a:t>) Standard describing </a:t>
                      </a:r>
                      <a:endParaRPr lang="en-US" b="0" noProof="0" dirty="0"/>
                    </a:p>
                  </a:txBody>
                  <a:tcPr/>
                </a:tc>
              </a:tr>
              <a:tr h="1174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noProof="0" smtClean="0"/>
                        <a:t>Intelligible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/>
                        <a:t>GBIF is focused on “</a:t>
                      </a:r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primary data</a:t>
                      </a:r>
                      <a:r>
                        <a:rPr lang="en-US" b="0" noProof="0" dirty="0" smtClean="0"/>
                        <a:t>” not in</a:t>
                      </a:r>
                      <a:r>
                        <a:rPr lang="en-US" b="0" baseline="0" noProof="0" dirty="0" smtClean="0"/>
                        <a:t> summarized data or results. So  analyses can be replicated and conclusions claimed, evaluated.</a:t>
                      </a:r>
                      <a:endParaRPr lang="en-US" b="0" noProof="0" dirty="0"/>
                    </a:p>
                  </a:txBody>
                  <a:tcPr/>
                </a:tc>
              </a:tr>
              <a:tr h="1174750">
                <a:tc>
                  <a:txBody>
                    <a:bodyPr/>
                    <a:lstStyle/>
                    <a:p>
                      <a:r>
                        <a:rPr lang="en-US" b="0" noProof="0" smtClean="0"/>
                        <a:t>Usable</a:t>
                      </a:r>
                      <a:endParaRPr lang="en-US" b="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/>
                        <a:t>All </a:t>
                      </a:r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data downloadable</a:t>
                      </a:r>
                      <a:r>
                        <a:rPr lang="en-US" b="0" noProof="0" dirty="0" smtClean="0"/>
                        <a:t>; a common data sharing framework (GBIF’s data use agreement; specific data set use conditions, moving into a standard, </a:t>
                      </a:r>
                      <a:r>
                        <a:rPr lang="en-US" sz="1800" b="1" i="0" kern="120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Database License framework</a:t>
                      </a:r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b="0" noProof="0" dirty="0" smtClean="0"/>
                        <a:t> </a:t>
                      </a:r>
                      <a:endParaRPr lang="en-US" b="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-2741" y="0"/>
            <a:ext cx="3815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>
                <a:solidFill>
                  <a:schemeClr val="accent1">
                    <a:lumMod val="75000"/>
                  </a:schemeClr>
                </a:solidFill>
                <a:latin typeface="Segoe UI Semibold" pitchFamily="34" charset="0"/>
              </a:rPr>
              <a:t>Information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Segoe UI Semibold" pitchFamily="34" charset="0"/>
              </a:rPr>
              <a:t> </a:t>
            </a:r>
            <a:r>
              <a:rPr lang="es-ES" sz="2400" dirty="0" err="1">
                <a:solidFill>
                  <a:schemeClr val="accent1">
                    <a:lumMod val="75000"/>
                  </a:schemeClr>
                </a:solidFill>
                <a:latin typeface="Segoe UI Semibold" pitchFamily="34" charset="0"/>
              </a:rPr>
              <a:t>infrastructure</a:t>
            </a:r>
            <a:endParaRPr lang="es-ES" sz="2400" dirty="0">
              <a:solidFill>
                <a:schemeClr val="accent1">
                  <a:lumMod val="75000"/>
                </a:schemeClr>
              </a:solidFill>
              <a:latin typeface="Segoe UI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8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4159"/>
            <a:ext cx="8229600" cy="1143000"/>
          </a:xfrm>
        </p:spPr>
        <p:txBody>
          <a:bodyPr/>
          <a:lstStyle/>
          <a:p>
            <a:r>
              <a:rPr lang="es-ES" dirty="0"/>
              <a:t>Data </a:t>
            </a:r>
            <a:r>
              <a:rPr lang="es-ES" dirty="0" err="1"/>
              <a:t>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4572000" cy="2664296"/>
          </a:xfrm>
          <a:solidFill>
            <a:srgbClr val="0C8DE8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>
                <a:solidFill>
                  <a:schemeClr val="bg1"/>
                </a:solidFill>
              </a:rPr>
              <a:t>Darwin Core </a:t>
            </a:r>
            <a:r>
              <a:rPr lang="es-ES" sz="2800" dirty="0" smtClean="0">
                <a:solidFill>
                  <a:schemeClr val="bg1"/>
                </a:solidFill>
              </a:rPr>
              <a:t>Archives (inc. </a:t>
            </a:r>
            <a:r>
              <a:rPr lang="es-ES" sz="2800" dirty="0" err="1" smtClean="0">
                <a:solidFill>
                  <a:schemeClr val="bg1"/>
                </a:solidFill>
              </a:rPr>
              <a:t>downloads</a:t>
            </a:r>
            <a:r>
              <a:rPr lang="es-ES" sz="2800" dirty="0" smtClean="0">
                <a:solidFill>
                  <a:schemeClr val="bg1"/>
                </a:solidFill>
              </a:rPr>
              <a:t>)</a:t>
            </a:r>
            <a:endParaRPr lang="es-E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0" y="1484784"/>
            <a:ext cx="4572000" cy="2664296"/>
          </a:xfrm>
          <a:prstGeom prst="rect">
            <a:avLst/>
          </a:prstGeom>
          <a:solidFill>
            <a:srgbClr val="00FF56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 err="1">
                <a:solidFill>
                  <a:schemeClr val="bg1"/>
                </a:solidFill>
              </a:rPr>
              <a:t>Maps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4149080"/>
            <a:ext cx="4572000" cy="2664296"/>
          </a:xfrm>
          <a:prstGeom prst="rect">
            <a:avLst/>
          </a:prstGeom>
          <a:solidFill>
            <a:srgbClr val="BBC40A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 err="1" smtClean="0">
                <a:solidFill>
                  <a:schemeClr val="bg1"/>
                </a:solidFill>
              </a:rPr>
              <a:t>Combined</a:t>
            </a:r>
            <a:r>
              <a:rPr lang="es-ES" sz="2400" dirty="0" smtClean="0">
                <a:solidFill>
                  <a:schemeClr val="bg1"/>
                </a:solidFill>
              </a:rPr>
              <a:t> data</a:t>
            </a:r>
            <a:endParaRPr lang="es-ES" sz="2400" dirty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s-E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4149080"/>
            <a:ext cx="4572000" cy="2664296"/>
          </a:xfrm>
          <a:prstGeom prst="rect">
            <a:avLst/>
          </a:prstGeom>
          <a:solidFill>
            <a:srgbClr val="D9921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GBIF Open Geospatial Consortium </a:t>
            </a:r>
            <a:r>
              <a:rPr lang="en-US" sz="2400" dirty="0" smtClean="0">
                <a:solidFill>
                  <a:schemeClr val="bg1"/>
                </a:solidFill>
              </a:rPr>
              <a:t>services</a:t>
            </a:r>
          </a:p>
          <a:p>
            <a:pPr marL="0" lvl="1" indent="0">
              <a:buNone/>
            </a:pPr>
            <a:r>
              <a:rPr lang="en-US" sz="1050" dirty="0">
                <a:hlinkClick r:id="rId2"/>
              </a:rPr>
              <a:t>http://data.gbif.org/countries/</a:t>
            </a:r>
            <a:r>
              <a:rPr lang="en-US" sz="1800" b="1" dirty="0">
                <a:hlinkClick r:id="rId2"/>
              </a:rPr>
              <a:t>gbif</a:t>
            </a:r>
            <a:r>
              <a:rPr lang="en-US" sz="1800" b="1" dirty="0">
                <a:solidFill>
                  <a:srgbClr val="FF0000"/>
                </a:solidFill>
                <a:hlinkClick r:id="rId2"/>
              </a:rPr>
              <a:t>WMS</a:t>
            </a:r>
            <a:r>
              <a:rPr lang="en-US" sz="1800" b="1" dirty="0">
                <a:hlinkClick r:id="rId2"/>
              </a:rPr>
              <a:t>Map</a:t>
            </a:r>
            <a:r>
              <a:rPr lang="en-US" sz="1050" dirty="0">
                <a:hlinkClick r:id="rId2"/>
              </a:rPr>
              <a:t>?wmsFilter=%3CFilter%3E%3CAnd%3E%3CPropertyIsEqualTo%3E%3CPropertyName%3Etype%3C/PropertyName%3E%3CLiteral%3E4%3C/Literal%3E%3C/PropertyIsEqualTo%3E%3CPropertyIsEqualTo%3E%3CPropertyName%3Econcept%3C/PropertyName%3E%3CLiteral%3E252%3C/Literal%3E%3C/PropertyIsEqualTo%3E%3C/And%3E%3C/Filter%3E</a:t>
            </a:r>
            <a:endParaRPr lang="en-US" sz="1050" dirty="0"/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99" y="4609009"/>
            <a:ext cx="2847976" cy="215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2330938"/>
            <a:ext cx="2776538" cy="173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756" y="6090127"/>
            <a:ext cx="1460437" cy="66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1860886"/>
            <a:ext cx="3014663" cy="218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741" y="0"/>
            <a:ext cx="3815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>
                <a:solidFill>
                  <a:schemeClr val="accent1">
                    <a:lumMod val="75000"/>
                  </a:schemeClr>
                </a:solidFill>
                <a:latin typeface="Segoe UI Semibold" pitchFamily="34" charset="0"/>
              </a:rPr>
              <a:t>Information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Segoe UI Semibold" pitchFamily="34" charset="0"/>
              </a:rPr>
              <a:t> </a:t>
            </a:r>
            <a:r>
              <a:rPr lang="es-ES" sz="2400" dirty="0" err="1">
                <a:solidFill>
                  <a:schemeClr val="accent1">
                    <a:lumMod val="75000"/>
                  </a:schemeClr>
                </a:solidFill>
                <a:latin typeface="Segoe UI Semibold" pitchFamily="34" charset="0"/>
              </a:rPr>
              <a:t>infrastructure</a:t>
            </a:r>
            <a:endParaRPr lang="es-ES" sz="2400" dirty="0">
              <a:solidFill>
                <a:schemeClr val="accent1">
                  <a:lumMod val="75000"/>
                </a:schemeClr>
              </a:solidFill>
              <a:latin typeface="Segoe UI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2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66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Capability infrastructure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650" y="1388835"/>
            <a:ext cx="4572000" cy="31854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Knowledge base and management, training</a:t>
            </a:r>
          </a:p>
          <a:p>
            <a:pPr marL="714375" lvl="1"/>
            <a:r>
              <a:rPr lang="es-ES" sz="2400" dirty="0" err="1" smtClean="0"/>
              <a:t>workshops</a:t>
            </a:r>
            <a:r>
              <a:rPr lang="es-ES" sz="2400" dirty="0" smtClean="0"/>
              <a:t>, </a:t>
            </a:r>
            <a:r>
              <a:rPr lang="es-ES" sz="2400" dirty="0" err="1" smtClean="0"/>
              <a:t>manuals</a:t>
            </a:r>
            <a:endParaRPr lang="es-ES" sz="2400" dirty="0" smtClean="0"/>
          </a:p>
          <a:p>
            <a:pPr marL="714375" lvl="1"/>
            <a:r>
              <a:rPr lang="es-ES" sz="2400" dirty="0" smtClean="0"/>
              <a:t>e-</a:t>
            </a:r>
            <a:r>
              <a:rPr lang="es-ES" sz="2400" dirty="0" err="1" smtClean="0"/>
              <a:t>Learning</a:t>
            </a:r>
            <a:r>
              <a:rPr lang="es-ES" sz="2400" dirty="0" smtClean="0"/>
              <a:t>, </a:t>
            </a:r>
            <a:r>
              <a:rPr lang="es-ES" sz="2400" dirty="0" err="1" smtClean="0"/>
              <a:t>repositories</a:t>
            </a: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Standard development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s-ES" sz="2400" dirty="0" smtClean="0"/>
              <a:t>Darwin Core</a:t>
            </a:r>
            <a:endParaRPr lang="es-E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s-ES" sz="2400" dirty="0" smtClean="0"/>
              <a:t>GMP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s-ES" sz="105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Data gateways development</a:t>
            </a:r>
            <a:endParaRPr lang="en-US" sz="24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99" y="1391760"/>
            <a:ext cx="2619375" cy="158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99" y="3068420"/>
            <a:ext cx="20240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28" y="3416082"/>
            <a:ext cx="749034" cy="75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99" y="3652838"/>
            <a:ext cx="1275029" cy="51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 descr="http://www.ewt.org.za/icons/gbif_r2_c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100762" y="3045137"/>
            <a:ext cx="2960015" cy="119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4935556"/>
            <a:ext cx="2033586" cy="46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363" y="5338763"/>
            <a:ext cx="1239574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82" y="5300663"/>
            <a:ext cx="1728021" cy="130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 descr="http://ipt.biodiversity.be/styles/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4941060"/>
            <a:ext cx="2173729" cy="34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4" y="4942236"/>
            <a:ext cx="1962149" cy="29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5233324"/>
            <a:ext cx="1228726" cy="145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5" y="4950810"/>
            <a:ext cx="2114060" cy="150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8" descr="data:image/jpeg;base64,/9j/4AAQSkZJRgABAQAAAQABAAD/2wCEAAkGBhQSERUQEBISFBETGR0YGBgYGBscFhkYGxgXHxsVHBwYJyYhGhsjHRgiIS8gJCcpLC4sHB4yQTAtNSgsLSkBCQoKDgwNGg8PGjUlHRwqLSkpLCksLCkpKSwsLyksLikpLCkpLCkpLCwsKSkpLCksKSwsKSkpKSwpLCksLCkpLP/AABEIAFAA0AMBIgACEQEDEQH/xAAbAAEAAQUBAAAAAAAAAAAAAAAABQECAwQHBv/EADgQAAICAQMCBQIDBQcFAAAAAAECAxEABBIhBTEGEyJBUTJhUnGBBxQVobEkQnKCkZLBFlNiY+H/xAAYAQEBAQEBAAAAAAAAAAAAAAAAAQIDBP/EAB8RAQEBAAICAgMAAAAAAAAAAAABEQIhAzFBURITcf/aAAwDAQACEQMRAD8A7jjGMBjGMBjGMBjGMBjGMBjGMChzXfXIJFiLDzGBYD3IFX/XMs8oVSzGlUEk/YZy7pviQy6mTXm9gnhjUeyxt5iV+u7cfuc1x46zy5Y6oMrlFyuZaMYxgMYxgMYxgMYxgMYxgMYxgMYxgMYxgMYxgMYxgMYxgYdZpxJG0bcq6lT+RFHOPv0kxaDqETfXDPEp/wBy035lXB/UZ2U5AeLulB9Jqto9bx3+ZTlf14rOnj5Zcc+fHY2/C3Uv3jSQze7IN3+IcN/MHJXOUeCPGB02jlHlmRYWD7QabY/BYX3p+T8BrzZ137XnPEGnC/eRrP8AtUf85q+Ll+VxJ5Jnbpt5Td85yE+I9bqIzNLrF00F7QQp9TcEqqr6mq+TYrMek8Os02nkmmXVQzyFFO5m3Hy2PIb6aIqjzj9We6n7PqOwCZfxL/qMu3ZwlfCaFvKWfTnUCx5YB+oXaCStpbjt85PeEUdZNLcvlLtlO0F7kKMfS47en4+Bi+OZ1SeS/TrWM5/0P9pQM50+paNkP0ToCqEmuCrcgc1uv27Z7DqXVlhCkhnZzSIgtnNXwOBQHJJIGc7xs9uk5SpDGROj69ufypYpIJCCyiTbTBa3EMhINXyODmkni7cgnXTTtpieJAASVut4QHcV/S/tkyr+Uejxlqtl2RTGMYDGMYDGMYDGMYDGMYDGMYDLWW8uxgeA1vgv921Y1MC7tNLaTRe6o4pivyt0a9q+OM8B4h6I2k1DwN2HKH8SH6W/4P3zvpGRnXfDsWrj8uZbr6WHDKfkHO3Dy5e3Hn45Z05BBphqdNFEjok0DP6XIUOrkNuVjxuB4Iyb6Xpk00el3zIf7UxcqbRD5Dig3YkCrI4s5sS+BNXpgyRCDVQMb2SD3HZqPZq4sHIHrPStdJtWTSOqJYRI4/QoJ9gt9/nO2zl6vTnme4ppugrHKs76mD92RhIJA4LsFbcFEf1bzQFHJCDrcXm6ad3VF/tTMCfp8x3Kqfub4yAj8M6pjxpZ7+6Ff5tlR0CWKfbqIlGxA+x3C8saVrF9qPHyR8c3ll+U4/xk6R4I1uqTfGkcaf8AtYhvn6QPT39+ftkjpPEk+lbTjqCSCKEPEJojyFYrRNWQBtA+4IyoV0vaiLuBHGpYWAeAa70Pb+nbMUunuw0MRFGwZyeCR8+3298zeNvtqWS9OgaKRNRJG8H7xMsYZxJIzLGH2kBRY9ZO4g+w/PIuRmWM/usOr02tPPkqHbT+ZfIsjy9h/EKNffN/9mbONM0EpttPI0Y5vgHj9QKGewrPNuO2atjuhu71zXa/fL8YzLahOQk/iQrJ5fl36it7vwtALqj/AN6/8v34mzkRN4eRn8ws97i3tXLRH4/9Q/1OWZ8pWfX9QkSSJEjjZZG2ktIVIIBJ4CNfA+RjX9ZWIHi3Fek2t2yg0SKNbr4vM+o0gdo2JNxsWFe5KlaP25yMn8Lxs5k3NZv2W+WBrcRuI9PAJoD9MTEutvTdejZFZiFLC65IHeraqF1xdXl+o6pSI8YD+aQEslVNgmyaJAofBzR/6Viu+Sdu2yELcA0QStqefas3pOngxogZgY62txYIFA88Hg/zx0dtLU+JNqRP/Zz5jFbM4EQoE8OFO7t2oZj1HiraVHlou7ZzLJ5YG9Hb1Ha1Vsr7k5sr0IBVCyybld33ekkl91g8VXq4ofGVg6AiMjqzjZtAFiqRHUe19nP8svSdtw60KgeTaLr6SWFnsF4Ba/bjn4zD/HYdwQSLvIBr3okgX+GypHPvx3zLrtEJFAJIKsGBHcMpsHng/lmknh5ACAz+ooT27xytID292bkfHbJMW78KaXxNGygyMiMwFLZLWUDEHgdgb/Lnj23v4pHu27gW+wJs0CQCOCaN0ORkfB4YjS6eT1IY/wC72KIt9u9ID+pzJp/D6RyGVDTH32puvaB9RXd2Ha6y3DtL4xjMtGMYwKVisrjApWc//aXoCkkerpDFtMUpZdwSzaSHnt3X/OD7Z0HLJYQwKsAykUQRYI+Dlly6lmuZdP8ABk8oDBdMqt6gzRdwTxQvtWTx6PpenQfvOoEbyJ9JEYBZz9KRoLO4ngAWc2v+iBHxo9Xq9In/AG42Rox9lWZX2D7LQ+2bPTvCEUco1Ery6nUD6ZJmDFf8CqAiX/4qL4zV8lrM4SPB9B8Vajp7GHVaf1TySTMvaXdJIWYqD6ZVBb+418gbb4zofRPFUGqW4ZASOCP7ykdwR3BB4o5va/p0c8ZimjSSNu6sAQf0OeG61+zIhvN0UhDjskjEMO/CTC2UXXpYOvAFACsw26FeVzxHgrqOt89tLq45Nqpu8xl21zQUsLSQkc2pB45UZ7fAociIJC8spaVlEcqqoBAUjYhogjkktXzkuRmB9AhcSlEMi9nKgsPyYix/9xEQXUPEDb1jQUGkUK4P1BZo1kUggV9VcE5bD4gZ1icAJECvmMXtuYt5FBaIoj1WD34+Z09Nj3F/Lj3nu20biRVWav2x/DI9yv5ce5BSttG5R8A1wPy+c1sTKiE8QO+5FiAk9rchNpQtu3bLuvbb+vvmYdVdIYCEMskqg967ICSSAf6f6ZvfwaHaU8mHaxsjYtE/JFcn75lm0KOoRkRkFekqCortQPGNhlRei66ZHCmLajMUVt4JLKu4+kCgK9wx5/1zEnXGjaTzQvl+ZIqtuNjathSu3ge1gk/bJsaZbvat3fYdz3P5/fLF6fGGZxHGHfhm2jcw+Cas/rjYvaKh8RMeGiCsJDG4MnA4Q7hagkU47hRfF9rtHiNiGIh4s7Let21tp4q/vS78lYulxKAqxRKFO4AIAA34hXY175U9Nj9Vxod/1+ker/Fx6v1ydJlaur6oQsWxVZpuFt6UehnssA3svsOTWR/RvEDv5aNHu4RXk3D62jD9iBYo/N/+OTs2jV12OqsvwwBHH2PGWp0+MMGEcYZV2ghRYX8II7L9u2NmGXUNq+uMJ0AAWFJHRyW5bbp3f6dvC3Rvd7dssbxM+47owojV2kXdyQEVlKkqOfUBRA7k3xzON0+Mv5hjj8yq3bRuqqq6vt/XKQ9NjThI41AN0qgC6Ivgd6JH5E5dhlRn8fayrRqHRwrjzPSAUVgwJUE/WByAAff3zb13UfLdF2ghzTMWC7eQBx72TXJA9rsgHZXp0YUKscYVTuUBQAG/EBXB5PIy99MpIZlUleVJFkGqsE9snS9oGXrsj+V5aKpkZGUFzTRsH4Y7fSeOwDe3OXjxMdrMIgQqpQ38mR5GTbW3hQR9Vkm/pyWfpURDAxREOdzAotM34jxyfucvbRIQV2JtI2kUKKjspHuPtl2JlROp6nI0UbogWQzBGQv6eCwILAEgcfhv5AzFF4iLMqpGDI5CgNJSbh527kKTQ8o0as2LC5NN06MoImjQxjshUFRXalIoVlJOmxsuwxxlKA2lQRS/SKPFD2+MbDKgJ/EbOsckS7Ytw3EvTndC0mygCK5Hq3d/bM0niYqAohZn9Njcap9oRt23my1V34Y80cmX6dGzB2jjLgVuKi6+LPNfbL20SEEFEII2kbRRUdgfkfbGz6MqHh8QO3mXCoMYXgyd3LMNvC9vT/i9tt4HXSX2Iis7hauSk5WRjyFNUE+DfHAyXGgTaUCJtI2ldoor+Gu1d+PvlJunRsNrRxlTVgqCDt+kUfj2+MbDKgNF4lKwxGRS4Ma73B5EnlbyCKC8gfPcjjJHomskkkl8wKtCMqqtuADKT3Kqefis3R02MMriOPeopW2i1HwD3A+wy/SaGOKxHGiA8naoWz8mu+TYSV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56" name="Picture 20" descr="http://imsgbif.gbif.org/CMS/W_TR_EventDetail.php?image=Thumbnail&amp;recid=26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280" y="1391760"/>
            <a:ext cx="1836759" cy="70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http://locs4africa.iclei.org/files/2013/08/GBIF-training-at-LOC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236" y="2114550"/>
            <a:ext cx="1808803" cy="87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7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337"/>
            <a:ext cx="8229600" cy="969481"/>
          </a:xfrm>
        </p:spPr>
        <p:txBody>
          <a:bodyPr/>
          <a:lstStyle/>
          <a:p>
            <a:r>
              <a:rPr lang="es-ES" dirty="0" err="1" smtClean="0"/>
              <a:t>Infrastructure</a:t>
            </a:r>
            <a:r>
              <a:rPr lang="es-ES" dirty="0" smtClean="0"/>
              <a:t> </a:t>
            </a:r>
            <a:r>
              <a:rPr lang="es-ES" dirty="0" err="1" smtClean="0"/>
              <a:t>usage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32817"/>
            <a:ext cx="1810819" cy="27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4391026"/>
            <a:ext cx="5753099" cy="239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54"/>
          <a:stretch/>
        </p:blipFill>
        <p:spPr bwMode="auto">
          <a:xfrm rot="16200000">
            <a:off x="-649456" y="5021431"/>
            <a:ext cx="2727665" cy="81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4081653"/>
            <a:ext cx="5838824" cy="2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4" y="4379837"/>
            <a:ext cx="2181227" cy="240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32818"/>
            <a:ext cx="6875554" cy="27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80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4181474"/>
            <a:ext cx="5554960" cy="2390353"/>
          </a:xfrm>
        </p:spPr>
        <p:txBody>
          <a:bodyPr/>
          <a:lstStyle/>
          <a:p>
            <a:pPr marL="400050" lvl="1" indent="-225425">
              <a:buFont typeface="Monotype Sorts" charset="2"/>
              <a:buNone/>
            </a:pPr>
            <a:r>
              <a:rPr lang="da-DK" sz="14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Francisco Pando </a:t>
            </a:r>
            <a:endParaRPr lang="da-DK" sz="1400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 indent="-225425">
              <a:buFont typeface="Monotype Sorts" charset="2"/>
              <a:buNone/>
            </a:pPr>
            <a:r>
              <a:rPr lang="da-DK" sz="14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da-DK" sz="14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Unidad de coordinación, GBIF España</a:t>
            </a:r>
            <a:endParaRPr lang="da-DK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714375" lvl="1" indent="-177800">
              <a:lnSpc>
                <a:spcPct val="80000"/>
              </a:lnSpc>
              <a:buFont typeface="Monotype Sorts" charset="2"/>
              <a:buNone/>
            </a:pPr>
            <a:r>
              <a:rPr lang="da-DK" sz="14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Real Jardín Botánico - CSIC</a:t>
            </a:r>
          </a:p>
          <a:p>
            <a:pPr marL="714375" lvl="1" indent="-177800">
              <a:lnSpc>
                <a:spcPct val="80000"/>
              </a:lnSpc>
              <a:buFont typeface="Monotype Sorts" charset="2"/>
              <a:buNone/>
            </a:pPr>
            <a:r>
              <a:rPr lang="da-DK" sz="14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Claudio Moyano 1, 28014 </a:t>
            </a:r>
            <a:r>
              <a:rPr lang="da-DK" sz="14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Madrid</a:t>
            </a:r>
            <a:endParaRPr lang="da-DK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714375" lvl="1" indent="-177800">
              <a:lnSpc>
                <a:spcPct val="80000"/>
              </a:lnSpc>
              <a:buFont typeface="Monotype Sorts" charset="2"/>
              <a:buNone/>
            </a:pPr>
            <a:r>
              <a:rPr lang="da-DK" sz="1400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pando@gbif.es</a:t>
            </a:r>
            <a:endParaRPr lang="da-DK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14375" lvl="1" indent="-177800">
              <a:lnSpc>
                <a:spcPct val="80000"/>
              </a:lnSpc>
              <a:buFont typeface="Monotype Sorts" charset="2"/>
              <a:buNone/>
            </a:pPr>
            <a:r>
              <a:rPr lang="da-DK" sz="1400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www.gbif.es</a:t>
            </a:r>
            <a:r>
              <a:rPr lang="da-DK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714375" lvl="1" indent="-177800">
              <a:lnSpc>
                <a:spcPct val="80000"/>
              </a:lnSpc>
              <a:buFont typeface="Monotype Sorts" charset="2"/>
              <a:buNone/>
            </a:pPr>
            <a:endParaRPr lang="da-DK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714375" lvl="1" indent="-177800">
              <a:lnSpc>
                <a:spcPct val="80000"/>
              </a:lnSpc>
              <a:buFont typeface="Monotype Sorts" charset="2"/>
              <a:buNone/>
            </a:pPr>
            <a:endParaRPr lang="da-DK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14375" lvl="1" indent="-177800">
              <a:lnSpc>
                <a:spcPct val="80000"/>
              </a:lnSpc>
              <a:buFont typeface="Monotype Sorts" charset="2"/>
              <a:buNone/>
            </a:pPr>
            <a:endParaRPr lang="da-DK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714375" lvl="1" indent="-177800">
              <a:lnSpc>
                <a:spcPct val="80000"/>
              </a:lnSpc>
              <a:buFont typeface="Monotype Sorts" charset="2"/>
              <a:buNone/>
            </a:pPr>
            <a:r>
              <a:rPr lang="da-DK" sz="1200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http://creativecommons.org/licenses/by-sa/3.0/es</a:t>
            </a:r>
            <a:r>
              <a:rPr lang="da-DK" sz="1200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/</a:t>
            </a:r>
            <a:r>
              <a:rPr lang="da-DK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da-DK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714375" lvl="1" indent="-177800">
              <a:lnSpc>
                <a:spcPct val="80000"/>
              </a:lnSpc>
              <a:buFont typeface="Monotype Sorts" charset="2"/>
              <a:buNone/>
            </a:pPr>
            <a:endParaRPr lang="da-DK" sz="1600" dirty="0"/>
          </a:p>
        </p:txBody>
      </p:sp>
      <p:sp>
        <p:nvSpPr>
          <p:cNvPr id="4" name="AutoShape 2" descr="data:image/jpeg;base64,/9j/4AAQSkZJRgABAQAAAQABAAD/2wCEAAkGBhQSERQUExIWFBUWGBoVGRgXGBcWFhocExgXGRgVGBgYHicfHR8jHB4VIDAgJicpLCwsFh8xNjAqNSYrLSkBCQoKDgwMFA8PFCkYFBgpKSkpKSkpKSkpKSkpKSkpKSkpKSkpKSkpKSkpKSkpKSkpKSkpKSkpKSkpKSkpKSkpKf/AABEIAIUBewMBIgACEQEDEQH/xAAcAAEAAgMBAQEAAAAAAAAAAAAABgcEBQgCAwH/xABIEAACAQMABQcIBwcCBQUBAAABAgMABBEFBxIhMQYTF0FRYZEIIjJSU3GB0iNCYnOTobEUNHKCorLBM5I1g8LR8CRDY7O0Ff/EABYBAQEBAAAAAAAAAAAAAAAAAAABAv/EABcRAQEBAQAAAAAAAAAAAAAAAAABESH/2gAMAwEAAhEDEQA/ANQTNp+e4mmuZEtEkMcMKHAwu9SVORnZIJYgkk9QAFfToctfbT+MfyU1Ofucv3x/sSp7UZQLoctfbT+MfyU6HLX20/jH8lT2lBAuhy19tP4x/JToctfbT+MfyVPaUEC6HLX20/jH8lOhy19tP4x/JUg0ny4s4Dh7hS3DZTMh3dR2M4+OK0M+uG1BwsUzd+EA/Ns0OvPQ5a+2n8Y/kp0OWvtp/GP5K8jXJbewm/o+as+y1qWL+kzxfxoT+abVDrC6HLX20/jH8lOhy19tP4x/JU0sdJRTLtRSpIO1GDY9+OFZNBAuhy19tP4x/JToctfbT+MfyVPaUEC6HLX20/jH8lOhy19tP4x/JU9pQQLoctfbT+MfyU6HLX20/jH8lT2lBAuhy19tP4x/JToctfbT+MfyVPaUEC6HLX20/jH8lOhy19tP4x/JU9pQQLoctfbT+MfyU6HLX20/jH8lTe7vEiQvI6og4sxAA+JqD6W1v26boI2mPrH6NPhkFvyFB+9Dlr7afxj+SnQ5a+2n8Y/kqOT64bok7MUKjqBDsfidoD8qQa4boEbUULDrADqfgdo/pRepH0OWvtp/GP5KdDlr7afxj+SvOidb8DnE8TQn1h9InxwA35GpxZ30cyB4nWRDwZSCPy/SiIT0OWvtp/GP5KdDlr7afxj+Sp7SggXQ5a+2n8Y/kp0OWvtp/GP5KntKCBdDlr7afxj+SnQ5a+2n8Y/kqe1+M2Bk7gKCB9Dlr7afxj+SnQ5a+2n8Y/krM03rStICVjJuGHqbk/3ncfeAail3rkuCfo4IkH2ttz4gqPyodb/octfbT+MfyU6HLX20/jH8lRldcF56kB/kf/D1utG65UJxPblR60bbX9LY/Wh1mdDlr7afxj+SnQ5a+2n8Y/kqW6H0/BdLtQShwOI4MP4lO8eFbCggXQ5a+2n8Y/kp0OWvtp/GP5KntKCBdDlr7afxj+SnQ5a+2n8Y/kqe0oIF0OWvtp/GP5KdDlr7afxj+Sp7SggEuqwQK0lpdTxTqCVbaC8N+NpAGGe3PjW+5NeUFEtrEt2Ga4AIdlXAbBIVsAYyV2Scbs53DhW+m9Fvcf0rmakWLf1Ofucv3x/sSp7UC1Ofucv3x/sSp7RClKjHLflmtjFhcNO4OwvUB67dw6h1n3HERkcqeWUNivnnblIysQPnHsLH6q957DgGqi5Q8uLm8JDuUj9mhIXH2utvj+VaieeS4lLMWklkbvLMzbgAB8AAO4Crr1e6gxhZ9JbycFbdTgD71h1/ZU9W8nJA01imdE6DuLpti3gkmbdkRozYzwLEDAHed26plYaitKyelAkQ/wDklT9ELHxrpux0fHCgjhjSNF4KihVHuA3VkUVzQ/k+aTAyP2c9wkOfzUCo7pbVbpO2GZLKUrnGY8TD3nmi2B3nFdc0oOI7a6khfaR2jcbsqSrDuyN9WJyW1skER3gyOHPKN4/jUcfePA1d/K/VtZaRU89EFl6po8LKOzJ+sO5s1zly+1b3GipAJPpIXOEmUEKTx2WG/ZbG/Gd+DgnBwF2QzK6hkYMrDIYHIIPAgivdUjyF5dNZuI5CWt2O8cShP11/yOv31dcMyuoZSGVgGBByCDvBBqMvdKUqIUpSgUpSgVquUfKKKyhMsh7lUek7dg/yeqtlPMqKzsQqqCzE8AFGST8KojTulZtKXoEasxdubhjHUCdw7MniT+eBVWF9pK80tcqiq8jMcRwpkqvuHAd7n4nA3WryT8nRAA+kJizceahOFHc0hGT1eiBjtNT7Vzq8i0XbhQA1w4Bll6yfUXPBB1dvE1LqrSJ2WqvRcK4WxhIHXIDIfiZCaXmqzRcy4NjCAeuMGM/AxkGqz8o/S9wJbe3BZbdozJuOFkcOQQw69gBCP46+Xk46YuDcT2+Wa3EXOYOSqPtqBs9S7QL5HXs56qDacqvJzjYF7CYo2881N5yHhgLIPOXr4hs54iqmgur3RFyyMrQyD0433ow6iQDhh2MD7jXYVRbl/wAgIdKW5RwFlUExS485D2HtU9a/HiAaCD8luVMV9Dtp5rDAeMnLIT+oO/B6/eCBuqoTR15Pom+ZXUq8TGOVDwZc7wO3Iwyt7jwq9ra5WRFdDlXAZT2hhkGozX1pSlRGPfXyQxtJIwVEGWJ/83nqA66pflZy6mv35uMMkJOFjXez78DbxxJ9Ubh38azdaHKszzm3jb6KI4bH1pBxJ7l4Dvz3VaWpnVYtrGl7cpm5kG1GrD/RVuBweDkcesA43b6rUiI8jPJ9mnVZb6Q2yHfzSgGYj7RPmx9Rxhj1EA1aWjNTuioButFkO7JlZpCcdzHZHwAqZSSBQSSAAMkncABxJNVnyg8oCwgcpCsl0RkbSALHkbsB23n3gEdhNVUpm1aaMYYNhb/yxhT4rg1DuUXk82Uqk2rvbP1Akyxn3hztd2dr4GtdYeUtCT9NYyIP/jkWU+DKlWRyV5c2ekVJtpgxG9kPmyL71O/HeMjvoOYdP8mL7Q9wvOBo24pLGSY37QrY396kZ7Rg1ZPIbl2t6vNyYSdRkgcHA4sv+R/4Lk07oGG8geC4QPG43g8QeplPUw6jXK3LLktPoe/2AzDZPOQSjdtL1HsyPRYf4IyReVK1HJbT63lskwwCfNdfVdfSH6EdxFbesslKUoFKUoPE3ot7j+lczV0zN6Le4/pXM1WNRb+pz9zl++P9iVPagWpz9zl++P8AYlT2iMTS2k0t4ZJpPRRdo9p7FGesnAHea5801pd7qd5pDlmPDqUdSjuA3VYWuLTWBFbKeP0r8e9UHjtnHcK1+pXkcL7SAaRcw2wErg8GbP0aH3sC3WCEI66RYsrUvqtW1jS9uUzcOMxqw/0VYbjg8HYfEA43HNWzSvMkgUEsQAN5JOAO8k1VeqVH31g6ODbJ0ha54f60ePHOK3VpeJKgeN1kQ8GRgyn3EbqD7UpWBpTT9vbAG4uIoc8OcdUz7to76DPrD0tomK6heCeMSRSDZZT19hB4gg4II3ggEVhaP5ZWU7bEN5byOeCrKhY+5c5Nbmg5I1kcgn0Vdc2SXhky0Mh4soO9Wxu2lyAcdoO7OKkOqblScmzkbdgtDnuyXj/6h7m7qurWdyQGkdHyxAZlQc7CevbQHC/zDK/zZ6q5PsL1oZUlQ4ZGDD3qc7+6g6VpXwsLxZoo5V9GRVce5gDX3rLBSlKBSlKCGa1tKmKx2FODM4Tjg7I85vHCg9zV+eTnyVDyTXzgHmvoYu5mAMjcNxClVHdI1aHXRL59qvUFkPiUH+KtnUVbBdCwEDe7yue8iVkyfgo8KsaiwK1nKXTi2drNcupZYkL7I4nqA38N+N9bOolrY/4Pe/d/9S1VVRp7Xtb3sfNXWh1lTOQGuTkHhlWEQZTjrBFfmgNelvZR83a6HWJM5IW5JJPazNEWY95JqoaUHZnJPlGl/Zw3UalVlBOy3EFGZGGevDKd/XW3qDakv+B2n/O//RNU5oKM8o7kwBzF8owSeYk79xaNvAOM/wAPZWJql0qZLNo2OTC+B27D+cufjtj3DuqwteMIOhLkn6phYfjRr+hNU/qYl+luV7URv9rMP80SrVrW8pNKfs9pNMCAUQlc8No7k/qIrZVENasuNHOPWdAfHa/wKyiF6n+TH7fpSPnBtRxZuJM5O1sEbKk9eXK5B4gNXVVUb5M9vvv3x7BQffzxYf21d8yEqQGKkggMMEjPWAQRu7xWmlH+UFy6YOuj4XwNkPPg7ztb0iOOAx5xHXtJUA1e6sbjSrMUZYoYzh5WBO8jOyij0m4E7wADx4A+taugryDSMjXmJHmIKSouykqqFUbIHBgAoK8Qe0EE3hqZ5LXVlYhblgm2S6whVDJt486RuJc4Hm9Q3HfwCGaQ8moiMmG+2pANyyRbKsezaViV9+DVQo9zo+6yC8FzA+PtKy7iOwgjd1hgesGu0a5q8oWyVNLKygAy28cjd5DSR5P8qKPhQXpyD5XJpKyjuVAVjlJEBzsSJ6S+47mGd+GWo7rx5LC70Y8oH0trmZTuzsj/AFVz2bPne+Naink06QYpewn0VMUg97h1b8lTwq5dJ2wkhljYZDoyEdoZSCKDmnU7pQrNLATudecHZtIcHHvB/pq2KojVxJjSVv3lx4xuKvepWaUpSohSlKDxN6Le4/pXM1dMzei3uP6VzNVjUW/qc/c5fvj/AGJU9qBanP3OX74/2JU9oihdYN9zukJznIVubHdzYCkf7g1Xp5PuhxFovnvrXErvn7MZ5sDxVz/NXPXKI/8Aq7n76T+9q6o1WRhdEWQHsgf9xJP5mq0kt3dLEjyOwVEUuzHgFUEsT3AA1ylrE1kz6UmOWaO2U/Rw5wMDg7gbmc/HHAd9/wCuK8aPQt4y8SqJ8JZY0b+ljXNHIuEPpGyVhlWuYFIPAgyoCKCV6J1EaSnhWXZii2htBJXZZMHeMqFIUnsJBHXitVyXudJaM0iYoI5BcBgsluAXDgb9llXIIwchhwDZBrrSvktqgdnCKHYBWYAbRC5wC3EgZOB3mgr/AFp6yX0fYxGNObu7lfNV9ljFgDnGbGVLLkAbyCTneARVAaE0BeaWumWMNPK3nySO24DcNp3b4d/YKmPlEXBbSiKc4S3QAdW95CT+f5VNPJttVFlcyYG204QnrwkalR4s3jQVnyr1O39hCZ5FjkjX0jExbYz1sGVTjvGcddWRqF5TX8ytDPHLLbKCY7h/qEH/AEtpvTXjwyVIA4Hdb9xbrIjI6h0YFWVgGVgwwVIO4gjdivSIAAAAANwA3AY6gKD1XIWsvRIttK3kQ4c6XHcJgJAPgGx8K69rmPX9EBphiPrRRk+BX9AKCVasbznNHRgnJRnTwbIHgQPhUrqBanD/AOjl++P9kdT2oyUpSohSlKCr9dEBzav1YkX+wj/PhVp6hb5ZNDxKDvikljbuJcyfo4qI6y9DmexcqMtERKB3LkP/AEkn4VqPJ85XiC6ezkbCXGGjzwEqD0f51/NFHXVjUdE1oeXWhZLvR9xbxbPOSpsrtHC52gd5APZ2VvqVVcbcreSc2jrj9nnKF9kP5hLLhs43kDs7K88lOS0ukLgW8BQOVZvPJVcIMneAf0qZeUD/AMXP3Mf/AFV8tQf/ABiP7qX+2gvnVxydlsdGwW0xUyR85tbBJXz5ZHGCQOph1VJaUoK/163QTQs6k4MjxIO8iVXwPgrH4VUupeHz7luxUX/cWP8Ait35RPK0SzRWMZyIfpZceuwwi+9VJP8AzO6sjVbogw2IZtzTMZP5cAJ4gbX81SpUwqI604drR0h9V0b+rZ/6ql1YWmdHC4t5YTu5xGXPYSNx+BwaiI75M90A99HneywuB3IZQx/qX8qvauStXHKQ6M0pG8uVTLQTDsVjhif4WCt/LXWiOCAQcg7wRvBB6xWmlf8AKfWtoyC4MF0jtLbyBhmEOFcDKuhJ3HDbjx31KeS3KmDSEHP25YptFPOGy2V45Ge8eNVH5QHIJy40jCm0uyFuABvGxuSU92zhSerZX4V/yA1mXGimYRhZIXOXifIGQMbSkei2MDO8EDeNwwHWlcya/tKLNpYqpzzMKQt/Fl5CPhtgVutLeUhO8TLBaJBIRgSGQy7OesLsKM9mcjuNVloXQtxpC5EUStLNIxZiSTxOWkkY9WTkse3tNBcXk06NYJezn0WaOJfegZn/ACdKt/TV6IbaaVjhY43c+5FJ/wAVg8jeS6aPs4rZDnYGWbGNt23u+O88B1DA6qhevvlaLaw/ZlP0t0dnA4iNSC7fHcmOsM3ZQUlq1hLaSgwM7O2x7gI23+OPGr1qrdTeictNcEbgOaX3nDP4DY/3VaVSs0pSlRClKUHib0W9x/SuZq6Zm9Fvcf0rmarGot/U5+5y/fH+xKntQLU5+5y/fH+xKntEc88rLcpfXKn2zn4MxYHwIrpfU1f87oa1PWgeM/8ALkYD8sH41RGtnRnN3vOAebMgbP2k81h4BD/NU88m/lIMXFkx35/aI+/cEkHwxGcd57KrS1eW+gjeaPubcAFpIyEzw2186PP8wXfXIujrx7W5jl2cSQSq+y2QQ0Tg7JHEbxiu1qrfWDqVg0g5nif9nuD6RC7Ucney5GG+0PiDQbjRGtnRs8Ky/tcURIy0crBJFPWpU8cdoyD1VBdK+UWiX2IYRNZgBS3nRyls+dIm1u2cbgjAEkcRmoufJ10lnHOWp7+ckx/9efyqd8gtQ8VpIk93ILiVcFUUEQqw+tv3uQeGQB3dgRPygNFmQ2ekFR1jmiETBxssjDakQOvEMVZ93VzZrE1H6xobBpbe6bm4pSHV8EhXHmkNjgGGzv6tnfuOR0FpjQ8V1C8E8YkicYZT4ggjeCDggjeCM1SHKDyb5QxNncoyE7knyrAdm2gIbwWgsHlVrgsLW3d4riO4lxiOOJg+WPDaK7lUcST1cMndWu1Xa3jpN/2eW2ZJlQuXj3wkLgEnJyhJOAPO99QHR3k43rN9NcQRJ1lS8jfBdlR/UKufkXyFttGQmO3UlmwZJG3u5HDJ6gN+FG4ZPWSSEirljXfe85pm4HVGI4x8I1J/Mnwrp/SF8kMUksh2UjVnY9gQEk+FcY6a0o1zcTTvuaWR5CM5xtsTjPYM4+FBbGqK3K2LMfrysw9wVF/UGpvWl5G6M/Z7GCMjDbG0wPENJlyPgTj4VuqyyUpSiFKUoPwiqP5c8l3sLkPFtCJm24nG7YYHOxkbwV4g9mOw1eNYuk9GR3ETRSqGRhvH6EHqI7aqvvqp1sx38aW9w4S8UY34AmCj016tvG8r7yN2cWVXJHKnkHPYvzke08QOVkXO0mN428eiR6w3burhUm5Ja/ru2VY7lBdoMAMzbMwA7XwQ+7tGT1mq0ydeXJu6n0oXhtZ5U5qMbUcUjrkbWRlQRmvnqS5NXUGlUea0niTm5BtSRSIuSu4bTKBU9sfKG0c/prcRH7SKw+BRifyr9vvKF0anoLPKfsxhR8S7D9KCzqr7WfrWi0bG0UTLJdsMKnER5HpyfqF4nd1VWfKvygru4Upaxi1Q5G3nbmI7mwAu7sBI6jUS5M8h7i/fnH2kiYlmlfJLE7zs53sSevhx39VB45JcnJNI3RaQkptc5NIckttHJGfWY53+81eiIAAAMADAA4ADgBWJojQ8VrEsUK7KjxJ62Y9ZNZtRkpSlRFW61OSBDG8iXKn/AFgOo8BJjsPA9+/rNSLUzrbSJEsb19lRuhmY7gOqJyeAH1TwA3bgBUudAQQQCCMEHeCDxBFVRy01YvGWmtFLxnJaIb2T+D1l7uI76rUrp5lBGDggj3gg1XfKDURo65YuivbMd5EJAQ/yMCB7lxVPcjdcF7o4CIkTwru5qXOVA6kfivuOQMcKs/RnlGWLgc9BPC2N+AsiA9m0CGP+2qr8tPJxslYF7i4cermNQe4kKT4Yqw+TvJS1sY9i1gWIHiRku2PWc5Zuvid1Qy61/wCi0GVaaQ9ixEH+sqPzqH8o/KPdgVsrbm8/+5MQzD3Rr5oPvYjuoLX5a8urfRkHOTtlznm4gfPkI6gOoDdljuGe0gHmDSN/daZvy7edLKcAb9iNBwA7EUeO87yd/wCW1he6VuGcs8zk+dLITsL14LcABnco+Aq3uSnJGKxj2U86RvTkI3t3DsXuolrP0JohLWCOFOCDGesk72Y+85NZ1KVlkpSlApSlB4m9Fvcf0rmaumZvRb3H9K5mqxqLf1Ofucv3x/sSp7VS6uuWdtZ28kczMGaQuMKW3bKjq7walfSpY+u/4bUR9tYvJ03dodgZliPOJ2nA89PiN+O1RVO8ndOyWdzFcxHz4m2h2EcGU9zKSp7jXQWjdIpPEksTbSOMg/kQewg5BHdVUay+RfMObmFTzUjZcD6jsfyVjw7Du6xSLHSXJflJFf20dzCcq43g+kjD0kbvB/7jcRW1rkrV1rEm0VPtLl4HI52LPHH117HHb18D3dQcm+VFvfwia2kDqdxHBkPquvFT+vEZG+qra0pSgUpSgUpVUa0tc8dor21k6yXJyrSDDJD1HuZx2cAePDBDU6/dYIC//wA6Bsk4a4YHgBvWH3k4Y9wA6zVV8hOT37XdopGY0+kk7MKdyn+I4GOzPZWmhhkuJQqhpJZG97MzHJJJ+JJPeavXkbyWWxtwm4ythpGHW3qg+qu8D3k9dErfUqPaZ5eWlrKYpXbbABIVS2M7wCR14wcd4rB6VLH13/Dasol9KiHSpY+u/wCG1OlSx9d/w2oJfSoh0qWPrv8AhtTpUsfXf8NqCX0qIdKlj67/AIbU6VLH13/Dagl9RnTGrqzuCWMfNOfrRHY787O9fjisbpUsfXf8NqdKlj67/htVGkudS6k/R3TAdjRhj4hh+lLbUuoP0l0xHYsYU+JY/pW76VLH13/DanSpY+u/4bUOvvojVxZW5B5sysPrSna/pwF/KpOBUR6VLH13/DanSpY+u/4bUEvpUQ6VLH13/DanSpY+u/4bVBL6VEOlSx9d/wANqdKlj67/AIbUEvpUQ6VLH13/AA2p0qWPrv8AhtQbXTXI+1ujmWEFvXXzH+JXj8c1FLvUzEf9O5df41V/02a23SpY+u/4bU6VLH13/DaqdaGLUtv8673d0WD+b1u9G6qrOI5cPMePnthd32Uxn3HNe+lSx9d/w2p0qWPrv+G1DqV29usahUVUUbgqgAD3AV9KiHSpY+u/4bU6VLH13/DaoJfSoh0qWPrv+G1OlSx9d/w2oJfSoh0qWPrv+G1OlSx9d/w2oJfSoh0qWPrv+G1OlSx9d/w2oJZN6Le4/pXM1XXJrTsSCNt+B/8AbaqUqxYUpSqqc6tOWQtpOYmbEMh80ngjndnuVtwPZgHtq4JoVdSrKGVgQQRkEHiCOsVzNVj8gtZHNhbe6Pmeikp+r2K/2eoHq6928RLGHy01avb5ltg0kPEp6Tx/5ZR28R19tRXQXKG4s5RLbTNE/avAjsZTlWHcQRXRSsCAQcg7wRvBz1g1FeUWri2uiWA5mU5O0gGCTneycDv35GCe2mmvXJryjxgLfWxz7SDge8xud27rDH3VOrDXNomUgC8CHjiRJE/qZdn86oXSmqm8iP0YWde1WCt7yr4/ImtBPyXu0OGtZh/y3I+BAwaqupZ9aWi0Usb+Egb/ADSXPwVQSfgKjul/KB0bEPojLcN1BEKD4mXZIHuBrncaBuTwtpvw3/7VsbHkFfS42bZ1B63xHjvw5B/KgkPLHXZfXwaNCLWE7tiInbI3bnl3E9e5QoIOCDUL0RoaW5kEcKF2PgB2seAHvqwdC6nd4a6m3epF/l2H6D41YWi9ERWyc3DGsa93EnhljxJ7zU1NaTkXyHjsU2jh52HnP1AeomeA7+J7uAyuV/KlLGAucGRsiNPWbtP2RuJPuHWK9cqeVsNjHtOdqQjzIwfOY9/Yva36ndVHad05LdzNLKcsdwA9FQOCqOoCiMS6umkdndizsSzE8STvJr5UpVaKUpQKUpQKUpQfe3sZHBKRu4G47Klv0FfRtEzDeYZB/I3/AGq+PJs/c7r74f2CsOx1/wA73i2/7EjAzc15jNtkbezkDB39eKCi4YWchVUsTwABJON/AV6ntnQ4dGQ4zhgVOO3B+NXZr52LK8sLy2Cx3OXZiowX5rm9gvjGeLLv4jdwFbzlvoyPT+ho7u2XM8YMir9bK7poDuyeGR2lV6jQc7wWzucIjOcZwoLHHbgfCvM0LISrKVI4gggjO/ga6H5CaNj0DoaS9uVxNKokZfreduhgG7IO/J7CzZ3LVA6X0rJczyTyttSSsXY7+J6hngBuAHUABQYdKUoFKUoFKVa3k98nYLi8mlmVXaBEaNWAIDOx+kwetdkY7C2eOMBXqclrwptizuCmM7QhkK47c7OK1dX7yo1w6Rsb90msFW0WQqCUk2nQHAdJdrYJI34xgZwd4zUP1z6a0ZePFcWMoackrNiOWPaGPNdttFBYbxniQR2CgraG3ZzhFLHsUEnwFJrdkOHUqexgQfA1dXk+6FWGK70lN5qopiVjuAVAJJm37sbkGfst31++ULoNZY7XSMW9WURMRvBVwZIm7Otxn7S91BSFKUoFKUoFKUoFKUoFKUoFKUoFKUoJLyX5e3FlhQeci9mx3D+BuK/p3VaOg9YdpcgDnOac/Ulwu89Qb0T457qomlEx02DX7XOWjtP3EGOZnkQDqVjs7/s8D4VvLbWffrxmV+5o0/VQD+dTExeOaVSsmti+IwDEveE3/mSK1l3y9vpBhrpwPsbMf5oAaYYvHSOl4bddqaVIx9ogE+4cT8Kr7lJrcGClmpzw51xw70Q/q3hVZyzMxLMxZjxJJJPvJrxTFx9ru8eV2kkYu7HJZjkmvjSlVSlKUClKUClKUClKUHQfk2fud198P7BWmuPKJmimZTYxMEdl3OykhSRuODjwNaTVNrTt9FQTRzRTOZJA4MYQgAKBg7TDfW/XW3oMNtrojzwdoNzFtnaznaztZznfmg+3lBcmIjBDpBNpZGZInBYkFXRmXcT5pUjGBj0jWm8nflFIl7JacYpkaTHqvGB5w965B7cL2VH9ZetSTSxSMRiG3jYsqZ2mZt4Du2B9UnAHDaO87q12rTlZHo2+W5lR3QI64TZLZcYHpED86CY+URyjke8S04RQosmPWeQHzj7l3D3t21UlSrWXysj0lfNcxI6IURcPs7WUGD6JI/OorQKUpQKUpQKnWq/k9pKSVrrRrIrwkI206gEOM7LKfSU48RkbwCILUr1eawZdFTtIiiSOQBZIydnaC52SGwcMMnBwRvO7sCydG+USVYxX9lvUlHaJutTgjmpPj9evhry5F2q21vfWkQjeWRYysa7KyCZHdW2B9fI6hk7W/hXu61q6BmczTaLd5TvYmCBto9pJk873kVpdOa5o7y/tXmgdbK1k54RLstI8iA827EkAAHHmg8NrOc7gtR+QTroNdGwyrC7RhZHIJGXbbmwPtEsO4NX63IR30G2jppFldYiiOoKjMZ2od3VskIveB31RmtfWEulbiJ4ldIoo9lVfZ2tpjl280niAg4/Vr3qn1iLoqaYyo7xSoARGF2ttGyh84gYwZB8RQQZ0IJBBBBwQdxBHEEV5rc8sNJQ3F7PPbo6RSuZAr42gX3vwJGNvaI38CK01ApSlApSlApSlApSlBlaVseZnli2trm5Hj2sYzsMVzjJxnHDNYtKUClKUClKUClKUClKUClKUClKUClKUClKUClKUClKUClKUClKUClKUClKUClKUClKUClKUClKUClKUClKUClKUClKUCp7yY1W/tlrHcftXN7e15vNbWNh2XjtjPDPDrpSg/9k="/>
          <p:cNvSpPr>
            <a:spLocks noChangeAspect="1" noChangeArrowheads="1"/>
          </p:cNvSpPr>
          <p:nvPr/>
        </p:nvSpPr>
        <p:spPr bwMode="auto">
          <a:xfrm>
            <a:off x="155575" y="-601663"/>
            <a:ext cx="3609975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data:image/jpeg;base64,/9j/4AAQSkZJRgABAQAAAQABAAD/2wCEAAkGBhQSERQUExIWFBUWGBoVGRgXGBcWFhocExgXGRgVGBgYHicfHR8jHB4VIDAgJicpLCwsFh8xNjAqNSYrLSkBCQoKDgwMFA8PFCkYFBgpKSkpKSkpKSkpKSkpKSkpKSkpKSkpKSkpKSkpKSkpKSkpKSkpKSkpKSkpKSkpKSkpKf/AABEIAIUBewMBIgACEQEDEQH/xAAcAAEAAgMBAQEAAAAAAAAAAAAABgcEBQgCAwH/xABIEAACAQMABQcIBwcCBQUBAAABAgMABBEFBxIhMQYTF0FRYZEIIjJSU3GB0iNCYnOTobEUNHKCorLBM5I1g8LR8CRDY7O0Ff/EABYBAQEBAAAAAAAAAAAAAAAAAAABAv/EABcRAQEBAQAAAAAAAAAAAAAAAAABESH/2gAMAwEAAhEDEQA/ANQTNp+e4mmuZEtEkMcMKHAwu9SVORnZIJYgkk9QAFfToctfbT+MfyU1Ofucv3x/sSp7UZQLoctfbT+MfyU6HLX20/jH8lT2lBAuhy19tP4x/JToctfbT+MfyVPaUEC6HLX20/jH8lOhy19tP4x/JUg0ny4s4Dh7hS3DZTMh3dR2M4+OK0M+uG1BwsUzd+EA/Ns0OvPQ5a+2n8Y/kp0OWvtp/GP5K8jXJbewm/o+as+y1qWL+kzxfxoT+abVDrC6HLX20/jH8lOhy19tP4x/JU0sdJRTLtRSpIO1GDY9+OFZNBAuhy19tP4x/JToctfbT+MfyVPaUEC6HLX20/jH8lOhy19tP4x/JU9pQQLoctfbT+MfyU6HLX20/jH8lT2lBAuhy19tP4x/JToctfbT+MfyVPaUEC6HLX20/jH8lOhy19tP4x/JU9pQQLoctfbT+MfyU6HLX20/jH8lTe7vEiQvI6og4sxAA+JqD6W1v26boI2mPrH6NPhkFvyFB+9Dlr7afxj+SnQ5a+2n8Y/kqOT64bok7MUKjqBDsfidoD8qQa4boEbUULDrADqfgdo/pRepH0OWvtp/GP5KdDlr7afxj+SvOidb8DnE8TQn1h9InxwA35GpxZ30cyB4nWRDwZSCPy/SiIT0OWvtp/GP5KdDlr7afxj+Sp7SggXQ5a+2n8Y/kp0OWvtp/GP5KntKCBdDlr7afxj+SnQ5a+2n8Y/kqe1+M2Bk7gKCB9Dlr7afxj+SnQ5a+2n8Y/krM03rStICVjJuGHqbk/3ncfeAail3rkuCfo4IkH2ttz4gqPyodb/octfbT+MfyU6HLX20/jH8lRldcF56kB/kf/D1utG65UJxPblR60bbX9LY/Wh1mdDlr7afxj+SnQ5a+2n8Y/kqW6H0/BdLtQShwOI4MP4lO8eFbCggXQ5a+2n8Y/kp0OWvtp/GP5KntKCBdDlr7afxj+SnQ5a+2n8Y/kqe0oIF0OWvtp/GP5KdDlr7afxj+Sp7SggEuqwQK0lpdTxTqCVbaC8N+NpAGGe3PjW+5NeUFEtrEt2Ga4AIdlXAbBIVsAYyV2Scbs53DhW+m9Fvcf0rmakWLf1Ofucv3x/sSp7UC1Ofucv3x/sSp7RClKjHLflmtjFhcNO4OwvUB67dw6h1n3HERkcqeWUNivnnblIysQPnHsLH6q957DgGqi5Q8uLm8JDuUj9mhIXH2utvj+VaieeS4lLMWklkbvLMzbgAB8AAO4Crr1e6gxhZ9JbycFbdTgD71h1/ZU9W8nJA01imdE6DuLpti3gkmbdkRozYzwLEDAHed26plYaitKyelAkQ/wDklT9ELHxrpux0fHCgjhjSNF4KihVHuA3VkUVzQ/k+aTAyP2c9wkOfzUCo7pbVbpO2GZLKUrnGY8TD3nmi2B3nFdc0oOI7a6khfaR2jcbsqSrDuyN9WJyW1skER3gyOHPKN4/jUcfePA1d/K/VtZaRU89EFl6po8LKOzJ+sO5s1zly+1b3GipAJPpIXOEmUEKTx2WG/ZbG/Gd+DgnBwF2QzK6hkYMrDIYHIIPAgivdUjyF5dNZuI5CWt2O8cShP11/yOv31dcMyuoZSGVgGBByCDvBBqMvdKUqIUpSgUpSgVquUfKKKyhMsh7lUek7dg/yeqtlPMqKzsQqqCzE8AFGST8KojTulZtKXoEasxdubhjHUCdw7MniT+eBVWF9pK80tcqiq8jMcRwpkqvuHAd7n4nA3WryT8nRAA+kJizceahOFHc0hGT1eiBjtNT7Vzq8i0XbhQA1w4Bll6yfUXPBB1dvE1LqrSJ2WqvRcK4WxhIHXIDIfiZCaXmqzRcy4NjCAeuMGM/AxkGqz8o/S9wJbe3BZbdozJuOFkcOQQw69gBCP46+Xk46YuDcT2+Wa3EXOYOSqPtqBs9S7QL5HXs56qDacqvJzjYF7CYo2881N5yHhgLIPOXr4hs54iqmgur3RFyyMrQyD0433ow6iQDhh2MD7jXYVRbl/wAgIdKW5RwFlUExS485D2HtU9a/HiAaCD8luVMV9Dtp5rDAeMnLIT+oO/B6/eCBuqoTR15Pom+ZXUq8TGOVDwZc7wO3Iwyt7jwq9ra5WRFdDlXAZT2hhkGozX1pSlRGPfXyQxtJIwVEGWJ/83nqA66pflZy6mv35uMMkJOFjXez78DbxxJ9Ubh38azdaHKszzm3jb6KI4bH1pBxJ7l4Dvz3VaWpnVYtrGl7cpm5kG1GrD/RVuBweDkcesA43b6rUiI8jPJ9mnVZb6Q2yHfzSgGYj7RPmx9Rxhj1EA1aWjNTuioButFkO7JlZpCcdzHZHwAqZSSBQSSAAMkncABxJNVnyg8oCwgcpCsl0RkbSALHkbsB23n3gEdhNVUpm1aaMYYNhb/yxhT4rg1DuUXk82Uqk2rvbP1Akyxn3hztd2dr4GtdYeUtCT9NYyIP/jkWU+DKlWRyV5c2ekVJtpgxG9kPmyL71O/HeMjvoOYdP8mL7Q9wvOBo24pLGSY37QrY396kZ7Rg1ZPIbl2t6vNyYSdRkgcHA4sv+R/4Lk07oGG8geC4QPG43g8QeplPUw6jXK3LLktPoe/2AzDZPOQSjdtL1HsyPRYf4IyReVK1HJbT63lskwwCfNdfVdfSH6EdxFbesslKUoFKUoPE3ot7j+lczV0zN6Le4/pXM1WNRb+pz9zl++P9iVPagWpz9zl++P8AYlT2iMTS2k0t4ZJpPRRdo9p7FGesnAHea5801pd7qd5pDlmPDqUdSjuA3VYWuLTWBFbKeP0r8e9UHjtnHcK1+pXkcL7SAaRcw2wErg8GbP0aH3sC3WCEI66RYsrUvqtW1jS9uUzcOMxqw/0VYbjg8HYfEA43HNWzSvMkgUEsQAN5JOAO8k1VeqVH31g6ODbJ0ha54f60ePHOK3VpeJKgeN1kQ8GRgyn3EbqD7UpWBpTT9vbAG4uIoc8OcdUz7to76DPrD0tomK6heCeMSRSDZZT19hB4gg4II3ggEVhaP5ZWU7bEN5byOeCrKhY+5c5Nbmg5I1kcgn0Vdc2SXhky0Mh4soO9Wxu2lyAcdoO7OKkOqblScmzkbdgtDnuyXj/6h7m7qurWdyQGkdHyxAZlQc7CevbQHC/zDK/zZ6q5PsL1oZUlQ4ZGDD3qc7+6g6VpXwsLxZoo5V9GRVce5gDX3rLBSlKBSlKCGa1tKmKx2FODM4Tjg7I85vHCg9zV+eTnyVDyTXzgHmvoYu5mAMjcNxClVHdI1aHXRL59qvUFkPiUH+KtnUVbBdCwEDe7yue8iVkyfgo8KsaiwK1nKXTi2drNcupZYkL7I4nqA38N+N9bOolrY/4Pe/d/9S1VVRp7Xtb3sfNXWh1lTOQGuTkHhlWEQZTjrBFfmgNelvZR83a6HWJM5IW5JJPazNEWY95JqoaUHZnJPlGl/Zw3UalVlBOy3EFGZGGevDKd/XW3qDakv+B2n/O//RNU5oKM8o7kwBzF8owSeYk79xaNvAOM/wAPZWJql0qZLNo2OTC+B27D+cufjtj3DuqwteMIOhLkn6phYfjRr+hNU/qYl+luV7URv9rMP80SrVrW8pNKfs9pNMCAUQlc8No7k/qIrZVENasuNHOPWdAfHa/wKyiF6n+TH7fpSPnBtRxZuJM5O1sEbKk9eXK5B4gNXVVUb5M9vvv3x7BQffzxYf21d8yEqQGKkggMMEjPWAQRu7xWmlH+UFy6YOuj4XwNkPPg7ztb0iOOAx5xHXtJUA1e6sbjSrMUZYoYzh5WBO8jOyij0m4E7wADx4A+taugryDSMjXmJHmIKSouykqqFUbIHBgAoK8Qe0EE3hqZ5LXVlYhblgm2S6whVDJt486RuJc4Hm9Q3HfwCGaQ8moiMmG+2pANyyRbKsezaViV9+DVQo9zo+6yC8FzA+PtKy7iOwgjd1hgesGu0a5q8oWyVNLKygAy28cjd5DSR5P8qKPhQXpyD5XJpKyjuVAVjlJEBzsSJ6S+47mGd+GWo7rx5LC70Y8oH0trmZTuzsj/AFVz2bPne+Naink06QYpewn0VMUg97h1b8lTwq5dJ2wkhljYZDoyEdoZSCKDmnU7pQrNLATudecHZtIcHHvB/pq2KojVxJjSVv3lx4xuKvepWaUpSohSlKDxN6Le4/pXM1dMzei3uP6VzNVjUW/qc/c5fvj/AGJU9qBanP3OX74/2JU9oihdYN9zukJznIVubHdzYCkf7g1Xp5PuhxFovnvrXErvn7MZ5sDxVz/NXPXKI/8Aq7n76T+9q6o1WRhdEWQHsgf9xJP5mq0kt3dLEjyOwVEUuzHgFUEsT3AA1ylrE1kz6UmOWaO2U/Rw5wMDg7gbmc/HHAd9/wCuK8aPQt4y8SqJ8JZY0b+ljXNHIuEPpGyVhlWuYFIPAgyoCKCV6J1EaSnhWXZii2htBJXZZMHeMqFIUnsJBHXitVyXudJaM0iYoI5BcBgsluAXDgb9llXIIwchhwDZBrrSvktqgdnCKHYBWYAbRC5wC3EgZOB3mgr/AFp6yX0fYxGNObu7lfNV9ljFgDnGbGVLLkAbyCTneARVAaE0BeaWumWMNPK3nySO24DcNp3b4d/YKmPlEXBbSiKc4S3QAdW95CT+f5VNPJttVFlcyYG204QnrwkalR4s3jQVnyr1O39hCZ5FjkjX0jExbYz1sGVTjvGcddWRqF5TX8ytDPHLLbKCY7h/qEH/AEtpvTXjwyVIA4Hdb9xbrIjI6h0YFWVgGVgwwVIO4gjdivSIAAAAANwA3AY6gKD1XIWsvRIttK3kQ4c6XHcJgJAPgGx8K69rmPX9EBphiPrRRk+BX9AKCVasbznNHRgnJRnTwbIHgQPhUrqBanD/AOjl++P9kdT2oyUpSohSlKCr9dEBzav1YkX+wj/PhVp6hb5ZNDxKDvikljbuJcyfo4qI6y9DmexcqMtERKB3LkP/AEkn4VqPJ85XiC6ezkbCXGGjzwEqD0f51/NFHXVjUdE1oeXWhZLvR9xbxbPOSpsrtHC52gd5APZ2VvqVVcbcreSc2jrj9nnKF9kP5hLLhs43kDs7K88lOS0ukLgW8BQOVZvPJVcIMneAf0qZeUD/AMXP3Mf/AFV8tQf/ABiP7qX+2gvnVxydlsdGwW0xUyR85tbBJXz5ZHGCQOph1VJaUoK/163QTQs6k4MjxIO8iVXwPgrH4VUupeHz7luxUX/cWP8Ait35RPK0SzRWMZyIfpZceuwwi+9VJP8AzO6sjVbogw2IZtzTMZP5cAJ4gbX81SpUwqI604drR0h9V0b+rZ/6ql1YWmdHC4t5YTu5xGXPYSNx+BwaiI75M90A99HneywuB3IZQx/qX8qvauStXHKQ6M0pG8uVTLQTDsVjhif4WCt/LXWiOCAQcg7wRvBB6xWmlf8AKfWtoyC4MF0jtLbyBhmEOFcDKuhJ3HDbjx31KeS3KmDSEHP25YptFPOGy2V45Ge8eNVH5QHIJy40jCm0uyFuABvGxuSU92zhSerZX4V/yA1mXGimYRhZIXOXifIGQMbSkei2MDO8EDeNwwHWlcya/tKLNpYqpzzMKQt/Fl5CPhtgVutLeUhO8TLBaJBIRgSGQy7OesLsKM9mcjuNVloXQtxpC5EUStLNIxZiSTxOWkkY9WTkse3tNBcXk06NYJezn0WaOJfegZn/ACdKt/TV6IbaaVjhY43c+5FJ/wAVg8jeS6aPs4rZDnYGWbGNt23u+O88B1DA6qhevvlaLaw/ZlP0t0dnA4iNSC7fHcmOsM3ZQUlq1hLaSgwM7O2x7gI23+OPGr1qrdTeictNcEbgOaX3nDP4DY/3VaVSs0pSlRClKUHib0W9x/SuZq6Zm9Fvcf0rmarGot/U5+5y/fH+xKntQLU5+5y/fH+xKntEc88rLcpfXKn2zn4MxYHwIrpfU1f87oa1PWgeM/8ALkYD8sH41RGtnRnN3vOAebMgbP2k81h4BD/NU88m/lIMXFkx35/aI+/cEkHwxGcd57KrS1eW+gjeaPubcAFpIyEzw2186PP8wXfXIujrx7W5jl2cSQSq+y2QQ0Tg7JHEbxiu1qrfWDqVg0g5nif9nuD6RC7Ucney5GG+0PiDQbjRGtnRs8Ky/tcURIy0crBJFPWpU8cdoyD1VBdK+UWiX2IYRNZgBS3nRyls+dIm1u2cbgjAEkcRmoufJ10lnHOWp7+ckx/9efyqd8gtQ8VpIk93ILiVcFUUEQqw+tv3uQeGQB3dgRPygNFmQ2ekFR1jmiETBxssjDakQOvEMVZ93VzZrE1H6xobBpbe6bm4pSHV8EhXHmkNjgGGzv6tnfuOR0FpjQ8V1C8E8YkicYZT4ggjeCDggjeCM1SHKDyb5QxNncoyE7knyrAdm2gIbwWgsHlVrgsLW3d4riO4lxiOOJg+WPDaK7lUcST1cMndWu1Xa3jpN/2eW2ZJlQuXj3wkLgEnJyhJOAPO99QHR3k43rN9NcQRJ1lS8jfBdlR/UKufkXyFttGQmO3UlmwZJG3u5HDJ6gN+FG4ZPWSSEirljXfe85pm4HVGI4x8I1J/Mnwrp/SF8kMUksh2UjVnY9gQEk+FcY6a0o1zcTTvuaWR5CM5xtsTjPYM4+FBbGqK3K2LMfrysw9wVF/UGpvWl5G6M/Z7GCMjDbG0wPENJlyPgTj4VuqyyUpSiFKUoPwiqP5c8l3sLkPFtCJm24nG7YYHOxkbwV4g9mOw1eNYuk9GR3ETRSqGRhvH6EHqI7aqvvqp1sx38aW9w4S8UY34AmCj016tvG8r7yN2cWVXJHKnkHPYvzke08QOVkXO0mN428eiR6w3burhUm5Ja/ru2VY7lBdoMAMzbMwA7XwQ+7tGT1mq0ydeXJu6n0oXhtZ5U5qMbUcUjrkbWRlQRmvnqS5NXUGlUea0niTm5BtSRSIuSu4bTKBU9sfKG0c/prcRH7SKw+BRifyr9vvKF0anoLPKfsxhR8S7D9KCzqr7WfrWi0bG0UTLJdsMKnER5HpyfqF4nd1VWfKvygru4Upaxi1Q5G3nbmI7mwAu7sBI6jUS5M8h7i/fnH2kiYlmlfJLE7zs53sSevhx39VB45JcnJNI3RaQkptc5NIckttHJGfWY53+81eiIAAAMADAA4ADgBWJojQ8VrEsUK7KjxJ62Y9ZNZtRkpSlRFW61OSBDG8iXKn/AFgOo8BJjsPA9+/rNSLUzrbSJEsb19lRuhmY7gOqJyeAH1TwA3bgBUudAQQQCCMEHeCDxBFVRy01YvGWmtFLxnJaIb2T+D1l7uI76rUrp5lBGDggj3gg1XfKDURo65YuivbMd5EJAQ/yMCB7lxVPcjdcF7o4CIkTwru5qXOVA6kfivuOQMcKs/RnlGWLgc9BPC2N+AsiA9m0CGP+2qr8tPJxslYF7i4cermNQe4kKT4Yqw+TvJS1sY9i1gWIHiRku2PWc5Zuvid1Qy61/wCi0GVaaQ9ixEH+sqPzqH8o/KPdgVsrbm8/+5MQzD3Rr5oPvYjuoLX5a8urfRkHOTtlznm4gfPkI6gOoDdljuGe0gHmDSN/daZvy7edLKcAb9iNBwA7EUeO87yd/wCW1he6VuGcs8zk+dLITsL14LcABnco+Aq3uSnJGKxj2U86RvTkI3t3DsXuolrP0JohLWCOFOCDGesk72Y+85NZ1KVlkpSlApSlB4m9Fvcf0rmaumZvRb3H9K5mqxqLf1Ofucv3x/sSp7VS6uuWdtZ28kczMGaQuMKW3bKjq7walfSpY+u/4bUR9tYvJ03dodgZliPOJ2nA89PiN+O1RVO8ndOyWdzFcxHz4m2h2EcGU9zKSp7jXQWjdIpPEksTbSOMg/kQewg5BHdVUay+RfMObmFTzUjZcD6jsfyVjw7Du6xSLHSXJflJFf20dzCcq43g+kjD0kbvB/7jcRW1rkrV1rEm0VPtLl4HI52LPHH117HHb18D3dQcm+VFvfwia2kDqdxHBkPquvFT+vEZG+qra0pSgUpSgUpVUa0tc8dor21k6yXJyrSDDJD1HuZx2cAePDBDU6/dYIC//wA6Bsk4a4YHgBvWH3k4Y9wA6zVV8hOT37XdopGY0+kk7MKdyn+I4GOzPZWmhhkuJQqhpJZG97MzHJJJ+JJPeavXkbyWWxtwm4ythpGHW3qg+qu8D3k9dErfUqPaZ5eWlrKYpXbbABIVS2M7wCR14wcd4rB6VLH13/Dasol9KiHSpY+u/wCG1OlSx9d/w2oJfSoh0qWPrv8AhtTpUsfXf8NqCX0qIdKlj67/AIbU6VLH13/Dagl9RnTGrqzuCWMfNOfrRHY787O9fjisbpUsfXf8NqdKlj67/htVGkudS6k/R3TAdjRhj4hh+lLbUuoP0l0xHYsYU+JY/pW76VLH13/DanSpY+u/4bUOvvojVxZW5B5sysPrSna/pwF/KpOBUR6VLH13/DanSpY+u/4bUEvpUQ6VLH13/DanSpY+u/4bVBL6VEOlSx9d/wANqdKlj67/AIbUEvpUQ6VLH13/AA2p0qWPrv8AhtQbXTXI+1ujmWEFvXXzH+JXj8c1FLvUzEf9O5df41V/02a23SpY+u/4bU6VLH13/DaqdaGLUtv8673d0WD+b1u9G6qrOI5cPMePnthd32Uxn3HNe+lSx9d/w2p0qWPrv+G1DqV29usahUVUUbgqgAD3AV9KiHSpY+u/4bU6VLH13/DaoJfSoh0qWPrv+G1OlSx9d/w2oJfSoh0qWPrv+G1OlSx9d/w2oJfSoh0qWPrv+G1OlSx9d/w2oJZN6Le4/pXM1XXJrTsSCNt+B/8AbaqUqxYUpSqqc6tOWQtpOYmbEMh80ngjndnuVtwPZgHtq4JoVdSrKGVgQQRkEHiCOsVzNVj8gtZHNhbe6Pmeikp+r2K/2eoHq6928RLGHy01avb5ltg0kPEp6Tx/5ZR28R19tRXQXKG4s5RLbTNE/avAjsZTlWHcQRXRSsCAQcg7wRvBz1g1FeUWri2uiWA5mU5O0gGCTneycDv35GCe2mmvXJryjxgLfWxz7SDge8xud27rDH3VOrDXNomUgC8CHjiRJE/qZdn86oXSmqm8iP0YWde1WCt7yr4/ImtBPyXu0OGtZh/y3I+BAwaqupZ9aWi0Usb+Egb/ADSXPwVQSfgKjul/KB0bEPojLcN1BEKD4mXZIHuBrncaBuTwtpvw3/7VsbHkFfS42bZ1B63xHjvw5B/KgkPLHXZfXwaNCLWE7tiInbI3bnl3E9e5QoIOCDUL0RoaW5kEcKF2PgB2seAHvqwdC6nd4a6m3epF/l2H6D41YWi9ERWyc3DGsa93EnhljxJ7zU1NaTkXyHjsU2jh52HnP1AeomeA7+J7uAyuV/KlLGAucGRsiNPWbtP2RuJPuHWK9cqeVsNjHtOdqQjzIwfOY9/Yva36ndVHad05LdzNLKcsdwA9FQOCqOoCiMS6umkdndizsSzE8STvJr5UpVaKUpQKUpQKUpQfe3sZHBKRu4G47Klv0FfRtEzDeYZB/I3/AGq+PJs/c7r74f2CsOx1/wA73i2/7EjAzc15jNtkbezkDB39eKCi4YWchVUsTwABJON/AV6ntnQ4dGQ4zhgVOO3B+NXZr52LK8sLy2Cx3OXZiowX5rm9gvjGeLLv4jdwFbzlvoyPT+ho7u2XM8YMir9bK7poDuyeGR2lV6jQc7wWzucIjOcZwoLHHbgfCvM0LISrKVI4gggjO/ga6H5CaNj0DoaS9uVxNKokZfreduhgG7IO/J7CzZ3LVA6X0rJczyTyttSSsXY7+J6hngBuAHUABQYdKUoFKUoFKVa3k98nYLi8mlmVXaBEaNWAIDOx+kwetdkY7C2eOMBXqclrwptizuCmM7QhkK47c7OK1dX7yo1w6Rsb90msFW0WQqCUk2nQHAdJdrYJI34xgZwd4zUP1z6a0ZePFcWMoackrNiOWPaGPNdttFBYbxniQR2CgraG3ZzhFLHsUEnwFJrdkOHUqexgQfA1dXk+6FWGK70lN5qopiVjuAVAJJm37sbkGfst31++ULoNZY7XSMW9WURMRvBVwZIm7Otxn7S91BSFKUoFKUoFKUoFKUoFKUoFKUoFKUoJLyX5e3FlhQeci9mx3D+BuK/p3VaOg9YdpcgDnOac/Ulwu89Qb0T457qomlEx02DX7XOWjtP3EGOZnkQDqVjs7/s8D4VvLbWffrxmV+5o0/VQD+dTExeOaVSsmti+IwDEveE3/mSK1l3y9vpBhrpwPsbMf5oAaYYvHSOl4bddqaVIx9ogE+4cT8Kr7lJrcGClmpzw51xw70Q/q3hVZyzMxLMxZjxJJJPvJrxTFx9ru8eV2kkYu7HJZjkmvjSlVSlKUClKUClKUClKUHQfk2fud198P7BWmuPKJmimZTYxMEdl3OykhSRuODjwNaTVNrTt9FQTRzRTOZJA4MYQgAKBg7TDfW/XW3oMNtrojzwdoNzFtnaznaztZznfmg+3lBcmIjBDpBNpZGZInBYkFXRmXcT5pUjGBj0jWm8nflFIl7JacYpkaTHqvGB5w965B7cL2VH9ZetSTSxSMRiG3jYsqZ2mZt4Du2B9UnAHDaO87q12rTlZHo2+W5lR3QI64TZLZcYHpED86CY+URyjke8S04RQosmPWeQHzj7l3D3t21UlSrWXysj0lfNcxI6IURcPs7WUGD6JI/OorQKUpQKUpQKnWq/k9pKSVrrRrIrwkI206gEOM7LKfSU48RkbwCILUr1eawZdFTtIiiSOQBZIydnaC52SGwcMMnBwRvO7sCydG+USVYxX9lvUlHaJutTgjmpPj9evhry5F2q21vfWkQjeWRYysa7KyCZHdW2B9fI6hk7W/hXu61q6BmczTaLd5TvYmCBto9pJk873kVpdOa5o7y/tXmgdbK1k54RLstI8iA827EkAAHHmg8NrOc7gtR+QTroNdGwyrC7RhZHIJGXbbmwPtEsO4NX63IR30G2jppFldYiiOoKjMZ2od3VskIveB31RmtfWEulbiJ4ldIoo9lVfZ2tpjl280niAg4/Vr3qn1iLoqaYyo7xSoARGF2ttGyh84gYwZB8RQQZ0IJBBBBwQdxBHEEV5rc8sNJQ3F7PPbo6RSuZAr42gX3vwJGNvaI38CK01ApSlApSlApSlApSlBlaVseZnli2trm5Hj2sYzsMVzjJxnHDNYtKUClKUClKUClKUClKUClKUClKUClKUClKUClKUClKUClKUClKUClKUClKUClKUClKUClKUClKUClKUClKUClKUClKUCp7yY1W/tlrHcftXN7e15vNbWNh2XjtjPDPDrpSg/9k="/>
          <p:cNvSpPr>
            <a:spLocks noChangeAspect="1" noChangeArrowheads="1"/>
          </p:cNvSpPr>
          <p:nvPr/>
        </p:nvSpPr>
        <p:spPr bwMode="auto">
          <a:xfrm>
            <a:off x="307975" y="-449263"/>
            <a:ext cx="3609975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0" name="Picture 6" descr="http://images.wikia.com/central/images/f/f3/1000px-cc-by-sa_icon-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5662264"/>
            <a:ext cx="1399059" cy="4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02" y="184149"/>
            <a:ext cx="2690847" cy="639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1838" y="231338"/>
            <a:ext cx="2163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data.gbif.org</a:t>
            </a:r>
            <a:endParaRPr lang="en-US" dirty="0" smtClean="0"/>
          </a:p>
          <a:p>
            <a:r>
              <a:rPr lang="en-US" dirty="0">
                <a:hlinkClick r:id="rId8"/>
              </a:rPr>
              <a:t>http://www.gbif.org/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4499" y="1958459"/>
            <a:ext cx="452617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&gt; 400M data records</a:t>
            </a:r>
          </a:p>
          <a:p>
            <a:r>
              <a:rPr lang="es-ES" dirty="0" smtClean="0"/>
              <a:t>&gt; 10K </a:t>
            </a:r>
            <a:r>
              <a:rPr lang="es-ES" dirty="0" err="1" smtClean="0"/>
              <a:t>datasets</a:t>
            </a:r>
            <a:endParaRPr lang="es-ES" dirty="0" smtClean="0"/>
          </a:p>
          <a:p>
            <a:r>
              <a:rPr lang="es-ES" dirty="0" smtClean="0"/>
              <a:t>&gt; 50 country </a:t>
            </a:r>
            <a:r>
              <a:rPr lang="es-ES" dirty="0" err="1" smtClean="0"/>
              <a:t>members</a:t>
            </a:r>
            <a:endParaRPr lang="es-ES" dirty="0" smtClean="0"/>
          </a:p>
          <a:p>
            <a:r>
              <a:rPr lang="es-ES" dirty="0" smtClean="0"/>
              <a:t>&gt; 700K </a:t>
            </a:r>
            <a:r>
              <a:rPr lang="es-ES" dirty="0" err="1" smtClean="0"/>
              <a:t>visits</a:t>
            </a:r>
            <a:r>
              <a:rPr lang="es-ES" dirty="0" smtClean="0"/>
              <a:t>/</a:t>
            </a:r>
            <a:r>
              <a:rPr lang="es-ES" dirty="0" err="1" smtClean="0"/>
              <a:t>yr</a:t>
            </a:r>
            <a:r>
              <a:rPr lang="es-ES" dirty="0" smtClean="0"/>
              <a:t>. + </a:t>
            </a:r>
            <a:r>
              <a:rPr lang="es-ES" dirty="0" smtClean="0"/>
              <a:t>Ms-</a:t>
            </a:r>
            <a:r>
              <a:rPr lang="es-ES" dirty="0" err="1" smtClean="0"/>
              <a:t>Ks</a:t>
            </a:r>
            <a:r>
              <a:rPr lang="es-ES" dirty="0" smtClean="0"/>
              <a:t> </a:t>
            </a:r>
            <a:r>
              <a:rPr lang="es-ES" dirty="0" err="1" smtClean="0"/>
              <a:t>APIs</a:t>
            </a:r>
            <a:r>
              <a:rPr lang="es-ES" dirty="0" smtClean="0"/>
              <a:t> </a:t>
            </a:r>
            <a:r>
              <a:rPr lang="es-ES" dirty="0" err="1" smtClean="0"/>
              <a:t>requests</a:t>
            </a:r>
            <a:r>
              <a:rPr lang="es-ES" dirty="0" smtClean="0"/>
              <a:t>/</a:t>
            </a:r>
            <a:r>
              <a:rPr lang="es-ES" dirty="0" err="1" smtClean="0"/>
              <a:t>yr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100s of </a:t>
            </a:r>
            <a:r>
              <a:rPr lang="es-ES" dirty="0" err="1" smtClean="0"/>
              <a:t>people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around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globe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2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5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6" name="Title 2"/>
          <p:cNvSpPr>
            <a:spLocks/>
          </p:cNvSpPr>
          <p:nvPr/>
        </p:nvSpPr>
        <p:spPr bwMode="auto">
          <a:xfrm>
            <a:off x="234950" y="985838"/>
            <a:ext cx="526573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s-ES_tradnl" sz="3200">
                <a:solidFill>
                  <a:srgbClr val="004368"/>
                </a:solidFill>
                <a:latin typeface="Calibri" pitchFamily="34" charset="0"/>
              </a:rPr>
              <a:t>No </a:t>
            </a:r>
            <a:r>
              <a:rPr lang="es-ES_tradnl" sz="3200" smtClean="0">
                <a:solidFill>
                  <a:srgbClr val="004368"/>
                </a:solidFill>
                <a:latin typeface="Calibri" pitchFamily="34" charset="0"/>
              </a:rPr>
              <a:t>olvidemos…</a:t>
            </a:r>
            <a:endParaRPr lang="en-US" sz="3200" dirty="0">
              <a:solidFill>
                <a:srgbClr val="004368"/>
              </a:solidFill>
              <a:latin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828800"/>
            <a:ext cx="4411990" cy="342741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3" descr="guat_ri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038600"/>
            <a:ext cx="4912980" cy="232989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84032"/>
            <a:ext cx="3962400" cy="567396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685800" y="1752600"/>
            <a:ext cx="6934200" cy="4540811"/>
            <a:chOff x="685800" y="1752600"/>
            <a:chExt cx="6934200" cy="4540811"/>
          </a:xfrm>
        </p:grpSpPr>
        <p:pic>
          <p:nvPicPr>
            <p:cNvPr id="81938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" y="1905000"/>
              <a:ext cx="3735089" cy="3581400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81936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8200" y="1752600"/>
              <a:ext cx="2971800" cy="4540811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4101" name="Picture 5" descr="S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1905000"/>
            <a:ext cx="2443163" cy="447675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1937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2209800"/>
            <a:ext cx="1492250" cy="258762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35" name="Picture 15" descr="6achars-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4400" y="1981200"/>
            <a:ext cx="3675063" cy="4191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099" name="Picture 3" descr="ma-algae_458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2743200"/>
            <a:ext cx="2457588" cy="36703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1930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8200" y="3276600"/>
            <a:ext cx="4878388" cy="400116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19" name="Group 18"/>
          <p:cNvGrpSpPr/>
          <p:nvPr/>
        </p:nvGrpSpPr>
        <p:grpSpPr>
          <a:xfrm>
            <a:off x="3810000" y="1066800"/>
            <a:ext cx="5756275" cy="4430712"/>
            <a:chOff x="12954000" y="8458200"/>
            <a:chExt cx="5756275" cy="4430712"/>
          </a:xfrm>
        </p:grpSpPr>
        <p:pic>
          <p:nvPicPr>
            <p:cNvPr id="81933" name="Picture 13" descr="acre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954000" y="8458200"/>
              <a:ext cx="4038600" cy="2973387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</p:pic>
        <p:pic>
          <p:nvPicPr>
            <p:cNvPr id="81934" name="Picture 14" descr="acre"/>
            <p:cNvPicPr>
              <a:picLocks noChangeAspect="1" noChangeArrowheads="1"/>
            </p:cNvPicPr>
            <p:nvPr/>
          </p:nvPicPr>
          <p:blipFill>
            <a:blip r:embed="rId13" cstate="print"/>
            <a:srcRect l="6490" r="10817" b="17955"/>
            <a:stretch>
              <a:fillRect/>
            </a:stretch>
          </p:blipFill>
          <p:spPr bwMode="auto">
            <a:xfrm>
              <a:off x="14554200" y="9906000"/>
              <a:ext cx="4156075" cy="2982912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52600" y="2133600"/>
            <a:ext cx="5978541" cy="34290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25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GBIF in </a:t>
            </a:r>
            <a:r>
              <a:rPr lang="es-ES" dirty="0" err="1" smtClean="0"/>
              <a:t>one</a:t>
            </a:r>
            <a:r>
              <a:rPr lang="es-ES" dirty="0" smtClean="0"/>
              <a:t> </a:t>
            </a:r>
            <a:r>
              <a:rPr lang="es-ES" dirty="0" err="1" smtClean="0"/>
              <a:t>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 I</a:t>
            </a:r>
            <a:r>
              <a:rPr lang="en-US" dirty="0" smtClean="0"/>
              <a:t>nter-governmental </a:t>
            </a:r>
            <a:r>
              <a:rPr lang="es-ES" dirty="0" err="1" smtClean="0"/>
              <a:t>organization</a:t>
            </a:r>
            <a:endParaRPr lang="es-ES" dirty="0" smtClean="0"/>
          </a:p>
          <a:p>
            <a:r>
              <a:rPr lang="en-US" dirty="0" smtClean="0"/>
              <a:t>Mission: ”To </a:t>
            </a:r>
            <a:r>
              <a:rPr lang="en-US" dirty="0"/>
              <a:t>facilitate free and open access to biodiversity data worldwide, via the Internet, to underpin scientific research, conservation and sustainable development</a:t>
            </a:r>
            <a:r>
              <a:rPr lang="en-US" dirty="0" smtClean="0"/>
              <a:t>.”</a:t>
            </a:r>
            <a:endParaRPr lang="es-ES" dirty="0" smtClean="0"/>
          </a:p>
          <a:p>
            <a:r>
              <a:rPr lang="es-ES" dirty="0" smtClean="0"/>
              <a:t>416,242,316 </a:t>
            </a:r>
            <a:r>
              <a:rPr lang="es-ES" dirty="0"/>
              <a:t>data </a:t>
            </a:r>
            <a:r>
              <a:rPr lang="es-ES" dirty="0" smtClean="0"/>
              <a:t>records</a:t>
            </a:r>
          </a:p>
          <a:p>
            <a:r>
              <a:rPr lang="es-ES" dirty="0"/>
              <a:t>10,140 </a:t>
            </a:r>
            <a:r>
              <a:rPr lang="es-ES" dirty="0" err="1" smtClean="0"/>
              <a:t>datasets</a:t>
            </a:r>
            <a:endParaRPr lang="es-ES" dirty="0" smtClean="0"/>
          </a:p>
          <a:p>
            <a:r>
              <a:rPr lang="es-ES" dirty="0" err="1" smtClean="0"/>
              <a:t>Since</a:t>
            </a:r>
            <a:r>
              <a:rPr lang="es-ES" dirty="0" smtClean="0"/>
              <a:t>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8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2" y="57150"/>
            <a:ext cx="8607669" cy="1143000"/>
          </a:xfrm>
          <a:effectLst>
            <a:outerShdw dist="25400" sx="1000" sy="1000" algn="ctr" rotWithShape="0">
              <a:schemeClr val="bg1"/>
            </a:outerShdw>
          </a:effectLst>
        </p:spPr>
        <p:txBody>
          <a:bodyPr>
            <a:noAutofit/>
          </a:bodyPr>
          <a:lstStyle/>
          <a:p>
            <a:pPr>
              <a:defRPr/>
            </a:pPr>
            <a:r>
              <a:rPr lang="da-DK" sz="4000" dirty="0" smtClean="0"/>
              <a:t>GBIF: an intergovernmental initiative to share biodiversity information</a:t>
            </a:r>
            <a:endParaRPr lang="da-DK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547447" y="5867401"/>
            <a:ext cx="725878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 dirty="0">
                <a:latin typeface="+mj-lt"/>
                <a:ea typeface="ＭＳ Ｐゴシック" pitchFamily="-107" charset="-128"/>
              </a:rPr>
              <a:t>Currently </a:t>
            </a:r>
            <a:r>
              <a:rPr lang="en-GB" sz="2400" b="1" dirty="0" smtClean="0">
                <a:latin typeface="+mj-lt"/>
                <a:ea typeface="ＭＳ Ｐゴシック" pitchFamily="-107" charset="-128"/>
              </a:rPr>
              <a:t>5</a:t>
            </a:r>
            <a:r>
              <a:rPr lang="es-ES" sz="2400" b="1" dirty="0">
                <a:latin typeface="+mj-lt"/>
                <a:ea typeface="ＭＳ Ｐゴシック" pitchFamily="-107" charset="-128"/>
              </a:rPr>
              <a:t>2</a:t>
            </a:r>
            <a:r>
              <a:rPr lang="en-GB" sz="2400" b="1" dirty="0" smtClean="0">
                <a:latin typeface="+mj-lt"/>
                <a:ea typeface="ＭＳ Ｐゴシック" pitchFamily="-107" charset="-128"/>
              </a:rPr>
              <a:t> </a:t>
            </a:r>
            <a:r>
              <a:rPr lang="en-GB" sz="2400" b="1" dirty="0">
                <a:latin typeface="+mj-lt"/>
                <a:ea typeface="ＭＳ Ｐゴシック" pitchFamily="-107" charset="-128"/>
              </a:rPr>
              <a:t>countries; </a:t>
            </a:r>
            <a:r>
              <a:rPr lang="en-GB" sz="2400" b="1" dirty="0" smtClean="0">
                <a:latin typeface="+mj-lt"/>
                <a:ea typeface="ＭＳ Ｐゴシック" pitchFamily="-107" charset="-128"/>
              </a:rPr>
              <a:t>36 </a:t>
            </a:r>
            <a:r>
              <a:rPr lang="en-GB" sz="2400" b="1" dirty="0">
                <a:latin typeface="+mj-lt"/>
                <a:ea typeface="ＭＳ Ｐゴシック" pitchFamily="-107" charset="-128"/>
              </a:rPr>
              <a:t>International Organisations…</a:t>
            </a:r>
          </a:p>
        </p:txBody>
      </p:sp>
      <p:pic>
        <p:nvPicPr>
          <p:cNvPr id="5" name="Picture 4" descr="GBIF_VP_AP_2013 - post 15 June 201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0" y="1312068"/>
            <a:ext cx="8156349" cy="407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49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57825"/>
            <a:ext cx="8229600" cy="668338"/>
          </a:xfrm>
        </p:spPr>
        <p:txBody>
          <a:bodyPr/>
          <a:lstStyle/>
          <a:p>
            <a:r>
              <a:rPr lang="es-ES" dirty="0" smtClean="0"/>
              <a:t>free and open data </a:t>
            </a:r>
            <a:r>
              <a:rPr lang="es-ES" dirty="0" err="1" smtClean="0"/>
              <a:t>under</a:t>
            </a:r>
            <a:r>
              <a:rPr lang="es-ES" dirty="0" smtClean="0"/>
              <a:t> a </a:t>
            </a:r>
            <a:r>
              <a:rPr lang="es-ES" dirty="0" err="1" smtClean="0"/>
              <a:t>common</a:t>
            </a:r>
            <a:r>
              <a:rPr lang="es-ES" dirty="0" smtClean="0"/>
              <a:t> </a:t>
            </a:r>
            <a:r>
              <a:rPr lang="es-ES" dirty="0" err="1" smtClean="0"/>
              <a:t>standard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14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40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How</a:t>
            </a:r>
            <a:r>
              <a:rPr lang="es-ES" dirty="0" smtClean="0"/>
              <a:t> GBIF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perceived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824038"/>
            <a:ext cx="5649766" cy="403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40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But</a:t>
            </a:r>
            <a:r>
              <a:rPr lang="es-ES" dirty="0" smtClean="0"/>
              <a:t> </a:t>
            </a:r>
            <a:r>
              <a:rPr lang="es-ES" dirty="0" err="1" smtClean="0"/>
              <a:t>indeed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227254"/>
            <a:ext cx="6996112" cy="477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8900" y="6092309"/>
            <a:ext cx="355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 </a:t>
            </a:r>
            <a:r>
              <a:rPr lang="en-US" b="1" dirty="0"/>
              <a:t>You Think </a:t>
            </a:r>
            <a:r>
              <a:rPr lang="en-US" b="1" dirty="0" smtClean="0"/>
              <a:t>data</a:t>
            </a:r>
            <a:r>
              <a:rPr lang="en-US" dirty="0"/>
              <a:t> Grows On </a:t>
            </a:r>
            <a:r>
              <a:rPr lang="en-US" b="1" dirty="0" smtClean="0"/>
              <a:t>Trees?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4" y="6092309"/>
            <a:ext cx="8764831" cy="5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00548" y="6362792"/>
            <a:ext cx="1649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…and </a:t>
            </a:r>
            <a:r>
              <a:rPr lang="es-ES" dirty="0" err="1" smtClean="0"/>
              <a:t>produced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22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Where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infrastructure</a:t>
            </a:r>
            <a:r>
              <a:rPr lang="es-ES" dirty="0" smtClean="0"/>
              <a:t> in GBIF?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85824" y="1738472"/>
            <a:ext cx="75533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 </a:t>
            </a:r>
            <a:r>
              <a:rPr lang="en-US" sz="2400" dirty="0" smtClean="0"/>
              <a:t>”The </a:t>
            </a:r>
            <a:r>
              <a:rPr lang="en-US" sz="2400" dirty="0"/>
              <a:t>lack of comprehensive information about the world’s biological resources continues to undermine the efforts of policymakers and managers to set priorities, elaborate strategies and assess the effectiveness of their actions</a:t>
            </a:r>
            <a:r>
              <a:rPr lang="en-US" sz="2400" dirty="0" smtClean="0"/>
              <a:t>.”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619250" y="4621217"/>
            <a:ext cx="55911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“There </a:t>
            </a:r>
            <a:r>
              <a:rPr lang="en-US" dirty="0"/>
              <a:t>are known </a:t>
            </a:r>
            <a:r>
              <a:rPr lang="en-US" dirty="0" err="1"/>
              <a:t>knowns</a:t>
            </a:r>
            <a:r>
              <a:rPr lang="en-US" dirty="0"/>
              <a:t>; there are things we know that we know. There are known unknowns; that is to say, there are things that we now know we don't </a:t>
            </a:r>
            <a:r>
              <a:rPr lang="en-US" dirty="0" smtClean="0"/>
              <a:t>know.</a:t>
            </a:r>
          </a:p>
          <a:p>
            <a:r>
              <a:rPr lang="en-US" dirty="0"/>
              <a:t>But there are also unknown unknowns – there are things we do not know we don't know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48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s-ES" sz="4000" dirty="0" err="1"/>
              <a:t>Where</a:t>
            </a:r>
            <a:r>
              <a:rPr lang="es-ES" sz="4000" dirty="0"/>
              <a:t> </a:t>
            </a:r>
            <a:r>
              <a:rPr lang="es-ES" sz="4000" dirty="0" err="1"/>
              <a:t>is</a:t>
            </a:r>
            <a:r>
              <a:rPr lang="es-ES" sz="4000" dirty="0"/>
              <a:t> </a:t>
            </a:r>
            <a:r>
              <a:rPr lang="es-ES" sz="4000" dirty="0" err="1"/>
              <a:t>the</a:t>
            </a:r>
            <a:r>
              <a:rPr lang="es-ES" sz="4000" dirty="0"/>
              <a:t> </a:t>
            </a:r>
            <a:r>
              <a:rPr lang="es-ES" sz="4000" dirty="0" err="1"/>
              <a:t>infrastructure</a:t>
            </a:r>
            <a:r>
              <a:rPr lang="es-ES" sz="4000" dirty="0"/>
              <a:t> in GBIF?</a:t>
            </a:r>
            <a:endParaRPr lang="en-GB" sz="40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sz="2800" dirty="0" err="1"/>
              <a:t>Physical</a:t>
            </a:r>
            <a:r>
              <a:rPr lang="es-ES" sz="2800" dirty="0"/>
              <a:t> </a:t>
            </a:r>
            <a:r>
              <a:rPr lang="es-ES" sz="2800" dirty="0" err="1"/>
              <a:t>infrastructure</a:t>
            </a:r>
            <a:endParaRPr lang="es-ES" sz="2800" dirty="0"/>
          </a:p>
          <a:p>
            <a:pPr lvl="1"/>
            <a:r>
              <a:rPr lang="es-ES" sz="2400" dirty="0" err="1"/>
              <a:t>P</a:t>
            </a:r>
            <a:r>
              <a:rPr lang="es-ES" sz="2400" dirty="0" err="1" smtClean="0"/>
              <a:t>hysical</a:t>
            </a:r>
            <a:r>
              <a:rPr lang="es-ES" sz="2400" dirty="0" smtClean="0"/>
              <a:t> </a:t>
            </a:r>
            <a:r>
              <a:rPr lang="es-ES" sz="2400" dirty="0" err="1"/>
              <a:t>infrastructure</a:t>
            </a:r>
            <a:r>
              <a:rPr lang="es-ES" sz="2400" dirty="0"/>
              <a:t>, </a:t>
            </a:r>
            <a:r>
              <a:rPr lang="es-ES" sz="2400" dirty="0" err="1"/>
              <a:t>cyberinfrastructure</a:t>
            </a:r>
            <a:r>
              <a:rPr lang="es-ES" sz="2400" dirty="0"/>
              <a:t>, human </a:t>
            </a:r>
            <a:r>
              <a:rPr lang="es-ES" sz="2400" dirty="0" err="1"/>
              <a:t>resources</a:t>
            </a:r>
            <a:r>
              <a:rPr lang="es-ES" sz="2400" dirty="0" smtClean="0"/>
              <a:t>, and </a:t>
            </a:r>
            <a:r>
              <a:rPr lang="es-ES" sz="2400" dirty="0" err="1"/>
              <a:t>expertise</a:t>
            </a:r>
            <a:r>
              <a:rPr lang="es-ES" sz="2400" dirty="0"/>
              <a:t>, and </a:t>
            </a:r>
            <a:r>
              <a:rPr lang="es-ES" sz="2400" dirty="0" err="1"/>
              <a:t>program</a:t>
            </a:r>
            <a:r>
              <a:rPr lang="es-ES" sz="2400" dirty="0"/>
              <a:t> </a:t>
            </a:r>
            <a:r>
              <a:rPr lang="es-ES" sz="2400" dirty="0" err="1"/>
              <a:t>management</a:t>
            </a:r>
            <a:r>
              <a:rPr lang="es-ES" sz="2400" dirty="0"/>
              <a:t> and </a:t>
            </a:r>
            <a:r>
              <a:rPr lang="es-ES" sz="2400" dirty="0" err="1"/>
              <a:t>coordination</a:t>
            </a:r>
            <a:r>
              <a:rPr lang="es-ES" sz="2400" dirty="0"/>
              <a:t>.</a:t>
            </a:r>
          </a:p>
          <a:p>
            <a:r>
              <a:rPr lang="es-ES" sz="2800" dirty="0" err="1"/>
              <a:t>Information</a:t>
            </a:r>
            <a:r>
              <a:rPr lang="es-ES" sz="2800" dirty="0"/>
              <a:t> </a:t>
            </a:r>
            <a:r>
              <a:rPr lang="es-ES" sz="2800" dirty="0" err="1"/>
              <a:t>infrastructure</a:t>
            </a:r>
            <a:endParaRPr lang="es-ES" sz="2800" dirty="0"/>
          </a:p>
          <a:p>
            <a:pPr lvl="1"/>
            <a:r>
              <a:rPr lang="es-ES" sz="2400" dirty="0"/>
              <a:t>D</a:t>
            </a:r>
            <a:r>
              <a:rPr lang="es-ES" sz="2400" dirty="0" smtClean="0"/>
              <a:t>ata </a:t>
            </a:r>
            <a:r>
              <a:rPr lang="es-ES" sz="2400" dirty="0" err="1"/>
              <a:t>workflows</a:t>
            </a:r>
            <a:endParaRPr lang="es-ES" sz="2400" dirty="0"/>
          </a:p>
          <a:p>
            <a:pPr lvl="1"/>
            <a:r>
              <a:rPr lang="es-ES" sz="2400" dirty="0" err="1"/>
              <a:t>D</a:t>
            </a:r>
            <a:r>
              <a:rPr lang="es-ES" sz="2400" dirty="0" err="1" smtClean="0"/>
              <a:t>atasets</a:t>
            </a:r>
            <a:endParaRPr lang="es-ES" sz="2400" dirty="0"/>
          </a:p>
          <a:p>
            <a:pPr lvl="1"/>
            <a:r>
              <a:rPr lang="es-ES" sz="2400" dirty="0"/>
              <a:t>Data </a:t>
            </a:r>
            <a:r>
              <a:rPr lang="es-ES" sz="2400" dirty="0" err="1" smtClean="0"/>
              <a:t>openness</a:t>
            </a:r>
            <a:endParaRPr lang="es-ES" sz="2400" dirty="0"/>
          </a:p>
          <a:p>
            <a:pPr lvl="1"/>
            <a:r>
              <a:rPr lang="es-ES" sz="2400" dirty="0" smtClean="0"/>
              <a:t>Data </a:t>
            </a:r>
            <a:r>
              <a:rPr lang="es-ES" sz="2400" dirty="0" err="1"/>
              <a:t>products</a:t>
            </a:r>
            <a:endParaRPr lang="es-ES" sz="2400" dirty="0"/>
          </a:p>
          <a:p>
            <a:r>
              <a:rPr lang="es-ES" sz="2800" dirty="0" err="1"/>
              <a:t>C</a:t>
            </a:r>
            <a:r>
              <a:rPr lang="es-ES" sz="2800" dirty="0" err="1" smtClean="0"/>
              <a:t>apability</a:t>
            </a:r>
            <a:r>
              <a:rPr lang="es-ES" sz="2800" dirty="0" smtClean="0"/>
              <a:t> </a:t>
            </a:r>
            <a:r>
              <a:rPr lang="es-ES" sz="2800" dirty="0" err="1"/>
              <a:t>infrastructure</a:t>
            </a:r>
            <a:endParaRPr lang="es-ES" sz="2800" dirty="0"/>
          </a:p>
          <a:p>
            <a:pPr lvl="1"/>
            <a:r>
              <a:rPr lang="es-ES" sz="2400" dirty="0" err="1"/>
              <a:t>Knowledage</a:t>
            </a:r>
            <a:r>
              <a:rPr lang="es-ES" sz="2400" dirty="0"/>
              <a:t> base and </a:t>
            </a:r>
            <a:r>
              <a:rPr lang="es-ES" sz="2400" dirty="0" err="1"/>
              <a:t>management</a:t>
            </a:r>
            <a:r>
              <a:rPr lang="es-ES" sz="2400" dirty="0"/>
              <a:t>, training</a:t>
            </a:r>
          </a:p>
          <a:p>
            <a:pPr lvl="1"/>
            <a:r>
              <a:rPr lang="es-ES" sz="2400" dirty="0"/>
              <a:t>S</a:t>
            </a:r>
            <a:r>
              <a:rPr lang="es-ES" sz="2400" dirty="0" smtClean="0"/>
              <a:t>tandard </a:t>
            </a:r>
            <a:r>
              <a:rPr lang="es-ES" sz="2400" dirty="0" err="1"/>
              <a:t>development</a:t>
            </a:r>
            <a:endParaRPr lang="es-ES" sz="2400" dirty="0"/>
          </a:p>
          <a:p>
            <a:pPr lvl="1"/>
            <a:r>
              <a:rPr lang="es-ES" sz="2400" dirty="0"/>
              <a:t>D</a:t>
            </a:r>
            <a:r>
              <a:rPr lang="es-ES" sz="2400" dirty="0" smtClean="0"/>
              <a:t>ata </a:t>
            </a:r>
            <a:r>
              <a:rPr lang="es-ES" sz="2400" dirty="0" err="1"/>
              <a:t>gateways</a:t>
            </a:r>
            <a:r>
              <a:rPr lang="es-ES" sz="2400" dirty="0"/>
              <a:t> </a:t>
            </a:r>
            <a:r>
              <a:rPr lang="es-ES" sz="2400" dirty="0" err="1"/>
              <a:t>development</a:t>
            </a:r>
            <a:endParaRPr lang="es-ES" sz="2400" dirty="0"/>
          </a:p>
          <a:p>
            <a:pPr marL="0" indent="0">
              <a:buNone/>
            </a:pPr>
            <a:endParaRPr lang="en-GB" sz="2800" dirty="0" smtClean="0">
              <a:solidFill>
                <a:srgbClr val="2323DC"/>
              </a:solidFill>
              <a:ea typeface="ＭＳ Ｐゴシック" pitchFamily="34" charset="-128"/>
            </a:endParaRPr>
          </a:p>
          <a:p>
            <a:endParaRPr lang="en-GB" sz="2800" dirty="0" smtClean="0">
              <a:solidFill>
                <a:srgbClr val="2323DC"/>
              </a:solidFill>
              <a:ea typeface="ＭＳ Ｐゴシック" pitchFamily="34" charset="-128"/>
            </a:endParaRPr>
          </a:p>
          <a:p>
            <a:endParaRPr lang="en-GB" sz="2800" dirty="0" smtClean="0">
              <a:ea typeface="ＭＳ Ｐゴシック" pitchFamily="34" charset="-128"/>
            </a:endParaRPr>
          </a:p>
          <a:p>
            <a:endParaRPr lang="en-GB" sz="2800" dirty="0" smtClean="0">
              <a:ea typeface="ＭＳ Ｐゴシック" pitchFamily="34" charset="-128"/>
            </a:endParaRPr>
          </a:p>
          <a:p>
            <a:endParaRPr lang="en-GB" sz="28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049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0" y="68418"/>
            <a:ext cx="5048250" cy="1055688"/>
          </a:xfrm>
        </p:spPr>
        <p:txBody>
          <a:bodyPr>
            <a:normAutofit fontScale="90000"/>
          </a:bodyPr>
          <a:lstStyle/>
          <a:p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Physical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infrastructure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75" y="1295400"/>
            <a:ext cx="2238376" cy="390525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000" dirty="0" smtClean="0">
                <a:hlinkClick r:id="rId2"/>
              </a:rPr>
              <a:t>http://data.gbif.org</a:t>
            </a:r>
            <a:endParaRPr lang="es-E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8711">
            <a:off x="4452812" y="1962801"/>
            <a:ext cx="1230192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1781">
            <a:off x="6059572" y="1933096"/>
            <a:ext cx="1450190" cy="40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R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7632">
            <a:off x="6039217" y="2827352"/>
            <a:ext cx="782266" cy="5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2616">
            <a:off x="4361195" y="2688609"/>
            <a:ext cx="1799180" cy="35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2834">
            <a:off x="6962167" y="2683669"/>
            <a:ext cx="2148495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4297">
            <a:off x="3640587" y="3791413"/>
            <a:ext cx="3013037" cy="186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ttp://4.bp.blogspot.com/-J0ft8eB0J8M/T_PL7rUw1zI/AAAAAAAANNE/12gKP2AjI8g/s1600/iceberg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3625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http://www.nybg.org/plant-talk/wp-content/uploads/2013/04/HerbariumSpecimenComputer-J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8752">
            <a:off x="4889881" y="5297988"/>
            <a:ext cx="1631191" cy="125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5668">
            <a:off x="6419922" y="5206925"/>
            <a:ext cx="138112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7039">
            <a:off x="7295296" y="4436969"/>
            <a:ext cx="119062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5757">
            <a:off x="5988761" y="6129143"/>
            <a:ext cx="6953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3284">
            <a:off x="7964898" y="5520477"/>
            <a:ext cx="1075983" cy="125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8014">
            <a:off x="6440121" y="1258579"/>
            <a:ext cx="1236306" cy="58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17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3921</TotalTime>
  <Words>425</Words>
  <Application>Microsoft Office PowerPoint</Application>
  <PresentationFormat>On-screen Show (4:3)</PresentationFormat>
  <Paragraphs>116</Paragraphs>
  <Slides>18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GBIF: An infrastructure for infrastructures </vt:lpstr>
      <vt:lpstr>GBIF in one slide</vt:lpstr>
      <vt:lpstr>GBIF: an intergovernmental initiative to share biodiversity information</vt:lpstr>
      <vt:lpstr>PowerPoint Presentation</vt:lpstr>
      <vt:lpstr>How GBIF is perceived</vt:lpstr>
      <vt:lpstr>But indeed</vt:lpstr>
      <vt:lpstr>Where is the infrastructure in GBIF?</vt:lpstr>
      <vt:lpstr>Where is the infrastructure in GBIF?</vt:lpstr>
      <vt:lpstr>Physical infrastructure</vt:lpstr>
      <vt:lpstr>Data workflows</vt:lpstr>
      <vt:lpstr>PowerPoint Presentation</vt:lpstr>
      <vt:lpstr>Data openness in GBIF</vt:lpstr>
      <vt:lpstr>Data Products</vt:lpstr>
      <vt:lpstr>Capability infrastructure</vt:lpstr>
      <vt:lpstr>Infrastructure usage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Pando</dc:creator>
  <cp:lastModifiedBy>Francisco Pando</cp:lastModifiedBy>
  <cp:revision>83</cp:revision>
  <dcterms:created xsi:type="dcterms:W3CDTF">2013-02-04T08:56:00Z</dcterms:created>
  <dcterms:modified xsi:type="dcterms:W3CDTF">2013-09-19T13:00:12Z</dcterms:modified>
</cp:coreProperties>
</file>