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3" r:id="rId13"/>
    <p:sldId id="314" r:id="rId14"/>
    <p:sldId id="316" r:id="rId15"/>
    <p:sldId id="320" r:id="rId16"/>
    <p:sldId id="332" r:id="rId17"/>
    <p:sldId id="333" r:id="rId18"/>
    <p:sldId id="326" r:id="rId19"/>
    <p:sldId id="321" r:id="rId20"/>
    <p:sldId id="322" r:id="rId21"/>
    <p:sldId id="328" r:id="rId22"/>
    <p:sldId id="323" r:id="rId23"/>
    <p:sldId id="331" r:id="rId24"/>
    <p:sldId id="330" r:id="rId25"/>
    <p:sldId id="324" r:id="rId26"/>
    <p:sldId id="329" r:id="rId27"/>
    <p:sldId id="301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D0D6A5BF-1812-4C47-B1C0-9891F17864B1}">
          <p14:sldIdLst>
            <p14:sldId id="256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14"/>
            <p14:sldId id="316"/>
            <p14:sldId id="320"/>
            <p14:sldId id="332"/>
            <p14:sldId id="333"/>
            <p14:sldId id="326"/>
            <p14:sldId id="321"/>
            <p14:sldId id="322"/>
            <p14:sldId id="328"/>
            <p14:sldId id="323"/>
            <p14:sldId id="331"/>
            <p14:sldId id="330"/>
            <p14:sldId id="324"/>
            <p14:sldId id="329"/>
            <p14:sldId id="301"/>
          </p14:sldIdLst>
        </p14:section>
        <p14:section name="Section sans titre" id="{F0EA856C-7AE4-9043-931C-FC42186C732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 autoAdjust="0"/>
  </p:normalViewPr>
  <p:slideViewPr>
    <p:cSldViewPr>
      <p:cViewPr>
        <p:scale>
          <a:sx n="73" d="100"/>
          <a:sy n="73" d="100"/>
        </p:scale>
        <p:origin x="-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D1B3-1D1B-EE40-84EE-F2AD8B3DBE29}" type="datetimeFigureOut">
              <a:rPr lang="fr-FR" smtClean="0"/>
              <a:t>13/09/2013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5E35-BEEF-434B-92DC-BC92F2D0A1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39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2AD1-5794-4BDD-AD38-4BD46BF047FE}" type="datetimeFigureOut">
              <a:rPr lang="it-IT" smtClean="0"/>
              <a:pPr/>
              <a:t>13/09/2013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2C9F-5292-4EDE-A338-2BD1AA229C42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849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 hasCustomPrompt="1"/>
          </p:nvPr>
        </p:nvSpPr>
        <p:spPr>
          <a:xfrm>
            <a:off x="1219200" y="2878088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904875" y="2639963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899592" y="2636912"/>
            <a:ext cx="228600" cy="128016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475656" y="1772816"/>
            <a:ext cx="6479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 smtClean="0">
                <a:solidFill>
                  <a:srgbClr val="740000"/>
                </a:solidFill>
              </a:rPr>
              <a:t>Co-ordination</a:t>
            </a:r>
            <a:r>
              <a:rPr lang="it-IT" b="1" i="1" dirty="0" smtClean="0">
                <a:solidFill>
                  <a:srgbClr val="740000"/>
                </a:solidFill>
              </a:rPr>
              <a:t> &amp; </a:t>
            </a:r>
            <a:r>
              <a:rPr lang="it-IT" b="1" i="1" dirty="0" err="1" smtClean="0">
                <a:solidFill>
                  <a:srgbClr val="740000"/>
                </a:solidFill>
              </a:rPr>
              <a:t>Harmonisation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of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Advanced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e-Infrastructures</a:t>
            </a:r>
            <a:endParaRPr lang="it-IT" b="1" i="1" dirty="0" smtClean="0">
              <a:solidFill>
                <a:srgbClr val="740000"/>
              </a:solidFill>
            </a:endParaRPr>
          </a:p>
          <a:p>
            <a:pPr algn="ctr"/>
            <a:r>
              <a:rPr lang="it-IT" b="1" i="1" dirty="0" err="1" smtClean="0">
                <a:solidFill>
                  <a:srgbClr val="740000"/>
                </a:solidFill>
              </a:rPr>
              <a:t>for</a:t>
            </a:r>
            <a:r>
              <a:rPr lang="it-IT" b="1" i="1" dirty="0" smtClean="0">
                <a:solidFill>
                  <a:srgbClr val="740000"/>
                </a:solidFill>
              </a:rPr>
              <a:t> </a:t>
            </a:r>
            <a:r>
              <a:rPr lang="it-IT" b="1" i="1" dirty="0" err="1" smtClean="0">
                <a:solidFill>
                  <a:srgbClr val="740000"/>
                </a:solidFill>
              </a:rPr>
              <a:t>Research</a:t>
            </a:r>
            <a:r>
              <a:rPr lang="it-IT" b="1" i="1" dirty="0" smtClean="0">
                <a:solidFill>
                  <a:srgbClr val="740000"/>
                </a:solidFill>
              </a:rPr>
              <a:t> and </a:t>
            </a:r>
            <a:r>
              <a:rPr lang="it-IT" b="1" i="1" dirty="0" err="1" smtClean="0">
                <a:solidFill>
                  <a:srgbClr val="740000"/>
                </a:solidFill>
              </a:rPr>
              <a:t>Education</a:t>
            </a:r>
            <a:r>
              <a:rPr lang="it-IT" b="1" i="1" dirty="0" smtClean="0">
                <a:solidFill>
                  <a:srgbClr val="740000"/>
                </a:solidFill>
              </a:rPr>
              <a:t> Data </a:t>
            </a:r>
            <a:r>
              <a:rPr lang="it-IT" b="1" i="1" dirty="0" err="1" smtClean="0">
                <a:solidFill>
                  <a:srgbClr val="740000"/>
                </a:solidFill>
              </a:rPr>
              <a:t>Sharing</a:t>
            </a:r>
            <a:endParaRPr lang="it-IT" b="1" i="1" dirty="0" smtClean="0">
              <a:solidFill>
                <a:srgbClr val="740000"/>
              </a:solidFill>
            </a:endParaRPr>
          </a:p>
        </p:txBody>
      </p:sp>
      <p:pic>
        <p:nvPicPr>
          <p:cNvPr id="3" name="Image 2" descr="Capture d’écran 2013-02-04 à 15.00.4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357"/>
          </a:xfrm>
          <a:prstGeom prst="rect">
            <a:avLst/>
          </a:prstGeom>
        </p:spPr>
      </p:pic>
      <p:pic>
        <p:nvPicPr>
          <p:cNvPr id="19" name="Image 18" descr="footer-reds-1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743585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107504" y="6165304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 err="1">
                <a:solidFill>
                  <a:srgbClr val="800000"/>
                </a:solidFill>
                <a:effectLst/>
                <a:latin typeface="+mn-lt"/>
                <a:ea typeface="ＭＳ 明朝"/>
                <a:cs typeface="Museo 300"/>
              </a:rPr>
              <a:t>www.chain-project.eu</a:t>
            </a:r>
            <a:endParaRPr lang="en-US" sz="1200" dirty="0">
              <a:effectLst/>
              <a:latin typeface="+mn-lt"/>
              <a:ea typeface="Times New Roman"/>
              <a:cs typeface="Times New Roman"/>
            </a:endParaRPr>
          </a:p>
          <a:p>
            <a:pPr fontAlgn="base"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 err="1" smtClean="0">
                <a:solidFill>
                  <a:srgbClr val="800000"/>
                </a:solidFill>
                <a:effectLst/>
                <a:latin typeface="+mn-lt"/>
                <a:ea typeface="ＭＳ 明朝"/>
                <a:cs typeface="Museo 300"/>
              </a:rPr>
              <a:t>proj-</a:t>
            </a:r>
            <a:r>
              <a:rPr lang="en-GB" sz="1200" kern="1200" dirty="0" err="1">
                <a:solidFill>
                  <a:srgbClr val="800000"/>
                </a:solidFill>
                <a:effectLst/>
                <a:latin typeface="+mn-lt"/>
                <a:ea typeface="ＭＳ 明朝"/>
                <a:cs typeface="Museo 300"/>
              </a:rPr>
              <a:t>office@chain-project.eu</a:t>
            </a:r>
            <a:endParaRPr lang="en-US" sz="1200" dirty="0">
              <a:effectLst/>
              <a:latin typeface="+mn-lt"/>
              <a:ea typeface="Times New Roman"/>
              <a:cs typeface="Times New Roman"/>
            </a:endParaRPr>
          </a:p>
          <a:p>
            <a:pPr fontAlgn="base"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800000"/>
                </a:solidFill>
                <a:effectLst/>
                <a:latin typeface="+mn-lt"/>
                <a:ea typeface="ＭＳ 明朝"/>
                <a:cs typeface="Museo 300"/>
              </a:rPr>
              <a:t>Grant Agreement n. 306819</a:t>
            </a:r>
            <a:endParaRPr lang="en-US" sz="1200" dirty="0">
              <a:effectLst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23" name="Picture 8" descr="e-infrastructure-logo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69" y="6165304"/>
            <a:ext cx="1193411" cy="481797"/>
          </a:xfrm>
          <a:prstGeom prst="rect">
            <a:avLst/>
          </a:prstGeom>
          <a:noFill/>
        </p:spPr>
      </p:pic>
      <p:pic>
        <p:nvPicPr>
          <p:cNvPr id="24" name="Immagine 12" descr="FP7-cap-RGB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26005"/>
            <a:ext cx="668113" cy="543355"/>
          </a:xfrm>
          <a:prstGeom prst="rect">
            <a:avLst/>
          </a:prstGeom>
          <a:noFill/>
        </p:spPr>
      </p:pic>
      <p:pic>
        <p:nvPicPr>
          <p:cNvPr id="4" name="Image 3" descr="EC_logos_new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4"/>
          <a:stretch/>
        </p:blipFill>
        <p:spPr>
          <a:xfrm>
            <a:off x="6300192" y="6155651"/>
            <a:ext cx="707295" cy="513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563072" cy="990600"/>
          </a:xfrm>
        </p:spPr>
        <p:txBody>
          <a:bodyPr/>
          <a:lstStyle>
            <a:lvl1pPr algn="r">
              <a:defRPr b="1">
                <a:solidFill>
                  <a:srgbClr val="800000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0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767264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827584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EGI TF / Madrid / 18 Sep 2013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767264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0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827584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EGI TF / Madrid / 18 Sep 2013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>
            <a:lvl1pPr marL="274320" indent="-274320">
              <a:buFont typeface="Wingdings" charset="2"/>
              <a:buChar char="§"/>
              <a:defRPr/>
            </a:lvl1pPr>
            <a:lvl2pPr marL="548640" indent="-274320">
              <a:buFont typeface="Wingdings" charset="2"/>
              <a:buChar char="§"/>
              <a:defRPr/>
            </a:lvl2pPr>
            <a:lvl3pPr marL="822960" indent="-228600">
              <a:buFont typeface="Wingdings" charset="2"/>
              <a:buChar char="§"/>
              <a:defRPr/>
            </a:lvl3pPr>
            <a:lvl4pPr marL="1097280" indent="-228600">
              <a:buFont typeface="Wingdings" charset="2"/>
              <a:buChar char="§"/>
              <a:defRPr/>
            </a:lvl4pPr>
            <a:lvl5pPr marL="1371600" indent="-228600">
              <a:buFont typeface="Wingdings" charset="2"/>
              <a:buChar char="§"/>
              <a:defRPr/>
            </a:lvl5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6767264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4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827584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EGI TF / Madrid / 18 Sep 2013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5352" y="-27384"/>
            <a:ext cx="6923112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767264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827584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EGI TF / Madrid / 18 Sep 2013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8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767264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827584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EGI TF / Madrid / 18 Sep 2013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827584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EGI TF / Madrid / 18 Sep 2013</a:t>
            </a:r>
            <a:endParaRPr lang="it-IT" dirty="0"/>
          </a:p>
        </p:txBody>
      </p:sp>
      <p:sp>
        <p:nvSpPr>
          <p:cNvPr id="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767264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26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185392" y="-27384"/>
            <a:ext cx="656307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827584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EGI TF / Madrid / 18 Sep 2013</a:t>
            </a:r>
            <a:endParaRPr lang="it-IT" dirty="0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9" name="Image 18" descr="logo-chain-re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47663" cy="1091033"/>
          </a:xfrm>
          <a:prstGeom prst="rect">
            <a:avLst/>
          </a:prstGeom>
        </p:spPr>
      </p:pic>
      <p:pic>
        <p:nvPicPr>
          <p:cNvPr id="2" name="Image 1" descr="Screen Shot 2013-02-04 at 16.00.2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33909"/>
            <a:ext cx="353176" cy="235451"/>
          </a:xfrm>
          <a:prstGeom prst="rect">
            <a:avLst/>
          </a:prstGeom>
        </p:spPr>
      </p:pic>
      <p:sp>
        <p:nvSpPr>
          <p:cNvPr id="10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767264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2" r:id="rId6"/>
    <p:sldLayoutId id="2147483683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12" Type="http://schemas.openxmlformats.org/officeDocument/2006/relationships/image" Target="../media/image1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http://web.eu-egi.eu/images/EGI-logo_small.png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hyperlink" Target="http://web.eu-egi.e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gif"/><Relationship Id="rId3" Type="http://schemas.openxmlformats.org/officeDocument/2006/relationships/image" Target="../media/image47.jpg"/><Relationship Id="rId7" Type="http://schemas.openxmlformats.org/officeDocument/2006/relationships/image" Target="../media/image41.jp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6.jpeg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2.png"/><Relationship Id="rId5" Type="http://schemas.openxmlformats.org/officeDocument/2006/relationships/image" Target="../media/image49.jpg"/><Relationship Id="rId15" Type="http://schemas.openxmlformats.org/officeDocument/2006/relationships/image" Target="../media/image56.jp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7.emf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7.emf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2942456"/>
            <a:ext cx="6858000" cy="7025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Support for VRCs outside of Europe - services by the CHAIN-REDS project</a:t>
            </a:r>
            <a:endParaRPr lang="it-IT" b="1" dirty="0"/>
          </a:p>
        </p:txBody>
      </p:sp>
      <p:sp>
        <p:nvSpPr>
          <p:cNvPr id="6" name="Sottotitolo 8"/>
          <p:cNvSpPr txBox="1">
            <a:spLocks/>
          </p:cNvSpPr>
          <p:nvPr/>
        </p:nvSpPr>
        <p:spPr>
          <a:xfrm>
            <a:off x="1219200" y="4116338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Manuel Rodríguez-Pascual, CIEMAT</a:t>
            </a:r>
            <a:endParaRPr lang="en-US" dirty="0"/>
          </a:p>
        </p:txBody>
      </p:sp>
      <p:sp>
        <p:nvSpPr>
          <p:cNvPr id="7" name="Rettangolo 32"/>
          <p:cNvSpPr/>
          <p:nvPr/>
        </p:nvSpPr>
        <p:spPr>
          <a:xfrm>
            <a:off x="914400" y="4040138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31"/>
          <p:cNvSpPr/>
          <p:nvPr/>
        </p:nvSpPr>
        <p:spPr>
          <a:xfrm>
            <a:off x="914400" y="4040138"/>
            <a:ext cx="228600" cy="68580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 txBox="1">
            <a:spLocks/>
          </p:cNvSpPr>
          <p:nvPr/>
        </p:nvSpPr>
        <p:spPr>
          <a:xfrm>
            <a:off x="1200000" y="4911824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Madrid </a:t>
            </a:r>
            <a:r>
              <a:rPr lang="it-IT" baseline="0" dirty="0" smtClean="0"/>
              <a:t>/ 18 Sep 2013</a:t>
            </a:r>
            <a:endParaRPr lang="en-US" dirty="0"/>
          </a:p>
        </p:txBody>
      </p:sp>
      <p:sp>
        <p:nvSpPr>
          <p:cNvPr id="10" name="Rettangolo 31"/>
          <p:cNvSpPr/>
          <p:nvPr/>
        </p:nvSpPr>
        <p:spPr>
          <a:xfrm>
            <a:off x="895200" y="4797152"/>
            <a:ext cx="228600" cy="68580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32"/>
          <p:cNvSpPr/>
          <p:nvPr/>
        </p:nvSpPr>
        <p:spPr>
          <a:xfrm>
            <a:off x="929208" y="4797152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contenuto 2"/>
          <p:cNvSpPr>
            <a:spLocks/>
          </p:cNvSpPr>
          <p:nvPr/>
        </p:nvSpPr>
        <p:spPr bwMode="auto">
          <a:xfrm>
            <a:off x="304800" y="1412875"/>
            <a:ext cx="8458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INFN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u="sng" dirty="0">
                <a:solidFill>
                  <a:schemeClr val="bg1">
                    <a:lumMod val="65000"/>
                  </a:schemeClr>
                </a:solidFill>
              </a:rPr>
              <a:t>CIEMAT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GRNET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CESNET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UBUNTUNET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CLARA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FF0000"/>
                </a:solidFill>
              </a:rPr>
              <a:t>IHEP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ASREN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</a:rPr>
              <a:t>SIGMA ORIONIS</a:t>
            </a:r>
            <a:endParaRPr lang="en-GB" sz="21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FF0000"/>
                </a:solidFill>
              </a:rPr>
              <a:t>C-DAC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484438" y="4652963"/>
            <a:ext cx="70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FF0000"/>
                </a:solidFill>
              </a:rPr>
              <a:t>Asia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835150" y="4868863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832100" y="5032375"/>
            <a:ext cx="157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FF9933"/>
                </a:solidFill>
              </a:rPr>
              <a:t>Middle East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195513" y="5249863"/>
            <a:ext cx="5762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73363" y="5876925"/>
            <a:ext cx="70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FF0000"/>
                </a:solidFill>
              </a:rPr>
              <a:t>Asia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124075" y="60928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0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3" grpId="0" animBg="1"/>
      <p:bldP spid="70665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egnaposto contenuto 2"/>
          <p:cNvSpPr>
            <a:spLocks/>
          </p:cNvSpPr>
          <p:nvPr/>
        </p:nvSpPr>
        <p:spPr bwMode="auto">
          <a:xfrm>
            <a:off x="304800" y="1412875"/>
            <a:ext cx="8458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INFN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u="sng" dirty="0">
                <a:solidFill>
                  <a:schemeClr val="bg1">
                    <a:lumMod val="65000"/>
                  </a:schemeClr>
                </a:solidFill>
              </a:rPr>
              <a:t>CIEMAT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GRNET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CESNET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UBUNTUNET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CLARA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IHEP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FF9933"/>
                </a:solidFill>
              </a:rPr>
              <a:t>ASREN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</a:rPr>
              <a:t>SIGMA ORIONIS</a:t>
            </a:r>
            <a:endParaRPr lang="en-GB" sz="21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C-DAC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554355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1" name="Oval 9"/>
          <p:cNvSpPr>
            <a:spLocks noChangeArrowheads="1"/>
          </p:cNvSpPr>
          <p:nvPr/>
        </p:nvSpPr>
        <p:spPr bwMode="auto">
          <a:xfrm rot="-1500780">
            <a:off x="5076825" y="3500438"/>
            <a:ext cx="1295400" cy="1728787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779838" y="3933825"/>
            <a:ext cx="1079500" cy="1584325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 rot="3205723">
            <a:off x="5149056" y="2780507"/>
            <a:ext cx="792163" cy="122555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 rot="5400000">
            <a:off x="6444456" y="2709069"/>
            <a:ext cx="1223963" cy="1800225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832100" y="5013325"/>
            <a:ext cx="157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FF9933"/>
                </a:solidFill>
              </a:rPr>
              <a:t>Middle East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2195513" y="5230813"/>
            <a:ext cx="5762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 rot="-2318895">
            <a:off x="5881688" y="3357563"/>
            <a:ext cx="576262" cy="79375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22" grpId="0" animBg="1"/>
      <p:bldP spid="38923" grpId="0" animBg="1"/>
      <p:bldP spid="38924" grpId="0" animBg="1"/>
      <p:bldP spid="38928" grpId="0" animBg="1"/>
      <p:bldP spid="389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 smtClean="0">
                <a:solidFill>
                  <a:schemeClr val="tx1"/>
                </a:solidFill>
              </a:rPr>
              <a:t>Public outreach and dissemination is focused on reporting </a:t>
            </a:r>
            <a:r>
              <a:rPr lang="en-GB" sz="2400" dirty="0">
                <a:solidFill>
                  <a:schemeClr val="tx1"/>
                </a:solidFill>
              </a:rPr>
              <a:t>on Trans-continental Data Infrastructures and </a:t>
            </a:r>
            <a:r>
              <a:rPr lang="en-GB" sz="2400" dirty="0" smtClean="0">
                <a:solidFill>
                  <a:schemeClr val="tx1"/>
                </a:solidFill>
              </a:rPr>
              <a:t>Data </a:t>
            </a:r>
            <a:r>
              <a:rPr lang="en-GB" sz="2400" dirty="0">
                <a:solidFill>
                  <a:schemeClr val="tx1"/>
                </a:solidFill>
              </a:rPr>
              <a:t>repositories and on several Use </a:t>
            </a:r>
            <a:r>
              <a:rPr lang="en-GB" sz="2400" dirty="0" smtClean="0">
                <a:solidFill>
                  <a:schemeClr val="tx1"/>
                </a:solidFill>
              </a:rPr>
              <a:t>Cases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smtClean="0"/>
              <a:t>D4.1 </a:t>
            </a:r>
            <a:r>
              <a:rPr lang="en-GB" sz="2100" dirty="0"/>
              <a:t>Trans-continental Data Infrastructures and Data repositories available at http://www.chain-project.eu/deliverables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93" y="3573016"/>
            <a:ext cx="1883311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 smtClean="0">
                <a:solidFill>
                  <a:schemeClr val="tx1"/>
                </a:solidFill>
              </a:rPr>
              <a:t>CHAIN-REDS has established official collaborations (</a:t>
            </a:r>
            <a:r>
              <a:rPr lang="en-GB" sz="2400" dirty="0" err="1" smtClean="0">
                <a:solidFill>
                  <a:schemeClr val="tx1"/>
                </a:solidFill>
              </a:rPr>
              <a:t>MoUs</a:t>
            </a:r>
            <a:r>
              <a:rPr lang="en-GB" sz="2400" dirty="0" smtClean="0">
                <a:solidFill>
                  <a:schemeClr val="tx1"/>
                </a:solidFill>
              </a:rPr>
              <a:t>) with other VRC-related communities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err="1" smtClean="0"/>
              <a:t>AgINFRA</a:t>
            </a:r>
            <a:endParaRPr lang="en-GB" sz="2100" dirty="0" smtClean="0"/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err="1" smtClean="0">
                <a:solidFill>
                  <a:schemeClr val="tx1"/>
                </a:solidFill>
              </a:rPr>
              <a:t>EarthServer</a:t>
            </a:r>
            <a:endParaRPr lang="en-GB" sz="2100" dirty="0" smtClean="0">
              <a:solidFill>
                <a:schemeClr val="tx1"/>
              </a:solidFill>
            </a:endParaRP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smtClean="0"/>
              <a:t>ENGAGE</a:t>
            </a: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It </a:t>
            </a:r>
            <a:r>
              <a:rPr lang="en-GB" sz="2400" dirty="0" smtClean="0">
                <a:solidFill>
                  <a:schemeClr val="tx1"/>
                </a:solidFill>
              </a:rPr>
              <a:t>will organise jointly with WP3 several </a:t>
            </a:r>
            <a:r>
              <a:rPr lang="en-US" sz="2400" dirty="0">
                <a:solidFill>
                  <a:schemeClr val="tx1"/>
                </a:solidFill>
              </a:rPr>
              <a:t>Technical </a:t>
            </a:r>
            <a:r>
              <a:rPr lang="en-US" sz="2400" dirty="0" smtClean="0">
                <a:solidFill>
                  <a:schemeClr val="tx1"/>
                </a:solidFill>
              </a:rPr>
              <a:t>Meetings </a:t>
            </a:r>
            <a:r>
              <a:rPr lang="en-US" sz="2400" dirty="0">
                <a:solidFill>
                  <a:schemeClr val="tx1"/>
                </a:solidFill>
              </a:rPr>
              <a:t>on Federation of Clouds for </a:t>
            </a:r>
            <a:r>
              <a:rPr lang="en-US" sz="2400" dirty="0" smtClean="0">
                <a:solidFill>
                  <a:schemeClr val="tx1"/>
                </a:solidFill>
              </a:rPr>
              <a:t>R&amp;E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/>
              <a:t>First of them at e-Science 2013, Beijing 22 Oct 2013</a:t>
            </a: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GB" sz="2100" dirty="0">
              <a:solidFill>
                <a:schemeClr val="tx1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57956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72" y="2420888"/>
            <a:ext cx="1158935" cy="10744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35" y="2420888"/>
            <a:ext cx="1078329" cy="10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91" y="2636912"/>
            <a:ext cx="2541637" cy="51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dirty="0">
                <a:solidFill>
                  <a:schemeClr val="tx1"/>
                </a:solidFill>
              </a:rPr>
              <a:t>Extend the CHAIN-REDS Knowledge Base (BS) with Data </a:t>
            </a:r>
            <a:r>
              <a:rPr lang="en-US" sz="2400" dirty="0" smtClean="0">
                <a:solidFill>
                  <a:schemeClr val="tx1"/>
                </a:solidFill>
              </a:rPr>
              <a:t>Infrastructures </a:t>
            </a:r>
            <a:r>
              <a:rPr lang="en-GB" sz="2400" dirty="0"/>
              <a:t>http://www.chain-project.eu/knowledge-base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 smtClean="0">
                <a:solidFill>
                  <a:srgbClr val="800000"/>
                </a:solidFill>
              </a:rPr>
              <a:t>Knowledge Base: Infrastructures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sp>
        <p:nvSpPr>
          <p:cNvPr id="5" name="Segnaposto contenuto 8"/>
          <p:cNvSpPr txBox="1">
            <a:spLocks/>
          </p:cNvSpPr>
          <p:nvPr/>
        </p:nvSpPr>
        <p:spPr>
          <a:xfrm>
            <a:off x="6953472" y="2779820"/>
            <a:ext cx="1362944" cy="25213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RREN(s)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NREN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NGI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CA(s)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Ident. Fed(s)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ROC(s)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Grid site(s)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Application(s)</a:t>
            </a:r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90" y="2739170"/>
            <a:ext cx="4939364" cy="3498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7" y="2188417"/>
            <a:ext cx="3034520" cy="2267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n investigation on the available (Open Access) Data Repositories </a:t>
            </a:r>
            <a:r>
              <a:rPr lang="en-US" sz="2400" dirty="0" smtClean="0">
                <a:solidFill>
                  <a:schemeClr val="tx1"/>
                </a:solidFill>
              </a:rPr>
              <a:t>has been performed</a:t>
            </a: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>
                <a:solidFill>
                  <a:schemeClr val="tx1"/>
                </a:solidFill>
              </a:rPr>
              <a:t>Information </a:t>
            </a:r>
            <a:r>
              <a:rPr lang="en-US" sz="2100" dirty="0" smtClean="0">
                <a:solidFill>
                  <a:schemeClr val="tx1"/>
                </a:solidFill>
              </a:rPr>
              <a:t>has been </a:t>
            </a:r>
            <a:r>
              <a:rPr lang="en-US" sz="2100" dirty="0">
                <a:solidFill>
                  <a:schemeClr val="tx1"/>
                </a:solidFill>
              </a:rPr>
              <a:t>collected in Africa, Asia, Europe, Latin America and the Middle East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>
                <a:solidFill>
                  <a:schemeClr val="tx1"/>
                </a:solidFill>
              </a:rPr>
              <a:t>New </a:t>
            </a:r>
            <a:r>
              <a:rPr lang="en-US" sz="2100" dirty="0">
                <a:solidFill>
                  <a:schemeClr val="tx1"/>
                </a:solidFill>
              </a:rPr>
              <a:t>ones </a:t>
            </a:r>
            <a:r>
              <a:rPr lang="en-US" sz="2100" dirty="0" smtClean="0">
                <a:solidFill>
                  <a:schemeClr val="tx1"/>
                </a:solidFill>
              </a:rPr>
              <a:t>have been </a:t>
            </a:r>
            <a:r>
              <a:rPr lang="en-US" sz="2100" dirty="0">
                <a:solidFill>
                  <a:schemeClr val="tx1"/>
                </a:solidFill>
              </a:rPr>
              <a:t>incorporated into the Knowledge </a:t>
            </a:r>
            <a:r>
              <a:rPr lang="en-US" sz="2100" dirty="0" smtClean="0">
                <a:solidFill>
                  <a:schemeClr val="tx1"/>
                </a:solidFill>
              </a:rPr>
              <a:t>Base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/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>
                <a:solidFill>
                  <a:schemeClr val="tx1"/>
                </a:solidFill>
              </a:rPr>
              <a:t>These new repositories range from databases owned by a single group to huge continental collaborations</a:t>
            </a:r>
            <a:endParaRPr lang="en-US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Knowledge </a:t>
            </a:r>
            <a:r>
              <a:rPr lang="en-GB" sz="2800" b="1" dirty="0" smtClean="0">
                <a:solidFill>
                  <a:srgbClr val="800000"/>
                </a:solidFill>
              </a:rPr>
              <a:t>Base:</a:t>
            </a:r>
          </a:p>
          <a:p>
            <a:pPr algn="r"/>
            <a:r>
              <a:rPr lang="en-GB" sz="2800" b="1" dirty="0" smtClean="0">
                <a:solidFill>
                  <a:srgbClr val="800000"/>
                </a:solidFill>
              </a:rPr>
              <a:t>Document / Data repositories</a:t>
            </a:r>
            <a:endParaRPr lang="en-GB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i="1" dirty="0" smtClean="0">
                <a:solidFill>
                  <a:schemeClr val="tx1"/>
                </a:solidFill>
              </a:rPr>
              <a:t>LA </a:t>
            </a:r>
            <a:r>
              <a:rPr lang="en-US" sz="2400" i="1" dirty="0" err="1" smtClean="0"/>
              <a:t>Referencia</a:t>
            </a:r>
            <a:r>
              <a:rPr lang="en-US" sz="2400" dirty="0" smtClean="0"/>
              <a:t> </a:t>
            </a:r>
            <a:r>
              <a:rPr lang="en-US" sz="2400" dirty="0"/>
              <a:t>is the Latin America Federated Network of Institutional Repositories </a:t>
            </a:r>
            <a:r>
              <a:rPr lang="en-US" sz="2400" dirty="0" smtClean="0"/>
              <a:t>of </a:t>
            </a:r>
            <a:r>
              <a:rPr lang="en-US" sz="2400" dirty="0"/>
              <a:t>Open Access Scientific </a:t>
            </a:r>
            <a:r>
              <a:rPr lang="en-US" sz="2400" dirty="0" smtClean="0"/>
              <a:t>Publications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/>
              <a:t>http</a:t>
            </a:r>
            <a:r>
              <a:rPr lang="en-US" sz="2100" dirty="0"/>
              <a:t>://http://lareferencia.redclara.net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400" dirty="0" smtClean="0"/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dirty="0" smtClean="0"/>
              <a:t>It </a:t>
            </a:r>
            <a:r>
              <a:rPr lang="en-US" sz="2400" dirty="0"/>
              <a:t>has been integrated into the CHAIN-REDS Knowledge Base making thousands of </a:t>
            </a:r>
            <a:r>
              <a:rPr lang="en-US" sz="2400" dirty="0" smtClean="0"/>
              <a:t>documents </a:t>
            </a:r>
            <a:r>
              <a:rPr lang="en-US" sz="2400" dirty="0"/>
              <a:t>widely </a:t>
            </a:r>
            <a:r>
              <a:rPr lang="en-US" sz="2400" dirty="0" smtClean="0"/>
              <a:t>visible</a:t>
            </a:r>
            <a:endParaRPr lang="en-US" sz="2400" dirty="0"/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Knowledge </a:t>
            </a:r>
            <a:r>
              <a:rPr lang="en-GB" sz="2800" b="1" dirty="0" smtClean="0">
                <a:solidFill>
                  <a:srgbClr val="800000"/>
                </a:solidFill>
              </a:rPr>
              <a:t>Base:</a:t>
            </a:r>
          </a:p>
          <a:p>
            <a:pPr algn="r"/>
            <a:r>
              <a:rPr lang="en-GB" sz="2800" b="1" dirty="0" smtClean="0">
                <a:solidFill>
                  <a:srgbClr val="800000"/>
                </a:solidFill>
              </a:rPr>
              <a:t>Document / Data repositories</a:t>
            </a:r>
            <a:endParaRPr lang="en-GB" sz="2800" b="1" dirty="0">
              <a:solidFill>
                <a:srgbClr val="8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91895"/>
            <a:ext cx="3295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_redclara_slogan_m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63295"/>
            <a:ext cx="3352800" cy="129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dirty="0" smtClean="0"/>
              <a:t>A </a:t>
            </a:r>
            <a:r>
              <a:rPr lang="en-US" sz="2400" dirty="0"/>
              <a:t>big challenge for </a:t>
            </a:r>
            <a:r>
              <a:rPr lang="en-US" sz="2400" i="1" dirty="0"/>
              <a:t>LA </a:t>
            </a:r>
            <a:r>
              <a:rPr lang="en-US" sz="2400" i="1" dirty="0" err="1"/>
              <a:t>Referencia</a:t>
            </a:r>
            <a:r>
              <a:rPr lang="en-US" sz="2400" i="1" dirty="0"/>
              <a:t> </a:t>
            </a:r>
            <a:r>
              <a:rPr lang="en-US" sz="2400" dirty="0" smtClean="0"/>
              <a:t>was </a:t>
            </a:r>
            <a:r>
              <a:rPr lang="en-US" sz="2400" dirty="0"/>
              <a:t>to collect information  from repositories with different </a:t>
            </a:r>
            <a:r>
              <a:rPr lang="en-US" sz="2400" dirty="0" smtClean="0"/>
              <a:t>formats, making </a:t>
            </a:r>
            <a:r>
              <a:rPr lang="en-US" sz="2400" dirty="0"/>
              <a:t>necessary the data standardization to comply with established international </a:t>
            </a:r>
            <a:r>
              <a:rPr lang="en-US" sz="2400" dirty="0" smtClean="0"/>
              <a:t>protocols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400" dirty="0"/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dirty="0" smtClean="0"/>
              <a:t>The integrations has been possible by the collaboration between </a:t>
            </a:r>
            <a:r>
              <a:rPr lang="en-US" sz="2400" dirty="0" err="1" smtClean="0"/>
              <a:t>RedCLARA</a:t>
            </a:r>
            <a:r>
              <a:rPr lang="en-US" sz="2400" dirty="0" smtClean="0"/>
              <a:t>, CHAIN-REDS and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/>
              <a:t>9 countries (</a:t>
            </a:r>
            <a:r>
              <a:rPr lang="es-ES" sz="2100" dirty="0"/>
              <a:t>Argentina, </a:t>
            </a:r>
            <a:r>
              <a:rPr lang="es-ES" sz="2100" dirty="0" err="1"/>
              <a:t>Brazil</a:t>
            </a:r>
            <a:r>
              <a:rPr lang="es-ES" sz="2100" dirty="0"/>
              <a:t>, Chile, Colombia, Ecuador, El Salvador, </a:t>
            </a:r>
            <a:r>
              <a:rPr lang="es-ES" sz="2100" dirty="0" err="1"/>
              <a:t>Mexico</a:t>
            </a:r>
            <a:r>
              <a:rPr lang="es-ES" sz="2100" dirty="0"/>
              <a:t>, </a:t>
            </a:r>
            <a:r>
              <a:rPr lang="es-ES" sz="2100" dirty="0" err="1"/>
              <a:t>Peru</a:t>
            </a:r>
            <a:r>
              <a:rPr lang="es-ES" sz="2100" dirty="0"/>
              <a:t> and Venezuela</a:t>
            </a:r>
            <a:r>
              <a:rPr lang="en-US" sz="2100" dirty="0" smtClean="0"/>
              <a:t>)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/>
              <a:t>18 institutions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 smtClean="0"/>
              <a:t>A </a:t>
            </a:r>
            <a:r>
              <a:rPr lang="en-US" sz="2100" dirty="0"/>
              <a:t>team of more than </a:t>
            </a:r>
            <a:r>
              <a:rPr lang="en-US" sz="2100" dirty="0" smtClean="0"/>
              <a:t>40 </a:t>
            </a:r>
            <a:r>
              <a:rPr lang="en-US" sz="2100" dirty="0"/>
              <a:t>engineers and </a:t>
            </a:r>
            <a:r>
              <a:rPr lang="en-US" sz="2100" dirty="0" smtClean="0"/>
              <a:t>managers</a:t>
            </a:r>
            <a:endParaRPr lang="en-US" sz="2100" dirty="0"/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Knowledge </a:t>
            </a:r>
            <a:r>
              <a:rPr lang="en-GB" sz="2800" b="1" dirty="0" smtClean="0">
                <a:solidFill>
                  <a:srgbClr val="800000"/>
                </a:solidFill>
              </a:rPr>
              <a:t>Base:</a:t>
            </a:r>
          </a:p>
          <a:p>
            <a:pPr algn="r"/>
            <a:r>
              <a:rPr lang="en-GB" sz="2800" b="1" dirty="0" smtClean="0">
                <a:solidFill>
                  <a:srgbClr val="800000"/>
                </a:solidFill>
              </a:rPr>
              <a:t>Document / Data repositories</a:t>
            </a:r>
            <a:endParaRPr lang="en-GB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Knowledge Base:</a:t>
            </a:r>
          </a:p>
          <a:p>
            <a:pPr algn="r"/>
            <a:r>
              <a:rPr lang="en-GB" sz="2800" b="1" dirty="0">
                <a:solidFill>
                  <a:srgbClr val="800000"/>
                </a:solidFill>
              </a:rPr>
              <a:t>Document / Data </a:t>
            </a:r>
            <a:r>
              <a:rPr lang="en-GB" sz="2800" b="1" dirty="0" smtClean="0">
                <a:solidFill>
                  <a:srgbClr val="800000"/>
                </a:solidFill>
              </a:rPr>
              <a:t>repositories</a:t>
            </a:r>
            <a:endParaRPr lang="en-GB" sz="2800" b="1" dirty="0">
              <a:solidFill>
                <a:srgbClr val="800000"/>
              </a:solidFill>
            </a:endParaRPr>
          </a:p>
        </p:txBody>
      </p:sp>
      <p:pic>
        <p:nvPicPr>
          <p:cNvPr id="6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0" y="1446240"/>
            <a:ext cx="5827294" cy="4792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17"/>
          <p:cNvSpPr txBox="1"/>
          <p:nvPr/>
        </p:nvSpPr>
        <p:spPr>
          <a:xfrm>
            <a:off x="6560427" y="1424970"/>
            <a:ext cx="2082621" cy="707886"/>
          </a:xfrm>
          <a:prstGeom prst="rect">
            <a:avLst/>
          </a:prstGeom>
          <a:noFill/>
          <a:ln w="38100">
            <a:solidFill>
              <a:srgbClr val="45781E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657A39"/>
                </a:solidFill>
                <a:sym typeface="Symbol"/>
              </a:rPr>
              <a:t>2,500 </a:t>
            </a:r>
            <a:r>
              <a:rPr lang="it-IT" sz="2000" b="1" dirty="0" err="1" smtClean="0">
                <a:solidFill>
                  <a:srgbClr val="657A39"/>
                </a:solidFill>
                <a:sym typeface="Symbol"/>
              </a:rPr>
              <a:t>repos</a:t>
            </a:r>
            <a:endParaRPr lang="it-IT" sz="2000" b="1" dirty="0" smtClean="0">
              <a:solidFill>
                <a:srgbClr val="657A39"/>
              </a:solidFill>
              <a:sym typeface="Symbo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657A39"/>
                </a:solidFill>
                <a:sym typeface="Symbol"/>
              </a:rPr>
              <a:t>&gt;33 M </a:t>
            </a:r>
            <a:r>
              <a:rPr lang="it-IT" sz="2000" b="1" dirty="0" err="1" smtClean="0">
                <a:solidFill>
                  <a:srgbClr val="657A39"/>
                </a:solidFill>
                <a:sym typeface="Symbol"/>
              </a:rPr>
              <a:t>docs</a:t>
            </a:r>
            <a:endParaRPr lang="it-IT" sz="2000" b="1" dirty="0">
              <a:solidFill>
                <a:srgbClr val="657A39"/>
              </a:solidFill>
            </a:endParaRPr>
          </a:p>
        </p:txBody>
      </p:sp>
      <p:pic>
        <p:nvPicPr>
          <p:cNvPr id="8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32" y="5794219"/>
            <a:ext cx="434835" cy="434835"/>
          </a:xfrm>
          <a:prstGeom prst="rect">
            <a:avLst/>
          </a:prstGeom>
        </p:spPr>
      </p:pic>
      <p:pic>
        <p:nvPicPr>
          <p:cNvPr id="9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64" y="5730242"/>
            <a:ext cx="599962" cy="482970"/>
          </a:xfrm>
          <a:prstGeom prst="rect">
            <a:avLst/>
          </a:prstGeom>
        </p:spPr>
      </p:pic>
      <p:pic>
        <p:nvPicPr>
          <p:cNvPr id="10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23" y="5820161"/>
            <a:ext cx="493019" cy="437261"/>
          </a:xfrm>
          <a:prstGeom prst="rect">
            <a:avLst/>
          </a:prstGeom>
        </p:spPr>
      </p:pic>
      <p:pic>
        <p:nvPicPr>
          <p:cNvPr id="11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52" y="5388887"/>
            <a:ext cx="1726878" cy="355003"/>
          </a:xfrm>
          <a:prstGeom prst="rect">
            <a:avLst/>
          </a:prstGeom>
        </p:spPr>
      </p:pic>
      <p:grpSp>
        <p:nvGrpSpPr>
          <p:cNvPr id="12" name="Gruppo 22"/>
          <p:cNvGrpSpPr/>
          <p:nvPr/>
        </p:nvGrpSpPr>
        <p:grpSpPr>
          <a:xfrm>
            <a:off x="3302758" y="2289409"/>
            <a:ext cx="5466039" cy="3050239"/>
            <a:chOff x="3302758" y="2289409"/>
            <a:chExt cx="5466039" cy="3050239"/>
          </a:xfrm>
        </p:grpSpPr>
        <p:pic>
          <p:nvPicPr>
            <p:cNvPr id="13" name="Immagin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928" y="2289409"/>
              <a:ext cx="3318869" cy="30502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14" name="Connettore 2 24"/>
            <p:cNvCxnSpPr/>
            <p:nvPr/>
          </p:nvCxnSpPr>
          <p:spPr>
            <a:xfrm flipH="1">
              <a:off x="3302758" y="3534770"/>
              <a:ext cx="2251881" cy="11191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0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About </a:t>
            </a:r>
            <a:r>
              <a:rPr lang="en-US" sz="2400" dirty="0">
                <a:solidFill>
                  <a:schemeClr val="tx1"/>
                </a:solidFill>
              </a:rPr>
              <a:t>Open Access Data Repositories, standards are being promoted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OAI-PMH for metadata retrieval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Dublin Core as metadata schema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SPARQL for semantic web search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err="1">
                <a:solidFill>
                  <a:schemeClr val="tx1"/>
                </a:solidFill>
              </a:rPr>
              <a:t>VOTable</a:t>
            </a:r>
            <a:r>
              <a:rPr lang="en-GB" sz="2100" dirty="0">
                <a:solidFill>
                  <a:schemeClr val="tx1"/>
                </a:solidFill>
              </a:rPr>
              <a:t> (XML) as potential standard for the interchange of data represented as a set of </a:t>
            </a:r>
            <a:r>
              <a:rPr lang="en-GB" sz="2100" dirty="0" smtClean="0">
                <a:solidFill>
                  <a:schemeClr val="tx1"/>
                </a:solidFill>
              </a:rPr>
              <a:t>tables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 smtClean="0"/>
              <a:t>All of them are implemented in the CHAIN-REDS KB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smtClean="0">
                <a:solidFill>
                  <a:schemeClr val="tx1"/>
                </a:solidFill>
              </a:rPr>
              <a:t>It presents both Site and Table views</a:t>
            </a: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 smtClean="0">
                <a:solidFill>
                  <a:srgbClr val="800000"/>
                </a:solidFill>
                <a:ea typeface="+mj-ea"/>
                <a:cs typeface="+mj-cs"/>
              </a:rPr>
              <a:t>Standards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pic>
        <p:nvPicPr>
          <p:cNvPr id="24580" name="Picture 6" descr="OAI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5724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Dublin Core (Registered Trademark) logo in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73141"/>
            <a:ext cx="3905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8" descr="membership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27479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81300"/>
            <a:ext cx="15938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EUCHINA-Logo-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341438"/>
            <a:ext cx="2540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magine 1" descr="logoindia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24415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Eela-2_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0892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EUMEDGrid_eInfrastructure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21621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magine 3" descr="SEEGRIDSCI-logo-mediu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18303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EGI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28775"/>
            <a:ext cx="17875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ccia a destra 15"/>
          <p:cNvSpPr/>
          <p:nvPr/>
        </p:nvSpPr>
        <p:spPr>
          <a:xfrm rot="6829739">
            <a:off x="1728934" y="2868348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7" name="Freccia a destra 16"/>
          <p:cNvSpPr/>
          <p:nvPr/>
        </p:nvSpPr>
        <p:spPr>
          <a:xfrm rot="206787">
            <a:off x="4448579" y="1369321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8" name="Freccia a destra 17"/>
          <p:cNvSpPr/>
          <p:nvPr/>
        </p:nvSpPr>
        <p:spPr>
          <a:xfrm rot="2226322">
            <a:off x="3320989" y="2569588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6723"/>
          <a:stretch>
            <a:fillRect/>
          </a:stretch>
        </p:blipFill>
        <p:spPr bwMode="auto">
          <a:xfrm>
            <a:off x="4643438" y="4005263"/>
            <a:ext cx="27543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e 14"/>
          <p:cNvSpPr/>
          <p:nvPr/>
        </p:nvSpPr>
        <p:spPr>
          <a:xfrm>
            <a:off x="583357" y="1073785"/>
            <a:ext cx="7358114" cy="458101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 err="1"/>
              <a:t>Coordination</a:t>
            </a:r>
            <a:r>
              <a:rPr lang="it-IT" sz="4400" dirty="0"/>
              <a:t> &amp; </a:t>
            </a:r>
            <a:r>
              <a:rPr lang="it-IT" sz="4400" dirty="0" err="1"/>
              <a:t>Harmonisation</a:t>
            </a:r>
            <a:r>
              <a:rPr lang="it-IT" sz="4400" dirty="0"/>
              <a:t> </a:t>
            </a:r>
            <a:r>
              <a:rPr lang="it-IT" sz="4400" dirty="0" err="1"/>
              <a:t>of</a:t>
            </a:r>
            <a:r>
              <a:rPr lang="it-IT" sz="4400" dirty="0"/>
              <a:t> </a:t>
            </a:r>
            <a:r>
              <a:rPr lang="it-IT" sz="4400" dirty="0" err="1"/>
              <a:t>Advanced</a:t>
            </a:r>
            <a:r>
              <a:rPr lang="it-IT" sz="4400" dirty="0"/>
              <a:t> </a:t>
            </a:r>
            <a:r>
              <a:rPr lang="it-IT" sz="4400" dirty="0" err="1"/>
              <a:t>eINfrastructures</a:t>
            </a:r>
            <a:endParaRPr lang="it-IT" sz="4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200" dirty="0"/>
              <a:t>CHAIN</a:t>
            </a:r>
          </a:p>
        </p:txBody>
      </p:sp>
      <p:sp>
        <p:nvSpPr>
          <p:cNvPr id="5135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  <a:ea typeface="+mj-ea"/>
                <a:cs typeface="+mj-cs"/>
              </a:rPr>
              <a:t>CHAIN-REDS: A legacy from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Current developments on </a:t>
            </a:r>
            <a:r>
              <a:rPr lang="en-US" sz="2400" dirty="0">
                <a:solidFill>
                  <a:schemeClr val="tx1"/>
                </a:solidFill>
              </a:rPr>
              <a:t>Open Access </a:t>
            </a:r>
            <a:r>
              <a:rPr lang="en-US" sz="2400" dirty="0" smtClean="0">
                <a:solidFill>
                  <a:schemeClr val="tx1"/>
                </a:solidFill>
              </a:rPr>
              <a:t>Document </a:t>
            </a:r>
            <a:r>
              <a:rPr lang="en-US" sz="2400" dirty="0">
                <a:solidFill>
                  <a:schemeClr val="tx1"/>
                </a:solidFill>
              </a:rPr>
              <a:t>Repositories are expected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A semantic web enrichment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A semantic search engine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dirty="0">
                <a:solidFill>
                  <a:schemeClr val="tx1"/>
                </a:solidFill>
              </a:rPr>
              <a:t>A first version of the search engine on CHAIN-REDS linked data is available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Allows searching among the semantically-enriched metadata coming from the OADRs and DRs included in the CHAIN KB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Visitors can either enter a keyword in the search window or select a language and get the list of available subjects in that language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http://www.chain-project.eu/linked-data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 smtClean="0">
                <a:solidFill>
                  <a:srgbClr val="800000"/>
                </a:solidFill>
                <a:ea typeface="+mj-ea"/>
                <a:cs typeface="+mj-cs"/>
              </a:rPr>
              <a:t>OADR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 smtClean="0">
                <a:solidFill>
                  <a:srgbClr val="800000"/>
                </a:solidFill>
                <a:ea typeface="+mj-ea"/>
                <a:cs typeface="+mj-cs"/>
              </a:rPr>
              <a:t>Multi-layer architecture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sp>
        <p:nvSpPr>
          <p:cNvPr id="4" name="Rettangolo 7"/>
          <p:cNvSpPr/>
          <p:nvPr/>
        </p:nvSpPr>
        <p:spPr>
          <a:xfrm>
            <a:off x="5148064" y="4797152"/>
            <a:ext cx="3312368" cy="14384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8"/>
          <p:cNvSpPr/>
          <p:nvPr/>
        </p:nvSpPr>
        <p:spPr>
          <a:xfrm>
            <a:off x="683568" y="4797152"/>
            <a:ext cx="3312368" cy="14401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04" y="5551320"/>
            <a:ext cx="880096" cy="513390"/>
          </a:xfrm>
          <a:prstGeom prst="rect">
            <a:avLst/>
          </a:prstGeom>
        </p:spPr>
      </p:pic>
      <p:pic>
        <p:nvPicPr>
          <p:cNvPr id="7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90" y="5076140"/>
            <a:ext cx="1284734" cy="441092"/>
          </a:xfrm>
          <a:prstGeom prst="rect">
            <a:avLst/>
          </a:prstGeom>
        </p:spPr>
      </p:pic>
      <p:pic>
        <p:nvPicPr>
          <p:cNvPr id="8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05917"/>
            <a:ext cx="636662" cy="636662"/>
          </a:xfrm>
          <a:prstGeom prst="rect">
            <a:avLst/>
          </a:prstGeom>
        </p:spPr>
      </p:pic>
      <p:pic>
        <p:nvPicPr>
          <p:cNvPr id="9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0" y="5783045"/>
            <a:ext cx="2193032" cy="378298"/>
          </a:xfrm>
          <a:prstGeom prst="rect">
            <a:avLst/>
          </a:prstGeom>
        </p:spPr>
      </p:pic>
      <p:pic>
        <p:nvPicPr>
          <p:cNvPr id="10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94559"/>
            <a:ext cx="880865" cy="709097"/>
          </a:xfrm>
          <a:prstGeom prst="rect">
            <a:avLst/>
          </a:prstGeom>
        </p:spPr>
      </p:pic>
      <p:pic>
        <p:nvPicPr>
          <p:cNvPr id="11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8" y="5383683"/>
            <a:ext cx="800100" cy="709613"/>
          </a:xfrm>
          <a:prstGeom prst="rect">
            <a:avLst/>
          </a:prstGeom>
        </p:spPr>
      </p:pic>
      <p:pic>
        <p:nvPicPr>
          <p:cNvPr id="12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65683"/>
            <a:ext cx="1726878" cy="355003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 rot="16200000">
            <a:off x="-130471" y="5105601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OADRs</a:t>
            </a:r>
            <a:endParaRPr lang="it-IT" sz="2000" b="1" dirty="0"/>
          </a:p>
        </p:txBody>
      </p:sp>
      <p:sp>
        <p:nvSpPr>
          <p:cNvPr id="14" name="CasellaDiTesto 18"/>
          <p:cNvSpPr txBox="1"/>
          <p:nvPr/>
        </p:nvSpPr>
        <p:spPr>
          <a:xfrm rot="16200000">
            <a:off x="7885125" y="5043526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Data </a:t>
            </a:r>
            <a:r>
              <a:rPr lang="it-IT" sz="2000" b="1" dirty="0" err="1" smtClean="0"/>
              <a:t>Repos</a:t>
            </a:r>
            <a:r>
              <a:rPr lang="it-IT" sz="2000" b="1" dirty="0" smtClean="0"/>
              <a:t>.</a:t>
            </a:r>
            <a:endParaRPr lang="it-IT" sz="2000" b="1" dirty="0"/>
          </a:p>
        </p:txBody>
      </p:sp>
      <p:sp>
        <p:nvSpPr>
          <p:cNvPr id="15" name="Rettangolo 19"/>
          <p:cNvSpPr/>
          <p:nvPr/>
        </p:nvSpPr>
        <p:spPr>
          <a:xfrm>
            <a:off x="683568" y="4221088"/>
            <a:ext cx="3312368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Rettangolo 20"/>
          <p:cNvSpPr/>
          <p:nvPr/>
        </p:nvSpPr>
        <p:spPr>
          <a:xfrm>
            <a:off x="5148064" y="4221088"/>
            <a:ext cx="3312368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44" y="4283472"/>
            <a:ext cx="620983" cy="451296"/>
          </a:xfrm>
          <a:prstGeom prst="rect">
            <a:avLst/>
          </a:prstGeom>
        </p:spPr>
      </p:pic>
      <p:sp>
        <p:nvSpPr>
          <p:cNvPr id="18" name="CasellaDiTesto 22"/>
          <p:cNvSpPr txBox="1"/>
          <p:nvPr/>
        </p:nvSpPr>
        <p:spPr>
          <a:xfrm>
            <a:off x="1153453" y="4309065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haroni" pitchFamily="2" charset="-79"/>
                <a:cs typeface="Aharoni" pitchFamily="2" charset="-79"/>
              </a:rPr>
              <a:t>OAI-PMH</a:t>
            </a:r>
            <a:endParaRPr lang="it-IT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CasellaDiTesto 23"/>
          <p:cNvSpPr txBox="1"/>
          <p:nvPr/>
        </p:nvSpPr>
        <p:spPr>
          <a:xfrm>
            <a:off x="5531406" y="4309065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haroni" pitchFamily="2" charset="-79"/>
                <a:cs typeface="Aharoni" pitchFamily="2" charset="-79"/>
              </a:rPr>
              <a:t>OAI-PMH</a:t>
            </a:r>
            <a:endParaRPr lang="it-IT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Immagin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93" y="4293096"/>
            <a:ext cx="620983" cy="451296"/>
          </a:xfrm>
          <a:prstGeom prst="rect">
            <a:avLst/>
          </a:prstGeom>
        </p:spPr>
      </p:pic>
      <p:sp>
        <p:nvSpPr>
          <p:cNvPr id="21" name="Freccia in su 25"/>
          <p:cNvSpPr/>
          <p:nvPr/>
        </p:nvSpPr>
        <p:spPr>
          <a:xfrm>
            <a:off x="1979712" y="3155820"/>
            <a:ext cx="352428" cy="97840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su 26"/>
          <p:cNvSpPr/>
          <p:nvPr/>
        </p:nvSpPr>
        <p:spPr>
          <a:xfrm>
            <a:off x="6444208" y="3170672"/>
            <a:ext cx="352428" cy="97840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7"/>
          <p:cNvSpPr txBox="1"/>
          <p:nvPr/>
        </p:nvSpPr>
        <p:spPr>
          <a:xfrm>
            <a:off x="2248724" y="3225750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 smtClean="0"/>
              <a:t>Harvester</a:t>
            </a:r>
            <a:endParaRPr lang="it-IT" b="1" i="1" dirty="0" smtClean="0"/>
          </a:p>
          <a:p>
            <a:pPr algn="ctr"/>
            <a:r>
              <a:rPr lang="it-IT" b="1" i="1" dirty="0" smtClean="0"/>
              <a:t>(</a:t>
            </a:r>
            <a:r>
              <a:rPr lang="it-IT" b="1" i="1" dirty="0" err="1" smtClean="0"/>
              <a:t>running</a:t>
            </a:r>
            <a:r>
              <a:rPr lang="it-IT" b="1" i="1" dirty="0" smtClean="0"/>
              <a:t> on </a:t>
            </a:r>
          </a:p>
          <a:p>
            <a:pPr algn="ctr"/>
            <a:r>
              <a:rPr lang="it-IT" b="1" i="1" dirty="0" err="1" smtClean="0"/>
              <a:t>grid</a:t>
            </a:r>
            <a:r>
              <a:rPr lang="it-IT" b="1" i="1" dirty="0" smtClean="0"/>
              <a:t>/</a:t>
            </a:r>
            <a:r>
              <a:rPr lang="it-IT" b="1" i="1" dirty="0" err="1" smtClean="0"/>
              <a:t>cloud</a:t>
            </a:r>
            <a:r>
              <a:rPr lang="it-IT" b="1" i="1" dirty="0" smtClean="0"/>
              <a:t>)</a:t>
            </a:r>
            <a:endParaRPr lang="it-IT" b="1" i="1" dirty="0"/>
          </a:p>
        </p:txBody>
      </p:sp>
      <p:sp>
        <p:nvSpPr>
          <p:cNvPr id="24" name="Rettangolo 28"/>
          <p:cNvSpPr/>
          <p:nvPr/>
        </p:nvSpPr>
        <p:spPr>
          <a:xfrm>
            <a:off x="683568" y="2060018"/>
            <a:ext cx="7776864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9"/>
          <p:cNvSpPr/>
          <p:nvPr/>
        </p:nvSpPr>
        <p:spPr>
          <a:xfrm>
            <a:off x="683568" y="1268760"/>
            <a:ext cx="7776864" cy="7192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30"/>
          <p:cNvSpPr txBox="1"/>
          <p:nvPr/>
        </p:nvSpPr>
        <p:spPr>
          <a:xfrm>
            <a:off x="1835696" y="1397551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Linked</a:t>
            </a:r>
            <a:r>
              <a:rPr lang="it-IT" sz="2400" b="1" dirty="0" smtClean="0"/>
              <a:t>-data </a:t>
            </a:r>
            <a:r>
              <a:rPr lang="it-IT" sz="2400" b="1" dirty="0" err="1" smtClean="0"/>
              <a:t>search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engine</a:t>
            </a:r>
            <a:endParaRPr lang="it-IT" sz="2400" b="1" dirty="0"/>
          </a:p>
        </p:txBody>
      </p:sp>
      <p:pic>
        <p:nvPicPr>
          <p:cNvPr id="27" name="Immagin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07232"/>
            <a:ext cx="895350" cy="609600"/>
          </a:xfrm>
          <a:prstGeom prst="rect">
            <a:avLst/>
          </a:prstGeom>
        </p:spPr>
      </p:pic>
      <p:sp>
        <p:nvSpPr>
          <p:cNvPr id="28" name="CasellaDiTesto 32"/>
          <p:cNvSpPr txBox="1"/>
          <p:nvPr/>
        </p:nvSpPr>
        <p:spPr>
          <a:xfrm>
            <a:off x="755576" y="2276872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Semantic</a:t>
            </a:r>
            <a:r>
              <a:rPr lang="it-IT" sz="2400" b="1" dirty="0" smtClean="0"/>
              <a:t>-web </a:t>
            </a:r>
            <a:r>
              <a:rPr lang="it-IT" sz="2400" b="1" dirty="0" err="1" smtClean="0"/>
              <a:t>enrichment</a:t>
            </a:r>
            <a:endParaRPr lang="it-IT" sz="2400" b="1" dirty="0"/>
          </a:p>
        </p:txBody>
      </p:sp>
      <p:sp>
        <p:nvSpPr>
          <p:cNvPr id="29" name="CasellaDiTesto 33"/>
          <p:cNvSpPr txBox="1"/>
          <p:nvPr/>
        </p:nvSpPr>
        <p:spPr>
          <a:xfrm>
            <a:off x="4067944" y="4334098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/>
              <a:t>End-</a:t>
            </a:r>
            <a:r>
              <a:rPr lang="it-IT" sz="1400" b="1" i="1" dirty="0" err="1" smtClean="0"/>
              <a:t>points</a:t>
            </a:r>
            <a:endParaRPr lang="it-IT" b="1" i="1" dirty="0"/>
          </a:p>
        </p:txBody>
      </p:sp>
      <p:pic>
        <p:nvPicPr>
          <p:cNvPr id="30" name="Immagin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30868"/>
            <a:ext cx="642085" cy="694076"/>
          </a:xfrm>
          <a:prstGeom prst="rect">
            <a:avLst/>
          </a:prstGeom>
        </p:spPr>
      </p:pic>
      <p:pic>
        <p:nvPicPr>
          <p:cNvPr id="31" name="Immagin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74085"/>
            <a:ext cx="1700328" cy="318811"/>
          </a:xfrm>
          <a:prstGeom prst="rect">
            <a:avLst/>
          </a:prstGeom>
        </p:spPr>
      </p:pic>
      <p:pic>
        <p:nvPicPr>
          <p:cNvPr id="32" name="Immagin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64073"/>
            <a:ext cx="1282413" cy="456860"/>
          </a:xfrm>
          <a:prstGeom prst="rect">
            <a:avLst/>
          </a:prstGeom>
        </p:spPr>
      </p:pic>
      <p:pic>
        <p:nvPicPr>
          <p:cNvPr id="33" name="Immagin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19219"/>
            <a:ext cx="783531" cy="898449"/>
          </a:xfrm>
          <a:prstGeom prst="rect">
            <a:avLst/>
          </a:prstGeom>
        </p:spPr>
      </p:pic>
      <p:pic>
        <p:nvPicPr>
          <p:cNvPr id="34" name="Immagin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941168"/>
            <a:ext cx="1325291" cy="420438"/>
          </a:xfrm>
          <a:prstGeom prst="rect">
            <a:avLst/>
          </a:prstGeom>
        </p:spPr>
      </p:pic>
      <p:pic>
        <p:nvPicPr>
          <p:cNvPr id="35" name="Immagin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723331" cy="492481"/>
          </a:xfrm>
          <a:prstGeom prst="rect">
            <a:avLst/>
          </a:prstGeom>
        </p:spPr>
      </p:pic>
      <p:pic>
        <p:nvPicPr>
          <p:cNvPr id="36" name="Immagine 40" descr="virtuoso_logo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18" y="1545329"/>
            <a:ext cx="1094498" cy="8853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7" name="CasellaDiTesto 41"/>
          <p:cNvSpPr txBox="1"/>
          <p:nvPr/>
        </p:nvSpPr>
        <p:spPr>
          <a:xfrm>
            <a:off x="6732240" y="3225750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 smtClean="0"/>
              <a:t>Harvester</a:t>
            </a:r>
            <a:endParaRPr lang="it-IT" b="1" i="1" dirty="0" smtClean="0"/>
          </a:p>
          <a:p>
            <a:pPr algn="ctr"/>
            <a:r>
              <a:rPr lang="it-IT" b="1" i="1" dirty="0" smtClean="0"/>
              <a:t>(</a:t>
            </a:r>
            <a:r>
              <a:rPr lang="it-IT" b="1" i="1" dirty="0" err="1" smtClean="0"/>
              <a:t>running</a:t>
            </a:r>
            <a:r>
              <a:rPr lang="it-IT" b="1" i="1" dirty="0" smtClean="0"/>
              <a:t> on </a:t>
            </a:r>
          </a:p>
          <a:p>
            <a:pPr algn="ctr"/>
            <a:r>
              <a:rPr lang="it-IT" b="1" i="1" dirty="0" err="1" smtClean="0"/>
              <a:t>grid</a:t>
            </a:r>
            <a:r>
              <a:rPr lang="it-IT" b="1" i="1" dirty="0" smtClean="0"/>
              <a:t>/</a:t>
            </a:r>
            <a:r>
              <a:rPr lang="it-IT" b="1" i="1" dirty="0" err="1" smtClean="0"/>
              <a:t>cloud</a:t>
            </a:r>
            <a:r>
              <a:rPr lang="it-IT" b="1" i="1" dirty="0" smtClean="0"/>
              <a:t>)</a:t>
            </a:r>
            <a:endParaRPr lang="it-IT" b="1" i="1" dirty="0"/>
          </a:p>
        </p:txBody>
      </p:sp>
      <p:pic>
        <p:nvPicPr>
          <p:cNvPr id="38" name="Picture 2" descr="logo_klios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6" y="1397551"/>
            <a:ext cx="1193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  <a:ea typeface="+mj-ea"/>
                <a:cs typeface="+mj-cs"/>
              </a:rPr>
              <a:t>Linked data semantic search </a:t>
            </a: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8" y="2852936"/>
            <a:ext cx="6187132" cy="1387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98" y="4055483"/>
            <a:ext cx="5327250" cy="2253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" y="1196752"/>
            <a:ext cx="6304563" cy="1614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e 8"/>
          <p:cNvSpPr/>
          <p:nvPr/>
        </p:nvSpPr>
        <p:spPr>
          <a:xfrm>
            <a:off x="2118985" y="2492896"/>
            <a:ext cx="868839" cy="3600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  <a:ea typeface="+mj-ea"/>
                <a:cs typeface="+mj-cs"/>
              </a:rPr>
              <a:t>Linked data semantic search </a:t>
            </a:r>
          </a:p>
        </p:txBody>
      </p:sp>
      <p:pic>
        <p:nvPicPr>
          <p:cNvPr id="8" name="Picture 7" descr="Search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" y="1268760"/>
            <a:ext cx="5178611" cy="4837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539552" y="4088129"/>
            <a:ext cx="574723" cy="187367"/>
          </a:xfrm>
          <a:prstGeom prst="ellipse">
            <a:avLst/>
          </a:prstGeom>
          <a:noFill/>
          <a:ln w="38100">
            <a:solidFill>
              <a:srgbClr val="4578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oreInf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44" y="1291495"/>
            <a:ext cx="5179376" cy="480180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91048" y="5073932"/>
            <a:ext cx="2726886" cy="1330061"/>
          </a:xfrm>
          <a:prstGeom prst="ellipse">
            <a:avLst/>
          </a:prstGeom>
          <a:noFill/>
          <a:ln w="38100">
            <a:solidFill>
              <a:srgbClr val="4578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400" dirty="0">
                <a:solidFill>
                  <a:schemeClr val="tx1"/>
                </a:solidFill>
              </a:rPr>
              <a:t>Future </a:t>
            </a:r>
            <a:r>
              <a:rPr lang="en-GB" sz="2400" dirty="0" smtClean="0">
                <a:solidFill>
                  <a:schemeClr val="tx1"/>
                </a:solidFill>
              </a:rPr>
              <a:t>developments on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 smtClean="0">
                <a:solidFill>
                  <a:schemeClr val="tx1"/>
                </a:solidFill>
              </a:rPr>
              <a:t>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tool for extracting the data associated to </a:t>
            </a:r>
            <a:r>
              <a:rPr lang="en-US" sz="2100" dirty="0" smtClean="0">
                <a:solidFill>
                  <a:schemeClr val="tx1"/>
                </a:solidFill>
              </a:rPr>
              <a:t>OADRs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100" dirty="0" smtClean="0"/>
              <a:t>The execution of distributed jobs in the Science Gateway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100" dirty="0"/>
              <a:t>Big Data analytics </a:t>
            </a:r>
            <a:r>
              <a:rPr lang="en-US" sz="2100" dirty="0" smtClean="0"/>
              <a:t>with </a:t>
            </a:r>
            <a:r>
              <a:rPr lang="en-US" sz="2100" dirty="0" err="1" smtClean="0"/>
              <a:t>Rasdaman</a:t>
            </a:r>
            <a:r>
              <a:rPr lang="en-US" sz="2100" dirty="0" smtClean="0"/>
              <a:t> (</a:t>
            </a:r>
            <a:r>
              <a:rPr lang="en-US" sz="2100" dirty="0" err="1" smtClean="0"/>
              <a:t>EarthServer</a:t>
            </a:r>
            <a:r>
              <a:rPr lang="en-US" sz="2100" dirty="0" smtClean="0"/>
              <a:t> project)</a:t>
            </a:r>
            <a:endParaRPr lang="en-US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chemeClr val="tx1"/>
                </a:solidFill>
              </a:rPr>
              <a:t>There </a:t>
            </a:r>
            <a:r>
              <a:rPr lang="en-US" sz="2400" dirty="0" smtClean="0">
                <a:solidFill>
                  <a:schemeClr val="tx1"/>
                </a:solidFill>
              </a:rPr>
              <a:t>are interesting related presentations </a:t>
            </a:r>
            <a:r>
              <a:rPr lang="en-US" sz="2400" dirty="0">
                <a:solidFill>
                  <a:schemeClr val="tx1"/>
                </a:solidFill>
              </a:rPr>
              <a:t>in this EGI </a:t>
            </a:r>
            <a:r>
              <a:rPr lang="en-US" sz="2400" dirty="0" smtClean="0">
                <a:solidFill>
                  <a:schemeClr val="tx1"/>
                </a:solidFill>
              </a:rPr>
              <a:t>TF </a:t>
            </a:r>
            <a:endParaRPr lang="en-US" sz="2400" dirty="0">
              <a:solidFill>
                <a:schemeClr val="tx1"/>
              </a:solidFill>
            </a:endParaRP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100" dirty="0"/>
              <a:t>“Standard-based Interoperability amongst HPC, Grid and Cloud Resources Distributed Worldwide with Catania Science Gateways” </a:t>
            </a:r>
            <a:r>
              <a:rPr lang="en-US" sz="2100" dirty="0">
                <a:solidFill>
                  <a:schemeClr val="tx1"/>
                </a:solidFill>
              </a:rPr>
              <a:t>by Prof. R. </a:t>
            </a:r>
            <a:r>
              <a:rPr lang="en-US" sz="2100" dirty="0" err="1">
                <a:solidFill>
                  <a:schemeClr val="tx1"/>
                </a:solidFill>
              </a:rPr>
              <a:t>Barbera</a:t>
            </a:r>
            <a:r>
              <a:rPr lang="en-US" sz="2100" dirty="0">
                <a:solidFill>
                  <a:schemeClr val="tx1"/>
                </a:solidFill>
              </a:rPr>
              <a:t> (Science Gateways </a:t>
            </a:r>
            <a:r>
              <a:rPr lang="en-US" sz="2100" dirty="0" smtClean="0">
                <a:solidFill>
                  <a:schemeClr val="tx1"/>
                </a:solidFill>
              </a:rPr>
              <a:t>Frameworks, Sep 17</a:t>
            </a:r>
            <a:r>
              <a:rPr lang="en-US" sz="2100" baseline="30000" dirty="0" smtClean="0">
                <a:solidFill>
                  <a:schemeClr val="tx1"/>
                </a:solidFill>
              </a:rPr>
              <a:t>th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endParaRPr lang="en-US" sz="2100" dirty="0">
              <a:solidFill>
                <a:schemeClr val="tx1"/>
              </a:solidFill>
            </a:endParaRP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100" dirty="0"/>
              <a:t>“Managing and using interoperable DCIs through a standard-based Science </a:t>
            </a:r>
            <a:r>
              <a:rPr lang="en-US" sz="2100" dirty="0" smtClean="0"/>
              <a:t>Gateway” Demo, Sep </a:t>
            </a:r>
            <a:r>
              <a:rPr lang="en-US" sz="2100" dirty="0" smtClean="0"/>
              <a:t>18</a:t>
            </a:r>
            <a:r>
              <a:rPr lang="en-US" sz="2100" baseline="30000" dirty="0" smtClean="0"/>
              <a:t>th</a:t>
            </a:r>
          </a:p>
          <a:p>
            <a:pPr marL="1187450" lvl="2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1900" dirty="0"/>
              <a:t>http://science-gateway.chain-project.eu/demo-status</a:t>
            </a:r>
            <a:endParaRPr lang="en-US" sz="19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1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 smtClean="0">
                <a:solidFill>
                  <a:srgbClr val="800000"/>
                </a:solidFill>
                <a:ea typeface="+mj-ea"/>
                <a:cs typeface="+mj-cs"/>
              </a:rPr>
              <a:t>Coming actions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2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CHAIN-REDS has identified in a first phase several fields with interests in the different regions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Agriculture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e-Government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Earth Science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100" dirty="0">
                <a:solidFill>
                  <a:schemeClr val="tx1"/>
                </a:solidFill>
              </a:rPr>
              <a:t>Astronomy and Astrophysics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Potential collaborations with initiatives and projects working on these areas are </a:t>
            </a:r>
            <a:r>
              <a:rPr lang="en-GB" sz="2400" dirty="0" smtClean="0">
                <a:solidFill>
                  <a:schemeClr val="tx1"/>
                </a:solidFill>
              </a:rPr>
              <a:t>being carried out</a:t>
            </a: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Other fields are not restricted!!!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 smtClean="0">
                <a:solidFill>
                  <a:srgbClr val="800000"/>
                </a:solidFill>
                <a:ea typeface="+mj-ea"/>
                <a:cs typeface="+mj-cs"/>
              </a:rPr>
              <a:t>Conclusions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chemeClr val="tx1"/>
                </a:solidFill>
              </a:rPr>
              <a:t>Data developments have been carried out in the Regions of interest to CHAIN-REDS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400" dirty="0" smtClean="0"/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 smtClean="0">
                <a:solidFill>
                  <a:schemeClr val="tx1"/>
                </a:solidFill>
              </a:rPr>
              <a:t>Semantic </a:t>
            </a:r>
            <a:r>
              <a:rPr lang="en-GB" sz="2400" dirty="0" smtClean="0">
                <a:solidFill>
                  <a:schemeClr val="tx1"/>
                </a:solidFill>
              </a:rPr>
              <a:t>engine and web-enrichment are powerful tools to link data and retrieve information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/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dirty="0"/>
              <a:t>CHAIN-REDS is also looking forward to receiving feedbacks from all interested </a:t>
            </a:r>
            <a:r>
              <a:rPr lang="en-US" sz="2400" dirty="0" smtClean="0"/>
              <a:t>organizations </a:t>
            </a:r>
            <a:r>
              <a:rPr lang="en-US" sz="2400" dirty="0"/>
              <a:t>on the Knowledge Base and  the semantic search service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 smtClean="0">
                <a:solidFill>
                  <a:srgbClr val="800000"/>
                </a:solidFill>
                <a:ea typeface="+mj-ea"/>
                <a:cs typeface="+mj-cs"/>
              </a:rPr>
              <a:t>Conclusions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91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Verdana"/>
              </a:rPr>
              <a:t>Thank you !</a:t>
            </a:r>
          </a:p>
        </p:txBody>
      </p:sp>
      <p:sp>
        <p:nvSpPr>
          <p:cNvPr id="5" name="Sottotitolo 8"/>
          <p:cNvSpPr txBox="1">
            <a:spLocks/>
          </p:cNvSpPr>
          <p:nvPr/>
        </p:nvSpPr>
        <p:spPr>
          <a:xfrm>
            <a:off x="1219200" y="4116338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www.chain-project.eu</a:t>
            </a:r>
          </a:p>
          <a:p>
            <a:r>
              <a:rPr lang="fr-FR" sz="1800" dirty="0"/>
              <a:t>proj-</a:t>
            </a:r>
            <a:r>
              <a:rPr lang="fr-FR" sz="1800" dirty="0" smtClean="0"/>
              <a:t>office</a:t>
            </a:r>
            <a:r>
              <a:rPr lang="fr-FR" sz="1800" dirty="0"/>
              <a:t>@chain-</a:t>
            </a:r>
            <a:r>
              <a:rPr lang="fr-FR" sz="1800" dirty="0" smtClean="0"/>
              <a:t>project.eu</a:t>
            </a:r>
          </a:p>
          <a:p>
            <a:endParaRPr lang="fr-FR" sz="2800" dirty="0" smtClean="0"/>
          </a:p>
          <a:p>
            <a:endParaRPr lang="en-US" sz="2800" i="1" dirty="0"/>
          </a:p>
        </p:txBody>
      </p:sp>
      <p:sp>
        <p:nvSpPr>
          <p:cNvPr id="6" name="Rettangolo 32"/>
          <p:cNvSpPr/>
          <p:nvPr/>
        </p:nvSpPr>
        <p:spPr>
          <a:xfrm>
            <a:off x="914400" y="4040138"/>
            <a:ext cx="7315200" cy="90103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31"/>
          <p:cNvSpPr/>
          <p:nvPr/>
        </p:nvSpPr>
        <p:spPr>
          <a:xfrm>
            <a:off x="914400" y="4040138"/>
            <a:ext cx="273224" cy="90103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18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CHAIN-REDS is an EC (306819) funded project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~ 2.1 M€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1 December 2012 – 30 months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Structured in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WP 1 Project Management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WP 2 Dissemination, Training and Outreach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WP 3 </a:t>
            </a:r>
            <a:r>
              <a:rPr lang="en-US" sz="2100" dirty="0">
                <a:solidFill>
                  <a:schemeClr val="tx1"/>
                </a:solidFill>
              </a:rPr>
              <a:t>Interoperation and coordination of e-Infrastructures</a:t>
            </a: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WP 4 Data Infrastructures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WP 5 </a:t>
            </a:r>
            <a:r>
              <a:rPr lang="en-US" sz="2100" dirty="0">
                <a:solidFill>
                  <a:schemeClr val="tx1"/>
                </a:solidFill>
              </a:rPr>
              <a:t>Support to small groups and emerging communities</a:t>
            </a:r>
            <a:endParaRPr lang="en-GB" sz="2100" dirty="0">
              <a:solidFill>
                <a:schemeClr val="tx1"/>
              </a:solidFill>
            </a:endParaRPr>
          </a:p>
        </p:txBody>
      </p:sp>
      <p:pic>
        <p:nvPicPr>
          <p:cNvPr id="6147" name="Picture 6" descr="j04326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9605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  <a:ea typeface="+mj-ea"/>
                <a:cs typeface="+mj-cs"/>
              </a:rPr>
              <a:t>WP4 in CHAIN-REDS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egnaposto contenuto 2"/>
          <p:cNvSpPr>
            <a:spLocks/>
          </p:cNvSpPr>
          <p:nvPr/>
        </p:nvSpPr>
        <p:spPr bwMode="auto">
          <a:xfrm>
            <a:off x="304800" y="1412875"/>
            <a:ext cx="8458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solidFill>
                  <a:schemeClr val="tx1"/>
                </a:solidFill>
              </a:rPr>
              <a:t>CHAIN-REDS is an EC (306819) funded project</a:t>
            </a:r>
            <a:endParaRPr lang="en-GB" sz="240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>
                <a:solidFill>
                  <a:schemeClr val="tx1"/>
                </a:solidFill>
              </a:rPr>
              <a:t>~ 2.1 M€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>
                <a:solidFill>
                  <a:schemeClr val="tx1"/>
                </a:solidFill>
              </a:rPr>
              <a:t>1 December 2012 – 30 months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>
                <a:solidFill>
                  <a:schemeClr val="tx1"/>
                </a:solidFill>
              </a:rPr>
              <a:t>Structured in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>
                <a:solidFill>
                  <a:schemeClr val="tx1"/>
                </a:solidFill>
              </a:rPr>
              <a:t>WP 1 Project Management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>
                <a:solidFill>
                  <a:schemeClr val="tx1"/>
                </a:solidFill>
              </a:rPr>
              <a:t>WP 2 Dissemination, Training and Outreach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>
                <a:solidFill>
                  <a:schemeClr val="tx1"/>
                </a:solidFill>
              </a:rPr>
              <a:t>WP 3 </a:t>
            </a:r>
            <a:r>
              <a:rPr lang="en-US" sz="2100">
                <a:solidFill>
                  <a:schemeClr val="tx1"/>
                </a:solidFill>
              </a:rPr>
              <a:t>Interoperation and coordination of e-Infrastructures</a:t>
            </a:r>
            <a:endParaRPr lang="en-GB" sz="210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>
                <a:solidFill>
                  <a:schemeClr val="tx1"/>
                </a:solidFill>
              </a:rPr>
              <a:t>WP 4 Data Infrastructures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>
                <a:solidFill>
                  <a:schemeClr val="tx1"/>
                </a:solidFill>
              </a:rPr>
              <a:t>WP 5 </a:t>
            </a:r>
            <a:r>
              <a:rPr lang="en-US" sz="2100">
                <a:solidFill>
                  <a:schemeClr val="tx1"/>
                </a:solidFill>
              </a:rPr>
              <a:t>Support to small groups and emerging communities</a:t>
            </a:r>
            <a:endParaRPr lang="en-GB" sz="2100">
              <a:solidFill>
                <a:schemeClr val="tx1"/>
              </a:solidFill>
            </a:endParaRPr>
          </a:p>
        </p:txBody>
      </p:sp>
      <p:pic>
        <p:nvPicPr>
          <p:cNvPr id="33796" name="Picture 4" descr="j04326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9605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  <a:ea typeface="+mj-ea"/>
                <a:cs typeface="+mj-cs"/>
              </a:rPr>
              <a:t>WP4 in CHAIN-REDS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2"/>
          <p:cNvSpPr>
            <a:spLocks/>
          </p:cNvSpPr>
          <p:nvPr/>
        </p:nvSpPr>
        <p:spPr bwMode="auto">
          <a:xfrm>
            <a:off x="304800" y="1412875"/>
            <a:ext cx="8458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 smtClean="0">
                <a:solidFill>
                  <a:schemeClr val="tx1"/>
                </a:solidFill>
              </a:rPr>
              <a:t>Partners</a:t>
            </a: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INFN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u="sng" dirty="0">
                <a:solidFill>
                  <a:schemeClr val="tx1"/>
                </a:solidFill>
              </a:rPr>
              <a:t>CIEMAT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GRNET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CESNET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UBUNTUNET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CLARA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IHEP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ASREN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smtClean="0">
                <a:solidFill>
                  <a:schemeClr val="tx1"/>
                </a:solidFill>
              </a:rPr>
              <a:t>SIGMA ORIONIS</a:t>
            </a: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C-DAC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  <a:ea typeface="+mj-ea"/>
                <a:cs typeface="+mj-cs"/>
              </a:rPr>
              <a:t>WP4 </a:t>
            </a:r>
            <a:r>
              <a:rPr lang="en-GB" sz="2800" b="1" dirty="0" smtClean="0">
                <a:solidFill>
                  <a:srgbClr val="800000"/>
                </a:solidFill>
                <a:ea typeface="+mj-ea"/>
                <a:cs typeface="+mj-cs"/>
              </a:rPr>
              <a:t>‘Data infrastructures’</a:t>
            </a:r>
            <a:endParaRPr lang="en-GB" sz="28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grpSp>
        <p:nvGrpSpPr>
          <p:cNvPr id="8196" name="1 Grupo"/>
          <p:cNvGrpSpPr>
            <a:grpSpLocks/>
          </p:cNvGrpSpPr>
          <p:nvPr/>
        </p:nvGrpSpPr>
        <p:grpSpPr bwMode="auto">
          <a:xfrm>
            <a:off x="4067175" y="2708275"/>
            <a:ext cx="4608513" cy="3457575"/>
            <a:chOff x="4067175" y="2708275"/>
            <a:chExt cx="4608513" cy="3457029"/>
          </a:xfrm>
        </p:grpSpPr>
        <p:pic>
          <p:nvPicPr>
            <p:cNvPr id="819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438" y="2708275"/>
              <a:ext cx="868363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8" name="Picture 8" descr="LogoCIEMAT_24X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2816225"/>
              <a:ext cx="3167063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25" y="3573463"/>
              <a:ext cx="1716088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5" r="6723"/>
            <a:stretch>
              <a:fillRect/>
            </a:stretch>
          </p:blipFill>
          <p:spPr bwMode="auto">
            <a:xfrm>
              <a:off x="4067175" y="4437063"/>
              <a:ext cx="2843213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4365625"/>
              <a:ext cx="14414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5013325"/>
              <a:ext cx="2646363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3627438"/>
              <a:ext cx="1944688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4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4941888"/>
              <a:ext cx="1587500" cy="528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5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5589588"/>
              <a:ext cx="1296988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6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669" y="5574754"/>
              <a:ext cx="8286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egnaposto contenuto 2"/>
          <p:cNvSpPr>
            <a:spLocks/>
          </p:cNvSpPr>
          <p:nvPr/>
        </p:nvSpPr>
        <p:spPr bwMode="auto">
          <a:xfrm>
            <a:off x="304800" y="1412875"/>
            <a:ext cx="8458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 dirty="0">
                <a:solidFill>
                  <a:schemeClr val="tx1"/>
                </a:solidFill>
              </a:rPr>
              <a:t>Partners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INFN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u="sng" dirty="0">
                <a:solidFill>
                  <a:schemeClr val="tx1"/>
                </a:solidFill>
              </a:rPr>
              <a:t>CIEMAT</a:t>
            </a:r>
            <a:endParaRPr lang="en-GB" sz="2100" u="sng" dirty="0">
              <a:solidFill>
                <a:srgbClr val="0000FF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GRNET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CESNET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UBUNTUNET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CLARA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IHEP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ASREN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 smtClean="0">
                <a:solidFill>
                  <a:schemeClr val="tx1"/>
                </a:solidFill>
              </a:rPr>
              <a:t>SIGMA ORIONIS</a:t>
            </a:r>
            <a:endParaRPr lang="en-GB" sz="21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100" dirty="0">
                <a:solidFill>
                  <a:schemeClr val="tx1"/>
                </a:solidFill>
              </a:rPr>
              <a:t>C-DAC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2555875" y="2349500"/>
            <a:ext cx="215900" cy="1439863"/>
          </a:xfrm>
          <a:prstGeom prst="rightBrace">
            <a:avLst>
              <a:gd name="adj1" fmla="val 55576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809875" y="2852738"/>
            <a:ext cx="1041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0000FF"/>
                </a:solidFill>
              </a:rPr>
              <a:t>Europe</a:t>
            </a:r>
          </a:p>
        </p:txBody>
      </p:sp>
      <p:sp>
        <p:nvSpPr>
          <p:cNvPr id="34830" name="AutoShape 14"/>
          <p:cNvSpPr>
            <a:spLocks/>
          </p:cNvSpPr>
          <p:nvPr/>
        </p:nvSpPr>
        <p:spPr bwMode="auto">
          <a:xfrm>
            <a:off x="3276600" y="5499100"/>
            <a:ext cx="215900" cy="287338"/>
          </a:xfrm>
          <a:prstGeom prst="rightBrace">
            <a:avLst>
              <a:gd name="adj1" fmla="val 11091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492500" y="5445125"/>
            <a:ext cx="1041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0000FF"/>
                </a:solidFill>
              </a:rPr>
              <a:t>Europe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  <p:grpSp>
        <p:nvGrpSpPr>
          <p:cNvPr id="18" name="17 Grupo"/>
          <p:cNvGrpSpPr>
            <a:grpSpLocks/>
          </p:cNvGrpSpPr>
          <p:nvPr/>
        </p:nvGrpSpPr>
        <p:grpSpPr bwMode="auto">
          <a:xfrm>
            <a:off x="4067175" y="2708275"/>
            <a:ext cx="4608513" cy="3457573"/>
            <a:chOff x="4067175" y="2708276"/>
            <a:chExt cx="4608513" cy="3457028"/>
          </a:xfrm>
        </p:grpSpPr>
        <p:pic>
          <p:nvPicPr>
            <p:cNvPr id="922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438" y="2708276"/>
              <a:ext cx="868363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" name="Picture 8" descr="LogoCIEMAT_24X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2816225"/>
              <a:ext cx="3167063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25" y="3573465"/>
              <a:ext cx="1716088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5" r="6723"/>
            <a:stretch>
              <a:fillRect/>
            </a:stretch>
          </p:blipFill>
          <p:spPr bwMode="auto">
            <a:xfrm>
              <a:off x="4067175" y="4437064"/>
              <a:ext cx="2843213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4365627"/>
              <a:ext cx="14414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5013327"/>
              <a:ext cx="2646363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1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3627438"/>
              <a:ext cx="1944688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2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4941891"/>
              <a:ext cx="1587500" cy="528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3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5589591"/>
              <a:ext cx="1296988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4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669" y="5574754"/>
              <a:ext cx="8286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0" grpId="0" animBg="1"/>
      <p:bldP spid="348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egnaposto contenuto 2"/>
          <p:cNvSpPr>
            <a:spLocks/>
          </p:cNvSpPr>
          <p:nvPr/>
        </p:nvSpPr>
        <p:spPr bwMode="auto">
          <a:xfrm>
            <a:off x="304800" y="1412875"/>
            <a:ext cx="8458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0000FF"/>
                </a:solidFill>
              </a:rPr>
              <a:t>INFN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u="sng" dirty="0">
                <a:solidFill>
                  <a:srgbClr val="0000FF"/>
                </a:solidFill>
              </a:rPr>
              <a:t>CIEMAT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0000FF"/>
                </a:solidFill>
              </a:rPr>
              <a:t>GRNET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0000FF"/>
                </a:solidFill>
              </a:rPr>
              <a:t>CESNET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UBUNTUNET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CLARA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IHEP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ASREN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 smtClean="0">
                <a:solidFill>
                  <a:srgbClr val="0000FF"/>
                </a:solidFill>
                <a:latin typeface="Gill Sans MT" pitchFamily="34" charset="0"/>
              </a:rPr>
              <a:t>SIGMA ORIONIS</a:t>
            </a:r>
            <a:endParaRPr lang="en-GB" sz="2100" dirty="0">
              <a:solidFill>
                <a:srgbClr val="0000FF"/>
              </a:solidFill>
              <a:latin typeface="Gill Sans MT" pitchFamily="34" charset="0"/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C-DAC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35844" name="AutoShape 4"/>
          <p:cNvSpPr>
            <a:spLocks/>
          </p:cNvSpPr>
          <p:nvPr/>
        </p:nvSpPr>
        <p:spPr bwMode="auto">
          <a:xfrm>
            <a:off x="2555875" y="2349500"/>
            <a:ext cx="215900" cy="1439863"/>
          </a:xfrm>
          <a:prstGeom prst="rightBrace">
            <a:avLst>
              <a:gd name="adj1" fmla="val 55576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09875" y="2852738"/>
            <a:ext cx="1041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0000FF"/>
                </a:solidFill>
              </a:rPr>
              <a:t>Europe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916238" y="4076700"/>
            <a:ext cx="5762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490913" y="3860800"/>
            <a:ext cx="8651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800000"/>
                </a:solidFill>
              </a:rPr>
              <a:t>Africa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>
            <a:off x="3276600" y="5499100"/>
            <a:ext cx="215900" cy="287338"/>
          </a:xfrm>
          <a:prstGeom prst="rightBrace">
            <a:avLst>
              <a:gd name="adj1" fmla="val 11091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492500" y="5445125"/>
            <a:ext cx="1041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 dirty="0">
                <a:solidFill>
                  <a:srgbClr val="0000FF"/>
                </a:solidFill>
              </a:rPr>
              <a:t>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build="allAtOnce"/>
      <p:bldP spid="35846" grpId="0" animBg="1"/>
      <p:bldP spid="35847" grpId="0"/>
      <p:bldP spid="35849" grpId="0" animBg="1"/>
      <p:bldP spid="358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egnaposto contenuto 2"/>
          <p:cNvSpPr>
            <a:spLocks/>
          </p:cNvSpPr>
          <p:nvPr/>
        </p:nvSpPr>
        <p:spPr bwMode="auto">
          <a:xfrm>
            <a:off x="304800" y="1412875"/>
            <a:ext cx="8458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INFN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u="sng" dirty="0">
                <a:solidFill>
                  <a:schemeClr val="bg1">
                    <a:lumMod val="65000"/>
                  </a:schemeClr>
                </a:solidFill>
              </a:rPr>
              <a:t>CIEMAT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GRNET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CESNET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800000"/>
                </a:solidFill>
              </a:rPr>
              <a:t>UBUNTUNET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CLARA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IHEP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ASREN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</a:rPr>
              <a:t>SIGMA ORIONIS</a:t>
            </a:r>
            <a:endParaRPr lang="en-GB" sz="21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C-DAC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916238" y="4076700"/>
            <a:ext cx="5762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490913" y="3860800"/>
            <a:ext cx="8651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800000"/>
                </a:solidFill>
              </a:rPr>
              <a:t>Africa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760663" y="4273550"/>
            <a:ext cx="18113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008000"/>
                </a:solidFill>
              </a:rPr>
              <a:t>Latin America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124075" y="4489450"/>
            <a:ext cx="5762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/>
      <p:bldP spid="368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egnaposto contenuto 2"/>
          <p:cNvSpPr>
            <a:spLocks/>
          </p:cNvSpPr>
          <p:nvPr/>
        </p:nvSpPr>
        <p:spPr bwMode="auto">
          <a:xfrm>
            <a:off x="304800" y="1412875"/>
            <a:ext cx="8458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INFN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u="sng" dirty="0">
                <a:solidFill>
                  <a:schemeClr val="bg1">
                    <a:lumMod val="65000"/>
                  </a:schemeClr>
                </a:solidFill>
              </a:rPr>
              <a:t>CIEMAT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GRNET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CESNET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UBUNTUNET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rgbClr val="008000"/>
                </a:solidFill>
              </a:rPr>
              <a:t>CLARA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IHEP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ASREN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 smtClean="0">
                <a:solidFill>
                  <a:schemeClr val="bg1">
                    <a:lumMod val="65000"/>
                  </a:schemeClr>
                </a:solidFill>
              </a:rPr>
              <a:t>SIGMA ORIONIS</a:t>
            </a:r>
            <a:endParaRPr lang="en-GB" sz="21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C-DAC</a:t>
            </a:r>
          </a:p>
          <a:p>
            <a:pPr marL="273050" indent="-273050" algn="l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760663" y="4240213"/>
            <a:ext cx="18113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008000"/>
                </a:solidFill>
              </a:rPr>
              <a:t>Latin America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124075" y="4456113"/>
            <a:ext cx="5762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484438" y="4672013"/>
            <a:ext cx="70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FF0000"/>
                </a:solidFill>
              </a:rPr>
              <a:t>Asia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85800" y="44450"/>
            <a:ext cx="8062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GB" sz="2800" b="1" dirty="0">
                <a:solidFill>
                  <a:srgbClr val="800000"/>
                </a:solidFill>
              </a:rPr>
              <a:t>WP4 ‘Data infrastructures’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835150" y="4887913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124075" y="60928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71775" y="5876925"/>
            <a:ext cx="70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Gill Sans MT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 eaLnBrk="1" hangingPunct="1"/>
            <a:r>
              <a:rPr lang="en-US" sz="2100">
                <a:solidFill>
                  <a:srgbClr val="FF0000"/>
                </a:solidFill>
              </a:rPr>
              <a:t>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 animBg="1"/>
      <p:bldP spid="37896" grpId="0"/>
      <p:bldP spid="37904" grpId="0" animBg="1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829</TotalTime>
  <Words>949</Words>
  <Application>Microsoft Office PowerPoint</Application>
  <PresentationFormat>Presentación en pantalla (4:3)</PresentationFormat>
  <Paragraphs>255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Satellite</vt:lpstr>
      <vt:lpstr>Support for VRCs outside of Europe - services by the CHAIN-REDS project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CHAIN Project</dc:title>
  <dc:creator> Federico Ruggieri</dc:creator>
  <cp:lastModifiedBy>Mayo Garcia, Rafael</cp:lastModifiedBy>
  <cp:revision>74</cp:revision>
  <dcterms:created xsi:type="dcterms:W3CDTF">2010-09-01T16:51:11Z</dcterms:created>
  <dcterms:modified xsi:type="dcterms:W3CDTF">2013-09-13T05:34:21Z</dcterms:modified>
</cp:coreProperties>
</file>