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33"/>
  </p:notesMasterIdLst>
  <p:sldIdLst>
    <p:sldId id="431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71" r:id="rId16"/>
    <p:sldId id="472" r:id="rId17"/>
    <p:sldId id="473" r:id="rId18"/>
    <p:sldId id="474" r:id="rId19"/>
    <p:sldId id="476" r:id="rId20"/>
    <p:sldId id="461" r:id="rId21"/>
    <p:sldId id="462" r:id="rId22"/>
    <p:sldId id="463" r:id="rId23"/>
    <p:sldId id="464" r:id="rId24"/>
    <p:sldId id="468" r:id="rId25"/>
    <p:sldId id="465" r:id="rId26"/>
    <p:sldId id="466" r:id="rId27"/>
    <p:sldId id="467" r:id="rId28"/>
    <p:sldId id="449" r:id="rId29"/>
    <p:sldId id="477" r:id="rId30"/>
    <p:sldId id="478" r:id="rId31"/>
    <p:sldId id="47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F34"/>
    <a:srgbClr val="769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9281" autoAdjust="0"/>
  </p:normalViewPr>
  <p:slideViewPr>
    <p:cSldViewPr>
      <p:cViewPr varScale="1">
        <p:scale>
          <a:sx n="55" d="100"/>
          <a:sy n="55" d="100"/>
        </p:scale>
        <p:origin x="-7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commentAuthors" Target="commentAuthors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10/04/13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A49C87-458A-F642-A540-B69A2850C9F8}" type="slidenum">
              <a:rPr lang="it-IT" sz="1200"/>
              <a:pPr eaLnBrk="1" hangingPunct="1"/>
              <a:t>3</a:t>
            </a:fld>
            <a:endParaRPr lang="it-IT" sz="1200"/>
          </a:p>
        </p:txBody>
      </p:sp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0A20F8F-37FE-4A43-99C7-380257309657}" type="slidenum">
              <a:rPr lang="it-IT" sz="1200"/>
              <a:pPr eaLnBrk="1" hangingPunct="1"/>
              <a:t>4</a:t>
            </a:fld>
            <a:endParaRPr lang="it-IT" sz="1200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A4F6179-228F-6D48-B264-69416CA3606A}" type="slidenum">
              <a:rPr lang="it-IT" sz="1200">
                <a:latin typeface="Times New Roman" charset="0"/>
                <a:cs typeface="Arial" charset="0"/>
              </a:rPr>
              <a:pPr algn="r" eaLnBrk="1" hangingPunct="1"/>
              <a:t>4</a:t>
            </a:fld>
            <a:endParaRPr lang="it-IT" sz="1200">
              <a:latin typeface="Times New Roman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4EA403-E30B-A14B-95EE-7A03A71EE195}" type="slidenum">
              <a:rPr lang="it-IT" sz="1200"/>
              <a:pPr eaLnBrk="1" hangingPunct="1"/>
              <a:t>8</a:t>
            </a:fld>
            <a:endParaRPr lang="it-IT" sz="1200"/>
          </a:p>
        </p:txBody>
      </p:sp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A72C93-2210-A549-9C05-79171A63C8AA}" type="slidenum">
              <a:rPr lang="it-IT" sz="1200"/>
              <a:pPr eaLnBrk="1" hangingPunct="1"/>
              <a:t>12</a:t>
            </a:fld>
            <a:endParaRPr lang="it-IT" sz="1200"/>
          </a:p>
        </p:txBody>
      </p:sp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FEA9A8-1F9C-D549-9483-4446D91B6604}" type="slidenum">
              <a:rPr lang="it-IT" sz="1200"/>
              <a:pPr eaLnBrk="1" hangingPunct="1"/>
              <a:t>18</a:t>
            </a:fld>
            <a:endParaRPr lang="it-IT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97D46E-FE48-44A4-AD90-540913E2D176}" type="datetime1">
              <a:rPr lang="en-GB" smtClean="0"/>
              <a:pPr>
                <a:defRPr/>
              </a:pPr>
              <a:t>10/04/13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0BFE-E795-B944-B7BB-3D3EC32C523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45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0CC5-E9F9-4C4F-9E6E-CE4C8550E4EA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CEFB69-3A1A-40F9-A725-6A056CDB5DB5}" type="datetime1">
              <a:rPr lang="en-GB" smtClean="0"/>
              <a:pPr>
                <a:defRPr/>
              </a:pPr>
              <a:t>10/04/13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A3A6-4ECE-4A33-8B95-A9F524F2275D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8EB56-51B2-4437-9BE3-4E42C28E0E2C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0A0A1B-C4C1-4A44-A1B4-F234FFA1D13E}" type="datetime1">
              <a:rPr lang="en-GB" smtClean="0"/>
              <a:pPr>
                <a:defRPr/>
              </a:pPr>
              <a:t>10/04/13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978D5-D72A-4623-A9C8-7EA007951FE5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3306D1-B4EE-4158-A0CE-5BE46619B428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5F0523-ED96-41FF-B10D-24B87089AAC0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792988-DDA9-4FE9-9344-81D3F27A3F97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7668344" cy="2450703"/>
          </a:xfrm>
        </p:spPr>
        <p:txBody>
          <a:bodyPr/>
          <a:lstStyle/>
          <a:p>
            <a:r>
              <a:rPr lang="en-GB" sz="3200" b="1" cap="small" dirty="0" smtClean="0"/>
              <a:t>THE CMMST VT:</a:t>
            </a:r>
            <a:br>
              <a:rPr lang="en-GB" sz="3200" b="1" cap="small" dirty="0" smtClean="0"/>
            </a:br>
            <a:r>
              <a:rPr lang="en-GB" sz="3200" b="1" cap="small" dirty="0" smtClean="0"/>
              <a:t> TOWARDS A VIRTUAL RESEARCH COMMUNITY FOR CHEMISTRY, MOLECULAR AND MATERIALS SCIENCES AND TECHNOLOGIES</a:t>
            </a:r>
            <a:endParaRPr lang="en-GB" sz="3200" dirty="0" smtClean="0">
              <a:solidFill>
                <a:srgbClr val="FF0000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5832648" cy="1703040"/>
          </a:xfrm>
        </p:spPr>
        <p:txBody>
          <a:bodyPr/>
          <a:lstStyle/>
          <a:p>
            <a:r>
              <a:rPr lang="en-GB" sz="2000" dirty="0" smtClean="0"/>
              <a:t>Antonio </a:t>
            </a:r>
            <a:r>
              <a:rPr lang="en-GB" sz="2000" dirty="0" err="1" smtClean="0"/>
              <a:t>Laganà</a:t>
            </a:r>
            <a:r>
              <a:rPr lang="en-GB" sz="2000" dirty="0" smtClean="0"/>
              <a:t>, University of Perugia </a:t>
            </a:r>
          </a:p>
          <a:p>
            <a:r>
              <a:rPr lang="en-GB" sz="2000" dirty="0" smtClean="0"/>
              <a:t>Daniele </a:t>
            </a:r>
            <a:r>
              <a:rPr lang="en-GB" sz="2000" dirty="0" err="1" smtClean="0"/>
              <a:t>Cesini</a:t>
            </a:r>
            <a:r>
              <a:rPr lang="en-GB" sz="2000" dirty="0" smtClean="0"/>
              <a:t>, CNAF, Bologna</a:t>
            </a:r>
          </a:p>
          <a:p>
            <a:r>
              <a:rPr lang="en-GB" sz="2000" dirty="0" smtClean="0"/>
              <a:t>Alessandro </a:t>
            </a:r>
            <a:r>
              <a:rPr lang="en-GB" sz="2000" dirty="0" err="1" smtClean="0"/>
              <a:t>Costantini</a:t>
            </a:r>
            <a:r>
              <a:rPr lang="en-GB" sz="2000" dirty="0" smtClean="0"/>
              <a:t>, CNAF, Bologna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title"/>
          </p:nvPr>
        </p:nvSpPr>
        <p:spPr>
          <a:xfrm>
            <a:off x="2123728" y="0"/>
            <a:ext cx="7020272" cy="1052736"/>
          </a:xfrm>
        </p:spPr>
        <p:txBody>
          <a:bodyPr/>
          <a:lstStyle/>
          <a:p>
            <a:r>
              <a:rPr lang="it-IT" sz="4000" dirty="0">
                <a:latin typeface="Arial" charset="0"/>
                <a:ea typeface="ＭＳ Ｐゴシック" charset="0"/>
              </a:rPr>
              <a:t>QUANTUM DYNAMICS PACKAGES</a:t>
            </a:r>
          </a:p>
        </p:txBody>
      </p:sp>
      <p:sp>
        <p:nvSpPr>
          <p:cNvPr id="35842" name="Text Box 1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7931150" cy="2947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Arial" charset="0"/>
                <a:ea typeface="ＭＳ Ｐゴシック" charset="0"/>
              </a:rPr>
              <a:t>ABC</a:t>
            </a:r>
          </a:p>
          <a:p>
            <a:r>
              <a:rPr lang="it-IT">
                <a:latin typeface="Arial" charset="0"/>
                <a:ea typeface="ＭＳ Ｐゴシック" charset="0"/>
              </a:rPr>
              <a:t>RWAVEPR</a:t>
            </a:r>
          </a:p>
          <a:p>
            <a:r>
              <a:rPr lang="it-IT">
                <a:latin typeface="Arial" charset="0"/>
                <a:ea typeface="ＭＳ Ｐゴシック" charset="0"/>
              </a:rPr>
              <a:t>FLUSS</a:t>
            </a:r>
          </a:p>
          <a:p>
            <a:r>
              <a:rPr lang="it-IT">
                <a:latin typeface="Arial" charset="0"/>
                <a:ea typeface="ＭＳ Ｐゴシック" charset="0"/>
              </a:rPr>
              <a:t>MCTDH</a:t>
            </a:r>
          </a:p>
          <a:p>
            <a:endParaRPr lang="it-IT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1720" y="1"/>
            <a:ext cx="7092280" cy="105273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4000" dirty="0">
                <a:latin typeface="Arial" charset="0"/>
                <a:ea typeface="ＭＳ Ｐゴシック" charset="0"/>
              </a:rPr>
              <a:t>CLASSICAL DYNAMICS PACKAGES (LARGE SYSTEMS)</a:t>
            </a:r>
          </a:p>
        </p:txBody>
      </p:sp>
      <p:sp>
        <p:nvSpPr>
          <p:cNvPr id="36866" name="Text Box 1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848872" cy="472129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>
                <a:latin typeface="Arial" charset="0"/>
                <a:ea typeface="ＭＳ Ｐゴシック" charset="0"/>
              </a:rPr>
              <a:t>VENUS</a:t>
            </a:r>
          </a:p>
          <a:p>
            <a:r>
              <a:rPr lang="it-IT">
                <a:latin typeface="Arial" charset="0"/>
                <a:ea typeface="ＭＳ Ｐゴシック" charset="0"/>
              </a:rPr>
              <a:t>AMBER</a:t>
            </a:r>
          </a:p>
          <a:p>
            <a:r>
              <a:rPr lang="it-IT">
                <a:latin typeface="Arial" charset="0"/>
                <a:ea typeface="ＭＳ Ｐゴシック" charset="0"/>
              </a:rPr>
              <a:t>CHARMM</a:t>
            </a:r>
          </a:p>
          <a:p>
            <a:r>
              <a:rPr lang="it-IT">
                <a:latin typeface="Arial" charset="0"/>
                <a:ea typeface="ＭＳ Ｐゴシック" charset="0"/>
              </a:rPr>
              <a:t>DL_POLY</a:t>
            </a:r>
          </a:p>
          <a:p>
            <a:r>
              <a:rPr lang="it-IT">
                <a:latin typeface="Arial" charset="0"/>
                <a:ea typeface="ＭＳ Ｐゴシック" charset="0"/>
              </a:rPr>
              <a:t>GROMACS</a:t>
            </a:r>
          </a:p>
          <a:p>
            <a:r>
              <a:rPr lang="it-IT">
                <a:latin typeface="Arial" charset="0"/>
                <a:ea typeface="ＭＳ Ｐゴシック" charset="0"/>
              </a:rPr>
              <a:t>MOLDY</a:t>
            </a:r>
          </a:p>
          <a:p>
            <a:r>
              <a:rPr lang="it-IT">
                <a:latin typeface="Arial" charset="0"/>
                <a:ea typeface="ＭＳ Ｐゴシック" charset="0"/>
              </a:rPr>
              <a:t>TINKER</a:t>
            </a:r>
          </a:p>
          <a:p>
            <a:r>
              <a:rPr lang="it-IT">
                <a:latin typeface="Arial" charset="0"/>
                <a:ea typeface="ＭＳ Ｐゴシック" charset="0"/>
              </a:rPr>
              <a:t>YASARA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3688" y="0"/>
            <a:ext cx="7380312" cy="1052737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cs typeface="+mj-cs"/>
              </a:rPr>
              <a:t>THE COMMUNITY SERVICE</a:t>
            </a:r>
            <a:br>
              <a:rPr lang="it-IT" sz="4000" dirty="0" smtClean="0">
                <a:cs typeface="+mj-cs"/>
              </a:rPr>
            </a:br>
            <a:r>
              <a:rPr lang="it-IT" sz="4000" dirty="0" smtClean="0">
                <a:cs typeface="+mj-cs"/>
              </a:rPr>
              <a:t> ORIENTED APPROACH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18" y="1340768"/>
            <a:ext cx="9142482" cy="324036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err="1" smtClean="0">
                <a:cs typeface="+mn-cs"/>
              </a:rPr>
              <a:t>R</a:t>
            </a:r>
            <a:r>
              <a:rPr lang="it-IT" dirty="0" err="1" smtClean="0">
                <a:solidFill>
                  <a:srgbClr val="0D0D0D"/>
                </a:solidFill>
                <a:latin typeface="Arial" charset="0"/>
                <a:ea typeface="ＭＳ Ｐゴシック" charset="0"/>
              </a:rPr>
              <a:t>egister</a:t>
            </a:r>
            <a:r>
              <a:rPr lang="it-IT" dirty="0" smtClean="0">
                <a:solidFill>
                  <a:srgbClr val="0D0D0D"/>
                </a:solidFill>
                <a:latin typeface="Arial" charset="0"/>
                <a:ea typeface="ＭＳ Ｐゴシック" charset="0"/>
              </a:rPr>
              <a:t>, </a:t>
            </a:r>
            <a:r>
              <a:rPr lang="it-IT" dirty="0" err="1">
                <a:solidFill>
                  <a:srgbClr val="0D0D0D"/>
                </a:solidFill>
                <a:latin typeface="Arial" charset="0"/>
                <a:ea typeface="ＭＳ Ｐゴシック" charset="0"/>
              </a:rPr>
              <a:t>access</a:t>
            </a:r>
            <a:r>
              <a:rPr lang="it-IT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, </a:t>
            </a:r>
            <a:r>
              <a:rPr lang="it-IT" dirty="0" err="1" smtClean="0">
                <a:solidFill>
                  <a:srgbClr val="0D0D0D"/>
                </a:solidFill>
                <a:latin typeface="Arial" charset="0"/>
                <a:ea typeface="ＭＳ Ｐゴシック" charset="0"/>
              </a:rPr>
              <a:t>move</a:t>
            </a:r>
            <a:r>
              <a:rPr lang="it-IT" dirty="0" smtClean="0">
                <a:solidFill>
                  <a:srgbClr val="0D0D0D"/>
                </a:solidFill>
                <a:latin typeface="Arial" charset="0"/>
                <a:ea typeface="ＭＳ Ｐゴシック" charset="0"/>
              </a:rPr>
              <a:t> and </a:t>
            </a:r>
            <a:r>
              <a:rPr lang="it-IT" dirty="0" err="1" smtClean="0">
                <a:solidFill>
                  <a:srgbClr val="0D0D0D"/>
                </a:solidFill>
                <a:latin typeface="Arial" charset="0"/>
                <a:ea typeface="ＭＳ Ｐゴシック" charset="0"/>
              </a:rPr>
              <a:t>store</a:t>
            </a:r>
            <a:r>
              <a:rPr lang="it-IT" dirty="0" smtClean="0">
                <a:solidFill>
                  <a:srgbClr val="0D0D0D"/>
                </a:solidFill>
                <a:latin typeface="Arial" charset="0"/>
                <a:ea typeface="ＭＳ Ｐゴシック" charset="0"/>
              </a:rPr>
              <a:t> data </a:t>
            </a:r>
            <a:endParaRPr lang="it-IT" dirty="0">
              <a:solidFill>
                <a:srgbClr val="0D0D0D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it-IT" dirty="0" err="1" smtClean="0">
                <a:solidFill>
                  <a:srgbClr val="0D0D0D"/>
                </a:solidFill>
                <a:latin typeface="Arial" charset="0"/>
                <a:ea typeface="ＭＳ Ｐゴシック" charset="0"/>
              </a:rPr>
              <a:t>R</a:t>
            </a:r>
            <a:r>
              <a:rPr lang="it-IT" dirty="0" err="1" smtClean="0">
                <a:cs typeface="+mn-cs"/>
              </a:rPr>
              <a:t>epository</a:t>
            </a:r>
            <a:r>
              <a:rPr lang="it-IT" dirty="0" smtClean="0">
                <a:cs typeface="+mn-cs"/>
              </a:rPr>
              <a:t> of </a:t>
            </a:r>
            <a:r>
              <a:rPr lang="it-IT" dirty="0" err="1" smtClean="0">
                <a:cs typeface="+mn-cs"/>
              </a:rPr>
              <a:t>tools</a:t>
            </a:r>
            <a:r>
              <a:rPr lang="it-IT" dirty="0" smtClean="0">
                <a:cs typeface="+mn-cs"/>
              </a:rPr>
              <a:t>, </a:t>
            </a:r>
            <a:r>
              <a:rPr lang="it-IT" dirty="0" err="1" smtClean="0">
                <a:cs typeface="+mn-cs"/>
              </a:rPr>
              <a:t>applications</a:t>
            </a:r>
            <a:r>
              <a:rPr lang="it-IT" dirty="0" smtClean="0">
                <a:cs typeface="+mn-cs"/>
              </a:rPr>
              <a:t> and </a:t>
            </a:r>
            <a:r>
              <a:rPr lang="it-IT" dirty="0" err="1" smtClean="0">
                <a:cs typeface="+mn-cs"/>
              </a:rPr>
              <a:t>services</a:t>
            </a:r>
            <a:endParaRPr lang="it-IT" dirty="0" smtClean="0">
              <a:cs typeface="+mn-cs"/>
            </a:endParaRPr>
          </a:p>
          <a:p>
            <a:pPr eaLnBrk="1" hangingPunct="1">
              <a:defRPr/>
            </a:pPr>
            <a:r>
              <a:rPr lang="it-IT" dirty="0" err="1" smtClean="0">
                <a:cs typeface="+mn-cs"/>
              </a:rPr>
              <a:t>Find</a:t>
            </a:r>
            <a:r>
              <a:rPr lang="it-IT" dirty="0" smtClean="0">
                <a:cs typeface="+mn-cs"/>
              </a:rPr>
              <a:t> and </a:t>
            </a:r>
            <a:r>
              <a:rPr lang="it-IT" dirty="0" err="1" smtClean="0">
                <a:cs typeface="+mn-cs"/>
              </a:rPr>
              <a:t>select</a:t>
            </a:r>
            <a:r>
              <a:rPr lang="it-IT" dirty="0" smtClean="0">
                <a:cs typeface="+mn-cs"/>
              </a:rPr>
              <a:t> the computer </a:t>
            </a:r>
            <a:r>
              <a:rPr lang="it-IT" dirty="0" err="1" smtClean="0">
                <a:cs typeface="+mn-cs"/>
              </a:rPr>
              <a:t>platform</a:t>
            </a:r>
            <a:r>
              <a:rPr lang="it-IT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it-IT" dirty="0" smtClean="0">
                <a:cs typeface="+mn-cs"/>
              </a:rPr>
              <a:t>Compose </a:t>
            </a:r>
            <a:r>
              <a:rPr lang="it-IT" dirty="0" err="1" smtClean="0">
                <a:cs typeface="+mn-cs"/>
              </a:rPr>
              <a:t>competences</a:t>
            </a:r>
            <a:r>
              <a:rPr lang="it-IT" dirty="0" smtClean="0">
                <a:cs typeface="+mn-cs"/>
              </a:rPr>
              <a:t> and </a:t>
            </a:r>
            <a:r>
              <a:rPr lang="it-IT" dirty="0" err="1" smtClean="0">
                <a:cs typeface="+mn-cs"/>
              </a:rPr>
              <a:t>packages</a:t>
            </a:r>
            <a:endParaRPr lang="it-IT" dirty="0" smtClean="0">
              <a:cs typeface="+mn-cs"/>
            </a:endParaRPr>
          </a:p>
          <a:p>
            <a:pPr eaLnBrk="1" hangingPunct="1">
              <a:defRPr/>
            </a:pPr>
            <a:r>
              <a:rPr lang="it-IT" dirty="0" err="1">
                <a:cs typeface="+mn-cs"/>
              </a:rPr>
              <a:t>E</a:t>
            </a:r>
            <a:r>
              <a:rPr lang="it-IT" dirty="0" err="1" smtClean="0">
                <a:cs typeface="+mn-cs"/>
              </a:rPr>
              <a:t>valuate</a:t>
            </a:r>
            <a:r>
              <a:rPr lang="it-IT" dirty="0" smtClean="0">
                <a:cs typeface="+mn-cs"/>
              </a:rPr>
              <a:t> and </a:t>
            </a:r>
            <a:r>
              <a:rPr lang="it-IT" dirty="0" err="1" smtClean="0">
                <a:cs typeface="+mn-cs"/>
              </a:rPr>
              <a:t>reward</a:t>
            </a:r>
            <a:r>
              <a:rPr lang="it-IT" dirty="0" smtClean="0">
                <a:cs typeface="+mn-cs"/>
              </a:rPr>
              <a:t> </a:t>
            </a:r>
            <a:r>
              <a:rPr lang="it-IT" dirty="0" err="1" smtClean="0">
                <a:cs typeface="+mn-cs"/>
              </a:rPr>
              <a:t>themembers</a:t>
            </a:r>
            <a:r>
              <a:rPr lang="it-IT" dirty="0" smtClean="0">
                <a:cs typeface="+mn-cs"/>
              </a:rPr>
              <a:t>’  </a:t>
            </a:r>
            <a:r>
              <a:rPr lang="it-IT" dirty="0" err="1" smtClean="0">
                <a:cs typeface="+mn-cs"/>
              </a:rPr>
              <a:t>contribution</a:t>
            </a:r>
            <a:r>
              <a:rPr lang="it-IT" dirty="0" smtClean="0">
                <a:cs typeface="+mn-cs"/>
              </a:rPr>
              <a:t> to the </a:t>
            </a:r>
            <a:r>
              <a:rPr lang="it-IT" dirty="0" err="1" smtClean="0">
                <a:cs typeface="+mn-cs"/>
              </a:rPr>
              <a:t>activities</a:t>
            </a:r>
            <a:r>
              <a:rPr lang="it-IT" dirty="0" smtClean="0">
                <a:cs typeface="+mn-cs"/>
              </a:rPr>
              <a:t> of the community</a:t>
            </a:r>
          </a:p>
          <a:p>
            <a:pPr eaLnBrk="1" hangingPunct="1">
              <a:defRPr/>
            </a:pPr>
            <a:endParaRPr lang="it-IT" dirty="0" smtClean="0">
              <a:cs typeface="+mn-cs"/>
            </a:endParaRPr>
          </a:p>
        </p:txBody>
      </p:sp>
      <p:sp>
        <p:nvSpPr>
          <p:cNvPr id="40963" name="Rettangolo 1"/>
          <p:cNvSpPr>
            <a:spLocks noChangeArrowheads="1"/>
          </p:cNvSpPr>
          <p:nvPr/>
        </p:nvSpPr>
        <p:spPr bwMode="auto">
          <a:xfrm>
            <a:off x="251520" y="4941168"/>
            <a:ext cx="871296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C. </a:t>
            </a:r>
            <a:r>
              <a:rPr lang="en-US" sz="2000" dirty="0" err="1"/>
              <a:t>Manuali</a:t>
            </a:r>
            <a:r>
              <a:rPr lang="en-US" sz="2000" dirty="0"/>
              <a:t>, A. Lagana’</a:t>
            </a:r>
          </a:p>
          <a:p>
            <a:r>
              <a:rPr lang="en-US" sz="2000" dirty="0"/>
              <a:t>GRIF: A New Collaborative Framework for a Web Service Approach to Grid Empowered </a:t>
            </a:r>
            <a:r>
              <a:rPr lang="en-US" sz="2000" dirty="0" smtClean="0"/>
              <a:t>Calculations, Future </a:t>
            </a:r>
            <a:r>
              <a:rPr lang="en-US" sz="2000" dirty="0"/>
              <a:t>Generation of Computer Systems</a:t>
            </a:r>
            <a:r>
              <a:rPr lang="it-IT" sz="2000" dirty="0"/>
              <a:t>, 27(3), 315-318 (2011) </a:t>
            </a:r>
            <a:r>
              <a:rPr lang="en-US" sz="2000" dirty="0"/>
              <a:t>DOI </a:t>
            </a:r>
            <a:r>
              <a:rPr lang="it-IT" sz="2000" dirty="0"/>
              <a:t>10.1016/j.future.2010.08.006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7236295" cy="70296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Times New Roman" pitchFamily="18" charset="0"/>
                <a:ea typeface="+mj-ea"/>
                <a:cs typeface="Times New Roman" pitchFamily="18" charset="0"/>
              </a:rPr>
              <a:t>he VT for preparing the  VRC</a:t>
            </a:r>
            <a:endParaRPr lang="en-US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323850" y="1196975"/>
            <a:ext cx="8496300" cy="51831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>
                <a:latin typeface="Times New Roman" pitchFamily="18" charset="0"/>
                <a:ea typeface="+mn-ea"/>
                <a:cs typeface="Times New Roman" pitchFamily="18" charset="0"/>
              </a:rPr>
              <a:t>VT submitted for approval in October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>
                <a:latin typeface="Times New Roman" pitchFamily="18" charset="0"/>
                <a:ea typeface="+mn-ea"/>
                <a:cs typeface="Times New Roman" pitchFamily="18" charset="0"/>
              </a:rPr>
              <a:t>Approved by EGI in January 20123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>
                <a:latin typeface="Times New Roman" pitchFamily="18" charset="0"/>
                <a:ea typeface="+mn-ea"/>
                <a:cs typeface="Times New Roman" pitchFamily="18" charset="0"/>
              </a:rPr>
              <a:t>Call for interest for NGIs and partners started at the beginning of February</a:t>
            </a:r>
            <a:endParaRPr lang="en-US" altLang="ja-JP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>
                <a:latin typeface="Times New Roman" pitchFamily="18" charset="0"/>
                <a:ea typeface="+mn-ea"/>
                <a:cs typeface="Times New Roman" pitchFamily="18" charset="0"/>
              </a:rPr>
              <a:t>Official starting date: February </a:t>
            </a:r>
            <a:r>
              <a:rPr lang="en-US" altLang="ja-JP" dirty="0"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en-US" altLang="ja-JP" baseline="30000" dirty="0" smtClean="0"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r>
              <a:rPr lang="en-US" altLang="ja-JP" dirty="0" smtClean="0">
                <a:latin typeface="Times New Roman" pitchFamily="18" charset="0"/>
                <a:ea typeface="+mn-ea"/>
                <a:cs typeface="Times New Roman" pitchFamily="18" charset="0"/>
              </a:rPr>
              <a:t>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>
                <a:latin typeface="Times New Roman" pitchFamily="18" charset="0"/>
                <a:ea typeface="+mn-ea"/>
                <a:cs typeface="Times New Roman" pitchFamily="18" charset="0"/>
              </a:rPr>
              <a:t>Official closing date: August </a:t>
            </a:r>
            <a:r>
              <a:rPr lang="en-US" altLang="ja-JP" dirty="0"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en-US" altLang="ja-JP" baseline="30000" dirty="0" smtClean="0"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r>
              <a:rPr lang="en-US" altLang="ja-JP" dirty="0" smtClean="0">
                <a:latin typeface="Times New Roman" pitchFamily="18" charset="0"/>
                <a:ea typeface="+mn-ea"/>
                <a:cs typeface="Times New Roman" pitchFamily="18" charset="0"/>
              </a:rPr>
              <a:t>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>
                <a:latin typeface="Times New Roman" pitchFamily="18" charset="0"/>
                <a:ea typeface="+mn-ea"/>
                <a:cs typeface="Times New Roman" pitchFamily="18" charset="0"/>
              </a:rPr>
              <a:t>CMMST-VT mailing list: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/>
              <a:t>vt-cmmst-vrc@mailman.egi.eu</a:t>
            </a:r>
            <a:r>
              <a:rPr lang="en-US" dirty="0"/>
              <a:t> </a:t>
            </a:r>
            <a:endParaRPr lang="en-US" altLang="ja-JP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>
                <a:latin typeface="Times New Roman" pitchFamily="18" charset="0"/>
                <a:ea typeface="+mn-ea"/>
                <a:cs typeface="Times New Roman" pitchFamily="18" charset="0"/>
              </a:rPr>
              <a:t>Wiki page: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>
                <a:latin typeface="Times New Roman" pitchFamily="18" charset="0"/>
                <a:ea typeface="+mn-ea"/>
                <a:cs typeface="Times New Roman" pitchFamily="18" charset="0"/>
              </a:rPr>
              <a:t>https://</a:t>
            </a:r>
            <a:r>
              <a:rPr lang="en-US" altLang="ja-JP" dirty="0" err="1">
                <a:latin typeface="Times New Roman" pitchFamily="18" charset="0"/>
                <a:ea typeface="+mn-ea"/>
                <a:cs typeface="Times New Roman" pitchFamily="18" charset="0"/>
              </a:rPr>
              <a:t>wiki.egi.eu</a:t>
            </a:r>
            <a:r>
              <a:rPr lang="en-US" altLang="ja-JP" dirty="0">
                <a:latin typeface="Times New Roman" pitchFamily="18" charset="0"/>
                <a:ea typeface="+mn-ea"/>
                <a:cs typeface="Times New Roman" pitchFamily="18" charset="0"/>
              </a:rPr>
              <a:t>/wiki/</a:t>
            </a:r>
            <a:r>
              <a:rPr lang="en-US" altLang="ja-JP" dirty="0" err="1">
                <a:latin typeface="Times New Roman" pitchFamily="18" charset="0"/>
                <a:ea typeface="+mn-ea"/>
                <a:cs typeface="Times New Roman" pitchFamily="18" charset="0"/>
              </a:rPr>
              <a:t>Towards_a_CMMST_VRC</a:t>
            </a:r>
            <a:endParaRPr lang="en-US" altLang="ja-JP" dirty="0" smtClean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483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7F285FA-69F8-6140-9A0C-202462C4DDDD}" type="slidenum">
              <a:rPr lang="it-IT" sz="1200">
                <a:solidFill>
                  <a:srgbClr val="898989"/>
                </a:solidFill>
              </a:rPr>
              <a:pPr eaLnBrk="1" hangingPunct="1"/>
              <a:t>13</a:t>
            </a:fld>
            <a:endParaRPr lang="it-IT" sz="1200">
              <a:solidFill>
                <a:srgbClr val="898989"/>
              </a:solidFill>
            </a:endParaRPr>
          </a:p>
        </p:txBody>
      </p:sp>
      <p:sp>
        <p:nvSpPr>
          <p:cNvPr id="7" name="Segnaposto dat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Tue 19 </a:t>
            </a:r>
            <a:r>
              <a:rPr lang="it-IT" err="1"/>
              <a:t>February</a:t>
            </a:r>
            <a:r>
              <a:rPr lang="it-IT"/>
              <a:t> 2013</a:t>
            </a: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2411413" y="6356350"/>
            <a:ext cx="51847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Fisrt EGI CMSST Virtual Team meeting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1" y="1"/>
            <a:ext cx="6336705" cy="90872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Tasks of the CMMST VT</a:t>
            </a:r>
            <a:endParaRPr lang="en-US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quarter" idx="1"/>
          </p:nvPr>
        </p:nvGraphicFramePr>
        <p:xfrm>
          <a:off x="684213" y="1412875"/>
          <a:ext cx="7704137" cy="492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477"/>
                <a:gridCol w="6256729"/>
                <a:gridCol w="1097931"/>
              </a:tblGrid>
              <a:tr h="274333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N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Topic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 smtClean="0">
                          <a:effectLst/>
                          <a:latin typeface="Times New Roman" pitchFamily="18" charset="0"/>
                        </a:rPr>
                        <a:t>Task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74" marR="68574" marT="0" marB="0"/>
                </a:tc>
              </a:tr>
              <a:tr h="87784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1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How to exploit the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capabilities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of the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existing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EGI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tools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in 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building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distributed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workflows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and “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workflows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of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workflows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” from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various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software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packages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0" i="0" baseline="0" dirty="0" smtClean="0">
                          <a:effectLst/>
                          <a:latin typeface="Times New Roman"/>
                          <a:cs typeface="Times New Roman"/>
                        </a:rPr>
                        <a:t>Task 1</a:t>
                      </a:r>
                      <a:endParaRPr lang="it-IT" sz="1800" b="0" i="0" baseline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82296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2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How to exploit the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capabilities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of the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existing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EGI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tools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for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distributing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runs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of CMMST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applications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on 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EGI and PRACE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platforms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0" i="0" baseline="0" dirty="0" smtClean="0">
                          <a:effectLst/>
                          <a:latin typeface="Times New Roman"/>
                          <a:cs typeface="Times New Roman"/>
                        </a:rPr>
                        <a:t>Task 2</a:t>
                      </a:r>
                      <a:endParaRPr lang="it-IT" sz="1800" b="0" i="0" baseline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936146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3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How to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attract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more CMMST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users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into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a common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endeavour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offering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the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possibility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of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assembling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higher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level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of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complexity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applications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and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services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0" i="0" baseline="0" dirty="0" smtClean="0">
                          <a:effectLst/>
                          <a:latin typeface="Times New Roman"/>
                          <a:cs typeface="Times New Roman"/>
                        </a:rPr>
                        <a:t>Task 3</a:t>
                      </a:r>
                      <a:endParaRPr lang="it-IT" sz="1800" b="0" i="0" baseline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72011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4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How to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utilize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a 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credit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system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encourage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CMMST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users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to cooperate in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developing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higher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level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of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complexity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applications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0" i="0" baseline="0" dirty="0" smtClean="0">
                          <a:effectLst/>
                          <a:latin typeface="Times New Roman"/>
                          <a:cs typeface="Times New Roman"/>
                        </a:rPr>
                        <a:t>Task 4</a:t>
                      </a:r>
                      <a:endParaRPr lang="it-IT" sz="1800" b="0" i="0" baseline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72011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it-IT" sz="1800" b="1" i="0" baseline="0" dirty="0" smtClean="0">
                          <a:effectLst/>
                          <a:latin typeface="Times New Roman" pitchFamily="18" charset="0"/>
                          <a:ea typeface="Calibri"/>
                        </a:rPr>
                        <a:t>5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How to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develop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a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coordinated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management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body for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such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endeavours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and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configure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a Virtual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Research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Community (VRC). 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it-IT" sz="18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Task 5</a:t>
                      </a:r>
                      <a:endParaRPr lang="it-IT" sz="1800" b="0" i="0" baseline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57608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it-IT" sz="1800" b="1" i="0" baseline="0" dirty="0" smtClean="0">
                          <a:effectLst/>
                          <a:latin typeface="Times New Roman" pitchFamily="18" charset="0"/>
                          <a:ea typeface="Calibri"/>
                        </a:rPr>
                        <a:t>6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How to operate </a:t>
                      </a:r>
                      <a:r>
                        <a:rPr lang="it-IT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the EGI VRC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in a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sustainable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way 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it-IT" sz="18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Task 6</a:t>
                      </a:r>
                      <a:endParaRPr lang="it-IT" sz="1800" b="0" i="0" baseline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  <p:sp>
        <p:nvSpPr>
          <p:cNvPr id="21540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EA14507-D557-4346-BC5D-8EEBDC962A15}" type="slidenum">
              <a:rPr lang="it-IT" sz="1200">
                <a:solidFill>
                  <a:srgbClr val="898989"/>
                </a:solidFill>
              </a:rPr>
              <a:pPr eaLnBrk="1" hangingPunct="1"/>
              <a:t>14</a:t>
            </a:fld>
            <a:endParaRPr lang="it-IT" sz="1200">
              <a:solidFill>
                <a:srgbClr val="898989"/>
              </a:solidFill>
            </a:endParaRPr>
          </a:p>
        </p:txBody>
      </p:sp>
      <p:sp>
        <p:nvSpPr>
          <p:cNvPr id="8" name="Segnaposto dat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Tue 19 </a:t>
            </a:r>
            <a:r>
              <a:rPr lang="it-IT" err="1"/>
              <a:t>February</a:t>
            </a:r>
            <a:r>
              <a:rPr lang="it-IT"/>
              <a:t> 2013</a:t>
            </a:r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2411413" y="6356350"/>
            <a:ext cx="51847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Fisrt EGI CMSST Virtual Team meeting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913" y="330200"/>
            <a:ext cx="6335712" cy="6334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Milestones of the VT</a:t>
            </a:r>
            <a:endParaRPr lang="en-US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530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6B3C4A91-6495-564D-BD75-1496B3567262}" type="slidenum">
              <a:rPr lang="it-IT" sz="1200">
                <a:solidFill>
                  <a:srgbClr val="898989"/>
                </a:solidFill>
              </a:rPr>
              <a:pPr eaLnBrk="1" hangingPunct="1"/>
              <a:t>15</a:t>
            </a:fld>
            <a:endParaRPr lang="it-IT" sz="1200">
              <a:solidFill>
                <a:srgbClr val="898989"/>
              </a:solidFill>
            </a:endParaRPr>
          </a:p>
        </p:txBody>
      </p:sp>
      <p:graphicFrame>
        <p:nvGraphicFramePr>
          <p:cNvPr id="17" name="Segnaposto contenuto 16"/>
          <p:cNvGraphicFramePr>
            <a:graphicFrameLocks noGrp="1"/>
          </p:cNvGraphicFramePr>
          <p:nvPr>
            <p:ph idx="1"/>
          </p:nvPr>
        </p:nvGraphicFramePr>
        <p:xfrm>
          <a:off x="323850" y="1344613"/>
          <a:ext cx="8496300" cy="4676822"/>
        </p:xfrm>
        <a:graphic>
          <a:graphicData uri="http://schemas.openxmlformats.org/drawingml/2006/table">
            <a:tbl>
              <a:tblPr/>
              <a:tblGrid>
                <a:gridCol w="719138"/>
                <a:gridCol w="2808932"/>
                <a:gridCol w="2232248"/>
                <a:gridCol w="830982"/>
                <a:gridCol w="1905000"/>
              </a:tblGrid>
              <a:tr h="121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 </a:t>
                      </a:r>
                      <a:endParaRPr kumimoji="0" lang="it-IT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Outcome</a:t>
                      </a:r>
                      <a:endParaRPr kumimoji="0" lang="it-IT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Means of delivery</a:t>
                      </a:r>
                      <a:endParaRPr kumimoji="0" lang="it-IT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Time of delivery (after VT start)</a:t>
                      </a:r>
                      <a:endParaRPr kumimoji="0" lang="it-IT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Task Leader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42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 1</a:t>
                      </a:r>
                      <a:endParaRPr kumimoji="0" 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The list of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technical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and non-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technical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topics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that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the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project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should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investigate.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Each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topic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allocated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to an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individual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or to a team with a leader from the VT.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b="0" i="0" u="none" strike="noStrike" kern="1200" baseline="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Investigation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planning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document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month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Each</a:t>
                      </a:r>
                      <a:r>
                        <a:rPr lang="it-IT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topic</a:t>
                      </a:r>
                      <a:r>
                        <a:rPr lang="it-IT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is</a:t>
                      </a:r>
                      <a:r>
                        <a:rPr lang="it-IT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allocated</a:t>
                      </a:r>
                      <a:r>
                        <a:rPr lang="it-IT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to an </a:t>
                      </a:r>
                      <a:r>
                        <a:rPr lang="it-IT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individual</a:t>
                      </a:r>
                      <a:r>
                        <a:rPr lang="it-IT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or to a team with a leader from the VT.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 charset="0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61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 2</a:t>
                      </a:r>
                      <a:endParaRPr kumimoji="0" 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Outcome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of the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technical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and non-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technical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investigations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are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integrated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into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the first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draft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of the VRC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plan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b="0" i="0" u="none" strike="noStrike" kern="1200" baseline="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VRC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proposal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document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draft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version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 charset="0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months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 charset="0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The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draft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is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restricted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to the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project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leader 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2324" name="Rectangle 7"/>
          <p:cNvSpPr>
            <a:spLocks noChangeArrowheads="1"/>
          </p:cNvSpPr>
          <p:nvPr/>
        </p:nvSpPr>
        <p:spPr bwMode="auto">
          <a:xfrm>
            <a:off x="1181100" y="2365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it-IT">
                <a:latin typeface="Arial" charset="0"/>
                <a:cs typeface="Arial" charset="0"/>
              </a:rPr>
              <a:t/>
            </a:r>
            <a:br>
              <a:rPr lang="it-IT">
                <a:latin typeface="Arial" charset="0"/>
                <a:cs typeface="Arial" charset="0"/>
              </a:rPr>
            </a:b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8" name="Segnaposto dat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Tue 19 </a:t>
            </a:r>
            <a:r>
              <a:rPr lang="it-IT" err="1"/>
              <a:t>February</a:t>
            </a:r>
            <a:r>
              <a:rPr lang="it-IT"/>
              <a:t> 2013</a:t>
            </a:r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2411413" y="6356350"/>
            <a:ext cx="51847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Fisrt EGI CMSST Virtual Team meeting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913" y="330200"/>
            <a:ext cx="6335712" cy="6334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Milestones of the VT</a:t>
            </a:r>
            <a:endParaRPr lang="en-US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554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4E5AB888-56CA-C244-B84D-FBCCFC3BD2F4}" type="slidenum">
              <a:rPr lang="it-IT" sz="1200">
                <a:solidFill>
                  <a:srgbClr val="898989"/>
                </a:solidFill>
              </a:rPr>
              <a:pPr eaLnBrk="1" hangingPunct="1"/>
              <a:t>16</a:t>
            </a:fld>
            <a:endParaRPr lang="it-IT" sz="1200">
              <a:solidFill>
                <a:srgbClr val="898989"/>
              </a:solidFill>
            </a:endParaRPr>
          </a:p>
        </p:txBody>
      </p:sp>
      <p:graphicFrame>
        <p:nvGraphicFramePr>
          <p:cNvPr id="17" name="Segnaposto contenuto 16"/>
          <p:cNvGraphicFramePr>
            <a:graphicFrameLocks noGrp="1"/>
          </p:cNvGraphicFramePr>
          <p:nvPr>
            <p:ph idx="1"/>
          </p:nvPr>
        </p:nvGraphicFramePr>
        <p:xfrm>
          <a:off x="323850" y="1844675"/>
          <a:ext cx="8424863" cy="3163888"/>
        </p:xfrm>
        <a:graphic>
          <a:graphicData uri="http://schemas.openxmlformats.org/drawingml/2006/table">
            <a:tbl>
              <a:tblPr/>
              <a:tblGrid>
                <a:gridCol w="719138"/>
                <a:gridCol w="2468562"/>
                <a:gridCol w="2405063"/>
                <a:gridCol w="942975"/>
                <a:gridCol w="1889125"/>
              </a:tblGrid>
              <a:tr h="975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 </a:t>
                      </a:r>
                      <a:endParaRPr kumimoji="0" lang="it-IT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Outcome</a:t>
                      </a:r>
                      <a:endParaRPr kumimoji="0" 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Means of delivery</a:t>
                      </a:r>
                      <a:endParaRPr kumimoji="0" lang="it-IT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Time of delivery (after VT start)</a:t>
                      </a:r>
                      <a:endParaRPr kumimoji="0" lang="it-IT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Task </a:t>
                      </a: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Leader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69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 3  M 4</a:t>
                      </a:r>
                      <a:endParaRPr kumimoji="0" 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Integrated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draft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reviewed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and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commented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VRC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proposal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document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(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draft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version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) </a:t>
                      </a: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4.5 – 5.5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months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 charset="0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VT leader 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19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 5</a:t>
                      </a:r>
                      <a:endParaRPr kumimoji="0" 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Final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draft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– a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proposal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for the setup of a CMMST VRC in EGI 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b="0" i="0" u="none" strike="noStrike" kern="1200" baseline="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VRC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proposal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document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(public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version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) </a:t>
                      </a: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6 months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 charset="0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VT leader 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3348" name="Rectangle 7"/>
          <p:cNvSpPr>
            <a:spLocks noChangeArrowheads="1"/>
          </p:cNvSpPr>
          <p:nvPr/>
        </p:nvSpPr>
        <p:spPr bwMode="auto">
          <a:xfrm>
            <a:off x="1181100" y="2365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it-IT">
                <a:latin typeface="Arial" charset="0"/>
                <a:cs typeface="Arial" charset="0"/>
              </a:rPr>
              <a:t/>
            </a:r>
            <a:br>
              <a:rPr lang="it-IT">
                <a:latin typeface="Arial" charset="0"/>
                <a:cs typeface="Arial" charset="0"/>
              </a:rPr>
            </a:b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8" name="Segnaposto dat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Tue 19 </a:t>
            </a:r>
            <a:r>
              <a:rPr lang="it-IT" err="1"/>
              <a:t>February</a:t>
            </a:r>
            <a:r>
              <a:rPr lang="it-IT"/>
              <a:t> 2013</a:t>
            </a:r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2411413" y="6356350"/>
            <a:ext cx="51847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Fisrt EGI CMSST Virtual Team meeting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6475" y="27405"/>
            <a:ext cx="8137525" cy="703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ea typeface="+mj-ea"/>
                <a:cs typeface="Times New Roman" pitchFamily="18" charset="0"/>
              </a:rPr>
              <a:t>Proposed meetings </a:t>
            </a:r>
            <a:br>
              <a:rPr lang="en-US" b="1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(Tuesday 11-13)</a:t>
            </a:r>
            <a:endParaRPr lang="en-US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60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98BD0C84-9BA4-1B4E-99D9-16231683EBAF}" type="slidenum">
              <a:rPr lang="it-IT" sz="1200">
                <a:solidFill>
                  <a:srgbClr val="898989"/>
                </a:solidFill>
              </a:rPr>
              <a:pPr eaLnBrk="1" hangingPunct="1"/>
              <a:t>17</a:t>
            </a:fld>
            <a:endParaRPr lang="it-IT" sz="1200">
              <a:solidFill>
                <a:srgbClr val="898989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68313" y="1573213"/>
          <a:ext cx="8351829" cy="3727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37"/>
                <a:gridCol w="394076"/>
                <a:gridCol w="394076"/>
                <a:gridCol w="394076"/>
                <a:gridCol w="491048"/>
                <a:gridCol w="394076"/>
                <a:gridCol w="394076"/>
                <a:gridCol w="394076"/>
                <a:gridCol w="394076"/>
                <a:gridCol w="394076"/>
                <a:gridCol w="394076"/>
                <a:gridCol w="394076"/>
                <a:gridCol w="394076"/>
                <a:gridCol w="394076"/>
                <a:gridCol w="394076"/>
                <a:gridCol w="394076"/>
                <a:gridCol w="394076"/>
                <a:gridCol w="394076"/>
                <a:gridCol w="394076"/>
                <a:gridCol w="394076"/>
                <a:gridCol w="394076"/>
              </a:tblGrid>
              <a:tr h="465931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T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dirty="0" err="1" smtClean="0"/>
                        <a:t>February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it-IT" sz="1000" b="1" dirty="0"/>
                    </a:p>
                  </a:txBody>
                  <a:tcPr marL="91438" marR="91438"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it-IT" sz="105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March</a:t>
                      </a:r>
                      <a:endParaRPr lang="it-IT" sz="1000" b="1" dirty="0"/>
                    </a:p>
                  </a:txBody>
                  <a:tcPr marL="91435" marR="91435" marT="45709" marB="45709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0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5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April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it-IT" sz="10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5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dirty="0" err="1" smtClean="0"/>
                        <a:t>May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it-IT" sz="10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5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dirty="0" err="1" smtClean="0"/>
                        <a:t>June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it-IT" sz="10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5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dirty="0" err="1" smtClean="0"/>
                        <a:t>July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it-IT" sz="10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5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August</a:t>
                      </a:r>
                      <a:endParaRPr lang="it-IT" sz="1000" b="1" dirty="0"/>
                    </a:p>
                  </a:txBody>
                  <a:tcPr marL="91435" marR="91435" marT="45709" marB="45709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000" b="1" dirty="0"/>
                    </a:p>
                  </a:txBody>
                  <a:tcPr marL="91438" marR="91438" marT="45714" marB="45714">
                    <a:noFill/>
                  </a:tcPr>
                </a:tc>
              </a:tr>
              <a:tr h="465931">
                <a:tc>
                  <a:txBody>
                    <a:bodyPr/>
                    <a:lstStyle/>
                    <a:p>
                      <a:pPr algn="ctr"/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12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19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26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12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19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26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16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23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30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14</a:t>
                      </a:r>
                      <a:endParaRPr lang="it-IT" sz="10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21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28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11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18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25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16</a:t>
                      </a:r>
                      <a:endParaRPr lang="it-IT" sz="10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23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30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2</a:t>
                      </a:r>
                      <a:endParaRPr lang="it-IT" sz="10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9</a:t>
                      </a:r>
                      <a:endParaRPr lang="it-IT" sz="10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</a:tr>
              <a:tr h="465931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M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W</a:t>
                      </a:r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err="1" smtClean="0"/>
                        <a:t>W</a:t>
                      </a:r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W</a:t>
                      </a:r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err="1" smtClean="0"/>
                        <a:t>W</a:t>
                      </a:r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W</a:t>
                      </a:r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err="1" smtClean="0"/>
                        <a:t>W</a:t>
                      </a:r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W</a:t>
                      </a:r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</a:tr>
              <a:tr h="465931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M1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</a:tr>
              <a:tr h="465931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M2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</a:tr>
              <a:tr h="465931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M3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</a:tr>
              <a:tr h="465931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M4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</a:tr>
              <a:tr h="465931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/>
                        <a:t>M5</a:t>
                      </a:r>
                      <a:endParaRPr lang="it-IT" sz="10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91435" marR="91435" marT="45709" marB="45709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250825" y="5445125"/>
          <a:ext cx="2305050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164"/>
                <a:gridCol w="1944886"/>
              </a:tblGrid>
              <a:tr h="371475"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W</a:t>
                      </a:r>
                      <a:endParaRPr lang="it-IT" sz="1800" b="1" dirty="0"/>
                    </a:p>
                  </a:txBody>
                  <a:tcPr marL="91472" marR="91472" marT="45798" marB="45798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err="1" smtClean="0"/>
                        <a:t>WebEx</a:t>
                      </a:r>
                      <a:r>
                        <a:rPr lang="it-IT" sz="1800" dirty="0" smtClean="0"/>
                        <a:t> conference</a:t>
                      </a:r>
                      <a:endParaRPr lang="it-IT" sz="1800" dirty="0"/>
                    </a:p>
                  </a:txBody>
                  <a:tcPr marL="91472" marR="91472" marT="45798" marB="45798"/>
                </a:tc>
              </a:tr>
            </a:tbl>
          </a:graphicData>
        </a:graphic>
      </p:graphicFrame>
      <p:sp>
        <p:nvSpPr>
          <p:cNvPr id="16" name="Segnaposto dat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Tue 19 </a:t>
            </a:r>
            <a:r>
              <a:rPr lang="it-IT" err="1"/>
              <a:t>February</a:t>
            </a:r>
            <a:r>
              <a:rPr lang="it-IT"/>
              <a:t> 2013</a:t>
            </a:r>
          </a:p>
        </p:txBody>
      </p:sp>
      <p:sp>
        <p:nvSpPr>
          <p:cNvPr id="17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2411413" y="6356350"/>
            <a:ext cx="51847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Fisrt EGI CMSST Virtual Team meeting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los_map_03"/>
          <p:cNvPicPr preferRelativeResize="0">
            <a:picLocks noGrp="1" noChangeArrowheads="1"/>
          </p:cNvPicPr>
          <p:nvPr>
            <p:ph idx="1"/>
          </p:nvPr>
        </p:nvPicPr>
        <p:blipFill>
          <a:blip r:embed="rId3">
            <a:lum bright="4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00213"/>
            <a:ext cx="9144000" cy="5157787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3010" name="Line 3"/>
          <p:cNvSpPr>
            <a:spLocks noChangeShapeType="1"/>
          </p:cNvSpPr>
          <p:nvPr/>
        </p:nvSpPr>
        <p:spPr bwMode="auto">
          <a:xfrm flipV="1">
            <a:off x="0" y="6858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11" name="Line 6"/>
          <p:cNvSpPr>
            <a:spLocks noChangeShapeType="1"/>
          </p:cNvSpPr>
          <p:nvPr/>
        </p:nvSpPr>
        <p:spPr bwMode="auto">
          <a:xfrm>
            <a:off x="0" y="36513"/>
            <a:ext cx="9180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1979712" y="11277"/>
            <a:ext cx="7164288" cy="105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500" b="1" dirty="0" err="1">
                <a:solidFill>
                  <a:schemeClr val="bg1"/>
                </a:solidFill>
                <a:latin typeface="Verdana" charset="0"/>
              </a:rPr>
              <a:t>GriF</a:t>
            </a:r>
            <a:r>
              <a:rPr lang="it-IT" sz="3500" dirty="0">
                <a:solidFill>
                  <a:schemeClr val="bg1"/>
                </a:solidFill>
                <a:latin typeface="Verdana" charset="0"/>
              </a:rPr>
              <a:t>: </a:t>
            </a:r>
            <a:r>
              <a:rPr lang="en-GB" sz="3500" dirty="0">
                <a:solidFill>
                  <a:schemeClr val="bg1"/>
                </a:solidFill>
                <a:latin typeface="Verdana" charset="0"/>
              </a:rPr>
              <a:t>a </a:t>
            </a:r>
            <a:r>
              <a:rPr lang="en-GB" sz="3500" dirty="0" smtClean="0">
                <a:solidFill>
                  <a:schemeClr val="bg1"/>
                </a:solidFill>
                <a:latin typeface="Verdana" charset="0"/>
              </a:rPr>
              <a:t>grid </a:t>
            </a:r>
            <a:r>
              <a:rPr lang="en-GB" sz="3500" dirty="0">
                <a:solidFill>
                  <a:schemeClr val="bg1"/>
                </a:solidFill>
                <a:latin typeface="Verdana" charset="0"/>
              </a:rPr>
              <a:t>f</a:t>
            </a:r>
            <a:r>
              <a:rPr lang="en-GB" sz="3500" dirty="0" smtClean="0">
                <a:solidFill>
                  <a:schemeClr val="bg1"/>
                </a:solidFill>
                <a:latin typeface="Verdana" charset="0"/>
              </a:rPr>
              <a:t>ramework</a:t>
            </a:r>
            <a:endParaRPr lang="it-IT" sz="3200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11113" y="1657350"/>
            <a:ext cx="903605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b="1">
                <a:latin typeface="Verdana" charset="0"/>
              </a:rPr>
              <a:t> </a:t>
            </a:r>
            <a:r>
              <a:rPr lang="en-GB" sz="2200">
                <a:latin typeface="Verdana" charset="0"/>
              </a:rPr>
              <a:t>Make grid applications </a:t>
            </a:r>
            <a:r>
              <a:rPr lang="en-GB" sz="2200" b="1">
                <a:solidFill>
                  <a:srgbClr val="FF0000"/>
                </a:solidFill>
                <a:latin typeface="Verdana" charset="0"/>
              </a:rPr>
              <a:t>user friendly, black box </a:t>
            </a:r>
            <a:r>
              <a:rPr lang="en-GB" sz="2200">
                <a:latin typeface="Verdana" charset="0"/>
              </a:rPr>
              <a:t>like and </a:t>
            </a:r>
            <a:r>
              <a:rPr lang="en-GB" sz="2200" b="1">
                <a:solidFill>
                  <a:srgbClr val="FF0000"/>
                </a:solidFill>
                <a:latin typeface="Verdana" charset="0"/>
              </a:rPr>
              <a:t>optimize automatically the distribution of tasks over the grid</a:t>
            </a:r>
            <a:r>
              <a:rPr lang="en-GB" sz="2200">
                <a:latin typeface="Verdana" charset="0"/>
              </a:rPr>
              <a:t>.</a:t>
            </a:r>
          </a:p>
          <a:p>
            <a:pPr eaLnBrk="1" hangingPunct="1"/>
            <a:endParaRPr lang="en-GB" sz="2200">
              <a:latin typeface="Verdana" charset="0"/>
            </a:endParaRPr>
          </a:p>
          <a:p>
            <a:pPr eaLnBrk="1" hangingPunct="1">
              <a:buFontTx/>
              <a:buChar char="•"/>
            </a:pPr>
            <a:r>
              <a:rPr lang="en-GB" sz="2200">
                <a:latin typeface="Verdana" charset="0"/>
              </a:rPr>
              <a:t> Adopt </a:t>
            </a:r>
            <a:r>
              <a:rPr lang="en-GB" sz="2200" b="1">
                <a:solidFill>
                  <a:srgbClr val="FF0000"/>
                </a:solidFill>
                <a:latin typeface="Verdana" charset="0"/>
              </a:rPr>
              <a:t>a collaborative JAVA Service Oriented Architecture (SOA) framework</a:t>
            </a:r>
            <a:r>
              <a:rPr lang="en-GB" sz="2200">
                <a:latin typeface="Verdana" charset="0"/>
              </a:rPr>
              <a:t> articulated as a set of  </a:t>
            </a:r>
            <a:r>
              <a:rPr lang="en-GB" sz="2200" b="1">
                <a:solidFill>
                  <a:srgbClr val="FF0000"/>
                </a:solidFill>
                <a:latin typeface="Verdana" charset="0"/>
              </a:rPr>
              <a:t>grid services</a:t>
            </a:r>
          </a:p>
          <a:p>
            <a:pPr eaLnBrk="1" hangingPunct="1">
              <a:buFontTx/>
              <a:buChar char="•"/>
            </a:pPr>
            <a:endParaRPr lang="en-GB" sz="2200">
              <a:latin typeface="Verdana" charset="0"/>
            </a:endParaRPr>
          </a:p>
          <a:p>
            <a:pPr eaLnBrk="1" hangingPunct="1">
              <a:buFontTx/>
              <a:buChar char="•"/>
            </a:pPr>
            <a:r>
              <a:rPr lang="en-GB" sz="2200">
                <a:latin typeface="Verdana" charset="0"/>
              </a:rPr>
              <a:t> Provide</a:t>
            </a:r>
            <a:r>
              <a:rPr lang="en-GB" sz="2200" b="1">
                <a:latin typeface="Verdana" charset="0"/>
              </a:rPr>
              <a:t> users with standard operational modalities</a:t>
            </a:r>
            <a:r>
              <a:rPr lang="en-GB" sz="2200">
                <a:latin typeface="Verdana" charset="0"/>
              </a:rPr>
              <a:t> based on </a:t>
            </a:r>
            <a:r>
              <a:rPr lang="en-GB" sz="2200" b="1">
                <a:solidFill>
                  <a:srgbClr val="FF0000"/>
                </a:solidFill>
                <a:latin typeface="Verdana" charset="0"/>
              </a:rPr>
              <a:t>friendly user driven services</a:t>
            </a:r>
            <a:r>
              <a:rPr lang="en-GB" sz="2200">
                <a:latin typeface="Verdana" charset="0"/>
              </a:rPr>
              <a:t> allowing the </a:t>
            </a:r>
            <a:r>
              <a:rPr lang="en-GB" sz="2200" b="1">
                <a:solidFill>
                  <a:srgbClr val="FF0000"/>
                </a:solidFill>
                <a:latin typeface="Verdana" charset="0"/>
              </a:rPr>
              <a:t>composition of one or more services</a:t>
            </a:r>
            <a:r>
              <a:rPr lang="en-GB" sz="2200">
                <a:latin typeface="Verdana" charset="0"/>
              </a:rPr>
              <a:t> transparently to their implementation details.</a:t>
            </a:r>
          </a:p>
          <a:p>
            <a:pPr eaLnBrk="1" hangingPunct="1">
              <a:buFontTx/>
              <a:buChar char="•"/>
            </a:pPr>
            <a:endParaRPr lang="en-GB" sz="2200">
              <a:latin typeface="Verdana" charset="0"/>
            </a:endParaRPr>
          </a:p>
          <a:p>
            <a:pPr eaLnBrk="1" hangingPunct="1">
              <a:buFontTx/>
              <a:buChar char="•"/>
            </a:pPr>
            <a:r>
              <a:rPr lang="en-GB" sz="2200">
                <a:latin typeface="Verdana" charset="0"/>
              </a:rPr>
              <a:t>Conveniently </a:t>
            </a:r>
            <a:r>
              <a:rPr lang="en-GB" sz="2200" b="1">
                <a:solidFill>
                  <a:srgbClr val="FF0000"/>
                </a:solidFill>
                <a:latin typeface="Verdana" charset="0"/>
              </a:rPr>
              <a:t>direct the jobs to the appropriate </a:t>
            </a:r>
            <a:r>
              <a:rPr lang="en-GB" sz="2200">
                <a:latin typeface="Verdana" charset="0"/>
              </a:rPr>
              <a:t>machine</a:t>
            </a:r>
            <a:endParaRPr lang="en-GB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80F72E-CA9B-A74C-9C16-6150FD8971E9}" type="slidenum">
              <a:rPr lang="en-US" sz="1400">
                <a:solidFill>
                  <a:schemeClr val="bg1"/>
                </a:solidFill>
              </a:rPr>
              <a:pPr eaLnBrk="1" hangingPunct="1"/>
              <a:t>19</a:t>
            </a:fld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45059" name="Picture 4" descr="gri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263" y="1143000"/>
            <a:ext cx="58864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TextBox 6"/>
          <p:cNvSpPr txBox="1">
            <a:spLocks noChangeArrowheads="1"/>
          </p:cNvSpPr>
          <p:nvPr/>
        </p:nvSpPr>
        <p:spPr bwMode="auto">
          <a:xfrm>
            <a:off x="76200" y="1143000"/>
            <a:ext cx="35052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endParaRPr lang="en-US" sz="1600"/>
          </a:p>
          <a:p>
            <a:pPr eaLnBrk="1" hangingPunct="1">
              <a:buFont typeface="Wingdings" charset="0"/>
              <a:buChar char="ü"/>
            </a:pPr>
            <a:r>
              <a:rPr lang="en-US" sz="1600"/>
              <a:t> </a:t>
            </a:r>
            <a:r>
              <a:rPr lang="en-US" sz="1800"/>
              <a:t>Scientific Linux Distribution</a:t>
            </a:r>
          </a:p>
          <a:p>
            <a:pPr eaLnBrk="1" hangingPunct="1">
              <a:buFont typeface="Wingdings" charset="0"/>
              <a:buChar char="ü"/>
            </a:pPr>
            <a:endParaRPr lang="en-US" sz="1800"/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 Service Oriented Architecture   </a:t>
            </a:r>
          </a:p>
          <a:p>
            <a:pPr eaLnBrk="1" hangingPunct="1"/>
            <a:r>
              <a:rPr lang="en-US" sz="1800"/>
              <a:t>    (</a:t>
            </a:r>
            <a:r>
              <a:rPr lang="en-US" sz="1800" i="1"/>
              <a:t>UDDI, WSDL, SOAP</a:t>
            </a:r>
            <a:r>
              <a:rPr lang="en-US" sz="1800"/>
              <a:t>)</a:t>
            </a:r>
          </a:p>
          <a:p>
            <a:pPr eaLnBrk="1" hangingPunct="1"/>
            <a:endParaRPr lang="en-US" sz="1800"/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 UDDI4J, WSDL4J, AXIS </a:t>
            </a:r>
          </a:p>
          <a:p>
            <a:pPr eaLnBrk="1" hangingPunct="1"/>
            <a:endParaRPr lang="en-US" sz="1800"/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 Java Web Services </a:t>
            </a:r>
          </a:p>
          <a:p>
            <a:pPr eaLnBrk="1" hangingPunct="1"/>
            <a:r>
              <a:rPr lang="en-US" sz="1800"/>
              <a:t>    (</a:t>
            </a:r>
            <a:r>
              <a:rPr lang="en-US" sz="1800" i="1"/>
              <a:t>JWS</a:t>
            </a:r>
            <a:r>
              <a:rPr lang="en-US" sz="1800"/>
              <a:t>)</a:t>
            </a:r>
          </a:p>
          <a:p>
            <a:pPr eaLnBrk="1" hangingPunct="1"/>
            <a:endParaRPr lang="en-US" sz="1800"/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 Tomcat Web Server</a:t>
            </a:r>
          </a:p>
          <a:p>
            <a:pPr eaLnBrk="1" hangingPunct="1">
              <a:buFont typeface="Wingdings" charset="0"/>
              <a:buChar char="ü"/>
            </a:pPr>
            <a:endParaRPr lang="en-US" sz="1800"/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  MySQL DBMS</a:t>
            </a:r>
          </a:p>
          <a:p>
            <a:pPr eaLnBrk="1" hangingPunct="1"/>
            <a:endParaRPr lang="en-US" sz="1800"/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Java Swing/AWT</a:t>
            </a:r>
          </a:p>
          <a:p>
            <a:pPr eaLnBrk="1" hangingPunct="1"/>
            <a:r>
              <a:rPr lang="en-US" sz="1800"/>
              <a:t>   (</a:t>
            </a:r>
            <a:r>
              <a:rPr lang="en-US" sz="1800" i="1"/>
              <a:t>platform-independent client</a:t>
            </a:r>
            <a:r>
              <a:rPr lang="en-US" sz="1800"/>
              <a:t>)</a:t>
            </a:r>
          </a:p>
        </p:txBody>
      </p:sp>
      <p:sp>
        <p:nvSpPr>
          <p:cNvPr id="45061" name="Title 10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941388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</a:rPr>
              <a:t>Architecture of </a:t>
            </a:r>
            <a:r>
              <a:rPr lang="en-US" dirty="0" err="1">
                <a:latin typeface="Arial" charset="0"/>
                <a:ea typeface="ＭＳ Ｐゴシック" charset="0"/>
              </a:rPr>
              <a:t>GriF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7704" y="0"/>
            <a:ext cx="7236295" cy="981075"/>
          </a:xfrm>
        </p:spPr>
        <p:txBody>
          <a:bodyPr/>
          <a:lstStyle/>
          <a:p>
            <a:r>
              <a:rPr lang="it-IT" dirty="0" err="1" smtClean="0"/>
              <a:t>Multiscale</a:t>
            </a:r>
            <a:r>
              <a:rPr lang="it-IT" dirty="0" smtClean="0"/>
              <a:t> </a:t>
            </a:r>
            <a:r>
              <a:rPr lang="it-IT" dirty="0" err="1" smtClean="0"/>
              <a:t>modeling</a:t>
            </a:r>
            <a:r>
              <a:rPr lang="it-IT" dirty="0" smtClean="0"/>
              <a:t>: ENERGY STORAGE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041298"/>
              </p:ext>
            </p:extLst>
          </p:nvPr>
        </p:nvGraphicFramePr>
        <p:xfrm>
          <a:off x="248575" y="1340768"/>
          <a:ext cx="8715913" cy="4625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Top Draw Drawing" r:id="rId3" imgW="6629400" imgH="3517900" progId="TopDraw.3">
                  <p:embed/>
                </p:oleObj>
              </mc:Choice>
              <mc:Fallback>
                <p:oleObj name="Top Draw Drawing" r:id="rId3" imgW="6629400" imgH="3517900" progId="TopDraw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575" y="1340768"/>
                        <a:ext cx="8715913" cy="4625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8650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093FF0-CFFF-9A4D-BB03-AAAB0466BFA9}" type="slidenum">
              <a:rPr lang="en-US" sz="1400">
                <a:solidFill>
                  <a:schemeClr val="bg1"/>
                </a:solidFill>
              </a:rPr>
              <a:pPr eaLnBrk="1" hangingPunct="1"/>
              <a:t>20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6083" name="Title 10"/>
          <p:cNvSpPr>
            <a:spLocks noGrp="1"/>
          </p:cNvSpPr>
          <p:nvPr>
            <p:ph type="title"/>
          </p:nvPr>
        </p:nvSpPr>
        <p:spPr>
          <a:xfrm>
            <a:off x="1907704" y="0"/>
            <a:ext cx="7236296" cy="1054101"/>
          </a:xfrm>
        </p:spPr>
        <p:txBody>
          <a:bodyPr/>
          <a:lstStyle/>
          <a:p>
            <a:r>
              <a:rPr lang="en-US" dirty="0" err="1" smtClean="0">
                <a:latin typeface="Arial" charset="0"/>
                <a:ea typeface="ＭＳ Ｐゴシック" charset="0"/>
              </a:rPr>
              <a:t>GriF</a:t>
            </a:r>
            <a:r>
              <a:rPr lang="en-US" dirty="0" smtClean="0">
                <a:latin typeface="Arial" charset="0"/>
                <a:ea typeface="ＭＳ Ｐゴシック" charset="0"/>
              </a:rPr>
              <a:t> to bridge HTC &amp; HPC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46084" name="Picture 7" descr="grifflow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382000" cy="370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Content Placeholder 13"/>
          <p:cNvSpPr>
            <a:spLocks noGrp="1"/>
          </p:cNvSpPr>
          <p:nvPr>
            <p:ph idx="1"/>
          </p:nvPr>
        </p:nvSpPr>
        <p:spPr>
          <a:xfrm>
            <a:off x="0" y="4797152"/>
            <a:ext cx="9144000" cy="1524000"/>
          </a:xfrm>
        </p:spPr>
        <p:txBody>
          <a:bodyPr/>
          <a:lstStyle/>
          <a:p>
            <a:pPr marL="0" algn="just">
              <a:spcBef>
                <a:spcPts val="438"/>
              </a:spcBef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HPC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GriF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has been extended to offer to the Grid users the possibility of running their Grid applications (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serial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parallel: MPI/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OpenMP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) on some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HPC platforms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by bridging the corresponding HPC facilities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directly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0"/>
          <p:cNvSpPr>
            <a:spLocks noGrp="1"/>
          </p:cNvSpPr>
          <p:nvPr>
            <p:ph type="title"/>
          </p:nvPr>
        </p:nvSpPr>
        <p:spPr>
          <a:xfrm>
            <a:off x="2124074" y="0"/>
            <a:ext cx="7019925" cy="9810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THE STUDY CASES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7106" name="Content Placeholder 13"/>
          <p:cNvSpPr>
            <a:spLocks noGrp="1"/>
          </p:cNvSpPr>
          <p:nvPr>
            <p:ph idx="1"/>
          </p:nvPr>
        </p:nvSpPr>
        <p:spPr>
          <a:xfrm>
            <a:off x="6873" y="1052736"/>
            <a:ext cx="9144000" cy="4948808"/>
          </a:xfrm>
        </p:spPr>
        <p:txBody>
          <a:bodyPr/>
          <a:lstStyle/>
          <a:p>
            <a:pPr marL="0" algn="just">
              <a:spcBef>
                <a:spcPts val="438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In particular,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Grid Applications can be run from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GriF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to HPC either under the form of ‘Service’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(programs already made available by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GriF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for running on HPC)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, more in general,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by uploading user customized binaries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.</a:t>
            </a:r>
          </a:p>
          <a:p>
            <a:pPr marL="0" algn="just">
              <a:spcBef>
                <a:spcPts val="438"/>
              </a:spcBef>
              <a:buFontTx/>
              <a:buNone/>
            </a:pPr>
            <a:endParaRPr lang="en-US" sz="2400" b="1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algn="just">
              <a:spcBef>
                <a:spcPts val="438"/>
              </a:spcBef>
              <a:buFontTx/>
              <a:buAutoNum type="arabicPeriod"/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Serial: </a:t>
            </a:r>
          </a:p>
          <a:p>
            <a:pPr marL="0" algn="just">
              <a:spcBef>
                <a:spcPts val="438"/>
              </a:spcBef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	a) ABC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.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Implemented as a COMPCHEM Service.</a:t>
            </a:r>
          </a:p>
          <a:p>
            <a:pPr marL="0" algn="just">
              <a:spcBef>
                <a:spcPts val="438"/>
              </a:spcBef>
              <a:buFontTx/>
              <a:buNone/>
            </a:pPr>
            <a:endParaRPr lang="en-US" sz="2400" b="1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algn="just">
              <a:spcBef>
                <a:spcPts val="438"/>
              </a:spcBef>
              <a:buFontTx/>
              <a:buAutoNum type="arabicPeriod" startAt="2"/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Parallel (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supporting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MPI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&amp;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OpenMP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libraries):</a:t>
            </a:r>
          </a:p>
          <a:p>
            <a:pPr marL="0" algn="just">
              <a:spcBef>
                <a:spcPts val="438"/>
              </a:spcBef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	a)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GAMESS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-US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.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Implemented as a HPC Service (MPI);</a:t>
            </a:r>
            <a:endParaRPr lang="en-US" sz="2400" b="1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algn="just">
              <a:spcBef>
                <a:spcPts val="438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Therefore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, by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GriF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one can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manage the corresponding generated HPC jobs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(e.g.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status checking, deletion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)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retrieving related results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under the form of a compressed zip package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).</a:t>
            </a:r>
          </a:p>
          <a:p>
            <a:pPr marL="0" algn="just">
              <a:spcBef>
                <a:spcPts val="438"/>
              </a:spcBef>
              <a:buFontTx/>
              <a:buNone/>
            </a:pPr>
            <a:endParaRPr lang="en-US" sz="1800" b="1" dirty="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  <a:p>
            <a:pPr marL="0" algn="just">
              <a:spcBef>
                <a:spcPts val="438"/>
              </a:spcBef>
              <a:buFontTx/>
              <a:buNone/>
            </a:pPr>
            <a:endParaRPr lang="en-US" sz="1800" b="1" dirty="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D71023-EF00-6141-BACC-7C29AC3BB9FE}" type="slidenum">
              <a:rPr lang="en-US" sz="1400">
                <a:solidFill>
                  <a:schemeClr val="bg1"/>
                </a:solidFill>
              </a:rPr>
              <a:pPr eaLnBrk="1" hangingPunct="1"/>
              <a:t>21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7108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81775"/>
            <a:ext cx="81534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bg1"/>
                </a:solidFill>
                <a:cs typeface="Arial" charset="0"/>
              </a:rPr>
              <a:t>COMPCHEM Virtual Organization - GriF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HTPC Skeletons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6" name="Gruppo 5"/>
          <p:cNvGrpSpPr/>
          <p:nvPr/>
        </p:nvGrpSpPr>
        <p:grpSpPr>
          <a:xfrm>
            <a:off x="467544" y="1196752"/>
            <a:ext cx="2016224" cy="3024336"/>
            <a:chOff x="1008112" y="620688"/>
            <a:chExt cx="3707904" cy="5976664"/>
          </a:xfrm>
        </p:grpSpPr>
        <p:sp>
          <p:nvSpPr>
            <p:cNvPr id="7" name="Preparazione 6"/>
            <p:cNvSpPr/>
            <p:nvPr/>
          </p:nvSpPr>
          <p:spPr>
            <a:xfrm>
              <a:off x="2555776" y="620688"/>
              <a:ext cx="648072" cy="360040"/>
            </a:xfrm>
            <a:prstGeom prst="flowChartPreparation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8" name="Estrazione 7"/>
            <p:cNvSpPr/>
            <p:nvPr/>
          </p:nvSpPr>
          <p:spPr>
            <a:xfrm>
              <a:off x="2591780" y="1340768"/>
              <a:ext cx="576064" cy="576064"/>
            </a:xfrm>
            <a:prstGeom prst="flowChartExtra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onnettore 8"/>
            <p:cNvSpPr/>
            <p:nvPr/>
          </p:nvSpPr>
          <p:spPr>
            <a:xfrm>
              <a:off x="1097868" y="2276872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onnettore 9"/>
            <p:cNvSpPr/>
            <p:nvPr/>
          </p:nvSpPr>
          <p:spPr>
            <a:xfrm>
              <a:off x="1745940" y="2276872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onnettore 10"/>
            <p:cNvSpPr/>
            <p:nvPr/>
          </p:nvSpPr>
          <p:spPr>
            <a:xfrm>
              <a:off x="2394012" y="2276872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onnettore 11"/>
            <p:cNvSpPr/>
            <p:nvPr/>
          </p:nvSpPr>
          <p:spPr>
            <a:xfrm>
              <a:off x="3042084" y="2276872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onnettore 12"/>
            <p:cNvSpPr/>
            <p:nvPr/>
          </p:nvSpPr>
          <p:spPr>
            <a:xfrm>
              <a:off x="3690156" y="2276872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onnettore 13"/>
            <p:cNvSpPr/>
            <p:nvPr/>
          </p:nvSpPr>
          <p:spPr>
            <a:xfrm>
              <a:off x="4338228" y="2276872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Elaborazione 14"/>
            <p:cNvSpPr/>
            <p:nvPr/>
          </p:nvSpPr>
          <p:spPr>
            <a:xfrm>
              <a:off x="1008112" y="2924944"/>
              <a:ext cx="467544" cy="360040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Elaborazione 15"/>
            <p:cNvSpPr/>
            <p:nvPr/>
          </p:nvSpPr>
          <p:spPr>
            <a:xfrm>
              <a:off x="1656184" y="2924944"/>
              <a:ext cx="467544" cy="360040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Elaborazione 16"/>
            <p:cNvSpPr/>
            <p:nvPr/>
          </p:nvSpPr>
          <p:spPr>
            <a:xfrm>
              <a:off x="2304256" y="2924944"/>
              <a:ext cx="467544" cy="360040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Elaborazione 17"/>
            <p:cNvSpPr/>
            <p:nvPr/>
          </p:nvSpPr>
          <p:spPr>
            <a:xfrm>
              <a:off x="2952328" y="2924944"/>
              <a:ext cx="467544" cy="360040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Elaborazione 18"/>
            <p:cNvSpPr/>
            <p:nvPr/>
          </p:nvSpPr>
          <p:spPr>
            <a:xfrm>
              <a:off x="3600400" y="2924944"/>
              <a:ext cx="467544" cy="360040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Elaborazione 19"/>
            <p:cNvSpPr/>
            <p:nvPr/>
          </p:nvSpPr>
          <p:spPr>
            <a:xfrm>
              <a:off x="4248472" y="2924944"/>
              <a:ext cx="467544" cy="360040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usione 20"/>
            <p:cNvSpPr/>
            <p:nvPr/>
          </p:nvSpPr>
          <p:spPr>
            <a:xfrm>
              <a:off x="2483768" y="4581128"/>
              <a:ext cx="936104" cy="504056"/>
            </a:xfrm>
            <a:prstGeom prst="flowChartMerg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Decisione 21"/>
            <p:cNvSpPr/>
            <p:nvPr/>
          </p:nvSpPr>
          <p:spPr>
            <a:xfrm>
              <a:off x="2411760" y="5561856"/>
              <a:ext cx="1080120" cy="504056"/>
            </a:xfrm>
            <a:prstGeom prst="flowChartDecision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Connettore 2 22"/>
            <p:cNvCxnSpPr/>
            <p:nvPr/>
          </p:nvCxnSpPr>
          <p:spPr>
            <a:xfrm>
              <a:off x="2879812" y="980728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/>
            <p:cNvCxnSpPr>
              <a:stCxn id="8" idx="2"/>
              <a:endCxn id="9" idx="0"/>
            </p:cNvCxnSpPr>
            <p:nvPr/>
          </p:nvCxnSpPr>
          <p:spPr>
            <a:xfrm flipH="1">
              <a:off x="1241884" y="1916832"/>
              <a:ext cx="1637928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2 24"/>
            <p:cNvCxnSpPr>
              <a:stCxn id="8" idx="2"/>
              <a:endCxn id="10" idx="0"/>
            </p:cNvCxnSpPr>
            <p:nvPr/>
          </p:nvCxnSpPr>
          <p:spPr>
            <a:xfrm flipH="1">
              <a:off x="1889956" y="1916832"/>
              <a:ext cx="989856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2 25"/>
            <p:cNvCxnSpPr>
              <a:stCxn id="8" idx="2"/>
              <a:endCxn id="11" idx="0"/>
            </p:cNvCxnSpPr>
            <p:nvPr/>
          </p:nvCxnSpPr>
          <p:spPr>
            <a:xfrm flipH="1">
              <a:off x="2538028" y="1916832"/>
              <a:ext cx="341784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2 26"/>
            <p:cNvCxnSpPr>
              <a:stCxn id="8" idx="2"/>
              <a:endCxn id="12" idx="0"/>
            </p:cNvCxnSpPr>
            <p:nvPr/>
          </p:nvCxnSpPr>
          <p:spPr>
            <a:xfrm>
              <a:off x="2879812" y="1916832"/>
              <a:ext cx="306288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>
              <a:stCxn id="8" idx="2"/>
              <a:endCxn id="13" idx="0"/>
            </p:cNvCxnSpPr>
            <p:nvPr/>
          </p:nvCxnSpPr>
          <p:spPr>
            <a:xfrm>
              <a:off x="2879812" y="1916832"/>
              <a:ext cx="95436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2 28"/>
            <p:cNvCxnSpPr>
              <a:stCxn id="8" idx="2"/>
              <a:endCxn id="14" idx="0"/>
            </p:cNvCxnSpPr>
            <p:nvPr/>
          </p:nvCxnSpPr>
          <p:spPr>
            <a:xfrm>
              <a:off x="2879812" y="1916832"/>
              <a:ext cx="1602432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/>
            <p:cNvCxnSpPr/>
            <p:nvPr/>
          </p:nvCxnSpPr>
          <p:spPr>
            <a:xfrm>
              <a:off x="1241884" y="256490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/>
            <p:cNvCxnSpPr/>
            <p:nvPr/>
          </p:nvCxnSpPr>
          <p:spPr>
            <a:xfrm>
              <a:off x="1889956" y="256490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>
              <a:stCxn id="11" idx="4"/>
              <a:endCxn id="17" idx="0"/>
            </p:cNvCxnSpPr>
            <p:nvPr/>
          </p:nvCxnSpPr>
          <p:spPr>
            <a:xfrm>
              <a:off x="2538028" y="256490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>
              <a:stCxn id="12" idx="4"/>
              <a:endCxn id="18" idx="0"/>
            </p:cNvCxnSpPr>
            <p:nvPr/>
          </p:nvCxnSpPr>
          <p:spPr>
            <a:xfrm>
              <a:off x="3186100" y="256490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2 33"/>
            <p:cNvCxnSpPr>
              <a:stCxn id="13" idx="4"/>
              <a:endCxn id="19" idx="0"/>
            </p:cNvCxnSpPr>
            <p:nvPr/>
          </p:nvCxnSpPr>
          <p:spPr>
            <a:xfrm>
              <a:off x="3834172" y="256490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>
              <a:stCxn id="14" idx="4"/>
              <a:endCxn id="20" idx="0"/>
            </p:cNvCxnSpPr>
            <p:nvPr/>
          </p:nvCxnSpPr>
          <p:spPr>
            <a:xfrm>
              <a:off x="4482244" y="256490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onnettore 35"/>
            <p:cNvSpPr/>
            <p:nvPr/>
          </p:nvSpPr>
          <p:spPr>
            <a:xfrm>
              <a:off x="1097868" y="3645024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Connettore 36"/>
            <p:cNvSpPr/>
            <p:nvPr/>
          </p:nvSpPr>
          <p:spPr>
            <a:xfrm>
              <a:off x="1745940" y="3645024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onnettore 37"/>
            <p:cNvSpPr/>
            <p:nvPr/>
          </p:nvSpPr>
          <p:spPr>
            <a:xfrm>
              <a:off x="2394012" y="3645024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Connettore 38"/>
            <p:cNvSpPr/>
            <p:nvPr/>
          </p:nvSpPr>
          <p:spPr>
            <a:xfrm>
              <a:off x="3042084" y="3645024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onnettore 39"/>
            <p:cNvSpPr/>
            <p:nvPr/>
          </p:nvSpPr>
          <p:spPr>
            <a:xfrm>
              <a:off x="3690156" y="3645024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Connettore 40"/>
            <p:cNvSpPr/>
            <p:nvPr/>
          </p:nvSpPr>
          <p:spPr>
            <a:xfrm>
              <a:off x="4338228" y="3645024"/>
              <a:ext cx="288032" cy="288032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2" name="Connettore 2 41"/>
            <p:cNvCxnSpPr/>
            <p:nvPr/>
          </p:nvCxnSpPr>
          <p:spPr>
            <a:xfrm>
              <a:off x="1241884" y="328498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2 42"/>
            <p:cNvCxnSpPr/>
            <p:nvPr/>
          </p:nvCxnSpPr>
          <p:spPr>
            <a:xfrm>
              <a:off x="1889956" y="328498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2 43"/>
            <p:cNvCxnSpPr/>
            <p:nvPr/>
          </p:nvCxnSpPr>
          <p:spPr>
            <a:xfrm>
              <a:off x="2538028" y="328498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/>
            <p:nvPr/>
          </p:nvCxnSpPr>
          <p:spPr>
            <a:xfrm>
              <a:off x="3834172" y="328498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2 45"/>
            <p:cNvCxnSpPr/>
            <p:nvPr/>
          </p:nvCxnSpPr>
          <p:spPr>
            <a:xfrm>
              <a:off x="4482244" y="328498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2 46"/>
            <p:cNvCxnSpPr>
              <a:stCxn id="18" idx="2"/>
              <a:endCxn id="39" idx="0"/>
            </p:cNvCxnSpPr>
            <p:nvPr/>
          </p:nvCxnSpPr>
          <p:spPr>
            <a:xfrm>
              <a:off x="3186100" y="3284984"/>
              <a:ext cx="0" cy="360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2 47"/>
            <p:cNvCxnSpPr>
              <a:stCxn id="36" idx="4"/>
              <a:endCxn id="21" idx="0"/>
            </p:cNvCxnSpPr>
            <p:nvPr/>
          </p:nvCxnSpPr>
          <p:spPr>
            <a:xfrm>
              <a:off x="1241884" y="3933056"/>
              <a:ext cx="1709936" cy="64807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2 48"/>
            <p:cNvCxnSpPr>
              <a:stCxn id="37" idx="4"/>
              <a:endCxn id="21" idx="0"/>
            </p:cNvCxnSpPr>
            <p:nvPr/>
          </p:nvCxnSpPr>
          <p:spPr>
            <a:xfrm>
              <a:off x="1889956" y="3933056"/>
              <a:ext cx="1061864" cy="64807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>
              <a:stCxn id="38" idx="4"/>
              <a:endCxn id="21" idx="0"/>
            </p:cNvCxnSpPr>
            <p:nvPr/>
          </p:nvCxnSpPr>
          <p:spPr>
            <a:xfrm>
              <a:off x="2538028" y="3933056"/>
              <a:ext cx="413792" cy="64807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2 50"/>
            <p:cNvCxnSpPr>
              <a:stCxn id="39" idx="4"/>
              <a:endCxn id="21" idx="0"/>
            </p:cNvCxnSpPr>
            <p:nvPr/>
          </p:nvCxnSpPr>
          <p:spPr>
            <a:xfrm flipH="1">
              <a:off x="2951820" y="3933056"/>
              <a:ext cx="234280" cy="64807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2 51"/>
            <p:cNvCxnSpPr>
              <a:stCxn id="40" idx="4"/>
              <a:endCxn id="21" idx="0"/>
            </p:cNvCxnSpPr>
            <p:nvPr/>
          </p:nvCxnSpPr>
          <p:spPr>
            <a:xfrm flipH="1">
              <a:off x="2951820" y="3933056"/>
              <a:ext cx="882352" cy="64807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2 52"/>
            <p:cNvCxnSpPr>
              <a:stCxn id="41" idx="4"/>
              <a:endCxn id="21" idx="0"/>
            </p:cNvCxnSpPr>
            <p:nvPr/>
          </p:nvCxnSpPr>
          <p:spPr>
            <a:xfrm flipH="1">
              <a:off x="2951820" y="3933056"/>
              <a:ext cx="1530424" cy="64807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2 53"/>
            <p:cNvCxnSpPr>
              <a:stCxn id="21" idx="2"/>
              <a:endCxn id="22" idx="0"/>
            </p:cNvCxnSpPr>
            <p:nvPr/>
          </p:nvCxnSpPr>
          <p:spPr>
            <a:xfrm>
              <a:off x="2951820" y="5085184"/>
              <a:ext cx="0" cy="47667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4 54"/>
            <p:cNvCxnSpPr>
              <a:stCxn id="22" idx="1"/>
              <a:endCxn id="8" idx="1"/>
            </p:cNvCxnSpPr>
            <p:nvPr/>
          </p:nvCxnSpPr>
          <p:spPr>
            <a:xfrm rot="10800000" flipH="1">
              <a:off x="2411760" y="1628800"/>
              <a:ext cx="324036" cy="4185084"/>
            </a:xfrm>
            <a:prstGeom prst="bentConnector3">
              <a:avLst>
                <a:gd name="adj1" fmla="val -502748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2 55"/>
            <p:cNvCxnSpPr/>
            <p:nvPr/>
          </p:nvCxnSpPr>
          <p:spPr>
            <a:xfrm flipH="1">
              <a:off x="2951820" y="6065912"/>
              <a:ext cx="36004" cy="5314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scene3d>
              <a:camera prst="orthographicFront">
                <a:rot lat="0" lon="0" rev="24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o 56"/>
          <p:cNvGrpSpPr/>
          <p:nvPr/>
        </p:nvGrpSpPr>
        <p:grpSpPr>
          <a:xfrm>
            <a:off x="3275856" y="1196752"/>
            <a:ext cx="2232248" cy="2880320"/>
            <a:chOff x="4211960" y="1124744"/>
            <a:chExt cx="2232248" cy="3456384"/>
          </a:xfrm>
        </p:grpSpPr>
        <p:sp>
          <p:nvSpPr>
            <p:cNvPr id="58" name="Preparazione 57"/>
            <p:cNvSpPr/>
            <p:nvPr/>
          </p:nvSpPr>
          <p:spPr>
            <a:xfrm>
              <a:off x="5087716" y="1124744"/>
              <a:ext cx="410004" cy="194767"/>
            </a:xfrm>
            <a:prstGeom prst="flowChartPreparation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59" name="Elaborazione 58"/>
            <p:cNvSpPr/>
            <p:nvPr/>
          </p:nvSpPr>
          <p:spPr>
            <a:xfrm>
              <a:off x="4951047" y="1592185"/>
              <a:ext cx="683341" cy="467441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Estrazione 59"/>
            <p:cNvSpPr/>
            <p:nvPr/>
          </p:nvSpPr>
          <p:spPr>
            <a:xfrm>
              <a:off x="5110493" y="2254392"/>
              <a:ext cx="364449" cy="311627"/>
            </a:xfrm>
            <a:prstGeom prst="flowChartExtra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Connettore 60"/>
            <p:cNvSpPr/>
            <p:nvPr/>
          </p:nvSpPr>
          <p:spPr>
            <a:xfrm>
              <a:off x="4211960" y="2838692"/>
              <a:ext cx="182225" cy="155814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Connettore 61"/>
            <p:cNvSpPr/>
            <p:nvPr/>
          </p:nvSpPr>
          <p:spPr>
            <a:xfrm>
              <a:off x="4621964" y="2838692"/>
              <a:ext cx="182225" cy="155814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Connettore 62"/>
            <p:cNvSpPr/>
            <p:nvPr/>
          </p:nvSpPr>
          <p:spPr>
            <a:xfrm>
              <a:off x="5031970" y="2838692"/>
              <a:ext cx="182225" cy="155814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Connettore 63"/>
            <p:cNvSpPr/>
            <p:nvPr/>
          </p:nvSpPr>
          <p:spPr>
            <a:xfrm>
              <a:off x="5441974" y="2838692"/>
              <a:ext cx="182225" cy="155814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Connettore 64"/>
            <p:cNvSpPr/>
            <p:nvPr/>
          </p:nvSpPr>
          <p:spPr>
            <a:xfrm>
              <a:off x="5851979" y="2838692"/>
              <a:ext cx="182225" cy="155814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Connettore 65"/>
            <p:cNvSpPr/>
            <p:nvPr/>
          </p:nvSpPr>
          <p:spPr>
            <a:xfrm>
              <a:off x="6261983" y="2838692"/>
              <a:ext cx="182225" cy="155814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7" name="Connettore 2 66"/>
            <p:cNvCxnSpPr>
              <a:stCxn id="60" idx="2"/>
              <a:endCxn id="61" idx="0"/>
            </p:cNvCxnSpPr>
            <p:nvPr/>
          </p:nvCxnSpPr>
          <p:spPr>
            <a:xfrm flipH="1">
              <a:off x="4303072" y="2566018"/>
              <a:ext cx="989646" cy="2726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2 67"/>
            <p:cNvCxnSpPr>
              <a:stCxn id="60" idx="2"/>
              <a:endCxn id="62" idx="0"/>
            </p:cNvCxnSpPr>
            <p:nvPr/>
          </p:nvCxnSpPr>
          <p:spPr>
            <a:xfrm flipH="1">
              <a:off x="4713077" y="2566018"/>
              <a:ext cx="579641" cy="2726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2 68"/>
            <p:cNvCxnSpPr>
              <a:stCxn id="60" idx="2"/>
              <a:endCxn id="63" idx="0"/>
            </p:cNvCxnSpPr>
            <p:nvPr/>
          </p:nvCxnSpPr>
          <p:spPr>
            <a:xfrm flipH="1">
              <a:off x="5123082" y="2566018"/>
              <a:ext cx="169636" cy="2726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2 69"/>
            <p:cNvCxnSpPr>
              <a:stCxn id="60" idx="2"/>
              <a:endCxn id="64" idx="0"/>
            </p:cNvCxnSpPr>
            <p:nvPr/>
          </p:nvCxnSpPr>
          <p:spPr>
            <a:xfrm>
              <a:off x="5292718" y="2566018"/>
              <a:ext cx="240368" cy="2726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2 70"/>
            <p:cNvCxnSpPr>
              <a:stCxn id="60" idx="2"/>
              <a:endCxn id="65" idx="0"/>
            </p:cNvCxnSpPr>
            <p:nvPr/>
          </p:nvCxnSpPr>
          <p:spPr>
            <a:xfrm>
              <a:off x="5292718" y="2566018"/>
              <a:ext cx="650373" cy="2726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2 71"/>
            <p:cNvCxnSpPr>
              <a:stCxn id="60" idx="2"/>
              <a:endCxn id="66" idx="0"/>
            </p:cNvCxnSpPr>
            <p:nvPr/>
          </p:nvCxnSpPr>
          <p:spPr>
            <a:xfrm>
              <a:off x="5292718" y="2566018"/>
              <a:ext cx="1060378" cy="2726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usione 72"/>
            <p:cNvSpPr/>
            <p:nvPr/>
          </p:nvSpPr>
          <p:spPr>
            <a:xfrm>
              <a:off x="4996603" y="3422992"/>
              <a:ext cx="592229" cy="272673"/>
            </a:xfrm>
            <a:prstGeom prst="flowChartMerg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Decisione 73"/>
            <p:cNvSpPr/>
            <p:nvPr/>
          </p:nvSpPr>
          <p:spPr>
            <a:xfrm>
              <a:off x="4951047" y="3953526"/>
              <a:ext cx="683341" cy="272673"/>
            </a:xfrm>
            <a:prstGeom prst="flowChartDecision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5" name="Connettore 2 74"/>
            <p:cNvCxnSpPr>
              <a:stCxn id="73" idx="2"/>
              <a:endCxn id="74" idx="0"/>
            </p:cNvCxnSpPr>
            <p:nvPr/>
          </p:nvCxnSpPr>
          <p:spPr>
            <a:xfrm>
              <a:off x="5292718" y="3695665"/>
              <a:ext cx="0" cy="25786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2 75"/>
            <p:cNvCxnSpPr>
              <a:stCxn id="61" idx="4"/>
              <a:endCxn id="73" idx="0"/>
            </p:cNvCxnSpPr>
            <p:nvPr/>
          </p:nvCxnSpPr>
          <p:spPr>
            <a:xfrm>
              <a:off x="4303072" y="2994505"/>
              <a:ext cx="989646" cy="4284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2 76"/>
            <p:cNvCxnSpPr>
              <a:stCxn id="62" idx="4"/>
              <a:endCxn id="73" idx="0"/>
            </p:cNvCxnSpPr>
            <p:nvPr/>
          </p:nvCxnSpPr>
          <p:spPr>
            <a:xfrm>
              <a:off x="4713077" y="2994505"/>
              <a:ext cx="579641" cy="4284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2 77"/>
            <p:cNvCxnSpPr>
              <a:stCxn id="63" idx="4"/>
              <a:endCxn id="73" idx="0"/>
            </p:cNvCxnSpPr>
            <p:nvPr/>
          </p:nvCxnSpPr>
          <p:spPr>
            <a:xfrm>
              <a:off x="5123082" y="2994505"/>
              <a:ext cx="169636" cy="4284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2 78"/>
            <p:cNvCxnSpPr>
              <a:stCxn id="64" idx="4"/>
              <a:endCxn id="73" idx="0"/>
            </p:cNvCxnSpPr>
            <p:nvPr/>
          </p:nvCxnSpPr>
          <p:spPr>
            <a:xfrm flipH="1">
              <a:off x="5292718" y="2994505"/>
              <a:ext cx="240368" cy="4284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2 79"/>
            <p:cNvCxnSpPr>
              <a:stCxn id="65" idx="4"/>
              <a:endCxn id="73" idx="0"/>
            </p:cNvCxnSpPr>
            <p:nvPr/>
          </p:nvCxnSpPr>
          <p:spPr>
            <a:xfrm flipH="1">
              <a:off x="5292718" y="2994505"/>
              <a:ext cx="650373" cy="4284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2 80"/>
            <p:cNvCxnSpPr>
              <a:stCxn id="66" idx="4"/>
              <a:endCxn id="73" idx="0"/>
            </p:cNvCxnSpPr>
            <p:nvPr/>
          </p:nvCxnSpPr>
          <p:spPr>
            <a:xfrm flipH="1">
              <a:off x="5292718" y="2994505"/>
              <a:ext cx="1060378" cy="4284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2 81"/>
            <p:cNvCxnSpPr>
              <a:stCxn id="58" idx="2"/>
              <a:endCxn id="59" idx="0"/>
            </p:cNvCxnSpPr>
            <p:nvPr/>
          </p:nvCxnSpPr>
          <p:spPr>
            <a:xfrm>
              <a:off x="5292718" y="1319511"/>
              <a:ext cx="0" cy="27267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2 82"/>
            <p:cNvCxnSpPr>
              <a:stCxn id="59" idx="2"/>
              <a:endCxn id="60" idx="0"/>
            </p:cNvCxnSpPr>
            <p:nvPr/>
          </p:nvCxnSpPr>
          <p:spPr>
            <a:xfrm>
              <a:off x="5292718" y="2059625"/>
              <a:ext cx="0" cy="19476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2 83"/>
            <p:cNvCxnSpPr>
              <a:stCxn id="74" idx="2"/>
            </p:cNvCxnSpPr>
            <p:nvPr/>
          </p:nvCxnSpPr>
          <p:spPr>
            <a:xfrm flipH="1">
              <a:off x="5292080" y="4226199"/>
              <a:ext cx="638" cy="35492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po 84"/>
          <p:cNvGrpSpPr/>
          <p:nvPr/>
        </p:nvGrpSpPr>
        <p:grpSpPr>
          <a:xfrm>
            <a:off x="6228184" y="1196752"/>
            <a:ext cx="2232248" cy="3024336"/>
            <a:chOff x="6660232" y="980728"/>
            <a:chExt cx="2232248" cy="3024336"/>
          </a:xfrm>
        </p:grpSpPr>
        <p:sp>
          <p:nvSpPr>
            <p:cNvPr id="86" name="Preparazione 85"/>
            <p:cNvSpPr/>
            <p:nvPr/>
          </p:nvSpPr>
          <p:spPr>
            <a:xfrm>
              <a:off x="7561913" y="980728"/>
              <a:ext cx="410004" cy="140286"/>
            </a:xfrm>
            <a:prstGeom prst="flowChartPreparation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87" name="Connettore 2 86"/>
            <p:cNvCxnSpPr/>
            <p:nvPr/>
          </p:nvCxnSpPr>
          <p:spPr>
            <a:xfrm flipH="1">
              <a:off x="7759131" y="1121014"/>
              <a:ext cx="15568" cy="32687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Estrazione 87"/>
            <p:cNvSpPr/>
            <p:nvPr/>
          </p:nvSpPr>
          <p:spPr>
            <a:xfrm>
              <a:off x="7584691" y="1447886"/>
              <a:ext cx="364449" cy="224457"/>
            </a:xfrm>
            <a:prstGeom prst="flowChartExtra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Connettore 88"/>
            <p:cNvSpPr/>
            <p:nvPr/>
          </p:nvSpPr>
          <p:spPr>
            <a:xfrm>
              <a:off x="6660232" y="1868743"/>
              <a:ext cx="182225" cy="11222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Connettore 89"/>
            <p:cNvSpPr/>
            <p:nvPr/>
          </p:nvSpPr>
          <p:spPr>
            <a:xfrm>
              <a:off x="7070236" y="1868743"/>
              <a:ext cx="182225" cy="11222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Connettore 90"/>
            <p:cNvSpPr/>
            <p:nvPr/>
          </p:nvSpPr>
          <p:spPr>
            <a:xfrm>
              <a:off x="7480242" y="1868743"/>
              <a:ext cx="182225" cy="11222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Connettore 91"/>
            <p:cNvSpPr/>
            <p:nvPr/>
          </p:nvSpPr>
          <p:spPr>
            <a:xfrm>
              <a:off x="7890246" y="1868743"/>
              <a:ext cx="182225" cy="11222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Connettore 92"/>
            <p:cNvSpPr/>
            <p:nvPr/>
          </p:nvSpPr>
          <p:spPr>
            <a:xfrm>
              <a:off x="8300251" y="1868743"/>
              <a:ext cx="182225" cy="11222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Connettore 93"/>
            <p:cNvSpPr/>
            <p:nvPr/>
          </p:nvSpPr>
          <p:spPr>
            <a:xfrm>
              <a:off x="8710255" y="1868743"/>
              <a:ext cx="182225" cy="11222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5" name="Connettore 2 94"/>
            <p:cNvCxnSpPr>
              <a:stCxn id="88" idx="2"/>
              <a:endCxn id="89" idx="0"/>
            </p:cNvCxnSpPr>
            <p:nvPr/>
          </p:nvCxnSpPr>
          <p:spPr>
            <a:xfrm flipH="1">
              <a:off x="6751345" y="1672343"/>
              <a:ext cx="1015571" cy="196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2 95"/>
            <p:cNvCxnSpPr>
              <a:stCxn id="88" idx="2"/>
              <a:endCxn id="90" idx="0"/>
            </p:cNvCxnSpPr>
            <p:nvPr/>
          </p:nvCxnSpPr>
          <p:spPr>
            <a:xfrm flipH="1">
              <a:off x="7161349" y="1672343"/>
              <a:ext cx="605567" cy="196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2 96"/>
            <p:cNvCxnSpPr>
              <a:stCxn id="88" idx="2"/>
              <a:endCxn id="91" idx="0"/>
            </p:cNvCxnSpPr>
            <p:nvPr/>
          </p:nvCxnSpPr>
          <p:spPr>
            <a:xfrm flipH="1">
              <a:off x="7571355" y="1672343"/>
              <a:ext cx="195561" cy="196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2 97"/>
            <p:cNvCxnSpPr>
              <a:stCxn id="88" idx="2"/>
              <a:endCxn id="92" idx="0"/>
            </p:cNvCxnSpPr>
            <p:nvPr/>
          </p:nvCxnSpPr>
          <p:spPr>
            <a:xfrm>
              <a:off x="7766916" y="1672343"/>
              <a:ext cx="214443" cy="196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2 98"/>
            <p:cNvCxnSpPr>
              <a:stCxn id="88" idx="2"/>
              <a:endCxn id="93" idx="0"/>
            </p:cNvCxnSpPr>
            <p:nvPr/>
          </p:nvCxnSpPr>
          <p:spPr>
            <a:xfrm>
              <a:off x="7766916" y="1672343"/>
              <a:ext cx="624448" cy="196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2 99"/>
            <p:cNvCxnSpPr>
              <a:stCxn id="88" idx="2"/>
              <a:endCxn id="94" idx="0"/>
            </p:cNvCxnSpPr>
            <p:nvPr/>
          </p:nvCxnSpPr>
          <p:spPr>
            <a:xfrm>
              <a:off x="7766916" y="1672343"/>
              <a:ext cx="1034452" cy="196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2 100"/>
            <p:cNvCxnSpPr>
              <a:stCxn id="89" idx="4"/>
              <a:endCxn id="107" idx="0"/>
            </p:cNvCxnSpPr>
            <p:nvPr/>
          </p:nvCxnSpPr>
          <p:spPr>
            <a:xfrm>
              <a:off x="6751344" y="1980972"/>
              <a:ext cx="1000003" cy="4541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2 101"/>
            <p:cNvCxnSpPr>
              <a:stCxn id="90" idx="4"/>
              <a:endCxn id="107" idx="0"/>
            </p:cNvCxnSpPr>
            <p:nvPr/>
          </p:nvCxnSpPr>
          <p:spPr>
            <a:xfrm>
              <a:off x="7161349" y="1980972"/>
              <a:ext cx="589999" cy="4541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2 102"/>
            <p:cNvCxnSpPr>
              <a:stCxn id="91" idx="4"/>
              <a:endCxn id="107" idx="0"/>
            </p:cNvCxnSpPr>
            <p:nvPr/>
          </p:nvCxnSpPr>
          <p:spPr>
            <a:xfrm>
              <a:off x="7571354" y="1980972"/>
              <a:ext cx="179993" cy="4541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2 103"/>
            <p:cNvCxnSpPr>
              <a:stCxn id="92" idx="4"/>
              <a:endCxn id="107" idx="0"/>
            </p:cNvCxnSpPr>
            <p:nvPr/>
          </p:nvCxnSpPr>
          <p:spPr>
            <a:xfrm flipH="1">
              <a:off x="7751347" y="1980972"/>
              <a:ext cx="230011" cy="4541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2 104"/>
            <p:cNvCxnSpPr>
              <a:stCxn id="93" idx="4"/>
              <a:endCxn id="107" idx="0"/>
            </p:cNvCxnSpPr>
            <p:nvPr/>
          </p:nvCxnSpPr>
          <p:spPr>
            <a:xfrm flipH="1">
              <a:off x="7751347" y="1980972"/>
              <a:ext cx="640016" cy="4541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2 105"/>
            <p:cNvCxnSpPr>
              <a:stCxn id="94" idx="4"/>
              <a:endCxn id="107" idx="0"/>
            </p:cNvCxnSpPr>
            <p:nvPr/>
          </p:nvCxnSpPr>
          <p:spPr>
            <a:xfrm flipH="1">
              <a:off x="7751347" y="1980972"/>
              <a:ext cx="1050021" cy="4541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usione 106"/>
            <p:cNvSpPr/>
            <p:nvPr/>
          </p:nvSpPr>
          <p:spPr>
            <a:xfrm>
              <a:off x="7455233" y="2435121"/>
              <a:ext cx="592229" cy="196400"/>
            </a:xfrm>
            <a:prstGeom prst="flowChartMerg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Elaborazione 107"/>
            <p:cNvSpPr/>
            <p:nvPr/>
          </p:nvSpPr>
          <p:spPr>
            <a:xfrm>
              <a:off x="7409677" y="2864353"/>
              <a:ext cx="683341" cy="336686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9" name="Connettore 2 108"/>
            <p:cNvCxnSpPr>
              <a:stCxn id="107" idx="2"/>
              <a:endCxn id="108" idx="0"/>
            </p:cNvCxnSpPr>
            <p:nvPr/>
          </p:nvCxnSpPr>
          <p:spPr>
            <a:xfrm>
              <a:off x="7751347" y="2631520"/>
              <a:ext cx="0" cy="2328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Connettore 109"/>
            <p:cNvSpPr/>
            <p:nvPr/>
          </p:nvSpPr>
          <p:spPr>
            <a:xfrm>
              <a:off x="7633860" y="3465278"/>
              <a:ext cx="234973" cy="171693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1" name="Connettore 2 110"/>
            <p:cNvCxnSpPr>
              <a:stCxn id="108" idx="2"/>
            </p:cNvCxnSpPr>
            <p:nvPr/>
          </p:nvCxnSpPr>
          <p:spPr>
            <a:xfrm>
              <a:off x="7751347" y="3201039"/>
              <a:ext cx="25009" cy="26423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Decisione 111"/>
            <p:cNvSpPr/>
            <p:nvPr/>
          </p:nvSpPr>
          <p:spPr>
            <a:xfrm>
              <a:off x="7409677" y="3808664"/>
              <a:ext cx="683341" cy="196400"/>
            </a:xfrm>
            <a:prstGeom prst="flowChartDecision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3" name="Connettore 2 112"/>
            <p:cNvCxnSpPr>
              <a:stCxn id="110" idx="4"/>
              <a:endCxn id="112" idx="0"/>
            </p:cNvCxnSpPr>
            <p:nvPr/>
          </p:nvCxnSpPr>
          <p:spPr>
            <a:xfrm>
              <a:off x="7751347" y="3636971"/>
              <a:ext cx="0" cy="17169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uppo 113"/>
          <p:cNvGrpSpPr/>
          <p:nvPr/>
        </p:nvGrpSpPr>
        <p:grpSpPr>
          <a:xfrm>
            <a:off x="7927379" y="3140968"/>
            <a:ext cx="1216621" cy="720084"/>
            <a:chOff x="5056640" y="5580526"/>
            <a:chExt cx="1611352" cy="793465"/>
          </a:xfrm>
        </p:grpSpPr>
        <p:sp>
          <p:nvSpPr>
            <p:cNvPr id="115" name="Elaborazione 114"/>
            <p:cNvSpPr/>
            <p:nvPr/>
          </p:nvSpPr>
          <p:spPr>
            <a:xfrm>
              <a:off x="5056640" y="5659870"/>
              <a:ext cx="231157" cy="208686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CasellaDiTesto 115"/>
            <p:cNvSpPr txBox="1"/>
            <p:nvPr/>
          </p:nvSpPr>
          <p:spPr>
            <a:xfrm>
              <a:off x="5283517" y="5580526"/>
              <a:ext cx="1104926" cy="3391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chemeClr val="tx1"/>
                  </a:solidFill>
                </a:rPr>
                <a:t>HPC run 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17" name="Connettore 116"/>
            <p:cNvSpPr/>
            <p:nvPr/>
          </p:nvSpPr>
          <p:spPr>
            <a:xfrm>
              <a:off x="5056640" y="6135945"/>
              <a:ext cx="190873" cy="164657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CasellaDiTesto 117"/>
            <p:cNvSpPr txBox="1"/>
            <p:nvPr/>
          </p:nvSpPr>
          <p:spPr>
            <a:xfrm>
              <a:off x="5342755" y="6034850"/>
              <a:ext cx="1325237" cy="3391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Scalar run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9" name="Rettangolo 118"/>
          <p:cNvSpPr/>
          <p:nvPr/>
        </p:nvSpPr>
        <p:spPr>
          <a:xfrm>
            <a:off x="107504" y="4149080"/>
            <a:ext cx="90364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A</a:t>
            </a:r>
            <a:r>
              <a:rPr lang="en-US" sz="2400" dirty="0" smtClean="0"/>
              <a:t> feasibility study on running real life use cases based on HTC + HPC (HTPC) skeletons by exploiting the two infrastructures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/>
              <a:t> in an </a:t>
            </a:r>
            <a:r>
              <a:rPr lang="en-US" sz="2400" dirty="0" err="1" smtClean="0"/>
              <a:t>automatedway</a:t>
            </a:r>
            <a:r>
              <a:rPr lang="en-US" sz="2400" dirty="0" smtClean="0"/>
              <a:t> by minimizing the human intervention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developing prototypical tools able to handle the skeletons (in both the computing and data management parts). </a:t>
            </a:r>
            <a:endParaRPr lang="en-GB" sz="2400" dirty="0"/>
          </a:p>
        </p:txBody>
      </p:sp>
      <p:sp>
        <p:nvSpPr>
          <p:cNvPr id="120" name="CasellaDiTesto 119"/>
          <p:cNvSpPr txBox="1"/>
          <p:nvPr/>
        </p:nvSpPr>
        <p:spPr>
          <a:xfrm>
            <a:off x="251520" y="13407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HTPC1</a:t>
            </a:r>
            <a:endParaRPr lang="en-GB" dirty="0"/>
          </a:p>
        </p:txBody>
      </p:sp>
      <p:sp>
        <p:nvSpPr>
          <p:cNvPr id="121" name="CasellaDiTesto 120"/>
          <p:cNvSpPr txBox="1"/>
          <p:nvPr/>
        </p:nvSpPr>
        <p:spPr>
          <a:xfrm>
            <a:off x="3054653" y="133147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HTPC2</a:t>
            </a:r>
            <a:endParaRPr lang="en-GB" dirty="0"/>
          </a:p>
        </p:txBody>
      </p:sp>
      <p:sp>
        <p:nvSpPr>
          <p:cNvPr id="122" name="CasellaDiTesto 121"/>
          <p:cNvSpPr txBox="1"/>
          <p:nvPr/>
        </p:nvSpPr>
        <p:spPr>
          <a:xfrm>
            <a:off x="6078989" y="1196752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HTPC2</a:t>
            </a:r>
          </a:p>
          <a:p>
            <a:r>
              <a:rPr lang="en-GB" dirty="0" smtClean="0"/>
              <a:t>Inverse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0"/>
          <p:cNvSpPr>
            <a:spLocks noGrp="1"/>
          </p:cNvSpPr>
          <p:nvPr>
            <p:ph type="title"/>
          </p:nvPr>
        </p:nvSpPr>
        <p:spPr>
          <a:xfrm>
            <a:off x="2123728" y="0"/>
            <a:ext cx="6563072" cy="762000"/>
          </a:xfrm>
        </p:spPr>
        <p:txBody>
          <a:bodyPr/>
          <a:lstStyle/>
          <a:p>
            <a:r>
              <a:rPr lang="en-US" sz="4000" dirty="0">
                <a:latin typeface="Arial" charset="0"/>
                <a:ea typeface="ＭＳ Ｐゴシック" charset="0"/>
              </a:rPr>
              <a:t>General Capabilities (1/2)</a:t>
            </a:r>
          </a:p>
        </p:txBody>
      </p:sp>
      <p:sp>
        <p:nvSpPr>
          <p:cNvPr id="48130" name="Content Placeholder 13"/>
          <p:cNvSpPr>
            <a:spLocks noGrp="1"/>
          </p:cNvSpPr>
          <p:nvPr>
            <p:ph idx="1"/>
          </p:nvPr>
        </p:nvSpPr>
        <p:spPr>
          <a:xfrm>
            <a:off x="0" y="917575"/>
            <a:ext cx="9144000" cy="6092825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 Provides </a:t>
            </a:r>
            <a:r>
              <a:rPr lang="en-US" sz="2800" b="1">
                <a:solidFill>
                  <a:srgbClr val="0D0D0D"/>
                </a:solidFill>
                <a:latin typeface="Arial" charset="0"/>
                <a:ea typeface="ＭＳ Ｐゴシック" charset="0"/>
              </a:rPr>
              <a:t>Single Sign-On </a:t>
            </a: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for all the Grid-related operations (</a:t>
            </a:r>
            <a:r>
              <a:rPr lang="en-US" sz="2800" u="sng">
                <a:solidFill>
                  <a:srgbClr val="0D0D0D"/>
                </a:solidFill>
                <a:latin typeface="Arial" charset="0"/>
                <a:ea typeface="ＭＳ Ｐゴシック" charset="0"/>
              </a:rPr>
              <a:t>users only need to be registered in GriF</a:t>
            </a: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800" b="1">
                <a:solidFill>
                  <a:srgbClr val="0D0D0D"/>
                </a:solidFill>
                <a:latin typeface="Arial" charset="0"/>
                <a:ea typeface="ＭＳ Ｐゴシック" charset="0"/>
              </a:rPr>
              <a:t>No need </a:t>
            </a: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for managing Grid Certificates, Jobs Id nor the command-line</a:t>
            </a:r>
          </a:p>
          <a:p>
            <a:pPr marL="514350" indent="-514350">
              <a:buFontTx/>
              <a:buAutoNum type="arabicPeriod"/>
            </a:pP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Application runs offered as </a:t>
            </a:r>
            <a:r>
              <a:rPr lang="en-US" sz="2800" b="1">
                <a:solidFill>
                  <a:srgbClr val="0D0D0D"/>
                </a:solidFill>
                <a:latin typeface="Arial" charset="0"/>
                <a:ea typeface="ＭＳ Ｐゴシック" charset="0"/>
              </a:rPr>
              <a:t>Grid Services </a:t>
            </a: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efficiently</a:t>
            </a:r>
          </a:p>
          <a:p>
            <a:pPr marL="514350" indent="-514350">
              <a:buFontTx/>
              <a:buAutoNum type="arabicPeriod"/>
            </a:pP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Supports </a:t>
            </a:r>
            <a:r>
              <a:rPr lang="en-US" sz="2800" b="1">
                <a:solidFill>
                  <a:srgbClr val="0D0D0D"/>
                </a:solidFill>
                <a:latin typeface="Arial" charset="0"/>
                <a:ea typeface="ＭＳ Ｐゴシック" charset="0"/>
              </a:rPr>
              <a:t>Multiple Input and Output </a:t>
            </a: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for all the Grid executions</a:t>
            </a:r>
          </a:p>
          <a:p>
            <a:pPr marL="514350" indent="-514350">
              <a:buFontTx/>
              <a:buAutoNum type="arabicPeriod"/>
            </a:pP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 Supports </a:t>
            </a:r>
            <a:r>
              <a:rPr lang="en-US" sz="2800" b="1">
                <a:solidFill>
                  <a:srgbClr val="0D0D0D"/>
                </a:solidFill>
                <a:latin typeface="Arial" charset="0"/>
                <a:ea typeface="ＭＳ Ｐゴシック" charset="0"/>
              </a:rPr>
              <a:t>Single </a:t>
            </a: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and </a:t>
            </a:r>
            <a:r>
              <a:rPr lang="en-US" sz="2800" b="1">
                <a:solidFill>
                  <a:srgbClr val="0D0D0D"/>
                </a:solidFill>
                <a:latin typeface="Arial" charset="0"/>
                <a:ea typeface="ＭＳ Ｐゴシック" charset="0"/>
              </a:rPr>
              <a:t>Parameter Study running modalities </a:t>
            </a: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as well as </a:t>
            </a:r>
            <a:r>
              <a:rPr lang="en-US" sz="2800" b="1">
                <a:solidFill>
                  <a:srgbClr val="0D0D0D"/>
                </a:solidFill>
                <a:latin typeface="Arial" charset="0"/>
                <a:ea typeface="ＭＳ Ｐゴシック" charset="0"/>
              </a:rPr>
              <a:t>Parametrized Workflows</a:t>
            </a:r>
          </a:p>
          <a:p>
            <a:pPr marL="514350" indent="-514350">
              <a:buFontTx/>
              <a:buAutoNum type="arabicPeriod"/>
            </a:pP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 Provides </a:t>
            </a:r>
            <a:r>
              <a:rPr lang="en-US" sz="2800" b="1">
                <a:solidFill>
                  <a:srgbClr val="0D0D0D"/>
                </a:solidFill>
                <a:latin typeface="Arial" charset="0"/>
                <a:ea typeface="ＭＳ Ｐゴシック" charset="0"/>
              </a:rPr>
              <a:t>jobs description </a:t>
            </a: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and </a:t>
            </a:r>
            <a:r>
              <a:rPr lang="en-US" sz="2800" b="1">
                <a:solidFill>
                  <a:srgbClr val="0D0D0D"/>
                </a:solidFill>
                <a:latin typeface="Arial" charset="0"/>
                <a:ea typeface="ＭＳ Ｐゴシック" charset="0"/>
              </a:rPr>
              <a:t>advanced management </a:t>
            </a: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sz="2800" i="1">
                <a:solidFill>
                  <a:srgbClr val="0D0D0D"/>
                </a:solidFill>
                <a:latin typeface="Arial" charset="0"/>
                <a:ea typeface="ＭＳ Ｐゴシック" charset="0"/>
              </a:rPr>
              <a:t>e.g. subjobs re-scheduling</a:t>
            </a:r>
            <a:r>
              <a:rPr lang="en-US" sz="2800">
                <a:solidFill>
                  <a:srgbClr val="0D0D0D"/>
                </a:solidFill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D48361-D55E-1547-94F6-CDD30A5703A7}" type="slidenum">
              <a:rPr lang="en-US" sz="1400">
                <a:solidFill>
                  <a:schemeClr val="bg1"/>
                </a:solidFill>
              </a:rPr>
              <a:pPr eaLnBrk="1" hangingPunct="1"/>
              <a:t>23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8132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81775"/>
            <a:ext cx="81534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bg1"/>
                </a:solidFill>
                <a:cs typeface="Arial" charset="0"/>
              </a:rPr>
              <a:t>COMPCHEM Virtual Organization - GriF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1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800" dirty="0">
              <a:solidFill>
                <a:srgbClr val="0D0D0D"/>
              </a:solidFill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sz="2800" dirty="0">
              <a:solidFill>
                <a:srgbClr val="0D0D0D"/>
              </a:solidFill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800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7. Optimizes </a:t>
            </a:r>
            <a:r>
              <a:rPr lang="en-US" sz="2800" b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results gathering </a:t>
            </a:r>
            <a:r>
              <a:rPr lang="en-US" sz="2800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sz="2800" i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in terms of </a:t>
            </a:r>
            <a:r>
              <a:rPr lang="en-US" sz="2800" i="1" dirty="0" smtClean="0">
                <a:solidFill>
                  <a:srgbClr val="0D0D0D"/>
                </a:solidFill>
                <a:latin typeface="Arial" charset="0"/>
                <a:ea typeface="ＭＳ Ｐゴシック" charset="0"/>
              </a:rPr>
              <a:t>time, </a:t>
            </a:r>
            <a:r>
              <a:rPr lang="en-US" sz="2800" i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space</a:t>
            </a:r>
            <a:r>
              <a:rPr lang="en-US" sz="2800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)</a:t>
            </a:r>
          </a:p>
          <a:p>
            <a:pPr marL="0" indent="0">
              <a:buFontTx/>
              <a:buAutoNum type="arabicPeriod" startAt="8"/>
            </a:pPr>
            <a:r>
              <a:rPr lang="en-US" sz="2800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 Supports </a:t>
            </a:r>
            <a:r>
              <a:rPr lang="en-US" sz="2800" b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Mobile Devices </a:t>
            </a:r>
            <a:r>
              <a:rPr lang="en-US" sz="2800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sz="2800" i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Google Android, Apple </a:t>
            </a:r>
            <a:r>
              <a:rPr lang="en-US" sz="2800" i="1" dirty="0" err="1">
                <a:solidFill>
                  <a:srgbClr val="0D0D0D"/>
                </a:solidFill>
                <a:latin typeface="Arial" charset="0"/>
                <a:ea typeface="ＭＳ Ｐゴシック" charset="0"/>
              </a:rPr>
              <a:t>iOS</a:t>
            </a:r>
            <a:r>
              <a:rPr lang="en-US" sz="2800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)</a:t>
            </a:r>
          </a:p>
          <a:p>
            <a:pPr marL="0" indent="0">
              <a:buFontTx/>
              <a:buAutoNum type="arabicPeriod" startAt="8"/>
            </a:pPr>
            <a:r>
              <a:rPr lang="en-US" sz="2800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 Provides </a:t>
            </a:r>
            <a:r>
              <a:rPr lang="en-US" sz="2800" b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automatic notifications </a:t>
            </a:r>
            <a:r>
              <a:rPr lang="en-US" sz="2800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for ‘done’ jobs and </a:t>
            </a:r>
            <a:r>
              <a:rPr lang="en-US" sz="2800" b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user feedbacks</a:t>
            </a:r>
            <a:endParaRPr lang="en-US" sz="2800" dirty="0">
              <a:solidFill>
                <a:srgbClr val="0D0D0D"/>
              </a:solidFill>
              <a:latin typeface="Arial" charset="0"/>
              <a:ea typeface="ＭＳ Ｐゴシック" charset="0"/>
            </a:endParaRPr>
          </a:p>
          <a:p>
            <a:pPr marL="0" indent="0">
              <a:buFontTx/>
              <a:buAutoNum type="arabicPeriod" startAt="8"/>
            </a:pPr>
            <a:r>
              <a:rPr lang="en-US" sz="2800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 Provides </a:t>
            </a:r>
            <a:r>
              <a:rPr lang="en-US" sz="2800" b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Computing Element Queues Ranking </a:t>
            </a:r>
            <a:endParaRPr lang="en-US" sz="2800" dirty="0">
              <a:solidFill>
                <a:srgbClr val="0D0D0D"/>
              </a:solidFill>
              <a:latin typeface="Arial" charset="0"/>
              <a:ea typeface="ＭＳ Ｐゴシック" charset="0"/>
            </a:endParaRPr>
          </a:p>
          <a:p>
            <a:pPr marL="0" indent="0">
              <a:buFontTx/>
              <a:buAutoNum type="arabicPeriod" startAt="8"/>
            </a:pPr>
            <a:r>
              <a:rPr lang="en-US" sz="2800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 Supports a </a:t>
            </a:r>
            <a:r>
              <a:rPr lang="en-US" sz="2800" b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Quality Credits/Costs Schema </a:t>
            </a:r>
            <a:r>
              <a:rPr lang="en-US" sz="2800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sz="2800" i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by providing data for the so called Quality of Service (</a:t>
            </a:r>
            <a:r>
              <a:rPr lang="en-US" sz="2800" b="1" i="1" dirty="0" err="1">
                <a:solidFill>
                  <a:srgbClr val="0D0D0D"/>
                </a:solidFill>
                <a:latin typeface="Arial" charset="0"/>
                <a:ea typeface="ＭＳ Ｐゴシック" charset="0"/>
              </a:rPr>
              <a:t>QoS</a:t>
            </a:r>
            <a:r>
              <a:rPr lang="en-US" sz="2800" i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) and Quality of User (</a:t>
            </a:r>
            <a:r>
              <a:rPr lang="en-US" sz="2800" b="1" i="1" dirty="0" err="1">
                <a:solidFill>
                  <a:srgbClr val="0D0D0D"/>
                </a:solidFill>
                <a:latin typeface="Arial" charset="0"/>
                <a:ea typeface="ＭＳ Ｐゴシック" charset="0"/>
              </a:rPr>
              <a:t>QoU</a:t>
            </a:r>
            <a:r>
              <a:rPr lang="en-US" sz="2800" i="1" dirty="0">
                <a:solidFill>
                  <a:srgbClr val="0D0D0D"/>
                </a:solidFill>
                <a:latin typeface="Arial" charset="0"/>
                <a:ea typeface="ＭＳ Ｐゴシック" charset="0"/>
              </a:rPr>
              <a:t>) global evaluation parameters developed by the COMPCHEM VO for estimating its activities)</a:t>
            </a:r>
            <a:endParaRPr lang="en-US" sz="2800" dirty="0">
              <a:solidFill>
                <a:srgbClr val="0D0D0D"/>
              </a:solidFill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sz="2800" dirty="0">
              <a:solidFill>
                <a:srgbClr val="0D0D0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DC853B-5E85-8743-B7C0-3890BE4A6036}" type="slidenum">
              <a:rPr lang="en-US" sz="1400">
                <a:solidFill>
                  <a:schemeClr val="bg1"/>
                </a:solidFill>
              </a:rPr>
              <a:pPr eaLnBrk="1" hangingPunct="1"/>
              <a:t>24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9155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81775"/>
            <a:ext cx="81534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bg1"/>
                </a:solidFill>
                <a:cs typeface="Arial" charset="0"/>
              </a:rPr>
              <a:t>COMPCHEM Virtual Organization - GriF</a:t>
            </a:r>
          </a:p>
        </p:txBody>
      </p:sp>
      <p:sp>
        <p:nvSpPr>
          <p:cNvPr id="49156" name="Title 10"/>
          <p:cNvSpPr>
            <a:spLocks noGrp="1"/>
          </p:cNvSpPr>
          <p:nvPr>
            <p:ph type="title"/>
          </p:nvPr>
        </p:nvSpPr>
        <p:spPr>
          <a:xfrm>
            <a:off x="1907704" y="0"/>
            <a:ext cx="6779096" cy="762000"/>
          </a:xfrm>
        </p:spPr>
        <p:txBody>
          <a:bodyPr/>
          <a:lstStyle/>
          <a:p>
            <a:r>
              <a:rPr lang="en-US" sz="4000" dirty="0">
                <a:latin typeface="Arial" charset="0"/>
                <a:ea typeface="ＭＳ Ｐゴシック" charset="0"/>
              </a:rPr>
              <a:t>General Capabilities (2/2)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1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2800" dirty="0">
              <a:solidFill>
                <a:srgbClr val="0D0D0D"/>
              </a:solidFill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2800" dirty="0">
              <a:solidFill>
                <a:srgbClr val="0D0D0D"/>
              </a:solidFill>
              <a:latin typeface="Arial" charset="0"/>
              <a:ea typeface="ＭＳ Ｐゴシック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US" sz="2800" dirty="0" smtClean="0">
                <a:solidFill>
                  <a:srgbClr val="0D0D0D"/>
                </a:solidFill>
                <a:latin typeface="Arial" charset="0"/>
                <a:ea typeface="ＭＳ Ｐゴシック" charset="0"/>
              </a:rPr>
              <a:t>GRID PLATFORMS OFFER AN ALTERNATIVE SCHEME FOR ON DEMAND COMPUTING (RESOURCES (HPC+HTC) AND TOOLS SHARING) FOR THE CMMST COMMUNITY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800" dirty="0" smtClean="0">
                <a:solidFill>
                  <a:srgbClr val="0D0D0D"/>
                </a:solidFill>
                <a:latin typeface="Arial" charset="0"/>
                <a:ea typeface="ＭＳ Ｐゴシック" charset="0"/>
              </a:rPr>
              <a:t>VIRTUAL RESEARCH COMMUNITIES OFFER A SOLID GROUND TO COLLABORATIVE COMPUTING METRICS  (QUALITY EVALUATION) AND TOOLS DEVELOPMENT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800" dirty="0" smtClean="0">
                <a:solidFill>
                  <a:srgbClr val="0D0D0D"/>
                </a:solidFill>
                <a:latin typeface="Arial" charset="0"/>
                <a:ea typeface="ＭＳ Ｐゴシック" charset="0"/>
              </a:rPr>
              <a:t>VIRTUAL TEAMS ARE THE PLACE TO DESIGN  THE WAY TO VIRTUAL RESEARCH COMMUNITIES </a:t>
            </a:r>
            <a:endParaRPr lang="en-US" sz="2800" dirty="0">
              <a:solidFill>
                <a:srgbClr val="0D0D0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0C7FE6-A922-EF49-A5C5-F6D544918BE3}" type="slidenum">
              <a:rPr lang="en-US" sz="1400">
                <a:solidFill>
                  <a:schemeClr val="bg1"/>
                </a:solidFill>
              </a:rPr>
              <a:pPr eaLnBrk="1" hangingPunct="1"/>
              <a:t>25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0179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81775"/>
            <a:ext cx="81534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bg1"/>
                </a:solidFill>
                <a:cs typeface="Arial" charset="0"/>
              </a:rPr>
              <a:t>COMPCHEM Virtual Organization - GriF</a:t>
            </a:r>
          </a:p>
        </p:txBody>
      </p:sp>
      <p:sp>
        <p:nvSpPr>
          <p:cNvPr id="50180" name="Title 10"/>
          <p:cNvSpPr>
            <a:spLocks noGrp="1"/>
          </p:cNvSpPr>
          <p:nvPr>
            <p:ph type="title"/>
          </p:nvPr>
        </p:nvSpPr>
        <p:spPr>
          <a:xfrm>
            <a:off x="468313" y="128588"/>
            <a:ext cx="8218487" cy="633412"/>
          </a:xfrm>
        </p:spPr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</a:rPr>
              <a:t>CONCLUSIONS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VT MEMBERS</a:t>
            </a:r>
            <a:endParaRPr lang="en-GB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112567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Antonio </a:t>
            </a:r>
            <a:r>
              <a:rPr lang="en-GB" sz="2400" dirty="0" err="1" smtClean="0"/>
              <a:t>Laganà</a:t>
            </a:r>
            <a:r>
              <a:rPr lang="en-GB" sz="2400" dirty="0" smtClean="0"/>
              <a:t>, Carlo </a:t>
            </a:r>
            <a:r>
              <a:rPr lang="en-GB" sz="2400" dirty="0" err="1" smtClean="0"/>
              <a:t>Manuali</a:t>
            </a:r>
            <a:r>
              <a:rPr lang="en-GB" sz="2400" dirty="0" smtClean="0"/>
              <a:t>, </a:t>
            </a:r>
            <a:r>
              <a:rPr lang="en-GB" sz="2400" i="1" dirty="0" smtClean="0"/>
              <a:t>Perugia, IT </a:t>
            </a:r>
          </a:p>
          <a:p>
            <a:pPr marL="0" indent="0">
              <a:buNone/>
            </a:pPr>
            <a:r>
              <a:rPr lang="en-GB" sz="2400" dirty="0" err="1" smtClean="0"/>
              <a:t>Gergely</a:t>
            </a:r>
            <a:r>
              <a:rPr lang="en-GB" sz="2400" dirty="0" smtClean="0"/>
              <a:t> </a:t>
            </a:r>
            <a:r>
              <a:rPr lang="en-GB" sz="2400" dirty="0" err="1" smtClean="0"/>
              <a:t>Sipos</a:t>
            </a:r>
            <a:r>
              <a:rPr lang="en-GB" sz="2400" dirty="0" smtClean="0"/>
              <a:t>, </a:t>
            </a:r>
            <a:r>
              <a:rPr lang="en-GB" sz="2400"/>
              <a:t>Richard </a:t>
            </a:r>
            <a:r>
              <a:rPr lang="en-GB" sz="2400" smtClean="0"/>
              <a:t>McLennan</a:t>
            </a:r>
            <a:r>
              <a:rPr lang="en-GB" sz="2400" dirty="0" smtClean="0"/>
              <a:t>, </a:t>
            </a:r>
            <a:r>
              <a:rPr lang="en-GB" sz="2400" dirty="0" err="1" smtClean="0"/>
              <a:t>Jelena</a:t>
            </a:r>
            <a:r>
              <a:rPr lang="en-GB" sz="2400" dirty="0" smtClean="0"/>
              <a:t> </a:t>
            </a:r>
            <a:r>
              <a:rPr lang="en-GB" sz="2400" dirty="0" err="1" smtClean="0"/>
              <a:t>Tamuliene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EGI.eu</a:t>
            </a:r>
            <a:r>
              <a:rPr lang="en-GB" sz="2400" i="1" dirty="0" smtClean="0"/>
              <a:t> </a:t>
            </a:r>
          </a:p>
          <a:p>
            <a:pPr marL="0" indent="0">
              <a:buNone/>
            </a:pPr>
            <a:r>
              <a:rPr lang="en-GB" sz="2400" dirty="0" smtClean="0"/>
              <a:t>Alessandro </a:t>
            </a:r>
            <a:r>
              <a:rPr lang="en-GB" sz="2400" dirty="0" err="1" smtClean="0"/>
              <a:t>Costantini</a:t>
            </a:r>
            <a:r>
              <a:rPr lang="en-GB" sz="2400" dirty="0" smtClean="0"/>
              <a:t>, </a:t>
            </a:r>
            <a:r>
              <a:rPr lang="en-GB" sz="2400" dirty="0"/>
              <a:t>Daniele </a:t>
            </a:r>
            <a:r>
              <a:rPr lang="en-GB" sz="2400" dirty="0" err="1"/>
              <a:t>Cesini</a:t>
            </a:r>
            <a:r>
              <a:rPr lang="en-GB" sz="2400" dirty="0"/>
              <a:t> </a:t>
            </a:r>
            <a:r>
              <a:rPr lang="en-GB" sz="2400" dirty="0" smtClean="0"/>
              <a:t>IGI-CNAF, </a:t>
            </a:r>
            <a:r>
              <a:rPr lang="en-GB" sz="2400" i="1" dirty="0" smtClean="0"/>
              <a:t>Bologna, IT </a:t>
            </a:r>
            <a:r>
              <a:rPr lang="en-GB" sz="2400" dirty="0" err="1"/>
              <a:t>Fermin</a:t>
            </a:r>
            <a:r>
              <a:rPr lang="en-GB" sz="2400" dirty="0"/>
              <a:t> </a:t>
            </a:r>
            <a:r>
              <a:rPr lang="en-GB" sz="2400" dirty="0" err="1" smtClean="0"/>
              <a:t>Huarte</a:t>
            </a:r>
            <a:r>
              <a:rPr lang="en-GB" sz="2400" dirty="0" smtClean="0"/>
              <a:t>, </a:t>
            </a:r>
            <a:r>
              <a:rPr lang="en-GB" sz="2400" i="1" dirty="0" smtClean="0"/>
              <a:t>Barcelona</a:t>
            </a:r>
            <a:r>
              <a:rPr lang="en-GB" sz="2400" dirty="0" smtClean="0"/>
              <a:t>, </a:t>
            </a:r>
            <a:r>
              <a:rPr lang="en-GB" sz="2400" dirty="0"/>
              <a:t>Ernesto </a:t>
            </a:r>
            <a:r>
              <a:rPr lang="en-GB" sz="2400" dirty="0" smtClean="0"/>
              <a:t>Garcia, </a:t>
            </a:r>
            <a:r>
              <a:rPr lang="en-GB" sz="2400" i="1" dirty="0" err="1" smtClean="0"/>
              <a:t>Vittoria</a:t>
            </a:r>
            <a:r>
              <a:rPr lang="en-GB" sz="2400" i="1" dirty="0" smtClean="0"/>
              <a:t>, ES</a:t>
            </a:r>
            <a:r>
              <a:rPr lang="en-GB" sz="2400" dirty="0" smtClean="0"/>
              <a:t>  </a:t>
            </a:r>
          </a:p>
          <a:p>
            <a:pPr marL="0" indent="0">
              <a:buNone/>
            </a:pPr>
            <a:r>
              <a:rPr lang="en-GB" sz="2400" dirty="0" smtClean="0"/>
              <a:t>Peter </a:t>
            </a:r>
            <a:r>
              <a:rPr lang="en-GB" sz="2400" dirty="0" err="1" smtClean="0"/>
              <a:t>Annousek</a:t>
            </a:r>
            <a:r>
              <a:rPr lang="en-GB" sz="2400" dirty="0" smtClean="0"/>
              <a:t>, </a:t>
            </a:r>
            <a:r>
              <a:rPr lang="en-GB" sz="2400" i="1" dirty="0" smtClean="0"/>
              <a:t>CZ, </a:t>
            </a:r>
            <a:r>
              <a:rPr lang="en-GB" sz="2400" dirty="0" smtClean="0"/>
              <a:t> </a:t>
            </a:r>
            <a:r>
              <a:rPr lang="en-GB" sz="2400" dirty="0" err="1"/>
              <a:t>Remco</a:t>
            </a:r>
            <a:r>
              <a:rPr lang="en-GB" sz="2400" dirty="0"/>
              <a:t> </a:t>
            </a:r>
            <a:r>
              <a:rPr lang="en-GB" sz="2400" dirty="0" err="1" smtClean="0"/>
              <a:t>Havenit</a:t>
            </a:r>
            <a:r>
              <a:rPr lang="en-GB" sz="2400" dirty="0" smtClean="0"/>
              <a:t>, </a:t>
            </a:r>
            <a:r>
              <a:rPr lang="en-GB" sz="2400" i="1" dirty="0" smtClean="0"/>
              <a:t>Groningen, NL</a:t>
            </a:r>
          </a:p>
          <a:p>
            <a:pPr marL="0" indent="0">
              <a:buNone/>
            </a:pPr>
            <a:r>
              <a:rPr lang="en-GB" sz="2400" dirty="0" smtClean="0"/>
              <a:t>Alan Sill, Bill </a:t>
            </a:r>
            <a:r>
              <a:rPr lang="en-GB" sz="2400" dirty="0" err="1" smtClean="0"/>
              <a:t>Hase</a:t>
            </a:r>
            <a:r>
              <a:rPr lang="en-GB" sz="2400" dirty="0" smtClean="0"/>
              <a:t>, </a:t>
            </a:r>
            <a:r>
              <a:rPr lang="en-GB" sz="2400" i="1" dirty="0" smtClean="0"/>
              <a:t>Lubbock, USA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  <a:r>
              <a:rPr lang="en-GB" sz="2400" dirty="0"/>
              <a:t>Stavros </a:t>
            </a:r>
            <a:r>
              <a:rPr lang="en-GB" sz="2400" dirty="0" err="1" smtClean="0"/>
              <a:t>Farantos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Heraklion</a:t>
            </a:r>
            <a:r>
              <a:rPr lang="en-GB" sz="2400" i="1" dirty="0" smtClean="0"/>
              <a:t>, GR </a:t>
            </a:r>
          </a:p>
          <a:p>
            <a:pPr marL="0" indent="0">
              <a:buNone/>
            </a:pPr>
            <a:r>
              <a:rPr lang="en-GB" sz="2400" dirty="0" smtClean="0"/>
              <a:t>Michele </a:t>
            </a:r>
            <a:r>
              <a:rPr lang="en-GB" sz="2400" dirty="0" err="1" smtClean="0"/>
              <a:t>Ceotto</a:t>
            </a:r>
            <a:r>
              <a:rPr lang="en-GB" sz="2400" dirty="0" smtClean="0"/>
              <a:t>, </a:t>
            </a:r>
            <a:r>
              <a:rPr lang="en-GB" sz="2400" i="1" dirty="0" smtClean="0"/>
              <a:t>Milano, </a:t>
            </a:r>
            <a:r>
              <a:rPr lang="en-GB" sz="2400" i="1" dirty="0"/>
              <a:t>IT, </a:t>
            </a:r>
            <a:endParaRPr lang="en-GB" sz="2400" i="1" dirty="0" smtClean="0"/>
          </a:p>
          <a:p>
            <a:pPr marL="0" indent="0">
              <a:buNone/>
            </a:pPr>
            <a:r>
              <a:rPr lang="en-GB" sz="2400" dirty="0" err="1" smtClean="0"/>
              <a:t>Akos</a:t>
            </a:r>
            <a:r>
              <a:rPr lang="en-GB" sz="2400" dirty="0" smtClean="0"/>
              <a:t> </a:t>
            </a:r>
            <a:r>
              <a:rPr lang="en-GB" sz="2400" dirty="0" err="1" smtClean="0"/>
              <a:t>Benksura</a:t>
            </a:r>
            <a:r>
              <a:rPr lang="en-GB" sz="2400" dirty="0" smtClean="0"/>
              <a:t>, </a:t>
            </a:r>
            <a:r>
              <a:rPr lang="en-GB" sz="2400" dirty="0" err="1" smtClean="0"/>
              <a:t>Gyorgy</a:t>
            </a:r>
            <a:r>
              <a:rPr lang="en-GB" sz="2400" dirty="0" smtClean="0"/>
              <a:t> </a:t>
            </a:r>
            <a:r>
              <a:rPr lang="en-GB" sz="2400" dirty="0" err="1"/>
              <a:t>L</a:t>
            </a:r>
            <a:r>
              <a:rPr lang="en-GB" sz="2400" dirty="0" err="1" smtClean="0"/>
              <a:t>endvay</a:t>
            </a:r>
            <a:r>
              <a:rPr lang="en-GB" sz="2400" i="1" dirty="0" smtClean="0"/>
              <a:t>, Budapest, HU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</a:t>
            </a:r>
            <a:r>
              <a:rPr lang="en-GB" sz="2400" dirty="0" err="1"/>
              <a:t>Mariusz</a:t>
            </a:r>
            <a:r>
              <a:rPr lang="en-GB" sz="2400" dirty="0"/>
              <a:t> </a:t>
            </a:r>
            <a:r>
              <a:rPr lang="en-GB" sz="2400" dirty="0" err="1" smtClean="0"/>
              <a:t>Sterzel</a:t>
            </a:r>
            <a:r>
              <a:rPr lang="en-GB" sz="2400" dirty="0" smtClean="0"/>
              <a:t>, </a:t>
            </a:r>
            <a:r>
              <a:rPr lang="en-GB" sz="2400" i="1" dirty="0" smtClean="0"/>
              <a:t>Krakow, PL </a:t>
            </a:r>
          </a:p>
          <a:p>
            <a:pPr marL="0" indent="0">
              <a:buNone/>
            </a:pPr>
            <a:r>
              <a:rPr lang="en-GB" sz="2400" dirty="0" smtClean="0"/>
              <a:t>Sergio </a:t>
            </a:r>
            <a:r>
              <a:rPr lang="en-GB" sz="2400" dirty="0" err="1" smtClean="0"/>
              <a:t>Maffioletti</a:t>
            </a:r>
            <a:r>
              <a:rPr lang="en-GB" sz="2400" dirty="0" smtClean="0"/>
              <a:t>, </a:t>
            </a:r>
            <a:r>
              <a:rPr lang="en-GB" sz="2400" i="1" dirty="0" smtClean="0"/>
              <a:t>Zurich, CH </a:t>
            </a:r>
          </a:p>
          <a:p>
            <a:pPr marL="0" indent="0">
              <a:buNone/>
            </a:pPr>
            <a:r>
              <a:rPr lang="en-GB" sz="2400" dirty="0" smtClean="0"/>
              <a:t>Peter </a:t>
            </a:r>
            <a:r>
              <a:rPr lang="en-GB" sz="2400" dirty="0"/>
              <a:t>Oliver </a:t>
            </a:r>
            <a:r>
              <a:rPr lang="en-GB" sz="2400" i="1" dirty="0"/>
              <a:t>UK</a:t>
            </a:r>
            <a:r>
              <a:rPr lang="en-GB" sz="2400" dirty="0"/>
              <a:t>, Marco </a:t>
            </a:r>
            <a:r>
              <a:rPr lang="en-GB" sz="2400" dirty="0" err="1"/>
              <a:t>Verdicchio</a:t>
            </a:r>
            <a:r>
              <a:rPr lang="en-GB" sz="2400" dirty="0"/>
              <a:t> </a:t>
            </a:r>
            <a:r>
              <a:rPr lang="en-GB" sz="2400" i="1" dirty="0"/>
              <a:t>FR, </a:t>
            </a:r>
            <a:endParaRPr lang="it-IT" sz="2400" i="1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TOPICS AND LEADERS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669979"/>
          </a:xfrm>
        </p:spPr>
        <p:txBody>
          <a:bodyPr/>
          <a:lstStyle/>
          <a:p>
            <a:r>
              <a:rPr lang="it-IT" sz="2800" dirty="0"/>
              <a:t>The </a:t>
            </a:r>
            <a:r>
              <a:rPr lang="it-IT" sz="2800" dirty="0" err="1"/>
              <a:t>consistency</a:t>
            </a:r>
            <a:r>
              <a:rPr lang="it-IT" sz="2800" dirty="0"/>
              <a:t> of the </a:t>
            </a:r>
            <a:r>
              <a:rPr lang="it-IT" sz="2800" dirty="0" err="1"/>
              <a:t>present</a:t>
            </a:r>
            <a:r>
              <a:rPr lang="it-IT" sz="2800" dirty="0"/>
              <a:t> </a:t>
            </a:r>
            <a:r>
              <a:rPr lang="it-IT" sz="2800" dirty="0" err="1"/>
              <a:t>patrimony</a:t>
            </a:r>
            <a:r>
              <a:rPr lang="it-IT" sz="2800" dirty="0"/>
              <a:t> of </a:t>
            </a:r>
            <a:r>
              <a:rPr lang="it-IT" sz="2800" dirty="0" err="1"/>
              <a:t>applications</a:t>
            </a:r>
            <a:r>
              <a:rPr lang="it-IT" sz="2800" dirty="0"/>
              <a:t> </a:t>
            </a:r>
            <a:r>
              <a:rPr lang="it-IT" sz="2800" dirty="0" err="1"/>
              <a:t>available</a:t>
            </a:r>
            <a:r>
              <a:rPr lang="it-IT" sz="2800" dirty="0"/>
              <a:t> to the community and the way of </a:t>
            </a:r>
            <a:r>
              <a:rPr lang="it-IT" sz="2800" dirty="0" err="1"/>
              <a:t>evolving</a:t>
            </a:r>
            <a:r>
              <a:rPr lang="it-IT" sz="2800" dirty="0"/>
              <a:t> to </a:t>
            </a:r>
            <a:r>
              <a:rPr lang="it-IT" sz="2800" dirty="0" err="1"/>
              <a:t>higher</a:t>
            </a:r>
            <a:r>
              <a:rPr lang="it-IT" sz="2800" dirty="0"/>
              <a:t> </a:t>
            </a:r>
            <a:r>
              <a:rPr lang="it-IT" sz="2800" dirty="0" err="1"/>
              <a:t>complexity</a:t>
            </a:r>
            <a:r>
              <a:rPr lang="it-IT" sz="2800" dirty="0"/>
              <a:t> </a:t>
            </a:r>
            <a:r>
              <a:rPr lang="it-IT" sz="2800" dirty="0" err="1"/>
              <a:t>applications</a:t>
            </a:r>
            <a:r>
              <a:rPr lang="en-US" sz="2800" dirty="0"/>
              <a:t> </a:t>
            </a:r>
            <a:r>
              <a:rPr lang="en-US" sz="2800" dirty="0" smtClean="0"/>
              <a:t>(JT,SF,AC,AL)</a:t>
            </a:r>
          </a:p>
          <a:p>
            <a:r>
              <a:rPr lang="it-IT" sz="2800" dirty="0"/>
              <a:t>The </a:t>
            </a:r>
            <a:r>
              <a:rPr lang="it-IT" sz="2800" dirty="0" err="1"/>
              <a:t>present</a:t>
            </a:r>
            <a:r>
              <a:rPr lang="it-IT" sz="2800" dirty="0"/>
              <a:t> ways of </a:t>
            </a:r>
            <a:r>
              <a:rPr lang="it-IT" sz="2800" dirty="0" err="1"/>
              <a:t>accessing</a:t>
            </a:r>
            <a:r>
              <a:rPr lang="it-IT" sz="2800" dirty="0"/>
              <a:t> compute </a:t>
            </a:r>
            <a:r>
              <a:rPr lang="it-IT" sz="2800" dirty="0" err="1"/>
              <a:t>resources</a:t>
            </a:r>
            <a:r>
              <a:rPr lang="it-IT" sz="2800" dirty="0"/>
              <a:t> and the EGI </a:t>
            </a:r>
            <a:r>
              <a:rPr lang="it-IT" sz="2800" dirty="0" err="1"/>
              <a:t>technologies</a:t>
            </a:r>
            <a:r>
              <a:rPr lang="it-IT" sz="2800" dirty="0"/>
              <a:t>, </a:t>
            </a:r>
            <a:r>
              <a:rPr lang="it-IT" sz="2800" dirty="0" err="1"/>
              <a:t>resources</a:t>
            </a:r>
            <a:r>
              <a:rPr lang="it-IT" sz="2800" dirty="0"/>
              <a:t> and </a:t>
            </a:r>
            <a:r>
              <a:rPr lang="it-IT" sz="2800" dirty="0" err="1"/>
              <a:t>services</a:t>
            </a:r>
            <a:r>
              <a:rPr lang="it-IT" sz="2800" dirty="0"/>
              <a:t> (</a:t>
            </a:r>
            <a:r>
              <a:rPr lang="it-IT" sz="2800" dirty="0" err="1"/>
              <a:t>already</a:t>
            </a:r>
            <a:r>
              <a:rPr lang="it-IT" sz="2800" dirty="0"/>
              <a:t> </a:t>
            </a:r>
            <a:r>
              <a:rPr lang="it-IT" sz="2800" dirty="0" err="1"/>
              <a:t>exist</a:t>
            </a:r>
            <a:r>
              <a:rPr lang="it-IT" sz="2800" dirty="0"/>
              <a:t> </a:t>
            </a:r>
            <a:r>
              <a:rPr lang="it-IT" sz="2800" dirty="0" err="1"/>
              <a:t>within</a:t>
            </a:r>
            <a:r>
              <a:rPr lang="it-IT" sz="2800" dirty="0"/>
              <a:t> EGI)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dirty="0" err="1"/>
              <a:t>could</a:t>
            </a:r>
            <a:r>
              <a:rPr lang="it-IT" sz="2800" dirty="0"/>
              <a:t> be </a:t>
            </a:r>
            <a:r>
              <a:rPr lang="it-IT" sz="2800" dirty="0" err="1"/>
              <a:t>used</a:t>
            </a:r>
            <a:r>
              <a:rPr lang="it-IT" sz="2800" dirty="0"/>
              <a:t> to </a:t>
            </a:r>
            <a:r>
              <a:rPr lang="it-IT" sz="2800" dirty="0" err="1"/>
              <a:t>satisfy</a:t>
            </a:r>
            <a:r>
              <a:rPr lang="it-IT" sz="2800" dirty="0"/>
              <a:t> the </a:t>
            </a:r>
            <a:r>
              <a:rPr lang="it-IT" sz="2800" dirty="0" err="1"/>
              <a:t>requirements</a:t>
            </a:r>
            <a:r>
              <a:rPr lang="it-IT" sz="2800" dirty="0"/>
              <a:t> of the CMMST community and in </a:t>
            </a:r>
            <a:r>
              <a:rPr lang="it-IT" sz="2800" dirty="0" err="1"/>
              <a:t>particular</a:t>
            </a:r>
            <a:r>
              <a:rPr lang="it-IT" sz="2800" dirty="0"/>
              <a:t> to </a:t>
            </a:r>
            <a:r>
              <a:rPr lang="it-IT" sz="2800" dirty="0" err="1"/>
              <a:t>build</a:t>
            </a:r>
            <a:r>
              <a:rPr lang="it-IT" sz="2800" dirty="0"/>
              <a:t> </a:t>
            </a:r>
            <a:r>
              <a:rPr lang="it-IT" sz="2800" dirty="0" err="1"/>
              <a:t>workflows</a:t>
            </a:r>
            <a:r>
              <a:rPr lang="it-IT" sz="2800" dirty="0"/>
              <a:t> and </a:t>
            </a:r>
            <a:r>
              <a:rPr lang="it-IT" sz="2800" dirty="0" err="1"/>
              <a:t>workflows</a:t>
            </a:r>
            <a:r>
              <a:rPr lang="it-IT" sz="2800" dirty="0"/>
              <a:t> of </a:t>
            </a:r>
            <a:r>
              <a:rPr lang="it-IT" sz="2800" dirty="0" err="1"/>
              <a:t>workflows</a:t>
            </a:r>
            <a:r>
              <a:rPr lang="it-IT" sz="2800" dirty="0"/>
              <a:t> for the </a:t>
            </a:r>
            <a:r>
              <a:rPr lang="it-IT" sz="2800" dirty="0" err="1"/>
              <a:t>existing</a:t>
            </a:r>
            <a:r>
              <a:rPr lang="it-IT" sz="2800" dirty="0"/>
              <a:t> </a:t>
            </a:r>
            <a:r>
              <a:rPr lang="it-IT" sz="2800" dirty="0" err="1"/>
              <a:t>applications</a:t>
            </a:r>
            <a:r>
              <a:rPr lang="en-US" sz="2800" dirty="0"/>
              <a:t> </a:t>
            </a:r>
            <a:r>
              <a:rPr lang="en-US" sz="2800" dirty="0" smtClean="0"/>
              <a:t>(GS,RM)</a:t>
            </a:r>
            <a:endParaRPr lang="it-IT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25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TOPICS AND LEADERS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4741987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possibility</a:t>
            </a:r>
            <a:r>
              <a:rPr lang="it-IT" dirty="0"/>
              <a:t> of a </a:t>
            </a:r>
            <a:r>
              <a:rPr lang="it-IT" dirty="0" err="1"/>
              <a:t>distributed</a:t>
            </a:r>
            <a:r>
              <a:rPr lang="it-IT" dirty="0"/>
              <a:t> </a:t>
            </a:r>
            <a:r>
              <a:rPr lang="it-IT" dirty="0" err="1"/>
              <a:t>execution</a:t>
            </a:r>
            <a:r>
              <a:rPr lang="it-IT" dirty="0"/>
              <a:t> of CMMST </a:t>
            </a:r>
            <a:r>
              <a:rPr lang="it-IT" dirty="0" err="1"/>
              <a:t>applications</a:t>
            </a:r>
            <a:r>
              <a:rPr lang="it-IT" dirty="0"/>
              <a:t> </a:t>
            </a:r>
            <a:r>
              <a:rPr lang="it-IT" dirty="0" err="1"/>
              <a:t>requiring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HTC and HPC on EGI and PRACE</a:t>
            </a:r>
            <a:r>
              <a:rPr lang="en-US" dirty="0"/>
              <a:t> </a:t>
            </a:r>
            <a:r>
              <a:rPr lang="en-US" dirty="0" smtClean="0"/>
              <a:t>(AS,RM)</a:t>
            </a:r>
          </a:p>
          <a:p>
            <a:r>
              <a:rPr lang="it-IT" dirty="0"/>
              <a:t>The use of </a:t>
            </a:r>
            <a:r>
              <a:rPr lang="it-IT" dirty="0" err="1"/>
              <a:t>Quality</a:t>
            </a:r>
            <a:r>
              <a:rPr lang="it-IT" dirty="0"/>
              <a:t> of User (</a:t>
            </a:r>
            <a:r>
              <a:rPr lang="it-IT" dirty="0" err="1"/>
              <a:t>QoU</a:t>
            </a:r>
            <a:r>
              <a:rPr lang="it-IT" dirty="0"/>
              <a:t>) and </a:t>
            </a:r>
            <a:r>
              <a:rPr lang="it-IT" dirty="0" err="1"/>
              <a:t>Quality</a:t>
            </a:r>
            <a:r>
              <a:rPr lang="it-IT" dirty="0"/>
              <a:t> of Service (</a:t>
            </a:r>
            <a:r>
              <a:rPr lang="it-IT" dirty="0" err="1"/>
              <a:t>QoS</a:t>
            </a:r>
            <a:r>
              <a:rPr lang="it-IT" dirty="0"/>
              <a:t>) </a:t>
            </a:r>
            <a:r>
              <a:rPr lang="it-IT" dirty="0" err="1"/>
              <a:t>parameters</a:t>
            </a:r>
            <a:r>
              <a:rPr lang="it-IT" dirty="0"/>
              <a:t> to </a:t>
            </a:r>
            <a:r>
              <a:rPr lang="it-IT" dirty="0" err="1"/>
              <a:t>build</a:t>
            </a:r>
            <a:r>
              <a:rPr lang="it-IT" dirty="0"/>
              <a:t> a credit </a:t>
            </a:r>
            <a:r>
              <a:rPr lang="it-IT" dirty="0" err="1"/>
              <a:t>system</a:t>
            </a:r>
            <a:r>
              <a:rPr lang="it-IT" dirty="0"/>
              <a:t> </a:t>
            </a:r>
            <a:r>
              <a:rPr lang="it-IT" dirty="0" err="1"/>
              <a:t>fostering</a:t>
            </a:r>
            <a:r>
              <a:rPr lang="it-IT" dirty="0"/>
              <a:t> </a:t>
            </a:r>
            <a:r>
              <a:rPr lang="it-IT" dirty="0" err="1"/>
              <a:t>collaboration</a:t>
            </a:r>
            <a:r>
              <a:rPr lang="en-US" dirty="0"/>
              <a:t> </a:t>
            </a:r>
            <a:r>
              <a:rPr lang="en-US" dirty="0" smtClean="0"/>
              <a:t>(AL,AC,CM)</a:t>
            </a:r>
          </a:p>
          <a:p>
            <a:r>
              <a:rPr lang="it-IT" dirty="0"/>
              <a:t>The </a:t>
            </a:r>
            <a:r>
              <a:rPr lang="it-IT" dirty="0" err="1"/>
              <a:t>extension</a:t>
            </a:r>
            <a:r>
              <a:rPr lang="it-IT" dirty="0"/>
              <a:t> of CMMST </a:t>
            </a:r>
            <a:r>
              <a:rPr lang="it-IT" dirty="0" err="1"/>
              <a:t>applications</a:t>
            </a:r>
            <a:r>
              <a:rPr lang="it-IT" dirty="0"/>
              <a:t> to use in 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en-US" dirty="0"/>
              <a:t> </a:t>
            </a:r>
            <a:r>
              <a:rPr lang="en-US" dirty="0" smtClean="0"/>
              <a:t>(EV)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321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TOPICS AND LEADERS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597971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structure</a:t>
            </a:r>
            <a:r>
              <a:rPr lang="it-IT" dirty="0"/>
              <a:t> of the VRC and the </a:t>
            </a:r>
            <a:r>
              <a:rPr lang="it-IT" dirty="0" err="1" smtClean="0"/>
              <a:t>develop-ment</a:t>
            </a:r>
            <a:r>
              <a:rPr lang="it-IT" dirty="0" smtClean="0"/>
              <a:t> </a:t>
            </a:r>
            <a:r>
              <a:rPr lang="it-IT" dirty="0"/>
              <a:t>of a </a:t>
            </a:r>
            <a:r>
              <a:rPr lang="it-IT" dirty="0" err="1"/>
              <a:t>coordinated</a:t>
            </a:r>
            <a:r>
              <a:rPr lang="it-IT" dirty="0"/>
              <a:t> management </a:t>
            </a:r>
            <a:r>
              <a:rPr lang="it-IT" dirty="0" smtClean="0"/>
              <a:t>body (</a:t>
            </a:r>
            <a:r>
              <a:rPr lang="it-IT" dirty="0" err="1" smtClean="0"/>
              <a:t>national</a:t>
            </a:r>
            <a:r>
              <a:rPr lang="it-IT" dirty="0" smtClean="0"/>
              <a:t> </a:t>
            </a:r>
            <a:r>
              <a:rPr lang="it-IT" dirty="0" err="1" smtClean="0"/>
              <a:t>representatives</a:t>
            </a:r>
            <a:r>
              <a:rPr lang="it-IT" dirty="0" smtClean="0"/>
              <a:t>?)</a:t>
            </a:r>
            <a:r>
              <a:rPr lang="en-US" dirty="0" smtClean="0"/>
              <a:t> </a:t>
            </a:r>
          </a:p>
          <a:p>
            <a:r>
              <a:rPr lang="it-IT" dirty="0"/>
              <a:t>the </a:t>
            </a:r>
            <a:r>
              <a:rPr lang="it-IT" dirty="0" err="1"/>
              <a:t>attraction</a:t>
            </a:r>
            <a:r>
              <a:rPr lang="it-IT" dirty="0"/>
              <a:t> and training of more CMMST </a:t>
            </a:r>
            <a:r>
              <a:rPr lang="it-IT" dirty="0" err="1"/>
              <a:t>users</a:t>
            </a:r>
            <a:r>
              <a:rPr lang="en-US" dirty="0"/>
              <a:t> </a:t>
            </a:r>
            <a:r>
              <a:rPr lang="en-US" dirty="0" smtClean="0"/>
              <a:t>(all or champions)</a:t>
            </a:r>
          </a:p>
          <a:p>
            <a:r>
              <a:rPr lang="it-IT" dirty="0"/>
              <a:t>the </a:t>
            </a:r>
            <a:r>
              <a:rPr lang="it-IT" dirty="0" err="1"/>
              <a:t>sustainability</a:t>
            </a:r>
            <a:r>
              <a:rPr lang="it-IT" dirty="0"/>
              <a:t> of the CMMST VRC</a:t>
            </a:r>
            <a:r>
              <a:rPr lang="en-US" dirty="0"/>
              <a:t> </a:t>
            </a:r>
            <a:r>
              <a:rPr lang="en-US" dirty="0" smtClean="0"/>
              <a:t>(GC,RM)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10/04/13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4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/>
          </p:cNvSpPr>
          <p:nvPr/>
        </p:nvSpPr>
        <p:spPr bwMode="auto">
          <a:xfrm>
            <a:off x="1835696" y="0"/>
            <a:ext cx="7308304" cy="61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600075"/>
            <a:r>
              <a:rPr lang="en-US" sz="4000" dirty="0" smtClean="0">
                <a:solidFill>
                  <a:schemeClr val="bg1"/>
                </a:solidFill>
                <a:latin typeface="Tahoma" charset="0"/>
                <a:cs typeface="Gill Sans" charset="0"/>
                <a:sym typeface="Gill Sans" charset="0"/>
              </a:rPr>
              <a:t>THE SIMULATOR </a:t>
            </a:r>
            <a:r>
              <a:rPr lang="en-US" sz="4000" dirty="0">
                <a:solidFill>
                  <a:schemeClr val="bg1"/>
                </a:solidFill>
                <a:latin typeface="Tahoma" charset="0"/>
                <a:cs typeface="Gill Sans" charset="0"/>
                <a:sym typeface="Gill Sans" charset="0"/>
              </a:rPr>
              <a:t>WORKFLOW </a:t>
            </a:r>
            <a:endParaRPr lang="en-US" sz="4000" dirty="0">
              <a:solidFill>
                <a:schemeClr val="bg1"/>
              </a:solidFill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5602" name="AutoShape 3"/>
          <p:cNvSpPr>
            <a:spLocks/>
          </p:cNvSpPr>
          <p:nvPr/>
        </p:nvSpPr>
        <p:spPr bwMode="auto">
          <a:xfrm>
            <a:off x="381000" y="876300"/>
            <a:ext cx="1214438" cy="3111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0 h 21600"/>
              <a:gd name="T16" fmla="*/ 2147483647 w 21600"/>
              <a:gd name="T17" fmla="*/ 0 h 21600"/>
              <a:gd name="T18" fmla="*/ 2147483647 w 21600"/>
              <a:gd name="T19" fmla="*/ 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600"/>
              <a:gd name="T31" fmla="*/ 0 h 21600"/>
              <a:gd name="T32" fmla="*/ 21600 w 21600"/>
              <a:gd name="T33" fmla="*/ 216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>
                <a:moveTo>
                  <a:pt x="1267" y="0"/>
                </a:moveTo>
                <a:cubicBezTo>
                  <a:pt x="567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567" y="21600"/>
                  <a:pt x="1267" y="21600"/>
                </a:cubicBezTo>
                <a:lnTo>
                  <a:pt x="20333" y="21600"/>
                </a:lnTo>
                <a:cubicBezTo>
                  <a:pt x="21033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1033" y="0"/>
                  <a:pt x="20333" y="0"/>
                </a:cubicBezTo>
                <a:lnTo>
                  <a:pt x="1267" y="0"/>
                </a:lnTo>
                <a:close/>
                <a:moveTo>
                  <a:pt x="1267" y="0"/>
                </a:move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03" name="Rectangle 4"/>
          <p:cNvSpPr>
            <a:spLocks/>
          </p:cNvSpPr>
          <p:nvPr/>
        </p:nvSpPr>
        <p:spPr bwMode="auto">
          <a:xfrm>
            <a:off x="577850" y="944563"/>
            <a:ext cx="83026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4736" bIns="0" anchor="ctr">
            <a:spAutoFit/>
          </a:bodyPr>
          <a:lstStyle/>
          <a:p>
            <a:pPr marL="23813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 b="1">
                <a:cs typeface="Arial" charset="0"/>
                <a:sym typeface="Arial" charset="0"/>
              </a:rPr>
              <a:t>INTERACTION</a:t>
            </a:r>
          </a:p>
        </p:txBody>
      </p:sp>
      <p:sp>
        <p:nvSpPr>
          <p:cNvPr id="25604" name="AutoShape 5"/>
          <p:cNvSpPr>
            <a:spLocks/>
          </p:cNvSpPr>
          <p:nvPr/>
        </p:nvSpPr>
        <p:spPr bwMode="auto">
          <a:xfrm>
            <a:off x="1917700" y="642938"/>
            <a:ext cx="1571625" cy="787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86CD4D"/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05" name="Rectangle 6"/>
          <p:cNvSpPr>
            <a:spLocks/>
          </p:cNvSpPr>
          <p:nvPr/>
        </p:nvSpPr>
        <p:spPr bwMode="auto">
          <a:xfrm>
            <a:off x="2266950" y="889000"/>
            <a:ext cx="9080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 b="1">
                <a:cs typeface="Arial" charset="0"/>
                <a:sym typeface="Arial" charset="0"/>
              </a:rPr>
              <a:t>Is there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 b="1">
                <a:cs typeface="Arial" charset="0"/>
                <a:sym typeface="Arial" charset="0"/>
              </a:rPr>
              <a:t>a suitable PES?</a:t>
            </a:r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1608138" y="1030288"/>
            <a:ext cx="296862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>
            <a:off x="3513138" y="1023938"/>
            <a:ext cx="285750" cy="15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08" name="AutoShape 9"/>
          <p:cNvSpPr>
            <a:spLocks/>
          </p:cNvSpPr>
          <p:nvPr/>
        </p:nvSpPr>
        <p:spPr bwMode="auto">
          <a:xfrm>
            <a:off x="3776663" y="644525"/>
            <a:ext cx="1571625" cy="787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86CD4D"/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09" name="Rectangle 10"/>
          <p:cNvSpPr>
            <a:spLocks/>
          </p:cNvSpPr>
          <p:nvPr/>
        </p:nvSpPr>
        <p:spPr bwMode="auto">
          <a:xfrm>
            <a:off x="4195763" y="858838"/>
            <a:ext cx="711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</a:tabLst>
            </a:pPr>
            <a:r>
              <a:rPr lang="en-US" sz="900" b="1">
                <a:cs typeface="Arial" charset="0"/>
                <a:sym typeface="Arial" charset="0"/>
              </a:rPr>
              <a:t>Are ab initio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</a:tabLst>
            </a:pPr>
            <a:r>
              <a:rPr lang="en-US" sz="900" b="1">
                <a:cs typeface="Arial" charset="0"/>
                <a:sym typeface="Arial" charset="0"/>
              </a:rPr>
              <a:t>calculations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</a:tabLst>
            </a:pPr>
            <a:r>
              <a:rPr lang="en-US" sz="900" b="1">
                <a:cs typeface="Arial" charset="0"/>
                <a:sym typeface="Arial" charset="0"/>
              </a:rPr>
              <a:t>available?</a:t>
            </a:r>
          </a:p>
        </p:txBody>
      </p:sp>
      <p:sp>
        <p:nvSpPr>
          <p:cNvPr id="25610" name="AutoShape 11"/>
          <p:cNvSpPr>
            <a:spLocks/>
          </p:cNvSpPr>
          <p:nvPr/>
        </p:nvSpPr>
        <p:spPr bwMode="auto">
          <a:xfrm>
            <a:off x="5588000" y="633413"/>
            <a:ext cx="1571625" cy="787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86CD4D"/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5334000" y="1023938"/>
            <a:ext cx="285750" cy="15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12" name="Rectangle 13"/>
          <p:cNvSpPr>
            <a:spLocks/>
          </p:cNvSpPr>
          <p:nvPr/>
        </p:nvSpPr>
        <p:spPr bwMode="auto">
          <a:xfrm>
            <a:off x="6018213" y="866775"/>
            <a:ext cx="711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</a:tabLst>
            </a:pPr>
            <a:r>
              <a:rPr lang="en-US" sz="900" b="1">
                <a:cs typeface="Arial" charset="0"/>
                <a:sym typeface="Arial" charset="0"/>
              </a:rPr>
              <a:t>Are ab initio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</a:tabLst>
            </a:pPr>
            <a:r>
              <a:rPr lang="en-US" sz="900" b="1">
                <a:cs typeface="Arial" charset="0"/>
                <a:sym typeface="Arial" charset="0"/>
              </a:rPr>
              <a:t>calculations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</a:tabLst>
            </a:pPr>
            <a:r>
              <a:rPr lang="en-US" sz="900" b="1">
                <a:cs typeface="Arial" charset="0"/>
                <a:sym typeface="Arial" charset="0"/>
              </a:rPr>
              <a:t>feasible?</a:t>
            </a:r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7156450" y="1016000"/>
            <a:ext cx="10001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8132763" y="1016000"/>
            <a:ext cx="1587" cy="928688"/>
          </a:xfrm>
          <a:prstGeom prst="line">
            <a:avLst/>
          </a:prstGeom>
          <a:noFill/>
          <a:ln w="3175">
            <a:solidFill>
              <a:srgbClr val="04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15" name="Rectangle 16"/>
          <p:cNvSpPr>
            <a:spLocks/>
          </p:cNvSpPr>
          <p:nvPr/>
        </p:nvSpPr>
        <p:spPr bwMode="auto">
          <a:xfrm>
            <a:off x="3525838" y="844550"/>
            <a:ext cx="222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NO</a:t>
            </a:r>
          </a:p>
        </p:txBody>
      </p:sp>
      <p:sp>
        <p:nvSpPr>
          <p:cNvPr id="25616" name="Rectangle 17"/>
          <p:cNvSpPr>
            <a:spLocks/>
          </p:cNvSpPr>
          <p:nvPr/>
        </p:nvSpPr>
        <p:spPr bwMode="auto">
          <a:xfrm>
            <a:off x="5362575" y="757238"/>
            <a:ext cx="222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NO</a:t>
            </a:r>
          </a:p>
        </p:txBody>
      </p:sp>
      <p:sp>
        <p:nvSpPr>
          <p:cNvPr id="25617" name="Rectangle 18"/>
          <p:cNvSpPr>
            <a:spLocks/>
          </p:cNvSpPr>
          <p:nvPr/>
        </p:nvSpPr>
        <p:spPr bwMode="auto">
          <a:xfrm>
            <a:off x="7156450" y="739775"/>
            <a:ext cx="222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NO</a:t>
            </a:r>
          </a:p>
        </p:txBody>
      </p:sp>
      <p:sp>
        <p:nvSpPr>
          <p:cNvPr id="25618" name="Rectangle 19"/>
          <p:cNvSpPr>
            <a:spLocks/>
          </p:cNvSpPr>
          <p:nvPr/>
        </p:nvSpPr>
        <p:spPr bwMode="auto">
          <a:xfrm>
            <a:off x="2897188" y="1436688"/>
            <a:ext cx="279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YES</a:t>
            </a:r>
          </a:p>
        </p:txBody>
      </p:sp>
      <p:sp>
        <p:nvSpPr>
          <p:cNvPr id="25619" name="Rectangle 20"/>
          <p:cNvSpPr>
            <a:spLocks/>
          </p:cNvSpPr>
          <p:nvPr/>
        </p:nvSpPr>
        <p:spPr bwMode="auto">
          <a:xfrm>
            <a:off x="4686300" y="1476375"/>
            <a:ext cx="279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YES</a:t>
            </a:r>
          </a:p>
        </p:txBody>
      </p:sp>
      <p:sp>
        <p:nvSpPr>
          <p:cNvPr id="25620" name="Rectangle 21"/>
          <p:cNvSpPr>
            <a:spLocks/>
          </p:cNvSpPr>
          <p:nvPr/>
        </p:nvSpPr>
        <p:spPr bwMode="auto">
          <a:xfrm>
            <a:off x="6535738" y="1327150"/>
            <a:ext cx="5238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5750" bIns="0"/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YES</a:t>
            </a:r>
          </a:p>
        </p:txBody>
      </p:sp>
      <p:sp>
        <p:nvSpPr>
          <p:cNvPr id="25621" name="AutoShape 22"/>
          <p:cNvSpPr>
            <a:spLocks/>
          </p:cNvSpPr>
          <p:nvPr/>
        </p:nvSpPr>
        <p:spPr bwMode="auto">
          <a:xfrm>
            <a:off x="5857875" y="1549400"/>
            <a:ext cx="1214438" cy="3127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0 h 21600"/>
              <a:gd name="T16" fmla="*/ 2147483647 w 21600"/>
              <a:gd name="T17" fmla="*/ 0 h 21600"/>
              <a:gd name="T18" fmla="*/ 2147483647 w 21600"/>
              <a:gd name="T19" fmla="*/ 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600"/>
              <a:gd name="T31" fmla="*/ 0 h 21600"/>
              <a:gd name="T32" fmla="*/ 21600 w 21600"/>
              <a:gd name="T33" fmla="*/ 216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>
                <a:moveTo>
                  <a:pt x="1267" y="0"/>
                </a:moveTo>
                <a:cubicBezTo>
                  <a:pt x="567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567" y="21600"/>
                  <a:pt x="1267" y="21600"/>
                </a:cubicBezTo>
                <a:lnTo>
                  <a:pt x="20333" y="21600"/>
                </a:lnTo>
                <a:cubicBezTo>
                  <a:pt x="21033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1033" y="0"/>
                  <a:pt x="20333" y="0"/>
                </a:cubicBezTo>
                <a:lnTo>
                  <a:pt x="1267" y="0"/>
                </a:lnTo>
                <a:close/>
                <a:moveTo>
                  <a:pt x="1267" y="0"/>
                </a:moveTo>
              </a:path>
            </a:pathLst>
          </a:custGeom>
          <a:solidFill>
            <a:srgbClr val="98B7FE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22" name="Rectangle 23"/>
          <p:cNvSpPr>
            <a:spLocks/>
          </p:cNvSpPr>
          <p:nvPr/>
        </p:nvSpPr>
        <p:spPr bwMode="auto">
          <a:xfrm>
            <a:off x="6226175" y="1636713"/>
            <a:ext cx="48736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4736" bIns="0" anchor="ctr">
            <a:spAutoFit/>
          </a:bodyPr>
          <a:lstStyle/>
          <a:p>
            <a:pPr marL="23813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 b="1">
                <a:cs typeface="Arial" charset="0"/>
                <a:sym typeface="Arial" charset="0"/>
              </a:rPr>
              <a:t>SUPSIM</a:t>
            </a:r>
          </a:p>
        </p:txBody>
      </p:sp>
      <p:sp>
        <p:nvSpPr>
          <p:cNvPr id="25623" name="AutoShape 24"/>
          <p:cNvSpPr>
            <a:spLocks/>
          </p:cNvSpPr>
          <p:nvPr/>
        </p:nvSpPr>
        <p:spPr bwMode="auto">
          <a:xfrm>
            <a:off x="3767138" y="1866900"/>
            <a:ext cx="1571625" cy="787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86CD4D"/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24" name="Rectangle 25"/>
          <p:cNvSpPr>
            <a:spLocks/>
          </p:cNvSpPr>
          <p:nvPr/>
        </p:nvSpPr>
        <p:spPr bwMode="auto">
          <a:xfrm>
            <a:off x="4208463" y="1968500"/>
            <a:ext cx="7112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</a:tabLst>
            </a:pPr>
            <a:r>
              <a:rPr lang="en-US" sz="900" b="1">
                <a:cs typeface="Arial" charset="0"/>
                <a:sym typeface="Arial" charset="0"/>
              </a:rPr>
              <a:t>Are 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</a:tabLst>
            </a:pPr>
            <a:r>
              <a:rPr lang="en-US" sz="900" b="1">
                <a:cs typeface="Arial" charset="0"/>
                <a:sym typeface="Arial" charset="0"/>
              </a:rPr>
              <a:t>dynamics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</a:tabLst>
            </a:pPr>
            <a:r>
              <a:rPr lang="en-US" sz="900" b="1">
                <a:cs typeface="Arial" charset="0"/>
                <a:sym typeface="Arial" charset="0"/>
              </a:rPr>
              <a:t>calculations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</a:tabLst>
            </a:pPr>
            <a:r>
              <a:rPr lang="en-US" sz="900" b="1">
                <a:cs typeface="Arial" charset="0"/>
                <a:sym typeface="Arial" charset="0"/>
              </a:rPr>
              <a:t>direct?</a:t>
            </a:r>
          </a:p>
        </p:txBody>
      </p:sp>
      <p:sp>
        <p:nvSpPr>
          <p:cNvPr id="25625" name="Rectangle 26"/>
          <p:cNvSpPr>
            <a:spLocks/>
          </p:cNvSpPr>
          <p:nvPr/>
        </p:nvSpPr>
        <p:spPr bwMode="auto">
          <a:xfrm>
            <a:off x="6535738" y="2578100"/>
            <a:ext cx="5238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5750" bIns="0"/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YES</a:t>
            </a:r>
          </a:p>
        </p:txBody>
      </p:sp>
      <p:sp>
        <p:nvSpPr>
          <p:cNvPr id="25626" name="AutoShape 27"/>
          <p:cNvSpPr>
            <a:spLocks/>
          </p:cNvSpPr>
          <p:nvPr/>
        </p:nvSpPr>
        <p:spPr bwMode="auto">
          <a:xfrm>
            <a:off x="1846263" y="3095625"/>
            <a:ext cx="1643062" cy="8239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86CD4D"/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27" name="Rectangle 28"/>
          <p:cNvSpPr>
            <a:spLocks/>
          </p:cNvSpPr>
          <p:nvPr/>
        </p:nvSpPr>
        <p:spPr bwMode="auto">
          <a:xfrm>
            <a:off x="2290763" y="3211513"/>
            <a:ext cx="78105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</a:tabLst>
            </a:pPr>
            <a:endParaRPr lang="en-US" sz="800" b="1">
              <a:cs typeface="Arial" charset="0"/>
              <a:sym typeface="Arial" charset="0"/>
            </a:endParaRP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</a:tabLst>
            </a:pPr>
            <a:r>
              <a:rPr lang="en-US" sz="900" b="1">
                <a:cs typeface="Arial" charset="0"/>
                <a:sym typeface="Arial" charset="0"/>
              </a:rPr>
              <a:t> Exact 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</a:tabLst>
            </a:pPr>
            <a:r>
              <a:rPr lang="en-US" sz="900" b="1">
                <a:cs typeface="Arial" charset="0"/>
                <a:sym typeface="Arial" charset="0"/>
              </a:rPr>
              <a:t>quantum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</a:tabLst>
            </a:pPr>
            <a:r>
              <a:rPr lang="en-US" sz="900" b="1">
                <a:cs typeface="Arial" charset="0"/>
                <a:sym typeface="Arial" charset="0"/>
              </a:rPr>
              <a:t>calculations?</a:t>
            </a:r>
          </a:p>
        </p:txBody>
      </p:sp>
      <p:sp>
        <p:nvSpPr>
          <p:cNvPr id="25628" name="Line 29"/>
          <p:cNvSpPr>
            <a:spLocks noChangeShapeType="1"/>
          </p:cNvSpPr>
          <p:nvPr/>
        </p:nvSpPr>
        <p:spPr bwMode="auto">
          <a:xfrm rot="10800000" flipH="1">
            <a:off x="3476625" y="3495675"/>
            <a:ext cx="274638" cy="0"/>
          </a:xfrm>
          <a:prstGeom prst="line">
            <a:avLst/>
          </a:prstGeom>
          <a:noFill/>
          <a:ln w="9525">
            <a:solidFill>
              <a:srgbClr val="0D0D0D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29" name="AutoShape 30"/>
          <p:cNvSpPr>
            <a:spLocks/>
          </p:cNvSpPr>
          <p:nvPr/>
        </p:nvSpPr>
        <p:spPr bwMode="auto">
          <a:xfrm>
            <a:off x="3746500" y="3116263"/>
            <a:ext cx="1571625" cy="787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86CD4D"/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30" name="Line 31"/>
          <p:cNvSpPr>
            <a:spLocks noChangeShapeType="1"/>
          </p:cNvSpPr>
          <p:nvPr/>
        </p:nvSpPr>
        <p:spPr bwMode="auto">
          <a:xfrm flipH="1">
            <a:off x="2643188" y="3914775"/>
            <a:ext cx="1587" cy="53022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31" name="Rectangle 32"/>
          <p:cNvSpPr>
            <a:spLocks/>
          </p:cNvSpPr>
          <p:nvPr/>
        </p:nvSpPr>
        <p:spPr bwMode="auto">
          <a:xfrm>
            <a:off x="3478213" y="3303588"/>
            <a:ext cx="222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NO</a:t>
            </a:r>
          </a:p>
        </p:txBody>
      </p:sp>
      <p:sp>
        <p:nvSpPr>
          <p:cNvPr id="25632" name="Rectangle 33"/>
          <p:cNvSpPr>
            <a:spLocks/>
          </p:cNvSpPr>
          <p:nvPr/>
        </p:nvSpPr>
        <p:spPr bwMode="auto">
          <a:xfrm>
            <a:off x="5227638" y="3297238"/>
            <a:ext cx="222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NO</a:t>
            </a:r>
          </a:p>
        </p:txBody>
      </p:sp>
      <p:sp>
        <p:nvSpPr>
          <p:cNvPr id="25633" name="Rectangle 34"/>
          <p:cNvSpPr>
            <a:spLocks/>
          </p:cNvSpPr>
          <p:nvPr/>
        </p:nvSpPr>
        <p:spPr bwMode="auto">
          <a:xfrm>
            <a:off x="2740025" y="3989388"/>
            <a:ext cx="279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YES</a:t>
            </a:r>
          </a:p>
        </p:txBody>
      </p:sp>
      <p:sp>
        <p:nvSpPr>
          <p:cNvPr id="25634" name="Rectangle 35"/>
          <p:cNvSpPr>
            <a:spLocks/>
          </p:cNvSpPr>
          <p:nvPr/>
        </p:nvSpPr>
        <p:spPr bwMode="auto">
          <a:xfrm>
            <a:off x="4589463" y="3998913"/>
            <a:ext cx="279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YES</a:t>
            </a:r>
          </a:p>
        </p:txBody>
      </p:sp>
      <p:sp>
        <p:nvSpPr>
          <p:cNvPr id="25635" name="Line 36"/>
          <p:cNvSpPr>
            <a:spLocks noChangeShapeType="1"/>
          </p:cNvSpPr>
          <p:nvPr/>
        </p:nvSpPr>
        <p:spPr bwMode="auto">
          <a:xfrm rot="10800000" flipH="1">
            <a:off x="5305425" y="3503613"/>
            <a:ext cx="32385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36" name="Line 37"/>
          <p:cNvSpPr>
            <a:spLocks noChangeShapeType="1"/>
          </p:cNvSpPr>
          <p:nvPr/>
        </p:nvSpPr>
        <p:spPr bwMode="auto">
          <a:xfrm>
            <a:off x="7204075" y="3500438"/>
            <a:ext cx="944563" cy="15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37" name="AutoShape 38"/>
          <p:cNvSpPr>
            <a:spLocks/>
          </p:cNvSpPr>
          <p:nvPr/>
        </p:nvSpPr>
        <p:spPr bwMode="auto">
          <a:xfrm>
            <a:off x="5629275" y="3100388"/>
            <a:ext cx="1571625" cy="787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86CD4D"/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38" name="Rectangle 39"/>
          <p:cNvSpPr>
            <a:spLocks/>
          </p:cNvSpPr>
          <p:nvPr/>
        </p:nvSpPr>
        <p:spPr bwMode="auto">
          <a:xfrm>
            <a:off x="6548438" y="4000500"/>
            <a:ext cx="279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YES</a:t>
            </a:r>
          </a:p>
        </p:txBody>
      </p:sp>
      <p:sp>
        <p:nvSpPr>
          <p:cNvPr id="25639" name="Rectangle 40"/>
          <p:cNvSpPr>
            <a:spLocks/>
          </p:cNvSpPr>
          <p:nvPr/>
        </p:nvSpPr>
        <p:spPr bwMode="auto">
          <a:xfrm>
            <a:off x="7429500" y="3297238"/>
            <a:ext cx="222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NO</a:t>
            </a:r>
          </a:p>
        </p:txBody>
      </p:sp>
      <p:sp>
        <p:nvSpPr>
          <p:cNvPr id="25640" name="AutoShape 41"/>
          <p:cNvSpPr>
            <a:spLocks/>
          </p:cNvSpPr>
          <p:nvPr/>
        </p:nvSpPr>
        <p:spPr bwMode="auto">
          <a:xfrm>
            <a:off x="298450" y="4932363"/>
            <a:ext cx="1362075" cy="3111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0 h 21600"/>
              <a:gd name="T16" fmla="*/ 2147483647 w 21600"/>
              <a:gd name="T17" fmla="*/ 0 h 21600"/>
              <a:gd name="T18" fmla="*/ 2147483647 w 21600"/>
              <a:gd name="T19" fmla="*/ 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600"/>
              <a:gd name="T31" fmla="*/ 0 h 21600"/>
              <a:gd name="T32" fmla="*/ 21600 w 21600"/>
              <a:gd name="T33" fmla="*/ 216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>
                <a:moveTo>
                  <a:pt x="1129" y="0"/>
                </a:moveTo>
                <a:cubicBezTo>
                  <a:pt x="505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505" y="21600"/>
                  <a:pt x="1129" y="21600"/>
                </a:cubicBezTo>
                <a:lnTo>
                  <a:pt x="20471" y="21600"/>
                </a:lnTo>
                <a:cubicBezTo>
                  <a:pt x="21095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1095" y="0"/>
                  <a:pt x="20471" y="0"/>
                </a:cubicBezTo>
                <a:lnTo>
                  <a:pt x="1129" y="0"/>
                </a:lnTo>
                <a:close/>
                <a:moveTo>
                  <a:pt x="1129" y="0"/>
                </a:move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41" name="Rectangle 42"/>
          <p:cNvSpPr>
            <a:spLocks/>
          </p:cNvSpPr>
          <p:nvPr/>
        </p:nvSpPr>
        <p:spPr bwMode="auto">
          <a:xfrm>
            <a:off x="557213" y="5018088"/>
            <a:ext cx="91916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4846" bIns="0" anchor="ctr">
            <a:spAutoFit/>
          </a:bodyPr>
          <a:lstStyle/>
          <a:p>
            <a:pPr marL="23813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 b="1">
                <a:cs typeface="Arial" charset="0"/>
                <a:sym typeface="Arial" charset="0"/>
              </a:rPr>
              <a:t>OBSERVABLES</a:t>
            </a:r>
          </a:p>
        </p:txBody>
      </p:sp>
      <p:sp>
        <p:nvSpPr>
          <p:cNvPr id="25642" name="Line 43"/>
          <p:cNvSpPr>
            <a:spLocks noChangeShapeType="1"/>
          </p:cNvSpPr>
          <p:nvPr/>
        </p:nvSpPr>
        <p:spPr bwMode="auto">
          <a:xfrm>
            <a:off x="4500563" y="4813300"/>
            <a:ext cx="1587" cy="27305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43" name="Line 44"/>
          <p:cNvSpPr>
            <a:spLocks noChangeShapeType="1"/>
          </p:cNvSpPr>
          <p:nvPr/>
        </p:nvSpPr>
        <p:spPr bwMode="auto">
          <a:xfrm>
            <a:off x="2597150" y="4811713"/>
            <a:ext cx="1588" cy="27622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44" name="Line 45"/>
          <p:cNvSpPr>
            <a:spLocks noChangeShapeType="1"/>
          </p:cNvSpPr>
          <p:nvPr/>
        </p:nvSpPr>
        <p:spPr bwMode="auto">
          <a:xfrm flipH="1">
            <a:off x="6324600" y="5029200"/>
            <a:ext cx="1751013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45" name="Line 46"/>
          <p:cNvSpPr>
            <a:spLocks noChangeShapeType="1"/>
          </p:cNvSpPr>
          <p:nvPr/>
        </p:nvSpPr>
        <p:spPr bwMode="auto">
          <a:xfrm flipH="1">
            <a:off x="1671638" y="5062538"/>
            <a:ext cx="881062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46" name="Line 47"/>
          <p:cNvSpPr>
            <a:spLocks noChangeShapeType="1"/>
          </p:cNvSpPr>
          <p:nvPr/>
        </p:nvSpPr>
        <p:spPr bwMode="auto">
          <a:xfrm flipH="1" flipV="1">
            <a:off x="2590800" y="5029200"/>
            <a:ext cx="1851025" cy="3333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47" name="Line 48"/>
          <p:cNvSpPr>
            <a:spLocks noChangeShapeType="1"/>
          </p:cNvSpPr>
          <p:nvPr/>
        </p:nvSpPr>
        <p:spPr bwMode="auto">
          <a:xfrm>
            <a:off x="6378575" y="4806950"/>
            <a:ext cx="1588" cy="2809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48" name="Line 49"/>
          <p:cNvSpPr>
            <a:spLocks noChangeShapeType="1"/>
          </p:cNvSpPr>
          <p:nvPr/>
        </p:nvSpPr>
        <p:spPr bwMode="auto">
          <a:xfrm flipH="1" flipV="1">
            <a:off x="4419600" y="5029200"/>
            <a:ext cx="18923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49" name="Rectangle 50"/>
          <p:cNvSpPr>
            <a:spLocks/>
          </p:cNvSpPr>
          <p:nvPr/>
        </p:nvSpPr>
        <p:spPr bwMode="auto">
          <a:xfrm>
            <a:off x="3862388" y="3222625"/>
            <a:ext cx="1309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5750" bIns="0"/>
          <a:lstStyle/>
          <a:p>
            <a:pPr marL="25400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</a:tabLst>
            </a:pPr>
            <a:endParaRPr lang="en-US" sz="800" b="1">
              <a:cs typeface="Arial" charset="0"/>
              <a:sym typeface="Arial" charset="0"/>
            </a:endParaRP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</a:tabLst>
            </a:pPr>
            <a:r>
              <a:rPr lang="en-US" sz="900" b="1">
                <a:cs typeface="Arial" charset="0"/>
                <a:sym typeface="Arial" charset="0"/>
              </a:rPr>
              <a:t>Approximate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</a:tabLst>
            </a:pPr>
            <a:r>
              <a:rPr lang="en-US" sz="900" b="1">
                <a:cs typeface="Arial" charset="0"/>
                <a:sym typeface="Arial" charset="0"/>
              </a:rPr>
              <a:t> quantum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</a:tabLst>
            </a:pPr>
            <a:r>
              <a:rPr lang="en-US" sz="900" b="1">
                <a:cs typeface="Arial" charset="0"/>
                <a:sym typeface="Arial" charset="0"/>
              </a:rPr>
              <a:t>calculations?</a:t>
            </a:r>
          </a:p>
        </p:txBody>
      </p:sp>
      <p:sp>
        <p:nvSpPr>
          <p:cNvPr id="25650" name="Rectangle 51"/>
          <p:cNvSpPr>
            <a:spLocks/>
          </p:cNvSpPr>
          <p:nvPr/>
        </p:nvSpPr>
        <p:spPr bwMode="auto">
          <a:xfrm>
            <a:off x="6018213" y="3357563"/>
            <a:ext cx="800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 b="1">
                <a:cs typeface="Arial" charset="0"/>
                <a:sym typeface="Arial" charset="0"/>
              </a:rPr>
              <a:t>Semiclassical</a:t>
            </a:r>
          </a:p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 b="1">
                <a:cs typeface="Arial" charset="0"/>
                <a:sym typeface="Arial" charset="0"/>
              </a:rPr>
              <a:t>calculations?</a:t>
            </a:r>
          </a:p>
        </p:txBody>
      </p:sp>
      <p:sp>
        <p:nvSpPr>
          <p:cNvPr id="25651" name="Line 52"/>
          <p:cNvSpPr>
            <a:spLocks noChangeShapeType="1"/>
          </p:cNvSpPr>
          <p:nvPr/>
        </p:nvSpPr>
        <p:spPr bwMode="auto">
          <a:xfrm rot="10800000" flipH="1">
            <a:off x="1595438" y="3014663"/>
            <a:ext cx="6562725" cy="4762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52" name="Line 53"/>
          <p:cNvSpPr>
            <a:spLocks noChangeShapeType="1"/>
          </p:cNvSpPr>
          <p:nvPr/>
        </p:nvSpPr>
        <p:spPr bwMode="auto">
          <a:xfrm rot="10800000" flipH="1">
            <a:off x="984250" y="3141663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53" name="Line 54"/>
          <p:cNvSpPr>
            <a:spLocks noChangeShapeType="1"/>
          </p:cNvSpPr>
          <p:nvPr/>
        </p:nvSpPr>
        <p:spPr bwMode="auto">
          <a:xfrm flipH="1">
            <a:off x="965200" y="3497263"/>
            <a:ext cx="928688" cy="4762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54" name="Line 55"/>
          <p:cNvSpPr>
            <a:spLocks noChangeShapeType="1"/>
          </p:cNvSpPr>
          <p:nvPr/>
        </p:nvSpPr>
        <p:spPr bwMode="auto">
          <a:xfrm rot="10800000" flipH="1">
            <a:off x="971550" y="5235575"/>
            <a:ext cx="0" cy="430213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55" name="Line 56"/>
          <p:cNvSpPr>
            <a:spLocks noChangeShapeType="1"/>
          </p:cNvSpPr>
          <p:nvPr/>
        </p:nvSpPr>
        <p:spPr bwMode="auto">
          <a:xfrm rot="10800000">
            <a:off x="965200" y="5656263"/>
            <a:ext cx="820738" cy="4762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25656" name="Group 57"/>
          <p:cNvGrpSpPr>
            <a:grpSpLocks/>
          </p:cNvGrpSpPr>
          <p:nvPr/>
        </p:nvGrpSpPr>
        <p:grpSpPr bwMode="auto">
          <a:xfrm>
            <a:off x="5619750" y="5253038"/>
            <a:ext cx="1643063" cy="823912"/>
            <a:chOff x="0" y="0"/>
            <a:chExt cx="1104" cy="1104"/>
          </a:xfrm>
        </p:grpSpPr>
        <p:sp>
          <p:nvSpPr>
            <p:cNvPr id="25726" name="AutoShape 58"/>
            <p:cNvSpPr>
              <a:spLocks/>
            </p:cNvSpPr>
            <p:nvPr/>
          </p:nvSpPr>
          <p:spPr bwMode="auto">
            <a:xfrm>
              <a:off x="0" y="0"/>
              <a:ext cx="1104" cy="1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  <a:moveTo>
                    <a:pt x="10800" y="0"/>
                  </a:moveTo>
                </a:path>
              </a:pathLst>
            </a:custGeom>
            <a:solidFill>
              <a:srgbClr val="86CD4D"/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26696" bIns="0" anchor="ctr"/>
            <a:lstStyle/>
            <a:p>
              <a:endParaRPr lang="it-IT"/>
            </a:p>
          </p:txBody>
        </p:sp>
        <p:sp>
          <p:nvSpPr>
            <p:cNvPr id="25727" name="Rectangle 59"/>
            <p:cNvSpPr>
              <a:spLocks/>
            </p:cNvSpPr>
            <p:nvPr/>
          </p:nvSpPr>
          <p:spPr bwMode="auto">
            <a:xfrm>
              <a:off x="0" y="428"/>
              <a:ext cx="110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26696" bIns="0" anchor="ctr"/>
            <a:lstStyle/>
            <a:p>
              <a:pPr marL="25400" algn="ctr" defTabSz="600075">
                <a:lnSpc>
                  <a:spcPct val="93000"/>
                </a:lnSpc>
              </a:pPr>
              <a:r>
                <a:rPr lang="en-US" sz="900" b="1">
                  <a:cs typeface="Arial" charset="0"/>
                  <a:sym typeface="Arial" charset="0"/>
                </a:rPr>
                <a:t>Fixed</a:t>
              </a:r>
            </a:p>
            <a:p>
              <a:pPr marL="25400" algn="ctr" defTabSz="600075">
                <a:lnSpc>
                  <a:spcPct val="93000"/>
                </a:lnSpc>
              </a:pPr>
              <a:r>
                <a:rPr lang="en-US" sz="900" b="1">
                  <a:cs typeface="Arial" charset="0"/>
                  <a:sym typeface="Arial" charset="0"/>
                </a:rPr>
                <a:t>Temperature</a:t>
              </a:r>
            </a:p>
          </p:txBody>
        </p:sp>
      </p:grpSp>
      <p:grpSp>
        <p:nvGrpSpPr>
          <p:cNvPr id="25657" name="Group 60"/>
          <p:cNvGrpSpPr>
            <a:grpSpLocks/>
          </p:cNvGrpSpPr>
          <p:nvPr/>
        </p:nvGrpSpPr>
        <p:grpSpPr bwMode="auto">
          <a:xfrm>
            <a:off x="3690938" y="5259388"/>
            <a:ext cx="1643062" cy="823912"/>
            <a:chOff x="0" y="0"/>
            <a:chExt cx="1104" cy="1104"/>
          </a:xfrm>
        </p:grpSpPr>
        <p:sp>
          <p:nvSpPr>
            <p:cNvPr id="25724" name="AutoShape 61"/>
            <p:cNvSpPr>
              <a:spLocks/>
            </p:cNvSpPr>
            <p:nvPr/>
          </p:nvSpPr>
          <p:spPr bwMode="auto">
            <a:xfrm>
              <a:off x="0" y="0"/>
              <a:ext cx="1104" cy="1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  <a:moveTo>
                    <a:pt x="10800" y="0"/>
                  </a:moveTo>
                </a:path>
              </a:pathLst>
            </a:custGeom>
            <a:solidFill>
              <a:srgbClr val="86CD4D"/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26696" bIns="0" anchor="ctr"/>
            <a:lstStyle/>
            <a:p>
              <a:endParaRPr lang="it-IT"/>
            </a:p>
          </p:txBody>
        </p:sp>
        <p:sp>
          <p:nvSpPr>
            <p:cNvPr id="25725" name="Rectangle 62"/>
            <p:cNvSpPr>
              <a:spLocks/>
            </p:cNvSpPr>
            <p:nvPr/>
          </p:nvSpPr>
          <p:spPr bwMode="auto">
            <a:xfrm>
              <a:off x="0" y="368"/>
              <a:ext cx="110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26696" bIns="0" anchor="ctr"/>
            <a:lstStyle/>
            <a:p>
              <a:pPr marL="25400" algn="ctr" defTabSz="600075">
                <a:lnSpc>
                  <a:spcPct val="93000"/>
                </a:lnSpc>
              </a:pPr>
              <a:endParaRPr lang="en-US" sz="900" b="1">
                <a:cs typeface="Arial" charset="0"/>
                <a:sym typeface="Arial" charset="0"/>
              </a:endParaRPr>
            </a:p>
            <a:p>
              <a:pPr marL="25400" algn="ctr" defTabSz="600075">
                <a:lnSpc>
                  <a:spcPct val="93000"/>
                </a:lnSpc>
              </a:pPr>
              <a:r>
                <a:rPr lang="en-US" sz="900" b="1">
                  <a:cs typeface="Arial" charset="0"/>
                  <a:sym typeface="Arial" charset="0"/>
                </a:rPr>
                <a:t>Fixed </a:t>
              </a:r>
            </a:p>
            <a:p>
              <a:pPr marL="25400" algn="ctr" defTabSz="600075">
                <a:lnSpc>
                  <a:spcPct val="93000"/>
                </a:lnSpc>
              </a:pPr>
              <a:r>
                <a:rPr lang="en-US" sz="900" b="1">
                  <a:cs typeface="Arial" charset="0"/>
                  <a:sym typeface="Arial" charset="0"/>
                </a:rPr>
                <a:t>Energy</a:t>
              </a:r>
            </a:p>
          </p:txBody>
        </p:sp>
      </p:grpSp>
      <p:grpSp>
        <p:nvGrpSpPr>
          <p:cNvPr id="25658" name="Group 63"/>
          <p:cNvGrpSpPr>
            <a:grpSpLocks/>
          </p:cNvGrpSpPr>
          <p:nvPr/>
        </p:nvGrpSpPr>
        <p:grpSpPr bwMode="auto">
          <a:xfrm>
            <a:off x="1762125" y="5253038"/>
            <a:ext cx="1643063" cy="823912"/>
            <a:chOff x="0" y="0"/>
            <a:chExt cx="1104" cy="1104"/>
          </a:xfrm>
        </p:grpSpPr>
        <p:sp>
          <p:nvSpPr>
            <p:cNvPr id="25722" name="AutoShape 64"/>
            <p:cNvSpPr>
              <a:spLocks/>
            </p:cNvSpPr>
            <p:nvPr/>
          </p:nvSpPr>
          <p:spPr bwMode="auto">
            <a:xfrm>
              <a:off x="0" y="0"/>
              <a:ext cx="1104" cy="1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  <a:moveTo>
                    <a:pt x="10800" y="0"/>
                  </a:moveTo>
                </a:path>
              </a:pathLst>
            </a:custGeom>
            <a:solidFill>
              <a:srgbClr val="86CD4D"/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26696" bIns="0" anchor="ctr"/>
            <a:lstStyle/>
            <a:p>
              <a:endParaRPr lang="it-IT"/>
            </a:p>
          </p:txBody>
        </p:sp>
        <p:sp>
          <p:nvSpPr>
            <p:cNvPr id="25723" name="Rectangle 65"/>
            <p:cNvSpPr>
              <a:spLocks/>
            </p:cNvSpPr>
            <p:nvPr/>
          </p:nvSpPr>
          <p:spPr bwMode="auto">
            <a:xfrm>
              <a:off x="0" y="488"/>
              <a:ext cx="110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26696" bIns="0" anchor="ctr"/>
            <a:lstStyle/>
            <a:p>
              <a:pPr marL="25400" algn="ctr" defTabSz="600075">
                <a:lnSpc>
                  <a:spcPct val="93000"/>
                </a:lnSpc>
              </a:pPr>
              <a:r>
                <a:rPr lang="en-US" sz="900" b="1">
                  <a:cs typeface="Arial" charset="0"/>
                  <a:sym typeface="Arial" charset="0"/>
                </a:rPr>
                <a:t>Fixed J and Energy </a:t>
              </a:r>
            </a:p>
          </p:txBody>
        </p:sp>
      </p:grpSp>
      <p:grpSp>
        <p:nvGrpSpPr>
          <p:cNvPr id="25659" name="Group 66"/>
          <p:cNvGrpSpPr>
            <a:grpSpLocks/>
          </p:cNvGrpSpPr>
          <p:nvPr/>
        </p:nvGrpSpPr>
        <p:grpSpPr bwMode="auto">
          <a:xfrm>
            <a:off x="2095500" y="2224088"/>
            <a:ext cx="1214438" cy="312737"/>
            <a:chOff x="0" y="0"/>
            <a:chExt cx="816" cy="418"/>
          </a:xfrm>
        </p:grpSpPr>
        <p:sp>
          <p:nvSpPr>
            <p:cNvPr id="25720" name="AutoShape 67"/>
            <p:cNvSpPr>
              <a:spLocks/>
            </p:cNvSpPr>
            <p:nvPr/>
          </p:nvSpPr>
          <p:spPr bwMode="auto">
            <a:xfrm>
              <a:off x="0" y="0"/>
              <a:ext cx="816" cy="41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1267" y="0"/>
                  </a:moveTo>
                  <a:cubicBezTo>
                    <a:pt x="567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567" y="21600"/>
                    <a:pt x="1267" y="21600"/>
                  </a:cubicBezTo>
                  <a:lnTo>
                    <a:pt x="20333" y="21600"/>
                  </a:lnTo>
                  <a:cubicBezTo>
                    <a:pt x="21033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21033" y="0"/>
                    <a:pt x="20333" y="0"/>
                  </a:cubicBezTo>
                  <a:lnTo>
                    <a:pt x="1267" y="0"/>
                  </a:lnTo>
                  <a:close/>
                  <a:moveTo>
                    <a:pt x="1267" y="0"/>
                  </a:moveTo>
                </a:path>
              </a:pathLst>
            </a:custGeom>
            <a:solidFill>
              <a:srgbClr val="98B7FE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25750" bIns="0" anchor="ctr"/>
            <a:lstStyle/>
            <a:p>
              <a:endParaRPr lang="it-IT"/>
            </a:p>
          </p:txBody>
        </p:sp>
        <p:sp>
          <p:nvSpPr>
            <p:cNvPr id="25721" name="Rectangle 68"/>
            <p:cNvSpPr>
              <a:spLocks/>
            </p:cNvSpPr>
            <p:nvPr/>
          </p:nvSpPr>
          <p:spPr bwMode="auto">
            <a:xfrm>
              <a:off x="0" y="81"/>
              <a:ext cx="81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25750" bIns="0" anchor="ctr"/>
            <a:lstStyle/>
            <a:p>
              <a:pPr marL="25400" algn="ctr" defTabSz="600075">
                <a:tabLst>
                  <a:tab pos="25400" algn="l"/>
                  <a:tab pos="625475" algn="l"/>
                  <a:tab pos="1227138" algn="l"/>
                  <a:tab pos="1827213" algn="l"/>
                  <a:tab pos="2427288" algn="l"/>
                  <a:tab pos="3028950" algn="l"/>
                  <a:tab pos="3629025" algn="l"/>
                  <a:tab pos="4229100" algn="l"/>
                  <a:tab pos="4830763" algn="l"/>
                  <a:tab pos="5430838" algn="l"/>
                  <a:tab pos="6032500" algn="l"/>
                  <a:tab pos="6632575" algn="l"/>
                  <a:tab pos="7207250" algn="l"/>
                </a:tabLst>
              </a:pPr>
              <a:r>
                <a:rPr lang="en-US" sz="900" b="1">
                  <a:cs typeface="Arial" charset="0"/>
                  <a:sym typeface="Arial" charset="0"/>
                </a:rPr>
                <a:t>Import the</a:t>
              </a:r>
            </a:p>
            <a:p>
              <a:pPr marL="25400" algn="ctr" defTabSz="600075">
                <a:tabLst>
                  <a:tab pos="25400" algn="l"/>
                  <a:tab pos="625475" algn="l"/>
                  <a:tab pos="1227138" algn="l"/>
                  <a:tab pos="1827213" algn="l"/>
                  <a:tab pos="2427288" algn="l"/>
                  <a:tab pos="3028950" algn="l"/>
                  <a:tab pos="3629025" algn="l"/>
                  <a:tab pos="4229100" algn="l"/>
                  <a:tab pos="4830763" algn="l"/>
                  <a:tab pos="5430838" algn="l"/>
                  <a:tab pos="6032500" algn="l"/>
                  <a:tab pos="6632575" algn="l"/>
                  <a:tab pos="7207250" algn="l"/>
                </a:tabLst>
              </a:pPr>
              <a:r>
                <a:rPr lang="en-US" sz="900" b="1">
                  <a:cs typeface="Arial" charset="0"/>
                  <a:sym typeface="Arial" charset="0"/>
                </a:rPr>
                <a:t>PES routine</a:t>
              </a:r>
            </a:p>
          </p:txBody>
        </p:sp>
      </p:grpSp>
      <p:sp>
        <p:nvSpPr>
          <p:cNvPr id="25660" name="Line 69"/>
          <p:cNvSpPr>
            <a:spLocks noChangeShapeType="1"/>
          </p:cNvSpPr>
          <p:nvPr/>
        </p:nvSpPr>
        <p:spPr bwMode="auto">
          <a:xfrm>
            <a:off x="2682875" y="1430338"/>
            <a:ext cx="15875" cy="80327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61" name="Line 70"/>
          <p:cNvSpPr>
            <a:spLocks noChangeShapeType="1"/>
          </p:cNvSpPr>
          <p:nvPr/>
        </p:nvSpPr>
        <p:spPr bwMode="auto">
          <a:xfrm>
            <a:off x="4567238" y="1419225"/>
            <a:ext cx="1587" cy="45402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62" name="Line 71"/>
          <p:cNvSpPr>
            <a:spLocks noChangeShapeType="1"/>
          </p:cNvSpPr>
          <p:nvPr/>
        </p:nvSpPr>
        <p:spPr bwMode="auto">
          <a:xfrm>
            <a:off x="2657475" y="2552700"/>
            <a:ext cx="1588" cy="44767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63" name="AutoShape 72"/>
          <p:cNvSpPr>
            <a:spLocks/>
          </p:cNvSpPr>
          <p:nvPr/>
        </p:nvSpPr>
        <p:spPr bwMode="auto">
          <a:xfrm>
            <a:off x="5884863" y="2041525"/>
            <a:ext cx="1214437" cy="3127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0 h 21600"/>
              <a:gd name="T16" fmla="*/ 2147483647 w 21600"/>
              <a:gd name="T17" fmla="*/ 0 h 21600"/>
              <a:gd name="T18" fmla="*/ 2147483647 w 21600"/>
              <a:gd name="T19" fmla="*/ 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600"/>
              <a:gd name="T31" fmla="*/ 0 h 21600"/>
              <a:gd name="T32" fmla="*/ 21600 w 21600"/>
              <a:gd name="T33" fmla="*/ 216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>
                <a:moveTo>
                  <a:pt x="1267" y="0"/>
                </a:moveTo>
                <a:cubicBezTo>
                  <a:pt x="567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567" y="21600"/>
                  <a:pt x="1267" y="21600"/>
                </a:cubicBezTo>
                <a:lnTo>
                  <a:pt x="20333" y="21600"/>
                </a:lnTo>
                <a:cubicBezTo>
                  <a:pt x="21033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1033" y="0"/>
                  <a:pt x="20333" y="0"/>
                </a:cubicBezTo>
                <a:lnTo>
                  <a:pt x="1267" y="0"/>
                </a:lnTo>
                <a:close/>
                <a:moveTo>
                  <a:pt x="1267" y="0"/>
                </a:moveTo>
              </a:path>
            </a:pathLst>
          </a:custGeom>
          <a:solidFill>
            <a:srgbClr val="98B7FE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64" name="Rectangle 73"/>
          <p:cNvSpPr>
            <a:spLocks/>
          </p:cNvSpPr>
          <p:nvPr/>
        </p:nvSpPr>
        <p:spPr bwMode="auto">
          <a:xfrm>
            <a:off x="6189663" y="2111375"/>
            <a:ext cx="49371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4736" bIns="0" anchor="ctr">
            <a:spAutoFit/>
          </a:bodyPr>
          <a:lstStyle/>
          <a:p>
            <a:pPr marL="23813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 b="1">
                <a:cs typeface="Arial" charset="0"/>
                <a:sym typeface="Arial" charset="0"/>
              </a:rPr>
              <a:t>FITTING</a:t>
            </a:r>
          </a:p>
        </p:txBody>
      </p:sp>
      <p:sp>
        <p:nvSpPr>
          <p:cNvPr id="25665" name="Line 74"/>
          <p:cNvSpPr>
            <a:spLocks noChangeShapeType="1"/>
          </p:cNvSpPr>
          <p:nvPr/>
        </p:nvSpPr>
        <p:spPr bwMode="auto">
          <a:xfrm>
            <a:off x="4537075" y="2611438"/>
            <a:ext cx="0" cy="40798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66" name="Line 75"/>
          <p:cNvSpPr>
            <a:spLocks noChangeShapeType="1"/>
          </p:cNvSpPr>
          <p:nvPr/>
        </p:nvSpPr>
        <p:spPr bwMode="auto">
          <a:xfrm flipH="1">
            <a:off x="6419850" y="2338388"/>
            <a:ext cx="3175" cy="6731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67" name="Line 76"/>
          <p:cNvSpPr>
            <a:spLocks noChangeShapeType="1"/>
          </p:cNvSpPr>
          <p:nvPr/>
        </p:nvSpPr>
        <p:spPr bwMode="auto">
          <a:xfrm>
            <a:off x="5334000" y="2255838"/>
            <a:ext cx="560388" cy="158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68" name="Line 77"/>
          <p:cNvSpPr>
            <a:spLocks noChangeShapeType="1"/>
          </p:cNvSpPr>
          <p:nvPr/>
        </p:nvSpPr>
        <p:spPr bwMode="auto">
          <a:xfrm flipH="1">
            <a:off x="6370638" y="1412875"/>
            <a:ext cx="14287" cy="138113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69" name="Line 78"/>
          <p:cNvSpPr>
            <a:spLocks noChangeShapeType="1"/>
          </p:cNvSpPr>
          <p:nvPr/>
        </p:nvSpPr>
        <p:spPr bwMode="auto">
          <a:xfrm flipH="1">
            <a:off x="4525963" y="3917950"/>
            <a:ext cx="1587" cy="53022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70" name="Line 79"/>
          <p:cNvSpPr>
            <a:spLocks noChangeShapeType="1"/>
          </p:cNvSpPr>
          <p:nvPr/>
        </p:nvSpPr>
        <p:spPr bwMode="auto">
          <a:xfrm>
            <a:off x="6423025" y="3894138"/>
            <a:ext cx="1588" cy="5715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25671" name="Group 80"/>
          <p:cNvGrpSpPr>
            <a:grpSpLocks/>
          </p:cNvGrpSpPr>
          <p:nvPr/>
        </p:nvGrpSpPr>
        <p:grpSpPr bwMode="auto">
          <a:xfrm>
            <a:off x="1976438" y="6434138"/>
            <a:ext cx="1214437" cy="393700"/>
            <a:chOff x="0" y="0"/>
            <a:chExt cx="816" cy="528"/>
          </a:xfrm>
        </p:grpSpPr>
        <p:sp>
          <p:nvSpPr>
            <p:cNvPr id="25718" name="AutoShape 81"/>
            <p:cNvSpPr>
              <a:spLocks/>
            </p:cNvSpPr>
            <p:nvPr/>
          </p:nvSpPr>
          <p:spPr bwMode="auto">
            <a:xfrm>
              <a:off x="0" y="0"/>
              <a:ext cx="816" cy="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1267" y="0"/>
                  </a:moveTo>
                  <a:cubicBezTo>
                    <a:pt x="567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567" y="21600"/>
                    <a:pt x="1267" y="21600"/>
                  </a:cubicBezTo>
                  <a:lnTo>
                    <a:pt x="20333" y="21600"/>
                  </a:lnTo>
                  <a:cubicBezTo>
                    <a:pt x="21033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21033" y="0"/>
                    <a:pt x="20333" y="0"/>
                  </a:cubicBezTo>
                  <a:lnTo>
                    <a:pt x="1267" y="0"/>
                  </a:lnTo>
                  <a:close/>
                  <a:moveTo>
                    <a:pt x="1267" y="0"/>
                  </a:moveTo>
                </a:path>
              </a:pathLst>
            </a:custGeom>
            <a:solidFill>
              <a:srgbClr val="98B7FE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26696" bIns="0" anchor="ctr"/>
            <a:lstStyle/>
            <a:p>
              <a:endParaRPr lang="it-IT"/>
            </a:p>
          </p:txBody>
        </p:sp>
        <p:sp>
          <p:nvSpPr>
            <p:cNvPr id="25719" name="Rectangle 82"/>
            <p:cNvSpPr>
              <a:spLocks/>
            </p:cNvSpPr>
            <p:nvPr/>
          </p:nvSpPr>
          <p:spPr bwMode="auto">
            <a:xfrm>
              <a:off x="0" y="80"/>
              <a:ext cx="81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26696" bIns="0" anchor="ctr"/>
            <a:lstStyle/>
            <a:p>
              <a:pPr marL="25400" algn="ctr" defTabSz="600075">
                <a:lnSpc>
                  <a:spcPct val="93000"/>
                </a:lnSpc>
              </a:pPr>
              <a:r>
                <a:rPr lang="en-US" sz="900" b="1">
                  <a:cs typeface="Arial" charset="0"/>
                  <a:sym typeface="Arial" charset="0"/>
                </a:rPr>
                <a:t>Scalar and vector correlations</a:t>
              </a:r>
            </a:p>
          </p:txBody>
        </p:sp>
      </p:grpSp>
      <p:sp>
        <p:nvSpPr>
          <p:cNvPr id="25672" name="Line 83"/>
          <p:cNvSpPr>
            <a:spLocks noChangeShapeType="1"/>
          </p:cNvSpPr>
          <p:nvPr/>
        </p:nvSpPr>
        <p:spPr bwMode="auto">
          <a:xfrm>
            <a:off x="2584450" y="6076950"/>
            <a:ext cx="0" cy="3571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25673" name="Group 84"/>
          <p:cNvGrpSpPr>
            <a:grpSpLocks/>
          </p:cNvGrpSpPr>
          <p:nvPr/>
        </p:nvGrpSpPr>
        <p:grpSpPr bwMode="auto">
          <a:xfrm>
            <a:off x="3881438" y="6440488"/>
            <a:ext cx="1214437" cy="387350"/>
            <a:chOff x="0" y="0"/>
            <a:chExt cx="816" cy="520"/>
          </a:xfrm>
        </p:grpSpPr>
        <p:sp>
          <p:nvSpPr>
            <p:cNvPr id="25716" name="AutoShape 85"/>
            <p:cNvSpPr>
              <a:spLocks/>
            </p:cNvSpPr>
            <p:nvPr/>
          </p:nvSpPr>
          <p:spPr bwMode="auto">
            <a:xfrm>
              <a:off x="0" y="0"/>
              <a:ext cx="816" cy="5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1267" y="0"/>
                  </a:moveTo>
                  <a:cubicBezTo>
                    <a:pt x="567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567" y="21600"/>
                    <a:pt x="1267" y="21600"/>
                  </a:cubicBezTo>
                  <a:lnTo>
                    <a:pt x="20333" y="21600"/>
                  </a:lnTo>
                  <a:cubicBezTo>
                    <a:pt x="21033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21033" y="0"/>
                    <a:pt x="20333" y="0"/>
                  </a:cubicBezTo>
                  <a:lnTo>
                    <a:pt x="1267" y="0"/>
                  </a:lnTo>
                  <a:close/>
                  <a:moveTo>
                    <a:pt x="1267" y="0"/>
                  </a:moveTo>
                </a:path>
              </a:pathLst>
            </a:custGeom>
            <a:solidFill>
              <a:srgbClr val="98B7FE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26696" bIns="0" anchor="ctr"/>
            <a:lstStyle/>
            <a:p>
              <a:endParaRPr lang="it-IT"/>
            </a:p>
          </p:txBody>
        </p:sp>
        <p:sp>
          <p:nvSpPr>
            <p:cNvPr id="25717" name="Rectangle 86"/>
            <p:cNvSpPr>
              <a:spLocks/>
            </p:cNvSpPr>
            <p:nvPr/>
          </p:nvSpPr>
          <p:spPr bwMode="auto">
            <a:xfrm>
              <a:off x="0" y="136"/>
              <a:ext cx="81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26696" bIns="0" anchor="ctr"/>
            <a:lstStyle/>
            <a:p>
              <a:pPr marL="25400" algn="ctr" defTabSz="600075">
                <a:lnSpc>
                  <a:spcPct val="93000"/>
                </a:lnSpc>
              </a:pPr>
              <a:r>
                <a:rPr lang="en-US" sz="900" b="1">
                  <a:cs typeface="Arial" charset="0"/>
                  <a:sym typeface="Arial" charset="0"/>
                </a:rPr>
                <a:t>Cross-sections</a:t>
              </a:r>
            </a:p>
          </p:txBody>
        </p:sp>
      </p:grpSp>
      <p:sp>
        <p:nvSpPr>
          <p:cNvPr id="25674" name="Line 87"/>
          <p:cNvSpPr>
            <a:spLocks noChangeShapeType="1"/>
          </p:cNvSpPr>
          <p:nvPr/>
        </p:nvSpPr>
        <p:spPr bwMode="auto">
          <a:xfrm>
            <a:off x="4500563" y="6088063"/>
            <a:ext cx="1587" cy="35718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25675" name="Group 88"/>
          <p:cNvGrpSpPr>
            <a:grpSpLocks/>
          </p:cNvGrpSpPr>
          <p:nvPr/>
        </p:nvGrpSpPr>
        <p:grpSpPr bwMode="auto">
          <a:xfrm>
            <a:off x="5715000" y="6434138"/>
            <a:ext cx="1441450" cy="393700"/>
            <a:chOff x="0" y="0"/>
            <a:chExt cx="968" cy="528"/>
          </a:xfrm>
        </p:grpSpPr>
        <p:sp>
          <p:nvSpPr>
            <p:cNvPr id="25714" name="AutoShape 89"/>
            <p:cNvSpPr>
              <a:spLocks/>
            </p:cNvSpPr>
            <p:nvPr/>
          </p:nvSpPr>
          <p:spPr bwMode="auto">
            <a:xfrm>
              <a:off x="0" y="0"/>
              <a:ext cx="968" cy="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1267" y="0"/>
                  </a:moveTo>
                  <a:cubicBezTo>
                    <a:pt x="567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567" y="21600"/>
                    <a:pt x="1267" y="21600"/>
                  </a:cubicBezTo>
                  <a:lnTo>
                    <a:pt x="20333" y="21600"/>
                  </a:lnTo>
                  <a:cubicBezTo>
                    <a:pt x="21033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21033" y="0"/>
                    <a:pt x="20333" y="0"/>
                  </a:cubicBezTo>
                  <a:lnTo>
                    <a:pt x="1267" y="0"/>
                  </a:lnTo>
                  <a:close/>
                  <a:moveTo>
                    <a:pt x="1267" y="0"/>
                  </a:moveTo>
                </a:path>
              </a:pathLst>
            </a:custGeom>
            <a:solidFill>
              <a:srgbClr val="98B7FE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26696" bIns="0" anchor="ctr"/>
            <a:lstStyle/>
            <a:p>
              <a:endParaRPr lang="it-IT"/>
            </a:p>
          </p:txBody>
        </p:sp>
        <p:sp>
          <p:nvSpPr>
            <p:cNvPr id="25715" name="Rectangle 90"/>
            <p:cNvSpPr>
              <a:spLocks/>
            </p:cNvSpPr>
            <p:nvPr/>
          </p:nvSpPr>
          <p:spPr bwMode="auto">
            <a:xfrm>
              <a:off x="0" y="140"/>
              <a:ext cx="96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26696" bIns="0" anchor="ctr"/>
            <a:lstStyle/>
            <a:p>
              <a:pPr marL="25400" algn="ctr" defTabSz="600075">
                <a:lnSpc>
                  <a:spcPct val="93000"/>
                </a:lnSpc>
              </a:pPr>
              <a:r>
                <a:rPr lang="en-US" sz="900" b="1">
                  <a:cs typeface="Arial" charset="0"/>
                  <a:sym typeface="Arial" charset="0"/>
                </a:rPr>
                <a:t>Thermal</a:t>
              </a:r>
            </a:p>
            <a:p>
              <a:pPr marL="25400" algn="ctr" defTabSz="600075">
                <a:lnSpc>
                  <a:spcPct val="93000"/>
                </a:lnSpc>
              </a:pPr>
              <a:r>
                <a:rPr lang="en-US" sz="900" b="1">
                  <a:cs typeface="Arial" charset="0"/>
                  <a:sym typeface="Arial" charset="0"/>
                </a:rPr>
                <a:t>Rate coefficients</a:t>
              </a:r>
            </a:p>
          </p:txBody>
        </p:sp>
      </p:grpSp>
      <p:sp>
        <p:nvSpPr>
          <p:cNvPr id="25676" name="Line 91"/>
          <p:cNvSpPr>
            <a:spLocks noChangeShapeType="1"/>
          </p:cNvSpPr>
          <p:nvPr/>
        </p:nvSpPr>
        <p:spPr bwMode="auto">
          <a:xfrm>
            <a:off x="6405563" y="6070600"/>
            <a:ext cx="1587" cy="357188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77" name="Line 92"/>
          <p:cNvSpPr>
            <a:spLocks noChangeShapeType="1"/>
          </p:cNvSpPr>
          <p:nvPr/>
        </p:nvSpPr>
        <p:spPr bwMode="auto">
          <a:xfrm rot="10800000" flipH="1">
            <a:off x="3395663" y="5661025"/>
            <a:ext cx="303212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78" name="Line 93"/>
          <p:cNvSpPr>
            <a:spLocks noChangeShapeType="1"/>
          </p:cNvSpPr>
          <p:nvPr/>
        </p:nvSpPr>
        <p:spPr bwMode="auto">
          <a:xfrm rot="10800000" flipH="1">
            <a:off x="5334000" y="5672138"/>
            <a:ext cx="300038" cy="158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79" name="Rectangle 94"/>
          <p:cNvSpPr>
            <a:spLocks/>
          </p:cNvSpPr>
          <p:nvPr/>
        </p:nvSpPr>
        <p:spPr bwMode="auto">
          <a:xfrm>
            <a:off x="3473450" y="5438775"/>
            <a:ext cx="222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NO</a:t>
            </a:r>
          </a:p>
        </p:txBody>
      </p:sp>
      <p:sp>
        <p:nvSpPr>
          <p:cNvPr id="25680" name="Rectangle 95"/>
          <p:cNvSpPr>
            <a:spLocks/>
          </p:cNvSpPr>
          <p:nvPr/>
        </p:nvSpPr>
        <p:spPr bwMode="auto">
          <a:xfrm>
            <a:off x="5365750" y="5438775"/>
            <a:ext cx="222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NO</a:t>
            </a:r>
          </a:p>
        </p:txBody>
      </p:sp>
      <p:sp>
        <p:nvSpPr>
          <p:cNvPr id="25681" name="Rectangle 96"/>
          <p:cNvSpPr>
            <a:spLocks/>
          </p:cNvSpPr>
          <p:nvPr/>
        </p:nvSpPr>
        <p:spPr bwMode="auto">
          <a:xfrm>
            <a:off x="6669088" y="6111875"/>
            <a:ext cx="279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YES</a:t>
            </a:r>
          </a:p>
        </p:txBody>
      </p:sp>
      <p:sp>
        <p:nvSpPr>
          <p:cNvPr id="25682" name="Rectangle 97"/>
          <p:cNvSpPr>
            <a:spLocks/>
          </p:cNvSpPr>
          <p:nvPr/>
        </p:nvSpPr>
        <p:spPr bwMode="auto">
          <a:xfrm>
            <a:off x="4735513" y="6124575"/>
            <a:ext cx="279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YES</a:t>
            </a:r>
          </a:p>
        </p:txBody>
      </p:sp>
      <p:sp>
        <p:nvSpPr>
          <p:cNvPr id="25683" name="Rectangle 98"/>
          <p:cNvSpPr>
            <a:spLocks/>
          </p:cNvSpPr>
          <p:nvPr/>
        </p:nvSpPr>
        <p:spPr bwMode="auto">
          <a:xfrm>
            <a:off x="2806700" y="6135688"/>
            <a:ext cx="279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YES</a:t>
            </a:r>
          </a:p>
        </p:txBody>
      </p:sp>
      <p:sp>
        <p:nvSpPr>
          <p:cNvPr id="25684" name="Line 99"/>
          <p:cNvSpPr>
            <a:spLocks noChangeShapeType="1"/>
          </p:cNvSpPr>
          <p:nvPr/>
        </p:nvSpPr>
        <p:spPr bwMode="auto">
          <a:xfrm rot="10800000">
            <a:off x="4572000" y="1600200"/>
            <a:ext cx="1270000" cy="60325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85" name="Rectangle 100"/>
          <p:cNvSpPr>
            <a:spLocks/>
          </p:cNvSpPr>
          <p:nvPr/>
        </p:nvSpPr>
        <p:spPr bwMode="auto">
          <a:xfrm>
            <a:off x="5275263" y="2020888"/>
            <a:ext cx="523875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5750" bIns="0"/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NO</a:t>
            </a:r>
          </a:p>
        </p:txBody>
      </p:sp>
      <p:sp>
        <p:nvSpPr>
          <p:cNvPr id="25686" name="Line 101"/>
          <p:cNvSpPr>
            <a:spLocks noChangeShapeType="1"/>
          </p:cNvSpPr>
          <p:nvPr/>
        </p:nvSpPr>
        <p:spPr bwMode="auto">
          <a:xfrm>
            <a:off x="8143875" y="2392363"/>
            <a:ext cx="7938" cy="627062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87" name="Line 102"/>
          <p:cNvSpPr>
            <a:spLocks noChangeShapeType="1"/>
          </p:cNvSpPr>
          <p:nvPr/>
        </p:nvSpPr>
        <p:spPr bwMode="auto">
          <a:xfrm flipH="1">
            <a:off x="8134350" y="3505200"/>
            <a:ext cx="1588" cy="93980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88" name="Line 103"/>
          <p:cNvSpPr>
            <a:spLocks noChangeShapeType="1"/>
          </p:cNvSpPr>
          <p:nvPr/>
        </p:nvSpPr>
        <p:spPr bwMode="auto">
          <a:xfrm>
            <a:off x="8094663" y="4821238"/>
            <a:ext cx="1587" cy="242887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25689" name="Group 104"/>
          <p:cNvGrpSpPr>
            <a:grpSpLocks/>
          </p:cNvGrpSpPr>
          <p:nvPr/>
        </p:nvGrpSpPr>
        <p:grpSpPr bwMode="auto">
          <a:xfrm>
            <a:off x="393700" y="2862263"/>
            <a:ext cx="1214438" cy="312737"/>
            <a:chOff x="0" y="0"/>
            <a:chExt cx="816" cy="418"/>
          </a:xfrm>
        </p:grpSpPr>
        <p:sp>
          <p:nvSpPr>
            <p:cNvPr id="25712" name="AutoShape 105"/>
            <p:cNvSpPr>
              <a:spLocks/>
            </p:cNvSpPr>
            <p:nvPr/>
          </p:nvSpPr>
          <p:spPr bwMode="auto">
            <a:xfrm>
              <a:off x="0" y="0"/>
              <a:ext cx="816" cy="41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1267" y="0"/>
                  </a:moveTo>
                  <a:cubicBezTo>
                    <a:pt x="567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567" y="21600"/>
                    <a:pt x="1267" y="21600"/>
                  </a:cubicBezTo>
                  <a:lnTo>
                    <a:pt x="20333" y="21600"/>
                  </a:lnTo>
                  <a:cubicBezTo>
                    <a:pt x="21033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21033" y="0"/>
                    <a:pt x="20333" y="0"/>
                  </a:cubicBezTo>
                  <a:lnTo>
                    <a:pt x="1267" y="0"/>
                  </a:lnTo>
                  <a:close/>
                  <a:moveTo>
                    <a:pt x="1267" y="0"/>
                  </a:moveTo>
                </a:path>
              </a:pathLst>
            </a:custGeom>
            <a:solidFill>
              <a:schemeClr val="accent1"/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24736" bIns="0" anchor="ctr"/>
            <a:lstStyle/>
            <a:p>
              <a:endParaRPr lang="it-IT"/>
            </a:p>
          </p:txBody>
        </p:sp>
        <p:sp>
          <p:nvSpPr>
            <p:cNvPr id="25713" name="Rectangle 106"/>
            <p:cNvSpPr>
              <a:spLocks/>
            </p:cNvSpPr>
            <p:nvPr/>
          </p:nvSpPr>
          <p:spPr bwMode="auto">
            <a:xfrm>
              <a:off x="0" y="145"/>
              <a:ext cx="81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24736" bIns="0" anchor="ctr"/>
            <a:lstStyle/>
            <a:p>
              <a:pPr marL="23813" algn="ctr" defTabSz="600075">
                <a:tabLst>
                  <a:tab pos="25400" algn="l"/>
                  <a:tab pos="625475" algn="l"/>
                  <a:tab pos="1227138" algn="l"/>
                  <a:tab pos="1827213" algn="l"/>
                  <a:tab pos="2427288" algn="l"/>
                  <a:tab pos="3028950" algn="l"/>
                  <a:tab pos="3629025" algn="l"/>
                  <a:tab pos="4229100" algn="l"/>
                  <a:tab pos="4830763" algn="l"/>
                  <a:tab pos="5430838" algn="l"/>
                  <a:tab pos="6032500" algn="l"/>
                  <a:tab pos="6632575" algn="l"/>
                  <a:tab pos="7207250" algn="l"/>
                </a:tabLst>
              </a:pPr>
              <a:r>
                <a:rPr lang="en-US" sz="900" b="1">
                  <a:cs typeface="Arial" charset="0"/>
                  <a:sym typeface="Arial" charset="0"/>
                </a:rPr>
                <a:t>DYNAMICS</a:t>
              </a:r>
            </a:p>
          </p:txBody>
        </p:sp>
      </p:grpSp>
      <p:sp>
        <p:nvSpPr>
          <p:cNvPr id="25690" name="Rectangle 107"/>
          <p:cNvSpPr>
            <a:spLocks/>
          </p:cNvSpPr>
          <p:nvPr/>
        </p:nvSpPr>
        <p:spPr bwMode="auto">
          <a:xfrm>
            <a:off x="4724400" y="2689225"/>
            <a:ext cx="279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YES</a:t>
            </a:r>
          </a:p>
        </p:txBody>
      </p:sp>
      <p:sp>
        <p:nvSpPr>
          <p:cNvPr id="25691" name="Line 108"/>
          <p:cNvSpPr>
            <a:spLocks noChangeShapeType="1"/>
          </p:cNvSpPr>
          <p:nvPr/>
        </p:nvSpPr>
        <p:spPr bwMode="auto">
          <a:xfrm>
            <a:off x="7239000" y="5659438"/>
            <a:ext cx="9366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5692" name="Line 109"/>
          <p:cNvSpPr>
            <a:spLocks noChangeShapeType="1"/>
          </p:cNvSpPr>
          <p:nvPr/>
        </p:nvSpPr>
        <p:spPr bwMode="auto">
          <a:xfrm flipH="1">
            <a:off x="8143875" y="5646738"/>
            <a:ext cx="4763" cy="785812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25693" name="Group 110"/>
          <p:cNvGrpSpPr>
            <a:grpSpLocks/>
          </p:cNvGrpSpPr>
          <p:nvPr/>
        </p:nvGrpSpPr>
        <p:grpSpPr bwMode="auto">
          <a:xfrm>
            <a:off x="7323138" y="6429375"/>
            <a:ext cx="1654175" cy="392113"/>
            <a:chOff x="0" y="0"/>
            <a:chExt cx="1112" cy="528"/>
          </a:xfrm>
        </p:grpSpPr>
        <p:sp>
          <p:nvSpPr>
            <p:cNvPr id="25710" name="AutoShape 111"/>
            <p:cNvSpPr>
              <a:spLocks/>
            </p:cNvSpPr>
            <p:nvPr/>
          </p:nvSpPr>
          <p:spPr bwMode="auto">
            <a:xfrm>
              <a:off x="0" y="0"/>
              <a:ext cx="1112" cy="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1267" y="0"/>
                  </a:moveTo>
                  <a:cubicBezTo>
                    <a:pt x="567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567" y="21600"/>
                    <a:pt x="1267" y="21600"/>
                  </a:cubicBezTo>
                  <a:lnTo>
                    <a:pt x="20333" y="21600"/>
                  </a:lnTo>
                  <a:cubicBezTo>
                    <a:pt x="21033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21033" y="0"/>
                    <a:pt x="20333" y="0"/>
                  </a:cubicBezTo>
                  <a:lnTo>
                    <a:pt x="1267" y="0"/>
                  </a:lnTo>
                  <a:close/>
                  <a:moveTo>
                    <a:pt x="1267" y="0"/>
                  </a:moveTo>
                </a:path>
              </a:pathLst>
            </a:custGeom>
            <a:solidFill>
              <a:srgbClr val="98B7FE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26696" bIns="0" anchor="ctr"/>
            <a:lstStyle/>
            <a:p>
              <a:endParaRPr lang="it-IT"/>
            </a:p>
          </p:txBody>
        </p:sp>
        <p:sp>
          <p:nvSpPr>
            <p:cNvPr id="25711" name="Rectangle 112"/>
            <p:cNvSpPr>
              <a:spLocks/>
            </p:cNvSpPr>
            <p:nvPr/>
          </p:nvSpPr>
          <p:spPr bwMode="auto">
            <a:xfrm>
              <a:off x="0" y="140"/>
              <a:ext cx="111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26696" bIns="0" anchor="ctr"/>
            <a:lstStyle/>
            <a:p>
              <a:pPr marL="25400" algn="ctr" defTabSz="600075">
                <a:lnSpc>
                  <a:spcPct val="93000"/>
                </a:lnSpc>
              </a:pPr>
              <a:r>
                <a:rPr lang="en-US" sz="900" b="1">
                  <a:cs typeface="Arial" charset="0"/>
                  <a:sym typeface="Arial" charset="0"/>
                </a:rPr>
                <a:t>Thermodynamic properties</a:t>
              </a:r>
            </a:p>
          </p:txBody>
        </p:sp>
      </p:grpSp>
      <p:sp>
        <p:nvSpPr>
          <p:cNvPr id="25694" name="Rectangle 113"/>
          <p:cNvSpPr>
            <a:spLocks/>
          </p:cNvSpPr>
          <p:nvPr/>
        </p:nvSpPr>
        <p:spPr bwMode="auto">
          <a:xfrm>
            <a:off x="7545388" y="5456238"/>
            <a:ext cx="222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5750" bIns="0">
            <a:spAutoFit/>
          </a:bodyPr>
          <a:lstStyle/>
          <a:p>
            <a:pPr marL="25400" algn="ctr" defTabSz="600075">
              <a:tabLst>
                <a:tab pos="25400" algn="l"/>
                <a:tab pos="625475" algn="l"/>
                <a:tab pos="1227138" algn="l"/>
                <a:tab pos="1827213" algn="l"/>
                <a:tab pos="2427288" algn="l"/>
                <a:tab pos="3028950" algn="l"/>
                <a:tab pos="3629025" algn="l"/>
                <a:tab pos="4229100" algn="l"/>
                <a:tab pos="4830763" algn="l"/>
                <a:tab pos="5430838" algn="l"/>
                <a:tab pos="6032500" algn="l"/>
                <a:tab pos="6632575" algn="l"/>
                <a:tab pos="7207250" algn="l"/>
              </a:tabLst>
            </a:pPr>
            <a:r>
              <a:rPr lang="en-US" sz="900">
                <a:cs typeface="Arial" charset="0"/>
                <a:sym typeface="Arial" charset="0"/>
              </a:rPr>
              <a:t>NO</a:t>
            </a:r>
          </a:p>
        </p:txBody>
      </p:sp>
      <p:grpSp>
        <p:nvGrpSpPr>
          <p:cNvPr id="25695" name="Group 114"/>
          <p:cNvGrpSpPr>
            <a:grpSpLocks/>
          </p:cNvGrpSpPr>
          <p:nvPr/>
        </p:nvGrpSpPr>
        <p:grpSpPr bwMode="auto">
          <a:xfrm>
            <a:off x="7489825" y="1963738"/>
            <a:ext cx="1214438" cy="393700"/>
            <a:chOff x="0" y="0"/>
            <a:chExt cx="816" cy="528"/>
          </a:xfrm>
        </p:grpSpPr>
        <p:sp>
          <p:nvSpPr>
            <p:cNvPr id="25708" name="AutoShape 115"/>
            <p:cNvSpPr>
              <a:spLocks/>
            </p:cNvSpPr>
            <p:nvPr/>
          </p:nvSpPr>
          <p:spPr bwMode="auto">
            <a:xfrm>
              <a:off x="0" y="0"/>
              <a:ext cx="816" cy="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1267" y="0"/>
                  </a:moveTo>
                  <a:cubicBezTo>
                    <a:pt x="567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567" y="21600"/>
                    <a:pt x="1267" y="21600"/>
                  </a:cubicBezTo>
                  <a:lnTo>
                    <a:pt x="20333" y="21600"/>
                  </a:lnTo>
                  <a:cubicBezTo>
                    <a:pt x="21033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21033" y="0"/>
                    <a:pt x="20333" y="0"/>
                  </a:cubicBezTo>
                  <a:lnTo>
                    <a:pt x="1267" y="0"/>
                  </a:lnTo>
                  <a:close/>
                  <a:moveTo>
                    <a:pt x="1267" y="0"/>
                  </a:moveTo>
                </a:path>
              </a:pathLst>
            </a:custGeom>
            <a:solidFill>
              <a:srgbClr val="98B7FE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26696" bIns="0" anchor="ctr"/>
            <a:lstStyle/>
            <a:p>
              <a:endParaRPr lang="it-IT"/>
            </a:p>
          </p:txBody>
        </p:sp>
        <p:sp>
          <p:nvSpPr>
            <p:cNvPr id="25709" name="Rectangle 116"/>
            <p:cNvSpPr>
              <a:spLocks/>
            </p:cNvSpPr>
            <p:nvPr/>
          </p:nvSpPr>
          <p:spPr bwMode="auto">
            <a:xfrm>
              <a:off x="0" y="84"/>
              <a:ext cx="81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26696" bIns="0" anchor="ctr"/>
            <a:lstStyle/>
            <a:p>
              <a:pPr marL="25400" algn="ctr" defTabSz="600075">
                <a:lnSpc>
                  <a:spcPct val="93000"/>
                </a:lnSpc>
              </a:pPr>
              <a:r>
                <a:rPr lang="en-US" sz="900" b="1">
                  <a:latin typeface="Times New Roman" charset="0"/>
                  <a:cs typeface="Times New Roman" charset="0"/>
                  <a:sym typeface="Times New Roman" charset="0"/>
                </a:rPr>
                <a:t>Take Force fields from databases</a:t>
              </a:r>
            </a:p>
          </p:txBody>
        </p:sp>
      </p:grpSp>
      <p:grpSp>
        <p:nvGrpSpPr>
          <p:cNvPr id="25696" name="Group 117"/>
          <p:cNvGrpSpPr>
            <a:grpSpLocks/>
          </p:cNvGrpSpPr>
          <p:nvPr/>
        </p:nvGrpSpPr>
        <p:grpSpPr bwMode="auto">
          <a:xfrm>
            <a:off x="1828800" y="4495800"/>
            <a:ext cx="1560513" cy="369888"/>
            <a:chOff x="0" y="0"/>
            <a:chExt cx="1048" cy="496"/>
          </a:xfrm>
        </p:grpSpPr>
        <p:sp>
          <p:nvSpPr>
            <p:cNvPr id="25706" name="AutoShape 118"/>
            <p:cNvSpPr>
              <a:spLocks/>
            </p:cNvSpPr>
            <p:nvPr/>
          </p:nvSpPr>
          <p:spPr bwMode="auto">
            <a:xfrm>
              <a:off x="0" y="0"/>
              <a:ext cx="1048" cy="4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1267" y="0"/>
                  </a:moveTo>
                  <a:cubicBezTo>
                    <a:pt x="567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567" y="21600"/>
                    <a:pt x="1267" y="21600"/>
                  </a:cubicBezTo>
                  <a:lnTo>
                    <a:pt x="20333" y="21600"/>
                  </a:lnTo>
                  <a:cubicBezTo>
                    <a:pt x="21033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21033" y="0"/>
                    <a:pt x="20333" y="0"/>
                  </a:cubicBezTo>
                  <a:lnTo>
                    <a:pt x="1267" y="0"/>
                  </a:lnTo>
                  <a:close/>
                  <a:moveTo>
                    <a:pt x="1267" y="0"/>
                  </a:moveTo>
                </a:path>
              </a:pathLst>
            </a:custGeom>
            <a:solidFill>
              <a:srgbClr val="98B7FE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it-IT"/>
            </a:p>
          </p:txBody>
        </p:sp>
        <p:sp>
          <p:nvSpPr>
            <p:cNvPr id="25707" name="Rectangle 119"/>
            <p:cNvSpPr>
              <a:spLocks/>
            </p:cNvSpPr>
            <p:nvPr/>
          </p:nvSpPr>
          <p:spPr bwMode="auto">
            <a:xfrm>
              <a:off x="0" y="120"/>
              <a:ext cx="104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600075"/>
              <a:r>
                <a:rPr lang="en-US" sz="900" b="1">
                  <a:cs typeface="Arial" charset="0"/>
                  <a:sym typeface="Arial" charset="0"/>
                </a:rPr>
                <a:t>QDYN</a:t>
              </a:r>
            </a:p>
            <a:p>
              <a:pPr algn="ctr" defTabSz="600075"/>
              <a:r>
                <a:rPr lang="en-US" sz="900" b="1">
                  <a:cs typeface="Arial" charset="0"/>
                  <a:sym typeface="Arial" charset="0"/>
                </a:rPr>
                <a:t>TD / TI</a:t>
              </a:r>
            </a:p>
          </p:txBody>
        </p:sp>
      </p:grpSp>
      <p:grpSp>
        <p:nvGrpSpPr>
          <p:cNvPr id="25697" name="Group 120"/>
          <p:cNvGrpSpPr>
            <a:grpSpLocks/>
          </p:cNvGrpSpPr>
          <p:nvPr/>
        </p:nvGrpSpPr>
        <p:grpSpPr bwMode="auto">
          <a:xfrm>
            <a:off x="3733800" y="4495800"/>
            <a:ext cx="1558925" cy="369888"/>
            <a:chOff x="0" y="0"/>
            <a:chExt cx="1048" cy="496"/>
          </a:xfrm>
        </p:grpSpPr>
        <p:sp>
          <p:nvSpPr>
            <p:cNvPr id="25704" name="AutoShape 121"/>
            <p:cNvSpPr>
              <a:spLocks/>
            </p:cNvSpPr>
            <p:nvPr/>
          </p:nvSpPr>
          <p:spPr bwMode="auto">
            <a:xfrm>
              <a:off x="0" y="0"/>
              <a:ext cx="1048" cy="4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1267" y="0"/>
                  </a:moveTo>
                  <a:cubicBezTo>
                    <a:pt x="567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567" y="21600"/>
                    <a:pt x="1267" y="21600"/>
                  </a:cubicBezTo>
                  <a:lnTo>
                    <a:pt x="20333" y="21600"/>
                  </a:lnTo>
                  <a:cubicBezTo>
                    <a:pt x="21033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21033" y="0"/>
                    <a:pt x="20333" y="0"/>
                  </a:cubicBezTo>
                  <a:lnTo>
                    <a:pt x="1267" y="0"/>
                  </a:lnTo>
                  <a:close/>
                  <a:moveTo>
                    <a:pt x="1267" y="0"/>
                  </a:moveTo>
                </a:path>
              </a:pathLst>
            </a:custGeom>
            <a:solidFill>
              <a:srgbClr val="98B7FE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it-IT"/>
            </a:p>
          </p:txBody>
        </p:sp>
        <p:sp>
          <p:nvSpPr>
            <p:cNvPr id="25705" name="Rectangle 122"/>
            <p:cNvSpPr>
              <a:spLocks/>
            </p:cNvSpPr>
            <p:nvPr/>
          </p:nvSpPr>
          <p:spPr bwMode="auto">
            <a:xfrm>
              <a:off x="0" y="120"/>
              <a:ext cx="104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600075"/>
              <a:r>
                <a:rPr lang="en-US" sz="900" b="1">
                  <a:cs typeface="Arial" charset="0"/>
                  <a:sym typeface="Arial" charset="0"/>
                </a:rPr>
                <a:t>APPROXIMATE</a:t>
              </a:r>
            </a:p>
            <a:p>
              <a:pPr algn="ctr" defTabSz="600075"/>
              <a:r>
                <a:rPr lang="en-US" sz="900" b="1">
                  <a:cs typeface="Arial" charset="0"/>
                  <a:sym typeface="Arial" charset="0"/>
                </a:rPr>
                <a:t>QDYN</a:t>
              </a:r>
            </a:p>
          </p:txBody>
        </p:sp>
      </p:grpSp>
      <p:grpSp>
        <p:nvGrpSpPr>
          <p:cNvPr id="25698" name="Group 123"/>
          <p:cNvGrpSpPr>
            <a:grpSpLocks/>
          </p:cNvGrpSpPr>
          <p:nvPr/>
        </p:nvGrpSpPr>
        <p:grpSpPr bwMode="auto">
          <a:xfrm>
            <a:off x="5619750" y="4471988"/>
            <a:ext cx="1560513" cy="369887"/>
            <a:chOff x="0" y="0"/>
            <a:chExt cx="1048" cy="496"/>
          </a:xfrm>
        </p:grpSpPr>
        <p:sp>
          <p:nvSpPr>
            <p:cNvPr id="25702" name="AutoShape 124"/>
            <p:cNvSpPr>
              <a:spLocks/>
            </p:cNvSpPr>
            <p:nvPr/>
          </p:nvSpPr>
          <p:spPr bwMode="auto">
            <a:xfrm>
              <a:off x="0" y="0"/>
              <a:ext cx="1048" cy="4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1267" y="0"/>
                  </a:moveTo>
                  <a:cubicBezTo>
                    <a:pt x="567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567" y="21600"/>
                    <a:pt x="1267" y="21600"/>
                  </a:cubicBezTo>
                  <a:lnTo>
                    <a:pt x="20333" y="21600"/>
                  </a:lnTo>
                  <a:cubicBezTo>
                    <a:pt x="21033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21033" y="0"/>
                    <a:pt x="20333" y="0"/>
                  </a:cubicBezTo>
                  <a:lnTo>
                    <a:pt x="1267" y="0"/>
                  </a:lnTo>
                  <a:close/>
                  <a:moveTo>
                    <a:pt x="1267" y="0"/>
                  </a:moveTo>
                </a:path>
              </a:pathLst>
            </a:custGeom>
            <a:solidFill>
              <a:srgbClr val="98B7FE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it-IT"/>
            </a:p>
          </p:txBody>
        </p:sp>
        <p:sp>
          <p:nvSpPr>
            <p:cNvPr id="25703" name="Rectangle 125"/>
            <p:cNvSpPr>
              <a:spLocks/>
            </p:cNvSpPr>
            <p:nvPr/>
          </p:nvSpPr>
          <p:spPr bwMode="auto">
            <a:xfrm>
              <a:off x="0" y="120"/>
              <a:ext cx="104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600075"/>
              <a:r>
                <a:rPr lang="en-US" sz="900" b="1">
                  <a:cs typeface="Arial" charset="0"/>
                  <a:sym typeface="Arial" charset="0"/>
                </a:rPr>
                <a:t>SEMICLASSICAL</a:t>
              </a:r>
            </a:p>
            <a:p>
              <a:pPr algn="ctr" defTabSz="600075"/>
              <a:r>
                <a:rPr lang="en-US" sz="900" b="1">
                  <a:cs typeface="Arial" charset="0"/>
                  <a:sym typeface="Arial" charset="0"/>
                </a:rPr>
                <a:t>SC_IVR</a:t>
              </a:r>
            </a:p>
          </p:txBody>
        </p:sp>
      </p:grpSp>
      <p:grpSp>
        <p:nvGrpSpPr>
          <p:cNvPr id="25699" name="Group 126"/>
          <p:cNvGrpSpPr>
            <a:grpSpLocks/>
          </p:cNvGrpSpPr>
          <p:nvPr/>
        </p:nvGrpSpPr>
        <p:grpSpPr bwMode="auto">
          <a:xfrm>
            <a:off x="7323138" y="4471988"/>
            <a:ext cx="1558925" cy="369887"/>
            <a:chOff x="0" y="0"/>
            <a:chExt cx="1048" cy="496"/>
          </a:xfrm>
        </p:grpSpPr>
        <p:sp>
          <p:nvSpPr>
            <p:cNvPr id="25700" name="AutoShape 127"/>
            <p:cNvSpPr>
              <a:spLocks/>
            </p:cNvSpPr>
            <p:nvPr/>
          </p:nvSpPr>
          <p:spPr bwMode="auto">
            <a:xfrm>
              <a:off x="0" y="0"/>
              <a:ext cx="1048" cy="4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1267" y="0"/>
                  </a:moveTo>
                  <a:cubicBezTo>
                    <a:pt x="567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567" y="21600"/>
                    <a:pt x="1267" y="21600"/>
                  </a:cubicBezTo>
                  <a:lnTo>
                    <a:pt x="20333" y="21600"/>
                  </a:lnTo>
                  <a:cubicBezTo>
                    <a:pt x="21033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21033" y="0"/>
                    <a:pt x="20333" y="0"/>
                  </a:cubicBezTo>
                  <a:lnTo>
                    <a:pt x="1267" y="0"/>
                  </a:lnTo>
                  <a:close/>
                  <a:moveTo>
                    <a:pt x="1267" y="0"/>
                  </a:moveTo>
                </a:path>
              </a:pathLst>
            </a:custGeom>
            <a:solidFill>
              <a:srgbClr val="98B7FE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it-IT"/>
            </a:p>
          </p:txBody>
        </p:sp>
        <p:sp>
          <p:nvSpPr>
            <p:cNvPr id="25701" name="Rectangle 128"/>
            <p:cNvSpPr>
              <a:spLocks/>
            </p:cNvSpPr>
            <p:nvPr/>
          </p:nvSpPr>
          <p:spPr bwMode="auto">
            <a:xfrm>
              <a:off x="0" y="120"/>
              <a:ext cx="104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600075"/>
              <a:r>
                <a:rPr lang="en-US" sz="900" b="1">
                  <a:cs typeface="Arial" charset="0"/>
                  <a:sym typeface="Arial" charset="0"/>
                </a:rPr>
                <a:t>QUASI-</a:t>
              </a:r>
            </a:p>
            <a:p>
              <a:pPr algn="ctr" defTabSz="600075"/>
              <a:r>
                <a:rPr lang="en-US" sz="900" b="1">
                  <a:cs typeface="Arial" charset="0"/>
                  <a:sym typeface="Arial" charset="0"/>
                </a:rPr>
                <a:t>CLASSICAL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orfe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3" y="549275"/>
            <a:ext cx="7254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2051720" y="188640"/>
            <a:ext cx="73448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000" dirty="0" smtClean="0">
                <a:solidFill>
                  <a:schemeClr val="bg2"/>
                </a:solidFill>
                <a:latin typeface="Tahoma" charset="0"/>
                <a:cs typeface="Arial" charset="0"/>
              </a:rPr>
              <a:t>           DATA FORMATS     </a:t>
            </a:r>
            <a:endParaRPr lang="it-IT" sz="4000" dirty="0">
              <a:solidFill>
                <a:schemeClr val="bg2"/>
              </a:solidFill>
              <a:latin typeface="Tahoma" charset="0"/>
              <a:cs typeface="Arial" charset="0"/>
            </a:endParaRPr>
          </a:p>
        </p:txBody>
      </p:sp>
      <p:sp>
        <p:nvSpPr>
          <p:cNvPr id="27651" name="AutoShape 5"/>
          <p:cNvSpPr>
            <a:spLocks noChangeArrowheads="1"/>
          </p:cNvSpPr>
          <p:nvPr/>
        </p:nvSpPr>
        <p:spPr bwMode="auto">
          <a:xfrm>
            <a:off x="2849563" y="2009775"/>
            <a:ext cx="2684462" cy="766763"/>
          </a:xfrm>
          <a:prstGeom prst="flowChartProcess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it-IT" sz="2800">
                <a:cs typeface="Arial" charset="0"/>
              </a:rPr>
              <a:t>Interaction</a:t>
            </a:r>
          </a:p>
        </p:txBody>
      </p:sp>
      <p:sp>
        <p:nvSpPr>
          <p:cNvPr id="27652" name="AutoShape 6"/>
          <p:cNvSpPr>
            <a:spLocks noChangeArrowheads="1"/>
          </p:cNvSpPr>
          <p:nvPr/>
        </p:nvSpPr>
        <p:spPr bwMode="auto">
          <a:xfrm>
            <a:off x="2771775" y="3213100"/>
            <a:ext cx="2743200" cy="609600"/>
          </a:xfrm>
          <a:prstGeom prst="flowChartProcess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800">
              <a:cs typeface="Arial" charset="0"/>
            </a:endParaRPr>
          </a:p>
        </p:txBody>
      </p:sp>
      <p:sp>
        <p:nvSpPr>
          <p:cNvPr id="27653" name="AutoShape 7"/>
          <p:cNvSpPr>
            <a:spLocks noChangeArrowheads="1"/>
          </p:cNvSpPr>
          <p:nvPr/>
        </p:nvSpPr>
        <p:spPr bwMode="auto">
          <a:xfrm>
            <a:off x="2805113" y="4278313"/>
            <a:ext cx="2728912" cy="677862"/>
          </a:xfrm>
          <a:prstGeom prst="flowChartProcess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it-IT" sz="2800">
                <a:cs typeface="Arial" charset="0"/>
              </a:rPr>
              <a:t>Statistics</a:t>
            </a:r>
          </a:p>
        </p:txBody>
      </p:sp>
      <p:sp>
        <p:nvSpPr>
          <p:cNvPr id="27654" name="Line 8"/>
          <p:cNvSpPr>
            <a:spLocks noChangeShapeType="1"/>
          </p:cNvSpPr>
          <p:nvPr/>
        </p:nvSpPr>
        <p:spPr bwMode="auto">
          <a:xfrm>
            <a:off x="4191000" y="27892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5" name="Line 9"/>
          <p:cNvSpPr>
            <a:spLocks noChangeShapeType="1"/>
          </p:cNvSpPr>
          <p:nvPr/>
        </p:nvSpPr>
        <p:spPr bwMode="auto">
          <a:xfrm>
            <a:off x="4191000" y="38528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3322638" y="3214688"/>
            <a:ext cx="1744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800">
                <a:cs typeface="Arial" charset="0"/>
              </a:rPr>
              <a:t>Dynamics</a:t>
            </a:r>
          </a:p>
        </p:txBody>
      </p:sp>
      <p:sp>
        <p:nvSpPr>
          <p:cNvPr id="27657" name="AutoShape 11"/>
          <p:cNvSpPr>
            <a:spLocks noChangeArrowheads="1"/>
          </p:cNvSpPr>
          <p:nvPr/>
        </p:nvSpPr>
        <p:spPr bwMode="auto">
          <a:xfrm>
            <a:off x="2570163" y="5470525"/>
            <a:ext cx="3095625" cy="511175"/>
          </a:xfrm>
          <a:prstGeom prst="flowChartAlternateProcess">
            <a:avLst/>
          </a:prstGeom>
          <a:solidFill>
            <a:srgbClr val="FFC1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it-IT" sz="2800" b="1">
                <a:cs typeface="Arial" charset="0"/>
              </a:rPr>
              <a:t>Virtual Monitors</a:t>
            </a:r>
          </a:p>
        </p:txBody>
      </p:sp>
      <p:sp>
        <p:nvSpPr>
          <p:cNvPr id="27658" name="AutoShape 12"/>
          <p:cNvSpPr>
            <a:spLocks noChangeArrowheads="1"/>
          </p:cNvSpPr>
          <p:nvPr/>
        </p:nvSpPr>
        <p:spPr bwMode="auto">
          <a:xfrm>
            <a:off x="2598738" y="1103313"/>
            <a:ext cx="3095625" cy="511175"/>
          </a:xfrm>
          <a:prstGeom prst="flowChartAlternateProcess">
            <a:avLst/>
          </a:prstGeom>
          <a:solidFill>
            <a:srgbClr val="FFC1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it-IT" sz="2800" b="1">
                <a:cs typeface="Arial" charset="0"/>
              </a:rPr>
              <a:t>System input</a:t>
            </a:r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>
            <a:off x="4189413" y="16113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0" name="Line 14"/>
          <p:cNvSpPr>
            <a:spLocks noChangeShapeType="1"/>
          </p:cNvSpPr>
          <p:nvPr/>
        </p:nvSpPr>
        <p:spPr bwMode="auto">
          <a:xfrm>
            <a:off x="4173538" y="497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1" name="AutoShape 5"/>
          <p:cNvSpPr>
            <a:spLocks noChangeArrowheads="1"/>
          </p:cNvSpPr>
          <p:nvPr/>
        </p:nvSpPr>
        <p:spPr bwMode="auto">
          <a:xfrm>
            <a:off x="611188" y="1989138"/>
            <a:ext cx="1368425" cy="792162"/>
          </a:xfrm>
          <a:prstGeom prst="flowChartProcess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it-IT" sz="2800">
                <a:cs typeface="Arial" charset="0"/>
              </a:rPr>
              <a:t>Q5Cost</a:t>
            </a:r>
          </a:p>
        </p:txBody>
      </p:sp>
      <p:sp>
        <p:nvSpPr>
          <p:cNvPr id="27662" name="AutoShape 5"/>
          <p:cNvSpPr>
            <a:spLocks noChangeArrowheads="1"/>
          </p:cNvSpPr>
          <p:nvPr/>
        </p:nvSpPr>
        <p:spPr bwMode="auto">
          <a:xfrm>
            <a:off x="611188" y="3213100"/>
            <a:ext cx="1368425" cy="720725"/>
          </a:xfrm>
          <a:prstGeom prst="flowChartProcess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it-IT" sz="2800">
                <a:cs typeface="Arial" charset="0"/>
              </a:rPr>
              <a:t>D5Cost</a:t>
            </a:r>
          </a:p>
        </p:txBody>
      </p:sp>
      <p:sp>
        <p:nvSpPr>
          <p:cNvPr id="27663" name="Line 8"/>
          <p:cNvSpPr>
            <a:spLocks noChangeShapeType="1"/>
          </p:cNvSpPr>
          <p:nvPr/>
        </p:nvSpPr>
        <p:spPr bwMode="auto">
          <a:xfrm flipV="1">
            <a:off x="5508625" y="47974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4" name="Line 8"/>
          <p:cNvSpPr>
            <a:spLocks noChangeShapeType="1"/>
          </p:cNvSpPr>
          <p:nvPr/>
        </p:nvSpPr>
        <p:spPr bwMode="auto">
          <a:xfrm flipV="1">
            <a:off x="5867400" y="36449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5" name="Line 8"/>
          <p:cNvSpPr>
            <a:spLocks noChangeShapeType="1"/>
          </p:cNvSpPr>
          <p:nvPr/>
        </p:nvSpPr>
        <p:spPr bwMode="auto">
          <a:xfrm flipV="1">
            <a:off x="5867400" y="24209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6" name="Line 8"/>
          <p:cNvSpPr>
            <a:spLocks noChangeShapeType="1"/>
          </p:cNvSpPr>
          <p:nvPr/>
        </p:nvSpPr>
        <p:spPr bwMode="auto">
          <a:xfrm flipV="1">
            <a:off x="6227763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 flipV="1">
            <a:off x="5508625" y="24209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8" name="Line 8"/>
          <p:cNvSpPr>
            <a:spLocks noChangeShapeType="1"/>
          </p:cNvSpPr>
          <p:nvPr/>
        </p:nvSpPr>
        <p:spPr bwMode="auto">
          <a:xfrm flipV="1">
            <a:off x="5508625" y="46529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9" name="Line 8"/>
          <p:cNvSpPr>
            <a:spLocks noChangeShapeType="1"/>
          </p:cNvSpPr>
          <p:nvPr/>
        </p:nvSpPr>
        <p:spPr bwMode="auto">
          <a:xfrm flipV="1">
            <a:off x="5508625" y="33575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0" name="Line 8"/>
          <p:cNvSpPr>
            <a:spLocks noChangeShapeType="1"/>
          </p:cNvSpPr>
          <p:nvPr/>
        </p:nvSpPr>
        <p:spPr bwMode="auto">
          <a:xfrm flipH="1">
            <a:off x="5508625" y="36449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1" name="Line 8"/>
          <p:cNvSpPr>
            <a:spLocks noChangeShapeType="1"/>
          </p:cNvSpPr>
          <p:nvPr/>
        </p:nvSpPr>
        <p:spPr bwMode="auto">
          <a:xfrm>
            <a:off x="1979613" y="23495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2" name="Line 8"/>
          <p:cNvSpPr>
            <a:spLocks noChangeShapeType="1"/>
          </p:cNvSpPr>
          <p:nvPr/>
        </p:nvSpPr>
        <p:spPr bwMode="auto">
          <a:xfrm>
            <a:off x="1979613" y="34290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3" name="Line 8"/>
          <p:cNvSpPr>
            <a:spLocks noChangeShapeType="1"/>
          </p:cNvSpPr>
          <p:nvPr/>
        </p:nvSpPr>
        <p:spPr bwMode="auto">
          <a:xfrm flipH="1" flipV="1">
            <a:off x="1979613" y="36449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4" name="Line 8"/>
          <p:cNvSpPr>
            <a:spLocks noChangeShapeType="1"/>
          </p:cNvSpPr>
          <p:nvPr/>
        </p:nvSpPr>
        <p:spPr bwMode="auto">
          <a:xfrm flipH="1" flipV="1">
            <a:off x="1979613" y="25654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5" name="Line 8"/>
          <p:cNvSpPr>
            <a:spLocks noChangeShapeType="1"/>
          </p:cNvSpPr>
          <p:nvPr/>
        </p:nvSpPr>
        <p:spPr bwMode="auto">
          <a:xfrm flipH="1">
            <a:off x="1331913" y="2781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6" name="Line 8"/>
          <p:cNvSpPr>
            <a:spLocks noChangeShapeType="1"/>
          </p:cNvSpPr>
          <p:nvPr/>
        </p:nvSpPr>
        <p:spPr bwMode="auto">
          <a:xfrm flipH="1" flipV="1">
            <a:off x="5508625" y="213360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7" name="Line 8"/>
          <p:cNvSpPr>
            <a:spLocks noChangeShapeType="1"/>
          </p:cNvSpPr>
          <p:nvPr/>
        </p:nvSpPr>
        <p:spPr bwMode="auto">
          <a:xfrm flipH="1" flipV="1">
            <a:off x="1979613" y="47244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8" name="AutoShape 5"/>
          <p:cNvSpPr>
            <a:spLocks noChangeArrowheads="1"/>
          </p:cNvSpPr>
          <p:nvPr/>
        </p:nvSpPr>
        <p:spPr bwMode="auto">
          <a:xfrm>
            <a:off x="611188" y="4292600"/>
            <a:ext cx="1368425" cy="649288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800">
                <a:cs typeface="Arial" charset="0"/>
              </a:rPr>
              <a:t>various</a:t>
            </a:r>
          </a:p>
        </p:txBody>
      </p:sp>
      <p:sp>
        <p:nvSpPr>
          <p:cNvPr id="27679" name="Line 8"/>
          <p:cNvSpPr>
            <a:spLocks noChangeShapeType="1"/>
          </p:cNvSpPr>
          <p:nvPr/>
        </p:nvSpPr>
        <p:spPr bwMode="auto">
          <a:xfrm flipH="1">
            <a:off x="1331913" y="39338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80" name="Line 8"/>
          <p:cNvSpPr>
            <a:spLocks noChangeShapeType="1"/>
          </p:cNvSpPr>
          <p:nvPr/>
        </p:nvSpPr>
        <p:spPr bwMode="auto">
          <a:xfrm>
            <a:off x="1979613" y="45085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>
          <a:xfrm>
            <a:off x="468313" y="0"/>
            <a:ext cx="8675687" cy="692150"/>
          </a:xfrm>
        </p:spPr>
        <p:txBody>
          <a:bodyPr/>
          <a:lstStyle/>
          <a:p>
            <a:r>
              <a:rPr lang="it-IT" sz="4000">
                <a:latin typeface="Arial" charset="0"/>
                <a:ea typeface="ＭＳ Ｐゴシック" charset="0"/>
              </a:rPr>
              <a:t>AB INITIO PACKAGES</a:t>
            </a:r>
          </a:p>
        </p:txBody>
      </p:sp>
      <p:sp>
        <p:nvSpPr>
          <p:cNvPr id="29698" name="Segnaposto contenuto 2"/>
          <p:cNvSpPr>
            <a:spLocks noGrp="1"/>
          </p:cNvSpPr>
          <p:nvPr>
            <p:ph idx="1"/>
          </p:nvPr>
        </p:nvSpPr>
        <p:spPr>
          <a:xfrm>
            <a:off x="755576" y="1052736"/>
            <a:ext cx="7920880" cy="4824536"/>
          </a:xfrm>
        </p:spPr>
        <p:txBody>
          <a:bodyPr/>
          <a:lstStyle/>
          <a:p>
            <a:r>
              <a:rPr lang="it-IT" sz="2400" dirty="0">
                <a:latin typeface="Arial" charset="0"/>
                <a:ea typeface="ＭＳ Ｐゴシック" charset="0"/>
              </a:rPr>
              <a:t>CADPAC         </a:t>
            </a:r>
            <a:r>
              <a:rPr lang="it-IT" sz="2400" dirty="0" err="1">
                <a:latin typeface="Arial" charset="0"/>
                <a:ea typeface="ＭＳ Ｐゴシック" charset="0"/>
              </a:rPr>
              <a:t>Acad</a:t>
            </a:r>
            <a:r>
              <a:rPr lang="it-IT" sz="2400" dirty="0">
                <a:latin typeface="Arial" charset="0"/>
                <a:ea typeface="ＭＳ Ｐゴシック" charset="0"/>
              </a:rPr>
              <a:t>            Fortran     GTO</a:t>
            </a:r>
          </a:p>
          <a:p>
            <a:r>
              <a:rPr lang="it-IT" sz="2400" dirty="0">
                <a:latin typeface="Arial" charset="0"/>
                <a:ea typeface="ＭＳ Ｐゴシック" charset="0"/>
              </a:rPr>
              <a:t>COLUMBUS    </a:t>
            </a:r>
            <a:r>
              <a:rPr lang="it-IT" sz="2400" dirty="0" err="1">
                <a:latin typeface="Arial" charset="0"/>
                <a:ea typeface="ＭＳ Ｐゴシック" charset="0"/>
              </a:rPr>
              <a:t>Acad</a:t>
            </a:r>
            <a:r>
              <a:rPr lang="it-IT" sz="2400" dirty="0">
                <a:latin typeface="Arial" charset="0"/>
                <a:ea typeface="ＭＳ Ｐゴシック" charset="0"/>
              </a:rPr>
              <a:t>            Fortran     GTO</a:t>
            </a:r>
          </a:p>
          <a:p>
            <a:r>
              <a:rPr lang="it-IT" sz="2400" dirty="0">
                <a:latin typeface="Arial" charset="0"/>
                <a:ea typeface="ＭＳ Ｐゴシック" charset="0"/>
              </a:rPr>
              <a:t>CRYSTAL        </a:t>
            </a:r>
            <a:r>
              <a:rPr lang="it-IT" sz="2400" dirty="0" err="1">
                <a:latin typeface="Arial" charset="0"/>
                <a:ea typeface="ＭＳ Ｐゴシック" charset="0"/>
              </a:rPr>
              <a:t>Acad</a:t>
            </a:r>
            <a:r>
              <a:rPr lang="it-IT" sz="2400" dirty="0">
                <a:latin typeface="Arial" charset="0"/>
                <a:ea typeface="ＭＳ Ｐゴシック" charset="0"/>
              </a:rPr>
              <a:t>            Fortran     GTO </a:t>
            </a:r>
          </a:p>
          <a:p>
            <a:r>
              <a:rPr lang="it-IT" sz="2400" dirty="0">
                <a:latin typeface="Arial" charset="0"/>
                <a:ea typeface="ＭＳ Ｐゴシック" charset="0"/>
              </a:rPr>
              <a:t>DALTON          </a:t>
            </a:r>
            <a:r>
              <a:rPr lang="it-IT" sz="2400" dirty="0" err="1">
                <a:latin typeface="Arial" charset="0"/>
                <a:ea typeface="ＭＳ Ｐゴシック" charset="0"/>
              </a:rPr>
              <a:t>Acad</a:t>
            </a:r>
            <a:r>
              <a:rPr lang="it-IT" sz="2400" dirty="0">
                <a:latin typeface="Arial" charset="0"/>
                <a:ea typeface="ＭＳ Ｐゴシック" charset="0"/>
              </a:rPr>
              <a:t>            Fortran     GTO</a:t>
            </a:r>
          </a:p>
          <a:p>
            <a:r>
              <a:rPr lang="it-IT" sz="2400" dirty="0">
                <a:latin typeface="Arial" charset="0"/>
                <a:ea typeface="ＭＳ Ｐゴシック" charset="0"/>
              </a:rPr>
              <a:t>DFT++             GPL             C++          PW/</a:t>
            </a:r>
            <a:r>
              <a:rPr lang="it-IT" sz="2400" dirty="0" err="1">
                <a:latin typeface="Arial" charset="0"/>
                <a:ea typeface="ＭＳ Ｐゴシック" charset="0"/>
              </a:rPr>
              <a:t>Wavelet</a:t>
            </a:r>
            <a:endParaRPr lang="it-IT" sz="2400" dirty="0">
              <a:latin typeface="Arial" charset="0"/>
              <a:ea typeface="ＭＳ Ｐゴシック" charset="0"/>
            </a:endParaRPr>
          </a:p>
          <a:p>
            <a:r>
              <a:rPr lang="it-IT" sz="2400" dirty="0">
                <a:latin typeface="Arial" charset="0"/>
                <a:ea typeface="ＭＳ Ｐゴシック" charset="0"/>
              </a:rPr>
              <a:t>DIRAC             </a:t>
            </a:r>
            <a:r>
              <a:rPr lang="it-IT" sz="2400" dirty="0" err="1">
                <a:latin typeface="Arial" charset="0"/>
                <a:ea typeface="ＭＳ Ｐゴシック" charset="0"/>
              </a:rPr>
              <a:t>Acad</a:t>
            </a:r>
            <a:r>
              <a:rPr lang="it-IT" sz="2400" dirty="0">
                <a:latin typeface="Arial" charset="0"/>
                <a:ea typeface="ＭＳ Ｐゴシック" charset="0"/>
              </a:rPr>
              <a:t>            F77, 90, C GTO </a:t>
            </a:r>
          </a:p>
          <a:p>
            <a:r>
              <a:rPr lang="it-IT" sz="2400" dirty="0">
                <a:latin typeface="Arial" charset="0"/>
                <a:ea typeface="ＭＳ Ｐゴシック" charset="0"/>
              </a:rPr>
              <a:t>GAMESS         </a:t>
            </a:r>
            <a:r>
              <a:rPr lang="it-IT" sz="2400" dirty="0" err="1">
                <a:latin typeface="Arial" charset="0"/>
                <a:ea typeface="ＭＳ Ｐゴシック" charset="0"/>
              </a:rPr>
              <a:t>Acad</a:t>
            </a:r>
            <a:r>
              <a:rPr lang="it-IT" sz="2400" dirty="0">
                <a:latin typeface="Arial" charset="0"/>
                <a:ea typeface="ＭＳ Ｐゴシック" charset="0"/>
              </a:rPr>
              <a:t>/</a:t>
            </a:r>
            <a:r>
              <a:rPr lang="it-IT" sz="2400" dirty="0" err="1">
                <a:latin typeface="Arial" charset="0"/>
                <a:ea typeface="ＭＳ Ｐゴシック" charset="0"/>
              </a:rPr>
              <a:t>Comm</a:t>
            </a:r>
            <a:r>
              <a:rPr lang="it-IT" sz="2400" dirty="0">
                <a:latin typeface="Arial" charset="0"/>
                <a:ea typeface="ＭＳ Ｐゴシック" charset="0"/>
              </a:rPr>
              <a:t> Fortran    </a:t>
            </a:r>
            <a:r>
              <a:rPr lang="it-IT" sz="2400" baseline="30000" dirty="0">
                <a:latin typeface="Arial" charset="0"/>
                <a:ea typeface="ＭＳ Ｐゴシック" charset="0"/>
              </a:rPr>
              <a:t> </a:t>
            </a:r>
            <a:r>
              <a:rPr lang="it-IT" sz="2400" dirty="0">
                <a:latin typeface="Arial" charset="0"/>
                <a:ea typeface="ＭＳ Ｐゴシック" charset="0"/>
              </a:rPr>
              <a:t>GTO </a:t>
            </a:r>
          </a:p>
          <a:p>
            <a:r>
              <a:rPr lang="it-IT" sz="2400" dirty="0">
                <a:latin typeface="Arial" charset="0"/>
                <a:ea typeface="ＭＳ Ｐゴシック" charset="0"/>
              </a:rPr>
              <a:t>GAUSSIAN      </a:t>
            </a:r>
            <a:r>
              <a:rPr lang="it-IT" sz="2400" dirty="0" err="1">
                <a:latin typeface="Arial" charset="0"/>
                <a:ea typeface="ＭＳ Ｐゴシック" charset="0"/>
              </a:rPr>
              <a:t>Comm</a:t>
            </a:r>
            <a:r>
              <a:rPr lang="it-IT" sz="2400" dirty="0">
                <a:latin typeface="Arial" charset="0"/>
                <a:ea typeface="ＭＳ Ｐゴシック" charset="0"/>
              </a:rPr>
              <a:t>          Fortran     GTO </a:t>
            </a:r>
          </a:p>
          <a:p>
            <a:r>
              <a:rPr lang="it-IT" sz="2400" dirty="0">
                <a:latin typeface="Arial" charset="0"/>
                <a:ea typeface="ＭＳ Ｐゴシック" charset="0"/>
              </a:rPr>
              <a:t>MOLCAS         </a:t>
            </a:r>
            <a:r>
              <a:rPr lang="it-IT" sz="2400" dirty="0" err="1">
                <a:latin typeface="Arial" charset="0"/>
                <a:ea typeface="ＭＳ Ｐゴシック" charset="0"/>
              </a:rPr>
              <a:t>Comm</a:t>
            </a:r>
            <a:r>
              <a:rPr lang="it-IT" sz="2400" dirty="0">
                <a:latin typeface="Arial" charset="0"/>
                <a:ea typeface="ＭＳ Ｐゴシック" charset="0"/>
              </a:rPr>
              <a:t>          Fortran     GTO</a:t>
            </a:r>
          </a:p>
          <a:p>
            <a:r>
              <a:rPr lang="it-IT" sz="2400" dirty="0">
                <a:latin typeface="Arial" charset="0"/>
                <a:ea typeface="ＭＳ Ｐゴシック" charset="0"/>
              </a:rPr>
              <a:t>MOLPRO         </a:t>
            </a:r>
            <a:r>
              <a:rPr lang="it-IT" sz="2400" dirty="0" err="1">
                <a:latin typeface="Arial" charset="0"/>
                <a:ea typeface="ＭＳ Ｐゴシック" charset="0"/>
              </a:rPr>
              <a:t>Comm</a:t>
            </a:r>
            <a:r>
              <a:rPr lang="it-IT" sz="2400" dirty="0">
                <a:latin typeface="Arial" charset="0"/>
                <a:ea typeface="ＭＳ Ｐゴシック" charset="0"/>
              </a:rPr>
              <a:t>          Fortran     GTO</a:t>
            </a:r>
          </a:p>
          <a:p>
            <a:r>
              <a:rPr lang="it-IT" sz="2400" dirty="0" err="1">
                <a:latin typeface="Arial" charset="0"/>
                <a:ea typeface="ＭＳ Ｐゴシック" charset="0"/>
              </a:rPr>
              <a:t>NWChem</a:t>
            </a:r>
            <a:r>
              <a:rPr lang="it-IT" sz="2400" dirty="0">
                <a:latin typeface="Arial" charset="0"/>
                <a:ea typeface="ＭＳ Ｐゴシック" charset="0"/>
              </a:rPr>
              <a:t>         ECLv2          F77/C       GTO, PW</a:t>
            </a:r>
          </a:p>
          <a:p>
            <a:r>
              <a:rPr lang="it-IT" sz="2400" dirty="0">
                <a:latin typeface="Arial" charset="0"/>
                <a:ea typeface="ＭＳ Ｐゴシック" charset="0"/>
              </a:rPr>
              <a:t>TERACHEM    </a:t>
            </a:r>
            <a:r>
              <a:rPr lang="it-IT" sz="2400" dirty="0" err="1">
                <a:latin typeface="Arial" charset="0"/>
                <a:ea typeface="ＭＳ Ｐゴシック" charset="0"/>
              </a:rPr>
              <a:t>Comm</a:t>
            </a:r>
            <a:r>
              <a:rPr lang="it-IT" sz="2400" dirty="0">
                <a:latin typeface="Arial" charset="0"/>
                <a:ea typeface="ＭＳ Ｐゴシック" charset="0"/>
              </a:rPr>
              <a:t>          C/CUDA    GTO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>
          <a:xfrm>
            <a:off x="468313" y="0"/>
            <a:ext cx="8675687" cy="692150"/>
          </a:xfrm>
        </p:spPr>
        <p:txBody>
          <a:bodyPr/>
          <a:lstStyle/>
          <a:p>
            <a:r>
              <a:rPr lang="it-IT" sz="4000">
                <a:latin typeface="Arial" charset="0"/>
                <a:ea typeface="ＭＳ Ｐゴシック" charset="0"/>
              </a:rPr>
              <a:t>DATA FORMATS </a:t>
            </a:r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4451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sz="2800">
                <a:latin typeface="Arial" charset="0"/>
                <a:ea typeface="ＭＳ Ｐゴシック" charset="0"/>
              </a:rPr>
              <a:t>QC: FIXED GEOMETRY MULTI STATE</a:t>
            </a:r>
          </a:p>
          <a:p>
            <a:pPr marL="0" indent="0">
              <a:buFontTx/>
              <a:buNone/>
            </a:pPr>
            <a:r>
              <a:rPr lang="it-IT" sz="2800">
                <a:latin typeface="Arial" charset="0"/>
                <a:ea typeface="ＭＳ Ｐゴシック" charset="0"/>
              </a:rPr>
              <a:t>   - SD (Small data) input, parameters, properties -&gt; formatted human readable like XML</a:t>
            </a:r>
          </a:p>
          <a:p>
            <a:pPr marL="0" indent="0">
              <a:buFontTx/>
              <a:buNone/>
            </a:pPr>
            <a:r>
              <a:rPr lang="it-IT" sz="2800">
                <a:latin typeface="Arial" charset="0"/>
                <a:ea typeface="ＭＳ Ｐゴシック" charset="0"/>
              </a:rPr>
              <a:t>   - LD (Large data) binary working quantities like 4 index integrals IJKL </a:t>
            </a:r>
            <a:r>
              <a:rPr lang="it-IT" sz="2800">
                <a:latin typeface="Wingdings" charset="0"/>
                <a:ea typeface="ＭＳ Ｐゴシック" charset="0"/>
                <a:cs typeface="Wingdings" charset="0"/>
                <a:sym typeface="Wingdings" charset="0"/>
              </a:rPr>
              <a:t></a:t>
            </a:r>
            <a:endParaRPr lang="it-IT" sz="2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it-IT" sz="2800">
                <a:latin typeface="Arial" charset="0"/>
                <a:ea typeface="ＭＳ Ｐゴシック" charset="0"/>
              </a:rPr>
              <a:t>      </a:t>
            </a:r>
            <a:r>
              <a:rPr lang="it-IT" sz="2800">
                <a:latin typeface="Wingdings" charset="0"/>
                <a:ea typeface="ＭＳ Ｐゴシック" charset="0"/>
                <a:cs typeface="Wingdings" charset="0"/>
                <a:sym typeface="Wingdings" charset="0"/>
              </a:rPr>
              <a:t></a:t>
            </a:r>
            <a:r>
              <a:rPr lang="it-IT" sz="2800">
                <a:latin typeface="Arial" charset="0"/>
                <a:ea typeface="ＭＳ Ｐゴシック" charset="0"/>
              </a:rPr>
              <a:t>OPEN BABEL: </a:t>
            </a:r>
            <a:r>
              <a:rPr lang="en-US" sz="2800">
                <a:latin typeface="Arial" charset="0"/>
                <a:ea typeface="ＭＳ Ｐゴシック" charset="0"/>
              </a:rPr>
              <a:t>open, collaborative project allowing search, conversion, analysis, or data storing in CMMST </a:t>
            </a:r>
            <a:endParaRPr lang="it-IT" sz="2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it-IT" sz="2800">
                <a:latin typeface="Arial" charset="0"/>
                <a:ea typeface="ＭＳ Ｐゴシック" charset="0"/>
              </a:rPr>
              <a:t>      </a:t>
            </a:r>
            <a:r>
              <a:rPr lang="it-IT" sz="2800">
                <a:latin typeface="Wingdings" charset="0"/>
                <a:ea typeface="ＭＳ Ｐゴシック" charset="0"/>
                <a:cs typeface="Wingdings" charset="0"/>
                <a:sym typeface="Wingdings" charset="0"/>
              </a:rPr>
              <a:t></a:t>
            </a:r>
            <a:r>
              <a:rPr lang="it-IT" sz="2800">
                <a:latin typeface="Arial" charset="0"/>
                <a:ea typeface="ＭＳ Ｐゴシック" charset="0"/>
              </a:rPr>
              <a:t>CML: A </a:t>
            </a:r>
            <a:r>
              <a:rPr lang="en-US" sz="2800">
                <a:latin typeface="Arial" charset="0"/>
                <a:ea typeface="ＭＳ Ｐゴシック" charset="0"/>
              </a:rPr>
              <a:t>XML-based format for chemistry </a:t>
            </a:r>
          </a:p>
          <a:p>
            <a:pPr marL="0" indent="0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      </a:t>
            </a:r>
            <a:r>
              <a:rPr lang="it-IT" sz="2800">
                <a:latin typeface="Wingdings" charset="0"/>
                <a:ea typeface="ＭＳ Ｐゴシック" charset="0"/>
                <a:cs typeface="Wingdings" charset="0"/>
                <a:sym typeface="Wingdings" charset="0"/>
              </a:rPr>
              <a:t></a:t>
            </a:r>
            <a:r>
              <a:rPr lang="it-IT" sz="2800">
                <a:latin typeface="Arial" charset="0"/>
                <a:ea typeface="ＭＳ Ｐゴシック" charset="0"/>
                <a:sym typeface="Wingdings" charset="0"/>
              </a:rPr>
              <a:t>HDF5: a  </a:t>
            </a:r>
            <a:r>
              <a:rPr lang="en-US" sz="2800">
                <a:latin typeface="Arial" charset="0"/>
                <a:ea typeface="ＭＳ Ｐゴシック" charset="0"/>
              </a:rPr>
              <a:t>hierarchical data model </a:t>
            </a:r>
            <a:endParaRPr lang="it-IT" sz="2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it-IT" sz="28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675687" cy="692150"/>
          </a:xfrm>
        </p:spPr>
        <p:txBody>
          <a:bodyPr/>
          <a:lstStyle/>
          <a:p>
            <a:r>
              <a:rPr lang="it-IT" sz="4000">
                <a:latin typeface="Arial" charset="0"/>
                <a:ea typeface="ＭＳ Ｐゴシック" charset="0"/>
              </a:rPr>
              <a:t>HDF5</a:t>
            </a:r>
            <a:r>
              <a:rPr lang="it-IT"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31746" name="Segnaposto contenuto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4721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sz="2800">
                <a:latin typeface="Arial" charset="0"/>
                <a:ea typeface="ＭＳ Ｐゴシック" charset="0"/>
              </a:rPr>
              <a:t>° CONTAINERS (groups) domains of quantities defined by common basis functions (AO atomic orbitals, MO molecular orbitals, WF Wave functions, ..)</a:t>
            </a:r>
          </a:p>
          <a:p>
            <a:pPr marL="0" indent="0">
              <a:buFontTx/>
              <a:buNone/>
            </a:pPr>
            <a:r>
              <a:rPr lang="it-IT" sz="2800">
                <a:latin typeface="Arial" charset="0"/>
                <a:ea typeface="ＭＳ Ｐゴシック" charset="0"/>
              </a:rPr>
              <a:t>° METADATA (attributes) simple and small sets of data describing a set of data</a:t>
            </a:r>
          </a:p>
          <a:p>
            <a:pPr marL="0" indent="0">
              <a:buFontTx/>
              <a:buNone/>
            </a:pPr>
            <a:r>
              <a:rPr lang="it-IT" sz="2800">
                <a:latin typeface="Arial" charset="0"/>
                <a:ea typeface="ＭＳ Ｐゴシック" charset="0"/>
              </a:rPr>
              <a:t>° DATA (data ses) large set of binary quantities referring to wavefunction integrals storing in matrices with an arbitrary number of indices</a:t>
            </a:r>
          </a:p>
          <a:p>
            <a:pPr marL="0" indent="0">
              <a:buFontTx/>
              <a:buNone/>
            </a:pPr>
            <a:r>
              <a:rPr lang="it-IT" sz="2800">
                <a:latin typeface="Arial" charset="0"/>
                <a:ea typeface="ＭＳ Ｐゴシック" charset="0"/>
              </a:rPr>
              <a:t>° LIBRARIES (Utilities and tools)</a:t>
            </a:r>
          </a:p>
          <a:p>
            <a:pPr marL="0" indent="0">
              <a:buFontTx/>
              <a:buNone/>
            </a:pPr>
            <a:r>
              <a:rPr lang="it-IT" sz="2800">
                <a:latin typeface="Arial" charset="0"/>
                <a:ea typeface="ＭＳ Ｐゴシック" charset="0"/>
              </a:rPr>
              <a:t>Q5dump reports the content of Q5cost files</a:t>
            </a:r>
          </a:p>
          <a:p>
            <a:pPr marL="0" indent="0">
              <a:buFontTx/>
              <a:buNone/>
            </a:pPr>
            <a:r>
              <a:rPr lang="it-IT" sz="2800">
                <a:latin typeface="Arial" charset="0"/>
                <a:ea typeface="ＭＳ Ｐゴシック" charset="0"/>
              </a:rPr>
              <a:t>Q5edit python based program text editor</a:t>
            </a:r>
          </a:p>
          <a:p>
            <a:pPr marL="0" indent="0">
              <a:buFontTx/>
              <a:buNone/>
            </a:pPr>
            <a:endParaRPr lang="it-IT" sz="28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ChangeArrowheads="1"/>
          </p:cNvSpPr>
          <p:nvPr/>
        </p:nvSpPr>
        <p:spPr bwMode="auto">
          <a:xfrm>
            <a:off x="250825" y="4424363"/>
            <a:ext cx="864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 algn="ctr">
              <a:buFontTx/>
              <a:buAutoNum type="alphaUcPeriod"/>
            </a:pPr>
            <a:endParaRPr lang="en-GB">
              <a:latin typeface="Times New Roman" charset="0"/>
              <a:cs typeface="Arial" charset="0"/>
            </a:endParaRPr>
          </a:p>
        </p:txBody>
      </p:sp>
      <p:grpSp>
        <p:nvGrpSpPr>
          <p:cNvPr id="32770" name="Group 5"/>
          <p:cNvGrpSpPr>
            <a:grpSpLocks/>
          </p:cNvGrpSpPr>
          <p:nvPr/>
        </p:nvGrpSpPr>
        <p:grpSpPr bwMode="auto">
          <a:xfrm>
            <a:off x="1619250" y="981075"/>
            <a:ext cx="6592888" cy="5040313"/>
            <a:chOff x="2211" y="1327"/>
            <a:chExt cx="9512" cy="7541"/>
          </a:xfrm>
        </p:grpSpPr>
        <p:sp>
          <p:nvSpPr>
            <p:cNvPr id="32774" name="AutoShape 6"/>
            <p:cNvSpPr>
              <a:spLocks noChangeArrowheads="1" noTextEdit="1"/>
            </p:cNvSpPr>
            <p:nvPr/>
          </p:nvSpPr>
          <p:spPr bwMode="auto">
            <a:xfrm>
              <a:off x="2211" y="1327"/>
              <a:ext cx="9512" cy="75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4185" y="5198"/>
              <a:ext cx="355" cy="420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eaLnBrk="0" hangingPunct="0"/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2479" y="2165"/>
              <a:ext cx="1111" cy="420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System</a:t>
              </a:r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6783" y="2296"/>
              <a:ext cx="1099" cy="41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overlap</a:t>
              </a: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6783" y="2619"/>
              <a:ext cx="1113" cy="430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oneint</a:t>
              </a:r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6945" y="2966"/>
              <a:ext cx="1047" cy="41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twoint</a:t>
              </a:r>
            </a:p>
          </p:txBody>
        </p:sp>
        <p:sp>
          <p:nvSpPr>
            <p:cNvPr id="32780" name="AutoShape 12"/>
            <p:cNvSpPr>
              <a:spLocks/>
            </p:cNvSpPr>
            <p:nvPr/>
          </p:nvSpPr>
          <p:spPr bwMode="auto">
            <a:xfrm>
              <a:off x="6428" y="2294"/>
              <a:ext cx="334" cy="1760"/>
            </a:xfrm>
            <a:prstGeom prst="leftBrace">
              <a:avLst>
                <a:gd name="adj1" fmla="val 43741"/>
                <a:gd name="adj2" fmla="val 59509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3819" y="1747"/>
              <a:ext cx="266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V="1">
              <a:off x="3819" y="5517"/>
              <a:ext cx="26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783" name="AutoShape 15"/>
            <p:cNvSpPr>
              <a:spLocks/>
            </p:cNvSpPr>
            <p:nvPr/>
          </p:nvSpPr>
          <p:spPr bwMode="auto">
            <a:xfrm>
              <a:off x="6428" y="4975"/>
              <a:ext cx="334" cy="1423"/>
            </a:xfrm>
            <a:prstGeom prst="leftBrace">
              <a:avLst>
                <a:gd name="adj1" fmla="val 35366"/>
                <a:gd name="adj2" fmla="val 30917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32784" name="Group 16"/>
            <p:cNvGrpSpPr>
              <a:grpSpLocks/>
            </p:cNvGrpSpPr>
            <p:nvPr/>
          </p:nvGrpSpPr>
          <p:grpSpPr bwMode="auto">
            <a:xfrm>
              <a:off x="2362" y="2586"/>
              <a:ext cx="1139" cy="561"/>
              <a:chOff x="431" y="2296"/>
              <a:chExt cx="544" cy="608"/>
            </a:xfrm>
          </p:grpSpPr>
          <p:sp>
            <p:nvSpPr>
              <p:cNvPr id="32860" name="AutoShape 17"/>
              <p:cNvSpPr>
                <a:spLocks noChangeArrowheads="1"/>
              </p:cNvSpPr>
              <p:nvPr/>
            </p:nvSpPr>
            <p:spPr bwMode="auto">
              <a:xfrm>
                <a:off x="431" y="2296"/>
                <a:ext cx="544" cy="543"/>
              </a:xfrm>
              <a:prstGeom prst="foldedCorner">
                <a:avLst>
                  <a:gd name="adj" fmla="val 20338"/>
                </a:avLst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0409" tIns="35204" rIns="70409" bIns="35204" anchor="ctr"/>
              <a:lstStyle/>
              <a:p>
                <a:pPr algn="ctr" eaLnBrk="0" hangingPunct="0"/>
                <a:endParaRPr lang="en-US" sz="600">
                  <a:solidFill>
                    <a:srgbClr val="5F5F5F"/>
                  </a:solidFill>
                </a:endParaRPr>
              </a:p>
            </p:txBody>
          </p:sp>
          <p:sp>
            <p:nvSpPr>
              <p:cNvPr id="32861" name="Text Box 18"/>
              <p:cNvSpPr txBox="1">
                <a:spLocks noChangeArrowheads="1"/>
              </p:cNvSpPr>
              <p:nvPr/>
            </p:nvSpPr>
            <p:spPr bwMode="auto">
              <a:xfrm>
                <a:off x="431" y="2296"/>
                <a:ext cx="544" cy="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409" tIns="35204" rIns="70409" bIns="35204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600">
                    <a:solidFill>
                      <a:srgbClr val="000000"/>
                    </a:solidFill>
                  </a:rPr>
                  <a:t>Title 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Electrons /</a:t>
                </a:r>
                <a:r>
                  <a:rPr lang="en-US" sz="600">
                    <a:solidFill>
                      <a:srgbClr val="000000"/>
                    </a:solidFill>
                    <a:latin typeface="Symbol" charset="0"/>
                    <a:sym typeface="Symbol" charset="0"/>
                  </a:rPr>
                  <a:t>a,b</a:t>
                </a:r>
              </a:p>
            </p:txBody>
          </p:sp>
        </p:grpSp>
        <p:sp>
          <p:nvSpPr>
            <p:cNvPr id="32785" name="Line 19"/>
            <p:cNvSpPr>
              <a:spLocks noChangeShapeType="1"/>
            </p:cNvSpPr>
            <p:nvPr/>
          </p:nvSpPr>
          <p:spPr bwMode="auto">
            <a:xfrm>
              <a:off x="3752" y="1747"/>
              <a:ext cx="0" cy="58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786" name="Line 20"/>
            <p:cNvSpPr>
              <a:spLocks noChangeShapeType="1"/>
            </p:cNvSpPr>
            <p:nvPr/>
          </p:nvSpPr>
          <p:spPr bwMode="auto">
            <a:xfrm flipV="1">
              <a:off x="3833" y="7562"/>
              <a:ext cx="266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787" name="Rectangle 21"/>
            <p:cNvSpPr>
              <a:spLocks noChangeArrowheads="1"/>
            </p:cNvSpPr>
            <p:nvPr/>
          </p:nvSpPr>
          <p:spPr bwMode="auto">
            <a:xfrm>
              <a:off x="4185" y="3013"/>
              <a:ext cx="355" cy="420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eaLnBrk="0" hangingPunct="0"/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32788" name="Rectangle 22"/>
            <p:cNvSpPr>
              <a:spLocks noChangeArrowheads="1"/>
            </p:cNvSpPr>
            <p:nvPr/>
          </p:nvSpPr>
          <p:spPr bwMode="auto">
            <a:xfrm>
              <a:off x="4314" y="2918"/>
              <a:ext cx="563" cy="41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AO</a:t>
              </a:r>
            </a:p>
          </p:txBody>
        </p:sp>
        <p:grpSp>
          <p:nvGrpSpPr>
            <p:cNvPr id="32789" name="Group 23"/>
            <p:cNvGrpSpPr>
              <a:grpSpLocks/>
            </p:cNvGrpSpPr>
            <p:nvPr/>
          </p:nvGrpSpPr>
          <p:grpSpPr bwMode="auto">
            <a:xfrm>
              <a:off x="4580" y="3254"/>
              <a:ext cx="1237" cy="818"/>
              <a:chOff x="431" y="2296"/>
              <a:chExt cx="544" cy="553"/>
            </a:xfrm>
          </p:grpSpPr>
          <p:sp>
            <p:nvSpPr>
              <p:cNvPr id="32858" name="AutoShape 24"/>
              <p:cNvSpPr>
                <a:spLocks noChangeArrowheads="1"/>
              </p:cNvSpPr>
              <p:nvPr/>
            </p:nvSpPr>
            <p:spPr bwMode="auto">
              <a:xfrm>
                <a:off x="431" y="2294"/>
                <a:ext cx="544" cy="546"/>
              </a:xfrm>
              <a:prstGeom prst="foldedCorner">
                <a:avLst>
                  <a:gd name="adj" fmla="val 20338"/>
                </a:avLst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0409" tIns="35204" rIns="70409" bIns="35204" anchor="ctr"/>
              <a:lstStyle/>
              <a:p>
                <a:pPr algn="ctr" eaLnBrk="0" hangingPunct="0"/>
                <a:endParaRPr lang="en-US" sz="900">
                  <a:solidFill>
                    <a:srgbClr val="5F5F5F"/>
                  </a:solidFill>
                </a:endParaRPr>
              </a:p>
            </p:txBody>
          </p:sp>
          <p:sp>
            <p:nvSpPr>
              <p:cNvPr id="32859" name="Text Box 25"/>
              <p:cNvSpPr txBox="1">
                <a:spLocks noChangeArrowheads="1"/>
              </p:cNvSpPr>
              <p:nvPr/>
            </p:nvSpPr>
            <p:spPr bwMode="auto">
              <a:xfrm>
                <a:off x="431" y="2294"/>
                <a:ext cx="544" cy="5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409" tIns="35204" rIns="70409" bIns="35204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600">
                    <a:solidFill>
                      <a:srgbClr val="000000"/>
                    </a:solidFill>
                  </a:rPr>
                  <a:t>Name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Num_orb_sym 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Num_orb_tot</a:t>
                </a:r>
                <a:br>
                  <a:rPr lang="en-US" sz="600">
                    <a:solidFill>
                      <a:srgbClr val="000000"/>
                    </a:solidFill>
                  </a:rPr>
                </a:br>
                <a:r>
                  <a:rPr lang="en-US" sz="600">
                    <a:solidFill>
                      <a:srgbClr val="000000"/>
                    </a:solidFill>
                  </a:rPr>
                  <a:t>Labels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Transformation</a:t>
                </a:r>
              </a:p>
            </p:txBody>
          </p:sp>
        </p:grpSp>
        <p:sp>
          <p:nvSpPr>
            <p:cNvPr id="32790" name="Rectangle 26"/>
            <p:cNvSpPr>
              <a:spLocks noChangeArrowheads="1"/>
            </p:cNvSpPr>
            <p:nvPr/>
          </p:nvSpPr>
          <p:spPr bwMode="auto">
            <a:xfrm>
              <a:off x="4314" y="5099"/>
              <a:ext cx="591" cy="41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MO</a:t>
              </a:r>
            </a:p>
          </p:txBody>
        </p:sp>
        <p:grpSp>
          <p:nvGrpSpPr>
            <p:cNvPr id="32791" name="Group 27"/>
            <p:cNvGrpSpPr>
              <a:grpSpLocks/>
            </p:cNvGrpSpPr>
            <p:nvPr/>
          </p:nvGrpSpPr>
          <p:grpSpPr bwMode="auto">
            <a:xfrm>
              <a:off x="4414" y="5432"/>
              <a:ext cx="1321" cy="1467"/>
              <a:chOff x="431" y="2296"/>
              <a:chExt cx="544" cy="616"/>
            </a:xfrm>
          </p:grpSpPr>
          <p:sp>
            <p:nvSpPr>
              <p:cNvPr id="32856" name="AutoShape 28"/>
              <p:cNvSpPr>
                <a:spLocks noChangeArrowheads="1"/>
              </p:cNvSpPr>
              <p:nvPr/>
            </p:nvSpPr>
            <p:spPr bwMode="auto">
              <a:xfrm>
                <a:off x="431" y="2296"/>
                <a:ext cx="544" cy="559"/>
              </a:xfrm>
              <a:prstGeom prst="foldedCorner">
                <a:avLst>
                  <a:gd name="adj" fmla="val 20338"/>
                </a:avLst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0409" tIns="35204" rIns="70409" bIns="35204" anchor="ctr"/>
              <a:lstStyle/>
              <a:p>
                <a:pPr algn="ctr" eaLnBrk="0" hangingPunct="0"/>
                <a:endParaRPr lang="en-US" sz="900">
                  <a:solidFill>
                    <a:srgbClr val="5F5F5F"/>
                  </a:solidFill>
                  <a:latin typeface="Arial Narrow" charset="0"/>
                </a:endParaRPr>
              </a:p>
            </p:txBody>
          </p:sp>
          <p:sp>
            <p:nvSpPr>
              <p:cNvPr id="32857" name="Text Box 29"/>
              <p:cNvSpPr txBox="1">
                <a:spLocks noChangeArrowheads="1"/>
              </p:cNvSpPr>
              <p:nvPr/>
            </p:nvSpPr>
            <p:spPr bwMode="auto">
              <a:xfrm>
                <a:off x="431" y="2296"/>
                <a:ext cx="544" cy="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409" tIns="35204" rIns="70409" bIns="35204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pt-BR" sz="600">
                    <a:solidFill>
                      <a:srgbClr val="000000"/>
                    </a:solidFill>
                  </a:rPr>
                  <a:t>AO_pointer </a:t>
                </a:r>
              </a:p>
              <a:p>
                <a:r>
                  <a:rPr lang="pt-BR" sz="600">
                    <a:solidFill>
                      <a:srgbClr val="000000"/>
                    </a:solidFill>
                  </a:rPr>
                  <a:t>Name</a:t>
                </a:r>
              </a:p>
              <a:p>
                <a:r>
                  <a:rPr lang="pt-BR" sz="600">
                    <a:solidFill>
                      <a:srgbClr val="000000"/>
                    </a:solidFill>
                  </a:rPr>
                  <a:t>Num_orb_sym 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Num_orb_tot </a:t>
                </a:r>
                <a:br>
                  <a:rPr lang="en-US" sz="600">
                    <a:solidFill>
                      <a:srgbClr val="000000"/>
                    </a:solidFill>
                  </a:rPr>
                </a:br>
                <a:r>
                  <a:rPr lang="en-US" sz="600">
                    <a:solidFill>
                      <a:srgbClr val="000000"/>
                    </a:solidFill>
                  </a:rPr>
                  <a:t>Labels</a:t>
                </a:r>
                <a:br>
                  <a:rPr lang="en-US" sz="600">
                    <a:solidFill>
                      <a:srgbClr val="000000"/>
                    </a:solidFill>
                  </a:rPr>
                </a:br>
                <a:r>
                  <a:rPr lang="en-US" sz="600">
                    <a:solidFill>
                      <a:srgbClr val="000000"/>
                    </a:solidFill>
                  </a:rPr>
                  <a:t>Orbitals SCF_energy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Classification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Occ_num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Symmetry</a:t>
                </a:r>
              </a:p>
              <a:p>
                <a:endParaRPr lang="en-US" sz="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2792" name="Group 30"/>
            <p:cNvGrpSpPr>
              <a:grpSpLocks/>
            </p:cNvGrpSpPr>
            <p:nvPr/>
          </p:nvGrpSpPr>
          <p:grpSpPr bwMode="auto">
            <a:xfrm>
              <a:off x="2378" y="1414"/>
              <a:ext cx="1205" cy="533"/>
              <a:chOff x="431" y="2296"/>
              <a:chExt cx="544" cy="578"/>
            </a:xfrm>
          </p:grpSpPr>
          <p:sp>
            <p:nvSpPr>
              <p:cNvPr id="32854" name="AutoShape 31"/>
              <p:cNvSpPr>
                <a:spLocks noChangeArrowheads="1"/>
              </p:cNvSpPr>
              <p:nvPr/>
            </p:nvSpPr>
            <p:spPr bwMode="auto">
              <a:xfrm>
                <a:off x="431" y="2297"/>
                <a:ext cx="544" cy="543"/>
              </a:xfrm>
              <a:prstGeom prst="foldedCorner">
                <a:avLst>
                  <a:gd name="adj" fmla="val 20338"/>
                </a:avLst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0409" tIns="35204" rIns="70409" bIns="35204" anchor="ctr"/>
              <a:lstStyle/>
              <a:p>
                <a:pPr algn="ctr" eaLnBrk="0" hangingPunct="0"/>
                <a:endParaRPr lang="en-US" sz="600">
                  <a:solidFill>
                    <a:srgbClr val="5F5F5F"/>
                  </a:solidFill>
                </a:endParaRPr>
              </a:p>
            </p:txBody>
          </p:sp>
          <p:sp>
            <p:nvSpPr>
              <p:cNvPr id="32855" name="Text Box 32"/>
              <p:cNvSpPr txBox="1">
                <a:spLocks noChangeArrowheads="1"/>
              </p:cNvSpPr>
              <p:nvPr/>
            </p:nvSpPr>
            <p:spPr bwMode="auto">
              <a:xfrm>
                <a:off x="431" y="2297"/>
                <a:ext cx="544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409" tIns="35204" rIns="70409" bIns="35204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600">
                    <a:solidFill>
                      <a:srgbClr val="000000"/>
                    </a:solidFill>
                  </a:rPr>
                  <a:t>Ctime (s)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Atime (s)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Q5version (s)</a:t>
                </a:r>
              </a:p>
            </p:txBody>
          </p:sp>
        </p:grpSp>
        <p:grpSp>
          <p:nvGrpSpPr>
            <p:cNvPr id="32793" name="Group 33"/>
            <p:cNvGrpSpPr>
              <a:grpSpLocks/>
            </p:cNvGrpSpPr>
            <p:nvPr/>
          </p:nvGrpSpPr>
          <p:grpSpPr bwMode="auto">
            <a:xfrm>
              <a:off x="2362" y="3171"/>
              <a:ext cx="1139" cy="587"/>
              <a:chOff x="431" y="2296"/>
              <a:chExt cx="544" cy="544"/>
            </a:xfrm>
          </p:grpSpPr>
          <p:sp>
            <p:nvSpPr>
              <p:cNvPr id="32852" name="AutoShape 34"/>
              <p:cNvSpPr>
                <a:spLocks noChangeArrowheads="1"/>
              </p:cNvSpPr>
              <p:nvPr/>
            </p:nvSpPr>
            <p:spPr bwMode="auto">
              <a:xfrm>
                <a:off x="431" y="2295"/>
                <a:ext cx="544" cy="546"/>
              </a:xfrm>
              <a:prstGeom prst="foldedCorner">
                <a:avLst>
                  <a:gd name="adj" fmla="val 20338"/>
                </a:avLst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0409" tIns="35204" rIns="70409" bIns="35204" anchor="ctr"/>
              <a:lstStyle/>
              <a:p>
                <a:pPr algn="ctr" eaLnBrk="0" hangingPunct="0"/>
                <a:endParaRPr lang="en-US" sz="600">
                  <a:solidFill>
                    <a:srgbClr val="5F5F5F"/>
                  </a:solidFill>
                </a:endParaRPr>
              </a:p>
            </p:txBody>
          </p:sp>
          <p:sp>
            <p:nvSpPr>
              <p:cNvPr id="32853" name="Text Box 35"/>
              <p:cNvSpPr txBox="1">
                <a:spLocks noChangeArrowheads="1"/>
              </p:cNvSpPr>
              <p:nvPr/>
            </p:nvSpPr>
            <p:spPr bwMode="auto">
              <a:xfrm>
                <a:off x="431" y="2295"/>
                <a:ext cx="544" cy="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409" tIns="35204" rIns="70409" bIns="35204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600" i="1">
                    <a:solidFill>
                      <a:srgbClr val="000000"/>
                    </a:solidFill>
                  </a:rPr>
                  <a:t>Symmetry: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 - num_sym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 - labels</a:t>
                </a:r>
              </a:p>
            </p:txBody>
          </p:sp>
        </p:grpSp>
        <p:sp>
          <p:nvSpPr>
            <p:cNvPr id="32794" name="Rectangle 36"/>
            <p:cNvSpPr>
              <a:spLocks noChangeArrowheads="1"/>
            </p:cNvSpPr>
            <p:nvPr/>
          </p:nvSpPr>
          <p:spPr bwMode="auto">
            <a:xfrm>
              <a:off x="6959" y="3298"/>
              <a:ext cx="1338" cy="420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densities</a:t>
              </a:r>
            </a:p>
          </p:txBody>
        </p:sp>
        <p:grpSp>
          <p:nvGrpSpPr>
            <p:cNvPr id="32795" name="Group 37"/>
            <p:cNvGrpSpPr>
              <a:grpSpLocks/>
            </p:cNvGrpSpPr>
            <p:nvPr/>
          </p:nvGrpSpPr>
          <p:grpSpPr bwMode="auto">
            <a:xfrm>
              <a:off x="2362" y="3841"/>
              <a:ext cx="1272" cy="1342"/>
              <a:chOff x="431" y="2296"/>
              <a:chExt cx="544" cy="544"/>
            </a:xfrm>
          </p:grpSpPr>
          <p:sp>
            <p:nvSpPr>
              <p:cNvPr id="32850" name="AutoShape 38"/>
              <p:cNvSpPr>
                <a:spLocks noChangeArrowheads="1"/>
              </p:cNvSpPr>
              <p:nvPr/>
            </p:nvSpPr>
            <p:spPr bwMode="auto">
              <a:xfrm>
                <a:off x="431" y="2296"/>
                <a:ext cx="544" cy="544"/>
              </a:xfrm>
              <a:prstGeom prst="foldedCorner">
                <a:avLst>
                  <a:gd name="adj" fmla="val 20338"/>
                </a:avLst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0409" tIns="35204" rIns="70409" bIns="35204" anchor="ctr"/>
              <a:lstStyle/>
              <a:p>
                <a:pPr algn="ctr" eaLnBrk="0" hangingPunct="0"/>
                <a:endParaRPr lang="en-US" sz="600">
                  <a:solidFill>
                    <a:srgbClr val="5F5F5F"/>
                  </a:solidFill>
                </a:endParaRPr>
              </a:p>
            </p:txBody>
          </p:sp>
          <p:sp>
            <p:nvSpPr>
              <p:cNvPr id="32851" name="Text Box 39"/>
              <p:cNvSpPr txBox="1">
                <a:spLocks noChangeArrowheads="1"/>
              </p:cNvSpPr>
              <p:nvPr/>
            </p:nvSpPr>
            <p:spPr bwMode="auto">
              <a:xfrm>
                <a:off x="431" y="2296"/>
                <a:ext cx="544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409" tIns="35204" rIns="70409" bIns="35204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600" i="1">
                    <a:solidFill>
                      <a:srgbClr val="000000"/>
                    </a:solidFill>
                  </a:rPr>
                  <a:t>Geometry: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 - charges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 - coordinates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 - labels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 - nuclear_energy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 - num_atom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 - atomic_number</a:t>
                </a:r>
              </a:p>
            </p:txBody>
          </p:sp>
        </p:grpSp>
        <p:sp>
          <p:nvSpPr>
            <p:cNvPr id="32796" name="Rectangle 40"/>
            <p:cNvSpPr>
              <a:spLocks noChangeArrowheads="1"/>
            </p:cNvSpPr>
            <p:nvPr/>
          </p:nvSpPr>
          <p:spPr bwMode="auto">
            <a:xfrm>
              <a:off x="4146" y="1498"/>
              <a:ext cx="772" cy="41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Basis</a:t>
              </a:r>
            </a:p>
          </p:txBody>
        </p:sp>
        <p:grpSp>
          <p:nvGrpSpPr>
            <p:cNvPr id="32797" name="Group 41"/>
            <p:cNvGrpSpPr>
              <a:grpSpLocks/>
            </p:cNvGrpSpPr>
            <p:nvPr/>
          </p:nvGrpSpPr>
          <p:grpSpPr bwMode="auto">
            <a:xfrm>
              <a:off x="4982" y="1582"/>
              <a:ext cx="1455" cy="1244"/>
              <a:chOff x="431" y="2296"/>
              <a:chExt cx="544" cy="612"/>
            </a:xfrm>
          </p:grpSpPr>
          <p:sp>
            <p:nvSpPr>
              <p:cNvPr id="32848" name="AutoShape 42"/>
              <p:cNvSpPr>
                <a:spLocks noChangeArrowheads="1"/>
              </p:cNvSpPr>
              <p:nvPr/>
            </p:nvSpPr>
            <p:spPr bwMode="auto">
              <a:xfrm>
                <a:off x="431" y="2296"/>
                <a:ext cx="544" cy="546"/>
              </a:xfrm>
              <a:prstGeom prst="foldedCorner">
                <a:avLst>
                  <a:gd name="adj" fmla="val 20338"/>
                </a:avLst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0409" tIns="35204" rIns="70409" bIns="35204" anchor="ctr"/>
              <a:lstStyle/>
              <a:p>
                <a:pPr algn="ctr" eaLnBrk="0" hangingPunct="0"/>
                <a:endParaRPr lang="en-US" sz="900">
                  <a:solidFill>
                    <a:srgbClr val="5F5F5F"/>
                  </a:solidFill>
                </a:endParaRPr>
              </a:p>
            </p:txBody>
          </p:sp>
          <p:sp>
            <p:nvSpPr>
              <p:cNvPr id="32849" name="Text Box 43"/>
              <p:cNvSpPr txBox="1">
                <a:spLocks noChangeArrowheads="1"/>
              </p:cNvSpPr>
              <p:nvPr/>
            </p:nvSpPr>
            <p:spPr bwMode="auto">
              <a:xfrm>
                <a:off x="431" y="2296"/>
                <a:ext cx="544" cy="6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409" tIns="35204" rIns="70409" bIns="35204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600">
                    <a:solidFill>
                      <a:srgbClr val="000000"/>
                    </a:solidFill>
                  </a:rPr>
                  <a:t>Coord system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Atom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Angular number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Magnetic number Coeff/exp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Num of contracted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Num of primitives</a:t>
                </a:r>
              </a:p>
              <a:p>
                <a:endParaRPr lang="en-US" sz="6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2798" name="Rectangle 44"/>
            <p:cNvSpPr>
              <a:spLocks noChangeArrowheads="1"/>
            </p:cNvSpPr>
            <p:nvPr/>
          </p:nvSpPr>
          <p:spPr bwMode="auto">
            <a:xfrm>
              <a:off x="6975" y="3633"/>
              <a:ext cx="978" cy="41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prop</a:t>
              </a:r>
            </a:p>
          </p:txBody>
        </p:sp>
        <p:grpSp>
          <p:nvGrpSpPr>
            <p:cNvPr id="32799" name="Group 45"/>
            <p:cNvGrpSpPr>
              <a:grpSpLocks/>
            </p:cNvGrpSpPr>
            <p:nvPr/>
          </p:nvGrpSpPr>
          <p:grpSpPr bwMode="auto">
            <a:xfrm>
              <a:off x="9942" y="4220"/>
              <a:ext cx="1174" cy="817"/>
              <a:chOff x="431" y="2296"/>
              <a:chExt cx="544" cy="571"/>
            </a:xfrm>
          </p:grpSpPr>
          <p:sp>
            <p:nvSpPr>
              <p:cNvPr id="32846" name="AutoShape 46"/>
              <p:cNvSpPr>
                <a:spLocks noChangeArrowheads="1"/>
              </p:cNvSpPr>
              <p:nvPr/>
            </p:nvSpPr>
            <p:spPr bwMode="auto">
              <a:xfrm>
                <a:off x="431" y="2296"/>
                <a:ext cx="544" cy="544"/>
              </a:xfrm>
              <a:prstGeom prst="foldedCorner">
                <a:avLst>
                  <a:gd name="adj" fmla="val 20338"/>
                </a:avLst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0409" tIns="35204" rIns="70409" bIns="35204" anchor="ctr"/>
              <a:lstStyle/>
              <a:p>
                <a:pPr algn="ctr" eaLnBrk="0" hangingPunct="0"/>
                <a:endParaRPr lang="en-US" sz="600">
                  <a:solidFill>
                    <a:srgbClr val="5F5F5F"/>
                  </a:solidFill>
                </a:endParaRPr>
              </a:p>
            </p:txBody>
          </p:sp>
          <p:sp>
            <p:nvSpPr>
              <p:cNvPr id="32847" name="Text Box 47"/>
              <p:cNvSpPr txBox="1">
                <a:spLocks noChangeArrowheads="1"/>
              </p:cNvSpPr>
              <p:nvPr/>
            </p:nvSpPr>
            <p:spPr bwMode="auto">
              <a:xfrm>
                <a:off x="431" y="2296"/>
                <a:ext cx="544" cy="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409" tIns="35204" rIns="70409" bIns="35204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600">
                    <a:solidFill>
                      <a:srgbClr val="000000"/>
                    </a:solidFill>
                  </a:rPr>
                  <a:t>Name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Description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Rank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Symmetry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Real/Complex</a:t>
                </a:r>
              </a:p>
            </p:txBody>
          </p:sp>
        </p:grpSp>
        <p:sp>
          <p:nvSpPr>
            <p:cNvPr id="32800" name="Rectangle 48"/>
            <p:cNvSpPr>
              <a:spLocks noChangeArrowheads="1"/>
            </p:cNvSpPr>
            <p:nvPr/>
          </p:nvSpPr>
          <p:spPr bwMode="auto">
            <a:xfrm>
              <a:off x="7099" y="4970"/>
              <a:ext cx="882" cy="420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oneint</a:t>
              </a:r>
            </a:p>
          </p:txBody>
        </p:sp>
        <p:sp>
          <p:nvSpPr>
            <p:cNvPr id="32801" name="Rectangle 49"/>
            <p:cNvSpPr>
              <a:spLocks noChangeArrowheads="1"/>
            </p:cNvSpPr>
            <p:nvPr/>
          </p:nvSpPr>
          <p:spPr bwMode="auto">
            <a:xfrm>
              <a:off x="7112" y="5308"/>
              <a:ext cx="964" cy="41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twoint</a:t>
              </a:r>
            </a:p>
          </p:txBody>
        </p:sp>
        <p:sp>
          <p:nvSpPr>
            <p:cNvPr id="32802" name="Line 50"/>
            <p:cNvSpPr>
              <a:spLocks noChangeShapeType="1"/>
            </p:cNvSpPr>
            <p:nvPr/>
          </p:nvSpPr>
          <p:spPr bwMode="auto">
            <a:xfrm flipV="1">
              <a:off x="8086" y="5099"/>
              <a:ext cx="566" cy="4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03" name="Line 51"/>
            <p:cNvSpPr>
              <a:spLocks noChangeShapeType="1"/>
            </p:cNvSpPr>
            <p:nvPr/>
          </p:nvSpPr>
          <p:spPr bwMode="auto">
            <a:xfrm>
              <a:off x="8003" y="5892"/>
              <a:ext cx="266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04" name="Line 52"/>
            <p:cNvSpPr>
              <a:spLocks noChangeShapeType="1"/>
            </p:cNvSpPr>
            <p:nvPr/>
          </p:nvSpPr>
          <p:spPr bwMode="auto">
            <a:xfrm flipV="1">
              <a:off x="8168" y="5422"/>
              <a:ext cx="483" cy="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05" name="Rectangle 53"/>
            <p:cNvSpPr>
              <a:spLocks noChangeArrowheads="1"/>
            </p:cNvSpPr>
            <p:nvPr/>
          </p:nvSpPr>
          <p:spPr bwMode="auto">
            <a:xfrm>
              <a:off x="7128" y="5640"/>
              <a:ext cx="1253" cy="420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densities</a:t>
              </a:r>
            </a:p>
          </p:txBody>
        </p:sp>
        <p:sp>
          <p:nvSpPr>
            <p:cNvPr id="32806" name="AutoShape 54"/>
            <p:cNvSpPr>
              <a:spLocks noChangeArrowheads="1"/>
            </p:cNvSpPr>
            <p:nvPr/>
          </p:nvSpPr>
          <p:spPr bwMode="auto">
            <a:xfrm>
              <a:off x="8707" y="4970"/>
              <a:ext cx="1031" cy="337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900" b="1">
                  <a:solidFill>
                    <a:srgbClr val="000000"/>
                  </a:solidFill>
                </a:rPr>
                <a:t>Index/value</a:t>
              </a:r>
            </a:p>
          </p:txBody>
        </p:sp>
        <p:sp>
          <p:nvSpPr>
            <p:cNvPr id="32807" name="AutoShape 55"/>
            <p:cNvSpPr>
              <a:spLocks noChangeArrowheads="1"/>
            </p:cNvSpPr>
            <p:nvPr/>
          </p:nvSpPr>
          <p:spPr bwMode="auto">
            <a:xfrm>
              <a:off x="8791" y="5308"/>
              <a:ext cx="1028" cy="33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900" b="1">
                  <a:solidFill>
                    <a:srgbClr val="000000"/>
                  </a:solidFill>
                </a:rPr>
                <a:t>Index/value</a:t>
              </a:r>
            </a:p>
          </p:txBody>
        </p:sp>
        <p:sp>
          <p:nvSpPr>
            <p:cNvPr id="32808" name="Rectangle 56"/>
            <p:cNvSpPr>
              <a:spLocks noChangeArrowheads="1"/>
            </p:cNvSpPr>
            <p:nvPr/>
          </p:nvSpPr>
          <p:spPr bwMode="auto">
            <a:xfrm>
              <a:off x="7117" y="5977"/>
              <a:ext cx="923" cy="416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prop</a:t>
              </a:r>
            </a:p>
          </p:txBody>
        </p:sp>
        <p:sp>
          <p:nvSpPr>
            <p:cNvPr id="32809" name="Rectangle 57"/>
            <p:cNvSpPr>
              <a:spLocks noChangeArrowheads="1"/>
            </p:cNvSpPr>
            <p:nvPr/>
          </p:nvSpPr>
          <p:spPr bwMode="auto">
            <a:xfrm>
              <a:off x="4165" y="7367"/>
              <a:ext cx="453" cy="420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lIns="70409" tIns="35204" rIns="70409" bIns="35204" anchor="ctr"/>
            <a:lstStyle/>
            <a:p>
              <a:pPr eaLnBrk="0" hangingPunct="0"/>
              <a:endParaRPr lang="en-US" sz="1200">
                <a:latin typeface="Times New Roman" charset="0"/>
              </a:endParaRPr>
            </a:p>
          </p:txBody>
        </p:sp>
        <p:sp>
          <p:nvSpPr>
            <p:cNvPr id="32810" name="Rectangle 58"/>
            <p:cNvSpPr>
              <a:spLocks noChangeArrowheads="1"/>
            </p:cNvSpPr>
            <p:nvPr/>
          </p:nvSpPr>
          <p:spPr bwMode="auto">
            <a:xfrm>
              <a:off x="4314" y="7272"/>
              <a:ext cx="880" cy="41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WF</a:t>
              </a:r>
            </a:p>
          </p:txBody>
        </p:sp>
        <p:grpSp>
          <p:nvGrpSpPr>
            <p:cNvPr id="32811" name="Group 59"/>
            <p:cNvGrpSpPr>
              <a:grpSpLocks/>
            </p:cNvGrpSpPr>
            <p:nvPr/>
          </p:nvGrpSpPr>
          <p:grpSpPr bwMode="auto">
            <a:xfrm>
              <a:off x="4580" y="7609"/>
              <a:ext cx="1073" cy="885"/>
              <a:chOff x="431" y="2296"/>
              <a:chExt cx="544" cy="544"/>
            </a:xfrm>
          </p:grpSpPr>
          <p:sp>
            <p:nvSpPr>
              <p:cNvPr id="32844" name="AutoShape 60"/>
              <p:cNvSpPr>
                <a:spLocks noChangeArrowheads="1"/>
              </p:cNvSpPr>
              <p:nvPr/>
            </p:nvSpPr>
            <p:spPr bwMode="auto">
              <a:xfrm>
                <a:off x="431" y="2296"/>
                <a:ext cx="548" cy="546"/>
              </a:xfrm>
              <a:prstGeom prst="foldedCorner">
                <a:avLst>
                  <a:gd name="adj" fmla="val 20338"/>
                </a:avLst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0409" tIns="35204" rIns="70409" bIns="35204" anchor="ctr"/>
              <a:lstStyle/>
              <a:p>
                <a:pPr algn="ctr" eaLnBrk="0" hangingPunct="0"/>
                <a:endParaRPr lang="en-US" sz="900">
                  <a:solidFill>
                    <a:srgbClr val="5F5F5F"/>
                  </a:solidFill>
                </a:endParaRPr>
              </a:p>
            </p:txBody>
          </p:sp>
          <p:sp>
            <p:nvSpPr>
              <p:cNvPr id="32845" name="Text Box 61"/>
              <p:cNvSpPr txBox="1">
                <a:spLocks noChangeArrowheads="1"/>
              </p:cNvSpPr>
              <p:nvPr/>
            </p:nvSpPr>
            <p:spPr bwMode="auto">
              <a:xfrm>
                <a:off x="431" y="2296"/>
                <a:ext cx="548" cy="5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409" tIns="35204" rIns="70409" bIns="35204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600">
                    <a:solidFill>
                      <a:srgbClr val="000000"/>
                    </a:solidFill>
                  </a:rPr>
                  <a:t>MO_pointer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Name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Energy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Core Energy</a:t>
                </a:r>
              </a:p>
              <a:p>
                <a:r>
                  <a:rPr lang="en-US" sz="600">
                    <a:solidFill>
                      <a:srgbClr val="000000"/>
                    </a:solidFill>
                  </a:rPr>
                  <a:t>Num_dets</a:t>
                </a:r>
              </a:p>
            </p:txBody>
          </p:sp>
        </p:grpSp>
        <p:sp>
          <p:nvSpPr>
            <p:cNvPr id="32812" name="Line 62"/>
            <p:cNvSpPr>
              <a:spLocks noChangeShapeType="1"/>
            </p:cNvSpPr>
            <p:nvPr/>
          </p:nvSpPr>
          <p:spPr bwMode="auto">
            <a:xfrm>
              <a:off x="3819" y="3256"/>
              <a:ext cx="266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13" name="Rectangle 63"/>
            <p:cNvSpPr>
              <a:spLocks noChangeArrowheads="1"/>
            </p:cNvSpPr>
            <p:nvPr/>
          </p:nvSpPr>
          <p:spPr bwMode="auto">
            <a:xfrm>
              <a:off x="7486" y="7357"/>
              <a:ext cx="1129" cy="41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AFBF39"/>
              </a:solidFill>
              <a:miter lim="800000"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1400" b="1">
                  <a:solidFill>
                    <a:srgbClr val="000000"/>
                  </a:solidFill>
                </a:rPr>
                <a:t>DetCoeff</a:t>
              </a:r>
            </a:p>
          </p:txBody>
        </p:sp>
        <p:sp>
          <p:nvSpPr>
            <p:cNvPr id="32814" name="AutoShape 64"/>
            <p:cNvSpPr>
              <a:spLocks/>
            </p:cNvSpPr>
            <p:nvPr/>
          </p:nvSpPr>
          <p:spPr bwMode="auto">
            <a:xfrm>
              <a:off x="7014" y="7360"/>
              <a:ext cx="337" cy="418"/>
            </a:xfrm>
            <a:prstGeom prst="leftBrace">
              <a:avLst>
                <a:gd name="adj1" fmla="val 10376"/>
                <a:gd name="adj2" fmla="val 42977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815" name="Line 65"/>
            <p:cNvSpPr>
              <a:spLocks noChangeShapeType="1"/>
            </p:cNvSpPr>
            <p:nvPr/>
          </p:nvSpPr>
          <p:spPr bwMode="auto">
            <a:xfrm>
              <a:off x="8844" y="7526"/>
              <a:ext cx="268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16" name="Line 67"/>
            <p:cNvSpPr>
              <a:spLocks noChangeShapeType="1"/>
            </p:cNvSpPr>
            <p:nvPr/>
          </p:nvSpPr>
          <p:spPr bwMode="auto">
            <a:xfrm flipV="1">
              <a:off x="8253" y="5745"/>
              <a:ext cx="504" cy="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17" name="Line 68"/>
            <p:cNvSpPr>
              <a:spLocks noChangeShapeType="1"/>
            </p:cNvSpPr>
            <p:nvPr/>
          </p:nvSpPr>
          <p:spPr bwMode="auto">
            <a:xfrm>
              <a:off x="8338" y="6146"/>
              <a:ext cx="522" cy="2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18" name="Line 69"/>
            <p:cNvSpPr>
              <a:spLocks noChangeShapeType="1"/>
            </p:cNvSpPr>
            <p:nvPr/>
          </p:nvSpPr>
          <p:spPr bwMode="auto">
            <a:xfrm>
              <a:off x="7926" y="2403"/>
              <a:ext cx="41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19" name="Line 70"/>
            <p:cNvSpPr>
              <a:spLocks noChangeShapeType="1"/>
            </p:cNvSpPr>
            <p:nvPr/>
          </p:nvSpPr>
          <p:spPr bwMode="auto">
            <a:xfrm>
              <a:off x="7999" y="2795"/>
              <a:ext cx="550" cy="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20" name="AutoShape 71"/>
            <p:cNvSpPr>
              <a:spLocks noChangeArrowheads="1"/>
            </p:cNvSpPr>
            <p:nvPr/>
          </p:nvSpPr>
          <p:spPr bwMode="auto">
            <a:xfrm>
              <a:off x="8537" y="2294"/>
              <a:ext cx="1031" cy="33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900" b="1">
                  <a:solidFill>
                    <a:srgbClr val="000000"/>
                  </a:solidFill>
                </a:rPr>
                <a:t>Index/value</a:t>
              </a:r>
            </a:p>
          </p:txBody>
        </p:sp>
        <p:sp>
          <p:nvSpPr>
            <p:cNvPr id="32821" name="AutoShape 72"/>
            <p:cNvSpPr>
              <a:spLocks noChangeArrowheads="1"/>
            </p:cNvSpPr>
            <p:nvPr/>
          </p:nvSpPr>
          <p:spPr bwMode="auto">
            <a:xfrm>
              <a:off x="8624" y="2629"/>
              <a:ext cx="1028" cy="337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900" b="1">
                  <a:solidFill>
                    <a:srgbClr val="000000"/>
                  </a:solidFill>
                </a:rPr>
                <a:t>Index/value</a:t>
              </a:r>
            </a:p>
          </p:txBody>
        </p:sp>
        <p:sp>
          <p:nvSpPr>
            <p:cNvPr id="32822" name="AutoShape 73"/>
            <p:cNvSpPr>
              <a:spLocks noChangeArrowheads="1"/>
            </p:cNvSpPr>
            <p:nvPr/>
          </p:nvSpPr>
          <p:spPr bwMode="auto">
            <a:xfrm>
              <a:off x="8707" y="2963"/>
              <a:ext cx="1031" cy="33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900" b="1">
                  <a:solidFill>
                    <a:srgbClr val="000000"/>
                  </a:solidFill>
                </a:rPr>
                <a:t>Index/value</a:t>
              </a:r>
            </a:p>
          </p:txBody>
        </p:sp>
        <p:sp>
          <p:nvSpPr>
            <p:cNvPr id="32823" name="AutoShape 74"/>
            <p:cNvSpPr>
              <a:spLocks noChangeArrowheads="1"/>
            </p:cNvSpPr>
            <p:nvPr/>
          </p:nvSpPr>
          <p:spPr bwMode="auto">
            <a:xfrm>
              <a:off x="8732" y="3301"/>
              <a:ext cx="316" cy="32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endParaRPr lang="en-US" sz="900" b="1">
                <a:solidFill>
                  <a:srgbClr val="000000"/>
                </a:solidFill>
              </a:endParaRPr>
            </a:p>
          </p:txBody>
        </p:sp>
        <p:sp>
          <p:nvSpPr>
            <p:cNvPr id="32824" name="Line 75"/>
            <p:cNvSpPr>
              <a:spLocks noChangeShapeType="1"/>
            </p:cNvSpPr>
            <p:nvPr/>
          </p:nvSpPr>
          <p:spPr bwMode="auto">
            <a:xfrm>
              <a:off x="8086" y="3132"/>
              <a:ext cx="463" cy="2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25" name="Line 76"/>
            <p:cNvSpPr>
              <a:spLocks noChangeShapeType="1"/>
            </p:cNvSpPr>
            <p:nvPr/>
          </p:nvSpPr>
          <p:spPr bwMode="auto">
            <a:xfrm>
              <a:off x="8168" y="3467"/>
              <a:ext cx="589" cy="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26" name="Line 77"/>
            <p:cNvSpPr>
              <a:spLocks noChangeShapeType="1"/>
            </p:cNvSpPr>
            <p:nvPr/>
          </p:nvSpPr>
          <p:spPr bwMode="auto">
            <a:xfrm>
              <a:off x="8253" y="3802"/>
              <a:ext cx="504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27" name="Line 78"/>
            <p:cNvSpPr>
              <a:spLocks noChangeShapeType="1"/>
            </p:cNvSpPr>
            <p:nvPr/>
          </p:nvSpPr>
          <p:spPr bwMode="auto">
            <a:xfrm>
              <a:off x="7433" y="4051"/>
              <a:ext cx="0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28" name="Line 79"/>
            <p:cNvSpPr>
              <a:spLocks noChangeShapeType="1"/>
            </p:cNvSpPr>
            <p:nvPr/>
          </p:nvSpPr>
          <p:spPr bwMode="auto">
            <a:xfrm>
              <a:off x="7431" y="4472"/>
              <a:ext cx="217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29" name="Line 80"/>
            <p:cNvSpPr>
              <a:spLocks noChangeShapeType="1"/>
            </p:cNvSpPr>
            <p:nvPr/>
          </p:nvSpPr>
          <p:spPr bwMode="auto">
            <a:xfrm>
              <a:off x="7600" y="6396"/>
              <a:ext cx="0" cy="2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30" name="Line 81"/>
            <p:cNvSpPr>
              <a:spLocks noChangeShapeType="1"/>
            </p:cNvSpPr>
            <p:nvPr/>
          </p:nvSpPr>
          <p:spPr bwMode="auto">
            <a:xfrm>
              <a:off x="7598" y="6650"/>
              <a:ext cx="26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31" name="Line 82"/>
            <p:cNvSpPr>
              <a:spLocks noChangeShapeType="1"/>
            </p:cNvSpPr>
            <p:nvPr/>
          </p:nvSpPr>
          <p:spPr bwMode="auto">
            <a:xfrm flipV="1">
              <a:off x="10280" y="5056"/>
              <a:ext cx="2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32" name="AutoShape 83"/>
            <p:cNvSpPr>
              <a:spLocks noChangeArrowheads="1"/>
            </p:cNvSpPr>
            <p:nvPr/>
          </p:nvSpPr>
          <p:spPr bwMode="auto">
            <a:xfrm>
              <a:off x="8816" y="3303"/>
              <a:ext cx="316" cy="32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endParaRPr lang="en-US" sz="900" b="1">
                <a:solidFill>
                  <a:srgbClr val="000000"/>
                </a:solidFill>
              </a:endParaRPr>
            </a:p>
          </p:txBody>
        </p:sp>
        <p:sp>
          <p:nvSpPr>
            <p:cNvPr id="32833" name="AutoShape 84"/>
            <p:cNvSpPr>
              <a:spLocks noChangeArrowheads="1"/>
            </p:cNvSpPr>
            <p:nvPr/>
          </p:nvSpPr>
          <p:spPr bwMode="auto">
            <a:xfrm>
              <a:off x="8956" y="3298"/>
              <a:ext cx="1028" cy="337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900" b="1">
                  <a:solidFill>
                    <a:srgbClr val="000000"/>
                  </a:solidFill>
                </a:rPr>
                <a:t>Index/value</a:t>
              </a:r>
            </a:p>
          </p:txBody>
        </p:sp>
        <p:sp>
          <p:nvSpPr>
            <p:cNvPr id="32834" name="AutoShape 85"/>
            <p:cNvSpPr>
              <a:spLocks noChangeArrowheads="1"/>
            </p:cNvSpPr>
            <p:nvPr/>
          </p:nvSpPr>
          <p:spPr bwMode="auto">
            <a:xfrm>
              <a:off x="8732" y="3636"/>
              <a:ext cx="316" cy="32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endParaRPr lang="en-US" sz="900" b="1">
                <a:solidFill>
                  <a:srgbClr val="000000"/>
                </a:solidFill>
              </a:endParaRPr>
            </a:p>
          </p:txBody>
        </p:sp>
        <p:sp>
          <p:nvSpPr>
            <p:cNvPr id="32835" name="AutoShape 86"/>
            <p:cNvSpPr>
              <a:spLocks noChangeArrowheads="1"/>
            </p:cNvSpPr>
            <p:nvPr/>
          </p:nvSpPr>
          <p:spPr bwMode="auto">
            <a:xfrm>
              <a:off x="8816" y="3638"/>
              <a:ext cx="316" cy="323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endParaRPr lang="en-US" sz="900" b="1">
                <a:solidFill>
                  <a:srgbClr val="000000"/>
                </a:solidFill>
              </a:endParaRPr>
            </a:p>
          </p:txBody>
        </p:sp>
        <p:sp>
          <p:nvSpPr>
            <p:cNvPr id="32836" name="AutoShape 87"/>
            <p:cNvSpPr>
              <a:spLocks noChangeArrowheads="1"/>
            </p:cNvSpPr>
            <p:nvPr/>
          </p:nvSpPr>
          <p:spPr bwMode="auto">
            <a:xfrm>
              <a:off x="8956" y="3633"/>
              <a:ext cx="1028" cy="33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900" b="1">
                  <a:solidFill>
                    <a:srgbClr val="000000"/>
                  </a:solidFill>
                </a:rPr>
                <a:t>Index/value</a:t>
              </a:r>
            </a:p>
          </p:txBody>
        </p:sp>
        <p:sp>
          <p:nvSpPr>
            <p:cNvPr id="32837" name="AutoShape 88"/>
            <p:cNvSpPr>
              <a:spLocks noChangeArrowheads="1"/>
            </p:cNvSpPr>
            <p:nvPr/>
          </p:nvSpPr>
          <p:spPr bwMode="auto">
            <a:xfrm>
              <a:off x="8814" y="5645"/>
              <a:ext cx="316" cy="32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endParaRPr lang="en-US" sz="900" b="1">
                <a:solidFill>
                  <a:srgbClr val="000000"/>
                </a:solidFill>
              </a:endParaRPr>
            </a:p>
          </p:txBody>
        </p:sp>
        <p:sp>
          <p:nvSpPr>
            <p:cNvPr id="32838" name="AutoShape 89"/>
            <p:cNvSpPr>
              <a:spLocks noChangeArrowheads="1"/>
            </p:cNvSpPr>
            <p:nvPr/>
          </p:nvSpPr>
          <p:spPr bwMode="auto">
            <a:xfrm>
              <a:off x="8899" y="5647"/>
              <a:ext cx="318" cy="32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endParaRPr lang="en-US" sz="900" b="1">
                <a:solidFill>
                  <a:srgbClr val="000000"/>
                </a:solidFill>
              </a:endParaRPr>
            </a:p>
          </p:txBody>
        </p:sp>
        <p:sp>
          <p:nvSpPr>
            <p:cNvPr id="32839" name="AutoShape 90"/>
            <p:cNvSpPr>
              <a:spLocks noChangeArrowheads="1"/>
            </p:cNvSpPr>
            <p:nvPr/>
          </p:nvSpPr>
          <p:spPr bwMode="auto">
            <a:xfrm>
              <a:off x="9041" y="5643"/>
              <a:ext cx="1028" cy="337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900" b="1">
                  <a:solidFill>
                    <a:srgbClr val="000000"/>
                  </a:solidFill>
                </a:rPr>
                <a:t>Index/value</a:t>
              </a:r>
            </a:p>
          </p:txBody>
        </p:sp>
        <p:sp>
          <p:nvSpPr>
            <p:cNvPr id="32840" name="AutoShape 91"/>
            <p:cNvSpPr>
              <a:spLocks noChangeArrowheads="1"/>
            </p:cNvSpPr>
            <p:nvPr/>
          </p:nvSpPr>
          <p:spPr bwMode="auto">
            <a:xfrm>
              <a:off x="8814" y="5980"/>
              <a:ext cx="316" cy="323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endParaRPr lang="en-US" sz="900" b="1">
                <a:solidFill>
                  <a:srgbClr val="000000"/>
                </a:solidFill>
              </a:endParaRPr>
            </a:p>
          </p:txBody>
        </p:sp>
        <p:sp>
          <p:nvSpPr>
            <p:cNvPr id="32841" name="AutoShape 92"/>
            <p:cNvSpPr>
              <a:spLocks noChangeArrowheads="1"/>
            </p:cNvSpPr>
            <p:nvPr/>
          </p:nvSpPr>
          <p:spPr bwMode="auto">
            <a:xfrm>
              <a:off x="8899" y="5980"/>
              <a:ext cx="318" cy="328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endParaRPr lang="en-US" sz="900" b="1">
                <a:solidFill>
                  <a:srgbClr val="000000"/>
                </a:solidFill>
              </a:endParaRPr>
            </a:p>
          </p:txBody>
        </p:sp>
        <p:sp>
          <p:nvSpPr>
            <p:cNvPr id="32842" name="AutoShape 93"/>
            <p:cNvSpPr>
              <a:spLocks noChangeArrowheads="1"/>
            </p:cNvSpPr>
            <p:nvPr/>
          </p:nvSpPr>
          <p:spPr bwMode="auto">
            <a:xfrm>
              <a:off x="9041" y="5977"/>
              <a:ext cx="1028" cy="33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70409" tIns="35204" rIns="70409" bIns="35204" anchor="ctr"/>
            <a:lstStyle/>
            <a:p>
              <a:pPr algn="ctr" eaLnBrk="0" hangingPunct="0"/>
              <a:r>
                <a:rPr lang="en-US" sz="900" b="1">
                  <a:solidFill>
                    <a:srgbClr val="000000"/>
                  </a:solidFill>
                </a:rPr>
                <a:t>Index/value</a:t>
              </a:r>
            </a:p>
          </p:txBody>
        </p:sp>
        <p:sp>
          <p:nvSpPr>
            <p:cNvPr id="32843" name="AutoShape 94"/>
            <p:cNvSpPr>
              <a:spLocks noChangeArrowheads="1"/>
            </p:cNvSpPr>
            <p:nvPr/>
          </p:nvSpPr>
          <p:spPr bwMode="auto">
            <a:xfrm>
              <a:off x="9105" y="7239"/>
              <a:ext cx="1562" cy="679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900" b="1">
                  <a:solidFill>
                    <a:srgbClr val="000000"/>
                  </a:solidFill>
                </a:rPr>
                <a:t>Determinants/</a:t>
              </a:r>
              <a:br>
                <a:rPr lang="en-US" sz="900" b="1">
                  <a:solidFill>
                    <a:srgbClr val="000000"/>
                  </a:solidFill>
                </a:rPr>
              </a:br>
              <a:r>
                <a:rPr lang="en-US" sz="900" b="1">
                  <a:solidFill>
                    <a:srgbClr val="000000"/>
                  </a:solidFill>
                </a:rPr>
                <a:t>coefficients</a:t>
              </a:r>
            </a:p>
          </p:txBody>
        </p:sp>
      </p:grp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907704" y="0"/>
            <a:ext cx="7236296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 dirty="0">
                <a:solidFill>
                  <a:srgbClr val="FFFFFF"/>
                </a:solidFill>
              </a:rPr>
              <a:t>Q5 EXTENSION </a:t>
            </a:r>
            <a:r>
              <a:rPr lang="it-IT" sz="4000" dirty="0" smtClean="0">
                <a:solidFill>
                  <a:srgbClr val="FFFFFF"/>
                </a:solidFill>
              </a:rPr>
              <a:t>TO D5</a:t>
            </a:r>
            <a:endParaRPr lang="it-IT" sz="4000" dirty="0">
              <a:solidFill>
                <a:srgbClr val="FFFFFF"/>
              </a:solidFill>
            </a:endParaRPr>
          </a:p>
        </p:txBody>
      </p:sp>
      <p:sp>
        <p:nvSpPr>
          <p:cNvPr id="32772" name="AutoShape 60"/>
          <p:cNvSpPr>
            <a:spLocks noChangeArrowheads="1"/>
          </p:cNvSpPr>
          <p:nvPr/>
        </p:nvSpPr>
        <p:spPr bwMode="auto">
          <a:xfrm>
            <a:off x="3851275" y="5157788"/>
            <a:ext cx="815975" cy="590550"/>
          </a:xfrm>
          <a:prstGeom prst="foldedCorner">
            <a:avLst>
              <a:gd name="adj" fmla="val 20338"/>
            </a:avLst>
          </a:prstGeom>
          <a:solidFill>
            <a:srgbClr val="F8F8F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70409" tIns="35204" rIns="70409" bIns="35204" anchor="ctr"/>
          <a:lstStyle/>
          <a:p>
            <a:pPr algn="ctr" eaLnBrk="0" hangingPunct="0"/>
            <a:endParaRPr lang="en-US" sz="900">
              <a:solidFill>
                <a:srgbClr val="5F5F5F"/>
              </a:solidFill>
            </a:endParaRPr>
          </a:p>
        </p:txBody>
      </p:sp>
      <p:sp>
        <p:nvSpPr>
          <p:cNvPr id="31749" name="Text Box 61"/>
          <p:cNvSpPr txBox="1">
            <a:spLocks noChangeArrowheads="1"/>
          </p:cNvSpPr>
          <p:nvPr/>
        </p:nvSpPr>
        <p:spPr bwMode="auto">
          <a:xfrm>
            <a:off x="3851275" y="5157788"/>
            <a:ext cx="815975" cy="544512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409" tIns="35204" rIns="70409" bIns="35204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600">
                <a:solidFill>
                  <a:srgbClr val="000000"/>
                </a:solidFill>
              </a:rPr>
              <a:t>Energy derivatives</a:t>
            </a:r>
          </a:p>
          <a:p>
            <a:r>
              <a:rPr lang="en-US" sz="600">
                <a:solidFill>
                  <a:srgbClr val="000000"/>
                </a:solidFill>
              </a:rPr>
              <a:t>Non adiabatic coupling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17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250825" y="549275"/>
            <a:ext cx="4929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304800" y="609600"/>
            <a:ext cx="5943600" cy="5867400"/>
            <a:chOff x="192" y="384"/>
            <a:chExt cx="3744" cy="3696"/>
          </a:xfrm>
        </p:grpSpPr>
        <p:sp>
          <p:nvSpPr>
            <p:cNvPr id="34837" name="AutoShape 31"/>
            <p:cNvSpPr>
              <a:spLocks/>
            </p:cNvSpPr>
            <p:nvPr/>
          </p:nvSpPr>
          <p:spPr bwMode="auto">
            <a:xfrm>
              <a:off x="768" y="528"/>
              <a:ext cx="240" cy="3552"/>
            </a:xfrm>
            <a:prstGeom prst="leftBrace">
              <a:avLst>
                <a:gd name="adj1" fmla="val 67080"/>
                <a:gd name="adj2" fmla="val 2619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38" name="Group 102"/>
            <p:cNvGrpSpPr>
              <a:grpSpLocks/>
            </p:cNvGrpSpPr>
            <p:nvPr/>
          </p:nvGrpSpPr>
          <p:grpSpPr bwMode="auto">
            <a:xfrm>
              <a:off x="2736" y="816"/>
              <a:ext cx="672" cy="384"/>
              <a:chOff x="2544" y="864"/>
              <a:chExt cx="672" cy="384"/>
            </a:xfrm>
          </p:grpSpPr>
          <p:grpSp>
            <p:nvGrpSpPr>
              <p:cNvPr id="34896" name="Group 84"/>
              <p:cNvGrpSpPr>
                <a:grpSpLocks/>
              </p:cNvGrpSpPr>
              <p:nvPr/>
            </p:nvGrpSpPr>
            <p:grpSpPr bwMode="auto">
              <a:xfrm>
                <a:off x="2544" y="864"/>
                <a:ext cx="576" cy="294"/>
                <a:chOff x="2208" y="1440"/>
                <a:chExt cx="576" cy="294"/>
              </a:xfrm>
            </p:grpSpPr>
            <p:sp>
              <p:nvSpPr>
                <p:cNvPr id="3489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208" y="1536"/>
                  <a:ext cx="480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Fitting</a:t>
                  </a:r>
                </a:p>
              </p:txBody>
            </p:sp>
            <p:sp>
              <p:nvSpPr>
                <p:cNvPr id="34899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2256" y="1488"/>
                  <a:ext cx="480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Fitting</a:t>
                  </a:r>
                </a:p>
              </p:txBody>
            </p:sp>
            <p:sp>
              <p:nvSpPr>
                <p:cNvPr id="3490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304" y="1440"/>
                  <a:ext cx="480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Fitting</a:t>
                  </a:r>
                </a:p>
              </p:txBody>
            </p:sp>
          </p:grpSp>
          <p:sp>
            <p:nvSpPr>
              <p:cNvPr id="34897" name="AutoShape 93"/>
              <p:cNvSpPr>
                <a:spLocks noChangeArrowheads="1"/>
              </p:cNvSpPr>
              <p:nvPr/>
            </p:nvSpPr>
            <p:spPr bwMode="auto">
              <a:xfrm>
                <a:off x="2688" y="1056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839" name="Group 114"/>
            <p:cNvGrpSpPr>
              <a:grpSpLocks/>
            </p:cNvGrpSpPr>
            <p:nvPr/>
          </p:nvGrpSpPr>
          <p:grpSpPr bwMode="auto">
            <a:xfrm>
              <a:off x="2064" y="1152"/>
              <a:ext cx="864" cy="384"/>
              <a:chOff x="2064" y="1152"/>
              <a:chExt cx="864" cy="384"/>
            </a:xfrm>
          </p:grpSpPr>
          <p:grpSp>
            <p:nvGrpSpPr>
              <p:cNvPr id="34891" name="Group 85"/>
              <p:cNvGrpSpPr>
                <a:grpSpLocks/>
              </p:cNvGrpSpPr>
              <p:nvPr/>
            </p:nvGrpSpPr>
            <p:grpSpPr bwMode="auto">
              <a:xfrm>
                <a:off x="2064" y="1152"/>
                <a:ext cx="768" cy="300"/>
                <a:chOff x="2208" y="1728"/>
                <a:chExt cx="768" cy="300"/>
              </a:xfrm>
            </p:grpSpPr>
            <p:sp>
              <p:nvSpPr>
                <p:cNvPr id="3489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208" y="1830"/>
                  <a:ext cx="672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ForceField</a:t>
                  </a:r>
                </a:p>
              </p:txBody>
            </p:sp>
            <p:sp>
              <p:nvSpPr>
                <p:cNvPr id="34894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2256" y="1776"/>
                  <a:ext cx="672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ForceField</a:t>
                  </a:r>
                </a:p>
              </p:txBody>
            </p:sp>
            <p:sp>
              <p:nvSpPr>
                <p:cNvPr id="34895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304" y="1728"/>
                  <a:ext cx="672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ForceField</a:t>
                  </a:r>
                </a:p>
              </p:txBody>
            </p:sp>
          </p:grpSp>
          <p:sp>
            <p:nvSpPr>
              <p:cNvPr id="34892" name="AutoShape 94"/>
              <p:cNvSpPr>
                <a:spLocks noChangeArrowheads="1"/>
              </p:cNvSpPr>
              <p:nvPr/>
            </p:nvSpPr>
            <p:spPr bwMode="auto">
              <a:xfrm>
                <a:off x="2400" y="1344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840" name="Group 104"/>
            <p:cNvGrpSpPr>
              <a:grpSpLocks/>
            </p:cNvGrpSpPr>
            <p:nvPr/>
          </p:nvGrpSpPr>
          <p:grpSpPr bwMode="auto">
            <a:xfrm>
              <a:off x="3216" y="1776"/>
              <a:ext cx="720" cy="384"/>
              <a:chOff x="3120" y="1632"/>
              <a:chExt cx="720" cy="384"/>
            </a:xfrm>
          </p:grpSpPr>
          <p:grpSp>
            <p:nvGrpSpPr>
              <p:cNvPr id="34886" name="Group 86"/>
              <p:cNvGrpSpPr>
                <a:grpSpLocks/>
              </p:cNvGrpSpPr>
              <p:nvPr/>
            </p:nvGrpSpPr>
            <p:grpSpPr bwMode="auto">
              <a:xfrm>
                <a:off x="3120" y="1632"/>
                <a:ext cx="624" cy="294"/>
                <a:chOff x="2016" y="2064"/>
                <a:chExt cx="624" cy="294"/>
              </a:xfrm>
            </p:grpSpPr>
            <p:sp>
              <p:nvSpPr>
                <p:cNvPr id="3488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016" y="2160"/>
                  <a:ext cx="528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SMatrix</a:t>
                  </a:r>
                </a:p>
              </p:txBody>
            </p:sp>
            <p:sp>
              <p:nvSpPr>
                <p:cNvPr id="34889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064" y="2112"/>
                  <a:ext cx="528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SMatrix</a:t>
                  </a:r>
                </a:p>
              </p:txBody>
            </p:sp>
            <p:sp>
              <p:nvSpPr>
                <p:cNvPr id="34890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112" y="2064"/>
                  <a:ext cx="528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SMatrix</a:t>
                  </a:r>
                </a:p>
              </p:txBody>
            </p:sp>
          </p:grpSp>
          <p:sp>
            <p:nvSpPr>
              <p:cNvPr id="34887" name="AutoShape 95"/>
              <p:cNvSpPr>
                <a:spLocks noChangeArrowheads="1"/>
              </p:cNvSpPr>
              <p:nvPr/>
            </p:nvSpPr>
            <p:spPr bwMode="auto">
              <a:xfrm>
                <a:off x="3312" y="1824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841" name="Group 105"/>
            <p:cNvGrpSpPr>
              <a:grpSpLocks/>
            </p:cNvGrpSpPr>
            <p:nvPr/>
          </p:nvGrpSpPr>
          <p:grpSpPr bwMode="auto">
            <a:xfrm>
              <a:off x="2208" y="2112"/>
              <a:ext cx="1248" cy="384"/>
              <a:chOff x="2112" y="1920"/>
              <a:chExt cx="1248" cy="384"/>
            </a:xfrm>
          </p:grpSpPr>
          <p:grpSp>
            <p:nvGrpSpPr>
              <p:cNvPr id="34881" name="Group 87"/>
              <p:cNvGrpSpPr>
                <a:grpSpLocks/>
              </p:cNvGrpSpPr>
              <p:nvPr/>
            </p:nvGrpSpPr>
            <p:grpSpPr bwMode="auto">
              <a:xfrm>
                <a:off x="2112" y="1920"/>
                <a:ext cx="1152" cy="294"/>
                <a:chOff x="2016" y="2352"/>
                <a:chExt cx="1152" cy="294"/>
              </a:xfrm>
            </p:grpSpPr>
            <p:sp>
              <p:nvSpPr>
                <p:cNvPr id="3488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016" y="2448"/>
                  <a:ext cx="1056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QuantumFunction</a:t>
                  </a:r>
                </a:p>
              </p:txBody>
            </p:sp>
            <p:sp>
              <p:nvSpPr>
                <p:cNvPr id="34884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064" y="2400"/>
                  <a:ext cx="1056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QuantumFunction</a:t>
                  </a:r>
                </a:p>
              </p:txBody>
            </p:sp>
            <p:sp>
              <p:nvSpPr>
                <p:cNvPr id="3488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112" y="2352"/>
                  <a:ext cx="1056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QuantumFunction</a:t>
                  </a:r>
                </a:p>
              </p:txBody>
            </p:sp>
          </p:grpSp>
          <p:sp>
            <p:nvSpPr>
              <p:cNvPr id="34882" name="AutoShape 96"/>
              <p:cNvSpPr>
                <a:spLocks noChangeArrowheads="1"/>
              </p:cNvSpPr>
              <p:nvPr/>
            </p:nvSpPr>
            <p:spPr bwMode="auto">
              <a:xfrm>
                <a:off x="2832" y="2112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842" name="Group 106"/>
            <p:cNvGrpSpPr>
              <a:grpSpLocks/>
            </p:cNvGrpSpPr>
            <p:nvPr/>
          </p:nvGrpSpPr>
          <p:grpSpPr bwMode="auto">
            <a:xfrm>
              <a:off x="2064" y="2448"/>
              <a:ext cx="912" cy="384"/>
              <a:chOff x="1872" y="2208"/>
              <a:chExt cx="912" cy="384"/>
            </a:xfrm>
          </p:grpSpPr>
          <p:grpSp>
            <p:nvGrpSpPr>
              <p:cNvPr id="34876" name="Group 88"/>
              <p:cNvGrpSpPr>
                <a:grpSpLocks/>
              </p:cNvGrpSpPr>
              <p:nvPr/>
            </p:nvGrpSpPr>
            <p:grpSpPr bwMode="auto">
              <a:xfrm>
                <a:off x="1872" y="2208"/>
                <a:ext cx="816" cy="300"/>
                <a:chOff x="2064" y="2640"/>
                <a:chExt cx="816" cy="300"/>
              </a:xfrm>
            </p:grpSpPr>
            <p:sp>
              <p:nvSpPr>
                <p:cNvPr id="3487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064" y="2742"/>
                  <a:ext cx="720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Trajectories</a:t>
                  </a:r>
                </a:p>
              </p:txBody>
            </p:sp>
            <p:sp>
              <p:nvSpPr>
                <p:cNvPr id="34879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112" y="2688"/>
                  <a:ext cx="720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Trajectories</a:t>
                  </a:r>
                </a:p>
              </p:txBody>
            </p:sp>
            <p:sp>
              <p:nvSpPr>
                <p:cNvPr id="34880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2160" y="2640"/>
                  <a:ext cx="720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Trajectories</a:t>
                  </a:r>
                </a:p>
              </p:txBody>
            </p:sp>
          </p:grpSp>
          <p:sp>
            <p:nvSpPr>
              <p:cNvPr id="34877" name="AutoShape 97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843" name="Group 107"/>
            <p:cNvGrpSpPr>
              <a:grpSpLocks/>
            </p:cNvGrpSpPr>
            <p:nvPr/>
          </p:nvGrpSpPr>
          <p:grpSpPr bwMode="auto">
            <a:xfrm>
              <a:off x="3168" y="2928"/>
              <a:ext cx="720" cy="384"/>
              <a:chOff x="3264" y="2688"/>
              <a:chExt cx="720" cy="384"/>
            </a:xfrm>
          </p:grpSpPr>
          <p:grpSp>
            <p:nvGrpSpPr>
              <p:cNvPr id="34871" name="Group 89"/>
              <p:cNvGrpSpPr>
                <a:grpSpLocks/>
              </p:cNvGrpSpPr>
              <p:nvPr/>
            </p:nvGrpSpPr>
            <p:grpSpPr bwMode="auto">
              <a:xfrm>
                <a:off x="3264" y="2688"/>
                <a:ext cx="624" cy="294"/>
                <a:chOff x="2064" y="2976"/>
                <a:chExt cx="624" cy="294"/>
              </a:xfrm>
            </p:grpSpPr>
            <p:sp>
              <p:nvSpPr>
                <p:cNvPr id="3487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064" y="3072"/>
                  <a:ext cx="528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Spectra</a:t>
                  </a:r>
                </a:p>
              </p:txBody>
            </p:sp>
            <p:sp>
              <p:nvSpPr>
                <p:cNvPr id="34874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112" y="3024"/>
                  <a:ext cx="528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Spectra</a:t>
                  </a:r>
                </a:p>
              </p:txBody>
            </p:sp>
            <p:sp>
              <p:nvSpPr>
                <p:cNvPr id="34875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2160" y="2976"/>
                  <a:ext cx="528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Spectra</a:t>
                  </a:r>
                </a:p>
              </p:txBody>
            </p:sp>
          </p:grpSp>
          <p:sp>
            <p:nvSpPr>
              <p:cNvPr id="34872" name="AutoShape 98"/>
              <p:cNvSpPr>
                <a:spLocks noChangeArrowheads="1"/>
              </p:cNvSpPr>
              <p:nvPr/>
            </p:nvSpPr>
            <p:spPr bwMode="auto">
              <a:xfrm>
                <a:off x="3456" y="2880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844" name="Group 108"/>
            <p:cNvGrpSpPr>
              <a:grpSpLocks/>
            </p:cNvGrpSpPr>
            <p:nvPr/>
          </p:nvGrpSpPr>
          <p:grpSpPr bwMode="auto">
            <a:xfrm>
              <a:off x="2400" y="3264"/>
              <a:ext cx="1008" cy="384"/>
              <a:chOff x="2064" y="3216"/>
              <a:chExt cx="1008" cy="384"/>
            </a:xfrm>
          </p:grpSpPr>
          <p:grpSp>
            <p:nvGrpSpPr>
              <p:cNvPr id="34866" name="Group 90"/>
              <p:cNvGrpSpPr>
                <a:grpSpLocks/>
              </p:cNvGrpSpPr>
              <p:nvPr/>
            </p:nvGrpSpPr>
            <p:grpSpPr bwMode="auto">
              <a:xfrm>
                <a:off x="2064" y="3216"/>
                <a:ext cx="912" cy="294"/>
                <a:chOff x="2064" y="3216"/>
                <a:chExt cx="912" cy="294"/>
              </a:xfrm>
            </p:grpSpPr>
            <p:sp>
              <p:nvSpPr>
                <p:cNvPr id="3486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816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CrossSection</a:t>
                  </a:r>
                </a:p>
              </p:txBody>
            </p:sp>
            <p:sp>
              <p:nvSpPr>
                <p:cNvPr id="34869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112" y="3264"/>
                  <a:ext cx="816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CrossSection</a:t>
                  </a:r>
                </a:p>
              </p:txBody>
            </p:sp>
            <p:sp>
              <p:nvSpPr>
                <p:cNvPr id="3487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160" y="3216"/>
                  <a:ext cx="816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CrossSection</a:t>
                  </a:r>
                </a:p>
              </p:txBody>
            </p:sp>
          </p:grpSp>
          <p:sp>
            <p:nvSpPr>
              <p:cNvPr id="34867" name="AutoShape 99"/>
              <p:cNvSpPr>
                <a:spLocks noChangeArrowheads="1"/>
              </p:cNvSpPr>
              <p:nvPr/>
            </p:nvSpPr>
            <p:spPr bwMode="auto">
              <a:xfrm>
                <a:off x="2544" y="3408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845" name="Group 109"/>
            <p:cNvGrpSpPr>
              <a:grpSpLocks/>
            </p:cNvGrpSpPr>
            <p:nvPr/>
          </p:nvGrpSpPr>
          <p:grpSpPr bwMode="auto">
            <a:xfrm>
              <a:off x="2064" y="3600"/>
              <a:ext cx="864" cy="384"/>
              <a:chOff x="2064" y="3504"/>
              <a:chExt cx="864" cy="384"/>
            </a:xfrm>
          </p:grpSpPr>
          <p:grpSp>
            <p:nvGrpSpPr>
              <p:cNvPr id="34861" name="Group 91"/>
              <p:cNvGrpSpPr>
                <a:grpSpLocks/>
              </p:cNvGrpSpPr>
              <p:nvPr/>
            </p:nvGrpSpPr>
            <p:grpSpPr bwMode="auto">
              <a:xfrm>
                <a:off x="2064" y="3504"/>
                <a:ext cx="768" cy="288"/>
                <a:chOff x="2064" y="3504"/>
                <a:chExt cx="768" cy="288"/>
              </a:xfrm>
            </p:grpSpPr>
            <p:sp>
              <p:nvSpPr>
                <p:cNvPr id="3486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064" y="3594"/>
                  <a:ext cx="672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RateCoeffs</a:t>
                  </a:r>
                </a:p>
              </p:txBody>
            </p:sp>
            <p:sp>
              <p:nvSpPr>
                <p:cNvPr id="34864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112" y="3552"/>
                  <a:ext cx="672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RateCoeffs</a:t>
                  </a:r>
                </a:p>
              </p:txBody>
            </p:sp>
            <p:sp>
              <p:nvSpPr>
                <p:cNvPr id="34865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2160" y="3504"/>
                  <a:ext cx="672" cy="19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it-IT" sz="1400" b="1">
                      <a:solidFill>
                        <a:schemeClr val="bg1"/>
                      </a:solidFill>
                      <a:latin typeface="Times New Roman" charset="0"/>
                    </a:rPr>
                    <a:t>RateCoeffs</a:t>
                  </a:r>
                </a:p>
              </p:txBody>
            </p:sp>
          </p:grpSp>
          <p:sp>
            <p:nvSpPr>
              <p:cNvPr id="34862" name="AutoShape 100"/>
              <p:cNvSpPr>
                <a:spLocks noChangeArrowheads="1"/>
              </p:cNvSpPr>
              <p:nvPr/>
            </p:nvSpPr>
            <p:spPr bwMode="auto">
              <a:xfrm>
                <a:off x="2400" y="3696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46" name="AutoShape 110"/>
            <p:cNvSpPr>
              <a:spLocks/>
            </p:cNvSpPr>
            <p:nvPr/>
          </p:nvSpPr>
          <p:spPr bwMode="auto">
            <a:xfrm>
              <a:off x="1776" y="384"/>
              <a:ext cx="288" cy="1152"/>
            </a:xfrm>
            <a:prstGeom prst="leftBrace">
              <a:avLst>
                <a:gd name="adj1" fmla="val 18130"/>
                <a:gd name="adj2" fmla="val 2619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AutoShape 111"/>
            <p:cNvSpPr>
              <a:spLocks/>
            </p:cNvSpPr>
            <p:nvPr/>
          </p:nvSpPr>
          <p:spPr bwMode="auto">
            <a:xfrm>
              <a:off x="1776" y="1632"/>
              <a:ext cx="288" cy="1152"/>
            </a:xfrm>
            <a:prstGeom prst="leftBrace">
              <a:avLst>
                <a:gd name="adj1" fmla="val 18130"/>
                <a:gd name="adj2" fmla="val 2619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8" name="AutoShape 112"/>
            <p:cNvSpPr>
              <a:spLocks/>
            </p:cNvSpPr>
            <p:nvPr/>
          </p:nvSpPr>
          <p:spPr bwMode="auto">
            <a:xfrm>
              <a:off x="1776" y="2880"/>
              <a:ext cx="288" cy="1152"/>
            </a:xfrm>
            <a:prstGeom prst="leftBrace">
              <a:avLst>
                <a:gd name="adj1" fmla="val 18130"/>
                <a:gd name="adj2" fmla="val 2619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49" name="Group 123"/>
            <p:cNvGrpSpPr>
              <a:grpSpLocks/>
            </p:cNvGrpSpPr>
            <p:nvPr/>
          </p:nvGrpSpPr>
          <p:grpSpPr bwMode="auto">
            <a:xfrm>
              <a:off x="192" y="1344"/>
              <a:ext cx="624" cy="384"/>
              <a:chOff x="192" y="1344"/>
              <a:chExt cx="624" cy="384"/>
            </a:xfrm>
          </p:grpSpPr>
          <p:sp>
            <p:nvSpPr>
              <p:cNvPr id="34859" name="Text Box 11"/>
              <p:cNvSpPr txBox="1">
                <a:spLocks noChangeArrowheads="1"/>
              </p:cNvSpPr>
              <p:nvPr/>
            </p:nvSpPr>
            <p:spPr bwMode="auto">
              <a:xfrm>
                <a:off x="192" y="1344"/>
                <a:ext cx="528" cy="19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it-IT" sz="1400" b="1">
                    <a:solidFill>
                      <a:schemeClr val="bg1"/>
                    </a:solidFill>
                    <a:latin typeface="Times New Roman" charset="0"/>
                  </a:rPr>
                  <a:t>System</a:t>
                </a:r>
              </a:p>
            </p:txBody>
          </p:sp>
          <p:sp>
            <p:nvSpPr>
              <p:cNvPr id="34860" name="AutoShape 113"/>
              <p:cNvSpPr>
                <a:spLocks noChangeArrowheads="1"/>
              </p:cNvSpPr>
              <p:nvPr/>
            </p:nvSpPr>
            <p:spPr bwMode="auto">
              <a:xfrm>
                <a:off x="288" y="1536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850" name="Group 120"/>
            <p:cNvGrpSpPr>
              <a:grpSpLocks/>
            </p:cNvGrpSpPr>
            <p:nvPr/>
          </p:nvGrpSpPr>
          <p:grpSpPr bwMode="auto">
            <a:xfrm>
              <a:off x="1056" y="576"/>
              <a:ext cx="768" cy="384"/>
              <a:chOff x="1056" y="576"/>
              <a:chExt cx="768" cy="384"/>
            </a:xfrm>
          </p:grpSpPr>
          <p:sp>
            <p:nvSpPr>
              <p:cNvPr id="34857" name="Text Box 20"/>
              <p:cNvSpPr txBox="1">
                <a:spLocks noChangeArrowheads="1"/>
              </p:cNvSpPr>
              <p:nvPr/>
            </p:nvSpPr>
            <p:spPr bwMode="auto">
              <a:xfrm>
                <a:off x="1056" y="576"/>
                <a:ext cx="672" cy="19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it-IT" sz="1400" b="1">
                    <a:solidFill>
                      <a:schemeClr val="bg1"/>
                    </a:solidFill>
                    <a:latin typeface="Times New Roman" charset="0"/>
                  </a:rPr>
                  <a:t>Interaction</a:t>
                </a:r>
              </a:p>
            </p:txBody>
          </p:sp>
          <p:sp>
            <p:nvSpPr>
              <p:cNvPr id="34858" name="AutoShape 115"/>
              <p:cNvSpPr>
                <a:spLocks noChangeArrowheads="1"/>
              </p:cNvSpPr>
              <p:nvPr/>
            </p:nvSpPr>
            <p:spPr bwMode="auto">
              <a:xfrm>
                <a:off x="1296" y="768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851" name="Group 121"/>
            <p:cNvGrpSpPr>
              <a:grpSpLocks/>
            </p:cNvGrpSpPr>
            <p:nvPr/>
          </p:nvGrpSpPr>
          <p:grpSpPr bwMode="auto">
            <a:xfrm>
              <a:off x="1104" y="1824"/>
              <a:ext cx="720" cy="384"/>
              <a:chOff x="1104" y="1824"/>
              <a:chExt cx="720" cy="384"/>
            </a:xfrm>
          </p:grpSpPr>
          <p:sp>
            <p:nvSpPr>
              <p:cNvPr id="34855" name="Text Box 21"/>
              <p:cNvSpPr txBox="1">
                <a:spLocks noChangeArrowheads="1"/>
              </p:cNvSpPr>
              <p:nvPr/>
            </p:nvSpPr>
            <p:spPr bwMode="auto">
              <a:xfrm>
                <a:off x="1104" y="1824"/>
                <a:ext cx="624" cy="19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it-IT" sz="1400" b="1">
                    <a:solidFill>
                      <a:schemeClr val="bg1"/>
                    </a:solidFill>
                    <a:latin typeface="Times New Roman" charset="0"/>
                  </a:rPr>
                  <a:t>Dynamics</a:t>
                </a:r>
              </a:p>
            </p:txBody>
          </p:sp>
          <p:sp>
            <p:nvSpPr>
              <p:cNvPr id="34856" name="AutoShape 116"/>
              <p:cNvSpPr>
                <a:spLocks noChangeArrowheads="1"/>
              </p:cNvSpPr>
              <p:nvPr/>
            </p:nvSpPr>
            <p:spPr bwMode="auto">
              <a:xfrm>
                <a:off x="1296" y="2016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852" name="Group 122"/>
            <p:cNvGrpSpPr>
              <a:grpSpLocks/>
            </p:cNvGrpSpPr>
            <p:nvPr/>
          </p:nvGrpSpPr>
          <p:grpSpPr bwMode="auto">
            <a:xfrm>
              <a:off x="1008" y="3066"/>
              <a:ext cx="816" cy="390"/>
              <a:chOff x="1008" y="3066"/>
              <a:chExt cx="816" cy="390"/>
            </a:xfrm>
          </p:grpSpPr>
          <p:sp>
            <p:nvSpPr>
              <p:cNvPr id="34853" name="Text Box 22"/>
              <p:cNvSpPr txBox="1">
                <a:spLocks noChangeArrowheads="1"/>
              </p:cNvSpPr>
              <p:nvPr/>
            </p:nvSpPr>
            <p:spPr bwMode="auto">
              <a:xfrm>
                <a:off x="1008" y="3066"/>
                <a:ext cx="720" cy="19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it-IT" sz="1400" b="1">
                    <a:solidFill>
                      <a:schemeClr val="bg1"/>
                    </a:solidFill>
                    <a:latin typeface="Times New Roman" charset="0"/>
                  </a:rPr>
                  <a:t>Observables</a:t>
                </a:r>
              </a:p>
            </p:txBody>
          </p:sp>
          <p:sp>
            <p:nvSpPr>
              <p:cNvPr id="34854" name="AutoShape 117"/>
              <p:cNvSpPr>
                <a:spLocks noChangeArrowheads="1"/>
              </p:cNvSpPr>
              <p:nvPr/>
            </p:nvSpPr>
            <p:spPr bwMode="auto">
              <a:xfrm>
                <a:off x="1296" y="3264"/>
                <a:ext cx="528" cy="192"/>
              </a:xfrm>
              <a:prstGeom prst="foldedCorner">
                <a:avLst>
                  <a:gd name="adj" fmla="val 33333"/>
                </a:avLst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0063" name="Rectangle 127"/>
          <p:cNvSpPr>
            <a:spLocks noChangeArrowheads="1"/>
          </p:cNvSpPr>
          <p:nvPr/>
        </p:nvSpPr>
        <p:spPr bwMode="auto">
          <a:xfrm>
            <a:off x="1600200" y="457200"/>
            <a:ext cx="4572000" cy="20574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66" name="Rectangle 130"/>
          <p:cNvSpPr>
            <a:spLocks noChangeArrowheads="1"/>
          </p:cNvSpPr>
          <p:nvPr/>
        </p:nvSpPr>
        <p:spPr bwMode="auto">
          <a:xfrm>
            <a:off x="250825" y="549275"/>
            <a:ext cx="1371600" cy="61722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67" name="Rectangle 131"/>
          <p:cNvSpPr>
            <a:spLocks noChangeArrowheads="1"/>
          </p:cNvSpPr>
          <p:nvPr/>
        </p:nvSpPr>
        <p:spPr bwMode="auto">
          <a:xfrm>
            <a:off x="1600200" y="2438400"/>
            <a:ext cx="4724400" cy="20574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68" name="Rectangle 132"/>
          <p:cNvSpPr>
            <a:spLocks noChangeArrowheads="1"/>
          </p:cNvSpPr>
          <p:nvPr/>
        </p:nvSpPr>
        <p:spPr bwMode="auto">
          <a:xfrm>
            <a:off x="1600200" y="4495800"/>
            <a:ext cx="4648200" cy="20574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119"/>
          <p:cNvGrpSpPr>
            <a:grpSpLocks/>
          </p:cNvGrpSpPr>
          <p:nvPr/>
        </p:nvGrpSpPr>
        <p:grpSpPr bwMode="auto">
          <a:xfrm>
            <a:off x="5562600" y="415925"/>
            <a:ext cx="3352800" cy="2403475"/>
            <a:chOff x="4080" y="214"/>
            <a:chExt cx="2112" cy="1514"/>
          </a:xfrm>
        </p:grpSpPr>
        <p:grpSp>
          <p:nvGrpSpPr>
            <p:cNvPr id="34833" name="Group 2"/>
            <p:cNvGrpSpPr>
              <a:grpSpLocks noChangeAspect="1"/>
            </p:cNvGrpSpPr>
            <p:nvPr/>
          </p:nvGrpSpPr>
          <p:grpSpPr bwMode="auto">
            <a:xfrm>
              <a:off x="4102" y="214"/>
              <a:ext cx="2090" cy="1514"/>
              <a:chOff x="672" y="891"/>
              <a:chExt cx="4405" cy="3189"/>
            </a:xfrm>
          </p:grpSpPr>
          <p:pic>
            <p:nvPicPr>
              <p:cNvPr id="34835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891"/>
                <a:ext cx="4405" cy="16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6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475"/>
                <a:ext cx="4405" cy="16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4834" name="Rectangle 118"/>
            <p:cNvSpPr>
              <a:spLocks noChangeArrowheads="1"/>
            </p:cNvSpPr>
            <p:nvPr/>
          </p:nvSpPr>
          <p:spPr bwMode="auto">
            <a:xfrm>
              <a:off x="4080" y="240"/>
              <a:ext cx="432" cy="7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101"/>
          <p:cNvGrpSpPr>
            <a:grpSpLocks/>
          </p:cNvGrpSpPr>
          <p:nvPr/>
        </p:nvGrpSpPr>
        <p:grpSpPr bwMode="auto">
          <a:xfrm>
            <a:off x="5029200" y="762000"/>
            <a:ext cx="1143000" cy="609600"/>
            <a:chOff x="2976" y="576"/>
            <a:chExt cx="720" cy="384"/>
          </a:xfrm>
        </p:grpSpPr>
        <p:grpSp>
          <p:nvGrpSpPr>
            <p:cNvPr id="34828" name="Group 83"/>
            <p:cNvGrpSpPr>
              <a:grpSpLocks/>
            </p:cNvGrpSpPr>
            <p:nvPr/>
          </p:nvGrpSpPr>
          <p:grpSpPr bwMode="auto">
            <a:xfrm>
              <a:off x="2976" y="576"/>
              <a:ext cx="624" cy="300"/>
              <a:chOff x="2208" y="1146"/>
              <a:chExt cx="624" cy="300"/>
            </a:xfrm>
          </p:grpSpPr>
          <p:sp>
            <p:nvSpPr>
              <p:cNvPr id="34830" name="Text Box 19"/>
              <p:cNvSpPr txBox="1">
                <a:spLocks noChangeArrowheads="1"/>
              </p:cNvSpPr>
              <p:nvPr/>
            </p:nvSpPr>
            <p:spPr bwMode="auto">
              <a:xfrm>
                <a:off x="2208" y="1248"/>
                <a:ext cx="528" cy="19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it-IT" sz="1400" b="1">
                    <a:solidFill>
                      <a:schemeClr val="bg1"/>
                    </a:solidFill>
                    <a:latin typeface="Times New Roman" charset="0"/>
                  </a:rPr>
                  <a:t>AbInitio</a:t>
                </a:r>
              </a:p>
            </p:txBody>
          </p:sp>
          <p:sp>
            <p:nvSpPr>
              <p:cNvPr id="34831" name="Text Box 65"/>
              <p:cNvSpPr txBox="1">
                <a:spLocks noChangeArrowheads="1"/>
              </p:cNvSpPr>
              <p:nvPr/>
            </p:nvSpPr>
            <p:spPr bwMode="auto">
              <a:xfrm>
                <a:off x="2256" y="1200"/>
                <a:ext cx="528" cy="19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it-IT" sz="1400" b="1">
                    <a:solidFill>
                      <a:schemeClr val="bg1"/>
                    </a:solidFill>
                    <a:latin typeface="Times New Roman" charset="0"/>
                  </a:rPr>
                  <a:t>AbInitio</a:t>
                </a:r>
              </a:p>
            </p:txBody>
          </p:sp>
          <p:sp>
            <p:nvSpPr>
              <p:cNvPr id="34832" name="Text Box 66"/>
              <p:cNvSpPr txBox="1">
                <a:spLocks noChangeArrowheads="1"/>
              </p:cNvSpPr>
              <p:nvPr/>
            </p:nvSpPr>
            <p:spPr bwMode="auto">
              <a:xfrm>
                <a:off x="2304" y="1146"/>
                <a:ext cx="528" cy="19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it-IT" sz="1400" b="1">
                    <a:solidFill>
                      <a:schemeClr val="bg1"/>
                    </a:solidFill>
                    <a:latin typeface="Times New Roman" charset="0"/>
                  </a:rPr>
                  <a:t>AbInitio</a:t>
                </a:r>
              </a:p>
            </p:txBody>
          </p:sp>
        </p:grpSp>
        <p:sp>
          <p:nvSpPr>
            <p:cNvPr id="34829" name="AutoShape 92"/>
            <p:cNvSpPr>
              <a:spLocks noChangeArrowheads="1"/>
            </p:cNvSpPr>
            <p:nvPr/>
          </p:nvSpPr>
          <p:spPr bwMode="auto">
            <a:xfrm>
              <a:off x="3168" y="768"/>
              <a:ext cx="528" cy="192"/>
            </a:xfrm>
            <a:prstGeom prst="foldedCorner">
              <a:avLst>
                <a:gd name="adj" fmla="val 33333"/>
              </a:avLst>
            </a:pr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5410200" y="2990850"/>
            <a:ext cx="34845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b="1">
                <a:latin typeface="Calibri" charset="0"/>
              </a:rPr>
              <a:t>q5 </a:t>
            </a:r>
            <a:r>
              <a:rPr lang="ja-JP" altLang="it-IT" b="1">
                <a:latin typeface="Calibri" charset="0"/>
              </a:rPr>
              <a:t>“</a:t>
            </a:r>
            <a:r>
              <a:rPr lang="it-IT" altLang="ja-JP" b="1">
                <a:latin typeface="Calibri" charset="0"/>
              </a:rPr>
              <a:t>file system</a:t>
            </a:r>
            <a:r>
              <a:rPr lang="ja-JP" altLang="it-IT" b="1">
                <a:latin typeface="Calibri" charset="0"/>
              </a:rPr>
              <a:t>”</a:t>
            </a:r>
            <a:r>
              <a:rPr lang="it-IT" altLang="ja-JP" b="1">
                <a:latin typeface="Calibri" charset="0"/>
              </a:rPr>
              <a:t> +</a:t>
            </a:r>
          </a:p>
          <a:p>
            <a:pPr algn="r" eaLnBrk="1" hangingPunct="1"/>
            <a:r>
              <a:rPr lang="it-IT" b="1">
                <a:latin typeface="Calibri" charset="0"/>
              </a:rPr>
              <a:t>energy derivatives +</a:t>
            </a:r>
          </a:p>
          <a:p>
            <a:pPr algn="r" eaLnBrk="1" hangingPunct="1"/>
            <a:r>
              <a:rPr lang="it-IT" b="1">
                <a:latin typeface="Calibri" charset="0"/>
              </a:rPr>
              <a:t>non-ad. coupling els. –</a:t>
            </a:r>
          </a:p>
          <a:p>
            <a:pPr algn="r" eaLnBrk="1" hangingPunct="1"/>
            <a:r>
              <a:rPr lang="it-IT" b="1">
                <a:latin typeface="Calibri" charset="0"/>
              </a:rPr>
              <a:t>system general info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4500563" y="6500813"/>
            <a:ext cx="392906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0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0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0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0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63" grpId="0" animBg="1"/>
      <p:bldP spid="40063" grpId="1" animBg="1"/>
      <p:bldP spid="40066" grpId="0" animBg="1"/>
      <p:bldP spid="40067" grpId="0" animBg="1"/>
      <p:bldP spid="40067" grpId="1" animBg="1"/>
      <p:bldP spid="40068" grpId="0" animBg="1"/>
      <p:bldP spid="40068" grpId="1" animBg="1"/>
      <p:bldP spid="39953" grpId="0"/>
      <p:bldP spid="39953" grpId="1"/>
    </p:bld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7293</TotalTime>
  <Words>2064</Words>
  <Application>Microsoft Macintosh PowerPoint</Application>
  <PresentationFormat>Presentazione su schermo (4:3)</PresentationFormat>
  <Paragraphs>497</Paragraphs>
  <Slides>29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3" baseType="lpstr">
      <vt:lpstr>EGI-InSPIRE 2</vt:lpstr>
      <vt:lpstr>EG-InSPIRE</vt:lpstr>
      <vt:lpstr>1_EG-InSPIRE</vt:lpstr>
      <vt:lpstr>Top Draw Drawing</vt:lpstr>
      <vt:lpstr>THE CMMST VT:  TOWARDS A VIRTUAL RESEARCH COMMUNITY FOR CHEMISTRY, MOLECULAR AND MATERIALS SCIENCES AND TECHNOLOGIES</vt:lpstr>
      <vt:lpstr>Multiscale modeling: ENERGY STORAGE</vt:lpstr>
      <vt:lpstr>Presentazione di PowerPoint</vt:lpstr>
      <vt:lpstr>Presentazione di PowerPoint</vt:lpstr>
      <vt:lpstr>AB INITIO PACKAGES</vt:lpstr>
      <vt:lpstr>DATA FORMATS </vt:lpstr>
      <vt:lpstr>HDF5 </vt:lpstr>
      <vt:lpstr>Presentazione di PowerPoint</vt:lpstr>
      <vt:lpstr>Presentazione di PowerPoint</vt:lpstr>
      <vt:lpstr>QUANTUM DYNAMICS PACKAGES</vt:lpstr>
      <vt:lpstr>CLASSICAL DYNAMICS PACKAGES (LARGE SYSTEMS)</vt:lpstr>
      <vt:lpstr>THE COMMUNITY SERVICE  ORIENTED APPROACH</vt:lpstr>
      <vt:lpstr>The VT for preparing the  VRC</vt:lpstr>
      <vt:lpstr>Tasks of the CMMST VT</vt:lpstr>
      <vt:lpstr>Milestones of the VT</vt:lpstr>
      <vt:lpstr>Milestones of the VT</vt:lpstr>
      <vt:lpstr>Proposed meetings  (Tuesday 11-13)</vt:lpstr>
      <vt:lpstr>Presentazione di PowerPoint</vt:lpstr>
      <vt:lpstr> Architecture of GriF</vt:lpstr>
      <vt:lpstr>GriF to bridge HTC &amp; HPC</vt:lpstr>
      <vt:lpstr>THE STUDY CASES</vt:lpstr>
      <vt:lpstr>HTPC Skeletons</vt:lpstr>
      <vt:lpstr>General Capabilities (1/2)</vt:lpstr>
      <vt:lpstr>General Capabilities (2/2)</vt:lpstr>
      <vt:lpstr>CONCLUSIONS</vt:lpstr>
      <vt:lpstr>VT MEMBERS</vt:lpstr>
      <vt:lpstr>TOPICS AND LEADERS</vt:lpstr>
      <vt:lpstr>TOPICS AND LEADERS</vt:lpstr>
      <vt:lpstr>TOPICS AND LEADERS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antonio lagana</cp:lastModifiedBy>
  <cp:revision>843</cp:revision>
  <dcterms:created xsi:type="dcterms:W3CDTF">2010-09-03T12:01:03Z</dcterms:created>
  <dcterms:modified xsi:type="dcterms:W3CDTF">2013-04-10T14:20:12Z</dcterms:modified>
</cp:coreProperties>
</file>