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5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2048F-0B58-47EE-80FB-B8F2B221A26E}" type="datetimeFigureOut">
              <a:rPr lang="en-GB" smtClean="0"/>
              <a:t>25/10/2010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80539-4F93-4C2A-AA69-9023888EC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8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D1D64E-2D6A-4AB8-9776-E74E6D217690}" type="datetime1">
              <a:rPr lang="en-GB" smtClean="0"/>
              <a:t>25/10/2010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TCB - October 2010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583512B-4D42-4B9A-92A9-5C450234E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F52C2-C3D7-4240-A64D-C84530E1B66E}" type="datetime1">
              <a:rPr lang="en-GB" smtClean="0"/>
              <a:t>25/10/2010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TCB - October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3512B-4D42-4B9A-92A9-5C450234E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38BA-BC9C-4FC4-A71E-88AF7DF98183}" type="datetime1">
              <a:rPr lang="en-GB" smtClean="0"/>
              <a:t>25/10/2010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512B-4D42-4B9A-92A9-5C450234E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331C0E6-C389-4127-99F8-2B0DAC9F5686}" type="datetime1">
              <a:rPr lang="en-GB" smtClean="0"/>
              <a:t>25/10/2010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TCB - October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583512B-4D42-4B9A-92A9-5C450234E140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Technical Coordination Board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Steven Newhouse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Technologies for EGI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Maintain </a:t>
            </a:r>
            <a:r>
              <a:rPr lang="en-GB" dirty="0"/>
              <a:t>a technology roadmap for EGI that will be implemented through its Unified Middleware Distribution (UMD)</a:t>
            </a:r>
          </a:p>
          <a:p>
            <a:r>
              <a:rPr lang="en-GB" dirty="0" smtClean="0"/>
              <a:t>Prioritise </a:t>
            </a:r>
            <a:r>
              <a:rPr lang="en-GB" dirty="0"/>
              <a:t>requirements from the operations and end-user </a:t>
            </a:r>
            <a:r>
              <a:rPr lang="en-GB" dirty="0" smtClean="0"/>
              <a:t>communities</a:t>
            </a:r>
          </a:p>
          <a:p>
            <a:pPr lvl="0"/>
            <a:r>
              <a:rPr lang="en-GB" dirty="0"/>
              <a:t>Serve as appointed escalation and resolution body of any technology or technical process related disputes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Commissioned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Source </a:t>
            </a:r>
            <a:r>
              <a:rPr lang="en-GB" dirty="0" smtClean="0"/>
              <a:t>components for UMD </a:t>
            </a:r>
            <a:r>
              <a:rPr lang="en-GB" dirty="0"/>
              <a:t>through bi-lateral relationships with technology providers in the community</a:t>
            </a:r>
          </a:p>
          <a:p>
            <a:r>
              <a:rPr lang="en-GB" dirty="0"/>
              <a:t>Define generic or component specific acceptance </a:t>
            </a:r>
            <a:r>
              <a:rPr lang="en-GB" dirty="0" smtClean="0"/>
              <a:t>criteria for delivered software</a:t>
            </a:r>
            <a:endParaRPr lang="en-GB" dirty="0"/>
          </a:p>
          <a:p>
            <a:pPr lvl="0"/>
            <a:r>
              <a:rPr lang="en-GB" dirty="0" smtClean="0"/>
              <a:t>Ensure </a:t>
            </a:r>
            <a:r>
              <a:rPr lang="en-GB" dirty="0"/>
              <a:t>a supply of software components that meet the needs of the operations and end-user communities within EGI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Updates to the EGI Technology Roadmap and its primary component, i.e., the </a:t>
            </a:r>
            <a:r>
              <a:rPr lang="en-GB" dirty="0" smtClean="0"/>
              <a:t>UMD Roadmap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Review and prioritisation of requirements from the Operations and End-User communities within EGI.</a:t>
            </a:r>
          </a:p>
          <a:p>
            <a:pPr lvl="0"/>
            <a:r>
              <a:rPr lang="en-GB" dirty="0"/>
              <a:t>To review and define activity within the scope of the technology unit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Technology 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Covers everything that gets deployed</a:t>
            </a:r>
          </a:p>
          <a:p>
            <a:pPr lvl="1"/>
            <a:r>
              <a:rPr lang="en-GB" dirty="0" smtClean="0"/>
              <a:t>Off-the shelf software</a:t>
            </a:r>
          </a:p>
          <a:p>
            <a:pPr lvl="2"/>
            <a:r>
              <a:rPr lang="en-GB" dirty="0"/>
              <a:t>e</a:t>
            </a:r>
            <a:r>
              <a:rPr lang="en-GB" dirty="0" smtClean="0"/>
              <a:t>.g. Base Distribution, </a:t>
            </a:r>
            <a:r>
              <a:rPr lang="en-GB" i="1" dirty="0" smtClean="0"/>
              <a:t>Licensed </a:t>
            </a:r>
            <a:r>
              <a:rPr lang="en-GB" i="1" dirty="0"/>
              <a:t>Commercial </a:t>
            </a:r>
            <a:r>
              <a:rPr lang="en-GB" i="1" dirty="0" smtClean="0"/>
              <a:t>Software</a:t>
            </a:r>
            <a:endParaRPr lang="en-GB" dirty="0" smtClean="0"/>
          </a:p>
          <a:p>
            <a:pPr lvl="1"/>
            <a:r>
              <a:rPr lang="en-GB" dirty="0" smtClean="0"/>
              <a:t>Specific Software &amp; Services for EGI Community</a:t>
            </a:r>
          </a:p>
          <a:p>
            <a:pPr lvl="2"/>
            <a:r>
              <a:rPr lang="en-GB" dirty="0"/>
              <a:t>e</a:t>
            </a:r>
            <a:r>
              <a:rPr lang="en-GB" dirty="0" smtClean="0"/>
              <a:t>.g. EU Technology providers (UMD), </a:t>
            </a:r>
            <a:r>
              <a:rPr lang="en-GB" i="1" dirty="0" smtClean="0"/>
              <a:t>other sources</a:t>
            </a:r>
          </a:p>
          <a:p>
            <a:r>
              <a:rPr lang="en-GB" dirty="0" smtClean="0"/>
              <a:t>UMD Roadmap</a:t>
            </a:r>
          </a:p>
          <a:p>
            <a:pPr lvl="1"/>
            <a:r>
              <a:rPr lang="en-GB" dirty="0" smtClean="0"/>
              <a:t>Software developed within EGI Community</a:t>
            </a:r>
          </a:p>
          <a:p>
            <a:pPr lvl="1"/>
            <a:r>
              <a:rPr lang="en-GB" dirty="0" smtClean="0"/>
              <a:t>Fill the gaps or customisation of generic stuff</a:t>
            </a:r>
          </a:p>
          <a:p>
            <a:r>
              <a:rPr lang="en-GB" dirty="0" smtClean="0"/>
              <a:t>Long-term Sustainability Discussion</a:t>
            </a:r>
          </a:p>
          <a:p>
            <a:pPr lvl="1"/>
            <a:r>
              <a:rPr lang="en-GB" dirty="0" smtClean="0"/>
              <a:t>What is in EGI TR or </a:t>
            </a:r>
            <a:r>
              <a:rPr lang="en-GB" dirty="0"/>
              <a:t>d</a:t>
            </a:r>
            <a:r>
              <a:rPr lang="en-GB" dirty="0" smtClean="0"/>
              <a:t>omain specific software?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4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9750" y="1281113"/>
            <a:ext cx="7232650" cy="48847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UMD Roadmap Components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9750" y="476250"/>
            <a:ext cx="0" cy="5689600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9750" y="6165850"/>
            <a:ext cx="7993063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028384" y="5157192"/>
            <a:ext cx="906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Time</a:t>
            </a: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547688" y="4221163"/>
            <a:ext cx="7232650" cy="1931987"/>
          </a:xfrm>
          <a:custGeom>
            <a:avLst/>
            <a:gdLst>
              <a:gd name="connsiteX0" fmla="*/ 0 w 6101861"/>
              <a:gd name="connsiteY0" fmla="*/ 1143000 h 1160585"/>
              <a:gd name="connsiteX1" fmla="*/ 6101861 w 6101861"/>
              <a:gd name="connsiteY1" fmla="*/ 1143000 h 1160585"/>
              <a:gd name="connsiteX2" fmla="*/ 6049107 w 6101861"/>
              <a:gd name="connsiteY2" fmla="*/ 0 h 1160585"/>
              <a:gd name="connsiteX3" fmla="*/ 35169 w 6101861"/>
              <a:gd name="connsiteY3" fmla="*/ 791308 h 1160585"/>
              <a:gd name="connsiteX4" fmla="*/ 70338 w 6101861"/>
              <a:gd name="connsiteY4" fmla="*/ 1160585 h 1160585"/>
              <a:gd name="connsiteX5" fmla="*/ 70338 w 6101861"/>
              <a:gd name="connsiteY5" fmla="*/ 1160585 h 1160585"/>
              <a:gd name="connsiteX0" fmla="*/ 0 w 6137030"/>
              <a:gd name="connsiteY0" fmla="*/ 1125416 h 1143001"/>
              <a:gd name="connsiteX1" fmla="*/ 6101861 w 6137030"/>
              <a:gd name="connsiteY1" fmla="*/ 1125416 h 1143001"/>
              <a:gd name="connsiteX2" fmla="*/ 6137030 w 6137030"/>
              <a:gd name="connsiteY2" fmla="*/ 0 h 1143001"/>
              <a:gd name="connsiteX3" fmla="*/ 35169 w 6137030"/>
              <a:gd name="connsiteY3" fmla="*/ 773724 h 1143001"/>
              <a:gd name="connsiteX4" fmla="*/ 70338 w 6137030"/>
              <a:gd name="connsiteY4" fmla="*/ 1143001 h 1143001"/>
              <a:gd name="connsiteX5" fmla="*/ 70338 w 6137030"/>
              <a:gd name="connsiteY5" fmla="*/ 1143001 h 1143001"/>
              <a:gd name="connsiteX0" fmla="*/ 52754 w 6189784"/>
              <a:gd name="connsiteY0" fmla="*/ 1125416 h 1336431"/>
              <a:gd name="connsiteX1" fmla="*/ 6154615 w 6189784"/>
              <a:gd name="connsiteY1" fmla="*/ 1125416 h 1336431"/>
              <a:gd name="connsiteX2" fmla="*/ 6189784 w 6189784"/>
              <a:gd name="connsiteY2" fmla="*/ 0 h 1336431"/>
              <a:gd name="connsiteX3" fmla="*/ 87923 w 6189784"/>
              <a:gd name="connsiteY3" fmla="*/ 773724 h 1336431"/>
              <a:gd name="connsiteX4" fmla="*/ 123092 w 6189784"/>
              <a:gd name="connsiteY4" fmla="*/ 1143001 h 1336431"/>
              <a:gd name="connsiteX5" fmla="*/ 0 w 6189784"/>
              <a:gd name="connsiteY5" fmla="*/ 1336431 h 1336431"/>
              <a:gd name="connsiteX0" fmla="*/ 0 w 6137030"/>
              <a:gd name="connsiteY0" fmla="*/ 1125416 h 1635369"/>
              <a:gd name="connsiteX1" fmla="*/ 6101861 w 6137030"/>
              <a:gd name="connsiteY1" fmla="*/ 1125416 h 1635369"/>
              <a:gd name="connsiteX2" fmla="*/ 6137030 w 6137030"/>
              <a:gd name="connsiteY2" fmla="*/ 0 h 1635369"/>
              <a:gd name="connsiteX3" fmla="*/ 35169 w 6137030"/>
              <a:gd name="connsiteY3" fmla="*/ 773724 h 1635369"/>
              <a:gd name="connsiteX4" fmla="*/ 70338 w 6137030"/>
              <a:gd name="connsiteY4" fmla="*/ 1143001 h 1635369"/>
              <a:gd name="connsiteX5" fmla="*/ 263769 w 6137030"/>
              <a:gd name="connsiteY5" fmla="*/ 1635369 h 1635369"/>
              <a:gd name="connsiteX0" fmla="*/ 162316 w 6299346"/>
              <a:gd name="connsiteY0" fmla="*/ 1125416 h 1635369"/>
              <a:gd name="connsiteX1" fmla="*/ 6264177 w 6299346"/>
              <a:gd name="connsiteY1" fmla="*/ 1125416 h 1635369"/>
              <a:gd name="connsiteX2" fmla="*/ 6299346 w 6299346"/>
              <a:gd name="connsiteY2" fmla="*/ 0 h 1635369"/>
              <a:gd name="connsiteX3" fmla="*/ 197485 w 6299346"/>
              <a:gd name="connsiteY3" fmla="*/ 773724 h 1635369"/>
              <a:gd name="connsiteX4" fmla="*/ 4054 w 6299346"/>
              <a:gd name="connsiteY4" fmla="*/ 1160585 h 1635369"/>
              <a:gd name="connsiteX5" fmla="*/ 426085 w 6299346"/>
              <a:gd name="connsiteY5" fmla="*/ 1635369 h 1635369"/>
              <a:gd name="connsiteX0" fmla="*/ 162316 w 6299346"/>
              <a:gd name="connsiteY0" fmla="*/ 1125416 h 1160585"/>
              <a:gd name="connsiteX1" fmla="*/ 6264177 w 6299346"/>
              <a:gd name="connsiteY1" fmla="*/ 1125416 h 1160585"/>
              <a:gd name="connsiteX2" fmla="*/ 6299346 w 6299346"/>
              <a:gd name="connsiteY2" fmla="*/ 0 h 1160585"/>
              <a:gd name="connsiteX3" fmla="*/ 197485 w 6299346"/>
              <a:gd name="connsiteY3" fmla="*/ 773724 h 1160585"/>
              <a:gd name="connsiteX4" fmla="*/ 4054 w 6299346"/>
              <a:gd name="connsiteY4" fmla="*/ 1160585 h 1160585"/>
              <a:gd name="connsiteX0" fmla="*/ 162316 w 6299346"/>
              <a:gd name="connsiteY0" fmla="*/ 1125416 h 1160585"/>
              <a:gd name="connsiteX1" fmla="*/ 6264177 w 6299346"/>
              <a:gd name="connsiteY1" fmla="*/ 1125416 h 1160585"/>
              <a:gd name="connsiteX2" fmla="*/ 6299346 w 6299346"/>
              <a:gd name="connsiteY2" fmla="*/ 0 h 1160585"/>
              <a:gd name="connsiteX3" fmla="*/ 197485 w 6299346"/>
              <a:gd name="connsiteY3" fmla="*/ 773724 h 1160585"/>
              <a:gd name="connsiteX4" fmla="*/ 4054 w 6299346"/>
              <a:gd name="connsiteY4" fmla="*/ 1160585 h 1160585"/>
              <a:gd name="connsiteX5" fmla="*/ 162316 w 6299346"/>
              <a:gd name="connsiteY5" fmla="*/ 1125416 h 1160585"/>
              <a:gd name="connsiteX0" fmla="*/ 745306 w 6882336"/>
              <a:gd name="connsiteY0" fmla="*/ 1125416 h 1125416"/>
              <a:gd name="connsiteX1" fmla="*/ 6847167 w 6882336"/>
              <a:gd name="connsiteY1" fmla="*/ 1125416 h 1125416"/>
              <a:gd name="connsiteX2" fmla="*/ 6882336 w 6882336"/>
              <a:gd name="connsiteY2" fmla="*/ 0 h 1125416"/>
              <a:gd name="connsiteX3" fmla="*/ 780475 w 6882336"/>
              <a:gd name="connsiteY3" fmla="*/ 773724 h 1125416"/>
              <a:gd name="connsiteX4" fmla="*/ 745306 w 6882336"/>
              <a:gd name="connsiteY4" fmla="*/ 1125416 h 1125416"/>
              <a:gd name="connsiteX0" fmla="*/ 441075 w 6578105"/>
              <a:gd name="connsiteY0" fmla="*/ 1125416 h 1125416"/>
              <a:gd name="connsiteX1" fmla="*/ 6542936 w 6578105"/>
              <a:gd name="connsiteY1" fmla="*/ 1125416 h 1125416"/>
              <a:gd name="connsiteX2" fmla="*/ 6578105 w 6578105"/>
              <a:gd name="connsiteY2" fmla="*/ 0 h 1125416"/>
              <a:gd name="connsiteX3" fmla="*/ 476244 w 6578105"/>
              <a:gd name="connsiteY3" fmla="*/ 773724 h 1125416"/>
              <a:gd name="connsiteX4" fmla="*/ 441075 w 6578105"/>
              <a:gd name="connsiteY4" fmla="*/ 1125416 h 1125416"/>
              <a:gd name="connsiteX0" fmla="*/ 1233 w 6138263"/>
              <a:gd name="connsiteY0" fmla="*/ 1125416 h 1125416"/>
              <a:gd name="connsiteX1" fmla="*/ 6103094 w 6138263"/>
              <a:gd name="connsiteY1" fmla="*/ 1125416 h 1125416"/>
              <a:gd name="connsiteX2" fmla="*/ 6138263 w 6138263"/>
              <a:gd name="connsiteY2" fmla="*/ 0 h 1125416"/>
              <a:gd name="connsiteX3" fmla="*/ 36402 w 6138263"/>
              <a:gd name="connsiteY3" fmla="*/ 773724 h 1125416"/>
              <a:gd name="connsiteX4" fmla="*/ 1233 w 6138263"/>
              <a:gd name="connsiteY4" fmla="*/ 1125416 h 1125416"/>
              <a:gd name="connsiteX0" fmla="*/ 3310 w 6140340"/>
              <a:gd name="connsiteY0" fmla="*/ 1125416 h 1125416"/>
              <a:gd name="connsiteX1" fmla="*/ 6105171 w 6140340"/>
              <a:gd name="connsiteY1" fmla="*/ 1125416 h 1125416"/>
              <a:gd name="connsiteX2" fmla="*/ 6140340 w 6140340"/>
              <a:gd name="connsiteY2" fmla="*/ 0 h 1125416"/>
              <a:gd name="connsiteX3" fmla="*/ 8622 w 6140340"/>
              <a:gd name="connsiteY3" fmla="*/ 804456 h 1125416"/>
              <a:gd name="connsiteX4" fmla="*/ 3310 w 6140340"/>
              <a:gd name="connsiteY4" fmla="*/ 1125416 h 112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0340" h="1125416">
                <a:moveTo>
                  <a:pt x="3310" y="1125416"/>
                </a:moveTo>
                <a:lnTo>
                  <a:pt x="6105171" y="1125416"/>
                </a:lnTo>
                <a:lnTo>
                  <a:pt x="6140340" y="0"/>
                </a:lnTo>
                <a:lnTo>
                  <a:pt x="8622" y="804456"/>
                </a:lnTo>
                <a:cubicBezTo>
                  <a:pt x="5691" y="1132702"/>
                  <a:pt x="-5482" y="785447"/>
                  <a:pt x="3310" y="1125416"/>
                </a:cubicBezTo>
                <a:close/>
              </a:path>
            </a:pathLst>
          </a:cu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EGI Technology Components</a:t>
            </a:r>
          </a:p>
        </p:txBody>
      </p:sp>
      <p:sp>
        <p:nvSpPr>
          <p:cNvPr id="11" name="Freeform 10"/>
          <p:cNvSpPr/>
          <p:nvPr/>
        </p:nvSpPr>
        <p:spPr>
          <a:xfrm flipV="1">
            <a:off x="539750" y="1209675"/>
            <a:ext cx="7240588" cy="1427163"/>
          </a:xfrm>
          <a:custGeom>
            <a:avLst/>
            <a:gdLst>
              <a:gd name="connsiteX0" fmla="*/ 0 w 6101861"/>
              <a:gd name="connsiteY0" fmla="*/ 1143000 h 1160585"/>
              <a:gd name="connsiteX1" fmla="*/ 6101861 w 6101861"/>
              <a:gd name="connsiteY1" fmla="*/ 1143000 h 1160585"/>
              <a:gd name="connsiteX2" fmla="*/ 6049107 w 6101861"/>
              <a:gd name="connsiteY2" fmla="*/ 0 h 1160585"/>
              <a:gd name="connsiteX3" fmla="*/ 35169 w 6101861"/>
              <a:gd name="connsiteY3" fmla="*/ 791308 h 1160585"/>
              <a:gd name="connsiteX4" fmla="*/ 70338 w 6101861"/>
              <a:gd name="connsiteY4" fmla="*/ 1160585 h 1160585"/>
              <a:gd name="connsiteX5" fmla="*/ 70338 w 6101861"/>
              <a:gd name="connsiteY5" fmla="*/ 1160585 h 1160585"/>
              <a:gd name="connsiteX0" fmla="*/ 0 w 6137030"/>
              <a:gd name="connsiteY0" fmla="*/ 1125416 h 1143001"/>
              <a:gd name="connsiteX1" fmla="*/ 6101861 w 6137030"/>
              <a:gd name="connsiteY1" fmla="*/ 1125416 h 1143001"/>
              <a:gd name="connsiteX2" fmla="*/ 6137030 w 6137030"/>
              <a:gd name="connsiteY2" fmla="*/ 0 h 1143001"/>
              <a:gd name="connsiteX3" fmla="*/ 35169 w 6137030"/>
              <a:gd name="connsiteY3" fmla="*/ 773724 h 1143001"/>
              <a:gd name="connsiteX4" fmla="*/ 70338 w 6137030"/>
              <a:gd name="connsiteY4" fmla="*/ 1143001 h 1143001"/>
              <a:gd name="connsiteX5" fmla="*/ 70338 w 6137030"/>
              <a:gd name="connsiteY5" fmla="*/ 1143001 h 1143001"/>
              <a:gd name="connsiteX0" fmla="*/ 52754 w 6189784"/>
              <a:gd name="connsiteY0" fmla="*/ 1125416 h 1336431"/>
              <a:gd name="connsiteX1" fmla="*/ 6154615 w 6189784"/>
              <a:gd name="connsiteY1" fmla="*/ 1125416 h 1336431"/>
              <a:gd name="connsiteX2" fmla="*/ 6189784 w 6189784"/>
              <a:gd name="connsiteY2" fmla="*/ 0 h 1336431"/>
              <a:gd name="connsiteX3" fmla="*/ 87923 w 6189784"/>
              <a:gd name="connsiteY3" fmla="*/ 773724 h 1336431"/>
              <a:gd name="connsiteX4" fmla="*/ 123092 w 6189784"/>
              <a:gd name="connsiteY4" fmla="*/ 1143001 h 1336431"/>
              <a:gd name="connsiteX5" fmla="*/ 0 w 6189784"/>
              <a:gd name="connsiteY5" fmla="*/ 1336431 h 1336431"/>
              <a:gd name="connsiteX0" fmla="*/ 0 w 6137030"/>
              <a:gd name="connsiteY0" fmla="*/ 1125416 h 1635369"/>
              <a:gd name="connsiteX1" fmla="*/ 6101861 w 6137030"/>
              <a:gd name="connsiteY1" fmla="*/ 1125416 h 1635369"/>
              <a:gd name="connsiteX2" fmla="*/ 6137030 w 6137030"/>
              <a:gd name="connsiteY2" fmla="*/ 0 h 1635369"/>
              <a:gd name="connsiteX3" fmla="*/ 35169 w 6137030"/>
              <a:gd name="connsiteY3" fmla="*/ 773724 h 1635369"/>
              <a:gd name="connsiteX4" fmla="*/ 70338 w 6137030"/>
              <a:gd name="connsiteY4" fmla="*/ 1143001 h 1635369"/>
              <a:gd name="connsiteX5" fmla="*/ 263769 w 6137030"/>
              <a:gd name="connsiteY5" fmla="*/ 1635369 h 1635369"/>
              <a:gd name="connsiteX0" fmla="*/ 162316 w 6299346"/>
              <a:gd name="connsiteY0" fmla="*/ 1125416 h 1635369"/>
              <a:gd name="connsiteX1" fmla="*/ 6264177 w 6299346"/>
              <a:gd name="connsiteY1" fmla="*/ 1125416 h 1635369"/>
              <a:gd name="connsiteX2" fmla="*/ 6299346 w 6299346"/>
              <a:gd name="connsiteY2" fmla="*/ 0 h 1635369"/>
              <a:gd name="connsiteX3" fmla="*/ 197485 w 6299346"/>
              <a:gd name="connsiteY3" fmla="*/ 773724 h 1635369"/>
              <a:gd name="connsiteX4" fmla="*/ 4054 w 6299346"/>
              <a:gd name="connsiteY4" fmla="*/ 1160585 h 1635369"/>
              <a:gd name="connsiteX5" fmla="*/ 426085 w 6299346"/>
              <a:gd name="connsiteY5" fmla="*/ 1635369 h 1635369"/>
              <a:gd name="connsiteX0" fmla="*/ 162316 w 6299346"/>
              <a:gd name="connsiteY0" fmla="*/ 1125416 h 1160585"/>
              <a:gd name="connsiteX1" fmla="*/ 6264177 w 6299346"/>
              <a:gd name="connsiteY1" fmla="*/ 1125416 h 1160585"/>
              <a:gd name="connsiteX2" fmla="*/ 6299346 w 6299346"/>
              <a:gd name="connsiteY2" fmla="*/ 0 h 1160585"/>
              <a:gd name="connsiteX3" fmla="*/ 197485 w 6299346"/>
              <a:gd name="connsiteY3" fmla="*/ 773724 h 1160585"/>
              <a:gd name="connsiteX4" fmla="*/ 4054 w 6299346"/>
              <a:gd name="connsiteY4" fmla="*/ 1160585 h 1160585"/>
              <a:gd name="connsiteX0" fmla="*/ 162316 w 6299346"/>
              <a:gd name="connsiteY0" fmla="*/ 1125416 h 1160585"/>
              <a:gd name="connsiteX1" fmla="*/ 6264177 w 6299346"/>
              <a:gd name="connsiteY1" fmla="*/ 1125416 h 1160585"/>
              <a:gd name="connsiteX2" fmla="*/ 6299346 w 6299346"/>
              <a:gd name="connsiteY2" fmla="*/ 0 h 1160585"/>
              <a:gd name="connsiteX3" fmla="*/ 197485 w 6299346"/>
              <a:gd name="connsiteY3" fmla="*/ 773724 h 1160585"/>
              <a:gd name="connsiteX4" fmla="*/ 4054 w 6299346"/>
              <a:gd name="connsiteY4" fmla="*/ 1160585 h 1160585"/>
              <a:gd name="connsiteX5" fmla="*/ 162316 w 6299346"/>
              <a:gd name="connsiteY5" fmla="*/ 1125416 h 1160585"/>
              <a:gd name="connsiteX0" fmla="*/ 745306 w 6882336"/>
              <a:gd name="connsiteY0" fmla="*/ 1125416 h 1125416"/>
              <a:gd name="connsiteX1" fmla="*/ 6847167 w 6882336"/>
              <a:gd name="connsiteY1" fmla="*/ 1125416 h 1125416"/>
              <a:gd name="connsiteX2" fmla="*/ 6882336 w 6882336"/>
              <a:gd name="connsiteY2" fmla="*/ 0 h 1125416"/>
              <a:gd name="connsiteX3" fmla="*/ 780475 w 6882336"/>
              <a:gd name="connsiteY3" fmla="*/ 773724 h 1125416"/>
              <a:gd name="connsiteX4" fmla="*/ 745306 w 6882336"/>
              <a:gd name="connsiteY4" fmla="*/ 1125416 h 1125416"/>
              <a:gd name="connsiteX0" fmla="*/ 441075 w 6578105"/>
              <a:gd name="connsiteY0" fmla="*/ 1125416 h 1125416"/>
              <a:gd name="connsiteX1" fmla="*/ 6542936 w 6578105"/>
              <a:gd name="connsiteY1" fmla="*/ 1125416 h 1125416"/>
              <a:gd name="connsiteX2" fmla="*/ 6578105 w 6578105"/>
              <a:gd name="connsiteY2" fmla="*/ 0 h 1125416"/>
              <a:gd name="connsiteX3" fmla="*/ 476244 w 6578105"/>
              <a:gd name="connsiteY3" fmla="*/ 773724 h 1125416"/>
              <a:gd name="connsiteX4" fmla="*/ 441075 w 6578105"/>
              <a:gd name="connsiteY4" fmla="*/ 1125416 h 1125416"/>
              <a:gd name="connsiteX0" fmla="*/ 1233 w 6138263"/>
              <a:gd name="connsiteY0" fmla="*/ 1125416 h 1125416"/>
              <a:gd name="connsiteX1" fmla="*/ 6103094 w 6138263"/>
              <a:gd name="connsiteY1" fmla="*/ 1125416 h 1125416"/>
              <a:gd name="connsiteX2" fmla="*/ 6138263 w 6138263"/>
              <a:gd name="connsiteY2" fmla="*/ 0 h 1125416"/>
              <a:gd name="connsiteX3" fmla="*/ 36402 w 6138263"/>
              <a:gd name="connsiteY3" fmla="*/ 773724 h 1125416"/>
              <a:gd name="connsiteX4" fmla="*/ 1233 w 6138263"/>
              <a:gd name="connsiteY4" fmla="*/ 1125416 h 1125416"/>
              <a:gd name="connsiteX0" fmla="*/ 3310 w 6140340"/>
              <a:gd name="connsiteY0" fmla="*/ 1125416 h 1125416"/>
              <a:gd name="connsiteX1" fmla="*/ 6105171 w 6140340"/>
              <a:gd name="connsiteY1" fmla="*/ 1125416 h 1125416"/>
              <a:gd name="connsiteX2" fmla="*/ 6140340 w 6140340"/>
              <a:gd name="connsiteY2" fmla="*/ 0 h 1125416"/>
              <a:gd name="connsiteX3" fmla="*/ 8622 w 6140340"/>
              <a:gd name="connsiteY3" fmla="*/ 804456 h 1125416"/>
              <a:gd name="connsiteX4" fmla="*/ 3310 w 6140340"/>
              <a:gd name="connsiteY4" fmla="*/ 1125416 h 112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0340" h="1125416">
                <a:moveTo>
                  <a:pt x="3310" y="1125416"/>
                </a:moveTo>
                <a:lnTo>
                  <a:pt x="6105171" y="1125416"/>
                </a:lnTo>
                <a:lnTo>
                  <a:pt x="6140340" y="0"/>
                </a:lnTo>
                <a:lnTo>
                  <a:pt x="8622" y="804456"/>
                </a:lnTo>
                <a:cubicBezTo>
                  <a:pt x="5691" y="1132702"/>
                  <a:pt x="-5482" y="785447"/>
                  <a:pt x="3310" y="1125416"/>
                </a:cubicBezTo>
                <a:close/>
              </a:path>
            </a:pathLst>
          </a:cu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</p:txBody>
      </p:sp>
      <p:sp>
        <p:nvSpPr>
          <p:cNvPr id="12" name="Freeform 11"/>
          <p:cNvSpPr/>
          <p:nvPr/>
        </p:nvSpPr>
        <p:spPr>
          <a:xfrm flipV="1">
            <a:off x="514350" y="1179513"/>
            <a:ext cx="7286625" cy="927100"/>
          </a:xfrm>
          <a:custGeom>
            <a:avLst/>
            <a:gdLst>
              <a:gd name="connsiteX0" fmla="*/ 0 w 6101861"/>
              <a:gd name="connsiteY0" fmla="*/ 1143000 h 1160585"/>
              <a:gd name="connsiteX1" fmla="*/ 6101861 w 6101861"/>
              <a:gd name="connsiteY1" fmla="*/ 1143000 h 1160585"/>
              <a:gd name="connsiteX2" fmla="*/ 6049107 w 6101861"/>
              <a:gd name="connsiteY2" fmla="*/ 0 h 1160585"/>
              <a:gd name="connsiteX3" fmla="*/ 35169 w 6101861"/>
              <a:gd name="connsiteY3" fmla="*/ 791308 h 1160585"/>
              <a:gd name="connsiteX4" fmla="*/ 70338 w 6101861"/>
              <a:gd name="connsiteY4" fmla="*/ 1160585 h 1160585"/>
              <a:gd name="connsiteX5" fmla="*/ 70338 w 6101861"/>
              <a:gd name="connsiteY5" fmla="*/ 1160585 h 1160585"/>
              <a:gd name="connsiteX0" fmla="*/ 0 w 6137030"/>
              <a:gd name="connsiteY0" fmla="*/ 1125416 h 1143001"/>
              <a:gd name="connsiteX1" fmla="*/ 6101861 w 6137030"/>
              <a:gd name="connsiteY1" fmla="*/ 1125416 h 1143001"/>
              <a:gd name="connsiteX2" fmla="*/ 6137030 w 6137030"/>
              <a:gd name="connsiteY2" fmla="*/ 0 h 1143001"/>
              <a:gd name="connsiteX3" fmla="*/ 35169 w 6137030"/>
              <a:gd name="connsiteY3" fmla="*/ 773724 h 1143001"/>
              <a:gd name="connsiteX4" fmla="*/ 70338 w 6137030"/>
              <a:gd name="connsiteY4" fmla="*/ 1143001 h 1143001"/>
              <a:gd name="connsiteX5" fmla="*/ 70338 w 6137030"/>
              <a:gd name="connsiteY5" fmla="*/ 1143001 h 1143001"/>
              <a:gd name="connsiteX0" fmla="*/ 52754 w 6189784"/>
              <a:gd name="connsiteY0" fmla="*/ 1125416 h 1336431"/>
              <a:gd name="connsiteX1" fmla="*/ 6154615 w 6189784"/>
              <a:gd name="connsiteY1" fmla="*/ 1125416 h 1336431"/>
              <a:gd name="connsiteX2" fmla="*/ 6189784 w 6189784"/>
              <a:gd name="connsiteY2" fmla="*/ 0 h 1336431"/>
              <a:gd name="connsiteX3" fmla="*/ 87923 w 6189784"/>
              <a:gd name="connsiteY3" fmla="*/ 773724 h 1336431"/>
              <a:gd name="connsiteX4" fmla="*/ 123092 w 6189784"/>
              <a:gd name="connsiteY4" fmla="*/ 1143001 h 1336431"/>
              <a:gd name="connsiteX5" fmla="*/ 0 w 6189784"/>
              <a:gd name="connsiteY5" fmla="*/ 1336431 h 1336431"/>
              <a:gd name="connsiteX0" fmla="*/ 0 w 6137030"/>
              <a:gd name="connsiteY0" fmla="*/ 1125416 h 1635369"/>
              <a:gd name="connsiteX1" fmla="*/ 6101861 w 6137030"/>
              <a:gd name="connsiteY1" fmla="*/ 1125416 h 1635369"/>
              <a:gd name="connsiteX2" fmla="*/ 6137030 w 6137030"/>
              <a:gd name="connsiteY2" fmla="*/ 0 h 1635369"/>
              <a:gd name="connsiteX3" fmla="*/ 35169 w 6137030"/>
              <a:gd name="connsiteY3" fmla="*/ 773724 h 1635369"/>
              <a:gd name="connsiteX4" fmla="*/ 70338 w 6137030"/>
              <a:gd name="connsiteY4" fmla="*/ 1143001 h 1635369"/>
              <a:gd name="connsiteX5" fmla="*/ 263769 w 6137030"/>
              <a:gd name="connsiteY5" fmla="*/ 1635369 h 1635369"/>
              <a:gd name="connsiteX0" fmla="*/ 162316 w 6299346"/>
              <a:gd name="connsiteY0" fmla="*/ 1125416 h 1635369"/>
              <a:gd name="connsiteX1" fmla="*/ 6264177 w 6299346"/>
              <a:gd name="connsiteY1" fmla="*/ 1125416 h 1635369"/>
              <a:gd name="connsiteX2" fmla="*/ 6299346 w 6299346"/>
              <a:gd name="connsiteY2" fmla="*/ 0 h 1635369"/>
              <a:gd name="connsiteX3" fmla="*/ 197485 w 6299346"/>
              <a:gd name="connsiteY3" fmla="*/ 773724 h 1635369"/>
              <a:gd name="connsiteX4" fmla="*/ 4054 w 6299346"/>
              <a:gd name="connsiteY4" fmla="*/ 1160585 h 1635369"/>
              <a:gd name="connsiteX5" fmla="*/ 426085 w 6299346"/>
              <a:gd name="connsiteY5" fmla="*/ 1635369 h 1635369"/>
              <a:gd name="connsiteX0" fmla="*/ 162316 w 6299346"/>
              <a:gd name="connsiteY0" fmla="*/ 1125416 h 1160585"/>
              <a:gd name="connsiteX1" fmla="*/ 6264177 w 6299346"/>
              <a:gd name="connsiteY1" fmla="*/ 1125416 h 1160585"/>
              <a:gd name="connsiteX2" fmla="*/ 6299346 w 6299346"/>
              <a:gd name="connsiteY2" fmla="*/ 0 h 1160585"/>
              <a:gd name="connsiteX3" fmla="*/ 197485 w 6299346"/>
              <a:gd name="connsiteY3" fmla="*/ 773724 h 1160585"/>
              <a:gd name="connsiteX4" fmla="*/ 4054 w 6299346"/>
              <a:gd name="connsiteY4" fmla="*/ 1160585 h 1160585"/>
              <a:gd name="connsiteX0" fmla="*/ 162316 w 6299346"/>
              <a:gd name="connsiteY0" fmla="*/ 1125416 h 1160585"/>
              <a:gd name="connsiteX1" fmla="*/ 6264177 w 6299346"/>
              <a:gd name="connsiteY1" fmla="*/ 1125416 h 1160585"/>
              <a:gd name="connsiteX2" fmla="*/ 6299346 w 6299346"/>
              <a:gd name="connsiteY2" fmla="*/ 0 h 1160585"/>
              <a:gd name="connsiteX3" fmla="*/ 197485 w 6299346"/>
              <a:gd name="connsiteY3" fmla="*/ 773724 h 1160585"/>
              <a:gd name="connsiteX4" fmla="*/ 4054 w 6299346"/>
              <a:gd name="connsiteY4" fmla="*/ 1160585 h 1160585"/>
              <a:gd name="connsiteX5" fmla="*/ 162316 w 6299346"/>
              <a:gd name="connsiteY5" fmla="*/ 1125416 h 1160585"/>
              <a:gd name="connsiteX0" fmla="*/ 745306 w 6882336"/>
              <a:gd name="connsiteY0" fmla="*/ 1125416 h 1125416"/>
              <a:gd name="connsiteX1" fmla="*/ 6847167 w 6882336"/>
              <a:gd name="connsiteY1" fmla="*/ 1125416 h 1125416"/>
              <a:gd name="connsiteX2" fmla="*/ 6882336 w 6882336"/>
              <a:gd name="connsiteY2" fmla="*/ 0 h 1125416"/>
              <a:gd name="connsiteX3" fmla="*/ 780475 w 6882336"/>
              <a:gd name="connsiteY3" fmla="*/ 773724 h 1125416"/>
              <a:gd name="connsiteX4" fmla="*/ 745306 w 6882336"/>
              <a:gd name="connsiteY4" fmla="*/ 1125416 h 1125416"/>
              <a:gd name="connsiteX0" fmla="*/ 441075 w 6578105"/>
              <a:gd name="connsiteY0" fmla="*/ 1125416 h 1125416"/>
              <a:gd name="connsiteX1" fmla="*/ 6542936 w 6578105"/>
              <a:gd name="connsiteY1" fmla="*/ 1125416 h 1125416"/>
              <a:gd name="connsiteX2" fmla="*/ 6578105 w 6578105"/>
              <a:gd name="connsiteY2" fmla="*/ 0 h 1125416"/>
              <a:gd name="connsiteX3" fmla="*/ 476244 w 6578105"/>
              <a:gd name="connsiteY3" fmla="*/ 773724 h 1125416"/>
              <a:gd name="connsiteX4" fmla="*/ 441075 w 6578105"/>
              <a:gd name="connsiteY4" fmla="*/ 1125416 h 1125416"/>
              <a:gd name="connsiteX0" fmla="*/ 1233 w 6138263"/>
              <a:gd name="connsiteY0" fmla="*/ 1125416 h 1125416"/>
              <a:gd name="connsiteX1" fmla="*/ 6103094 w 6138263"/>
              <a:gd name="connsiteY1" fmla="*/ 1125416 h 1125416"/>
              <a:gd name="connsiteX2" fmla="*/ 6138263 w 6138263"/>
              <a:gd name="connsiteY2" fmla="*/ 0 h 1125416"/>
              <a:gd name="connsiteX3" fmla="*/ 36402 w 6138263"/>
              <a:gd name="connsiteY3" fmla="*/ 773724 h 1125416"/>
              <a:gd name="connsiteX4" fmla="*/ 1233 w 6138263"/>
              <a:gd name="connsiteY4" fmla="*/ 1125416 h 1125416"/>
              <a:gd name="connsiteX0" fmla="*/ 3310 w 6140340"/>
              <a:gd name="connsiteY0" fmla="*/ 1125416 h 1125416"/>
              <a:gd name="connsiteX1" fmla="*/ 6105171 w 6140340"/>
              <a:gd name="connsiteY1" fmla="*/ 1125416 h 1125416"/>
              <a:gd name="connsiteX2" fmla="*/ 6140340 w 6140340"/>
              <a:gd name="connsiteY2" fmla="*/ 0 h 1125416"/>
              <a:gd name="connsiteX3" fmla="*/ 8622 w 6140340"/>
              <a:gd name="connsiteY3" fmla="*/ 804456 h 1125416"/>
              <a:gd name="connsiteX4" fmla="*/ 3310 w 6140340"/>
              <a:gd name="connsiteY4" fmla="*/ 1125416 h 1125416"/>
              <a:gd name="connsiteX0" fmla="*/ 24853 w 6161883"/>
              <a:gd name="connsiteY0" fmla="*/ 1125416 h 1125668"/>
              <a:gd name="connsiteX1" fmla="*/ 6126714 w 6161883"/>
              <a:gd name="connsiteY1" fmla="*/ 1125416 h 1125668"/>
              <a:gd name="connsiteX2" fmla="*/ 6161883 w 6161883"/>
              <a:gd name="connsiteY2" fmla="*/ 0 h 1125668"/>
              <a:gd name="connsiteX3" fmla="*/ 308 w 6161883"/>
              <a:gd name="connsiteY3" fmla="*/ 1018213 h 1125668"/>
              <a:gd name="connsiteX4" fmla="*/ 24853 w 6161883"/>
              <a:gd name="connsiteY4" fmla="*/ 1125416 h 1125668"/>
              <a:gd name="connsiteX0" fmla="*/ 24853 w 6176812"/>
              <a:gd name="connsiteY0" fmla="*/ 789511 h 789763"/>
              <a:gd name="connsiteX1" fmla="*/ 6126714 w 6176812"/>
              <a:gd name="connsiteY1" fmla="*/ 789511 h 789763"/>
              <a:gd name="connsiteX2" fmla="*/ 6176812 w 6176812"/>
              <a:gd name="connsiteY2" fmla="*/ 0 h 789763"/>
              <a:gd name="connsiteX3" fmla="*/ 308 w 6176812"/>
              <a:gd name="connsiteY3" fmla="*/ 682308 h 789763"/>
              <a:gd name="connsiteX4" fmla="*/ 24853 w 6176812"/>
              <a:gd name="connsiteY4" fmla="*/ 789511 h 789763"/>
              <a:gd name="connsiteX0" fmla="*/ 24853 w 6186431"/>
              <a:gd name="connsiteY0" fmla="*/ 789511 h 804779"/>
              <a:gd name="connsiteX1" fmla="*/ 6186431 w 6186431"/>
              <a:gd name="connsiteY1" fmla="*/ 804779 h 804779"/>
              <a:gd name="connsiteX2" fmla="*/ 6176812 w 6186431"/>
              <a:gd name="connsiteY2" fmla="*/ 0 h 804779"/>
              <a:gd name="connsiteX3" fmla="*/ 308 w 6186431"/>
              <a:gd name="connsiteY3" fmla="*/ 682308 h 804779"/>
              <a:gd name="connsiteX4" fmla="*/ 24853 w 6186431"/>
              <a:gd name="connsiteY4" fmla="*/ 789511 h 80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6431" h="804779">
                <a:moveTo>
                  <a:pt x="24853" y="789511"/>
                </a:moveTo>
                <a:lnTo>
                  <a:pt x="6186431" y="804779"/>
                </a:lnTo>
                <a:lnTo>
                  <a:pt x="6176812" y="0"/>
                </a:lnTo>
                <a:lnTo>
                  <a:pt x="308" y="682308"/>
                </a:lnTo>
                <a:cubicBezTo>
                  <a:pt x="-2623" y="1010554"/>
                  <a:pt x="16061" y="449542"/>
                  <a:pt x="24853" y="789511"/>
                </a:cubicBezTo>
                <a:close/>
              </a:path>
            </a:pathLst>
          </a:cu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771775" y="1077913"/>
            <a:ext cx="507523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dirty="0"/>
              <a:t>Domain Specific Components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12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CTO</a:t>
            </a:r>
          </a:p>
          <a:p>
            <a:r>
              <a:rPr lang="en-GB" dirty="0" smtClean="0"/>
              <a:t>CCO</a:t>
            </a:r>
          </a:p>
          <a:p>
            <a:r>
              <a:rPr lang="en-GB" dirty="0" smtClean="0"/>
              <a:t>COO</a:t>
            </a:r>
          </a:p>
          <a:p>
            <a:r>
              <a:rPr lang="en-GB" dirty="0" smtClean="0"/>
              <a:t>Technology Providers (signed </a:t>
            </a:r>
            <a:r>
              <a:rPr lang="en-GB" dirty="0" err="1" smtClean="0"/>
              <a:t>MoUs</a:t>
            </a:r>
            <a:r>
              <a:rPr lang="en-GB" dirty="0" smtClean="0"/>
              <a:t>)</a:t>
            </a:r>
          </a:p>
          <a:p>
            <a:r>
              <a:rPr lang="en-GB" dirty="0" smtClean="0"/>
              <a:t>DMSU</a:t>
            </a:r>
          </a:p>
          <a:p>
            <a:r>
              <a:rPr lang="en-GB" dirty="0" smtClean="0"/>
              <a:t>Observers:</a:t>
            </a:r>
          </a:p>
          <a:p>
            <a:pPr lvl="1"/>
            <a:r>
              <a:rPr lang="en-GB" dirty="0" smtClean="0"/>
              <a:t>SA2 Task leaders, </a:t>
            </a:r>
            <a:r>
              <a:rPr lang="en-GB" smtClean="0"/>
              <a:t>Technology Providers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Meet every 4-6 weeks</a:t>
            </a:r>
          </a:p>
          <a:p>
            <a:r>
              <a:rPr lang="en-GB" dirty="0"/>
              <a:t>B</a:t>
            </a:r>
            <a:r>
              <a:rPr lang="en-GB" dirty="0" smtClean="0"/>
              <a:t>alance between F2F &amp;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TCB - October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2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564</TotalTime>
  <Words>272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EG-InSPIRE</vt:lpstr>
      <vt:lpstr>Technical Coordination Board</vt:lpstr>
      <vt:lpstr>Technologies for EGI</vt:lpstr>
      <vt:lpstr>Commissioned Software</vt:lpstr>
      <vt:lpstr>Duties</vt:lpstr>
      <vt:lpstr>EGI Technology Roadmap</vt:lpstr>
      <vt:lpstr>Roadmaps</vt:lpstr>
      <vt:lpstr>Composition</vt:lpstr>
      <vt:lpstr>Logistics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Coordination Board</dc:title>
  <dc:creator>StevenNewhouse</dc:creator>
  <cp:lastModifiedBy>StevenNewhouse</cp:lastModifiedBy>
  <cp:revision>8</cp:revision>
  <dcterms:created xsi:type="dcterms:W3CDTF">2010-10-24T20:47:39Z</dcterms:created>
  <dcterms:modified xsi:type="dcterms:W3CDTF">2010-10-25T06:12:11Z</dcterms:modified>
</cp:coreProperties>
</file>