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1" r:id="rId6"/>
    <p:sldId id="264" r:id="rId7"/>
    <p:sldId id="265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1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473D73-E7AC-4171-BF78-6754514385FB}" type="datetime1">
              <a:rPr lang="en-US" smtClean="0"/>
              <a:t>12/21/2010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7EF62-BCE3-4295-8A55-434FB0E9D15B}" type="datetime1">
              <a:rPr lang="en-US" smtClean="0"/>
              <a:t>12/21/2010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50C66-EB8E-4344-AF01-6EA2CCDD62E5}" type="datetime1">
              <a:rPr lang="en-US" smtClean="0"/>
              <a:t>12/21/2010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11351C-56CC-459B-9951-45F54651116A}" type="datetime1">
              <a:rPr lang="en-US" smtClean="0"/>
              <a:t>12/21/2010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New_Requirement_Manua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Operations </a:t>
            </a:r>
            <a:br>
              <a:rPr lang="en-GB" dirty="0" smtClean="0"/>
            </a:br>
            <a:r>
              <a:rPr lang="en-GB" dirty="0" smtClean="0"/>
              <a:t>Requirement Gathering Process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5688632" cy="1368152"/>
          </a:xfrm>
        </p:spPr>
        <p:txBody>
          <a:bodyPr/>
          <a:lstStyle/>
          <a:p>
            <a:r>
              <a:rPr lang="en-GB" sz="2400" dirty="0" err="1" smtClean="0"/>
              <a:t>Tiziana</a:t>
            </a:r>
            <a:r>
              <a:rPr lang="en-GB" sz="2400" dirty="0" smtClean="0"/>
              <a:t> Ferrari</a:t>
            </a:r>
            <a:endParaRPr lang="en-GB" sz="2400" dirty="0"/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US" dirty="0" smtClean="0"/>
              <a:t>We need a clear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tools</a:t>
            </a:r>
            <a:r>
              <a:rPr lang="en-US" dirty="0" smtClean="0"/>
              <a:t> to periodically collect requirements from NGIs and sites </a:t>
            </a:r>
            <a:endParaRPr lang="en-US" dirty="0"/>
          </a:p>
          <a:p>
            <a:pPr lvl="1"/>
            <a:r>
              <a:rPr lang="en-US" dirty="0" smtClean="0"/>
              <a:t>Middleware </a:t>
            </a:r>
            <a:r>
              <a:rPr lang="en-US" dirty="0" smtClean="0">
                <a:sym typeface="Wingdings" pitchFamily="2" charset="2"/>
              </a:rPr>
              <a:t> OMB</a:t>
            </a:r>
            <a:endParaRPr lang="en-US" dirty="0" smtClean="0"/>
          </a:p>
          <a:p>
            <a:pPr lvl="1"/>
            <a:r>
              <a:rPr lang="en-US" dirty="0" smtClean="0"/>
              <a:t>Operational tools </a:t>
            </a:r>
            <a:r>
              <a:rPr lang="en-US" dirty="0" smtClean="0">
                <a:sym typeface="Wingdings" pitchFamily="2" charset="2"/>
              </a:rPr>
              <a:t> OTAG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5888"/>
            <a:ext cx="7128917" cy="865187"/>
          </a:xfrm>
        </p:spPr>
        <p:txBody>
          <a:bodyPr/>
          <a:lstStyle/>
          <a:p>
            <a:r>
              <a:rPr lang="en-GB" sz="3600" dirty="0" smtClean="0"/>
              <a:t>EMI release cycle </a:t>
            </a:r>
            <a:r>
              <a:rPr lang="en-GB" sz="2800" dirty="0" smtClean="0"/>
              <a:t>(1/2) </a:t>
            </a:r>
            <a:r>
              <a:rPr lang="en-GB" sz="1400" dirty="0" smtClean="0"/>
              <a:t>(courtesy of A. Di </a:t>
            </a:r>
            <a:r>
              <a:rPr lang="en-GB" sz="1400" dirty="0" err="1" smtClean="0"/>
              <a:t>Meglio</a:t>
            </a:r>
            <a:r>
              <a:rPr lang="en-GB" sz="1400" dirty="0" smtClean="0"/>
              <a:t>)</a:t>
            </a:r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377260" cy="530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EMI release cycle </a:t>
            </a:r>
            <a:r>
              <a:rPr lang="en-GB" sz="2800" dirty="0" smtClean="0"/>
              <a:t>(2/2) </a:t>
            </a:r>
            <a:r>
              <a:rPr lang="en-GB" sz="1400" dirty="0" smtClean="0"/>
              <a:t>(courtesy of A. Di </a:t>
            </a:r>
            <a:r>
              <a:rPr lang="en-GB" sz="1400" dirty="0" err="1" smtClean="0"/>
              <a:t>Meglio</a:t>
            </a:r>
            <a:r>
              <a:rPr lang="en-GB" sz="1400" dirty="0" smtClean="0"/>
              <a:t>)</a:t>
            </a:r>
            <a:endParaRPr lang="en-GB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6912768" cy="534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>
            <a:off x="7042772" y="4581128"/>
            <a:ext cx="122413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1/2 (proposal)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r>
              <a:rPr lang="en-GB" dirty="0" smtClean="0"/>
              <a:t>Top-down</a:t>
            </a:r>
          </a:p>
          <a:p>
            <a:pPr lvl="1"/>
            <a:r>
              <a:rPr lang="en-GB" dirty="0" smtClean="0"/>
              <a:t>the COO opens a </a:t>
            </a:r>
            <a:r>
              <a:rPr lang="en-GB" dirty="0" smtClean="0">
                <a:solidFill>
                  <a:schemeClr val="accent1"/>
                </a:solidFill>
              </a:rPr>
              <a:t>call for requirements </a:t>
            </a:r>
            <a:r>
              <a:rPr lang="en-GB" dirty="0" smtClean="0"/>
              <a:t>or other </a:t>
            </a:r>
            <a:r>
              <a:rPr lang="en-GB" dirty="0" smtClean="0">
                <a:solidFill>
                  <a:schemeClr val="accent1"/>
                </a:solidFill>
              </a:rPr>
              <a:t>survey</a:t>
            </a:r>
            <a:r>
              <a:rPr lang="en-GB" dirty="0" smtClean="0"/>
              <a:t> every </a:t>
            </a:r>
            <a:r>
              <a:rPr lang="en-GB" dirty="0" smtClean="0">
                <a:solidFill>
                  <a:schemeClr val="accent1"/>
                </a:solidFill>
              </a:rPr>
              <a:t>3 months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Beginning of </a:t>
            </a:r>
            <a:r>
              <a:rPr lang="en-GB" dirty="0" smtClean="0">
                <a:solidFill>
                  <a:schemeClr val="accent1"/>
                </a:solidFill>
              </a:rPr>
              <a:t>January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1"/>
                </a:solidFill>
              </a:rPr>
              <a:t>April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1"/>
                </a:solidFill>
              </a:rPr>
              <a:t>July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1"/>
                </a:solidFill>
              </a:rPr>
              <a:t>October</a:t>
            </a:r>
          </a:p>
          <a:p>
            <a:pPr lvl="2"/>
            <a:r>
              <a:rPr lang="en-GB" dirty="0" smtClean="0"/>
              <a:t>The NGI is responsible of contacting the respective </a:t>
            </a:r>
            <a:r>
              <a:rPr lang="en-GB" dirty="0" smtClean="0">
                <a:solidFill>
                  <a:schemeClr val="accent1"/>
                </a:solidFill>
              </a:rPr>
              <a:t>site managers</a:t>
            </a:r>
          </a:p>
          <a:p>
            <a:pPr lvl="1"/>
            <a:r>
              <a:rPr lang="en-GB" dirty="0" smtClean="0"/>
              <a:t>Requirements are </a:t>
            </a:r>
            <a:r>
              <a:rPr lang="en-GB" dirty="0" smtClean="0">
                <a:solidFill>
                  <a:schemeClr val="accent1"/>
                </a:solidFill>
              </a:rPr>
              <a:t>discussed and prioritized </a:t>
            </a:r>
            <a:r>
              <a:rPr lang="en-GB" dirty="0" smtClean="0"/>
              <a:t>in OMB (</a:t>
            </a:r>
            <a:r>
              <a:rPr lang="en-GB" dirty="0" smtClean="0">
                <a:solidFill>
                  <a:schemeClr val="accent1"/>
                </a:solidFill>
              </a:rPr>
              <a:t>1 month time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input is provided to the </a:t>
            </a:r>
            <a:r>
              <a:rPr lang="en-GB" dirty="0" smtClean="0">
                <a:solidFill>
                  <a:schemeClr val="accent1"/>
                </a:solidFill>
              </a:rPr>
              <a:t>Technical Coordination Board </a:t>
            </a:r>
            <a:r>
              <a:rPr lang="en-GB" dirty="0" smtClean="0"/>
              <a:t>– TCB –  by the beginning of the following month (Feb, May, Aug, Nov) </a:t>
            </a:r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1/2 (proposal)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Bottom-up (asynchronous process)</a:t>
            </a:r>
          </a:p>
          <a:p>
            <a:pPr lvl="1"/>
            <a:r>
              <a:rPr lang="en-GB" dirty="0" smtClean="0"/>
              <a:t>Site managers can provide requirements to the respective NGI </a:t>
            </a:r>
            <a:r>
              <a:rPr lang="en-GB" dirty="0" smtClean="0">
                <a:solidFill>
                  <a:schemeClr val="accent1"/>
                </a:solidFill>
              </a:rPr>
              <a:t>at any time </a:t>
            </a:r>
          </a:p>
          <a:p>
            <a:pPr lvl="1"/>
            <a:r>
              <a:rPr lang="en-GB" dirty="0" smtClean="0"/>
              <a:t>The NGI collects requirements and passes them to the OMB for evaluation </a:t>
            </a:r>
            <a:r>
              <a:rPr lang="en-GB" dirty="0" smtClean="0">
                <a:solidFill>
                  <a:schemeClr val="accent1"/>
                </a:solidFill>
              </a:rPr>
              <a:t>at any time</a:t>
            </a:r>
          </a:p>
          <a:p>
            <a:pPr lvl="1"/>
            <a:r>
              <a:rPr lang="en-GB" dirty="0" smtClean="0"/>
              <a:t>The OMB discusses the requirements collected every quarter (according to the timing presented in previous slide)</a:t>
            </a:r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188" y="1196752"/>
            <a:ext cx="8075612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Surveys: </a:t>
            </a:r>
            <a:r>
              <a:rPr lang="en-GB" sz="2400" dirty="0" err="1" smtClean="0"/>
              <a:t>zoomerang</a:t>
            </a:r>
            <a:r>
              <a:rPr lang="en-GB" sz="2400" dirty="0" smtClean="0"/>
              <a:t> under evaluation. Other options?</a:t>
            </a:r>
          </a:p>
          <a:p>
            <a:r>
              <a:rPr lang="en-GB" sz="2400" dirty="0" smtClean="0"/>
              <a:t>Requirements: </a:t>
            </a:r>
          </a:p>
          <a:p>
            <a:pPr lvl="1"/>
            <a:r>
              <a:rPr lang="en-GB" sz="2000" dirty="0" smtClean="0"/>
              <a:t>Gathered on the RT </a:t>
            </a:r>
            <a:r>
              <a:rPr lang="en-GB" sz="2000" dirty="0"/>
              <a:t>system - https://rt.egi.eu/rt/index.html </a:t>
            </a:r>
            <a:r>
              <a:rPr lang="en-GB" sz="2000" dirty="0" smtClean="0"/>
              <a:t>(see dedicated “Requirements” queue)</a:t>
            </a:r>
          </a:p>
          <a:p>
            <a:pPr lvl="1"/>
            <a:r>
              <a:rPr lang="en-GB" sz="2000" dirty="0" smtClean="0"/>
              <a:t>All EGI stakeholders will use this queue: User Communities, NGI Operations. A SSO account needed, already open to NGI Operations Managers. </a:t>
            </a:r>
          </a:p>
          <a:p>
            <a:pPr lvl="1"/>
            <a:r>
              <a:rPr lang="en-GB" sz="2000" dirty="0" smtClean="0"/>
              <a:t>Manual: </a:t>
            </a:r>
            <a:r>
              <a:rPr lang="en-GB" sz="1600" dirty="0">
                <a:hlinkClick r:id="rId2"/>
              </a:rPr>
              <a:t>https://wiki.egi.eu/wiki/New_Requirement_Manual</a:t>
            </a:r>
            <a:r>
              <a:rPr lang="en-GB" sz="1800" dirty="0"/>
              <a:t> </a:t>
            </a:r>
            <a:endParaRPr lang="en-GB" sz="1800" dirty="0" smtClean="0"/>
          </a:p>
          <a:p>
            <a:pPr lvl="1"/>
            <a:r>
              <a:rPr lang="en-GB" sz="2000" dirty="0" smtClean="0"/>
              <a:t>Dashboards will be developed to easily group tickets by middleware capability/operational tool/submitter</a:t>
            </a:r>
          </a:p>
          <a:p>
            <a:r>
              <a:rPr lang="en-GB" sz="2000" dirty="0" err="1" smtClean="0"/>
              <a:t>Ongoing</a:t>
            </a:r>
            <a:r>
              <a:rPr lang="en-GB" sz="2000" dirty="0" smtClean="0"/>
              <a:t> development by the User Community Support Team at EGI and IT Support at CESNET</a:t>
            </a:r>
          </a:p>
          <a:p>
            <a:r>
              <a:rPr lang="en-GB" sz="2000" dirty="0" smtClean="0"/>
              <a:t>Priority, status of the requirement (pending, accepted, rejected etc.) and the estimated time for release will be tracked in the RT ticket</a:t>
            </a:r>
            <a:endParaRPr lang="en-GB" sz="1800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0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Testing of required features</a:t>
            </a:r>
            <a:endParaRPr lang="en-GB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196752"/>
            <a:ext cx="843528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The </a:t>
            </a:r>
            <a:r>
              <a:rPr lang="en-GB" sz="2400" dirty="0"/>
              <a:t>partners providing the EGI requirements </a:t>
            </a:r>
            <a:r>
              <a:rPr lang="en-GB" sz="2400" dirty="0" smtClean="0"/>
              <a:t>are encouraged to participate </a:t>
            </a:r>
            <a:r>
              <a:rPr lang="en-GB" sz="2400" dirty="0"/>
              <a:t>in </a:t>
            </a:r>
            <a:r>
              <a:rPr lang="en-GB" sz="2400" dirty="0">
                <a:solidFill>
                  <a:schemeClr val="accent1"/>
                </a:solidFill>
              </a:rPr>
              <a:t>pre-release testing </a:t>
            </a:r>
            <a:r>
              <a:rPr lang="en-GB" sz="2400" dirty="0"/>
              <a:t>activities either with direct </a:t>
            </a:r>
            <a:r>
              <a:rPr lang="en-GB" sz="2400" dirty="0">
                <a:solidFill>
                  <a:schemeClr val="accent1"/>
                </a:solidFill>
              </a:rPr>
              <a:t>participation</a:t>
            </a:r>
            <a:r>
              <a:rPr lang="en-GB" sz="2400" dirty="0"/>
              <a:t> to testing, or with their </a:t>
            </a:r>
            <a:r>
              <a:rPr lang="en-GB" sz="2400" dirty="0">
                <a:solidFill>
                  <a:schemeClr val="accent1"/>
                </a:solidFill>
              </a:rPr>
              <a:t>own resources </a:t>
            </a:r>
            <a:r>
              <a:rPr lang="en-GB" sz="2400" dirty="0"/>
              <a:t>to make sure that the software developed meets their requirements, and to verify its usability and scalability in a production environment, as applicable. </a:t>
            </a:r>
            <a:endParaRPr lang="en-GB" sz="2400" dirty="0" smtClean="0"/>
          </a:p>
          <a:p>
            <a:r>
              <a:rPr lang="en-GB" sz="2400" dirty="0" smtClean="0"/>
              <a:t>This </a:t>
            </a:r>
            <a:r>
              <a:rPr lang="en-GB" sz="2400" dirty="0"/>
              <a:t>activity is </a:t>
            </a:r>
            <a:r>
              <a:rPr lang="en-GB" sz="2400" dirty="0">
                <a:solidFill>
                  <a:schemeClr val="accent1"/>
                </a:solidFill>
              </a:rPr>
              <a:t>voluntary</a:t>
            </a:r>
            <a:r>
              <a:rPr lang="en-GB" sz="2400" dirty="0"/>
              <a:t> relationship between </a:t>
            </a:r>
            <a:r>
              <a:rPr lang="en-GB" sz="2400" dirty="0" smtClean="0"/>
              <a:t>EMI, JRA1 and other technology providers, </a:t>
            </a:r>
            <a:r>
              <a:rPr lang="en-GB" sz="2400" dirty="0"/>
              <a:t>and the group involved and does not form any part of the software verification or validation activities undertaken by EGI in formally accepting the software from external technology providers.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51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48</TotalTime>
  <Words>409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</vt:lpstr>
      <vt:lpstr>EGI Operations  Requirement Gathering Process</vt:lpstr>
      <vt:lpstr>PowerPoint Presentation</vt:lpstr>
      <vt:lpstr>EMI release cycle (1/2) (courtesy of A. Di Meglio)</vt:lpstr>
      <vt:lpstr>EMI release cycle (2/2) (courtesy of A. Di Meglio)</vt:lpstr>
      <vt:lpstr>Process 1/2 (proposal)</vt:lpstr>
      <vt:lpstr>Process 1/2 (proposal)</vt:lpstr>
      <vt:lpstr>Tools</vt:lpstr>
      <vt:lpstr>Testing of required features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Operations  Requirement Gathering Process</dc:title>
  <dc:creator>Tiziana Ferrari</dc:creator>
  <cp:lastModifiedBy>Tiziana Ferrari</cp:lastModifiedBy>
  <cp:revision>7</cp:revision>
  <dcterms:created xsi:type="dcterms:W3CDTF">2010-12-21T08:35:04Z</dcterms:created>
  <dcterms:modified xsi:type="dcterms:W3CDTF">2010-12-21T09:23:45Z</dcterms:modified>
</cp:coreProperties>
</file>