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8"/>
  </p:notesMasterIdLst>
  <p:sldIdLst>
    <p:sldId id="276" r:id="rId2"/>
    <p:sldId id="275" r:id="rId3"/>
    <p:sldId id="277" r:id="rId4"/>
    <p:sldId id="278" r:id="rId5"/>
    <p:sldId id="284" r:id="rId6"/>
    <p:sldId id="294" r:id="rId7"/>
    <p:sldId id="279" r:id="rId8"/>
    <p:sldId id="280" r:id="rId9"/>
    <p:sldId id="281" r:id="rId10"/>
    <p:sldId id="282" r:id="rId11"/>
    <p:sldId id="285" r:id="rId12"/>
    <p:sldId id="286" r:id="rId13"/>
    <p:sldId id="292" r:id="rId14"/>
    <p:sldId id="288" r:id="rId15"/>
    <p:sldId id="287" r:id="rId16"/>
    <p:sldId id="293" r:id="rId17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7" autoAdjust="0"/>
    <p:restoredTop sz="94660"/>
  </p:normalViewPr>
  <p:slideViewPr>
    <p:cSldViewPr snapToObjects="1">
      <p:cViewPr>
        <p:scale>
          <a:sx n="70" d="100"/>
          <a:sy n="70" d="100"/>
        </p:scale>
        <p:origin x="-990" y="-48"/>
      </p:cViewPr>
      <p:guideLst>
        <p:guide orient="horz" pos="365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8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672A105D-3D27-4A51-A2A2-65FB6A3B9EE6}" type="datetimeFigureOut">
              <a:rPr lang="en-US"/>
              <a:pPr>
                <a:defRPr/>
              </a:pPr>
              <a:t>1/24/2011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37501649-B9E3-4875-A626-A9100929597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8713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30BDEB-DAC9-4436-925D-F77FA7140691}" type="datetime1">
              <a:rPr lang="en-US"/>
              <a:pPr>
                <a:defRPr/>
              </a:pPr>
              <a:t>1/24/2011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2FC4C-5D6C-400B-9F4B-CC3D77DCDF10}" type="datetimeFigureOut">
              <a:rPr lang="en-US"/>
              <a:pPr>
                <a:defRPr/>
              </a:pPr>
              <a:t>1/24/2011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B38687-8083-4359-80B4-230EE3DB5611}" type="datetimeFigureOut">
              <a:rPr lang="en-US" smtClean="0"/>
              <a:pPr>
                <a:defRPr/>
              </a:pPr>
              <a:t>1/24/2011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B38687-8083-4359-80B4-230EE3DB5611}" type="datetimeFigureOut">
              <a:rPr lang="en-US"/>
              <a:pPr>
                <a:defRPr/>
              </a:pPr>
              <a:t>1/24/2011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1AA2-99FE-4BFE-B934-C050D2B5835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8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t.egi.eu/rt/Ticket/Display.html?id=50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619672" y="1664804"/>
            <a:ext cx="7200800" cy="1944215"/>
          </a:xfrm>
        </p:spPr>
        <p:txBody>
          <a:bodyPr/>
          <a:lstStyle/>
          <a:p>
            <a:r>
              <a:rPr lang="en-GB" dirty="0" smtClean="0"/>
              <a:t>New RT queues and  workflow for OTAG requirements</a:t>
            </a:r>
            <a:endParaRPr lang="en-US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2267744" y="4401108"/>
            <a:ext cx="5832648" cy="1764196"/>
          </a:xfrm>
        </p:spPr>
        <p:txBody>
          <a:bodyPr/>
          <a:lstStyle/>
          <a:p>
            <a:r>
              <a:rPr lang="en-GB" sz="2800" dirty="0" smtClean="0"/>
              <a:t>OTAG-06 f2f meeting</a:t>
            </a:r>
          </a:p>
          <a:p>
            <a:r>
              <a:rPr lang="en-GB" sz="2800" dirty="0" smtClean="0"/>
              <a:t>January 25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2011</a:t>
            </a:r>
          </a:p>
          <a:p>
            <a:r>
              <a:rPr lang="en-GB" sz="2800" dirty="0" smtClean="0">
                <a:latin typeface="Arial" charset="0"/>
                <a:cs typeface="Arial" charset="0"/>
              </a:rPr>
              <a:t>Amsterdam EGI.eu</a:t>
            </a:r>
          </a:p>
          <a:p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00314" y="3887760"/>
            <a:ext cx="30239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Daniele Cesini   </a:t>
            </a:r>
            <a:r>
              <a:rPr lang="en-US" dirty="0"/>
              <a:t>IGI / </a:t>
            </a:r>
            <a:r>
              <a:rPr lang="en-US" dirty="0" smtClean="0"/>
              <a:t>INFN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New “Roadmap” RT queue</a:t>
            </a:r>
            <a:endParaRPr lang="en-US" sz="36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09320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0588" r="2118" b="31765"/>
          <a:stretch>
            <a:fillRect/>
          </a:stretch>
        </p:blipFill>
        <p:spPr bwMode="auto">
          <a:xfrm>
            <a:off x="251520" y="1052736"/>
            <a:ext cx="8136904" cy="383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e 8"/>
          <p:cNvSpPr/>
          <p:nvPr/>
        </p:nvSpPr>
        <p:spPr>
          <a:xfrm>
            <a:off x="5148064" y="3933056"/>
            <a:ext cx="1152128" cy="21602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a destra 10"/>
          <p:cNvSpPr/>
          <p:nvPr/>
        </p:nvSpPr>
        <p:spPr>
          <a:xfrm>
            <a:off x="4355976" y="4005064"/>
            <a:ext cx="792088" cy="1440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35496" y="1052736"/>
            <a:ext cx="792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251520" y="4869160"/>
            <a:ext cx="8712968" cy="1368152"/>
          </a:xfrm>
        </p:spPr>
        <p:txBody>
          <a:bodyPr/>
          <a:lstStyle/>
          <a:p>
            <a:r>
              <a:rPr lang="en-GB" sz="2000" dirty="0" smtClean="0"/>
              <a:t>Should be the single aggregation point for the JRA1 release plans (requested by many – currently this information is split in various pages)</a:t>
            </a:r>
          </a:p>
          <a:p>
            <a:r>
              <a:rPr lang="en-US" sz="2000" dirty="0" smtClean="0"/>
              <a:t>Keeps track of the future releases per tool with timelines</a:t>
            </a:r>
          </a:p>
          <a:p>
            <a:r>
              <a:rPr lang="en-GB" sz="2000" dirty="0" smtClean="0"/>
              <a:t>Keeps track of requirements addressed by each release</a:t>
            </a:r>
          </a:p>
          <a:p>
            <a:endParaRPr lang="en-US" sz="20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a Roadmap ticket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8414" r="5893" b="26342"/>
          <a:stretch>
            <a:fillRect/>
          </a:stretch>
        </p:blipFill>
        <p:spPr bwMode="auto">
          <a:xfrm>
            <a:off x="107504" y="1124744"/>
            <a:ext cx="689992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e 4"/>
          <p:cNvSpPr/>
          <p:nvPr/>
        </p:nvSpPr>
        <p:spPr>
          <a:xfrm>
            <a:off x="3707904" y="1844824"/>
            <a:ext cx="1152128" cy="28803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e 5"/>
          <p:cNvSpPr/>
          <p:nvPr/>
        </p:nvSpPr>
        <p:spPr>
          <a:xfrm>
            <a:off x="1115616" y="2996952"/>
            <a:ext cx="1512168" cy="28803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/>
          <p:cNvSpPr/>
          <p:nvPr/>
        </p:nvSpPr>
        <p:spPr>
          <a:xfrm>
            <a:off x="3491880" y="2852936"/>
            <a:ext cx="2016224" cy="28803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827584" y="2420888"/>
            <a:ext cx="1440160" cy="28803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e 8"/>
          <p:cNvSpPr/>
          <p:nvPr/>
        </p:nvSpPr>
        <p:spPr>
          <a:xfrm>
            <a:off x="179512" y="3645024"/>
            <a:ext cx="2736304" cy="64807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323528" y="4365104"/>
            <a:ext cx="8075612" cy="1872208"/>
          </a:xfrm>
        </p:spPr>
        <p:txBody>
          <a:bodyPr/>
          <a:lstStyle/>
          <a:p>
            <a:r>
              <a:rPr lang="en-US" sz="2000" dirty="0" smtClean="0"/>
              <a:t>In the body Include a quick </a:t>
            </a:r>
            <a:r>
              <a:rPr lang="en-US" sz="2000" dirty="0" err="1" smtClean="0"/>
              <a:t>changelog</a:t>
            </a:r>
            <a:r>
              <a:rPr lang="en-US" sz="2000" dirty="0" smtClean="0"/>
              <a:t>, possibly a reference to documentation and the list of requirements addressed</a:t>
            </a:r>
          </a:p>
          <a:p>
            <a:r>
              <a:rPr lang="en-US" sz="2000" dirty="0" smtClean="0"/>
              <a:t>Once opened:</a:t>
            </a:r>
          </a:p>
          <a:p>
            <a:pPr lvl="1"/>
            <a:r>
              <a:rPr lang="en-US" sz="1800" dirty="0" smtClean="0"/>
              <a:t>Set references to the "Requirements" RT tickets</a:t>
            </a:r>
          </a:p>
          <a:p>
            <a:pPr lvl="1"/>
            <a:r>
              <a:rPr lang="en-US" sz="1800" dirty="0" smtClean="0"/>
              <a:t>Set a value </a:t>
            </a:r>
            <a:r>
              <a:rPr lang="en-US" sz="1800" dirty="0" smtClean="0"/>
              <a:t>into</a:t>
            </a:r>
            <a:r>
              <a:rPr lang="en-US" sz="1800" dirty="0" smtClean="0"/>
              <a:t> </a:t>
            </a:r>
            <a:r>
              <a:rPr lang="en-US" sz="1800" dirty="0" smtClean="0"/>
              <a:t>the "Due Date" field</a:t>
            </a:r>
            <a:endParaRPr lang="en-US" sz="18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09320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007424" y="1520788"/>
            <a:ext cx="1957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Will </a:t>
            </a:r>
            <a:r>
              <a:rPr lang="it-IT" sz="2400" b="1" dirty="0" err="1" smtClean="0">
                <a:solidFill>
                  <a:srgbClr val="FF0000"/>
                </a:solidFill>
              </a:rPr>
              <a:t>be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done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by</a:t>
            </a:r>
            <a:r>
              <a:rPr lang="it-IT" sz="2400" b="1" dirty="0" smtClean="0">
                <a:solidFill>
                  <a:srgbClr val="FF0000"/>
                </a:solidFill>
              </a:rPr>
              <a:t> JRA1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Roadmap tickets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4380" b="11326"/>
          <a:stretch>
            <a:fillRect/>
          </a:stretch>
        </p:blipFill>
        <p:spPr bwMode="auto">
          <a:xfrm>
            <a:off x="179511" y="1124744"/>
            <a:ext cx="848070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e 6"/>
          <p:cNvSpPr/>
          <p:nvPr/>
        </p:nvSpPr>
        <p:spPr>
          <a:xfrm>
            <a:off x="4644008" y="5301208"/>
            <a:ext cx="3312368" cy="50405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3419872" y="3861048"/>
            <a:ext cx="2520280" cy="28803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e 8"/>
          <p:cNvSpPr/>
          <p:nvPr/>
        </p:nvSpPr>
        <p:spPr>
          <a:xfrm>
            <a:off x="323528" y="2924944"/>
            <a:ext cx="2952328" cy="57606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09320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Requirements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124744"/>
            <a:ext cx="6528593" cy="489644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09320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672101" y="2528900"/>
            <a:ext cx="22925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Ops tools  take requirements from other sources:</a:t>
            </a:r>
          </a:p>
          <a:p>
            <a:pPr>
              <a:buFontTx/>
              <a:buChar char="-"/>
            </a:pPr>
            <a:r>
              <a:rPr lang="en-GB" b="1" dirty="0" smtClean="0">
                <a:solidFill>
                  <a:srgbClr val="FF0000"/>
                </a:solidFill>
              </a:rPr>
              <a:t>VOs</a:t>
            </a:r>
          </a:p>
          <a:p>
            <a:pPr>
              <a:buFontTx/>
              <a:buChar char="-"/>
            </a:pPr>
            <a:r>
              <a:rPr lang="en-GB" b="1" dirty="0" smtClean="0">
                <a:solidFill>
                  <a:srgbClr val="FF0000"/>
                </a:solidFill>
              </a:rPr>
              <a:t>Project Management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1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Ops Tools Requirements </a:t>
            </a:r>
            <a:r>
              <a:rPr lang="en-GB" sz="4000" dirty="0" smtClean="0"/>
              <a:t>W</a:t>
            </a:r>
            <a:r>
              <a:rPr lang="en-GB" sz="4000" dirty="0" smtClean="0"/>
              <a:t>orkflow</a:t>
            </a:r>
            <a:endParaRPr lang="en-US" sz="4000" dirty="0"/>
          </a:p>
        </p:txBody>
      </p:sp>
      <p:sp>
        <p:nvSpPr>
          <p:cNvPr id="4" name="Oval 23"/>
          <p:cNvSpPr>
            <a:spLocks noChangeArrowheads="1"/>
          </p:cNvSpPr>
          <p:nvPr/>
        </p:nvSpPr>
        <p:spPr bwMode="auto">
          <a:xfrm>
            <a:off x="1799692" y="1088740"/>
            <a:ext cx="1944216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dirty="0" err="1" smtClean="0"/>
              <a:t>Req</a:t>
            </a:r>
            <a:r>
              <a:rPr lang="en-GB" dirty="0" smtClean="0"/>
              <a:t> from NGIs</a:t>
            </a:r>
            <a:endParaRPr lang="en-US" dirty="0"/>
          </a:p>
        </p:txBody>
      </p:sp>
      <p:sp>
        <p:nvSpPr>
          <p:cNvPr id="5" name="Oval 23"/>
          <p:cNvSpPr>
            <a:spLocks noChangeArrowheads="1"/>
          </p:cNvSpPr>
          <p:nvPr/>
        </p:nvSpPr>
        <p:spPr bwMode="auto">
          <a:xfrm>
            <a:off x="4247964" y="1088740"/>
            <a:ext cx="1944216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dirty="0" err="1" smtClean="0"/>
              <a:t>Req</a:t>
            </a:r>
            <a:r>
              <a:rPr lang="en-GB" dirty="0" smtClean="0"/>
              <a:t> from NA3</a:t>
            </a:r>
            <a:endParaRPr lang="en-US" dirty="0"/>
          </a:p>
        </p:txBody>
      </p:sp>
      <p:sp>
        <p:nvSpPr>
          <p:cNvPr id="6" name="Oval 23"/>
          <p:cNvSpPr>
            <a:spLocks noChangeArrowheads="1"/>
          </p:cNvSpPr>
          <p:nvPr/>
        </p:nvSpPr>
        <p:spPr bwMode="auto">
          <a:xfrm>
            <a:off x="2339752" y="1556792"/>
            <a:ext cx="216024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dirty="0" err="1" smtClean="0"/>
              <a:t>Req</a:t>
            </a:r>
            <a:r>
              <a:rPr lang="en-GB" dirty="0" smtClean="0"/>
              <a:t> from EGI.eu</a:t>
            </a:r>
            <a:endParaRPr lang="en-US" dirty="0"/>
          </a:p>
        </p:txBody>
      </p:sp>
      <p:sp>
        <p:nvSpPr>
          <p:cNvPr id="7" name="Oval 23"/>
          <p:cNvSpPr>
            <a:spLocks noChangeArrowheads="1"/>
          </p:cNvSpPr>
          <p:nvPr/>
        </p:nvSpPr>
        <p:spPr bwMode="auto">
          <a:xfrm>
            <a:off x="4608004" y="1556792"/>
            <a:ext cx="2808312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GB" dirty="0" err="1" smtClean="0"/>
              <a:t>Req</a:t>
            </a:r>
            <a:r>
              <a:rPr lang="en-GB" dirty="0" smtClean="0"/>
              <a:t> from any source</a:t>
            </a:r>
            <a:endParaRPr lang="en-US" dirty="0"/>
          </a:p>
        </p:txBody>
      </p:sp>
      <p:sp>
        <p:nvSpPr>
          <p:cNvPr id="8" name="Freccia in giù 7"/>
          <p:cNvSpPr/>
          <p:nvPr/>
        </p:nvSpPr>
        <p:spPr>
          <a:xfrm>
            <a:off x="3347864" y="209685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ccia in giù 8"/>
          <p:cNvSpPr/>
          <p:nvPr/>
        </p:nvSpPr>
        <p:spPr>
          <a:xfrm>
            <a:off x="3851920" y="209685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ccia in giù 9"/>
          <p:cNvSpPr/>
          <p:nvPr/>
        </p:nvSpPr>
        <p:spPr>
          <a:xfrm>
            <a:off x="4355976" y="209685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in giù 10"/>
          <p:cNvSpPr/>
          <p:nvPr/>
        </p:nvSpPr>
        <p:spPr>
          <a:xfrm>
            <a:off x="4860032" y="209685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ccia in giù 11"/>
          <p:cNvSpPr/>
          <p:nvPr/>
        </p:nvSpPr>
        <p:spPr>
          <a:xfrm>
            <a:off x="5436096" y="209685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2843808" y="2672916"/>
            <a:ext cx="345638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RT Tickets in Requirements queue</a:t>
            </a:r>
            <a:endParaRPr lang="en-US" dirty="0"/>
          </a:p>
        </p:txBody>
      </p:sp>
      <p:sp>
        <p:nvSpPr>
          <p:cNvPr id="14" name="Decisione 13"/>
          <p:cNvSpPr/>
          <p:nvPr/>
        </p:nvSpPr>
        <p:spPr>
          <a:xfrm>
            <a:off x="3527884" y="3501008"/>
            <a:ext cx="2088232" cy="75608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JRA1 Review</a:t>
            </a:r>
            <a:endParaRPr lang="en-US" dirty="0"/>
          </a:p>
        </p:txBody>
      </p:sp>
      <p:cxnSp>
        <p:nvCxnSpPr>
          <p:cNvPr id="16" name="Connettore 1 15"/>
          <p:cNvCxnSpPr>
            <a:stCxn id="13" idx="2"/>
            <a:endCxn id="14" idx="0"/>
          </p:cNvCxnSpPr>
          <p:nvPr/>
        </p:nvCxnSpPr>
        <p:spPr>
          <a:xfrm rot="5400000">
            <a:off x="4373978" y="3302986"/>
            <a:ext cx="396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1943708" y="3501008"/>
            <a:ext cx="1404156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No impact on roadmap or clients</a:t>
            </a:r>
            <a:endParaRPr lang="en-US" sz="1400" dirty="0"/>
          </a:p>
        </p:txBody>
      </p:sp>
      <p:sp>
        <p:nvSpPr>
          <p:cNvPr id="22" name="Rettangolo 21"/>
          <p:cNvSpPr/>
          <p:nvPr/>
        </p:nvSpPr>
        <p:spPr>
          <a:xfrm rot="16200000">
            <a:off x="-630578" y="4023066"/>
            <a:ext cx="37084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RT Ticket in Roadmap queue</a:t>
            </a:r>
            <a:endParaRPr lang="en-US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192180" y="3518428"/>
            <a:ext cx="1404156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Has </a:t>
            </a:r>
            <a:r>
              <a:rPr lang="en-GB" sz="1400" dirty="0" smtClean="0"/>
              <a:t>impact, needs priority or clarification </a:t>
            </a:r>
            <a:endParaRPr lang="en-US" sz="14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869922" y="4500409"/>
            <a:ext cx="1404156" cy="5232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Propose to reject </a:t>
            </a:r>
            <a:endParaRPr lang="en-US" sz="1400" dirty="0"/>
          </a:p>
        </p:txBody>
      </p:sp>
      <p:sp>
        <p:nvSpPr>
          <p:cNvPr id="25" name="Decisione 24"/>
          <p:cNvSpPr/>
          <p:nvPr/>
        </p:nvSpPr>
        <p:spPr>
          <a:xfrm>
            <a:off x="5436096" y="5373216"/>
            <a:ext cx="2340260" cy="86409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OTAG Discussion</a:t>
            </a:r>
            <a:endParaRPr lang="en-US" dirty="0"/>
          </a:p>
        </p:txBody>
      </p:sp>
      <p:sp>
        <p:nvSpPr>
          <p:cNvPr id="26" name="Rettangolo 25"/>
          <p:cNvSpPr/>
          <p:nvPr/>
        </p:nvSpPr>
        <p:spPr>
          <a:xfrm rot="16200000">
            <a:off x="-1602685" y="4023066"/>
            <a:ext cx="370841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002060"/>
                </a:solidFill>
              </a:rPr>
              <a:t>Development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7" name="Freccia in giù 26"/>
          <p:cNvSpPr/>
          <p:nvPr/>
        </p:nvSpPr>
        <p:spPr>
          <a:xfrm rot="5400000">
            <a:off x="1575604" y="3708967"/>
            <a:ext cx="232153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ccia in giù 28"/>
          <p:cNvSpPr/>
          <p:nvPr/>
        </p:nvSpPr>
        <p:spPr>
          <a:xfrm rot="5400000">
            <a:off x="603495" y="3725097"/>
            <a:ext cx="232153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ttore 4 30"/>
          <p:cNvCxnSpPr>
            <a:stCxn id="24" idx="2"/>
            <a:endCxn id="25" idx="0"/>
          </p:cNvCxnSpPr>
          <p:nvPr/>
        </p:nvCxnSpPr>
        <p:spPr>
          <a:xfrm rot="16200000" flipH="1">
            <a:off x="5414320" y="4181309"/>
            <a:ext cx="349587" cy="203422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4 32"/>
          <p:cNvCxnSpPr>
            <a:stCxn id="23" idx="2"/>
            <a:endCxn id="25" idx="0"/>
          </p:cNvCxnSpPr>
          <p:nvPr/>
        </p:nvCxnSpPr>
        <p:spPr>
          <a:xfrm rot="5400000">
            <a:off x="6192180" y="4671138"/>
            <a:ext cx="1116124" cy="28803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>
            <a:stCxn id="14" idx="1"/>
            <a:endCxn id="20" idx="3"/>
          </p:cNvCxnSpPr>
          <p:nvPr/>
        </p:nvCxnSpPr>
        <p:spPr>
          <a:xfrm rot="10800000">
            <a:off x="3347864" y="3870340"/>
            <a:ext cx="180020" cy="8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>
            <a:stCxn id="14" idx="2"/>
            <a:endCxn id="24" idx="0"/>
          </p:cNvCxnSpPr>
          <p:nvPr/>
        </p:nvCxnSpPr>
        <p:spPr>
          <a:xfrm rot="5400000">
            <a:off x="4450342" y="4378750"/>
            <a:ext cx="2433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14" idx="3"/>
            <a:endCxn id="23" idx="1"/>
          </p:cNvCxnSpPr>
          <p:nvPr/>
        </p:nvCxnSpPr>
        <p:spPr>
          <a:xfrm>
            <a:off x="5616116" y="3879050"/>
            <a:ext cx="576064" cy="8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8064388" y="5641503"/>
            <a:ext cx="1008112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Reject!</a:t>
            </a:r>
            <a:endParaRPr lang="en-US" sz="1400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4211960" y="5661248"/>
            <a:ext cx="900100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Accept!</a:t>
            </a:r>
            <a:endParaRPr lang="en-US" sz="1400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2231740" y="5641503"/>
            <a:ext cx="1188132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Give Priority</a:t>
            </a:r>
            <a:endParaRPr lang="en-US" sz="1400" dirty="0"/>
          </a:p>
        </p:txBody>
      </p:sp>
      <p:sp>
        <p:nvSpPr>
          <p:cNvPr id="51" name="Freccia in giù 50"/>
          <p:cNvSpPr/>
          <p:nvPr/>
        </p:nvSpPr>
        <p:spPr>
          <a:xfrm rot="5400000">
            <a:off x="1683616" y="5617179"/>
            <a:ext cx="232153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ccia in giù 51"/>
          <p:cNvSpPr/>
          <p:nvPr/>
        </p:nvSpPr>
        <p:spPr>
          <a:xfrm rot="5400000">
            <a:off x="3663836" y="5617179"/>
            <a:ext cx="232153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ccia in giù 52"/>
          <p:cNvSpPr/>
          <p:nvPr/>
        </p:nvSpPr>
        <p:spPr>
          <a:xfrm rot="5400000">
            <a:off x="603496" y="5617179"/>
            <a:ext cx="232153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Connettore 1 60"/>
          <p:cNvCxnSpPr>
            <a:stCxn id="25" idx="1"/>
            <a:endCxn id="49" idx="3"/>
          </p:cNvCxnSpPr>
          <p:nvPr/>
        </p:nvCxnSpPr>
        <p:spPr>
          <a:xfrm rot="10800000" flipV="1">
            <a:off x="5112060" y="5805263"/>
            <a:ext cx="324036" cy="9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>
            <a:stCxn id="48" idx="1"/>
            <a:endCxn id="25" idx="3"/>
          </p:cNvCxnSpPr>
          <p:nvPr/>
        </p:nvCxnSpPr>
        <p:spPr>
          <a:xfrm rot="10800000" flipV="1">
            <a:off x="7776356" y="5795392"/>
            <a:ext cx="288032" cy="9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09320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Ops Tools Requirements Workflow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256584"/>
          </a:xfrm>
        </p:spPr>
        <p:txBody>
          <a:bodyPr/>
          <a:lstStyle/>
          <a:p>
            <a:r>
              <a:rPr lang="en-GB" sz="2400" dirty="0" smtClean="0"/>
              <a:t>Requirement tickets can be submitted at any time</a:t>
            </a:r>
          </a:p>
          <a:p>
            <a:pPr lvl="1"/>
            <a:r>
              <a:rPr lang="en-GB" sz="2000" dirty="0" smtClean="0"/>
              <a:t>Periodic surveys will be probably sent to boost the activity</a:t>
            </a:r>
          </a:p>
          <a:p>
            <a:endParaRPr lang="en-GB" sz="2400" dirty="0" smtClean="0"/>
          </a:p>
          <a:p>
            <a:r>
              <a:rPr lang="en-GB" sz="2400" dirty="0" smtClean="0"/>
              <a:t>JRA1 will review the </a:t>
            </a:r>
            <a:r>
              <a:rPr lang="en-GB" sz="2400" dirty="0" smtClean="0">
                <a:solidFill>
                  <a:srgbClr val="FF0000"/>
                </a:solidFill>
              </a:rPr>
              <a:t>new</a:t>
            </a:r>
            <a:r>
              <a:rPr lang="en-GB" sz="2400" dirty="0" smtClean="0"/>
              <a:t> </a:t>
            </a:r>
            <a:r>
              <a:rPr lang="en-GB" sz="2400" dirty="0" smtClean="0"/>
              <a:t>items at least </a:t>
            </a:r>
            <a:r>
              <a:rPr lang="en-GB" sz="2400" dirty="0" smtClean="0"/>
              <a:t>every </a:t>
            </a:r>
            <a:r>
              <a:rPr lang="en-GB" sz="2400" dirty="0" smtClean="0">
                <a:solidFill>
                  <a:srgbClr val="FF0000"/>
                </a:solidFill>
              </a:rPr>
              <a:t>2</a:t>
            </a:r>
            <a:r>
              <a:rPr lang="en-GB" sz="2400" dirty="0" smtClean="0"/>
              <a:t> months:</a:t>
            </a:r>
          </a:p>
          <a:p>
            <a:pPr lvl="1"/>
            <a:r>
              <a:rPr lang="en-GB" sz="2000" dirty="0" smtClean="0"/>
              <a:t>Accepting those that do not need discussion because development effort does not impact the tool roadmaps or tools clients</a:t>
            </a:r>
          </a:p>
          <a:p>
            <a:pPr lvl="1"/>
            <a:r>
              <a:rPr lang="en-GB" sz="2000" dirty="0" smtClean="0"/>
              <a:t>Labelling as “to be discussed” those that need OTAG attention for </a:t>
            </a:r>
            <a:r>
              <a:rPr lang="en-GB" sz="2000" dirty="0" smtClean="0"/>
              <a:t>prioritization or rejection</a:t>
            </a:r>
            <a:endParaRPr lang="en-GB" sz="2000" dirty="0" smtClean="0"/>
          </a:p>
          <a:p>
            <a:pPr lvl="1"/>
            <a:r>
              <a:rPr lang="en-GB" sz="2000" dirty="0" smtClean="0"/>
              <a:t>Old items will be updated when needed</a:t>
            </a:r>
          </a:p>
          <a:p>
            <a:endParaRPr lang="en-GB" sz="2400" dirty="0" smtClean="0"/>
          </a:p>
          <a:p>
            <a:r>
              <a:rPr lang="en-GB" sz="2400" dirty="0" smtClean="0"/>
              <a:t>Accepted “Requirements” tickets will be included in the development plan and referred by a “Roadmap” ticket where timelines for implementation are available</a:t>
            </a:r>
            <a:endParaRPr lang="en-US" sz="24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09320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GGUS requirements prioritization can be difficult</a:t>
            </a:r>
          </a:p>
          <a:p>
            <a:pPr lvl="1"/>
            <a:r>
              <a:rPr lang="en-GB" dirty="0" smtClean="0"/>
              <a:t>Clients outside the project (EMI, WLCG…)</a:t>
            </a:r>
          </a:p>
          <a:p>
            <a:r>
              <a:rPr lang="en-GB" dirty="0" smtClean="0"/>
              <a:t>OMB </a:t>
            </a:r>
            <a:r>
              <a:rPr lang="en-GB" dirty="0" err="1" smtClean="0"/>
              <a:t>vs</a:t>
            </a:r>
            <a:r>
              <a:rPr lang="en-GB" dirty="0" smtClean="0"/>
              <a:t> OTAG conflicts</a:t>
            </a:r>
          </a:p>
          <a:p>
            <a:pPr lvl="1"/>
            <a:r>
              <a:rPr lang="en-GB" dirty="0" smtClean="0"/>
              <a:t>OTAG and OMB can have different views on the same problem:</a:t>
            </a:r>
          </a:p>
          <a:p>
            <a:pPr lvl="2"/>
            <a:r>
              <a:rPr lang="en-GB" dirty="0" smtClean="0"/>
              <a:t>i.e. ticket #492: APEL-pub check alarms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09320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New “Requirements” RT queue</a:t>
            </a:r>
            <a:endParaRPr lang="en-US" sz="36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09320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0588" r="2118" b="15294"/>
          <a:stretch>
            <a:fillRect/>
          </a:stretch>
        </p:blipFill>
        <p:spPr bwMode="auto">
          <a:xfrm>
            <a:off x="107504" y="1124744"/>
            <a:ext cx="855866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e 8"/>
          <p:cNvSpPr/>
          <p:nvPr/>
        </p:nvSpPr>
        <p:spPr>
          <a:xfrm>
            <a:off x="5364088" y="4365104"/>
            <a:ext cx="1008112" cy="21602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e 9"/>
          <p:cNvSpPr/>
          <p:nvPr/>
        </p:nvSpPr>
        <p:spPr>
          <a:xfrm>
            <a:off x="5436096" y="5661248"/>
            <a:ext cx="936104" cy="28803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a destra 10"/>
          <p:cNvSpPr/>
          <p:nvPr/>
        </p:nvSpPr>
        <p:spPr>
          <a:xfrm>
            <a:off x="4499992" y="4437112"/>
            <a:ext cx="792088" cy="1440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ccia a destra 12"/>
          <p:cNvSpPr/>
          <p:nvPr/>
        </p:nvSpPr>
        <p:spPr>
          <a:xfrm>
            <a:off x="4572000" y="5733256"/>
            <a:ext cx="792088" cy="14401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0" y="1124744"/>
            <a:ext cx="79208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4680520"/>
          </a:xfrm>
        </p:spPr>
        <p:txBody>
          <a:bodyPr/>
          <a:lstStyle/>
          <a:p>
            <a:r>
              <a:rPr lang="en-US" dirty="0" smtClean="0"/>
              <a:t>Replace the OTAG queue to track requirements</a:t>
            </a:r>
          </a:p>
          <a:p>
            <a:r>
              <a:rPr lang="en-US" dirty="0" smtClean="0"/>
              <a:t>Is a project wide queue </a:t>
            </a:r>
            <a:r>
              <a:rPr lang="en-GB" dirty="0" smtClean="0"/>
              <a:t>- </a:t>
            </a:r>
            <a:r>
              <a:rPr lang="en-US" dirty="0" smtClean="0"/>
              <a:t>not only ops tools</a:t>
            </a:r>
          </a:p>
          <a:p>
            <a:r>
              <a:rPr lang="en-US" dirty="0" smtClean="0"/>
              <a:t>Old OTAG queue will be used to track actions opened during the meetings</a:t>
            </a:r>
          </a:p>
          <a:p>
            <a:r>
              <a:rPr lang="en-GB" dirty="0" smtClean="0"/>
              <a:t>Allows to search per tool </a:t>
            </a:r>
          </a:p>
          <a:p>
            <a:pPr lvl="1"/>
            <a:r>
              <a:rPr lang="en-GB" dirty="0" smtClean="0"/>
              <a:t>and per any field available in the ticket</a:t>
            </a:r>
          </a:p>
          <a:p>
            <a:pPr lvl="2"/>
            <a:r>
              <a:rPr lang="en-GB" dirty="0" smtClean="0"/>
              <a:t>i.e. Requestor</a:t>
            </a:r>
          </a:p>
          <a:p>
            <a:pPr lvl="1"/>
            <a:r>
              <a:rPr lang="en-GB" dirty="0" smtClean="0"/>
              <a:t>No need to put the impacted tool on the subject</a:t>
            </a:r>
            <a:endParaRPr lang="en-US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New “Requirements” RT queue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09320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Opening a requirement ticket</a:t>
            </a:r>
            <a:endParaRPr lang="en-US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13029" r="8057" b="6935"/>
          <a:stretch>
            <a:fillRect/>
          </a:stretch>
        </p:blipFill>
        <p:spPr bwMode="auto">
          <a:xfrm>
            <a:off x="144016" y="1124744"/>
            <a:ext cx="7524328" cy="509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e 5"/>
          <p:cNvSpPr/>
          <p:nvPr/>
        </p:nvSpPr>
        <p:spPr>
          <a:xfrm>
            <a:off x="3995936" y="2204864"/>
            <a:ext cx="12961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/>
          <p:cNvSpPr/>
          <p:nvPr/>
        </p:nvSpPr>
        <p:spPr>
          <a:xfrm>
            <a:off x="899592" y="2852936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1403648" y="3429000"/>
            <a:ext cx="165618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e 9"/>
          <p:cNvSpPr/>
          <p:nvPr/>
        </p:nvSpPr>
        <p:spPr>
          <a:xfrm>
            <a:off x="1187624" y="3789040"/>
            <a:ext cx="14401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ccia in giù 10"/>
          <p:cNvSpPr/>
          <p:nvPr/>
        </p:nvSpPr>
        <p:spPr>
          <a:xfrm flipV="1">
            <a:off x="3419872" y="4221088"/>
            <a:ext cx="144016" cy="3600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entesi graffa chiusa 11"/>
          <p:cNvSpPr/>
          <p:nvPr/>
        </p:nvSpPr>
        <p:spPr>
          <a:xfrm>
            <a:off x="5508104" y="4653136"/>
            <a:ext cx="144016" cy="432048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entesi graffa chiusa 12"/>
          <p:cNvSpPr/>
          <p:nvPr/>
        </p:nvSpPr>
        <p:spPr>
          <a:xfrm>
            <a:off x="6012160" y="4293096"/>
            <a:ext cx="135632" cy="296416"/>
          </a:xfrm>
          <a:prstGeom prst="rightBrac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5955635" y="2276872"/>
            <a:ext cx="19287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Developers are not into this list</a:t>
            </a:r>
            <a:endParaRPr lang="en-US" sz="1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652120" y="4725144"/>
            <a:ext cx="1402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Split into components</a:t>
            </a:r>
            <a:endParaRPr lang="en-US" sz="1000" dirty="0"/>
          </a:p>
        </p:txBody>
      </p:sp>
      <p:sp>
        <p:nvSpPr>
          <p:cNvPr id="16" name="Ovale 15"/>
          <p:cNvSpPr/>
          <p:nvPr/>
        </p:nvSpPr>
        <p:spPr>
          <a:xfrm>
            <a:off x="323528" y="5877272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/>
          <p:cNvSpPr txBox="1"/>
          <p:nvPr/>
        </p:nvSpPr>
        <p:spPr>
          <a:xfrm>
            <a:off x="6193388" y="4293096"/>
            <a:ext cx="1402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Split into components</a:t>
            </a:r>
            <a:endParaRPr lang="en-US" sz="1000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09320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Freccia in giù 18"/>
          <p:cNvSpPr/>
          <p:nvPr/>
        </p:nvSpPr>
        <p:spPr>
          <a:xfrm rot="16200000" flipV="1">
            <a:off x="5544108" y="2240868"/>
            <a:ext cx="144016" cy="3600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The multiple impacted tools case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525963"/>
          </a:xfrm>
        </p:spPr>
        <p:txBody>
          <a:bodyPr/>
          <a:lstStyle/>
          <a:p>
            <a:r>
              <a:rPr lang="en-US" dirty="0" smtClean="0"/>
              <a:t>A requirement can impact on multiple tools</a:t>
            </a:r>
          </a:p>
          <a:p>
            <a:pPr lvl="1"/>
            <a:r>
              <a:rPr lang="en-US" dirty="0" smtClean="0"/>
              <a:t>i.e. The “virtual sites” requirement discussed in OTAG-04 (</a:t>
            </a:r>
            <a:r>
              <a:rPr lang="en-US" dirty="0" smtClean="0">
                <a:hlinkClick r:id="rId2"/>
              </a:rPr>
              <a:t>https://rt.egi.eu/rt/Ticket/Display.html?id=502</a:t>
            </a:r>
            <a:r>
              <a:rPr lang="en-US" dirty="0" smtClean="0"/>
              <a:t> and connected tickets)</a:t>
            </a:r>
          </a:p>
          <a:p>
            <a:r>
              <a:rPr lang="en-US" dirty="0" smtClean="0"/>
              <a:t>Leave the category “</a:t>
            </a:r>
            <a:r>
              <a:rPr lang="en-US" i="1" dirty="0" smtClean="0"/>
              <a:t>Category (level 2) field</a:t>
            </a:r>
            <a:r>
              <a:rPr lang="en-US" dirty="0" smtClean="0"/>
              <a:t>” blank</a:t>
            </a:r>
          </a:p>
          <a:p>
            <a:pPr lvl="1"/>
            <a:r>
              <a:rPr lang="en-US" dirty="0" smtClean="0"/>
              <a:t>JRA1 will create one ticket for each impacted tool setting references to the original one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09320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Priority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188" y="1232756"/>
            <a:ext cx="8075612" cy="4705983"/>
          </a:xfrm>
        </p:spPr>
        <p:txBody>
          <a:bodyPr/>
          <a:lstStyle/>
          <a:p>
            <a:r>
              <a:rPr lang="en-GB" dirty="0" smtClean="0"/>
              <a:t>It can be set in </a:t>
            </a:r>
            <a:r>
              <a:rPr lang="en-GB" i="1" dirty="0" smtClean="0"/>
              <a:t>“basic” </a:t>
            </a:r>
            <a:r>
              <a:rPr lang="en-GB" dirty="0" smtClean="0"/>
              <a:t>section after the ticked is opened</a:t>
            </a:r>
          </a:p>
          <a:p>
            <a:pPr lvl="1"/>
            <a:r>
              <a:rPr lang="en-US" sz="2000" dirty="0" smtClean="0"/>
              <a:t>Priority 4 - Immediate: the requirement needs to be addressed as soon as possible </a:t>
            </a:r>
          </a:p>
          <a:p>
            <a:pPr lvl="1"/>
            <a:r>
              <a:rPr lang="en-US" sz="2000" dirty="0" smtClean="0"/>
              <a:t>Priority 3 - High: the </a:t>
            </a:r>
            <a:r>
              <a:rPr lang="en-US" sz="2000" dirty="0" smtClean="0"/>
              <a:t>requirement </a:t>
            </a:r>
            <a:r>
              <a:rPr lang="en-US" sz="2000" dirty="0" smtClean="0"/>
              <a:t>can be addressed in a next release of the affected component </a:t>
            </a:r>
          </a:p>
          <a:p>
            <a:pPr lvl="1"/>
            <a:r>
              <a:rPr lang="en-US" sz="2000" dirty="0" smtClean="0"/>
              <a:t>Priority 2 - Medium: the requirement can be addressed in a future major release of the affected component </a:t>
            </a:r>
          </a:p>
          <a:p>
            <a:pPr lvl="1"/>
            <a:r>
              <a:rPr lang="en-US" sz="2000" dirty="0" smtClean="0"/>
              <a:t>Priority 1 - Low: there is no specific release date for addressing the requirement. </a:t>
            </a:r>
            <a:endParaRPr lang="en-US" sz="2000" dirty="0" smtClean="0"/>
          </a:p>
          <a:p>
            <a:r>
              <a:rPr lang="en-GB" dirty="0" smtClean="0"/>
              <a:t>Can be changed after discussion to </a:t>
            </a:r>
            <a:r>
              <a:rPr lang="en-GB" i="1" dirty="0" smtClean="0"/>
              <a:t>“Final Priority”</a:t>
            </a:r>
            <a:endParaRPr lang="en-GB" i="1" dirty="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09320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Searching tickets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188" y="1412776"/>
            <a:ext cx="8532812" cy="4525963"/>
          </a:xfrm>
        </p:spPr>
        <p:txBody>
          <a:bodyPr/>
          <a:lstStyle/>
          <a:p>
            <a:r>
              <a:rPr lang="en-GB" dirty="0" smtClean="0"/>
              <a:t>Operation tools Dashboard from “RT Home” lists all the ops-tools-requirements</a:t>
            </a:r>
          </a:p>
          <a:p>
            <a:r>
              <a:rPr lang="en-GB" dirty="0" smtClean="0"/>
              <a:t>To refine search (i.e. ask for just one tool):</a:t>
            </a:r>
          </a:p>
          <a:p>
            <a:pPr lvl="1"/>
            <a:r>
              <a:rPr lang="en-GB" dirty="0" smtClean="0"/>
              <a:t>Go to the “Requirements” queue using “quick search” from “RT Home”</a:t>
            </a:r>
          </a:p>
          <a:p>
            <a:pPr lvl="1"/>
            <a:r>
              <a:rPr lang="en-GB" dirty="0" smtClean="0"/>
              <a:t>Use the “edit search” tool to customize, save or load a requirement query</a:t>
            </a:r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09320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Refining a search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2189" r="2620" b="7174"/>
          <a:stretch>
            <a:fillRect/>
          </a:stretch>
        </p:blipFill>
        <p:spPr bwMode="auto">
          <a:xfrm>
            <a:off x="0" y="1052736"/>
            <a:ext cx="7884368" cy="522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e 4"/>
          <p:cNvSpPr/>
          <p:nvPr/>
        </p:nvSpPr>
        <p:spPr>
          <a:xfrm>
            <a:off x="2339752" y="2924944"/>
            <a:ext cx="12961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e 5"/>
          <p:cNvSpPr/>
          <p:nvPr/>
        </p:nvSpPr>
        <p:spPr>
          <a:xfrm>
            <a:off x="2267744" y="3861048"/>
            <a:ext cx="12961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/>
          <p:cNvSpPr/>
          <p:nvPr/>
        </p:nvSpPr>
        <p:spPr>
          <a:xfrm>
            <a:off x="1547664" y="4221088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e 7"/>
          <p:cNvSpPr/>
          <p:nvPr/>
        </p:nvSpPr>
        <p:spPr>
          <a:xfrm>
            <a:off x="395536" y="5949280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e 8"/>
          <p:cNvSpPr/>
          <p:nvPr/>
        </p:nvSpPr>
        <p:spPr>
          <a:xfrm>
            <a:off x="6156176" y="3212976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e 9"/>
          <p:cNvSpPr/>
          <p:nvPr/>
        </p:nvSpPr>
        <p:spPr>
          <a:xfrm>
            <a:off x="4716016" y="3645024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09320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Loading a search query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4186" t="32539" b="6414"/>
          <a:stretch>
            <a:fillRect/>
          </a:stretch>
        </p:blipFill>
        <p:spPr bwMode="auto">
          <a:xfrm>
            <a:off x="179512" y="1340768"/>
            <a:ext cx="51845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e 5"/>
          <p:cNvSpPr/>
          <p:nvPr/>
        </p:nvSpPr>
        <p:spPr>
          <a:xfrm>
            <a:off x="1547664" y="2420888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e 6"/>
          <p:cNvSpPr/>
          <p:nvPr/>
        </p:nvSpPr>
        <p:spPr>
          <a:xfrm>
            <a:off x="2411760" y="2996952"/>
            <a:ext cx="187220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309320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F096EC-15E1-45F9-B167-FBE36F0982FF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508105" y="1412776"/>
            <a:ext cx="3635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Search queries for Ops portal and SAM should be available under OTAG’s saved searches</a:t>
            </a:r>
          </a:p>
          <a:p>
            <a:endParaRPr lang="en-GB" dirty="0" smtClean="0"/>
          </a:p>
          <a:p>
            <a:r>
              <a:rPr lang="en-GB" dirty="0" smtClean="0"/>
              <a:t>They have more complex queries than the other because are split into components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GI-InSPIRE-Slide-Template_v4-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EGI-InSPIRE-Slide-Template_v4-4</Template>
  <TotalTime>19171</TotalTime>
  <Words>675</Words>
  <Application>Microsoft Office PowerPoint</Application>
  <PresentationFormat>Presentazione su schermo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EGI-InSPIRE-Slide-Template_v4-4</vt:lpstr>
      <vt:lpstr>New RT queues and  workflow for OTAG requirements</vt:lpstr>
      <vt:lpstr>New “Requirements” RT queue</vt:lpstr>
      <vt:lpstr>New “Requirements” RT queue</vt:lpstr>
      <vt:lpstr>Opening a requirement ticket</vt:lpstr>
      <vt:lpstr>The multiple impacted tools case</vt:lpstr>
      <vt:lpstr>Priority</vt:lpstr>
      <vt:lpstr>Searching tickets</vt:lpstr>
      <vt:lpstr>Refining a search</vt:lpstr>
      <vt:lpstr>Loading a search query</vt:lpstr>
      <vt:lpstr>New “Roadmap” RT queue</vt:lpstr>
      <vt:lpstr>Opening a Roadmap ticket</vt:lpstr>
      <vt:lpstr>Roadmap tickets</vt:lpstr>
      <vt:lpstr>Project Requirements</vt:lpstr>
      <vt:lpstr>Ops Tools Requirements Workflow</vt:lpstr>
      <vt:lpstr>Ops Tools Requirements Workflow</vt:lpstr>
      <vt:lpstr>Issues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cesini</dc:creator>
  <cp:lastModifiedBy>cesini</cp:lastModifiedBy>
  <cp:revision>177</cp:revision>
  <dcterms:created xsi:type="dcterms:W3CDTF">2010-09-07T07:54:33Z</dcterms:created>
  <dcterms:modified xsi:type="dcterms:W3CDTF">2011-01-25T11:52:10Z</dcterms:modified>
</cp:coreProperties>
</file>