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1" r:id="rId2"/>
  </p:sldMasterIdLst>
  <p:sldIdLst>
    <p:sldId id="256" r:id="rId3"/>
    <p:sldId id="257" r:id="rId4"/>
    <p:sldId id="262" r:id="rId5"/>
    <p:sldId id="263" r:id="rId6"/>
    <p:sldId id="259" r:id="rId7"/>
    <p:sldId id="264" r:id="rId8"/>
    <p:sldId id="265" r:id="rId9"/>
    <p:sldId id="266" r:id="rId10"/>
    <p:sldId id="267" r:id="rId11"/>
    <p:sldId id="269" r:id="rId12"/>
    <p:sldId id="270" r:id="rId13"/>
    <p:sldId id="273" r:id="rId14"/>
    <p:sldId id="272" r:id="rId15"/>
    <p:sldId id="275" r:id="rId16"/>
    <p:sldId id="258" r:id="rId17"/>
    <p:sldId id="261" r:id="rId18"/>
    <p:sldId id="274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128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D4AE-2504-4029-9677-17A81866EB29}" type="datetimeFigureOut">
              <a:rPr lang="fr-FR" smtClean="0"/>
              <a:pPr/>
              <a:t>23/01/2011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0C16-F85F-43CD-8022-8F19D3C8847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D4AE-2504-4029-9677-17A81866EB29}" type="datetimeFigureOut">
              <a:rPr lang="fr-FR" smtClean="0"/>
              <a:pPr/>
              <a:t>23/01/2011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0C16-F85F-43CD-8022-8F19D3C8847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D4AE-2504-4029-9677-17A81866EB29}" type="datetimeFigureOut">
              <a:rPr lang="fr-FR" smtClean="0"/>
              <a:pPr/>
              <a:t>23/01/2011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0C16-F85F-43CD-8022-8F19D3C8847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00200" y="0"/>
            <a:ext cx="7543800" cy="609600"/>
          </a:xfrm>
          <a:prstGeom prst="rect">
            <a:avLst/>
          </a:prstGeom>
          <a:solidFill>
            <a:srgbClr val="36417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cs typeface="+mn-cs"/>
              </a:rPr>
              <a:t>EGI-</a:t>
            </a:r>
            <a:r>
              <a:rPr lang="en-US" sz="3200" b="1" dirty="0" err="1">
                <a:solidFill>
                  <a:schemeClr val="bg1"/>
                </a:solidFill>
                <a:cs typeface="+mn-cs"/>
              </a:rPr>
              <a:t>InSPIRE</a:t>
            </a:r>
            <a:endParaRPr lang="en-US" sz="32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609600"/>
            <a:ext cx="9144000" cy="76200"/>
          </a:xfrm>
          <a:prstGeom prst="rect">
            <a:avLst/>
          </a:prstGeom>
          <a:solidFill>
            <a:srgbClr val="36417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fi-FI">
              <a:cs typeface="+mn-cs"/>
            </a:endParaRPr>
          </a:p>
        </p:txBody>
      </p:sp>
      <p:pic>
        <p:nvPicPr>
          <p:cNvPr id="6" name="Picture 16" descr="EGI-logo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990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karttakuva_cmyk_ban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447800" cy="5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rgbClr val="36417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fi-FI" dirty="0"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88113"/>
            <a:ext cx="2286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EGI-</a:t>
            </a:r>
            <a:r>
              <a:rPr lang="en-US" sz="1400" b="1" dirty="0" err="1">
                <a:solidFill>
                  <a:schemeClr val="bg1"/>
                </a:solidFill>
                <a:cs typeface="+mn-cs"/>
              </a:rPr>
              <a:t>InSPIRE</a:t>
            </a:r>
            <a:r>
              <a:rPr lang="en-US" b="1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RI-261323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91400" y="6550025"/>
            <a:ext cx="17526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www.egi.eu</a:t>
            </a:r>
          </a:p>
        </p:txBody>
      </p:sp>
      <p:pic>
        <p:nvPicPr>
          <p:cNvPr id="11" name="Picture 13" descr="eu-fl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5589588"/>
            <a:ext cx="78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e-infrastructure-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5516563"/>
            <a:ext cx="14478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urv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44824"/>
            <a:ext cx="7315200" cy="1374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3645024"/>
            <a:ext cx="51054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C897A0-947D-43D6-94B6-B902327CE70B}" type="datetime1">
              <a:rPr lang="en-GB"/>
              <a:pPr>
                <a:defRPr/>
              </a:pPr>
              <a:t>23/01/2011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AC2403-7BC6-45E3-9501-C4AEBA5FC6B9}" type="slidenum">
              <a:rPr lang="fi-FI"/>
              <a:pPr>
                <a:defRPr/>
              </a:pPr>
              <a:t>‹N°›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53301-27CC-4E63-AC63-AE8802DAFD0B}" type="datetime1">
              <a:rPr lang="en-GB"/>
              <a:pPr>
                <a:defRPr/>
              </a:pPr>
              <a:t>23/01/2011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BC9F1-5980-45B1-9380-6A6D5AC3A2CE}" type="slidenum">
              <a:rPr lang="fi-FI"/>
              <a:pPr>
                <a:defRPr/>
              </a:pPr>
              <a:t>‹N°›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200" b="1">
                  <a:solidFill>
                    <a:srgbClr val="FFFFFF"/>
                  </a:solidFill>
                  <a:ea typeface="SimSun" pitchFamily="2" charset="-122"/>
                  <a:cs typeface="Arial" charset="0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30BDEB-DAC9-4436-925D-F77FA7140691}" type="datetime1">
              <a:rPr lang="en-US"/>
              <a:pPr>
                <a:defRPr/>
              </a:pPr>
              <a:t>1/23/2011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204AE37-86B2-4249-979C-FFFC86D51F9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43E0-CEC1-4680-BC2C-08D610B2E7E2}" type="datetimeFigureOut">
              <a:rPr lang="en-US"/>
              <a:pPr>
                <a:defRPr/>
              </a:pPr>
              <a:t>1/23/2011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A59F6-B7AE-4FB0-B6BD-F63C0D6CC89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7545E-4FAA-4531-BA28-82FC23303689}" type="datetimeFigureOut">
              <a:rPr lang="en-US"/>
              <a:pPr>
                <a:defRPr/>
              </a:pPr>
              <a:t>1/23/2011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23ED7-53F1-498B-84AE-F82CA2070BA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D4AE-2504-4029-9677-17A81866EB29}" type="datetimeFigureOut">
              <a:rPr lang="fr-FR" smtClean="0"/>
              <a:pPr/>
              <a:t>23/01/2011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0C16-F85F-43CD-8022-8F19D3C8847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D4AE-2504-4029-9677-17A81866EB29}" type="datetimeFigureOut">
              <a:rPr lang="fr-FR" smtClean="0"/>
              <a:pPr/>
              <a:t>23/01/2011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0C16-F85F-43CD-8022-8F19D3C8847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D4AE-2504-4029-9677-17A81866EB29}" type="datetimeFigureOut">
              <a:rPr lang="fr-FR" smtClean="0"/>
              <a:pPr/>
              <a:t>23/01/2011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0C16-F85F-43CD-8022-8F19D3C8847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D4AE-2504-4029-9677-17A81866EB29}" type="datetimeFigureOut">
              <a:rPr lang="fr-FR" smtClean="0"/>
              <a:pPr/>
              <a:t>23/01/2011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0C16-F85F-43CD-8022-8F19D3C8847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D4AE-2504-4029-9677-17A81866EB29}" type="datetimeFigureOut">
              <a:rPr lang="fr-FR" smtClean="0"/>
              <a:pPr/>
              <a:t>23/01/2011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0C16-F85F-43CD-8022-8F19D3C8847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D4AE-2504-4029-9677-17A81866EB29}" type="datetimeFigureOut">
              <a:rPr lang="fr-FR" smtClean="0"/>
              <a:pPr/>
              <a:t>23/01/2011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0C16-F85F-43CD-8022-8F19D3C8847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D4AE-2504-4029-9677-17A81866EB29}" type="datetimeFigureOut">
              <a:rPr lang="fr-FR" smtClean="0"/>
              <a:pPr/>
              <a:t>23/01/2011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0C16-F85F-43CD-8022-8F19D3C8847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D4AE-2504-4029-9677-17A81866EB29}" type="datetimeFigureOut">
              <a:rPr lang="fr-FR" smtClean="0"/>
              <a:pPr/>
              <a:t>23/01/2011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0C16-F85F-43CD-8022-8F19D3C8847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FD4AE-2504-4029-9677-17A81866EB29}" type="datetimeFigureOut">
              <a:rPr lang="fr-FR" smtClean="0"/>
              <a:pPr/>
              <a:t>23/01/2011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10C16-F85F-43CD-8022-8F19D3C8847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5" r:id="rId12"/>
    <p:sldLayoutId id="214748368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6883CEC-9D24-4F8C-9F69-ED5CC75DAD64}" type="datetimeFigureOut">
              <a:rPr lang="en-US"/>
              <a:pPr>
                <a:defRPr/>
              </a:pPr>
              <a:t>1/23/2011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8AEBC1F-2106-4D68-833D-E34EC718463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Users\jeannin\home-xav\reseau\PerfSonar-Lite_CNRS\network_presentation_january_2011\hints_demo.av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koss.org/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400" i="1" dirty="0" smtClean="0"/>
              <a:t>Etienne </a:t>
            </a:r>
            <a:r>
              <a:rPr lang="fr-FR" sz="2400" i="1" dirty="0" err="1" smtClean="0"/>
              <a:t>Dublé</a:t>
            </a:r>
            <a:endParaRPr lang="fr-FR" sz="2400" i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715404" cy="19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/>
              <a:t>Tour of HINTS </a:t>
            </a:r>
            <a:br>
              <a:rPr lang="en-US" sz="3600" dirty="0" smtClean="0"/>
            </a:br>
            <a:r>
              <a:rPr lang="en-US" sz="3600" dirty="0" smtClean="0"/>
              <a:t>Management of sites</a:t>
            </a:r>
            <a:endParaRPr lang="en-US" sz="3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17" y="1071547"/>
            <a:ext cx="7736721" cy="568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/>
              <a:t>Tour of HINTS </a:t>
            </a:r>
            <a:br>
              <a:rPr lang="en-US" sz="3600" dirty="0" smtClean="0"/>
            </a:br>
            <a:r>
              <a:rPr lang="en-US" sz="3600" dirty="0" smtClean="0"/>
              <a:t>Management of sites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12" y="1100574"/>
            <a:ext cx="7426082" cy="545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/>
              <a:t>Tour of HINTS </a:t>
            </a:r>
            <a:br>
              <a:rPr lang="en-US" sz="3600" dirty="0" smtClean="0"/>
            </a:br>
            <a:r>
              <a:rPr lang="en-US" sz="3600" dirty="0" smtClean="0"/>
              <a:t>Management of probes</a:t>
            </a:r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58758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/>
              <a:t>Tour of HINTS </a:t>
            </a:r>
            <a:br>
              <a:rPr lang="en-US" sz="3600" dirty="0" smtClean="0"/>
            </a:br>
            <a:r>
              <a:rPr lang="en-US" sz="3600" dirty="0" smtClean="0"/>
              <a:t>Register probes</a:t>
            </a:r>
            <a:endParaRPr lang="en-US" sz="3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8358246" cy="514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/>
              <a:t>Tour of test features </a:t>
            </a:r>
            <a:endParaRPr lang="en-US" sz="3600" dirty="0"/>
          </a:p>
        </p:txBody>
      </p:sp>
      <p:pic>
        <p:nvPicPr>
          <p:cNvPr id="4" name="hints_dem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prstClr val="white"/>
                </a:solidFill>
              </a:rPr>
              <a:t>Status of our initial roadmap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Become a non specialized software rather than a dedicated software</a:t>
            </a:r>
          </a:p>
          <a:p>
            <a:pPr lvl="1"/>
            <a:r>
              <a:rPr lang="en-US" dirty="0" smtClean="0"/>
              <a:t>Used by any kind of operating centers</a:t>
            </a:r>
          </a:p>
          <a:p>
            <a:r>
              <a:rPr lang="en-US" dirty="0" smtClean="0"/>
              <a:t>Improve security </a:t>
            </a:r>
          </a:p>
          <a:p>
            <a:pPr lvl="1"/>
            <a:r>
              <a:rPr lang="en-US" dirty="0" smtClean="0"/>
              <a:t>Probe should be accessible for bandwidth control test only by the source site </a:t>
            </a:r>
          </a:p>
          <a:p>
            <a:r>
              <a:rPr lang="en-US" dirty="0" smtClean="0">
                <a:sym typeface="Wingdings" pitchFamily="2" charset="2"/>
              </a:rPr>
              <a:t>Accept both login/password  &amp; certificate authentication </a:t>
            </a:r>
          </a:p>
          <a:p>
            <a:r>
              <a:rPr lang="en-US" dirty="0" smtClean="0">
                <a:sym typeface="Wingdings" pitchFamily="2" charset="2"/>
              </a:rPr>
              <a:t>Improve the general design of web forms that were not user friendly </a:t>
            </a:r>
          </a:p>
          <a:p>
            <a:r>
              <a:rPr lang="en-US" dirty="0" smtClean="0">
                <a:sym typeface="Wingdings" pitchFamily="2" charset="2"/>
              </a:rPr>
              <a:t>Maintain continuously a list of active probes for the end user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43636" y="200024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b="1" dirty="0" smtClean="0"/>
              <a:t> </a:t>
            </a:r>
            <a:endParaRPr lang="en-US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143240" y="364331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b="1" dirty="0" smtClean="0"/>
              <a:t> </a:t>
            </a:r>
            <a:endParaRPr lang="en-US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357554" y="440597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b="1" dirty="0" smtClean="0"/>
              <a:t> </a:t>
            </a:r>
            <a:endParaRPr lang="en-US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285952" y="5072074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50% : probe is tested during registration </a:t>
            </a:r>
            <a:endParaRPr lang="en-US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428992" y="2357430"/>
            <a:ext cx="2071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To  be done</a:t>
            </a:r>
            <a:endParaRPr lang="en-US" sz="1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prstClr val="white"/>
                </a:solidFill>
              </a:rPr>
              <a:t>Status of our initial roadmap 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2602" y="1428736"/>
            <a:ext cx="8075612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All essential features are now available</a:t>
            </a:r>
          </a:p>
          <a:p>
            <a:pPr lvl="1"/>
            <a:r>
              <a:rPr lang="en-US" dirty="0" smtClean="0"/>
              <a:t>Network troubleshooting tests </a:t>
            </a:r>
          </a:p>
          <a:p>
            <a:pPr lvl="1"/>
            <a:r>
              <a:rPr lang="en-US" dirty="0" smtClean="0"/>
              <a:t>Standard users can register a probe and manage them, request additional access rights and transmit these rights to other users</a:t>
            </a:r>
          </a:p>
          <a:p>
            <a:pPr lvl="1"/>
            <a:r>
              <a:rPr lang="en-US" dirty="0" smtClean="0"/>
              <a:t>Super-</a:t>
            </a:r>
            <a:r>
              <a:rPr lang="en-US" dirty="0" err="1" smtClean="0"/>
              <a:t>admins</a:t>
            </a:r>
            <a:r>
              <a:rPr lang="en-US" dirty="0" smtClean="0"/>
              <a:t> can manage user, standard user requests , sites, operating centers, countries, probes</a:t>
            </a:r>
          </a:p>
          <a:p>
            <a:r>
              <a:rPr lang="en-US" dirty="0" smtClean="0"/>
              <a:t>GOC-DB data importation and synchronization</a:t>
            </a:r>
          </a:p>
          <a:p>
            <a:r>
              <a:rPr lang="en-US" dirty="0" smtClean="0"/>
              <a:t>SSL between web server and the probe</a:t>
            </a:r>
          </a:p>
          <a:p>
            <a:r>
              <a:rPr lang="en-US" dirty="0" smtClean="0"/>
              <a:t>Automate probe installation 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143504" y="185736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b="1" dirty="0" smtClean="0"/>
              <a:t> </a:t>
            </a:r>
            <a:endParaRPr lang="en-US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215338" y="362016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b="1" dirty="0" smtClean="0"/>
              <a:t> </a:t>
            </a:r>
            <a:endParaRPr lang="en-US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643438" y="292893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b="1" dirty="0" smtClean="0"/>
              <a:t> </a:t>
            </a:r>
            <a:endParaRPr lang="en-US" b="1" dirty="0"/>
          </a:p>
        </p:txBody>
      </p:sp>
      <p:sp>
        <p:nvSpPr>
          <p:cNvPr id="8" name="ZoneTexte 7"/>
          <p:cNvSpPr txBox="1"/>
          <p:nvPr/>
        </p:nvSpPr>
        <p:spPr>
          <a:xfrm rot="19657423">
            <a:off x="7502233" y="3986214"/>
            <a:ext cx="1785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canceled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786578" y="4548854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</a:rPr>
              <a:t>To  be done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86314" y="4977482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</a:rPr>
              <a:t>To  be done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Status of </a:t>
            </a:r>
            <a:r>
              <a:rPr lang="en-US" sz="3600" dirty="0" err="1" smtClean="0"/>
              <a:t>french</a:t>
            </a:r>
            <a:r>
              <a:rPr lang="en-US" sz="3600" dirty="0" smtClean="0"/>
              <a:t> team and </a:t>
            </a:r>
            <a:br>
              <a:rPr lang="en-US" sz="3600" dirty="0" smtClean="0"/>
            </a:br>
            <a:r>
              <a:rPr lang="en-US" sz="3600" dirty="0" smtClean="0"/>
              <a:t>next step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network French NGI will be certainly soon disbanded and leave the project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We plan to deliver and help installing a first version at GARR very soon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We plan to assume the maintenance of the software at least until end of March (to be confirmed)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The maintenance and any further improvements of the software should be handled by another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HINTS project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214423"/>
            <a:ext cx="8501122" cy="228601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A French NGI project, unfunded project</a:t>
            </a:r>
          </a:p>
          <a:p>
            <a:r>
              <a:rPr lang="en-US" sz="2400" dirty="0" smtClean="0"/>
              <a:t>The </a:t>
            </a:r>
            <a:r>
              <a:rPr lang="en-US" sz="2400" dirty="0" smtClean="0"/>
              <a:t>same general </a:t>
            </a:r>
            <a:r>
              <a:rPr lang="en-US" sz="2400" dirty="0" smtClean="0"/>
              <a:t>concept of </a:t>
            </a:r>
            <a:r>
              <a:rPr lang="en-US" sz="2400" dirty="0" err="1" smtClean="0"/>
              <a:t>PerfSONAR-Lite</a:t>
            </a:r>
            <a:r>
              <a:rPr lang="en-US" sz="2400" dirty="0" smtClean="0"/>
              <a:t> </a:t>
            </a:r>
            <a:r>
              <a:rPr lang="en-US" sz="2400" dirty="0" smtClean="0"/>
              <a:t>TSS</a:t>
            </a:r>
            <a:endParaRPr lang="en-US" sz="2400" dirty="0" smtClean="0"/>
          </a:p>
          <a:p>
            <a:r>
              <a:rPr lang="en-US" sz="2400" dirty="0" smtClean="0"/>
              <a:t>In order to be used more widely, </a:t>
            </a:r>
            <a:r>
              <a:rPr lang="en-US" sz="2400" dirty="0" smtClean="0">
                <a:sym typeface="Wingdings" pitchFamily="2" charset="2"/>
              </a:rPr>
              <a:t>the software should be able to be used in other contexts, apart from the one of EGI: 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214282" y="3214686"/>
            <a:ext cx="3991004" cy="25622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other projects, any kind of NOC, NRENs, institute, private company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Consequently, we have to modify deeply the database model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928934"/>
            <a:ext cx="4953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Hints concept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4282" y="1014361"/>
            <a:ext cx="8589963" cy="1341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Launch test on demand from one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site under the control of the central server: ping,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traceroute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DNS lookup,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nmap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bandwith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measurements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857224" y="1871616"/>
            <a:ext cx="7643834" cy="4486342"/>
            <a:chOff x="142875" y="1285869"/>
            <a:chExt cx="8858250" cy="5293540"/>
          </a:xfrm>
        </p:grpSpPr>
        <p:sp>
          <p:nvSpPr>
            <p:cNvPr id="6" name="Ellipse 5"/>
            <p:cNvSpPr/>
            <p:nvPr/>
          </p:nvSpPr>
          <p:spPr>
            <a:xfrm>
              <a:off x="142875" y="3478213"/>
              <a:ext cx="3071813" cy="2286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00125" y="4121150"/>
              <a:ext cx="214313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57313" y="4121150"/>
              <a:ext cx="214312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14500" y="4121150"/>
              <a:ext cx="214313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0" name="Ellipse 9"/>
            <p:cNvSpPr/>
            <p:nvPr/>
          </p:nvSpPr>
          <p:spPr>
            <a:xfrm>
              <a:off x="2637798" y="1582732"/>
              <a:ext cx="2286000" cy="121443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929313" y="3511550"/>
              <a:ext cx="3071812" cy="2286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 dirty="0"/>
            </a:p>
          </p:txBody>
        </p:sp>
        <p:cxnSp>
          <p:nvCxnSpPr>
            <p:cNvPr id="13" name="Connecteur droit 12"/>
            <p:cNvCxnSpPr/>
            <p:nvPr/>
          </p:nvCxnSpPr>
          <p:spPr>
            <a:xfrm>
              <a:off x="1071563" y="4478338"/>
              <a:ext cx="17145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rot="10800000" flipV="1">
              <a:off x="3995110" y="1571619"/>
              <a:ext cx="857250" cy="2857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3423610" y="1868482"/>
              <a:ext cx="500063" cy="21431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cxnSp>
          <p:nvCxnSpPr>
            <p:cNvPr id="16" name="Connecteur droit 15"/>
            <p:cNvCxnSpPr/>
            <p:nvPr/>
          </p:nvCxnSpPr>
          <p:spPr>
            <a:xfrm rot="16200000" flipV="1">
              <a:off x="1748631" y="4369594"/>
              <a:ext cx="21431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16200000" flipV="1">
              <a:off x="1320006" y="4369594"/>
              <a:ext cx="21431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rot="16200000" flipV="1">
              <a:off x="962819" y="4369594"/>
              <a:ext cx="21431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214563" y="4121150"/>
              <a:ext cx="214312" cy="14287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cxnSp>
          <p:nvCxnSpPr>
            <p:cNvPr id="20" name="Connecteur droit 19"/>
            <p:cNvCxnSpPr/>
            <p:nvPr/>
          </p:nvCxnSpPr>
          <p:spPr>
            <a:xfrm rot="16200000" flipV="1">
              <a:off x="2248694" y="4369594"/>
              <a:ext cx="21431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397125" y="5905500"/>
              <a:ext cx="214313" cy="14287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22" name="ZoneTexte 52"/>
            <p:cNvSpPr txBox="1">
              <a:spLocks noChangeArrowheads="1"/>
            </p:cNvSpPr>
            <p:nvPr/>
          </p:nvSpPr>
          <p:spPr bwMode="auto">
            <a:xfrm>
              <a:off x="2611438" y="5772151"/>
              <a:ext cx="2499547" cy="435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/>
                <a:t>Local site light </a:t>
              </a:r>
              <a:r>
                <a:rPr lang="fr-FR" b="1" dirty="0" smtClean="0"/>
                <a:t>probe</a:t>
              </a:r>
              <a:endParaRPr lang="fr-FR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97125" y="6238875"/>
              <a:ext cx="214313" cy="14287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24" name="ZoneTexte 60"/>
            <p:cNvSpPr txBox="1">
              <a:spLocks noChangeArrowheads="1"/>
            </p:cNvSpPr>
            <p:nvPr/>
          </p:nvSpPr>
          <p:spPr bwMode="auto">
            <a:xfrm>
              <a:off x="2611438" y="6143625"/>
              <a:ext cx="3849687" cy="435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/>
                <a:t>Central </a:t>
              </a:r>
              <a:r>
                <a:rPr lang="fr-FR" b="1" dirty="0" smtClean="0"/>
                <a:t>web monitoring </a:t>
              </a:r>
              <a:r>
                <a:rPr lang="fr-FR" b="1" dirty="0"/>
                <a:t>server</a:t>
              </a:r>
            </a:p>
          </p:txBody>
        </p:sp>
        <p:sp>
          <p:nvSpPr>
            <p:cNvPr id="25" name="Organigramme : Connecteur 24"/>
            <p:cNvSpPr/>
            <p:nvPr/>
          </p:nvSpPr>
          <p:spPr>
            <a:xfrm>
              <a:off x="4566610" y="1357307"/>
              <a:ext cx="214313" cy="214312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/>
                <a:t>1</a:t>
              </a:r>
              <a:endParaRPr lang="fr-FR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215188" y="4164013"/>
              <a:ext cx="214312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572375" y="4164013"/>
              <a:ext cx="214313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929563" y="4164013"/>
              <a:ext cx="214312" cy="142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cxnSp>
          <p:nvCxnSpPr>
            <p:cNvPr id="29" name="Connecteur droit 28"/>
            <p:cNvCxnSpPr/>
            <p:nvPr/>
          </p:nvCxnSpPr>
          <p:spPr>
            <a:xfrm>
              <a:off x="6357938" y="4521200"/>
              <a:ext cx="17145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rot="16200000" flipV="1">
              <a:off x="7964488" y="4413250"/>
              <a:ext cx="21431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rot="16200000" flipV="1">
              <a:off x="7535863" y="4413250"/>
              <a:ext cx="21431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rot="16200000" flipV="1">
              <a:off x="7178676" y="4413250"/>
              <a:ext cx="214312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70"/>
            <p:cNvSpPr txBox="1">
              <a:spLocks noChangeArrowheads="1"/>
            </p:cNvSpPr>
            <p:nvPr/>
          </p:nvSpPr>
          <p:spPr bwMode="auto">
            <a:xfrm>
              <a:off x="6831013" y="4716463"/>
              <a:ext cx="1350962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 err="1"/>
                <a:t>Grid</a:t>
              </a:r>
              <a:r>
                <a:rPr lang="fr-FR" b="1" dirty="0"/>
                <a:t> site B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72250" y="4164013"/>
              <a:ext cx="214313" cy="14287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cxnSp>
          <p:nvCxnSpPr>
            <p:cNvPr id="35" name="Connecteur droit 34"/>
            <p:cNvCxnSpPr/>
            <p:nvPr/>
          </p:nvCxnSpPr>
          <p:spPr>
            <a:xfrm rot="16200000" flipV="1">
              <a:off x="6599238" y="4413250"/>
              <a:ext cx="21431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>
              <a:stCxn id="15" idx="3"/>
            </p:cNvCxnSpPr>
            <p:nvPr/>
          </p:nvCxnSpPr>
          <p:spPr>
            <a:xfrm>
              <a:off x="3923673" y="1975638"/>
              <a:ext cx="2648577" cy="21074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rganigramme : Connecteur 36"/>
            <p:cNvSpPr/>
            <p:nvPr/>
          </p:nvSpPr>
          <p:spPr>
            <a:xfrm>
              <a:off x="4929190" y="2511419"/>
              <a:ext cx="214313" cy="214313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/>
                <a:t>3</a:t>
              </a:r>
            </a:p>
          </p:txBody>
        </p:sp>
        <p:sp>
          <p:nvSpPr>
            <p:cNvPr id="38" name="Flèche en arc 37"/>
            <p:cNvSpPr/>
            <p:nvPr/>
          </p:nvSpPr>
          <p:spPr>
            <a:xfrm>
              <a:off x="3495048" y="1654169"/>
              <a:ext cx="285750" cy="357188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9" name="Organigramme : Connecteur 38"/>
            <p:cNvSpPr/>
            <p:nvPr/>
          </p:nvSpPr>
          <p:spPr>
            <a:xfrm>
              <a:off x="3495048" y="1439857"/>
              <a:ext cx="214312" cy="214312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/>
                <a:t>2</a:t>
              </a:r>
            </a:p>
          </p:txBody>
        </p:sp>
        <p:cxnSp>
          <p:nvCxnSpPr>
            <p:cNvPr id="40" name="Connecteur droit avec flèche 39"/>
            <p:cNvCxnSpPr>
              <a:endCxn id="19" idx="3"/>
            </p:cNvCxnSpPr>
            <p:nvPr/>
          </p:nvCxnSpPr>
          <p:spPr>
            <a:xfrm rot="10800000">
              <a:off x="2428875" y="4192588"/>
              <a:ext cx="4000500" cy="222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 rot="10800000">
              <a:off x="3857620" y="2071679"/>
              <a:ext cx="2643194" cy="21542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rganigramme : Connecteur 41"/>
            <p:cNvSpPr/>
            <p:nvPr/>
          </p:nvSpPr>
          <p:spPr>
            <a:xfrm>
              <a:off x="5572132" y="3929066"/>
              <a:ext cx="214312" cy="214312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/>
                <a:t>4</a:t>
              </a:r>
            </a:p>
          </p:txBody>
        </p:sp>
        <p:sp>
          <p:nvSpPr>
            <p:cNvPr id="43" name="Organigramme : Connecteur 42"/>
            <p:cNvSpPr/>
            <p:nvPr/>
          </p:nvSpPr>
          <p:spPr>
            <a:xfrm>
              <a:off x="5357813" y="3725863"/>
              <a:ext cx="214312" cy="214312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/>
                <a:t>6</a:t>
              </a:r>
            </a:p>
          </p:txBody>
        </p:sp>
        <p:pic>
          <p:nvPicPr>
            <p:cNvPr id="44" name="Picture 2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52360" y="1357307"/>
              <a:ext cx="238125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ZoneTexte 57"/>
            <p:cNvSpPr txBox="1">
              <a:spLocks noChangeArrowheads="1"/>
            </p:cNvSpPr>
            <p:nvPr/>
          </p:nvSpPr>
          <p:spPr bwMode="auto">
            <a:xfrm>
              <a:off x="5050799" y="1285869"/>
              <a:ext cx="3231026" cy="871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>
                  <a:solidFill>
                    <a:schemeClr val="accent1"/>
                  </a:solidFill>
                </a:rPr>
                <a:t>T</a:t>
              </a:r>
              <a:r>
                <a:rPr lang="fr-FR" sz="1400" b="1" dirty="0" smtClean="0">
                  <a:solidFill>
                    <a:schemeClr val="accent1"/>
                  </a:solidFill>
                </a:rPr>
                <a:t>OC </a:t>
              </a:r>
            </a:p>
            <a:p>
              <a:r>
                <a:rPr lang="fr-FR" sz="1400" b="1" dirty="0" smtClean="0">
                  <a:solidFill>
                    <a:schemeClr val="accent1"/>
                  </a:solidFill>
                </a:rPr>
                <a:t>NOC / </a:t>
              </a:r>
              <a:r>
                <a:rPr lang="fr-FR" sz="1400" b="1" dirty="0" err="1" smtClean="0">
                  <a:solidFill>
                    <a:schemeClr val="accent1"/>
                  </a:solidFill>
                </a:rPr>
                <a:t>ROCs</a:t>
              </a:r>
              <a:r>
                <a:rPr lang="fr-FR" sz="1400" b="1" dirty="0" smtClean="0">
                  <a:solidFill>
                    <a:schemeClr val="accent1"/>
                  </a:solidFill>
                </a:rPr>
                <a:t> </a:t>
              </a:r>
              <a:r>
                <a:rPr lang="fr-FR" sz="1400" b="1" dirty="0" err="1" smtClean="0">
                  <a:solidFill>
                    <a:schemeClr val="accent1"/>
                  </a:solidFill>
                </a:rPr>
                <a:t>members</a:t>
              </a:r>
              <a:r>
                <a:rPr lang="fr-FR" sz="1400" b="1" dirty="0" smtClean="0">
                  <a:solidFill>
                    <a:schemeClr val="accent1"/>
                  </a:solidFill>
                </a:rPr>
                <a:t> </a:t>
              </a:r>
              <a:r>
                <a:rPr lang="fr-FR" sz="1400" b="1" dirty="0">
                  <a:solidFill>
                    <a:schemeClr val="accent1"/>
                  </a:solidFill>
                </a:rPr>
                <a:t/>
              </a:r>
              <a:br>
                <a:rPr lang="fr-FR" sz="1400" b="1" dirty="0">
                  <a:solidFill>
                    <a:schemeClr val="accent1"/>
                  </a:solidFill>
                </a:rPr>
              </a:br>
              <a:r>
                <a:rPr lang="fr-FR" sz="1400" b="1" dirty="0" smtClean="0">
                  <a:solidFill>
                    <a:schemeClr val="accent1"/>
                  </a:solidFill>
                </a:rPr>
                <a:t>site </a:t>
              </a:r>
              <a:r>
                <a:rPr lang="fr-FR" sz="1400" b="1" dirty="0" err="1" smtClean="0">
                  <a:solidFill>
                    <a:schemeClr val="accent1"/>
                  </a:solidFill>
                </a:rPr>
                <a:t>administrator</a:t>
              </a:r>
              <a:r>
                <a:rPr lang="fr-FR" sz="1400" b="1" dirty="0" smtClean="0">
                  <a:solidFill>
                    <a:schemeClr val="accent1"/>
                  </a:solidFill>
                </a:rPr>
                <a:t> / </a:t>
              </a:r>
              <a:r>
                <a:rPr lang="fr-FR" sz="1400" b="1" dirty="0" err="1" smtClean="0">
                  <a:solidFill>
                    <a:schemeClr val="accent1"/>
                  </a:solidFill>
                </a:rPr>
                <a:t>troubleshooter</a:t>
              </a:r>
              <a:endParaRPr lang="fr-FR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46" name="ZoneTexte 70"/>
            <p:cNvSpPr txBox="1">
              <a:spLocks noChangeArrowheads="1"/>
            </p:cNvSpPr>
            <p:nvPr/>
          </p:nvSpPr>
          <p:spPr bwMode="auto">
            <a:xfrm>
              <a:off x="1069975" y="4856163"/>
              <a:ext cx="13430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/>
                <a:t>Grid site A</a:t>
              </a:r>
            </a:p>
          </p:txBody>
        </p:sp>
        <p:cxnSp>
          <p:nvCxnSpPr>
            <p:cNvPr id="47" name="Connecteur droit avec flèche 46"/>
            <p:cNvCxnSpPr/>
            <p:nvPr/>
          </p:nvCxnSpPr>
          <p:spPr>
            <a:xfrm flipV="1">
              <a:off x="3995110" y="1714494"/>
              <a:ext cx="928688" cy="2857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rganigramme : Connecteur 47"/>
            <p:cNvSpPr/>
            <p:nvPr/>
          </p:nvSpPr>
          <p:spPr>
            <a:xfrm>
              <a:off x="4423735" y="1928807"/>
              <a:ext cx="214313" cy="214312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 smtClean="0"/>
                <a:t>7</a:t>
              </a:r>
              <a:endParaRPr lang="fr-FR" b="1" dirty="0"/>
            </a:p>
          </p:txBody>
        </p:sp>
        <p:cxnSp>
          <p:nvCxnSpPr>
            <p:cNvPr id="49" name="Connecteur droit avec flèche 48"/>
            <p:cNvCxnSpPr/>
            <p:nvPr/>
          </p:nvCxnSpPr>
          <p:spPr>
            <a:xfrm rot="10800000">
              <a:off x="2428861" y="4286256"/>
              <a:ext cx="4000500" cy="2222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rganigramme : Connecteur 49"/>
            <p:cNvSpPr/>
            <p:nvPr/>
          </p:nvSpPr>
          <p:spPr>
            <a:xfrm>
              <a:off x="2928926" y="4286256"/>
              <a:ext cx="214312" cy="214312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/>
                <a:t>5</a:t>
              </a:r>
            </a:p>
          </p:txBody>
        </p:sp>
        <p:sp>
          <p:nvSpPr>
            <p:cNvPr id="51" name="ZoneTexte 57"/>
            <p:cNvSpPr txBox="1">
              <a:spLocks noChangeArrowheads="1"/>
            </p:cNvSpPr>
            <p:nvPr/>
          </p:nvSpPr>
          <p:spPr bwMode="auto">
            <a:xfrm>
              <a:off x="970752" y="1316853"/>
              <a:ext cx="2318056" cy="980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200" b="1" dirty="0" smtClean="0"/>
                <a:t>2 </a:t>
              </a:r>
              <a:r>
                <a:rPr lang="fr-FR" sz="1200" b="1" dirty="0" smtClean="0">
                  <a:sym typeface="Wingdings" pitchFamily="2" charset="2"/>
                </a:rPr>
                <a:t></a:t>
              </a:r>
              <a:r>
                <a:rPr lang="fr-FR" sz="1200" b="1" dirty="0" err="1" smtClean="0"/>
                <a:t>Authentication</a:t>
              </a:r>
              <a:r>
                <a:rPr lang="fr-FR" sz="1200" b="1" dirty="0" smtClean="0"/>
                <a:t/>
              </a:r>
              <a:br>
                <a:rPr lang="fr-FR" sz="1200" b="1" dirty="0" smtClean="0"/>
              </a:br>
              <a:r>
                <a:rPr lang="fr-FR" sz="1200" b="1" dirty="0" err="1" smtClean="0"/>
                <a:t>Authorization</a:t>
              </a:r>
              <a:r>
                <a:rPr lang="fr-FR" sz="1200" b="1" dirty="0" smtClean="0"/>
                <a:t/>
              </a:r>
              <a:br>
                <a:rPr lang="fr-FR" sz="1200" b="1" dirty="0" smtClean="0"/>
              </a:br>
              <a:r>
                <a:rPr lang="fr-FR" sz="1200" b="1" dirty="0" err="1" smtClean="0"/>
                <a:t>Process</a:t>
              </a:r>
              <a:endParaRPr lang="fr-FR" sz="1200" b="1" dirty="0" smtClean="0"/>
            </a:p>
            <a:p>
              <a:r>
                <a:rPr lang="fr-FR" sz="1200" b="1" dirty="0" smtClean="0"/>
                <a:t>Login/</a:t>
              </a:r>
              <a:r>
                <a:rPr lang="fr-FR" sz="1200" b="1" dirty="0" err="1" smtClean="0"/>
                <a:t>passwd</a:t>
              </a:r>
              <a:r>
                <a:rPr lang="fr-FR" sz="1200" b="1" dirty="0" smtClean="0"/>
                <a:t> or </a:t>
              </a:r>
              <a:r>
                <a:rPr lang="fr-FR" sz="1200" b="1" dirty="0" err="1" smtClean="0"/>
                <a:t>certificate</a:t>
              </a:r>
              <a:endParaRPr lang="fr-FR" sz="1200" b="1" dirty="0"/>
            </a:p>
          </p:txBody>
        </p:sp>
        <p:sp>
          <p:nvSpPr>
            <p:cNvPr id="52" name="Ellipse 33"/>
            <p:cNvSpPr>
              <a:spLocks noChangeArrowheads="1"/>
            </p:cNvSpPr>
            <p:nvPr/>
          </p:nvSpPr>
          <p:spPr bwMode="auto">
            <a:xfrm>
              <a:off x="5072081" y="2714620"/>
              <a:ext cx="2521689" cy="714375"/>
            </a:xfrm>
            <a:prstGeom prst="ellipse">
              <a:avLst/>
            </a:prstGeom>
            <a:noFill/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1AF00"/>
                </a:buClr>
              </a:pPr>
              <a:r>
                <a:rPr lang="en-US" sz="1600" dirty="0">
                  <a:solidFill>
                    <a:schemeClr val="accent1"/>
                  </a:solidFill>
                </a:rPr>
                <a:t>Mutual authentication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1AF00"/>
                </a:buClr>
                <a:buFontTx/>
                <a:buChar char="•"/>
              </a:pPr>
              <a:endParaRPr lang="en-US" sz="1600" dirty="0">
                <a:solidFill>
                  <a:schemeClr val="accent2"/>
                </a:solidFill>
              </a:endParaRPr>
            </a:p>
          </p:txBody>
        </p:sp>
        <p:sp>
          <p:nvSpPr>
            <p:cNvPr id="53" name="Ellipse 33"/>
            <p:cNvSpPr>
              <a:spLocks noChangeArrowheads="1"/>
            </p:cNvSpPr>
            <p:nvPr/>
          </p:nvSpPr>
          <p:spPr bwMode="auto">
            <a:xfrm>
              <a:off x="3500438" y="4214822"/>
              <a:ext cx="2437578" cy="1369907"/>
            </a:xfrm>
            <a:prstGeom prst="ellipse">
              <a:avLst/>
            </a:prstGeom>
            <a:noFill/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1AF00"/>
                </a:buClr>
              </a:pPr>
              <a:r>
                <a:rPr lang="en-US" sz="1600" dirty="0" smtClean="0">
                  <a:solidFill>
                    <a:schemeClr val="accent1"/>
                  </a:solidFill>
                </a:rPr>
                <a:t>Security based on IP address</a:t>
              </a:r>
              <a:br>
                <a:rPr lang="en-US" sz="1600" dirty="0" smtClean="0">
                  <a:solidFill>
                    <a:schemeClr val="accent1"/>
                  </a:solidFill>
                </a:rPr>
              </a:br>
              <a:r>
                <a:rPr lang="en-US" sz="1600" dirty="0" smtClean="0">
                  <a:solidFill>
                    <a:schemeClr val="accent1"/>
                  </a:solidFill>
                </a:rPr>
                <a:t>BWCTL port open on demand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hierarchy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643734" cy="421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71538" y="4214818"/>
            <a:ext cx="7072362" cy="9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TOC =  Top  Level Operation Center (in EGI context it should be EGI NOC at GARR)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OC = Operation Center (NOC, in EGI context it should be NGIs))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S = Site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4744" y="1357298"/>
            <a:ext cx="64294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TOC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85852" y="5248833"/>
            <a:ext cx="59901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This organization is more flexible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a site can be included in several operation centers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operation center can be created easily</a:t>
            </a:r>
          </a:p>
          <a:p>
            <a:pPr lvl="1"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choice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the database schema has to be changed deeply, </a:t>
            </a:r>
            <a:r>
              <a:rPr lang="en-US" dirty="0" smtClean="0"/>
              <a:t>we rewrote </a:t>
            </a:r>
            <a:r>
              <a:rPr lang="en-US" dirty="0" smtClean="0"/>
              <a:t>completely the web server part</a:t>
            </a:r>
          </a:p>
          <a:p>
            <a:pPr lvl="1"/>
            <a:r>
              <a:rPr lang="en-US" dirty="0" smtClean="0"/>
              <a:t>But the probe software part has not be modified (or very slightly) : OPPD, BWCTLD</a:t>
            </a:r>
          </a:p>
          <a:p>
            <a:r>
              <a:rPr lang="en-US" dirty="0" smtClean="0"/>
              <a:t>Use a Java framework technology ZK </a:t>
            </a:r>
            <a:r>
              <a:rPr lang="en-US" sz="1600" dirty="0" smtClean="0">
                <a:hlinkClick r:id="rId2"/>
              </a:rPr>
              <a:t>http://www.zkoss.org/</a:t>
            </a:r>
            <a:endParaRPr lang="en-US" dirty="0" smtClean="0"/>
          </a:p>
          <a:p>
            <a:pPr lvl="1"/>
            <a:r>
              <a:rPr lang="en-US" dirty="0" smtClean="0"/>
              <a:t>More efficient development</a:t>
            </a:r>
          </a:p>
          <a:p>
            <a:r>
              <a:rPr lang="en-US" dirty="0" smtClean="0"/>
              <a:t>The work </a:t>
            </a:r>
            <a:r>
              <a:rPr lang="en-US" dirty="0" smtClean="0"/>
              <a:t>has been done by </a:t>
            </a:r>
            <a:r>
              <a:rPr lang="en-US" u="sng" dirty="0" smtClean="0"/>
              <a:t>Etienne </a:t>
            </a:r>
            <a:r>
              <a:rPr lang="en-US" u="sng" dirty="0" err="1" smtClean="0"/>
              <a:t>Dublé</a:t>
            </a:r>
            <a:endParaRPr lang="en-US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5320125" y="571931"/>
            <a:ext cx="3681031" cy="2957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328790" y="571480"/>
            <a:ext cx="157163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Site’s probe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386846" y="1415354"/>
            <a:ext cx="1276030" cy="8962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OPPD/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perfsonar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786710" y="762867"/>
            <a:ext cx="942243" cy="409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90405" y="1243450"/>
            <a:ext cx="1067875" cy="409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traceroute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790405" y="1691561"/>
            <a:ext cx="1067875" cy="409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DNS lookup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790405" y="2120189"/>
            <a:ext cx="1067875" cy="409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Port Scan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715272" y="2672234"/>
            <a:ext cx="1214446" cy="4675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BWCTLD</a:t>
            </a:r>
          </a:p>
        </p:txBody>
      </p:sp>
      <p:sp>
        <p:nvSpPr>
          <p:cNvPr id="55" name="Double flèche horizontale 54"/>
          <p:cNvSpPr/>
          <p:nvPr/>
        </p:nvSpPr>
        <p:spPr>
          <a:xfrm>
            <a:off x="6643702" y="1762565"/>
            <a:ext cx="628162" cy="292246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ccolade ouvrante 55"/>
          <p:cNvSpPr/>
          <p:nvPr/>
        </p:nvSpPr>
        <p:spPr>
          <a:xfrm>
            <a:off x="7358082" y="671946"/>
            <a:ext cx="571504" cy="2519379"/>
          </a:xfrm>
          <a:prstGeom prst="leftBrace">
            <a:avLst>
              <a:gd name="adj1" fmla="val 8333"/>
              <a:gd name="adj2" fmla="val 4843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4283" y="71391"/>
            <a:ext cx="3643338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6683" y="223791"/>
            <a:ext cx="3643338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9083" y="376191"/>
            <a:ext cx="3643338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6655" y="614317"/>
            <a:ext cx="3681031" cy="2957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320" y="613866"/>
            <a:ext cx="157163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Site’s probe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43376" y="1457740"/>
            <a:ext cx="1276030" cy="8962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OPPD/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perfSONAR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43240" y="805253"/>
            <a:ext cx="942243" cy="409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6935" y="1285836"/>
            <a:ext cx="1067875" cy="409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traceroute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46935" y="1733947"/>
            <a:ext cx="1067875" cy="409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DNS lookup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46935" y="2162575"/>
            <a:ext cx="1067875" cy="409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Port Scan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71802" y="2714620"/>
            <a:ext cx="1214446" cy="4675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BWCTLD</a:t>
            </a:r>
          </a:p>
        </p:txBody>
      </p:sp>
      <p:sp>
        <p:nvSpPr>
          <p:cNvPr id="15" name="Double flèche horizontale 14"/>
          <p:cNvSpPr/>
          <p:nvPr/>
        </p:nvSpPr>
        <p:spPr>
          <a:xfrm>
            <a:off x="2000232" y="1785926"/>
            <a:ext cx="628162" cy="292246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4787" y="4370659"/>
            <a:ext cx="5101659" cy="18443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7251" y="5572116"/>
            <a:ext cx="1884485" cy="6234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Central server</a:t>
            </a:r>
            <a:endParaRPr lang="en-US" dirty="0"/>
          </a:p>
        </p:txBody>
      </p:sp>
      <p:sp>
        <p:nvSpPr>
          <p:cNvPr id="17" name="Double flèche horizontale 16"/>
          <p:cNvSpPr/>
          <p:nvPr/>
        </p:nvSpPr>
        <p:spPr>
          <a:xfrm rot="5400000">
            <a:off x="240960" y="3365403"/>
            <a:ext cx="1852867" cy="374626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32823" y="4617445"/>
            <a:ext cx="1696037" cy="526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HINTS</a:t>
            </a:r>
            <a:endParaRPr lang="en-US" dirty="0"/>
          </a:p>
        </p:txBody>
      </p:sp>
      <p:sp>
        <p:nvSpPr>
          <p:cNvPr id="23" name="Accolade ouvrante 22"/>
          <p:cNvSpPr/>
          <p:nvPr/>
        </p:nvSpPr>
        <p:spPr>
          <a:xfrm>
            <a:off x="2714612" y="714332"/>
            <a:ext cx="571504" cy="2571792"/>
          </a:xfrm>
          <a:prstGeom prst="leftBrace">
            <a:avLst>
              <a:gd name="adj1" fmla="val 8333"/>
              <a:gd name="adj2" fmla="val 4843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rganigramme : Disque magnétique 23"/>
          <p:cNvSpPr/>
          <p:nvPr/>
        </p:nvSpPr>
        <p:spPr>
          <a:xfrm>
            <a:off x="3214678" y="5072074"/>
            <a:ext cx="785818" cy="107157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</a:t>
            </a:r>
            <a:br>
              <a:rPr lang="en-US" dirty="0" smtClean="0"/>
            </a:br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153226" y="4500546"/>
            <a:ext cx="1347468" cy="10715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Web server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Apache, </a:t>
            </a:r>
            <a:r>
              <a:rPr lang="en-US" dirty="0" err="1" smtClean="0">
                <a:solidFill>
                  <a:schemeClr val="tx1"/>
                </a:solidFill>
              </a:rPr>
              <a:t>mod_jk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Tomcat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Double flèche horizontale 38"/>
          <p:cNvSpPr/>
          <p:nvPr/>
        </p:nvSpPr>
        <p:spPr>
          <a:xfrm>
            <a:off x="4357686" y="2857496"/>
            <a:ext cx="3214710" cy="28575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ZoneTexte 39"/>
          <p:cNvSpPr txBox="1"/>
          <p:nvPr/>
        </p:nvSpPr>
        <p:spPr>
          <a:xfrm>
            <a:off x="1214414" y="3786167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Soap message</a:t>
            </a:r>
            <a:endParaRPr lang="en-US" dirty="0"/>
          </a:p>
        </p:txBody>
      </p:sp>
      <p:sp>
        <p:nvSpPr>
          <p:cNvPr id="41" name="ZoneTexte 40"/>
          <p:cNvSpPr txBox="1"/>
          <p:nvPr/>
        </p:nvSpPr>
        <p:spPr>
          <a:xfrm>
            <a:off x="2643174" y="628652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Software architecture</a:t>
            </a:r>
            <a:endParaRPr lang="en-US" sz="2400" b="1" i="1" dirty="0"/>
          </a:p>
        </p:txBody>
      </p:sp>
      <p:pic>
        <p:nvPicPr>
          <p:cNvPr id="43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714884"/>
            <a:ext cx="528285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ZoneTexte 57"/>
          <p:cNvSpPr txBox="1">
            <a:spLocks noChangeArrowheads="1"/>
          </p:cNvSpPr>
          <p:nvPr/>
        </p:nvSpPr>
        <p:spPr bwMode="auto">
          <a:xfrm>
            <a:off x="6000760" y="5143512"/>
            <a:ext cx="30003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b="1" dirty="0" err="1" smtClean="0">
                <a:solidFill>
                  <a:schemeClr val="accent1"/>
                </a:solidFill>
              </a:rPr>
              <a:t>Users</a:t>
            </a:r>
            <a:r>
              <a:rPr lang="fr-FR" sz="1400" b="1" dirty="0" smtClean="0">
                <a:solidFill>
                  <a:schemeClr val="accent1"/>
                </a:solidFill>
              </a:rPr>
              <a:t> :</a:t>
            </a:r>
          </a:p>
          <a:p>
            <a:pPr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accent1"/>
                </a:solidFill>
              </a:rPr>
              <a:t> TOC </a:t>
            </a:r>
          </a:p>
          <a:p>
            <a:pPr>
              <a:buFont typeface="Arial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 </a:t>
            </a:r>
            <a:r>
              <a:rPr lang="fr-FR" sz="1400" b="1" dirty="0" smtClean="0">
                <a:solidFill>
                  <a:schemeClr val="accent1"/>
                </a:solidFill>
              </a:rPr>
              <a:t>OC / </a:t>
            </a:r>
            <a:r>
              <a:rPr lang="fr-FR" sz="1400" b="1" dirty="0" err="1" smtClean="0">
                <a:solidFill>
                  <a:schemeClr val="accent1"/>
                </a:solidFill>
              </a:rPr>
              <a:t>ROCs</a:t>
            </a:r>
            <a:r>
              <a:rPr lang="fr-FR" sz="1400" b="1" dirty="0" smtClean="0">
                <a:solidFill>
                  <a:schemeClr val="accent1"/>
                </a:solidFill>
              </a:rPr>
              <a:t> </a:t>
            </a:r>
            <a:r>
              <a:rPr lang="fr-FR" sz="1400" b="1" dirty="0" err="1" smtClean="0">
                <a:solidFill>
                  <a:schemeClr val="accent1"/>
                </a:solidFill>
              </a:rPr>
              <a:t>members</a:t>
            </a:r>
            <a:r>
              <a:rPr lang="fr-FR" sz="1400" b="1" dirty="0" smtClean="0">
                <a:solidFill>
                  <a:schemeClr val="accent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 </a:t>
            </a:r>
            <a:r>
              <a:rPr lang="fr-FR" sz="1400" b="1" dirty="0" smtClean="0">
                <a:solidFill>
                  <a:schemeClr val="accent1"/>
                </a:solidFill>
              </a:rPr>
              <a:t>site </a:t>
            </a:r>
            <a:r>
              <a:rPr lang="fr-FR" sz="1400" b="1" dirty="0" err="1" smtClean="0">
                <a:solidFill>
                  <a:schemeClr val="accent1"/>
                </a:solidFill>
              </a:rPr>
              <a:t>administrator</a:t>
            </a:r>
            <a:r>
              <a:rPr lang="fr-FR" sz="1400" b="1" dirty="0" smtClean="0">
                <a:solidFill>
                  <a:schemeClr val="accent1"/>
                </a:solidFill>
              </a:rPr>
              <a:t> / </a:t>
            </a:r>
            <a:r>
              <a:rPr lang="fr-FR" sz="1400" b="1" dirty="0" err="1" smtClean="0">
                <a:solidFill>
                  <a:schemeClr val="accent1"/>
                </a:solidFill>
              </a:rPr>
              <a:t>troubleshooter</a:t>
            </a:r>
            <a:endParaRPr lang="fr-FR" sz="1400" b="1" dirty="0">
              <a:solidFill>
                <a:schemeClr val="accent1"/>
              </a:solidFill>
            </a:endParaRPr>
          </a:p>
        </p:txBody>
      </p:sp>
      <p:sp>
        <p:nvSpPr>
          <p:cNvPr id="45" name="Flèche droite 44"/>
          <p:cNvSpPr/>
          <p:nvPr/>
        </p:nvSpPr>
        <p:spPr>
          <a:xfrm rot="10800000">
            <a:off x="5500694" y="4929198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428860" y="4617469"/>
            <a:ext cx="714379" cy="526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AA</a:t>
            </a:r>
            <a:endParaRPr lang="en-US" dirty="0"/>
          </a:p>
        </p:txBody>
      </p:sp>
      <p:sp>
        <p:nvSpPr>
          <p:cNvPr id="57" name="ZoneTexte 56"/>
          <p:cNvSpPr txBox="1"/>
          <p:nvPr/>
        </p:nvSpPr>
        <p:spPr>
          <a:xfrm>
            <a:off x="2000232" y="2000240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IPC /</a:t>
            </a:r>
            <a:br>
              <a:rPr lang="en-US" sz="1600" dirty="0" smtClean="0"/>
            </a:br>
            <a:r>
              <a:rPr lang="en-US" sz="1600" dirty="0" smtClean="0"/>
              <a:t>command</a:t>
            </a:r>
            <a:endParaRPr lang="en-US" sz="1600" dirty="0"/>
          </a:p>
        </p:txBody>
      </p:sp>
      <p:sp>
        <p:nvSpPr>
          <p:cNvPr id="59" name="Rectangle à coins arrondis 58"/>
          <p:cNvSpPr/>
          <p:nvPr/>
        </p:nvSpPr>
        <p:spPr>
          <a:xfrm>
            <a:off x="6286512" y="3643314"/>
            <a:ext cx="2571768" cy="92869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OPPD is developed by GEANT within </a:t>
            </a:r>
            <a:r>
              <a:rPr lang="en-US" sz="1200" dirty="0" err="1" smtClean="0"/>
              <a:t>perfSONAR</a:t>
            </a:r>
            <a:r>
              <a:rPr lang="en-US" sz="1200" dirty="0" smtClean="0"/>
              <a:t> context suite</a:t>
            </a:r>
          </a:p>
          <a:p>
            <a:r>
              <a:rPr lang="en-US" sz="1200" dirty="0" smtClean="0"/>
              <a:t>BWCTLD </a:t>
            </a:r>
            <a:r>
              <a:rPr lang="en-US" sz="1200" smtClean="0"/>
              <a:t>is developed by Internet2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/>
              <a:t>Tour of HINTS </a:t>
            </a:r>
            <a:br>
              <a:rPr lang="en-US" sz="3600" dirty="0" smtClean="0"/>
            </a:br>
            <a:r>
              <a:rPr lang="en-US" sz="3600" dirty="0" smtClean="0"/>
              <a:t>Management of OC</a:t>
            </a:r>
            <a:endParaRPr lang="en-US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60" y="1285860"/>
            <a:ext cx="894303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/>
              <a:t>Tour of HINTS </a:t>
            </a:r>
            <a:br>
              <a:rPr lang="en-US" sz="3600" dirty="0" smtClean="0"/>
            </a:br>
            <a:r>
              <a:rPr lang="en-US" sz="3600" dirty="0" smtClean="0"/>
              <a:t>Management of OC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699" y="1285860"/>
            <a:ext cx="869801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/>
              <a:t>Tour of HINTS </a:t>
            </a:r>
            <a:br>
              <a:rPr lang="en-US" sz="3600" dirty="0" smtClean="0"/>
            </a:br>
            <a:r>
              <a:rPr lang="en-US" sz="3600" dirty="0" smtClean="0"/>
              <a:t>Management of OC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608153" cy="501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I-InSPIRE-Slide-Template_v4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571</Words>
  <Application>Microsoft Office PowerPoint</Application>
  <PresentationFormat>Affichage à l'écran (4:3)</PresentationFormat>
  <Paragraphs>111</Paragraphs>
  <Slides>17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Conception personnalisée</vt:lpstr>
      <vt:lpstr>EGI-InSPIRE-Slide-Template_v4-1</vt:lpstr>
      <vt:lpstr>Diapositive 1</vt:lpstr>
      <vt:lpstr>HINTS project</vt:lpstr>
      <vt:lpstr>Hints concept</vt:lpstr>
      <vt:lpstr>New hierarchy</vt:lpstr>
      <vt:lpstr>Development choice</vt:lpstr>
      <vt:lpstr>Diapositive 6</vt:lpstr>
      <vt:lpstr>Tour of HINTS  Management of OC</vt:lpstr>
      <vt:lpstr>Tour of HINTS  Management of OC</vt:lpstr>
      <vt:lpstr>Tour of HINTS  Management of OC</vt:lpstr>
      <vt:lpstr>Tour of HINTS  Management of sites</vt:lpstr>
      <vt:lpstr>Tour of HINTS  Management of sites</vt:lpstr>
      <vt:lpstr>Tour of HINTS  Management of probes</vt:lpstr>
      <vt:lpstr>Tour of HINTS  Register probes</vt:lpstr>
      <vt:lpstr>Tour of test features </vt:lpstr>
      <vt:lpstr>Status of our initial roadmap </vt:lpstr>
      <vt:lpstr>Status of our initial roadmap </vt:lpstr>
      <vt:lpstr>Status of french team and  next step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jeannin</dc:creator>
  <cp:lastModifiedBy>jeannin</cp:lastModifiedBy>
  <cp:revision>66</cp:revision>
  <dcterms:created xsi:type="dcterms:W3CDTF">2010-09-02T08:56:58Z</dcterms:created>
  <dcterms:modified xsi:type="dcterms:W3CDTF">2011-01-23T18:54:05Z</dcterms:modified>
</cp:coreProperties>
</file>