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6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1/24/2011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1/24/2011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1/24/2011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1/24/2011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1/24/2011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uments.egi.eu/document/218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Operations Architecture</a:t>
            </a:r>
            <a:br>
              <a:rPr lang="en-GB" dirty="0" smtClean="0"/>
            </a:br>
            <a:r>
              <a:rPr lang="en-GB" dirty="0" smtClean="0"/>
              <a:t>D4.1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Tiziana</a:t>
            </a:r>
            <a:r>
              <a:rPr lang="en-GB" dirty="0" smtClean="0"/>
              <a:t> Ferrari</a:t>
            </a:r>
          </a:p>
          <a:p>
            <a:r>
              <a:rPr lang="en-GB" sz="2000" dirty="0">
                <a:hlinkClick r:id="rId2"/>
              </a:rPr>
              <a:t>https://documents.egi.eu/document/218</a:t>
            </a:r>
            <a:endParaRPr lang="en-GB" sz="2000" dirty="0"/>
          </a:p>
          <a:p>
            <a:r>
              <a:rPr lang="en-GB" sz="2000" dirty="0" smtClean="0"/>
              <a:t>OMB Meeting, 24 January 2010</a:t>
            </a:r>
            <a:endParaRPr lang="en-GB" sz="2000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1/24/2011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EGI Infrastructure</a:t>
            </a:r>
            <a:endParaRPr lang="en-US" dirty="0" smtClean="0"/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Resource</a:t>
            </a:r>
            <a:r>
              <a:rPr lang="en-US" dirty="0" smtClean="0"/>
              <a:t> Infrastructure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Service</a:t>
            </a:r>
            <a:r>
              <a:rPr lang="en-US" dirty="0" smtClean="0"/>
              <a:t> Infrastructure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1/24/2011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240" y="2610290"/>
            <a:ext cx="5220072" cy="39150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115888"/>
            <a:ext cx="7200453" cy="865187"/>
          </a:xfrm>
        </p:spPr>
        <p:txBody>
          <a:bodyPr/>
          <a:lstStyle/>
          <a:p>
            <a:r>
              <a:rPr lang="en-GB" dirty="0" smtClean="0"/>
              <a:t>Resource Infrastructure 1/2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435280" cy="4824536"/>
          </a:xfrm>
        </p:spPr>
        <p:txBody>
          <a:bodyPr/>
          <a:lstStyle/>
          <a:p>
            <a:r>
              <a:rPr lang="en-GB" dirty="0" smtClean="0"/>
              <a:t>Resource Centre (RC)</a:t>
            </a:r>
          </a:p>
          <a:p>
            <a:pPr lvl="1"/>
            <a:r>
              <a:rPr lang="en-GB" sz="2000" dirty="0"/>
              <a:t>The Resource Centre is the </a:t>
            </a:r>
            <a:r>
              <a:rPr lang="en-GB" sz="2000" dirty="0">
                <a:solidFill>
                  <a:schemeClr val="accent1"/>
                </a:solidFill>
              </a:rPr>
              <a:t>smallest resource administration domain in EGI</a:t>
            </a:r>
            <a:r>
              <a:rPr lang="en-GB" sz="2000" dirty="0"/>
              <a:t>. It can be either </a:t>
            </a:r>
            <a:r>
              <a:rPr lang="en-GB" sz="2000" dirty="0">
                <a:solidFill>
                  <a:schemeClr val="accent1"/>
                </a:solidFill>
              </a:rPr>
              <a:t>localized</a:t>
            </a:r>
            <a:r>
              <a:rPr lang="en-GB" sz="2000" dirty="0"/>
              <a:t> or geographically </a:t>
            </a:r>
            <a:r>
              <a:rPr lang="en-GB" sz="2000" dirty="0">
                <a:solidFill>
                  <a:schemeClr val="accent1"/>
                </a:solidFill>
              </a:rPr>
              <a:t>distributed</a:t>
            </a:r>
            <a:r>
              <a:rPr lang="en-GB" sz="2000" dirty="0"/>
              <a:t>. A Resource Centre is also known as a “</a:t>
            </a:r>
            <a:r>
              <a:rPr lang="en-GB" sz="2000" dirty="0">
                <a:solidFill>
                  <a:schemeClr val="accent1"/>
                </a:solidFill>
              </a:rPr>
              <a:t>site</a:t>
            </a:r>
            <a:r>
              <a:rPr lang="en-GB" sz="2000" dirty="0"/>
              <a:t>”. It provides local resources and the Grid services necessary to make those resources accessible to authorized users. </a:t>
            </a:r>
            <a:endParaRPr lang="en-GB" sz="2000" dirty="0" smtClean="0"/>
          </a:p>
          <a:p>
            <a:r>
              <a:rPr lang="en-GB" dirty="0" smtClean="0"/>
              <a:t>Resource Infrastructure Provider </a:t>
            </a:r>
            <a:r>
              <a:rPr lang="en-GB" sz="2000" dirty="0" smtClean="0"/>
              <a:t>(e.g. NGI/EIRO)</a:t>
            </a:r>
            <a:endParaRPr lang="en-GB" dirty="0" smtClean="0"/>
          </a:p>
          <a:p>
            <a:pPr lvl="1"/>
            <a:r>
              <a:rPr lang="en-GB" sz="2000" dirty="0"/>
              <a:t>The Resource Infrastructure Provider </a:t>
            </a:r>
            <a:r>
              <a:rPr lang="en-GB" sz="2000" dirty="0" smtClean="0">
                <a:solidFill>
                  <a:schemeClr val="accent1"/>
                </a:solidFill>
              </a:rPr>
              <a:t>federates RCs</a:t>
            </a:r>
            <a:r>
              <a:rPr lang="en-GB" sz="2000" dirty="0" smtClean="0"/>
              <a:t>, peers </a:t>
            </a:r>
            <a:r>
              <a:rPr lang="en-GB" sz="2000" dirty="0"/>
              <a:t>locally with the respective </a:t>
            </a:r>
            <a:r>
              <a:rPr lang="en-GB" sz="2000" dirty="0" smtClean="0"/>
              <a:t>RCs, </a:t>
            </a:r>
            <a:r>
              <a:rPr lang="en-GB" sz="2000" dirty="0"/>
              <a:t>and globally with other Resource Infrastructure Providers that are part of EGI, and EGI.eu </a:t>
            </a:r>
            <a:endParaRPr lang="en-GB" sz="2000" dirty="0" smtClean="0"/>
          </a:p>
          <a:p>
            <a:pPr lvl="1"/>
            <a:r>
              <a:rPr lang="en-GB" sz="2000" dirty="0" smtClean="0"/>
              <a:t>The </a:t>
            </a:r>
            <a:r>
              <a:rPr lang="en-GB" sz="2000" dirty="0"/>
              <a:t>Resource Infrastructure Provider is a </a:t>
            </a:r>
            <a:r>
              <a:rPr lang="en-GB" sz="2000" dirty="0">
                <a:solidFill>
                  <a:schemeClr val="accent1"/>
                </a:solidFill>
              </a:rPr>
              <a:t>legal organisation </a:t>
            </a:r>
            <a:r>
              <a:rPr lang="en-GB" sz="2000" dirty="0"/>
              <a:t>that is responsible of establishing, managing and of operating directly or indirectly the operational services to an agreed level of quality.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1831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571" y="115888"/>
            <a:ext cx="7416949" cy="865187"/>
          </a:xfrm>
        </p:spPr>
        <p:txBody>
          <a:bodyPr/>
          <a:lstStyle/>
          <a:p>
            <a:r>
              <a:rPr lang="en-GB" dirty="0" smtClean="0"/>
              <a:t>Resource Infrastructure 2/2</a:t>
            </a:r>
            <a:endParaRPr lang="en-GB" dirty="0"/>
          </a:p>
        </p:txBody>
      </p:sp>
      <p:pic>
        <p:nvPicPr>
          <p:cNvPr id="1026" name="Picture 2" descr="diagrams-resource-infrastru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052258"/>
            <a:ext cx="6912768" cy="5185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829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1566174"/>
            <a:ext cx="5652120" cy="4239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Service Infrastructure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4176836" cy="4525963"/>
          </a:xfrm>
        </p:spPr>
        <p:txBody>
          <a:bodyPr/>
          <a:lstStyle/>
          <a:p>
            <a:r>
              <a:rPr lang="en-GB" dirty="0" smtClean="0">
                <a:solidFill>
                  <a:schemeClr val="accent1"/>
                </a:solidFill>
              </a:rPr>
              <a:t>Global</a:t>
            </a:r>
            <a:r>
              <a:rPr lang="en-GB" dirty="0" smtClean="0"/>
              <a:t> Services</a:t>
            </a:r>
          </a:p>
          <a:p>
            <a:pPr lvl="1"/>
            <a:r>
              <a:rPr lang="en-GB" dirty="0" smtClean="0">
                <a:solidFill>
                  <a:schemeClr val="accent1"/>
                </a:solidFill>
              </a:rPr>
              <a:t>EGI.eu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Local</a:t>
            </a:r>
            <a:r>
              <a:rPr lang="en-GB" dirty="0" smtClean="0"/>
              <a:t> Services</a:t>
            </a:r>
          </a:p>
          <a:p>
            <a:pPr lvl="1"/>
            <a:r>
              <a:rPr lang="en-GB" dirty="0" smtClean="0">
                <a:solidFill>
                  <a:schemeClr val="accent1"/>
                </a:solidFill>
              </a:rPr>
              <a:t>Operations Centres </a:t>
            </a:r>
            <a:r>
              <a:rPr lang="en-GB" dirty="0" smtClean="0"/>
              <a:t>(can be federated)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91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Operations Management Board</a:t>
            </a:r>
            <a:endParaRPr lang="en-GB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685" y="1412875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48756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916832"/>
            <a:ext cx="4764021" cy="3573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Operational Level Agreements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4896544" cy="5184576"/>
          </a:xfrm>
        </p:spPr>
        <p:txBody>
          <a:bodyPr/>
          <a:lstStyle/>
          <a:p>
            <a:r>
              <a:rPr lang="en-GB" sz="2400" dirty="0"/>
              <a:t>The OLA is the mechanism adopted in EGI to </a:t>
            </a:r>
            <a:r>
              <a:rPr lang="en-GB" sz="2400" dirty="0">
                <a:solidFill>
                  <a:schemeClr val="accent1"/>
                </a:solidFill>
              </a:rPr>
              <a:t>integrate resource providers into the pan-European production infrastructure </a:t>
            </a:r>
            <a:r>
              <a:rPr lang="en-GB" sz="2400" dirty="0"/>
              <a:t>while ensuring </a:t>
            </a:r>
            <a:r>
              <a:rPr lang="en-GB" sz="2400" dirty="0" smtClean="0"/>
              <a:t>interoperation, </a:t>
            </a:r>
            <a:r>
              <a:rPr lang="en-GB" sz="2400" dirty="0" err="1" smtClean="0"/>
              <a:t>QoS</a:t>
            </a:r>
            <a:r>
              <a:rPr lang="en-GB" sz="2400" dirty="0" smtClean="0"/>
              <a:t>, a </a:t>
            </a:r>
            <a:r>
              <a:rPr lang="en-GB" sz="2400" dirty="0"/>
              <a:t>common set of policies and procedures</a:t>
            </a:r>
            <a:r>
              <a:rPr lang="en-GB" sz="2400" dirty="0" smtClean="0"/>
              <a:t>.</a:t>
            </a:r>
          </a:p>
          <a:p>
            <a:r>
              <a:rPr lang="en-GB" sz="2800" b="1" dirty="0" smtClean="0">
                <a:solidFill>
                  <a:schemeClr val="accent1"/>
                </a:solidFill>
              </a:rPr>
              <a:t>EGI OLA</a:t>
            </a:r>
            <a:r>
              <a:rPr lang="en-GB" sz="2800" b="1" dirty="0" smtClean="0"/>
              <a:t>:</a:t>
            </a:r>
          </a:p>
          <a:p>
            <a:pPr lvl="1"/>
            <a:r>
              <a:rPr lang="en-GB" sz="2400" dirty="0" smtClean="0">
                <a:solidFill>
                  <a:schemeClr val="accent1"/>
                </a:solidFill>
              </a:rPr>
              <a:t>RC</a:t>
            </a:r>
            <a:r>
              <a:rPr lang="en-GB" sz="2400" dirty="0" smtClean="0"/>
              <a:t> OLA</a:t>
            </a:r>
          </a:p>
          <a:p>
            <a:pPr lvl="1"/>
            <a:r>
              <a:rPr lang="en-GB" sz="2400" dirty="0" smtClean="0">
                <a:solidFill>
                  <a:schemeClr val="accent1"/>
                </a:solidFill>
              </a:rPr>
              <a:t>Resource Infrastructure Provider </a:t>
            </a:r>
            <a:r>
              <a:rPr lang="en-GB" sz="2400" dirty="0" smtClean="0"/>
              <a:t>OLA</a:t>
            </a:r>
          </a:p>
          <a:p>
            <a:pPr lvl="1"/>
            <a:r>
              <a:rPr lang="en-GB" sz="2400" dirty="0" smtClean="0">
                <a:solidFill>
                  <a:schemeClr val="accent1"/>
                </a:solidFill>
              </a:rPr>
              <a:t>EGI.eu</a:t>
            </a:r>
            <a:r>
              <a:rPr lang="en-GB" sz="2400" dirty="0" smtClean="0"/>
              <a:t> OLA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0337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Requirements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709" y="1412875"/>
            <a:ext cx="6528593" cy="4896445"/>
          </a:xfrm>
        </p:spPr>
      </p:pic>
    </p:spTree>
    <p:extLst>
      <p:ext uri="{BB962C8B-B14F-4D97-AF65-F5344CB8AC3E}">
        <p14:creationId xmlns:p14="http://schemas.microsoft.com/office/powerpoint/2010/main" val="162915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EGI = Resource + Service Infrastructure</a:t>
            </a:r>
          </a:p>
          <a:p>
            <a:r>
              <a:rPr lang="en-GB" dirty="0" smtClean="0">
                <a:sym typeface="Wingdings" pitchFamily="2" charset="2"/>
              </a:rPr>
              <a:t>Resource Infrastructure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Resource Infrastructure Provider</a:t>
            </a:r>
          </a:p>
          <a:p>
            <a:pPr lvl="2"/>
            <a:r>
              <a:rPr lang="en-GB" dirty="0" smtClean="0">
                <a:sym typeface="Wingdings" pitchFamily="2" charset="2"/>
              </a:rPr>
              <a:t>Resource Centre and Resource Centre Ops Manager</a:t>
            </a:r>
          </a:p>
          <a:p>
            <a:r>
              <a:rPr lang="en-GB" dirty="0" smtClean="0">
                <a:sym typeface="Wingdings" pitchFamily="2" charset="2"/>
              </a:rPr>
              <a:t>Service Infrastructure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EGI.eu  Global Services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Operations Centres  Local Services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655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EGI-InSPIRE-Slide-Template_v4-1</Template>
  <TotalTime>26</TotalTime>
  <Words>245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EGI-InSPIRE-Slide-Template_v4-1</vt:lpstr>
      <vt:lpstr>Operations Architecture D4.1</vt:lpstr>
      <vt:lpstr>EGI Infrastructure</vt:lpstr>
      <vt:lpstr>Resource Infrastructure 1/2</vt:lpstr>
      <vt:lpstr>Resource Infrastructure 2/2</vt:lpstr>
      <vt:lpstr>Service Infrastructure</vt:lpstr>
      <vt:lpstr>Operations Management Board</vt:lpstr>
      <vt:lpstr>Operational Level Agreements</vt:lpstr>
      <vt:lpstr>Requirements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Architecture D4.1</dc:title>
  <dc:creator>Tiziana Ferrari</dc:creator>
  <cp:lastModifiedBy>Tiziana Ferrari</cp:lastModifiedBy>
  <cp:revision>6</cp:revision>
  <dcterms:created xsi:type="dcterms:W3CDTF">2011-01-24T01:15:40Z</dcterms:created>
  <dcterms:modified xsi:type="dcterms:W3CDTF">2011-01-24T01:42:18Z</dcterms:modified>
</cp:coreProperties>
</file>