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256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88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1/31/2011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B607D-F30E-49E6-A50D-5153C25EE5CF}" type="datetimeFigureOut">
              <a:rPr lang="en-GB" smtClean="0"/>
              <a:t>31/01/2011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507E-B0F2-434B-A35D-70B9B814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6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  <p:sldLayoutId id="2147483659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ments.egi.eu/document/21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Operations Architecture</a:t>
            </a:r>
            <a:br>
              <a:rPr lang="en-GB" dirty="0" smtClean="0"/>
            </a:br>
            <a:r>
              <a:rPr lang="en-GB" dirty="0" smtClean="0"/>
              <a:t>D4.1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Tiziana</a:t>
            </a:r>
            <a:r>
              <a:rPr lang="en-GB" dirty="0" smtClean="0"/>
              <a:t> Ferrari</a:t>
            </a:r>
          </a:p>
          <a:p>
            <a:r>
              <a:rPr lang="en-GB" sz="2000" dirty="0">
                <a:hlinkClick r:id="rId2"/>
              </a:rPr>
              <a:t>https://documents.egi.eu/document/218</a:t>
            </a:r>
            <a:endParaRPr lang="en-GB" sz="2000" dirty="0"/>
          </a:p>
          <a:p>
            <a:r>
              <a:rPr lang="en-GB" sz="2000" dirty="0" smtClean="0"/>
              <a:t>OMB Meeting, 24 January 2010</a:t>
            </a:r>
            <a:endParaRPr lang="en-GB" sz="2000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1/31/2011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571" y="115888"/>
            <a:ext cx="7488957" cy="865187"/>
          </a:xfrm>
        </p:spPr>
        <p:txBody>
          <a:bodyPr/>
          <a:lstStyle/>
          <a:p>
            <a:r>
              <a:rPr lang="en-GB" sz="4000" dirty="0" smtClean="0"/>
              <a:t>Proposal for D4.1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680520"/>
          </a:xfrm>
        </p:spPr>
        <p:txBody>
          <a:bodyPr/>
          <a:lstStyle/>
          <a:p>
            <a:r>
              <a:rPr lang="en-GB" sz="2800" dirty="0" smtClean="0"/>
              <a:t>Simplify and clarify terminology</a:t>
            </a:r>
          </a:p>
          <a:p>
            <a:pPr lvl="1"/>
            <a:r>
              <a:rPr lang="en-GB" sz="2400" dirty="0" smtClean="0"/>
              <a:t>Keep current definition of “</a:t>
            </a:r>
            <a:r>
              <a:rPr lang="en-GB" sz="2400" dirty="0" smtClean="0">
                <a:solidFill>
                  <a:schemeClr val="accent1"/>
                </a:solidFill>
              </a:rPr>
              <a:t>Resource Infrastructure Provider</a:t>
            </a:r>
            <a:r>
              <a:rPr lang="en-GB" sz="2400" dirty="0" smtClean="0"/>
              <a:t>”, but use “</a:t>
            </a:r>
            <a:r>
              <a:rPr lang="en-GB" sz="2400" dirty="0" smtClean="0">
                <a:solidFill>
                  <a:schemeClr val="accent1"/>
                </a:solidFill>
              </a:rPr>
              <a:t>Resource Infrastructure</a:t>
            </a:r>
            <a:r>
              <a:rPr lang="en-GB" sz="2400" dirty="0" smtClean="0"/>
              <a:t>” (federation of Resource Centres) when we just refer to the </a:t>
            </a:r>
            <a:r>
              <a:rPr lang="en-GB" sz="2400" dirty="0" smtClean="0">
                <a:solidFill>
                  <a:schemeClr val="accent1"/>
                </a:solidFill>
              </a:rPr>
              <a:t>object of the provisioning, </a:t>
            </a:r>
            <a:r>
              <a:rPr lang="en-GB" sz="2400" dirty="0" smtClean="0"/>
              <a:t>to the federation of resources contributed by the Resource Centres</a:t>
            </a:r>
          </a:p>
          <a:p>
            <a:r>
              <a:rPr lang="en-GB" sz="2800" dirty="0" smtClean="0"/>
              <a:t>Clarify that</a:t>
            </a:r>
            <a:r>
              <a:rPr lang="en-GB" dirty="0" smtClean="0"/>
              <a:t>: </a:t>
            </a:r>
            <a:r>
              <a:rPr lang="en-GB" sz="2000" dirty="0" smtClean="0"/>
              <a:t>In Europe Resource Centres are affiliated to </a:t>
            </a:r>
            <a:r>
              <a:rPr lang="en-US" sz="2000" dirty="0" smtClean="0">
                <a:solidFill>
                  <a:schemeClr val="accent1"/>
                </a:solidFill>
              </a:rPr>
              <a:t>National </a:t>
            </a:r>
            <a:r>
              <a:rPr lang="en-US" sz="2000" dirty="0">
                <a:solidFill>
                  <a:schemeClr val="accent1"/>
                </a:solidFill>
              </a:rPr>
              <a:t>Grid </a:t>
            </a:r>
            <a:r>
              <a:rPr lang="en-US" sz="2000" dirty="0" smtClean="0">
                <a:solidFill>
                  <a:schemeClr val="accent1"/>
                </a:solidFill>
              </a:rPr>
              <a:t>Initiatives</a:t>
            </a:r>
            <a:r>
              <a:rPr lang="en-US" sz="2000" dirty="0" smtClean="0"/>
              <a:t>, </a:t>
            </a:r>
            <a:r>
              <a:rPr lang="en-US" sz="2000" dirty="0"/>
              <a:t>which </a:t>
            </a:r>
            <a:endParaRPr lang="en-US" sz="2000" dirty="0" smtClean="0"/>
          </a:p>
          <a:p>
            <a:pPr lvl="1"/>
            <a:r>
              <a:rPr lang="en-US" sz="2000" dirty="0" smtClean="0"/>
              <a:t>“(a) have </a:t>
            </a:r>
            <a:r>
              <a:rPr lang="en-US" sz="2000" dirty="0"/>
              <a:t>a mandate to represent </a:t>
            </a:r>
            <a:r>
              <a:rPr lang="en-US" sz="2000" dirty="0" smtClean="0"/>
              <a:t>their national </a:t>
            </a:r>
            <a:r>
              <a:rPr lang="en-US" sz="2000" dirty="0"/>
              <a:t>Grid community in all matters falling within the scope of </a:t>
            </a:r>
            <a:r>
              <a:rPr lang="en-US" sz="2000" dirty="0" smtClean="0"/>
              <a:t>EGI.eu” </a:t>
            </a:r>
          </a:p>
          <a:p>
            <a:pPr lvl="1"/>
            <a:r>
              <a:rPr lang="en-US" sz="2000" dirty="0" smtClean="0"/>
              <a:t>“(</a:t>
            </a:r>
            <a:r>
              <a:rPr lang="en-US" sz="2000" dirty="0"/>
              <a:t>b</a:t>
            </a:r>
            <a:r>
              <a:rPr lang="en-US" sz="2000" dirty="0" smtClean="0"/>
              <a:t>) </a:t>
            </a:r>
            <a:r>
              <a:rPr lang="en-GB" sz="2000" dirty="0" smtClean="0"/>
              <a:t>are </a:t>
            </a:r>
            <a:r>
              <a:rPr lang="en-US" sz="2000" dirty="0" smtClean="0"/>
              <a:t>the </a:t>
            </a:r>
            <a:r>
              <a:rPr lang="en-US" sz="2000" dirty="0"/>
              <a:t>only organization having the mandate described in (a) for its country and thus provide a single contact point at the national level</a:t>
            </a:r>
            <a:r>
              <a:rPr lang="en-US" sz="2000" dirty="0" smtClean="0"/>
              <a:t>.”</a:t>
            </a:r>
          </a:p>
          <a:p>
            <a:r>
              <a:rPr lang="en-US" sz="2800" dirty="0" smtClean="0">
                <a:solidFill>
                  <a:schemeClr val="accent1"/>
                </a:solidFill>
              </a:rPr>
              <a:t>RC Operations Manager </a:t>
            </a:r>
            <a:r>
              <a:rPr lang="en-US" sz="2800" dirty="0" smtClean="0"/>
              <a:t>role: accepted or rejected? 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2733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80528" y="-171400"/>
            <a:ext cx="10441160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ounded Rectangle 95"/>
          <p:cNvSpPr/>
          <p:nvPr/>
        </p:nvSpPr>
        <p:spPr>
          <a:xfrm>
            <a:off x="611560" y="2564904"/>
            <a:ext cx="12241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Operations </a:t>
            </a:r>
          </a:p>
          <a:p>
            <a:pPr algn="ctr"/>
            <a:r>
              <a:rPr lang="en-GB" sz="1600" dirty="0" smtClean="0"/>
              <a:t>Manager</a:t>
            </a:r>
            <a:endParaRPr lang="en-GB" sz="1600" dirty="0"/>
          </a:p>
        </p:txBody>
      </p:sp>
      <p:grpSp>
        <p:nvGrpSpPr>
          <p:cNvPr id="97" name="Group 96"/>
          <p:cNvGrpSpPr/>
          <p:nvPr/>
        </p:nvGrpSpPr>
        <p:grpSpPr>
          <a:xfrm>
            <a:off x="35496" y="188640"/>
            <a:ext cx="9001000" cy="6480719"/>
            <a:chOff x="35496" y="188640"/>
            <a:chExt cx="9001000" cy="6480719"/>
          </a:xfrm>
        </p:grpSpPr>
        <p:sp>
          <p:nvSpPr>
            <p:cNvPr id="98" name="Freeform 97"/>
            <p:cNvSpPr/>
            <p:nvPr/>
          </p:nvSpPr>
          <p:spPr>
            <a:xfrm>
              <a:off x="35496" y="188640"/>
              <a:ext cx="5760640" cy="864096"/>
            </a:xfrm>
            <a:custGeom>
              <a:avLst/>
              <a:gdLst>
                <a:gd name="connsiteX0" fmla="*/ 0 w 5643247"/>
                <a:gd name="connsiteY0" fmla="*/ 245052 h 2450522"/>
                <a:gd name="connsiteX1" fmla="*/ 245052 w 5643247"/>
                <a:gd name="connsiteY1" fmla="*/ 0 h 2450522"/>
                <a:gd name="connsiteX2" fmla="*/ 5398195 w 5643247"/>
                <a:gd name="connsiteY2" fmla="*/ 0 h 2450522"/>
                <a:gd name="connsiteX3" fmla="*/ 5643247 w 5643247"/>
                <a:gd name="connsiteY3" fmla="*/ 245052 h 2450522"/>
                <a:gd name="connsiteX4" fmla="*/ 5643247 w 5643247"/>
                <a:gd name="connsiteY4" fmla="*/ 2205470 h 2450522"/>
                <a:gd name="connsiteX5" fmla="*/ 5398195 w 5643247"/>
                <a:gd name="connsiteY5" fmla="*/ 2450522 h 2450522"/>
                <a:gd name="connsiteX6" fmla="*/ 245052 w 5643247"/>
                <a:gd name="connsiteY6" fmla="*/ 2450522 h 2450522"/>
                <a:gd name="connsiteX7" fmla="*/ 0 w 5643247"/>
                <a:gd name="connsiteY7" fmla="*/ 2205470 h 2450522"/>
                <a:gd name="connsiteX8" fmla="*/ 0 w 5643247"/>
                <a:gd name="connsiteY8" fmla="*/ 245052 h 2450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43247" h="2450522">
                  <a:moveTo>
                    <a:pt x="0" y="245052"/>
                  </a:moveTo>
                  <a:cubicBezTo>
                    <a:pt x="0" y="109714"/>
                    <a:pt x="109714" y="0"/>
                    <a:pt x="245052" y="0"/>
                  </a:cubicBezTo>
                  <a:lnTo>
                    <a:pt x="5398195" y="0"/>
                  </a:lnTo>
                  <a:cubicBezTo>
                    <a:pt x="5533533" y="0"/>
                    <a:pt x="5643247" y="109714"/>
                    <a:pt x="5643247" y="245052"/>
                  </a:cubicBezTo>
                  <a:lnTo>
                    <a:pt x="5643247" y="2205470"/>
                  </a:lnTo>
                  <a:cubicBezTo>
                    <a:pt x="5643247" y="2340808"/>
                    <a:pt x="5533533" y="2450522"/>
                    <a:pt x="5398195" y="2450522"/>
                  </a:cubicBezTo>
                  <a:lnTo>
                    <a:pt x="245052" y="2450522"/>
                  </a:lnTo>
                  <a:cubicBezTo>
                    <a:pt x="109714" y="2450522"/>
                    <a:pt x="0" y="2340808"/>
                    <a:pt x="0" y="2205470"/>
                  </a:cubicBezTo>
                  <a:lnTo>
                    <a:pt x="0" y="2450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173" tIns="224173" rIns="224173" bIns="224173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200" kern="1200" dirty="0" smtClean="0"/>
                <a:t>Operations Centre</a:t>
              </a:r>
              <a:endParaRPr lang="en-GB" sz="3200" kern="1200" dirty="0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108495" y="5612008"/>
              <a:ext cx="8638976" cy="1057351"/>
            </a:xfrm>
            <a:custGeom>
              <a:avLst/>
              <a:gdLst>
                <a:gd name="connsiteX0" fmla="*/ 0 w 8638976"/>
                <a:gd name="connsiteY0" fmla="*/ 105735 h 1057351"/>
                <a:gd name="connsiteX1" fmla="*/ 105735 w 8638976"/>
                <a:gd name="connsiteY1" fmla="*/ 0 h 1057351"/>
                <a:gd name="connsiteX2" fmla="*/ 8533241 w 8638976"/>
                <a:gd name="connsiteY2" fmla="*/ 0 h 1057351"/>
                <a:gd name="connsiteX3" fmla="*/ 8638976 w 8638976"/>
                <a:gd name="connsiteY3" fmla="*/ 105735 h 1057351"/>
                <a:gd name="connsiteX4" fmla="*/ 8638976 w 8638976"/>
                <a:gd name="connsiteY4" fmla="*/ 951616 h 1057351"/>
                <a:gd name="connsiteX5" fmla="*/ 8533241 w 8638976"/>
                <a:gd name="connsiteY5" fmla="*/ 1057351 h 1057351"/>
                <a:gd name="connsiteX6" fmla="*/ 105735 w 8638976"/>
                <a:gd name="connsiteY6" fmla="*/ 1057351 h 1057351"/>
                <a:gd name="connsiteX7" fmla="*/ 0 w 8638976"/>
                <a:gd name="connsiteY7" fmla="*/ 951616 h 1057351"/>
                <a:gd name="connsiteX8" fmla="*/ 0 w 8638976"/>
                <a:gd name="connsiteY8" fmla="*/ 105735 h 1057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8976" h="1057351">
                  <a:moveTo>
                    <a:pt x="0" y="105735"/>
                  </a:moveTo>
                  <a:cubicBezTo>
                    <a:pt x="0" y="47339"/>
                    <a:pt x="47339" y="0"/>
                    <a:pt x="105735" y="0"/>
                  </a:cubicBezTo>
                  <a:lnTo>
                    <a:pt x="8533241" y="0"/>
                  </a:lnTo>
                  <a:cubicBezTo>
                    <a:pt x="8591637" y="0"/>
                    <a:pt x="8638976" y="47339"/>
                    <a:pt x="8638976" y="105735"/>
                  </a:cubicBezTo>
                  <a:lnTo>
                    <a:pt x="8638976" y="951616"/>
                  </a:lnTo>
                  <a:cubicBezTo>
                    <a:pt x="8638976" y="1010012"/>
                    <a:pt x="8591637" y="1057351"/>
                    <a:pt x="8533241" y="1057351"/>
                  </a:cubicBezTo>
                  <a:lnTo>
                    <a:pt x="105735" y="1057351"/>
                  </a:lnTo>
                  <a:cubicBezTo>
                    <a:pt x="47339" y="1057351"/>
                    <a:pt x="0" y="1010012"/>
                    <a:pt x="0" y="951616"/>
                  </a:cubicBezTo>
                  <a:lnTo>
                    <a:pt x="0" y="10573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8609" tIns="198609" rIns="198609" bIns="198609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4400" kern="1200" dirty="0" smtClean="0"/>
                <a:t>Operations Management Board</a:t>
              </a:r>
              <a:endParaRPr lang="en-GB" sz="4400" kern="1200" dirty="0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129858" y="1124744"/>
              <a:ext cx="2763588" cy="3744415"/>
            </a:xfrm>
            <a:custGeom>
              <a:avLst/>
              <a:gdLst>
                <a:gd name="connsiteX0" fmla="*/ 0 w 2763588"/>
                <a:gd name="connsiteY0" fmla="*/ 245052 h 2450522"/>
                <a:gd name="connsiteX1" fmla="*/ 245052 w 2763588"/>
                <a:gd name="connsiteY1" fmla="*/ 0 h 2450522"/>
                <a:gd name="connsiteX2" fmla="*/ 2518536 w 2763588"/>
                <a:gd name="connsiteY2" fmla="*/ 0 h 2450522"/>
                <a:gd name="connsiteX3" fmla="*/ 2763588 w 2763588"/>
                <a:gd name="connsiteY3" fmla="*/ 245052 h 2450522"/>
                <a:gd name="connsiteX4" fmla="*/ 2763588 w 2763588"/>
                <a:gd name="connsiteY4" fmla="*/ 2205470 h 2450522"/>
                <a:gd name="connsiteX5" fmla="*/ 2518536 w 2763588"/>
                <a:gd name="connsiteY5" fmla="*/ 2450522 h 2450522"/>
                <a:gd name="connsiteX6" fmla="*/ 245052 w 2763588"/>
                <a:gd name="connsiteY6" fmla="*/ 2450522 h 2450522"/>
                <a:gd name="connsiteX7" fmla="*/ 0 w 2763588"/>
                <a:gd name="connsiteY7" fmla="*/ 2205470 h 2450522"/>
                <a:gd name="connsiteX8" fmla="*/ 0 w 2763588"/>
                <a:gd name="connsiteY8" fmla="*/ 245052 h 2450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63588" h="2450522">
                  <a:moveTo>
                    <a:pt x="0" y="245052"/>
                  </a:moveTo>
                  <a:cubicBezTo>
                    <a:pt x="0" y="109714"/>
                    <a:pt x="109714" y="0"/>
                    <a:pt x="245052" y="0"/>
                  </a:cubicBezTo>
                  <a:lnTo>
                    <a:pt x="2518536" y="0"/>
                  </a:lnTo>
                  <a:cubicBezTo>
                    <a:pt x="2653874" y="0"/>
                    <a:pt x="2763588" y="109714"/>
                    <a:pt x="2763588" y="245052"/>
                  </a:cubicBezTo>
                  <a:lnTo>
                    <a:pt x="2763588" y="2205470"/>
                  </a:lnTo>
                  <a:cubicBezTo>
                    <a:pt x="2763588" y="2340808"/>
                    <a:pt x="2653874" y="2450522"/>
                    <a:pt x="2518536" y="2450522"/>
                  </a:cubicBezTo>
                  <a:lnTo>
                    <a:pt x="245052" y="2450522"/>
                  </a:lnTo>
                  <a:cubicBezTo>
                    <a:pt x="109714" y="2450522"/>
                    <a:pt x="0" y="2340808"/>
                    <a:pt x="0" y="2205470"/>
                  </a:cubicBezTo>
                  <a:lnTo>
                    <a:pt x="0" y="245052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3213" tIns="163213" rIns="163213" bIns="163213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400" kern="1200" dirty="0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2938188" y="1124744"/>
              <a:ext cx="2763588" cy="3744415"/>
            </a:xfrm>
            <a:custGeom>
              <a:avLst/>
              <a:gdLst>
                <a:gd name="connsiteX0" fmla="*/ 0 w 2763588"/>
                <a:gd name="connsiteY0" fmla="*/ 245052 h 2450522"/>
                <a:gd name="connsiteX1" fmla="*/ 245052 w 2763588"/>
                <a:gd name="connsiteY1" fmla="*/ 0 h 2450522"/>
                <a:gd name="connsiteX2" fmla="*/ 2518536 w 2763588"/>
                <a:gd name="connsiteY2" fmla="*/ 0 h 2450522"/>
                <a:gd name="connsiteX3" fmla="*/ 2763588 w 2763588"/>
                <a:gd name="connsiteY3" fmla="*/ 245052 h 2450522"/>
                <a:gd name="connsiteX4" fmla="*/ 2763588 w 2763588"/>
                <a:gd name="connsiteY4" fmla="*/ 2205470 h 2450522"/>
                <a:gd name="connsiteX5" fmla="*/ 2518536 w 2763588"/>
                <a:gd name="connsiteY5" fmla="*/ 2450522 h 2450522"/>
                <a:gd name="connsiteX6" fmla="*/ 245052 w 2763588"/>
                <a:gd name="connsiteY6" fmla="*/ 2450522 h 2450522"/>
                <a:gd name="connsiteX7" fmla="*/ 0 w 2763588"/>
                <a:gd name="connsiteY7" fmla="*/ 2205470 h 2450522"/>
                <a:gd name="connsiteX8" fmla="*/ 0 w 2763588"/>
                <a:gd name="connsiteY8" fmla="*/ 245052 h 2450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63588" h="2450522">
                  <a:moveTo>
                    <a:pt x="0" y="245052"/>
                  </a:moveTo>
                  <a:cubicBezTo>
                    <a:pt x="0" y="109714"/>
                    <a:pt x="109714" y="0"/>
                    <a:pt x="245052" y="0"/>
                  </a:cubicBezTo>
                  <a:lnTo>
                    <a:pt x="2518536" y="0"/>
                  </a:lnTo>
                  <a:cubicBezTo>
                    <a:pt x="2653874" y="0"/>
                    <a:pt x="2763588" y="109714"/>
                    <a:pt x="2763588" y="245052"/>
                  </a:cubicBezTo>
                  <a:lnTo>
                    <a:pt x="2763588" y="2205470"/>
                  </a:lnTo>
                  <a:cubicBezTo>
                    <a:pt x="2763588" y="2340808"/>
                    <a:pt x="2653874" y="2450522"/>
                    <a:pt x="2518536" y="2450522"/>
                  </a:cubicBezTo>
                  <a:lnTo>
                    <a:pt x="245052" y="2450522"/>
                  </a:lnTo>
                  <a:cubicBezTo>
                    <a:pt x="109714" y="2450522"/>
                    <a:pt x="0" y="2340808"/>
                    <a:pt x="0" y="2205470"/>
                  </a:cubicBezTo>
                  <a:lnTo>
                    <a:pt x="0" y="245052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3213" tIns="163213" rIns="163213" bIns="163213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400" kern="1200" dirty="0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5868144" y="188640"/>
              <a:ext cx="3168352" cy="864096"/>
            </a:xfrm>
            <a:custGeom>
              <a:avLst/>
              <a:gdLst>
                <a:gd name="connsiteX0" fmla="*/ 0 w 2763588"/>
                <a:gd name="connsiteY0" fmla="*/ 245052 h 2450522"/>
                <a:gd name="connsiteX1" fmla="*/ 245052 w 2763588"/>
                <a:gd name="connsiteY1" fmla="*/ 0 h 2450522"/>
                <a:gd name="connsiteX2" fmla="*/ 2518536 w 2763588"/>
                <a:gd name="connsiteY2" fmla="*/ 0 h 2450522"/>
                <a:gd name="connsiteX3" fmla="*/ 2763588 w 2763588"/>
                <a:gd name="connsiteY3" fmla="*/ 245052 h 2450522"/>
                <a:gd name="connsiteX4" fmla="*/ 2763588 w 2763588"/>
                <a:gd name="connsiteY4" fmla="*/ 2205470 h 2450522"/>
                <a:gd name="connsiteX5" fmla="*/ 2518536 w 2763588"/>
                <a:gd name="connsiteY5" fmla="*/ 2450522 h 2450522"/>
                <a:gd name="connsiteX6" fmla="*/ 245052 w 2763588"/>
                <a:gd name="connsiteY6" fmla="*/ 2450522 h 2450522"/>
                <a:gd name="connsiteX7" fmla="*/ 0 w 2763588"/>
                <a:gd name="connsiteY7" fmla="*/ 2205470 h 2450522"/>
                <a:gd name="connsiteX8" fmla="*/ 0 w 2763588"/>
                <a:gd name="connsiteY8" fmla="*/ 245052 h 2450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63588" h="2450522">
                  <a:moveTo>
                    <a:pt x="0" y="245052"/>
                  </a:moveTo>
                  <a:cubicBezTo>
                    <a:pt x="0" y="109714"/>
                    <a:pt x="109714" y="0"/>
                    <a:pt x="245052" y="0"/>
                  </a:cubicBezTo>
                  <a:lnTo>
                    <a:pt x="2518536" y="0"/>
                  </a:lnTo>
                  <a:cubicBezTo>
                    <a:pt x="2653874" y="0"/>
                    <a:pt x="2763588" y="109714"/>
                    <a:pt x="2763588" y="245052"/>
                  </a:cubicBezTo>
                  <a:lnTo>
                    <a:pt x="2763588" y="2205470"/>
                  </a:lnTo>
                  <a:cubicBezTo>
                    <a:pt x="2763588" y="2340808"/>
                    <a:pt x="2653874" y="2450522"/>
                    <a:pt x="2518536" y="2450522"/>
                  </a:cubicBezTo>
                  <a:lnTo>
                    <a:pt x="245052" y="2450522"/>
                  </a:lnTo>
                  <a:cubicBezTo>
                    <a:pt x="109714" y="2450522"/>
                    <a:pt x="0" y="2340808"/>
                    <a:pt x="0" y="2205470"/>
                  </a:cubicBezTo>
                  <a:lnTo>
                    <a:pt x="0" y="24505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173" tIns="224173" rIns="224173" bIns="224173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3200" kern="1200" dirty="0" smtClean="0"/>
                <a:t>Operations Centre</a:t>
              </a:r>
              <a:endParaRPr lang="en-GB" sz="3200" kern="1200" dirty="0"/>
            </a:p>
          </p:txBody>
        </p:sp>
      </p:grpSp>
      <p:sp>
        <p:nvSpPr>
          <p:cNvPr id="103" name="Rounded Rectangle 102"/>
          <p:cNvSpPr/>
          <p:nvPr/>
        </p:nvSpPr>
        <p:spPr>
          <a:xfrm>
            <a:off x="395536" y="4293096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Operations Manager</a:t>
            </a:r>
            <a:endParaRPr lang="en-GB" dirty="0"/>
          </a:p>
        </p:txBody>
      </p:sp>
      <p:sp>
        <p:nvSpPr>
          <p:cNvPr id="104" name="TextBox 103"/>
          <p:cNvSpPr txBox="1"/>
          <p:nvPr/>
        </p:nvSpPr>
        <p:spPr>
          <a:xfrm>
            <a:off x="323528" y="1340768"/>
            <a:ext cx="2423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Resource Infrastructure</a:t>
            </a:r>
          </a:p>
          <a:p>
            <a:pPr algn="ctr"/>
            <a:r>
              <a:rPr lang="en-GB" b="1" dirty="0" smtClean="0"/>
              <a:t>Provider</a:t>
            </a:r>
            <a:endParaRPr lang="en-GB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3108166" y="1342509"/>
            <a:ext cx="2423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Resource Infrastructure</a:t>
            </a:r>
          </a:p>
          <a:p>
            <a:pPr algn="ctr"/>
            <a:r>
              <a:rPr lang="en-GB" b="1" dirty="0" smtClean="0"/>
              <a:t>Provider</a:t>
            </a:r>
            <a:endParaRPr lang="en-GB" b="1" dirty="0"/>
          </a:p>
        </p:txBody>
      </p:sp>
      <p:sp>
        <p:nvSpPr>
          <p:cNvPr id="106" name="Down Arrow 105"/>
          <p:cNvSpPr/>
          <p:nvPr/>
        </p:nvSpPr>
        <p:spPr>
          <a:xfrm>
            <a:off x="1835696" y="3645024"/>
            <a:ext cx="216024" cy="64807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Down Arrow 106"/>
          <p:cNvSpPr/>
          <p:nvPr/>
        </p:nvSpPr>
        <p:spPr>
          <a:xfrm>
            <a:off x="1331640" y="4797153"/>
            <a:ext cx="180012" cy="100811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9" name="Group 108"/>
          <p:cNvGrpSpPr/>
          <p:nvPr/>
        </p:nvGrpSpPr>
        <p:grpSpPr>
          <a:xfrm>
            <a:off x="611560" y="2564904"/>
            <a:ext cx="2160240" cy="1080120"/>
            <a:chOff x="-377812" y="3356992"/>
            <a:chExt cx="2160240" cy="1080120"/>
          </a:xfrm>
        </p:grpSpPr>
        <p:sp>
          <p:nvSpPr>
            <p:cNvPr id="110" name="Rounded Rectangle 109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smtClean="0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-377812" y="3356992"/>
              <a:ext cx="2160240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-155395" y="3454349"/>
              <a:ext cx="1715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Resource centre</a:t>
              </a:r>
              <a:endParaRPr lang="en-GB" b="1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Operations Manager</a:t>
              </a: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95536" y="2420888"/>
            <a:ext cx="2160240" cy="1080120"/>
            <a:chOff x="-377812" y="3356992"/>
            <a:chExt cx="2160240" cy="1080120"/>
          </a:xfrm>
        </p:grpSpPr>
        <p:sp>
          <p:nvSpPr>
            <p:cNvPr id="115" name="Rounded Rectangle 114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smtClean="0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-377812" y="3356992"/>
              <a:ext cx="2160240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-155395" y="3454349"/>
              <a:ext cx="1715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Resource centre</a:t>
              </a:r>
              <a:endParaRPr lang="en-GB" b="1" dirty="0"/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Operations Manager</a:t>
              </a: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179512" y="2276872"/>
            <a:ext cx="2160240" cy="1080120"/>
            <a:chOff x="-377812" y="3356992"/>
            <a:chExt cx="2160240" cy="1080120"/>
          </a:xfrm>
        </p:grpSpPr>
        <p:sp>
          <p:nvSpPr>
            <p:cNvPr id="143" name="Rounded Rectangle 142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smtClean="0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-377812" y="3356992"/>
              <a:ext cx="2160240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-155395" y="3454349"/>
              <a:ext cx="1715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Resource centre</a:t>
              </a:r>
              <a:endParaRPr lang="en-GB" b="1" dirty="0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Operations Manager</a:t>
              </a:r>
            </a:p>
          </p:txBody>
        </p:sp>
      </p:grpSp>
      <p:sp>
        <p:nvSpPr>
          <p:cNvPr id="147" name="Down Arrow 146"/>
          <p:cNvSpPr/>
          <p:nvPr/>
        </p:nvSpPr>
        <p:spPr>
          <a:xfrm>
            <a:off x="1547664" y="3501008"/>
            <a:ext cx="216024" cy="79208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Down Arrow 147"/>
          <p:cNvSpPr/>
          <p:nvPr/>
        </p:nvSpPr>
        <p:spPr>
          <a:xfrm>
            <a:off x="1331640" y="3356992"/>
            <a:ext cx="216024" cy="93610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Rounded Rectangle 148"/>
          <p:cNvSpPr/>
          <p:nvPr/>
        </p:nvSpPr>
        <p:spPr>
          <a:xfrm>
            <a:off x="3419872" y="2564904"/>
            <a:ext cx="12241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Operations </a:t>
            </a:r>
          </a:p>
          <a:p>
            <a:pPr algn="ctr"/>
            <a:r>
              <a:rPr lang="en-GB" sz="1600" dirty="0" smtClean="0"/>
              <a:t>Manager</a:t>
            </a:r>
            <a:endParaRPr lang="en-GB" sz="1600" dirty="0"/>
          </a:p>
        </p:txBody>
      </p:sp>
      <p:sp>
        <p:nvSpPr>
          <p:cNvPr id="150" name="Rounded Rectangle 149"/>
          <p:cNvSpPr/>
          <p:nvPr/>
        </p:nvSpPr>
        <p:spPr>
          <a:xfrm>
            <a:off x="3203848" y="4293096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Operations Manager</a:t>
            </a:r>
            <a:endParaRPr lang="en-GB" dirty="0"/>
          </a:p>
        </p:txBody>
      </p:sp>
      <p:sp>
        <p:nvSpPr>
          <p:cNvPr id="151" name="Down Arrow 150"/>
          <p:cNvSpPr/>
          <p:nvPr/>
        </p:nvSpPr>
        <p:spPr>
          <a:xfrm>
            <a:off x="4644008" y="3645024"/>
            <a:ext cx="216024" cy="64807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Down Arrow 151"/>
          <p:cNvSpPr/>
          <p:nvPr/>
        </p:nvSpPr>
        <p:spPr>
          <a:xfrm>
            <a:off x="4139952" y="4797153"/>
            <a:ext cx="180012" cy="100811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3" name="Group 152"/>
          <p:cNvGrpSpPr/>
          <p:nvPr/>
        </p:nvGrpSpPr>
        <p:grpSpPr>
          <a:xfrm>
            <a:off x="3419872" y="2564904"/>
            <a:ext cx="2160240" cy="1080120"/>
            <a:chOff x="-377812" y="3356992"/>
            <a:chExt cx="2160240" cy="1080120"/>
          </a:xfrm>
        </p:grpSpPr>
        <p:sp>
          <p:nvSpPr>
            <p:cNvPr id="154" name="Rounded Rectangle 153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smtClean="0"/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-377812" y="3356992"/>
              <a:ext cx="2160240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-155395" y="3454349"/>
              <a:ext cx="1715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Resource centre</a:t>
              </a:r>
              <a:endParaRPr lang="en-GB" b="1" dirty="0"/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Operations Manager</a:t>
              </a: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3203848" y="2420888"/>
            <a:ext cx="2160240" cy="1080120"/>
            <a:chOff x="-377812" y="3356992"/>
            <a:chExt cx="2160240" cy="1080120"/>
          </a:xfrm>
        </p:grpSpPr>
        <p:sp>
          <p:nvSpPr>
            <p:cNvPr id="159" name="Rounded Rectangle 158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smtClean="0"/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-377812" y="3356992"/>
              <a:ext cx="2160240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155395" y="3454349"/>
              <a:ext cx="1715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Resource centre</a:t>
              </a:r>
              <a:endParaRPr lang="en-GB" b="1" dirty="0"/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Operations Manager</a:t>
              </a: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2987824" y="2276872"/>
            <a:ext cx="2160240" cy="1080120"/>
            <a:chOff x="-377812" y="3356992"/>
            <a:chExt cx="2160240" cy="1080120"/>
          </a:xfrm>
        </p:grpSpPr>
        <p:sp>
          <p:nvSpPr>
            <p:cNvPr id="164" name="Rounded Rectangle 163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smtClean="0"/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-377812" y="3356992"/>
              <a:ext cx="2160240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-155395" y="3454349"/>
              <a:ext cx="1715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Resource centre</a:t>
              </a:r>
              <a:endParaRPr lang="en-GB" b="1" dirty="0"/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Operations Manager</a:t>
              </a:r>
            </a:p>
          </p:txBody>
        </p:sp>
      </p:grpSp>
      <p:sp>
        <p:nvSpPr>
          <p:cNvPr id="168" name="Down Arrow 167"/>
          <p:cNvSpPr/>
          <p:nvPr/>
        </p:nvSpPr>
        <p:spPr>
          <a:xfrm>
            <a:off x="4355976" y="3501008"/>
            <a:ext cx="216024" cy="79208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Down Arrow 168"/>
          <p:cNvSpPr/>
          <p:nvPr/>
        </p:nvSpPr>
        <p:spPr>
          <a:xfrm>
            <a:off x="4139952" y="3356992"/>
            <a:ext cx="216024" cy="93610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Freeform 170"/>
          <p:cNvSpPr/>
          <p:nvPr/>
        </p:nvSpPr>
        <p:spPr>
          <a:xfrm>
            <a:off x="6056884" y="1124744"/>
            <a:ext cx="2763588" cy="3744415"/>
          </a:xfrm>
          <a:custGeom>
            <a:avLst/>
            <a:gdLst>
              <a:gd name="connsiteX0" fmla="*/ 0 w 2763588"/>
              <a:gd name="connsiteY0" fmla="*/ 245052 h 2450522"/>
              <a:gd name="connsiteX1" fmla="*/ 245052 w 2763588"/>
              <a:gd name="connsiteY1" fmla="*/ 0 h 2450522"/>
              <a:gd name="connsiteX2" fmla="*/ 2518536 w 2763588"/>
              <a:gd name="connsiteY2" fmla="*/ 0 h 2450522"/>
              <a:gd name="connsiteX3" fmla="*/ 2763588 w 2763588"/>
              <a:gd name="connsiteY3" fmla="*/ 245052 h 2450522"/>
              <a:gd name="connsiteX4" fmla="*/ 2763588 w 2763588"/>
              <a:gd name="connsiteY4" fmla="*/ 2205470 h 2450522"/>
              <a:gd name="connsiteX5" fmla="*/ 2518536 w 2763588"/>
              <a:gd name="connsiteY5" fmla="*/ 2450522 h 2450522"/>
              <a:gd name="connsiteX6" fmla="*/ 245052 w 2763588"/>
              <a:gd name="connsiteY6" fmla="*/ 2450522 h 2450522"/>
              <a:gd name="connsiteX7" fmla="*/ 0 w 2763588"/>
              <a:gd name="connsiteY7" fmla="*/ 2205470 h 2450522"/>
              <a:gd name="connsiteX8" fmla="*/ 0 w 2763588"/>
              <a:gd name="connsiteY8" fmla="*/ 245052 h 2450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3588" h="2450522">
                <a:moveTo>
                  <a:pt x="0" y="245052"/>
                </a:moveTo>
                <a:cubicBezTo>
                  <a:pt x="0" y="109714"/>
                  <a:pt x="109714" y="0"/>
                  <a:pt x="245052" y="0"/>
                </a:cubicBezTo>
                <a:lnTo>
                  <a:pt x="2518536" y="0"/>
                </a:lnTo>
                <a:cubicBezTo>
                  <a:pt x="2653874" y="0"/>
                  <a:pt x="2763588" y="109714"/>
                  <a:pt x="2763588" y="245052"/>
                </a:cubicBezTo>
                <a:lnTo>
                  <a:pt x="2763588" y="2205470"/>
                </a:lnTo>
                <a:cubicBezTo>
                  <a:pt x="2763588" y="2340808"/>
                  <a:pt x="2653874" y="2450522"/>
                  <a:pt x="2518536" y="2450522"/>
                </a:cubicBezTo>
                <a:lnTo>
                  <a:pt x="245052" y="2450522"/>
                </a:lnTo>
                <a:cubicBezTo>
                  <a:pt x="109714" y="2450522"/>
                  <a:pt x="0" y="2340808"/>
                  <a:pt x="0" y="2205470"/>
                </a:cubicBezTo>
                <a:lnTo>
                  <a:pt x="0" y="24505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3213" tIns="163213" rIns="163213" bIns="16321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2400" kern="1200" dirty="0"/>
          </a:p>
        </p:txBody>
      </p:sp>
      <p:sp>
        <p:nvSpPr>
          <p:cNvPr id="172" name="TextBox 171"/>
          <p:cNvSpPr txBox="1"/>
          <p:nvPr/>
        </p:nvSpPr>
        <p:spPr>
          <a:xfrm>
            <a:off x="6204510" y="1340768"/>
            <a:ext cx="2423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Resource Infrastructure</a:t>
            </a:r>
          </a:p>
          <a:p>
            <a:pPr algn="ctr"/>
            <a:r>
              <a:rPr lang="en-GB" b="1" dirty="0" smtClean="0"/>
              <a:t>Provider</a:t>
            </a:r>
            <a:endParaRPr lang="en-GB" b="1" dirty="0"/>
          </a:p>
        </p:txBody>
      </p:sp>
      <p:sp>
        <p:nvSpPr>
          <p:cNvPr id="173" name="Rounded Rectangle 172"/>
          <p:cNvSpPr/>
          <p:nvPr/>
        </p:nvSpPr>
        <p:spPr>
          <a:xfrm>
            <a:off x="6588224" y="2563163"/>
            <a:ext cx="12241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Operations </a:t>
            </a:r>
          </a:p>
          <a:p>
            <a:pPr algn="ctr"/>
            <a:r>
              <a:rPr lang="en-GB" sz="1600" dirty="0" smtClean="0"/>
              <a:t>Manager</a:t>
            </a:r>
            <a:endParaRPr lang="en-GB" sz="1600" dirty="0"/>
          </a:p>
        </p:txBody>
      </p:sp>
      <p:sp>
        <p:nvSpPr>
          <p:cNvPr id="174" name="Rounded Rectangle 173"/>
          <p:cNvSpPr/>
          <p:nvPr/>
        </p:nvSpPr>
        <p:spPr>
          <a:xfrm>
            <a:off x="6372200" y="4291355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Operations Manager</a:t>
            </a:r>
            <a:endParaRPr lang="en-GB" dirty="0"/>
          </a:p>
        </p:txBody>
      </p:sp>
      <p:sp>
        <p:nvSpPr>
          <p:cNvPr id="175" name="Down Arrow 174"/>
          <p:cNvSpPr/>
          <p:nvPr/>
        </p:nvSpPr>
        <p:spPr>
          <a:xfrm>
            <a:off x="7812360" y="3643283"/>
            <a:ext cx="216024" cy="64807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Down Arrow 175"/>
          <p:cNvSpPr/>
          <p:nvPr/>
        </p:nvSpPr>
        <p:spPr>
          <a:xfrm>
            <a:off x="7236296" y="4795412"/>
            <a:ext cx="180012" cy="1008112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7" name="Group 176"/>
          <p:cNvGrpSpPr/>
          <p:nvPr/>
        </p:nvGrpSpPr>
        <p:grpSpPr>
          <a:xfrm>
            <a:off x="6588224" y="2563163"/>
            <a:ext cx="2160240" cy="1080120"/>
            <a:chOff x="-377812" y="3356992"/>
            <a:chExt cx="2160240" cy="1080120"/>
          </a:xfrm>
        </p:grpSpPr>
        <p:sp>
          <p:nvSpPr>
            <p:cNvPr id="178" name="Rounded Rectangle 177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smtClean="0"/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-377812" y="3356992"/>
              <a:ext cx="2160240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-155395" y="3454349"/>
              <a:ext cx="1715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Resource centre</a:t>
              </a:r>
              <a:endParaRPr lang="en-GB" b="1" dirty="0"/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Operations Manager</a:t>
              </a: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6372200" y="2419147"/>
            <a:ext cx="2160240" cy="1080120"/>
            <a:chOff x="-377812" y="3356992"/>
            <a:chExt cx="2160240" cy="1080120"/>
          </a:xfrm>
        </p:grpSpPr>
        <p:sp>
          <p:nvSpPr>
            <p:cNvPr id="183" name="Rounded Rectangle 182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smtClean="0"/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-377812" y="3356992"/>
              <a:ext cx="2160240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-155395" y="3454349"/>
              <a:ext cx="1715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Resource centre</a:t>
              </a:r>
              <a:endParaRPr lang="en-GB" b="1" dirty="0"/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Operations Manager</a:t>
              </a: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6156176" y="2275131"/>
            <a:ext cx="2160240" cy="1080120"/>
            <a:chOff x="-377812" y="3356992"/>
            <a:chExt cx="2160240" cy="1080120"/>
          </a:xfrm>
        </p:grpSpPr>
        <p:sp>
          <p:nvSpPr>
            <p:cNvPr id="188" name="Rounded Rectangle 187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 smtClean="0"/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-377812" y="3356992"/>
              <a:ext cx="2160240" cy="108012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-155395" y="3454349"/>
              <a:ext cx="1715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Resource centre</a:t>
              </a:r>
              <a:endParaRPr lang="en-GB" b="1" dirty="0"/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35496" y="3789040"/>
              <a:ext cx="1224136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/>
                <a:t>Operations Manager</a:t>
              </a:r>
            </a:p>
          </p:txBody>
        </p:sp>
      </p:grpSp>
      <p:sp>
        <p:nvSpPr>
          <p:cNvPr id="192" name="Down Arrow 191"/>
          <p:cNvSpPr/>
          <p:nvPr/>
        </p:nvSpPr>
        <p:spPr>
          <a:xfrm>
            <a:off x="7524328" y="3499267"/>
            <a:ext cx="216024" cy="79208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Down Arrow 192"/>
          <p:cNvSpPr/>
          <p:nvPr/>
        </p:nvSpPr>
        <p:spPr>
          <a:xfrm>
            <a:off x="7308304" y="3355251"/>
            <a:ext cx="216024" cy="93610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own Arrow 3"/>
          <p:cNvSpPr/>
          <p:nvPr/>
        </p:nvSpPr>
        <p:spPr>
          <a:xfrm>
            <a:off x="1420912" y="944724"/>
            <a:ext cx="270768" cy="396044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Down Arrow 193"/>
          <p:cNvSpPr/>
          <p:nvPr/>
        </p:nvSpPr>
        <p:spPr>
          <a:xfrm>
            <a:off x="4085208" y="944724"/>
            <a:ext cx="270768" cy="396044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Down Arrow 194"/>
          <p:cNvSpPr/>
          <p:nvPr/>
        </p:nvSpPr>
        <p:spPr>
          <a:xfrm>
            <a:off x="8117656" y="908720"/>
            <a:ext cx="270768" cy="396044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0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Operational Level Agreement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836" y="764704"/>
            <a:ext cx="8075612" cy="4525963"/>
          </a:xfrm>
        </p:spPr>
        <p:txBody>
          <a:bodyPr/>
          <a:lstStyle/>
          <a:p>
            <a:pPr lvl="1"/>
            <a:endParaRPr lang="en-GB" sz="2400" dirty="0" smtClean="0">
              <a:solidFill>
                <a:schemeClr val="accent1"/>
              </a:solidFill>
            </a:endParaRPr>
          </a:p>
          <a:p>
            <a:r>
              <a:rPr lang="en-GB" sz="2800" dirty="0" smtClean="0">
                <a:solidFill>
                  <a:schemeClr val="accent1"/>
                </a:solidFill>
              </a:rPr>
              <a:t>RC</a:t>
            </a:r>
            <a:r>
              <a:rPr lang="en-GB" sz="2800" dirty="0" smtClean="0"/>
              <a:t> OLA </a:t>
            </a:r>
            <a:r>
              <a:rPr lang="en-GB" sz="2800" dirty="0" smtClean="0">
                <a:sym typeface="Wingdings" pitchFamily="2" charset="2"/>
              </a:rPr>
              <a:t> approval is a pre-requisite for “certified sites”. </a:t>
            </a:r>
            <a:endParaRPr lang="en-GB" sz="2800" dirty="0"/>
          </a:p>
          <a:p>
            <a:r>
              <a:rPr lang="en-GB" sz="2800" dirty="0">
                <a:solidFill>
                  <a:schemeClr val="accent1"/>
                </a:solidFill>
              </a:rPr>
              <a:t>Resource Infrastructure Provider </a:t>
            </a:r>
            <a:r>
              <a:rPr lang="en-GB" sz="2800" dirty="0" smtClean="0"/>
              <a:t>OLA </a:t>
            </a:r>
            <a:r>
              <a:rPr lang="en-GB" sz="2800" dirty="0" smtClean="0">
                <a:sym typeface="Wingdings" pitchFamily="2" charset="2"/>
              </a:rPr>
              <a:t> approval is a pre-requisite for being part of the EGI infrastructure</a:t>
            </a:r>
            <a:endParaRPr lang="en-GB" sz="2800" dirty="0"/>
          </a:p>
          <a:p>
            <a:r>
              <a:rPr lang="en-GB" sz="2800" dirty="0">
                <a:solidFill>
                  <a:schemeClr val="accent1"/>
                </a:solidFill>
              </a:rPr>
              <a:t>EGI.eu</a:t>
            </a:r>
            <a:r>
              <a:rPr lang="en-GB" sz="2800" dirty="0"/>
              <a:t> </a:t>
            </a:r>
            <a:r>
              <a:rPr lang="en-GB" sz="2800" dirty="0" smtClean="0"/>
              <a:t>OLA </a:t>
            </a:r>
            <a:r>
              <a:rPr lang="en-GB" sz="2800" dirty="0" smtClean="0">
                <a:sym typeface="Wingdings" pitchFamily="2" charset="2"/>
              </a:rPr>
              <a:t> defined by the OMB. Needs discussion with the providers of the Global services</a:t>
            </a:r>
          </a:p>
          <a:p>
            <a:pPr marL="0" indent="0">
              <a:buNone/>
            </a:pPr>
            <a:r>
              <a:rPr lang="en-GB" sz="2400" dirty="0" smtClean="0">
                <a:sym typeface="Wingdings" pitchFamily="2" charset="2"/>
              </a:rPr>
              <a:t>And follow-up discussion in the OLA Task Force</a:t>
            </a:r>
          </a:p>
          <a:p>
            <a:r>
              <a:rPr lang="en-GB" sz="2800" dirty="0" smtClean="0">
                <a:solidFill>
                  <a:schemeClr val="accent1"/>
                </a:solidFill>
                <a:sym typeface="Wingdings" pitchFamily="2" charset="2"/>
              </a:rPr>
              <a:t>revision of D4.1 in 12 months </a:t>
            </a:r>
            <a:endParaRPr lang="en-GB" sz="2800" dirty="0">
              <a:solidFill>
                <a:schemeClr val="accent1"/>
              </a:solidFill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2933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922</TotalTime>
  <Words>266</Words>
  <Application>Microsoft Office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EGI-InSPIRE-Slide-Template_v4-1</vt:lpstr>
      <vt:lpstr>Operations Architecture D4.1</vt:lpstr>
      <vt:lpstr>Proposal for D4.1</vt:lpstr>
      <vt:lpstr>PowerPoint Presentation</vt:lpstr>
      <vt:lpstr>Operational Level Agreement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Architecture D4.1</dc:title>
  <dc:creator>Tiziana Ferrari</dc:creator>
  <cp:lastModifiedBy>Tiziana Ferrari</cp:lastModifiedBy>
  <cp:revision>14</cp:revision>
  <dcterms:created xsi:type="dcterms:W3CDTF">2011-01-24T01:15:40Z</dcterms:created>
  <dcterms:modified xsi:type="dcterms:W3CDTF">2011-01-31T07:01:25Z</dcterms:modified>
</cp:coreProperties>
</file>