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21"/>
  </p:notesMasterIdLst>
  <p:sldIdLst>
    <p:sldId id="256" r:id="rId2"/>
    <p:sldId id="272" r:id="rId3"/>
    <p:sldId id="273" r:id="rId4"/>
    <p:sldId id="274" r:id="rId5"/>
    <p:sldId id="257" r:id="rId6"/>
    <p:sldId id="259" r:id="rId7"/>
    <p:sldId id="266" r:id="rId8"/>
    <p:sldId id="260" r:id="rId9"/>
    <p:sldId id="267" r:id="rId10"/>
    <p:sldId id="275" r:id="rId11"/>
    <p:sldId id="261" r:id="rId12"/>
    <p:sldId id="268" r:id="rId13"/>
    <p:sldId id="262" r:id="rId14"/>
    <p:sldId id="263" r:id="rId15"/>
    <p:sldId id="269" r:id="rId16"/>
    <p:sldId id="265" r:id="rId17"/>
    <p:sldId id="270" r:id="rId18"/>
    <p:sldId id="264" r:id="rId19"/>
    <p:sldId id="271"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906"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672A105D-3D27-4A51-A2A2-65FB6A3B9EE6}" type="datetimeFigureOut">
              <a:rPr lang="en-US"/>
              <a:pPr>
                <a:defRPr/>
              </a:pPr>
              <a:t>1/24/2011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smtClean="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37501649-B9E3-4875-A626-A9100929597C}" type="slidenum">
              <a:rPr lang="en-US"/>
              <a:pPr>
                <a:defRPr/>
              </a:pPr>
              <a:t>‹#›</a:t>
            </a:fld>
            <a:endParaRPr lang="en-US"/>
          </a:p>
        </p:txBody>
      </p:sp>
    </p:spTree>
    <p:extLst>
      <p:ext uri="{BB962C8B-B14F-4D97-AF65-F5344CB8AC3E}">
        <p14:creationId xmlns:p14="http://schemas.microsoft.com/office/powerpoint/2010/main" val="233871376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85800"/>
            <a:ext cx="1447800" cy="579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5" name="Text Box 2"/>
          <p:cNvSpPr txBox="1">
            <a:spLocks noChangeArrowheads="1"/>
          </p:cNvSpPr>
          <p:nvPr userDrawn="1"/>
        </p:nvSpPr>
        <p:spPr bwMode="auto">
          <a:xfrm>
            <a:off x="0" y="6308725"/>
            <a:ext cx="9144000" cy="549275"/>
          </a:xfrm>
          <a:prstGeom prst="rect">
            <a:avLst/>
          </a:prstGeom>
          <a:solidFill>
            <a:srgbClr val="0067B1"/>
          </a:solidFill>
          <a:ln w="9525">
            <a:noFill/>
            <a:round/>
            <a:headEnd/>
            <a:tailEnd/>
          </a:ln>
          <a:effectLst/>
        </p:spPr>
        <p:txBody>
          <a:bodyPr wrap="none" anchor="ctr"/>
          <a:lstStyle/>
          <a:p>
            <a:pPr fontAlgn="auto">
              <a:spcBef>
                <a:spcPts val="0"/>
              </a:spcBef>
              <a:spcAft>
                <a:spcPts val="0"/>
              </a:spcAft>
              <a:defRPr/>
            </a:pPr>
            <a:endParaRPr lang="en-US">
              <a:latin typeface="+mn-lt"/>
            </a:endParaRPr>
          </a:p>
        </p:txBody>
      </p:sp>
      <p:grpSp>
        <p:nvGrpSpPr>
          <p:cNvPr id="6" name="Group 21"/>
          <p:cNvGrpSpPr>
            <a:grpSpLocks/>
          </p:cNvGrpSpPr>
          <p:nvPr userDrawn="1"/>
        </p:nvGrpSpPr>
        <p:grpSpPr bwMode="auto">
          <a:xfrm>
            <a:off x="0" y="0"/>
            <a:ext cx="9215438" cy="1081088"/>
            <a:chOff x="-1" y="0"/>
            <a:chExt cx="9215439" cy="1081088"/>
          </a:xfrm>
        </p:grpSpPr>
        <p:sp>
          <p:nvSpPr>
            <p:cNvPr id="7" name="Rectangle 4"/>
            <p:cNvSpPr>
              <a:spLocks noChangeArrowheads="1"/>
            </p:cNvSpPr>
            <p:nvPr userDrawn="1"/>
          </p:nvSpPr>
          <p:spPr bwMode="auto">
            <a:xfrm>
              <a:off x="-1" y="0"/>
              <a:ext cx="9144001" cy="1044575"/>
            </a:xfrm>
            <a:prstGeom prst="rect">
              <a:avLst/>
            </a:prstGeom>
            <a:solidFill>
              <a:srgbClr val="0067B1"/>
            </a:solidFill>
            <a:ln w="9360">
              <a:solidFill>
                <a:srgbClr val="0067B1"/>
              </a:solidFill>
              <a:round/>
              <a:headEnd/>
              <a:tailEnd/>
            </a:ln>
            <a:effectLst/>
          </p:spPr>
          <p:txBody>
            <a:bodyPr wrap="none" anchor="ctr"/>
            <a:lstStyle/>
            <a:p>
              <a:pPr fontAlgn="auto">
                <a:spcBef>
                  <a:spcPts val="0"/>
                </a:spcBef>
                <a:spcAft>
                  <a:spcPts val="0"/>
                </a:spcAft>
                <a:defRPr/>
              </a:pPr>
              <a:endParaRPr lang="en-US">
                <a:latin typeface="+mn-lt"/>
              </a:endParaRPr>
            </a:p>
          </p:txBody>
        </p:sp>
        <p:pic>
          <p:nvPicPr>
            <p:cNvPr id="8" name="Picture 5"/>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173513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9" name="Rectangle 6"/>
            <p:cNvSpPr>
              <a:spLocks noChangeArrowheads="1"/>
            </p:cNvSpPr>
            <p:nvPr/>
          </p:nvSpPr>
          <p:spPr bwMode="auto">
            <a:xfrm>
              <a:off x="1619249" y="0"/>
              <a:ext cx="1800225" cy="979488"/>
            </a:xfrm>
            <a:prstGeom prst="rect">
              <a:avLst/>
            </a:prstGeom>
            <a:solidFill>
              <a:srgbClr val="FFFFFF"/>
            </a:solidFill>
            <a:ln w="9360">
              <a:solidFill>
                <a:srgbClr val="FFFFFF"/>
              </a:solidFill>
              <a:round/>
              <a:headEnd/>
              <a:tailEnd/>
            </a:ln>
            <a:effectLst/>
          </p:spPr>
          <p:txBody>
            <a:bodyPr wrap="none" anchor="ctr"/>
            <a:lstStyle/>
            <a:p>
              <a:pPr fontAlgn="auto">
                <a:spcBef>
                  <a:spcPts val="0"/>
                </a:spcBef>
                <a:spcAft>
                  <a:spcPts val="0"/>
                </a:spcAft>
                <a:defRPr/>
              </a:pPr>
              <a:endParaRPr lang="en-US">
                <a:latin typeface="+mn-lt"/>
              </a:endParaRPr>
            </a:p>
          </p:txBody>
        </p:sp>
        <p:sp>
          <p:nvSpPr>
            <p:cNvPr id="10" name="Freeform 7"/>
            <p:cNvSpPr>
              <a:spLocks noChangeArrowheads="1"/>
            </p:cNvSpPr>
            <p:nvPr/>
          </p:nvSpPr>
          <p:spPr bwMode="auto">
            <a:xfrm>
              <a:off x="1619249" y="0"/>
              <a:ext cx="1800225" cy="979488"/>
            </a:xfrm>
            <a:custGeom>
              <a:avLst/>
              <a:gdLst/>
              <a:ahLst/>
              <a:cxnLst>
                <a:cxn ang="0">
                  <a:pos x="5000" y="0"/>
                </a:cxn>
                <a:cxn ang="0">
                  <a:pos x="5000" y="2720"/>
                </a:cxn>
                <a:cxn ang="0">
                  <a:pos x="0" y="2720"/>
                </a:cxn>
                <a:cxn ang="0">
                  <a:pos x="2000" y="0"/>
                </a:cxn>
                <a:cxn ang="0">
                  <a:pos x="5000" y="0"/>
                </a:cxn>
              </a:cxnLst>
              <a:rect l="0" t="0" r="r" b="b"/>
              <a:pathLst>
                <a:path w="5001" h="2721">
                  <a:moveTo>
                    <a:pt x="5000" y="0"/>
                  </a:moveTo>
                  <a:lnTo>
                    <a:pt x="5000" y="2720"/>
                  </a:lnTo>
                  <a:lnTo>
                    <a:pt x="0" y="2720"/>
                  </a:lnTo>
                  <a:cubicBezTo>
                    <a:pt x="2000" y="2720"/>
                    <a:pt x="0" y="0"/>
                    <a:pt x="2000" y="0"/>
                  </a:cubicBezTo>
                  <a:cubicBezTo>
                    <a:pt x="2667" y="0"/>
                    <a:pt x="4333" y="0"/>
                    <a:pt x="5000" y="0"/>
                  </a:cubicBezTo>
                </a:path>
              </a:pathLst>
            </a:custGeom>
            <a:solidFill>
              <a:srgbClr val="0067B1"/>
            </a:solidFill>
            <a:ln w="9360">
              <a:solidFill>
                <a:srgbClr val="0067B1"/>
              </a:solidFill>
              <a:round/>
              <a:headEnd/>
              <a:tailEnd/>
            </a:ln>
            <a:effectLst/>
          </p:spPr>
          <p:txBody>
            <a:bodyPr wrap="none" anchor="ctr"/>
            <a:lstStyle/>
            <a:p>
              <a:pPr fontAlgn="auto">
                <a:spcBef>
                  <a:spcPts val="0"/>
                </a:spcBef>
                <a:spcAft>
                  <a:spcPts val="0"/>
                </a:spcAft>
                <a:defRPr/>
              </a:pPr>
              <a:endParaRPr lang="en-US">
                <a:latin typeface="+mn-lt"/>
              </a:endParaRPr>
            </a:p>
          </p:txBody>
        </p:sp>
        <p:sp>
          <p:nvSpPr>
            <p:cNvPr id="11" name="Text Box 12"/>
            <p:cNvSpPr txBox="1">
              <a:spLocks noChangeArrowheads="1"/>
            </p:cNvSpPr>
            <p:nvPr userDrawn="1"/>
          </p:nvSpPr>
          <p:spPr bwMode="auto">
            <a:xfrm>
              <a:off x="6551613" y="503238"/>
              <a:ext cx="2663825" cy="577850"/>
            </a:xfrm>
            <a:prstGeom prst="rect">
              <a:avLst/>
            </a:prstGeom>
            <a:noFill/>
            <a:ln w="9525">
              <a:noFill/>
              <a:round/>
              <a:headEnd/>
              <a:tailEnd/>
            </a:ln>
            <a:effectLst/>
          </p:spPr>
          <p:txBody>
            <a:bodyPr lIns="90000" tIns="45000" rIns="90000" bIns="45000"/>
            <a:lstStyle/>
            <a:p>
              <a:pPr fontAlgn="auto">
                <a:spcBef>
                  <a:spcPts val="0"/>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200" b="1" dirty="0">
                  <a:solidFill>
                    <a:srgbClr val="FFFFFF"/>
                  </a:solidFill>
                  <a:ea typeface="SimSun" charset="0"/>
                  <a:cs typeface="Arial" pitchFamily="34" charset="0"/>
                </a:rPr>
                <a:t>EGI-</a:t>
              </a:r>
              <a:r>
                <a:rPr lang="en-GB" sz="3200" b="1" dirty="0" err="1">
                  <a:solidFill>
                    <a:srgbClr val="FFFFFF"/>
                  </a:solidFill>
                  <a:ea typeface="SimSun" charset="0"/>
                  <a:cs typeface="Arial" pitchFamily="34" charset="0"/>
                </a:rPr>
                <a:t>InSPIRE</a:t>
              </a:r>
              <a:endParaRPr lang="en-GB" sz="3200" b="1" dirty="0">
                <a:solidFill>
                  <a:srgbClr val="FFFFFF"/>
                </a:solidFill>
                <a:ea typeface="SimSun" charset="0"/>
                <a:cs typeface="Arial" pitchFamily="34" charset="0"/>
              </a:endParaRPr>
            </a:p>
          </p:txBody>
        </p:sp>
      </p:grpSp>
      <p:pic>
        <p:nvPicPr>
          <p:cNvPr id="12" name="Picture 3"/>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243888" y="5713413"/>
            <a:ext cx="7810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3" name="Picture 4"/>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516688" y="5640388"/>
            <a:ext cx="1447800" cy="58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4" name="Rectangle 17"/>
          <p:cNvSpPr>
            <a:spLocks noChangeArrowheads="1"/>
          </p:cNvSpPr>
          <p:nvPr userDrawn="1"/>
        </p:nvSpPr>
        <p:spPr bwMode="auto">
          <a:xfrm>
            <a:off x="7667625" y="6586538"/>
            <a:ext cx="1447800" cy="279400"/>
          </a:xfrm>
          <a:prstGeom prst="rect">
            <a:avLst/>
          </a:prstGeom>
          <a:noFill/>
          <a:ln w="9525">
            <a:noFill/>
            <a:round/>
            <a:headEnd/>
            <a:tailEnd/>
          </a:ln>
          <a:effectLst/>
        </p:spPr>
        <p:txBody>
          <a:bodyPr lIns="90000" tIns="46800" rIns="90000" bIns="46800">
            <a:spAutoFit/>
          </a:bodyPr>
          <a:lstStyle/>
          <a:p>
            <a:pPr algn="r" fontAlgn="auto">
              <a:spcBef>
                <a:spcPts val="875"/>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00" dirty="0">
                <a:solidFill>
                  <a:srgbClr val="FFFFFF"/>
                </a:solidFill>
                <a:ea typeface="SimSun" charset="0"/>
                <a:cs typeface="Arial" pitchFamily="34" charset="0"/>
              </a:rPr>
              <a:t>www.egi.eu</a:t>
            </a:r>
          </a:p>
        </p:txBody>
      </p:sp>
      <p:sp>
        <p:nvSpPr>
          <p:cNvPr id="15" name="Rectangle 18"/>
          <p:cNvSpPr>
            <a:spLocks noChangeArrowheads="1"/>
          </p:cNvSpPr>
          <p:nvPr userDrawn="1"/>
        </p:nvSpPr>
        <p:spPr bwMode="auto">
          <a:xfrm>
            <a:off x="53752" y="6605588"/>
            <a:ext cx="2286000" cy="279400"/>
          </a:xfrm>
          <a:prstGeom prst="rect">
            <a:avLst/>
          </a:prstGeom>
          <a:noFill/>
          <a:ln w="9525">
            <a:noFill/>
            <a:round/>
            <a:headEnd/>
            <a:tailEnd/>
          </a:ln>
          <a:effectLst/>
        </p:spPr>
        <p:txBody>
          <a:bodyPr lIns="90000" tIns="46800" rIns="90000" bIns="46800">
            <a:spAutoFit/>
          </a:bodyPr>
          <a:lstStyle/>
          <a:p>
            <a:pPr fontAlgn="auto">
              <a:spcBef>
                <a:spcPts val="875"/>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00" dirty="0">
                <a:solidFill>
                  <a:srgbClr val="FFFFFF"/>
                </a:solidFill>
                <a:ea typeface="SimSun" charset="0"/>
                <a:cs typeface="Arial" pitchFamily="34" charset="0"/>
              </a:rPr>
              <a:t>EGI-</a:t>
            </a:r>
            <a:r>
              <a:rPr lang="en-US" sz="1200" dirty="0" err="1">
                <a:solidFill>
                  <a:srgbClr val="FFFFFF"/>
                </a:solidFill>
                <a:ea typeface="SimSun" charset="0"/>
                <a:cs typeface="Arial" pitchFamily="34" charset="0"/>
              </a:rPr>
              <a:t>InSPIRE</a:t>
            </a:r>
            <a:r>
              <a:rPr lang="en-US" sz="1200" dirty="0">
                <a:solidFill>
                  <a:srgbClr val="FFFFFF"/>
                </a:solidFill>
                <a:ea typeface="SimSun" charset="0"/>
                <a:cs typeface="Arial" pitchFamily="34" charset="0"/>
              </a:rPr>
              <a:t> RI-261323</a:t>
            </a:r>
          </a:p>
        </p:txBody>
      </p:sp>
      <p:sp>
        <p:nvSpPr>
          <p:cNvPr id="2" name="Title 1"/>
          <p:cNvSpPr>
            <a:spLocks noGrp="1"/>
          </p:cNvSpPr>
          <p:nvPr>
            <p:ph type="ctrTitle"/>
          </p:nvPr>
        </p:nvSpPr>
        <p:spPr>
          <a:xfrm>
            <a:off x="1619672" y="2130425"/>
            <a:ext cx="7200800" cy="1470025"/>
          </a:xfrm>
        </p:spPr>
        <p:txBody>
          <a:bodyPr/>
          <a:lstStyle>
            <a:lvl1pPr>
              <a:defRPr>
                <a:solidFill>
                  <a:schemeClr val="tx1"/>
                </a:solidFill>
                <a:latin typeface="Arial" pitchFamily="34" charset="0"/>
                <a:cs typeface="Arial"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267744" y="3886200"/>
            <a:ext cx="5832648" cy="1343000"/>
          </a:xfrm>
        </p:spPr>
        <p:txBody>
          <a:bodyPr/>
          <a:lstStyle>
            <a:lvl1pPr marL="0" indent="0" algn="ctr">
              <a:buNone/>
              <a:defRPr>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Date Placeholder 3"/>
          <p:cNvSpPr>
            <a:spLocks noGrp="1"/>
          </p:cNvSpPr>
          <p:nvPr>
            <p:ph type="dt" sz="half" idx="10"/>
          </p:nvPr>
        </p:nvSpPr>
        <p:spPr>
          <a:xfrm>
            <a:off x="62136" y="6376670"/>
            <a:ext cx="2133600" cy="365125"/>
          </a:xfrm>
        </p:spPr>
        <p:txBody>
          <a:bodyPr/>
          <a:lstStyle>
            <a:lvl1pPr>
              <a:defRPr smtClean="0">
                <a:solidFill>
                  <a:schemeClr val="bg1"/>
                </a:solidFill>
                <a:latin typeface="Arial" pitchFamily="34" charset="0"/>
                <a:cs typeface="Arial" pitchFamily="34" charset="0"/>
              </a:defRPr>
            </a:lvl1pPr>
          </a:lstStyle>
          <a:p>
            <a:pPr>
              <a:defRPr/>
            </a:pPr>
            <a:fld id="{5D30BDEB-DAC9-4436-925D-F77FA7140691}" type="datetime1">
              <a:rPr lang="en-US"/>
              <a:pPr>
                <a:defRPr/>
              </a:pPr>
              <a:t>1/24/2011</a:t>
            </a:fld>
            <a:endParaRPr lang="en-US" dirty="0"/>
          </a:p>
        </p:txBody>
      </p:sp>
      <p:sp>
        <p:nvSpPr>
          <p:cNvPr id="17" name="Footer Placeholder 4"/>
          <p:cNvSpPr>
            <a:spLocks noGrp="1"/>
          </p:cNvSpPr>
          <p:nvPr>
            <p:ph type="ftr" sz="quarter" idx="11"/>
          </p:nvPr>
        </p:nvSpPr>
        <p:spPr/>
        <p:txBody>
          <a:bodyPr/>
          <a:lstStyle>
            <a:lvl1pPr>
              <a:defRPr dirty="0" smtClean="0">
                <a:solidFill>
                  <a:schemeClr val="bg1"/>
                </a:solidFill>
                <a:latin typeface="Arial" pitchFamily="34" charset="0"/>
                <a:cs typeface="Arial" pitchFamily="34" charset="0"/>
              </a:defRPr>
            </a:lvl1pPr>
          </a:lstStyle>
          <a:p>
            <a:pPr>
              <a:defRPr/>
            </a:pPr>
            <a:endParaRPr lang="en-US"/>
          </a:p>
        </p:txBody>
      </p:sp>
      <p:sp>
        <p:nvSpPr>
          <p:cNvPr id="18" name="Slide Number Placeholder 5"/>
          <p:cNvSpPr>
            <a:spLocks noGrp="1"/>
          </p:cNvSpPr>
          <p:nvPr>
            <p:ph type="sldNum" sz="quarter" idx="12"/>
          </p:nvPr>
        </p:nvSpPr>
        <p:spPr>
          <a:xfrm>
            <a:off x="6975475" y="6356350"/>
            <a:ext cx="2133600" cy="365125"/>
          </a:xfrm>
        </p:spPr>
        <p:txBody>
          <a:bodyPr/>
          <a:lstStyle>
            <a:lvl1pPr>
              <a:defRPr smtClean="0">
                <a:solidFill>
                  <a:schemeClr val="bg1"/>
                </a:solidFill>
                <a:latin typeface="Arial" pitchFamily="34" charset="0"/>
                <a:cs typeface="Arial" pitchFamily="34" charset="0"/>
              </a:defRPr>
            </a:lvl1pPr>
          </a:lstStyle>
          <a:p>
            <a:pPr>
              <a:defRPr/>
            </a:pPr>
            <a:fld id="{A53E93C7-7FA6-4B67-89AC-03CBAB78CC39}" type="slidenum">
              <a:rPr lang="en-US"/>
              <a:pPr>
                <a:defRPr/>
              </a:pPr>
              <a:t>‹#›</a:t>
            </a:fld>
            <a:endParaRPr lang="en-US" dirty="0"/>
          </a:p>
        </p:txBody>
      </p:sp>
    </p:spTree>
    <p:extLst>
      <p:ext uri="{BB962C8B-B14F-4D97-AF65-F5344CB8AC3E}">
        <p14:creationId xmlns:p14="http://schemas.microsoft.com/office/powerpoint/2010/main" val="2296410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11188" y="1412776"/>
            <a:ext cx="8075612" cy="4525963"/>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25B2FC4C-5D6C-400B-9F4B-CC3D77DCDF10}" type="datetimeFigureOut">
              <a:rPr lang="en-US"/>
              <a:pPr>
                <a:defRPr/>
              </a:pPr>
              <a:t>1/24/2011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0ADEF26-A65D-420E-806B-5DECF286FE21}" type="slidenum">
              <a:rPr lang="en-US"/>
              <a:pPr>
                <a:defRPr/>
              </a:pPr>
              <a:t>‹#›</a:t>
            </a:fld>
            <a:endParaRPr lang="en-US" dirty="0"/>
          </a:p>
        </p:txBody>
      </p:sp>
    </p:spTree>
    <p:extLst>
      <p:ext uri="{BB962C8B-B14F-4D97-AF65-F5344CB8AC3E}">
        <p14:creationId xmlns:p14="http://schemas.microsoft.com/office/powerpoint/2010/main" val="2238490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pPr>
              <a:defRPr/>
            </a:pPr>
            <a:fld id="{5AB38687-8083-4359-80B4-230EE3DB5611}" type="datetimeFigureOut">
              <a:rPr lang="en-US" smtClean="0"/>
              <a:pPr>
                <a:defRPr/>
              </a:pPr>
              <a:t>1/24/2011</a:t>
            </a:fld>
            <a:endParaRPr lang="en-US" dirty="0"/>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B4511AA2-99FE-4BFE-B934-C050D2B58355}" type="slidenum">
              <a:rPr lang="en-US" smtClean="0"/>
              <a:pPr>
                <a:defRPr/>
              </a:pPr>
              <a:t>‹#›</a:t>
            </a:fld>
            <a:endParaRPr lang="en-US" dirty="0"/>
          </a:p>
        </p:txBody>
      </p:sp>
    </p:spTree>
    <p:extLst>
      <p:ext uri="{BB962C8B-B14F-4D97-AF65-F5344CB8AC3E}">
        <p14:creationId xmlns:p14="http://schemas.microsoft.com/office/powerpoint/2010/main" val="22776320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 name="Text Box 2"/>
          <p:cNvSpPr txBox="1">
            <a:spLocks noChangeArrowheads="1"/>
          </p:cNvSpPr>
          <p:nvPr/>
        </p:nvSpPr>
        <p:spPr bwMode="auto">
          <a:xfrm>
            <a:off x="0" y="6308725"/>
            <a:ext cx="9144000" cy="549275"/>
          </a:xfrm>
          <a:prstGeom prst="rect">
            <a:avLst/>
          </a:prstGeom>
          <a:solidFill>
            <a:srgbClr val="0067B1"/>
          </a:solidFill>
          <a:ln w="9525">
            <a:noFill/>
            <a:round/>
            <a:headEnd/>
            <a:tailEnd/>
          </a:ln>
          <a:effectLst/>
        </p:spPr>
        <p:txBody>
          <a:bodyPr wrap="none" anchor="ctr"/>
          <a:lstStyle/>
          <a:p>
            <a:pPr fontAlgn="auto">
              <a:spcBef>
                <a:spcPts val="0"/>
              </a:spcBef>
              <a:spcAft>
                <a:spcPts val="0"/>
              </a:spcAft>
              <a:defRPr/>
            </a:pPr>
            <a:endParaRPr lang="en-US">
              <a:latin typeface="+mn-lt"/>
            </a:endParaRPr>
          </a:p>
        </p:txBody>
      </p:sp>
      <p:grpSp>
        <p:nvGrpSpPr>
          <p:cNvPr id="1027" name="Group 12"/>
          <p:cNvGrpSpPr>
            <a:grpSpLocks/>
          </p:cNvGrpSpPr>
          <p:nvPr/>
        </p:nvGrpSpPr>
        <p:grpSpPr bwMode="auto">
          <a:xfrm>
            <a:off x="0" y="0"/>
            <a:ext cx="9144000" cy="1044575"/>
            <a:chOff x="-1" y="0"/>
            <a:chExt cx="9144001" cy="1044575"/>
          </a:xfrm>
        </p:grpSpPr>
        <p:sp>
          <p:nvSpPr>
            <p:cNvPr id="8" name="Rectangle 4"/>
            <p:cNvSpPr>
              <a:spLocks noChangeArrowheads="1"/>
            </p:cNvSpPr>
            <p:nvPr userDrawn="1"/>
          </p:nvSpPr>
          <p:spPr bwMode="auto">
            <a:xfrm>
              <a:off x="-1" y="0"/>
              <a:ext cx="9144001" cy="1044575"/>
            </a:xfrm>
            <a:prstGeom prst="rect">
              <a:avLst/>
            </a:prstGeom>
            <a:solidFill>
              <a:srgbClr val="0067B1"/>
            </a:solidFill>
            <a:ln w="9360">
              <a:solidFill>
                <a:srgbClr val="0067B1"/>
              </a:solidFill>
              <a:round/>
              <a:headEnd/>
              <a:tailEnd/>
            </a:ln>
            <a:effectLst/>
          </p:spPr>
          <p:txBody>
            <a:bodyPr wrap="none" anchor="ctr"/>
            <a:lstStyle/>
            <a:p>
              <a:pPr fontAlgn="auto">
                <a:spcBef>
                  <a:spcPts val="0"/>
                </a:spcBef>
                <a:spcAft>
                  <a:spcPts val="0"/>
                </a:spcAft>
                <a:defRPr/>
              </a:pPr>
              <a:endParaRPr lang="en-US">
                <a:latin typeface="+mn-lt"/>
              </a:endParaRPr>
            </a:p>
          </p:txBody>
        </p:sp>
        <p:pic>
          <p:nvPicPr>
            <p:cNvPr id="1036" name="Picture 5"/>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0" y="0"/>
              <a:ext cx="173513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0" name="Rectangle 6"/>
            <p:cNvSpPr>
              <a:spLocks noChangeArrowheads="1"/>
            </p:cNvSpPr>
            <p:nvPr/>
          </p:nvSpPr>
          <p:spPr bwMode="auto">
            <a:xfrm>
              <a:off x="1619249" y="0"/>
              <a:ext cx="1800225" cy="979488"/>
            </a:xfrm>
            <a:prstGeom prst="rect">
              <a:avLst/>
            </a:prstGeom>
            <a:solidFill>
              <a:srgbClr val="FFFFFF"/>
            </a:solidFill>
            <a:ln w="9360">
              <a:solidFill>
                <a:srgbClr val="FFFFFF"/>
              </a:solidFill>
              <a:round/>
              <a:headEnd/>
              <a:tailEnd/>
            </a:ln>
            <a:effectLst/>
          </p:spPr>
          <p:txBody>
            <a:bodyPr wrap="none" anchor="ctr"/>
            <a:lstStyle/>
            <a:p>
              <a:pPr fontAlgn="auto">
                <a:spcBef>
                  <a:spcPts val="0"/>
                </a:spcBef>
                <a:spcAft>
                  <a:spcPts val="0"/>
                </a:spcAft>
                <a:defRPr/>
              </a:pPr>
              <a:endParaRPr lang="en-US">
                <a:latin typeface="+mn-lt"/>
              </a:endParaRPr>
            </a:p>
          </p:txBody>
        </p:sp>
        <p:sp>
          <p:nvSpPr>
            <p:cNvPr id="11" name="Freeform 7"/>
            <p:cNvSpPr>
              <a:spLocks noChangeArrowheads="1"/>
            </p:cNvSpPr>
            <p:nvPr/>
          </p:nvSpPr>
          <p:spPr bwMode="auto">
            <a:xfrm>
              <a:off x="1619249" y="0"/>
              <a:ext cx="1800225" cy="979488"/>
            </a:xfrm>
            <a:custGeom>
              <a:avLst/>
              <a:gdLst/>
              <a:ahLst/>
              <a:cxnLst>
                <a:cxn ang="0">
                  <a:pos x="5000" y="0"/>
                </a:cxn>
                <a:cxn ang="0">
                  <a:pos x="5000" y="2720"/>
                </a:cxn>
                <a:cxn ang="0">
                  <a:pos x="0" y="2720"/>
                </a:cxn>
                <a:cxn ang="0">
                  <a:pos x="2000" y="0"/>
                </a:cxn>
                <a:cxn ang="0">
                  <a:pos x="5000" y="0"/>
                </a:cxn>
              </a:cxnLst>
              <a:rect l="0" t="0" r="r" b="b"/>
              <a:pathLst>
                <a:path w="5001" h="2721">
                  <a:moveTo>
                    <a:pt x="5000" y="0"/>
                  </a:moveTo>
                  <a:lnTo>
                    <a:pt x="5000" y="2720"/>
                  </a:lnTo>
                  <a:lnTo>
                    <a:pt x="0" y="2720"/>
                  </a:lnTo>
                  <a:cubicBezTo>
                    <a:pt x="2000" y="2720"/>
                    <a:pt x="0" y="0"/>
                    <a:pt x="2000" y="0"/>
                  </a:cubicBezTo>
                  <a:cubicBezTo>
                    <a:pt x="2667" y="0"/>
                    <a:pt x="4333" y="0"/>
                    <a:pt x="5000" y="0"/>
                  </a:cubicBezTo>
                </a:path>
              </a:pathLst>
            </a:custGeom>
            <a:solidFill>
              <a:srgbClr val="0067B1"/>
            </a:solidFill>
            <a:ln w="9360">
              <a:solidFill>
                <a:srgbClr val="0067B1"/>
              </a:solidFill>
              <a:round/>
              <a:headEnd/>
              <a:tailEnd/>
            </a:ln>
            <a:effectLst/>
          </p:spPr>
          <p:txBody>
            <a:bodyPr wrap="none" anchor="ctr"/>
            <a:lstStyle/>
            <a:p>
              <a:pPr fontAlgn="auto">
                <a:spcBef>
                  <a:spcPts val="0"/>
                </a:spcBef>
                <a:spcAft>
                  <a:spcPts val="0"/>
                </a:spcAft>
                <a:defRPr/>
              </a:pPr>
              <a:endParaRPr lang="en-US">
                <a:latin typeface="+mn-lt"/>
              </a:endParaRPr>
            </a:p>
          </p:txBody>
        </p:sp>
      </p:grpSp>
      <p:sp>
        <p:nvSpPr>
          <p:cNvPr id="1028" name="Title Placeholder 1"/>
          <p:cNvSpPr>
            <a:spLocks noGrp="1"/>
          </p:cNvSpPr>
          <p:nvPr>
            <p:ph type="title"/>
          </p:nvPr>
        </p:nvSpPr>
        <p:spPr bwMode="auto">
          <a:xfrm>
            <a:off x="2124075" y="115888"/>
            <a:ext cx="6840538"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Text Placeholder 2"/>
          <p:cNvSpPr>
            <a:spLocks noGrp="1"/>
          </p:cNvSpPr>
          <p:nvPr>
            <p:ph type="body" idx="1"/>
          </p:nvPr>
        </p:nvSpPr>
        <p:spPr bwMode="auto">
          <a:xfrm>
            <a:off x="611188" y="1600200"/>
            <a:ext cx="8075612"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1913" y="6376988"/>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bg1"/>
                </a:solidFill>
                <a:latin typeface="Arial" pitchFamily="34" charset="0"/>
                <a:cs typeface="Arial" pitchFamily="34" charset="0"/>
              </a:defRPr>
            </a:lvl1pPr>
          </a:lstStyle>
          <a:p>
            <a:pPr>
              <a:defRPr/>
            </a:pPr>
            <a:fld id="{5AB38687-8083-4359-80B4-230EE3DB5611}" type="datetimeFigureOut">
              <a:rPr lang="en-US"/>
              <a:pPr>
                <a:defRPr/>
              </a:pPr>
              <a:t>1/24/2011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bg1"/>
                </a:solidFill>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4"/>
          </p:nvPr>
        </p:nvSpPr>
        <p:spPr>
          <a:xfrm>
            <a:off x="7019925"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bg1"/>
                </a:solidFill>
                <a:latin typeface="Arial" pitchFamily="34" charset="0"/>
                <a:cs typeface="Arial" pitchFamily="34" charset="0"/>
              </a:defRPr>
            </a:lvl1pPr>
          </a:lstStyle>
          <a:p>
            <a:pPr>
              <a:defRPr/>
            </a:pPr>
            <a:fld id="{B4511AA2-99FE-4BFE-B934-C050D2B58355}" type="slidenum">
              <a:rPr lang="en-US"/>
              <a:pPr>
                <a:defRPr/>
              </a:pPr>
              <a:t>‹#›</a:t>
            </a:fld>
            <a:endParaRPr lang="en-US" dirty="0"/>
          </a:p>
        </p:txBody>
      </p:sp>
      <p:sp>
        <p:nvSpPr>
          <p:cNvPr id="15" name="Rectangle 17"/>
          <p:cNvSpPr>
            <a:spLocks noChangeArrowheads="1"/>
          </p:cNvSpPr>
          <p:nvPr/>
        </p:nvSpPr>
        <p:spPr bwMode="auto">
          <a:xfrm>
            <a:off x="7667625" y="6586538"/>
            <a:ext cx="1447800" cy="279400"/>
          </a:xfrm>
          <a:prstGeom prst="rect">
            <a:avLst/>
          </a:prstGeom>
          <a:noFill/>
          <a:ln w="9525">
            <a:noFill/>
            <a:round/>
            <a:headEnd/>
            <a:tailEnd/>
          </a:ln>
          <a:effectLst/>
        </p:spPr>
        <p:txBody>
          <a:bodyPr lIns="90000" tIns="46800" rIns="90000" bIns="46800">
            <a:spAutoFit/>
          </a:bodyPr>
          <a:lstStyle/>
          <a:p>
            <a:pPr algn="r" fontAlgn="auto">
              <a:spcBef>
                <a:spcPts val="875"/>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00" dirty="0">
                <a:solidFill>
                  <a:srgbClr val="FFFFFF"/>
                </a:solidFill>
                <a:ea typeface="SimSun" charset="0"/>
                <a:cs typeface="Arial" pitchFamily="34" charset="0"/>
              </a:rPr>
              <a:t>www.egi.eu</a:t>
            </a:r>
          </a:p>
        </p:txBody>
      </p:sp>
      <p:sp>
        <p:nvSpPr>
          <p:cNvPr id="16" name="Rectangle 18"/>
          <p:cNvSpPr>
            <a:spLocks noChangeArrowheads="1"/>
          </p:cNvSpPr>
          <p:nvPr/>
        </p:nvSpPr>
        <p:spPr bwMode="auto">
          <a:xfrm>
            <a:off x="53975" y="6605588"/>
            <a:ext cx="2286000" cy="279400"/>
          </a:xfrm>
          <a:prstGeom prst="rect">
            <a:avLst/>
          </a:prstGeom>
          <a:noFill/>
          <a:ln w="9525">
            <a:noFill/>
            <a:round/>
            <a:headEnd/>
            <a:tailEnd/>
          </a:ln>
          <a:effectLst/>
        </p:spPr>
        <p:txBody>
          <a:bodyPr lIns="90000" tIns="46800" rIns="90000" bIns="46800">
            <a:spAutoFit/>
          </a:bodyPr>
          <a:lstStyle/>
          <a:p>
            <a:pPr fontAlgn="auto">
              <a:spcBef>
                <a:spcPts val="875"/>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00" dirty="0">
                <a:solidFill>
                  <a:srgbClr val="FFFFFF"/>
                </a:solidFill>
                <a:ea typeface="SimSun" charset="0"/>
                <a:cs typeface="Arial" pitchFamily="34" charset="0"/>
              </a:rPr>
              <a:t>EGI-</a:t>
            </a:r>
            <a:r>
              <a:rPr lang="en-US" sz="1200" dirty="0" err="1">
                <a:solidFill>
                  <a:srgbClr val="FFFFFF"/>
                </a:solidFill>
                <a:ea typeface="SimSun" charset="0"/>
                <a:cs typeface="Arial" pitchFamily="34" charset="0"/>
              </a:rPr>
              <a:t>InSPIRE</a:t>
            </a:r>
            <a:r>
              <a:rPr lang="en-US" sz="1200" dirty="0">
                <a:solidFill>
                  <a:srgbClr val="FFFFFF"/>
                </a:solidFill>
                <a:ea typeface="SimSun" charset="0"/>
                <a:cs typeface="Arial" pitchFamily="34" charset="0"/>
              </a:rPr>
              <a:t> RI-261323</a:t>
            </a:r>
          </a:p>
        </p:txBody>
      </p:sp>
    </p:spTree>
  </p:cSld>
  <p:clrMap bg1="lt1" tx1="dk1" bg2="lt2" tx2="dk2" accent1="accent1" accent2="accent2" accent3="accent3" accent4="accent4" accent5="accent5" accent6="accent6" hlink="hlink" folHlink="folHlink"/>
  <p:sldLayoutIdLst>
    <p:sldLayoutId id="2147483657" r:id="rId1"/>
    <p:sldLayoutId id="2147483656" r:id="rId2"/>
    <p:sldLayoutId id="2147483658" r:id="rId3"/>
  </p:sldLayoutIdLst>
  <p:txStyles>
    <p:titleStyle>
      <a:lvl1pPr algn="ctr" rtl="0" eaLnBrk="1" fontAlgn="base" hangingPunct="1">
        <a:spcBef>
          <a:spcPct val="0"/>
        </a:spcBef>
        <a:spcAft>
          <a:spcPct val="0"/>
        </a:spcAft>
        <a:defRPr sz="4400" kern="1200">
          <a:solidFill>
            <a:schemeClr val="bg1"/>
          </a:solidFill>
          <a:latin typeface="Arial" pitchFamily="34" charset="0"/>
          <a:ea typeface="+mj-ea"/>
          <a:cs typeface="Arial" pitchFamily="34" charset="0"/>
        </a:defRPr>
      </a:lvl1pPr>
      <a:lvl2pPr algn="ctr" rtl="0" eaLnBrk="1" fontAlgn="base" hangingPunct="1">
        <a:spcBef>
          <a:spcPct val="0"/>
        </a:spcBef>
        <a:spcAft>
          <a:spcPct val="0"/>
        </a:spcAft>
        <a:defRPr sz="4400">
          <a:solidFill>
            <a:schemeClr val="bg1"/>
          </a:solidFill>
          <a:latin typeface="Arial" pitchFamily="34" charset="0"/>
          <a:cs typeface="Arial" pitchFamily="34" charset="0"/>
        </a:defRPr>
      </a:lvl2pPr>
      <a:lvl3pPr algn="ctr" rtl="0" eaLnBrk="1" fontAlgn="base" hangingPunct="1">
        <a:spcBef>
          <a:spcPct val="0"/>
        </a:spcBef>
        <a:spcAft>
          <a:spcPct val="0"/>
        </a:spcAft>
        <a:defRPr sz="4400">
          <a:solidFill>
            <a:schemeClr val="bg1"/>
          </a:solidFill>
          <a:latin typeface="Arial" pitchFamily="34" charset="0"/>
          <a:cs typeface="Arial" pitchFamily="34" charset="0"/>
        </a:defRPr>
      </a:lvl3pPr>
      <a:lvl4pPr algn="ctr" rtl="0" eaLnBrk="1" fontAlgn="base" hangingPunct="1">
        <a:spcBef>
          <a:spcPct val="0"/>
        </a:spcBef>
        <a:spcAft>
          <a:spcPct val="0"/>
        </a:spcAft>
        <a:defRPr sz="4400">
          <a:solidFill>
            <a:schemeClr val="bg1"/>
          </a:solidFill>
          <a:latin typeface="Arial" pitchFamily="34" charset="0"/>
          <a:cs typeface="Arial" pitchFamily="34" charset="0"/>
        </a:defRPr>
      </a:lvl4pPr>
      <a:lvl5pPr algn="ctr" rtl="0" eaLnBrk="1" fontAlgn="base" hangingPunct="1">
        <a:spcBef>
          <a:spcPct val="0"/>
        </a:spcBef>
        <a:spcAft>
          <a:spcPct val="0"/>
        </a:spcAft>
        <a:defRPr sz="4400">
          <a:solidFill>
            <a:schemeClr val="bg1"/>
          </a:solidFill>
          <a:latin typeface="Arial" pitchFamily="34" charset="0"/>
          <a:cs typeface="Arial" pitchFamily="34" charset="0"/>
        </a:defRPr>
      </a:lvl5pPr>
      <a:lvl6pPr marL="457200" algn="ctr" rtl="0" eaLnBrk="1" fontAlgn="base" hangingPunct="1">
        <a:spcBef>
          <a:spcPct val="0"/>
        </a:spcBef>
        <a:spcAft>
          <a:spcPct val="0"/>
        </a:spcAft>
        <a:defRPr sz="4400">
          <a:solidFill>
            <a:schemeClr val="bg1"/>
          </a:solidFill>
          <a:latin typeface="Arial" pitchFamily="34" charset="0"/>
          <a:cs typeface="Arial" pitchFamily="34" charset="0"/>
        </a:defRPr>
      </a:lvl6pPr>
      <a:lvl7pPr marL="914400" algn="ctr" rtl="0" eaLnBrk="1" fontAlgn="base" hangingPunct="1">
        <a:spcBef>
          <a:spcPct val="0"/>
        </a:spcBef>
        <a:spcAft>
          <a:spcPct val="0"/>
        </a:spcAft>
        <a:defRPr sz="4400">
          <a:solidFill>
            <a:schemeClr val="bg1"/>
          </a:solidFill>
          <a:latin typeface="Arial" pitchFamily="34" charset="0"/>
          <a:cs typeface="Arial" pitchFamily="34" charset="0"/>
        </a:defRPr>
      </a:lvl7pPr>
      <a:lvl8pPr marL="1371600" algn="ctr" rtl="0" eaLnBrk="1" fontAlgn="base" hangingPunct="1">
        <a:spcBef>
          <a:spcPct val="0"/>
        </a:spcBef>
        <a:spcAft>
          <a:spcPct val="0"/>
        </a:spcAft>
        <a:defRPr sz="4400">
          <a:solidFill>
            <a:schemeClr val="bg1"/>
          </a:solidFill>
          <a:latin typeface="Arial" pitchFamily="34" charset="0"/>
          <a:cs typeface="Arial" pitchFamily="34" charset="0"/>
        </a:defRPr>
      </a:lvl8pPr>
      <a:lvl9pPr marL="1828800" algn="ctr" rtl="0" eaLnBrk="1" fontAlgn="base" hangingPunct="1">
        <a:spcBef>
          <a:spcPct val="0"/>
        </a:spcBef>
        <a:spcAft>
          <a:spcPct val="0"/>
        </a:spcAft>
        <a:defRPr sz="4400">
          <a:solidFill>
            <a:schemeClr val="bg1"/>
          </a:solidFill>
          <a:latin typeface="Arial" pitchFamily="34" charset="0"/>
          <a:cs typeface="Arial"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SA1 </a:t>
            </a:r>
            <a:r>
              <a:rPr lang="en-GB" dirty="0" smtClean="0"/>
              <a:t>2011</a:t>
            </a:r>
            <a:r>
              <a:rPr lang="en-GB" dirty="0" smtClean="0"/>
              <a:t> status and roadmap</a:t>
            </a:r>
            <a:endParaRPr lang="en-GB" dirty="0"/>
          </a:p>
        </p:txBody>
      </p:sp>
      <p:sp>
        <p:nvSpPr>
          <p:cNvPr id="5" name="Subtitle 4"/>
          <p:cNvSpPr>
            <a:spLocks noGrp="1"/>
          </p:cNvSpPr>
          <p:nvPr>
            <p:ph type="subTitle" idx="1"/>
          </p:nvPr>
        </p:nvSpPr>
        <p:spPr>
          <a:xfrm>
            <a:off x="1331640" y="3886200"/>
            <a:ext cx="7272808" cy="1343000"/>
          </a:xfrm>
        </p:spPr>
        <p:txBody>
          <a:bodyPr/>
          <a:lstStyle/>
          <a:p>
            <a:r>
              <a:rPr lang="en-GB" dirty="0" smtClean="0"/>
              <a:t>On behalf of the SA1 Task Leaders</a:t>
            </a:r>
          </a:p>
          <a:p>
            <a:endParaRPr lang="en-GB" dirty="0"/>
          </a:p>
          <a:p>
            <a:r>
              <a:rPr lang="en-GB" dirty="0" smtClean="0"/>
              <a:t>OMB, 24 Jan 2011</a:t>
            </a:r>
            <a:endParaRPr lang="en-GB" dirty="0"/>
          </a:p>
        </p:txBody>
      </p:sp>
      <p:sp>
        <p:nvSpPr>
          <p:cNvPr id="3076" name="Date Placeholder 3"/>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91887163-61FB-4675-9153-F0293FEAB010}" type="datetime1">
              <a:rPr lang="en-US">
                <a:solidFill>
                  <a:schemeClr val="bg1"/>
                </a:solidFill>
                <a:latin typeface="Arial" pitchFamily="34" charset="0"/>
              </a:rPr>
              <a:pPr fontAlgn="base">
                <a:spcBef>
                  <a:spcPct val="0"/>
                </a:spcBef>
                <a:spcAft>
                  <a:spcPct val="0"/>
                </a:spcAft>
              </a:pPr>
              <a:t>1/24/2011</a:t>
            </a:fld>
            <a:endParaRPr lang="en-US" dirty="0">
              <a:solidFill>
                <a:schemeClr val="bg1"/>
              </a:solidFill>
              <a:latin typeface="Arial" pitchFamily="34" charset="0"/>
            </a:endParaRPr>
          </a:p>
        </p:txBody>
      </p:sp>
      <p:sp>
        <p:nvSpPr>
          <p:cNvPr id="3077" name="Footer Placeholder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endParaRPr lang="en-US">
              <a:solidFill>
                <a:schemeClr val="bg1"/>
              </a:solidFill>
              <a:latin typeface="Arial" pitchFamily="34" charset="0"/>
            </a:endParaRPr>
          </a:p>
        </p:txBody>
      </p:sp>
      <p:sp>
        <p:nvSpPr>
          <p:cNvPr id="3078"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8CF096EC-15E1-45F9-B167-FBE36F0982FF}" type="slidenum">
              <a:rPr lang="en-US">
                <a:solidFill>
                  <a:schemeClr val="bg1"/>
                </a:solidFill>
                <a:latin typeface="Arial" pitchFamily="34" charset="0"/>
              </a:rPr>
              <a:pPr fontAlgn="base">
                <a:spcBef>
                  <a:spcPct val="0"/>
                </a:spcBef>
                <a:spcAft>
                  <a:spcPct val="0"/>
                </a:spcAft>
              </a:pPr>
              <a:t>1</a:t>
            </a:fld>
            <a:endParaRPr lang="en-US">
              <a:solidFill>
                <a:schemeClr val="bg1"/>
              </a:solidFill>
              <a:latin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SA1.3: Interoperations </a:t>
            </a:r>
            <a:r>
              <a:rPr lang="en-US" dirty="0" smtClean="0"/>
              <a:t>3/3</a:t>
            </a:r>
            <a:endParaRPr lang="en-GB" dirty="0"/>
          </a:p>
        </p:txBody>
      </p:sp>
      <p:sp>
        <p:nvSpPr>
          <p:cNvPr id="3" name="Content Placeholder 2"/>
          <p:cNvSpPr>
            <a:spLocks noGrp="1"/>
          </p:cNvSpPr>
          <p:nvPr>
            <p:ph idx="1"/>
          </p:nvPr>
        </p:nvSpPr>
        <p:spPr/>
        <p:txBody>
          <a:bodyPr/>
          <a:lstStyle/>
          <a:p>
            <a:r>
              <a:rPr lang="en-GB" sz="2400" dirty="0"/>
              <a:t>Full UNICORE integration			</a:t>
            </a:r>
            <a:r>
              <a:rPr lang="en-GB" sz="2400" dirty="0" smtClean="0"/>
              <a:t>PQ7</a:t>
            </a:r>
            <a:endParaRPr lang="en-GB" sz="2400" dirty="0"/>
          </a:p>
          <a:p>
            <a:pPr lvl="1"/>
            <a:r>
              <a:rPr lang="en-GB" sz="1800" dirty="0"/>
              <a:t>The integration within GOCDB needs to be completed</a:t>
            </a:r>
          </a:p>
          <a:p>
            <a:pPr lvl="1"/>
            <a:r>
              <a:rPr lang="en-US" sz="1800" dirty="0"/>
              <a:t>With the current prevailing issues we don't foresee UNICORE to be fully integrated within the current year.</a:t>
            </a:r>
          </a:p>
          <a:p>
            <a:r>
              <a:rPr lang="en-GB" sz="2400" dirty="0"/>
              <a:t>Full Globus integration</a:t>
            </a:r>
            <a:r>
              <a:rPr lang="en-GB" sz="2800" dirty="0"/>
              <a:t>				</a:t>
            </a:r>
            <a:r>
              <a:rPr lang="en-GB" sz="2400" dirty="0" smtClean="0"/>
              <a:t>PQ7</a:t>
            </a:r>
            <a:endParaRPr lang="en-GB" sz="2400" dirty="0"/>
          </a:p>
          <a:p>
            <a:pPr lvl="1"/>
            <a:r>
              <a:rPr lang="en-GB" sz="1800" dirty="0"/>
              <a:t>A survey will be conducted in collaboration with the IGE project to understand which Globus resource providers are willing to become part of existing National Grid Infrastructures.</a:t>
            </a:r>
          </a:p>
          <a:p>
            <a:pPr lvl="1"/>
            <a:r>
              <a:rPr lang="en-US" sz="2000" dirty="0"/>
              <a:t>Integration with GOCDB and APEL. Implementation of Nagios probes.</a:t>
            </a:r>
          </a:p>
          <a:p>
            <a:endParaRPr lang="en-GB" sz="4000" dirty="0"/>
          </a:p>
        </p:txBody>
      </p:sp>
    </p:spTree>
    <p:extLst>
      <p:ext uri="{BB962C8B-B14F-4D97-AF65-F5344CB8AC3E}">
        <p14:creationId xmlns:p14="http://schemas.microsoft.com/office/powerpoint/2010/main" val="11556323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SA1.4 </a:t>
            </a:r>
            <a:r>
              <a:rPr lang="en-US" sz="2800" dirty="0"/>
              <a:t>Infrastructure for Grid Management </a:t>
            </a:r>
          </a:p>
        </p:txBody>
      </p:sp>
      <p:sp>
        <p:nvSpPr>
          <p:cNvPr id="3" name="Content Placeholder 2"/>
          <p:cNvSpPr>
            <a:spLocks noGrp="1"/>
          </p:cNvSpPr>
          <p:nvPr>
            <p:ph idx="1"/>
          </p:nvPr>
        </p:nvSpPr>
        <p:spPr/>
        <p:txBody>
          <a:bodyPr/>
          <a:lstStyle/>
          <a:p>
            <a:r>
              <a:rPr lang="en-GB" sz="2000" dirty="0" smtClean="0"/>
              <a:t>Domain migration of </a:t>
            </a:r>
            <a:r>
              <a:rPr lang="en-GB" sz="2000" dirty="0" err="1" smtClean="0"/>
              <a:t>gridops.org</a:t>
            </a:r>
            <a:r>
              <a:rPr lang="en-GB" sz="2000" dirty="0" smtClean="0"/>
              <a:t> </a:t>
            </a:r>
            <a:r>
              <a:rPr lang="en-GB" sz="2000" dirty="0"/>
              <a:t>to </a:t>
            </a:r>
            <a:r>
              <a:rPr lang="en-GB" sz="2000" dirty="0" err="1"/>
              <a:t>egi.eu</a:t>
            </a:r>
            <a:r>
              <a:rPr lang="en-GB" sz="2000" dirty="0"/>
              <a:t> </a:t>
            </a:r>
            <a:r>
              <a:rPr lang="en-GB" sz="2000" dirty="0" smtClean="0"/>
              <a:t>		PQ4</a:t>
            </a:r>
            <a:endParaRPr lang="en-US" sz="2000" dirty="0"/>
          </a:p>
          <a:p>
            <a:r>
              <a:rPr lang="en-GB" sz="2000" dirty="0"/>
              <a:t>Definition of operations </a:t>
            </a:r>
            <a:r>
              <a:rPr lang="en-GB" sz="2000" dirty="0" smtClean="0"/>
              <a:t>tools procedures		PQ4</a:t>
            </a:r>
          </a:p>
          <a:p>
            <a:pPr lvl="1"/>
            <a:r>
              <a:rPr lang="en-US" sz="1600" dirty="0" smtClean="0"/>
              <a:t>For announcing </a:t>
            </a:r>
            <a:r>
              <a:rPr lang="en-US" sz="1600" dirty="0"/>
              <a:t>central operations tools </a:t>
            </a:r>
            <a:r>
              <a:rPr lang="en-US" sz="1600" dirty="0" smtClean="0"/>
              <a:t>unavailability</a:t>
            </a:r>
          </a:p>
          <a:p>
            <a:pPr lvl="1"/>
            <a:r>
              <a:rPr lang="en-US" sz="1600" dirty="0" smtClean="0"/>
              <a:t>For adding </a:t>
            </a:r>
            <a:r>
              <a:rPr lang="en-US" sz="1600" dirty="0"/>
              <a:t>new tests to SAM instances and adding new tests for site’s availability and reliability calculations. </a:t>
            </a:r>
          </a:p>
          <a:p>
            <a:r>
              <a:rPr lang="en-US" sz="2000" dirty="0"/>
              <a:t>Monitoring of operations </a:t>
            </a:r>
            <a:r>
              <a:rPr lang="en-US" sz="2000" dirty="0" smtClean="0"/>
              <a:t>tools			</a:t>
            </a:r>
            <a:r>
              <a:rPr lang="en-GB" sz="2000" dirty="0" smtClean="0"/>
              <a:t>PQ4</a:t>
            </a:r>
          </a:p>
          <a:p>
            <a:pPr lvl="1"/>
            <a:r>
              <a:rPr lang="en-US" sz="1600" dirty="0" smtClean="0"/>
              <a:t>Specific </a:t>
            </a:r>
            <a:r>
              <a:rPr lang="en-US" sz="1600" dirty="0" err="1"/>
              <a:t>Nagios</a:t>
            </a:r>
            <a:r>
              <a:rPr lang="en-US" sz="1600" dirty="0"/>
              <a:t> instance for monitoring operations tools is </a:t>
            </a:r>
            <a:r>
              <a:rPr lang="en-US" sz="1600" dirty="0" smtClean="0"/>
              <a:t>deployed. </a:t>
            </a:r>
            <a:r>
              <a:rPr lang="en-US" sz="1600" dirty="0"/>
              <a:t>Development of probes for </a:t>
            </a:r>
            <a:r>
              <a:rPr lang="en-US" sz="1600" dirty="0" smtClean="0"/>
              <a:t>missing tools </a:t>
            </a:r>
            <a:r>
              <a:rPr lang="en-US" sz="1600" dirty="0"/>
              <a:t>already </a:t>
            </a:r>
            <a:r>
              <a:rPr lang="en-US" sz="1600" dirty="0" smtClean="0"/>
              <a:t>started.</a:t>
            </a:r>
          </a:p>
          <a:p>
            <a:pPr lvl="1"/>
            <a:r>
              <a:rPr lang="en-US" sz="1600" dirty="0"/>
              <a:t>Operations tools availability should be calculated and monthly league tables should be provided </a:t>
            </a:r>
          </a:p>
          <a:p>
            <a:r>
              <a:rPr lang="en-GB" sz="2000" dirty="0"/>
              <a:t>Security implementation in messaging </a:t>
            </a:r>
            <a:r>
              <a:rPr lang="en-GB" sz="2000" dirty="0" smtClean="0"/>
              <a:t>system	PQ5</a:t>
            </a:r>
          </a:p>
          <a:p>
            <a:pPr lvl="1"/>
            <a:r>
              <a:rPr lang="en-US" sz="1600" dirty="0"/>
              <a:t>This work will be done in coordination with EMI messaging team. </a:t>
            </a:r>
          </a:p>
          <a:p>
            <a:r>
              <a:rPr lang="en-US" sz="2000" dirty="0" smtClean="0"/>
              <a:t>Automatic maintenance </a:t>
            </a:r>
            <a:r>
              <a:rPr lang="en-US" sz="2000" dirty="0"/>
              <a:t>of </a:t>
            </a:r>
            <a:r>
              <a:rPr lang="en-US" sz="2000" dirty="0" err="1"/>
              <a:t>ActiveMQ</a:t>
            </a:r>
            <a:r>
              <a:rPr lang="en-US" sz="2000" dirty="0"/>
              <a:t> </a:t>
            </a:r>
            <a:r>
              <a:rPr lang="en-US" sz="2000" dirty="0" smtClean="0"/>
              <a:t>brokers		</a:t>
            </a:r>
            <a:r>
              <a:rPr lang="en-GB" sz="2000" dirty="0" smtClean="0"/>
              <a:t>PQ5</a:t>
            </a:r>
            <a:endParaRPr lang="en-US" sz="2000" dirty="0"/>
          </a:p>
          <a:p>
            <a:pPr lvl="1"/>
            <a:r>
              <a:rPr lang="en-US" sz="1600" dirty="0" smtClean="0"/>
              <a:t>A mechanism for installation </a:t>
            </a:r>
            <a:r>
              <a:rPr lang="en-US" sz="1600" dirty="0"/>
              <a:t>and configuration of brokers </a:t>
            </a:r>
            <a:r>
              <a:rPr lang="en-US" sz="1600" dirty="0" smtClean="0"/>
              <a:t>will be deployed</a:t>
            </a:r>
            <a:endParaRPr lang="en-US" sz="1600" dirty="0"/>
          </a:p>
          <a:p>
            <a:endParaRPr lang="en-US" sz="2000" dirty="0"/>
          </a:p>
        </p:txBody>
      </p:sp>
    </p:spTree>
    <p:extLst>
      <p:ext uri="{BB962C8B-B14F-4D97-AF65-F5344CB8AC3E}">
        <p14:creationId xmlns:p14="http://schemas.microsoft.com/office/powerpoint/2010/main" val="12481981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SA1.4 </a:t>
            </a:r>
            <a:r>
              <a:rPr lang="en-US" dirty="0" smtClean="0"/>
              <a:t>2/2</a:t>
            </a:r>
            <a:endParaRPr lang="en-US" dirty="0"/>
          </a:p>
        </p:txBody>
      </p:sp>
      <p:sp>
        <p:nvSpPr>
          <p:cNvPr id="3" name="Content Placeholder 2"/>
          <p:cNvSpPr>
            <a:spLocks noGrp="1"/>
          </p:cNvSpPr>
          <p:nvPr>
            <p:ph idx="1"/>
          </p:nvPr>
        </p:nvSpPr>
        <p:spPr/>
        <p:txBody>
          <a:bodyPr/>
          <a:lstStyle/>
          <a:p>
            <a:r>
              <a:rPr lang="en-US" sz="2000" dirty="0"/>
              <a:t>CIC portal </a:t>
            </a:r>
            <a:r>
              <a:rPr lang="en-US" sz="2000" dirty="0" smtClean="0"/>
              <a:t>decommissioning</a:t>
            </a:r>
            <a:r>
              <a:rPr lang="en-US" sz="2000" dirty="0"/>
              <a:t>				</a:t>
            </a:r>
            <a:r>
              <a:rPr lang="en-GB" sz="2000" dirty="0" smtClean="0"/>
              <a:t>PQ5</a:t>
            </a:r>
          </a:p>
          <a:p>
            <a:pPr lvl="1"/>
            <a:r>
              <a:rPr lang="en-US" sz="1400" dirty="0"/>
              <a:t>The main remaining functionalities which need to be migrated to Operations Portal are broadcast and VO ID cards.</a:t>
            </a:r>
          </a:p>
          <a:p>
            <a:pPr lvl="1"/>
            <a:r>
              <a:rPr lang="en-US" sz="1400" dirty="0"/>
              <a:t>The development of Integrated Operations Portal will start after decommission of the old CIC portal and finalization of Operations Portal. </a:t>
            </a:r>
            <a:endParaRPr lang="en-US" sz="1400" dirty="0" smtClean="0"/>
          </a:p>
          <a:p>
            <a:r>
              <a:rPr lang="en-US" sz="2000" dirty="0" smtClean="0"/>
              <a:t>Central </a:t>
            </a:r>
            <a:r>
              <a:rPr lang="en-US" sz="2000" dirty="0" err="1"/>
              <a:t>MyEGI</a:t>
            </a:r>
            <a:r>
              <a:rPr lang="en-US" sz="2000" dirty="0"/>
              <a:t> portal </a:t>
            </a:r>
            <a:r>
              <a:rPr lang="en-US" sz="2000" dirty="0" smtClean="0"/>
              <a:t>deployment</a:t>
            </a:r>
            <a:r>
              <a:rPr lang="en-US" sz="2000" dirty="0"/>
              <a:t>			</a:t>
            </a:r>
            <a:r>
              <a:rPr lang="en-GB" sz="2000" dirty="0" smtClean="0"/>
              <a:t>PQ4</a:t>
            </a:r>
          </a:p>
          <a:p>
            <a:pPr lvl="1"/>
            <a:r>
              <a:rPr lang="en-US" sz="1400" dirty="0"/>
              <a:t>Central </a:t>
            </a:r>
            <a:r>
              <a:rPr lang="en-US" sz="1400" dirty="0" err="1"/>
              <a:t>MyEGI</a:t>
            </a:r>
            <a:r>
              <a:rPr lang="en-US" sz="1400" dirty="0"/>
              <a:t> instance which provides access to data from all NGIs will be deployed at CERN</a:t>
            </a:r>
            <a:r>
              <a:rPr lang="en-US" sz="1400" dirty="0" smtClean="0"/>
              <a:t>.</a:t>
            </a:r>
          </a:p>
          <a:p>
            <a:pPr lvl="1"/>
            <a:r>
              <a:rPr lang="en-US" sz="1400" dirty="0" smtClean="0"/>
              <a:t> </a:t>
            </a:r>
            <a:r>
              <a:rPr lang="en-US" sz="1400" dirty="0"/>
              <a:t>In addition SAM team will provide specific version of SAM which will enable easy installation of such central </a:t>
            </a:r>
            <a:r>
              <a:rPr lang="en-US" sz="1400" dirty="0" err="1"/>
              <a:t>MyEGI</a:t>
            </a:r>
            <a:r>
              <a:rPr lang="en-US" sz="1400" dirty="0"/>
              <a:t> </a:t>
            </a:r>
            <a:r>
              <a:rPr lang="en-US" sz="1400" dirty="0" smtClean="0"/>
              <a:t>instance</a:t>
            </a:r>
            <a:endParaRPr lang="en-US" sz="1400" dirty="0"/>
          </a:p>
          <a:p>
            <a:r>
              <a:rPr lang="en-GB" sz="1800" dirty="0"/>
              <a:t>High Availability for Operational Tools		     </a:t>
            </a:r>
            <a:r>
              <a:rPr lang="en-GB" sz="1600" dirty="0"/>
              <a:t>end </a:t>
            </a:r>
            <a:r>
              <a:rPr lang="en-GB" sz="1600" dirty="0" smtClean="0"/>
              <a:t>2011</a:t>
            </a:r>
          </a:p>
          <a:p>
            <a:pPr lvl="1"/>
            <a:r>
              <a:rPr lang="en-US" sz="1400" dirty="0" smtClean="0"/>
              <a:t>Failover solution for Operation Portal, GOCDB and GGUS</a:t>
            </a:r>
          </a:p>
          <a:p>
            <a:pPr lvl="1"/>
            <a:r>
              <a:rPr lang="en-US" sz="1400" dirty="0"/>
              <a:t>SAM team will provide release with support for deploying failover instance </a:t>
            </a:r>
            <a:endParaRPr lang="en-US" sz="900" dirty="0"/>
          </a:p>
          <a:p>
            <a:r>
              <a:rPr lang="en-GB" sz="1800" dirty="0"/>
              <a:t>Groups implementation for OPS VO			</a:t>
            </a:r>
            <a:r>
              <a:rPr lang="en-GB" sz="1800" dirty="0" smtClean="0"/>
              <a:t>P</a:t>
            </a:r>
            <a:r>
              <a:rPr lang="en-GB" sz="2000" dirty="0" smtClean="0"/>
              <a:t>Q4</a:t>
            </a:r>
          </a:p>
          <a:p>
            <a:pPr lvl="1"/>
            <a:r>
              <a:rPr lang="en-US" sz="1400" dirty="0"/>
              <a:t>At the end of 2010 it was agreed that CERN will continue running the VOMRS service and that the management of VO will be transferred to EGI. </a:t>
            </a:r>
            <a:endParaRPr lang="en-US" sz="1400" dirty="0" smtClean="0"/>
          </a:p>
          <a:p>
            <a:pPr lvl="1"/>
            <a:r>
              <a:rPr lang="en-US" sz="1400" dirty="0"/>
              <a:t>Scheme with group and manager per NGI, equivalent to </a:t>
            </a:r>
            <a:r>
              <a:rPr lang="en-US" sz="1400" dirty="0" err="1"/>
              <a:t>dteam</a:t>
            </a:r>
            <a:r>
              <a:rPr lang="en-US" sz="1400" dirty="0"/>
              <a:t> VO, will be implemented. </a:t>
            </a:r>
            <a:endParaRPr lang="en-GB" sz="1400" dirty="0" smtClean="0"/>
          </a:p>
          <a:p>
            <a:endParaRPr lang="en-US" sz="2400" dirty="0"/>
          </a:p>
        </p:txBody>
      </p:sp>
    </p:spTree>
    <p:extLst>
      <p:ext uri="{BB962C8B-B14F-4D97-AF65-F5344CB8AC3E}">
        <p14:creationId xmlns:p14="http://schemas.microsoft.com/office/powerpoint/2010/main" val="23690172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SA1.5 Accounting</a:t>
            </a:r>
            <a:endParaRPr lang="en-US" sz="4000" dirty="0"/>
          </a:p>
        </p:txBody>
      </p:sp>
      <p:sp>
        <p:nvSpPr>
          <p:cNvPr id="3" name="Content Placeholder 2"/>
          <p:cNvSpPr>
            <a:spLocks noGrp="1"/>
          </p:cNvSpPr>
          <p:nvPr>
            <p:ph idx="1"/>
          </p:nvPr>
        </p:nvSpPr>
        <p:spPr>
          <a:xfrm>
            <a:off x="323528" y="1196752"/>
            <a:ext cx="8352928" cy="4896544"/>
          </a:xfrm>
        </p:spPr>
        <p:txBody>
          <a:bodyPr/>
          <a:lstStyle/>
          <a:p>
            <a:pPr>
              <a:lnSpc>
                <a:spcPct val="140000"/>
              </a:lnSpc>
            </a:pPr>
            <a:r>
              <a:rPr lang="en-GB" sz="1800" dirty="0"/>
              <a:t>M</a:t>
            </a:r>
            <a:r>
              <a:rPr lang="en-GB" sz="1800" dirty="0" smtClean="0"/>
              <a:t>igration </a:t>
            </a:r>
            <a:r>
              <a:rPr lang="en-GB" sz="1800" dirty="0"/>
              <a:t>from R-GMA to </a:t>
            </a:r>
            <a:r>
              <a:rPr lang="en-GB" sz="1800" dirty="0" err="1" smtClean="0"/>
              <a:t>ActiveMQ</a:t>
            </a:r>
            <a:r>
              <a:rPr lang="en-GB" sz="1800" dirty="0" smtClean="0"/>
              <a:t>				</a:t>
            </a:r>
            <a:r>
              <a:rPr lang="en-GB" sz="1600" dirty="0" smtClean="0"/>
              <a:t>PQ3</a:t>
            </a:r>
          </a:p>
          <a:p>
            <a:pPr lvl="1">
              <a:lnSpc>
                <a:spcPct val="140000"/>
              </a:lnSpc>
            </a:pPr>
            <a:r>
              <a:rPr lang="en-GB" sz="1200" dirty="0"/>
              <a:t>Migrate all sites from </a:t>
            </a:r>
            <a:r>
              <a:rPr lang="en-GB" sz="1200" dirty="0" err="1"/>
              <a:t>glite</a:t>
            </a:r>
            <a:r>
              <a:rPr lang="en-GB" sz="1200" dirty="0"/>
              <a:t>-MON to </a:t>
            </a:r>
            <a:r>
              <a:rPr lang="en-GB" sz="1200" dirty="0" err="1"/>
              <a:t>glite</a:t>
            </a:r>
            <a:r>
              <a:rPr lang="en-GB" sz="1200" dirty="0"/>
              <a:t>-APEL and close down R-GMA infrastructure</a:t>
            </a:r>
            <a:r>
              <a:rPr lang="en-GB" sz="1200" dirty="0" smtClean="0"/>
              <a:t>.</a:t>
            </a:r>
            <a:endParaRPr lang="en-US" sz="1200" dirty="0"/>
          </a:p>
          <a:p>
            <a:pPr>
              <a:lnSpc>
                <a:spcPct val="140000"/>
              </a:lnSpc>
            </a:pPr>
            <a:r>
              <a:rPr lang="en-GB" sz="1800" dirty="0"/>
              <a:t>New Central Infrastructure in </a:t>
            </a:r>
            <a:r>
              <a:rPr lang="en-GB" sz="1800" dirty="0" smtClean="0"/>
              <a:t>production			</a:t>
            </a:r>
            <a:r>
              <a:rPr lang="en-GB" sz="1800" dirty="0" smtClean="0"/>
              <a:t>	</a:t>
            </a:r>
            <a:r>
              <a:rPr lang="en-GB" sz="1600" dirty="0" smtClean="0"/>
              <a:t>PQ4</a:t>
            </a:r>
            <a:endParaRPr lang="en-GB" sz="1600" dirty="0" smtClean="0"/>
          </a:p>
          <a:p>
            <a:pPr lvl="1"/>
            <a:r>
              <a:rPr lang="en-GB" sz="1600" dirty="0"/>
              <a:t>New DB schema for JR deployed at RAL</a:t>
            </a:r>
            <a:endParaRPr lang="en-US" sz="1600" dirty="0"/>
          </a:p>
          <a:p>
            <a:pPr lvl="1"/>
            <a:r>
              <a:rPr lang="en-GB" sz="1600" dirty="0"/>
              <a:t>Legacy DB to new DB publisher deployed</a:t>
            </a:r>
            <a:endParaRPr lang="en-US" sz="1600" dirty="0"/>
          </a:p>
          <a:p>
            <a:pPr lvl="1"/>
            <a:r>
              <a:rPr lang="en-GB" sz="1600" dirty="0"/>
              <a:t>Old DB to new DB </a:t>
            </a:r>
            <a:r>
              <a:rPr lang="en-GB" sz="1600" dirty="0" smtClean="0"/>
              <a:t>migrated</a:t>
            </a:r>
            <a:endParaRPr lang="en-GB" sz="1400" dirty="0" smtClean="0"/>
          </a:p>
          <a:p>
            <a:pPr lvl="1"/>
            <a:r>
              <a:rPr lang="en-GB" sz="1600" dirty="0"/>
              <a:t>Summariser from JR to SJR deployed</a:t>
            </a:r>
            <a:endParaRPr lang="en-US" sz="1600" dirty="0"/>
          </a:p>
          <a:p>
            <a:pPr lvl="1"/>
            <a:r>
              <a:rPr lang="en-GB" sz="1600" dirty="0"/>
              <a:t>Summariser (to Portal tables) </a:t>
            </a:r>
            <a:r>
              <a:rPr lang="en-GB" sz="1600" dirty="0" smtClean="0"/>
              <a:t>deployed</a:t>
            </a:r>
            <a:endParaRPr lang="en-US" sz="1400" dirty="0"/>
          </a:p>
          <a:p>
            <a:pPr>
              <a:lnSpc>
                <a:spcPct val="140000"/>
              </a:lnSpc>
            </a:pPr>
            <a:r>
              <a:rPr lang="en-GB" sz="1800" dirty="0" smtClean="0"/>
              <a:t>Central </a:t>
            </a:r>
            <a:r>
              <a:rPr lang="en-GB" sz="1800" dirty="0"/>
              <a:t>Server ready to receive new format </a:t>
            </a:r>
            <a:r>
              <a:rPr lang="en-GB" sz="1800" dirty="0" smtClean="0"/>
              <a:t>input		</a:t>
            </a:r>
            <a:r>
              <a:rPr lang="en-GB" sz="1800" dirty="0" smtClean="0"/>
              <a:t>	</a:t>
            </a:r>
            <a:r>
              <a:rPr lang="en-GB" sz="1600" dirty="0" smtClean="0"/>
              <a:t>PQ4</a:t>
            </a:r>
            <a:endParaRPr lang="en-US" sz="1400" dirty="0"/>
          </a:p>
          <a:p>
            <a:pPr>
              <a:lnSpc>
                <a:spcPct val="140000"/>
              </a:lnSpc>
            </a:pPr>
            <a:r>
              <a:rPr lang="en-GB" sz="1800" dirty="0"/>
              <a:t>New APEL publisher (stomp-based) </a:t>
            </a:r>
            <a:r>
              <a:rPr lang="en-GB" sz="1800" dirty="0" smtClean="0"/>
              <a:t>released			</a:t>
            </a:r>
            <a:r>
              <a:rPr lang="en-GB" sz="1600" dirty="0" smtClean="0"/>
              <a:t>PQ4</a:t>
            </a:r>
          </a:p>
          <a:p>
            <a:pPr lvl="1">
              <a:lnSpc>
                <a:spcPct val="140000"/>
              </a:lnSpc>
            </a:pPr>
            <a:r>
              <a:rPr lang="en-US" sz="1400" dirty="0"/>
              <a:t>Activity developed with the collaboration of </a:t>
            </a:r>
            <a:r>
              <a:rPr lang="en-US" sz="1400" dirty="0" smtClean="0"/>
              <a:t>EMI</a:t>
            </a:r>
            <a:endParaRPr lang="en-US" sz="1400" dirty="0"/>
          </a:p>
          <a:p>
            <a:pPr>
              <a:lnSpc>
                <a:spcPct val="140000"/>
              </a:lnSpc>
            </a:pPr>
            <a:r>
              <a:rPr lang="en-GB" sz="1800" dirty="0"/>
              <a:t>Regional accounting server packaged and released to </a:t>
            </a:r>
            <a:r>
              <a:rPr lang="en-GB" sz="1800" dirty="0" smtClean="0"/>
              <a:t>NGIs	</a:t>
            </a:r>
            <a:r>
              <a:rPr lang="en-GB" sz="1600" dirty="0" smtClean="0"/>
              <a:t>PQ4</a:t>
            </a:r>
            <a:endParaRPr lang="en-US" sz="1800" dirty="0"/>
          </a:p>
          <a:p>
            <a:pPr>
              <a:lnSpc>
                <a:spcPct val="140000"/>
              </a:lnSpc>
            </a:pPr>
            <a:r>
              <a:rPr lang="en-GB" sz="1800" dirty="0"/>
              <a:t>Regional </a:t>
            </a:r>
            <a:r>
              <a:rPr lang="en-GB" sz="1800" dirty="0" smtClean="0"/>
              <a:t>deployment </a:t>
            </a:r>
            <a:r>
              <a:rPr lang="en-GB" sz="1800" dirty="0"/>
              <a:t>and </a:t>
            </a:r>
            <a:r>
              <a:rPr lang="en-GB" sz="1800" dirty="0" smtClean="0"/>
              <a:t>migration				</a:t>
            </a:r>
            <a:r>
              <a:rPr lang="en-GB" sz="1600" dirty="0" smtClean="0"/>
              <a:t>PQ4</a:t>
            </a:r>
            <a:endParaRPr lang="en-US" sz="1800" dirty="0"/>
          </a:p>
          <a:p>
            <a:endParaRPr lang="en-US" sz="2000" dirty="0"/>
          </a:p>
        </p:txBody>
      </p:sp>
    </p:spTree>
    <p:extLst>
      <p:ext uri="{BB962C8B-B14F-4D97-AF65-F5344CB8AC3E}">
        <p14:creationId xmlns:p14="http://schemas.microsoft.com/office/powerpoint/2010/main" val="2152536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3688" y="115888"/>
            <a:ext cx="7200925" cy="865187"/>
          </a:xfrm>
        </p:spPr>
        <p:txBody>
          <a:bodyPr/>
          <a:lstStyle/>
          <a:p>
            <a:r>
              <a:rPr lang="en-US" sz="3600" dirty="0" smtClean="0"/>
              <a:t>SA1.6 </a:t>
            </a:r>
            <a:r>
              <a:rPr lang="en-US" sz="3600" dirty="0"/>
              <a:t>Helpdesk </a:t>
            </a:r>
            <a:r>
              <a:rPr lang="en-US" sz="3600" dirty="0" smtClean="0"/>
              <a:t>Infrastructure 1/2</a:t>
            </a:r>
            <a:endParaRPr lang="en-US" sz="3600" dirty="0"/>
          </a:p>
        </p:txBody>
      </p:sp>
      <p:sp>
        <p:nvSpPr>
          <p:cNvPr id="3" name="Content Placeholder 2"/>
          <p:cNvSpPr>
            <a:spLocks noGrp="1"/>
          </p:cNvSpPr>
          <p:nvPr>
            <p:ph idx="1"/>
          </p:nvPr>
        </p:nvSpPr>
        <p:spPr/>
        <p:txBody>
          <a:bodyPr/>
          <a:lstStyle/>
          <a:p>
            <a:pPr>
              <a:lnSpc>
                <a:spcPct val="140000"/>
              </a:lnSpc>
            </a:pPr>
            <a:r>
              <a:rPr lang="en-GB" sz="2000" dirty="0" err="1" smtClean="0"/>
              <a:t>M.ware</a:t>
            </a:r>
            <a:r>
              <a:rPr lang="en-GB" sz="2000" dirty="0" smtClean="0"/>
              <a:t> </a:t>
            </a:r>
            <a:r>
              <a:rPr lang="en-GB" sz="2000" dirty="0"/>
              <a:t>specific workflows </a:t>
            </a:r>
            <a:r>
              <a:rPr lang="en-GB" sz="2000" dirty="0" smtClean="0"/>
              <a:t>prototyping	</a:t>
            </a:r>
            <a:endParaRPr lang="en-US" sz="2400" dirty="0"/>
          </a:p>
          <a:p>
            <a:pPr lvl="1"/>
            <a:r>
              <a:rPr lang="de-DE" sz="1600" dirty="0"/>
              <a:t>DMSU workflow </a:t>
            </a:r>
            <a:r>
              <a:rPr lang="de-DE" sz="1600" dirty="0" smtClean="0"/>
              <a:t>				PQ3</a:t>
            </a:r>
            <a:endParaRPr lang="de-DE" sz="1600" dirty="0" smtClean="0"/>
          </a:p>
          <a:p>
            <a:pPr lvl="1"/>
            <a:r>
              <a:rPr lang="de-DE" sz="1600" dirty="0" smtClean="0"/>
              <a:t>Release announcement </a:t>
            </a:r>
            <a:r>
              <a:rPr lang="de-DE" sz="1600" dirty="0"/>
              <a:t>workflow </a:t>
            </a:r>
            <a:r>
              <a:rPr lang="de-DE" sz="1600" dirty="0"/>
              <a:t>	</a:t>
            </a:r>
            <a:r>
              <a:rPr lang="de-DE" sz="1600" dirty="0" smtClean="0"/>
              <a:t>	PQ4</a:t>
            </a:r>
            <a:endParaRPr lang="en-US" sz="2800" dirty="0"/>
          </a:p>
          <a:p>
            <a:pPr>
              <a:lnSpc>
                <a:spcPct val="140000"/>
              </a:lnSpc>
            </a:pPr>
            <a:r>
              <a:rPr lang="en-GB" sz="2000" dirty="0"/>
              <a:t>Report generator </a:t>
            </a:r>
            <a:r>
              <a:rPr lang="en-GB" sz="2000" dirty="0" err="1" smtClean="0"/>
              <a:t>remodeling</a:t>
            </a:r>
            <a:r>
              <a:rPr lang="en-GB" sz="2000" dirty="0" smtClean="0"/>
              <a:t>			PQ3</a:t>
            </a:r>
          </a:p>
          <a:p>
            <a:pPr lvl="1"/>
            <a:r>
              <a:rPr lang="de-DE" sz="1600" dirty="0"/>
              <a:t>New </a:t>
            </a:r>
            <a:r>
              <a:rPr lang="de-DE" sz="1600" dirty="0" err="1" smtClean="0"/>
              <a:t>requirements</a:t>
            </a:r>
            <a:r>
              <a:rPr lang="de-DE" sz="1600" dirty="0" smtClean="0"/>
              <a:t> (e.g</a:t>
            </a:r>
            <a:r>
              <a:rPr lang="de-DE" sz="1600" dirty="0"/>
              <a:t>. </a:t>
            </a:r>
            <a:r>
              <a:rPr lang="de-DE" sz="1600" dirty="0" err="1"/>
              <a:t>from</a:t>
            </a:r>
            <a:r>
              <a:rPr lang="de-DE" sz="1600" dirty="0"/>
              <a:t> Middleware </a:t>
            </a:r>
            <a:r>
              <a:rPr lang="de-DE" sz="1600" dirty="0" err="1" smtClean="0"/>
              <a:t>groups</a:t>
            </a:r>
            <a:r>
              <a:rPr lang="de-DE" sz="1600" dirty="0" smtClean="0"/>
              <a:t>)</a:t>
            </a:r>
            <a:endParaRPr lang="en-US" sz="1600" dirty="0"/>
          </a:p>
          <a:p>
            <a:pPr lvl="1"/>
            <a:r>
              <a:rPr lang="de-DE" sz="1600" dirty="0" smtClean="0"/>
              <a:t>Output </a:t>
            </a:r>
            <a:r>
              <a:rPr lang="de-DE" sz="1600" dirty="0" err="1"/>
              <a:t>only</a:t>
            </a:r>
            <a:r>
              <a:rPr lang="de-DE" sz="1600" dirty="0"/>
              <a:t> in </a:t>
            </a:r>
            <a:r>
              <a:rPr lang="de-DE" sz="1600" dirty="0" err="1"/>
              <a:t>further</a:t>
            </a:r>
            <a:r>
              <a:rPr lang="de-DE" sz="1600" dirty="0"/>
              <a:t> </a:t>
            </a:r>
            <a:r>
              <a:rPr lang="de-DE" sz="1600" dirty="0" err="1"/>
              <a:t>processable</a:t>
            </a:r>
            <a:r>
              <a:rPr lang="de-DE" sz="1600" dirty="0"/>
              <a:t> </a:t>
            </a:r>
            <a:r>
              <a:rPr lang="de-DE" sz="1600" dirty="0" err="1"/>
              <a:t>formats</a:t>
            </a:r>
            <a:r>
              <a:rPr lang="de-DE" sz="1600" dirty="0"/>
              <a:t>, e.g. </a:t>
            </a:r>
            <a:r>
              <a:rPr lang="de-DE" sz="1600" dirty="0" err="1"/>
              <a:t>xml</a:t>
            </a:r>
            <a:r>
              <a:rPr lang="de-DE" sz="1600" dirty="0"/>
              <a:t>  (</a:t>
            </a:r>
            <a:r>
              <a:rPr lang="de-DE" sz="1600" dirty="0" err="1"/>
              <a:t>no</a:t>
            </a:r>
            <a:r>
              <a:rPr lang="de-DE" sz="1600" dirty="0"/>
              <a:t> </a:t>
            </a:r>
            <a:r>
              <a:rPr lang="de-DE" sz="1600" dirty="0" err="1"/>
              <a:t>graphics</a:t>
            </a:r>
            <a:r>
              <a:rPr lang="de-DE" sz="1600" dirty="0" smtClean="0"/>
              <a:t>)</a:t>
            </a:r>
            <a:endParaRPr lang="en-US" sz="2000" dirty="0"/>
          </a:p>
          <a:p>
            <a:pPr>
              <a:lnSpc>
                <a:spcPct val="140000"/>
              </a:lnSpc>
            </a:pPr>
            <a:r>
              <a:rPr lang="en-GB" sz="2000" dirty="0"/>
              <a:t>Review of support </a:t>
            </a:r>
            <a:r>
              <a:rPr lang="en-GB" sz="2000" dirty="0" smtClean="0"/>
              <a:t>units			PQ4</a:t>
            </a:r>
          </a:p>
          <a:p>
            <a:pPr lvl="1"/>
            <a:r>
              <a:rPr lang="de-DE" sz="1600" dirty="0" err="1" smtClean="0"/>
              <a:t>Consolidate</a:t>
            </a:r>
            <a:r>
              <a:rPr lang="de-DE" sz="1600" dirty="0" smtClean="0"/>
              <a:t> </a:t>
            </a:r>
            <a:r>
              <a:rPr lang="de-DE" sz="1600" dirty="0" err="1"/>
              <a:t>list</a:t>
            </a:r>
            <a:r>
              <a:rPr lang="de-DE" sz="1600" dirty="0"/>
              <a:t> </a:t>
            </a:r>
            <a:r>
              <a:rPr lang="de-DE" sz="1600" dirty="0" err="1"/>
              <a:t>of</a:t>
            </a:r>
            <a:r>
              <a:rPr lang="de-DE" sz="1600" dirty="0"/>
              <a:t> </a:t>
            </a:r>
            <a:r>
              <a:rPr lang="de-DE" sz="1600" dirty="0" err="1" smtClean="0"/>
              <a:t>support</a:t>
            </a:r>
            <a:r>
              <a:rPr lang="de-DE" sz="1600" dirty="0" smtClean="0"/>
              <a:t> </a:t>
            </a:r>
            <a:r>
              <a:rPr lang="de-DE" sz="1600" dirty="0" err="1" smtClean="0"/>
              <a:t>units</a:t>
            </a:r>
            <a:endParaRPr lang="en-US" sz="1600" dirty="0"/>
          </a:p>
          <a:p>
            <a:pPr lvl="1"/>
            <a:r>
              <a:rPr lang="de-DE" sz="1600" dirty="0" err="1"/>
              <a:t>Get</a:t>
            </a:r>
            <a:r>
              <a:rPr lang="de-DE" sz="1600" dirty="0"/>
              <a:t> </a:t>
            </a:r>
            <a:r>
              <a:rPr lang="de-DE" sz="1600" dirty="0" err="1"/>
              <a:t>rid</a:t>
            </a:r>
            <a:r>
              <a:rPr lang="de-DE" sz="1600" dirty="0"/>
              <a:t> </a:t>
            </a:r>
            <a:r>
              <a:rPr lang="de-DE" sz="1600" dirty="0" err="1"/>
              <a:t>of</a:t>
            </a:r>
            <a:r>
              <a:rPr lang="de-DE" sz="1600" dirty="0"/>
              <a:t> </a:t>
            </a:r>
            <a:r>
              <a:rPr lang="de-DE" sz="1600" dirty="0" err="1"/>
              <a:t>unused</a:t>
            </a:r>
            <a:r>
              <a:rPr lang="de-DE" sz="1600" dirty="0"/>
              <a:t> </a:t>
            </a:r>
            <a:r>
              <a:rPr lang="de-DE" sz="1600" dirty="0" err="1"/>
              <a:t>legacy</a:t>
            </a:r>
            <a:r>
              <a:rPr lang="de-DE" sz="1600" dirty="0"/>
              <a:t> </a:t>
            </a:r>
            <a:r>
              <a:rPr lang="de-DE" sz="1600" dirty="0" err="1"/>
              <a:t>support</a:t>
            </a:r>
            <a:r>
              <a:rPr lang="de-DE" sz="1600" dirty="0"/>
              <a:t> </a:t>
            </a:r>
            <a:r>
              <a:rPr lang="de-DE" sz="1600" dirty="0" err="1"/>
              <a:t>units</a:t>
            </a:r>
            <a:endParaRPr lang="en-US" sz="1600" dirty="0"/>
          </a:p>
          <a:p>
            <a:pPr lvl="1"/>
            <a:r>
              <a:rPr lang="de-DE" sz="1600" dirty="0"/>
              <a:t>Start in April </a:t>
            </a:r>
            <a:r>
              <a:rPr lang="de-DE" sz="1600" dirty="0" err="1"/>
              <a:t>release</a:t>
            </a:r>
            <a:endParaRPr lang="en-US" sz="1600" dirty="0"/>
          </a:p>
          <a:p>
            <a:pPr>
              <a:lnSpc>
                <a:spcPct val="140000"/>
              </a:lnSpc>
            </a:pPr>
            <a:endParaRPr lang="en-US" sz="2000" dirty="0"/>
          </a:p>
          <a:p>
            <a:pPr marL="0" indent="0">
              <a:lnSpc>
                <a:spcPct val="140000"/>
              </a:lnSpc>
              <a:buNone/>
            </a:pPr>
            <a:endParaRPr lang="en-US" sz="2800" dirty="0"/>
          </a:p>
        </p:txBody>
      </p:sp>
    </p:spTree>
    <p:extLst>
      <p:ext uri="{BB962C8B-B14F-4D97-AF65-F5344CB8AC3E}">
        <p14:creationId xmlns:p14="http://schemas.microsoft.com/office/powerpoint/2010/main" val="18369272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SA1.6 </a:t>
            </a:r>
            <a:r>
              <a:rPr lang="en-US" dirty="0" smtClean="0"/>
              <a:t>2/2</a:t>
            </a:r>
            <a:endParaRPr lang="en-US" dirty="0"/>
          </a:p>
        </p:txBody>
      </p:sp>
      <p:sp>
        <p:nvSpPr>
          <p:cNvPr id="3" name="Content Placeholder 2"/>
          <p:cNvSpPr>
            <a:spLocks noGrp="1"/>
          </p:cNvSpPr>
          <p:nvPr>
            <p:ph idx="1"/>
          </p:nvPr>
        </p:nvSpPr>
        <p:spPr/>
        <p:txBody>
          <a:bodyPr/>
          <a:lstStyle/>
          <a:p>
            <a:pPr>
              <a:lnSpc>
                <a:spcPct val="140000"/>
              </a:lnSpc>
            </a:pPr>
            <a:r>
              <a:rPr lang="en-GB" sz="2000" dirty="0"/>
              <a:t>MS417 publication			</a:t>
            </a:r>
            <a:r>
              <a:rPr lang="en-GB" sz="2000" dirty="0" smtClean="0"/>
              <a:t>	PQ5</a:t>
            </a:r>
            <a:endParaRPr lang="en-US" sz="1800" dirty="0" smtClean="0"/>
          </a:p>
          <a:p>
            <a:pPr>
              <a:lnSpc>
                <a:spcPct val="140000"/>
              </a:lnSpc>
            </a:pPr>
            <a:r>
              <a:rPr lang="en-GB" sz="2000" dirty="0" smtClean="0"/>
              <a:t>High </a:t>
            </a:r>
            <a:r>
              <a:rPr lang="en-GB" sz="2000" dirty="0"/>
              <a:t>availability for GGUS			</a:t>
            </a:r>
            <a:r>
              <a:rPr lang="en-GB" sz="2000" dirty="0" smtClean="0"/>
              <a:t>PQ5</a:t>
            </a:r>
          </a:p>
          <a:p>
            <a:pPr lvl="1"/>
            <a:r>
              <a:rPr lang="de-DE" sz="1600" dirty="0" err="1"/>
              <a:t>Active</a:t>
            </a:r>
            <a:r>
              <a:rPr lang="de-DE" sz="1600" dirty="0"/>
              <a:t> – </a:t>
            </a:r>
            <a:r>
              <a:rPr lang="de-DE" sz="1600" dirty="0" err="1"/>
              <a:t>active</a:t>
            </a:r>
            <a:r>
              <a:rPr lang="de-DE" sz="1600" dirty="0"/>
              <a:t> high </a:t>
            </a:r>
            <a:r>
              <a:rPr lang="de-DE" sz="1600" dirty="0" err="1"/>
              <a:t>availablility</a:t>
            </a:r>
            <a:r>
              <a:rPr lang="de-DE" sz="1600" dirty="0"/>
              <a:t> </a:t>
            </a:r>
            <a:r>
              <a:rPr lang="de-DE" sz="1600" dirty="0" err="1"/>
              <a:t>concept</a:t>
            </a:r>
            <a:endParaRPr lang="en-US" sz="1600" dirty="0"/>
          </a:p>
          <a:p>
            <a:pPr lvl="1"/>
            <a:r>
              <a:rPr lang="de-DE" sz="1600" dirty="0"/>
              <a:t>Data </a:t>
            </a:r>
            <a:r>
              <a:rPr lang="de-DE" sz="1600" dirty="0" err="1"/>
              <a:t>layer</a:t>
            </a:r>
            <a:r>
              <a:rPr lang="de-DE" sz="1600" dirty="0"/>
              <a:t> </a:t>
            </a:r>
            <a:r>
              <a:rPr lang="de-DE" sz="1600" dirty="0" err="1"/>
              <a:t>done</a:t>
            </a:r>
            <a:endParaRPr lang="en-US" sz="1600" dirty="0"/>
          </a:p>
          <a:p>
            <a:pPr lvl="1"/>
            <a:r>
              <a:rPr lang="de-DE" sz="1600" dirty="0" err="1"/>
              <a:t>Logic</a:t>
            </a:r>
            <a:r>
              <a:rPr lang="de-DE" sz="1600" dirty="0"/>
              <a:t> </a:t>
            </a:r>
            <a:r>
              <a:rPr lang="de-DE" sz="1600" dirty="0" err="1"/>
              <a:t>and</a:t>
            </a:r>
            <a:r>
              <a:rPr lang="de-DE" sz="1600" dirty="0"/>
              <a:t> </a:t>
            </a:r>
            <a:r>
              <a:rPr lang="de-DE" sz="1600" dirty="0" err="1"/>
              <a:t>presentation</a:t>
            </a:r>
            <a:r>
              <a:rPr lang="de-DE" sz="1600" dirty="0"/>
              <a:t> </a:t>
            </a:r>
            <a:r>
              <a:rPr lang="de-DE" sz="1600" dirty="0" err="1"/>
              <a:t>layer</a:t>
            </a:r>
            <a:r>
              <a:rPr lang="de-DE" sz="1600" dirty="0"/>
              <a:t> </a:t>
            </a:r>
            <a:r>
              <a:rPr lang="de-DE" sz="1600" dirty="0" err="1"/>
              <a:t>ready</a:t>
            </a:r>
            <a:r>
              <a:rPr lang="de-DE" sz="1600" dirty="0"/>
              <a:t> </a:t>
            </a:r>
            <a:r>
              <a:rPr lang="de-DE" sz="1600" dirty="0" err="1"/>
              <a:t>by</a:t>
            </a:r>
            <a:r>
              <a:rPr lang="de-DE" sz="1600" dirty="0"/>
              <a:t>  </a:t>
            </a:r>
            <a:r>
              <a:rPr lang="de-DE" sz="1600" dirty="0" err="1"/>
              <a:t>the</a:t>
            </a:r>
            <a:r>
              <a:rPr lang="de-DE" sz="1600" dirty="0"/>
              <a:t> end </a:t>
            </a:r>
            <a:r>
              <a:rPr lang="de-DE" sz="1600" dirty="0" err="1"/>
              <a:t>of</a:t>
            </a:r>
            <a:r>
              <a:rPr lang="de-DE" sz="1600" dirty="0"/>
              <a:t> </a:t>
            </a:r>
            <a:r>
              <a:rPr lang="de-DE" sz="1600" dirty="0" err="1"/>
              <a:t>the</a:t>
            </a:r>
            <a:r>
              <a:rPr lang="de-DE" sz="1600" dirty="0"/>
              <a:t> </a:t>
            </a:r>
            <a:r>
              <a:rPr lang="de-DE" sz="1600" dirty="0" err="1"/>
              <a:t>first</a:t>
            </a:r>
            <a:r>
              <a:rPr lang="de-DE" sz="1600" dirty="0"/>
              <a:t> half </a:t>
            </a:r>
            <a:r>
              <a:rPr lang="de-DE" sz="1600" dirty="0" err="1"/>
              <a:t>of</a:t>
            </a:r>
            <a:r>
              <a:rPr lang="de-DE" sz="1600" dirty="0"/>
              <a:t> 2011</a:t>
            </a:r>
            <a:r>
              <a:rPr lang="en-US" sz="1600" dirty="0"/>
              <a:t> </a:t>
            </a:r>
            <a:endParaRPr lang="en-US" sz="1800" dirty="0"/>
          </a:p>
          <a:p>
            <a:r>
              <a:rPr lang="en-GB" sz="2000" dirty="0"/>
              <a:t>NGI Integration 				TF’</a:t>
            </a:r>
            <a:r>
              <a:rPr lang="en-GB" sz="2000" dirty="0" smtClean="0"/>
              <a:t>11</a:t>
            </a:r>
            <a:r>
              <a:rPr lang="de-DE" sz="2400" dirty="0" smtClean="0"/>
              <a:t> </a:t>
            </a:r>
          </a:p>
          <a:p>
            <a:pPr lvl="1"/>
            <a:r>
              <a:rPr lang="de-DE" sz="1400" dirty="0" err="1" smtClean="0"/>
              <a:t>Currently</a:t>
            </a:r>
            <a:r>
              <a:rPr lang="de-DE" sz="1400" dirty="0" smtClean="0"/>
              <a:t> </a:t>
            </a:r>
            <a:r>
              <a:rPr lang="de-DE" sz="1400" dirty="0"/>
              <a:t>28 NGIs in GGUS</a:t>
            </a:r>
            <a:endParaRPr lang="en-US" sz="1400" dirty="0"/>
          </a:p>
          <a:p>
            <a:pPr lvl="1"/>
            <a:r>
              <a:rPr lang="de-DE" sz="1600" dirty="0" smtClean="0"/>
              <a:t>3 </a:t>
            </a:r>
            <a:r>
              <a:rPr lang="de-DE" sz="1600" dirty="0" err="1"/>
              <a:t>xGUS</a:t>
            </a:r>
            <a:r>
              <a:rPr lang="de-DE" sz="1600" dirty="0"/>
              <a:t> </a:t>
            </a:r>
            <a:r>
              <a:rPr lang="de-DE" sz="1600" dirty="0" err="1"/>
              <a:t>instances</a:t>
            </a:r>
            <a:r>
              <a:rPr lang="de-DE" sz="1600" dirty="0"/>
              <a:t> (DE, CH, AEGIS)</a:t>
            </a:r>
            <a:endParaRPr lang="en-US" sz="1600" dirty="0"/>
          </a:p>
          <a:p>
            <a:pPr lvl="1"/>
            <a:r>
              <a:rPr lang="de-DE" sz="1600" dirty="0"/>
              <a:t>5 </a:t>
            </a:r>
            <a:r>
              <a:rPr lang="de-DE" sz="1600" dirty="0" err="1"/>
              <a:t>with</a:t>
            </a:r>
            <a:r>
              <a:rPr lang="de-DE" sz="1600" dirty="0"/>
              <a:t> </a:t>
            </a:r>
            <a:r>
              <a:rPr lang="de-DE" sz="1600" dirty="0" err="1"/>
              <a:t>local</a:t>
            </a:r>
            <a:r>
              <a:rPr lang="de-DE" sz="1600" dirty="0"/>
              <a:t> ticket </a:t>
            </a:r>
            <a:r>
              <a:rPr lang="de-DE" sz="1600" dirty="0" err="1"/>
              <a:t>system</a:t>
            </a:r>
            <a:endParaRPr lang="en-US" sz="1600" dirty="0"/>
          </a:p>
          <a:p>
            <a:pPr lvl="1"/>
            <a:r>
              <a:rPr lang="de-DE" sz="1600" dirty="0"/>
              <a:t>Plan </a:t>
            </a:r>
            <a:r>
              <a:rPr lang="de-DE" sz="1600" dirty="0" err="1"/>
              <a:t>to</a:t>
            </a:r>
            <a:r>
              <a:rPr lang="de-DE" sz="1600" dirty="0"/>
              <a:t> </a:t>
            </a:r>
            <a:r>
              <a:rPr lang="de-DE" sz="1600" dirty="0" err="1"/>
              <a:t>have</a:t>
            </a:r>
            <a:r>
              <a:rPr lang="de-DE" sz="1600" dirty="0"/>
              <a:t> all NGIs </a:t>
            </a:r>
            <a:r>
              <a:rPr lang="de-DE" sz="1600" dirty="0" err="1"/>
              <a:t>connected</a:t>
            </a:r>
            <a:r>
              <a:rPr lang="de-DE" sz="1600" dirty="0"/>
              <a:t> </a:t>
            </a:r>
            <a:r>
              <a:rPr lang="de-DE" sz="1600" dirty="0" err="1"/>
              <a:t>by</a:t>
            </a:r>
            <a:r>
              <a:rPr lang="de-DE" sz="1600" dirty="0"/>
              <a:t> TF’11</a:t>
            </a:r>
            <a:endParaRPr lang="en-US" sz="1600" dirty="0"/>
          </a:p>
          <a:p>
            <a:pPr lvl="1"/>
            <a:r>
              <a:rPr lang="de-DE" sz="1600" dirty="0" err="1"/>
              <a:t>Increase</a:t>
            </a:r>
            <a:r>
              <a:rPr lang="de-DE" sz="1600" dirty="0"/>
              <a:t> </a:t>
            </a:r>
            <a:r>
              <a:rPr lang="de-DE" sz="1600" dirty="0" err="1"/>
              <a:t>the</a:t>
            </a:r>
            <a:r>
              <a:rPr lang="de-DE" sz="1600" dirty="0"/>
              <a:t> rate </a:t>
            </a:r>
            <a:r>
              <a:rPr lang="de-DE" sz="1600" dirty="0" err="1"/>
              <a:t>of</a:t>
            </a:r>
            <a:r>
              <a:rPr lang="de-DE" sz="1600" dirty="0"/>
              <a:t> </a:t>
            </a:r>
            <a:r>
              <a:rPr lang="de-DE" sz="1600" dirty="0" err="1"/>
              <a:t>automatic</a:t>
            </a:r>
            <a:r>
              <a:rPr lang="de-DE" sz="1600" dirty="0"/>
              <a:t> </a:t>
            </a:r>
            <a:r>
              <a:rPr lang="de-DE" sz="1600" dirty="0" err="1" smtClean="0"/>
              <a:t>interface</a:t>
            </a:r>
            <a:r>
              <a:rPr lang="de-DE" sz="1600" dirty="0" smtClean="0"/>
              <a:t> (</a:t>
            </a:r>
            <a:r>
              <a:rPr lang="de-DE" sz="1200" dirty="0" err="1" smtClean="0"/>
              <a:t>xGUS</a:t>
            </a:r>
            <a:r>
              <a:rPr lang="de-DE" sz="1200" dirty="0" smtClean="0"/>
              <a:t> </a:t>
            </a:r>
            <a:r>
              <a:rPr lang="de-DE" sz="1200" dirty="0" err="1" smtClean="0"/>
              <a:t>or</a:t>
            </a:r>
            <a:r>
              <a:rPr lang="de-DE" sz="1200" dirty="0" smtClean="0"/>
              <a:t> </a:t>
            </a:r>
            <a:r>
              <a:rPr lang="de-DE" sz="1200" dirty="0" err="1" smtClean="0"/>
              <a:t>local</a:t>
            </a:r>
            <a:r>
              <a:rPr lang="de-DE" sz="1200" dirty="0" smtClean="0"/>
              <a:t> ticket </a:t>
            </a:r>
            <a:r>
              <a:rPr lang="de-DE" sz="1200" dirty="0" err="1" smtClean="0"/>
              <a:t>system</a:t>
            </a:r>
            <a:r>
              <a:rPr lang="de-DE" sz="1200" dirty="0" smtClean="0"/>
              <a:t>)</a:t>
            </a:r>
            <a:endParaRPr lang="en-US" sz="2000" dirty="0"/>
          </a:p>
          <a:p>
            <a:pPr>
              <a:lnSpc>
                <a:spcPct val="140000"/>
              </a:lnSpc>
            </a:pPr>
            <a:r>
              <a:rPr lang="en-GB" sz="2000" dirty="0"/>
              <a:t>Application/Community support		</a:t>
            </a:r>
            <a:r>
              <a:rPr lang="en-GB" sz="1800" dirty="0" smtClean="0"/>
              <a:t>PQ4</a:t>
            </a:r>
            <a:r>
              <a:rPr lang="en-GB" sz="1600" dirty="0" smtClean="0"/>
              <a:t> onward</a:t>
            </a:r>
          </a:p>
          <a:p>
            <a:pPr lvl="1"/>
            <a:r>
              <a:rPr lang="de-DE" sz="1400" dirty="0" err="1"/>
              <a:t>Improve</a:t>
            </a:r>
            <a:r>
              <a:rPr lang="de-DE" sz="1400" dirty="0"/>
              <a:t> </a:t>
            </a:r>
            <a:r>
              <a:rPr lang="de-DE" sz="1400" dirty="0" err="1"/>
              <a:t>collaboration</a:t>
            </a:r>
            <a:r>
              <a:rPr lang="de-DE" sz="1400" dirty="0"/>
              <a:t> </a:t>
            </a:r>
            <a:r>
              <a:rPr lang="de-DE" sz="1400" dirty="0" err="1"/>
              <a:t>with</a:t>
            </a:r>
            <a:r>
              <a:rPr lang="de-DE" sz="1400" dirty="0"/>
              <a:t> NA3 </a:t>
            </a:r>
            <a:r>
              <a:rPr lang="de-DE" sz="1400" dirty="0" err="1"/>
              <a:t>and</a:t>
            </a:r>
            <a:r>
              <a:rPr lang="de-DE" sz="1400" dirty="0"/>
              <a:t> </a:t>
            </a:r>
            <a:r>
              <a:rPr lang="de-DE" sz="1400" dirty="0" smtClean="0"/>
              <a:t>SA3: </a:t>
            </a:r>
            <a:r>
              <a:rPr lang="de-DE" sz="1400" dirty="0" err="1" smtClean="0"/>
              <a:t>help</a:t>
            </a:r>
            <a:r>
              <a:rPr lang="de-DE" sz="1400" dirty="0" smtClean="0"/>
              <a:t> </a:t>
            </a:r>
            <a:r>
              <a:rPr lang="de-DE" sz="1400" dirty="0" err="1"/>
              <a:t>them</a:t>
            </a:r>
            <a:r>
              <a:rPr lang="de-DE" sz="1400" dirty="0"/>
              <a:t> </a:t>
            </a:r>
            <a:r>
              <a:rPr lang="de-DE" sz="1400" dirty="0" err="1"/>
              <a:t>to</a:t>
            </a:r>
            <a:r>
              <a:rPr lang="de-DE" sz="1400" dirty="0"/>
              <a:t> </a:t>
            </a:r>
            <a:r>
              <a:rPr lang="de-DE" sz="1400" dirty="0" err="1" smtClean="0"/>
              <a:t>make</a:t>
            </a:r>
            <a:r>
              <a:rPr lang="de-DE" sz="1400" dirty="0" smtClean="0"/>
              <a:t> </a:t>
            </a:r>
            <a:r>
              <a:rPr lang="de-DE" sz="1400" dirty="0" err="1"/>
              <a:t>use</a:t>
            </a:r>
            <a:r>
              <a:rPr lang="de-DE" sz="1400" dirty="0"/>
              <a:t> </a:t>
            </a:r>
            <a:r>
              <a:rPr lang="de-DE" sz="1400" dirty="0" err="1"/>
              <a:t>of</a:t>
            </a:r>
            <a:r>
              <a:rPr lang="de-DE" sz="1400" dirty="0"/>
              <a:t> </a:t>
            </a:r>
            <a:r>
              <a:rPr lang="de-DE" sz="1400" dirty="0" smtClean="0"/>
              <a:t>GGUS </a:t>
            </a:r>
            <a:endParaRPr lang="en-US" sz="1400" dirty="0"/>
          </a:p>
          <a:p>
            <a:pPr>
              <a:lnSpc>
                <a:spcPct val="140000"/>
              </a:lnSpc>
            </a:pPr>
            <a:endParaRPr lang="en-GB" sz="1600" dirty="0" smtClean="0"/>
          </a:p>
          <a:p>
            <a:pPr>
              <a:lnSpc>
                <a:spcPct val="140000"/>
              </a:lnSpc>
            </a:pPr>
            <a:endParaRPr lang="en-US" sz="2000" dirty="0"/>
          </a:p>
          <a:p>
            <a:endParaRPr lang="en-US" sz="2400" dirty="0"/>
          </a:p>
        </p:txBody>
      </p:sp>
    </p:spTree>
    <p:extLst>
      <p:ext uri="{BB962C8B-B14F-4D97-AF65-F5344CB8AC3E}">
        <p14:creationId xmlns:p14="http://schemas.microsoft.com/office/powerpoint/2010/main" val="15899094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SA1.7 </a:t>
            </a:r>
            <a:r>
              <a:rPr lang="en-US" sz="3200" dirty="0"/>
              <a:t>Support </a:t>
            </a:r>
            <a:r>
              <a:rPr lang="en-US" sz="3200" dirty="0" smtClean="0"/>
              <a:t>Teams 1/2</a:t>
            </a:r>
            <a:endParaRPr lang="en-US" sz="3200" dirty="0"/>
          </a:p>
        </p:txBody>
      </p:sp>
      <p:sp>
        <p:nvSpPr>
          <p:cNvPr id="3" name="Content Placeholder 2"/>
          <p:cNvSpPr>
            <a:spLocks noGrp="1"/>
          </p:cNvSpPr>
          <p:nvPr>
            <p:ph idx="1"/>
          </p:nvPr>
        </p:nvSpPr>
        <p:spPr>
          <a:xfrm>
            <a:off x="107504" y="1196752"/>
            <a:ext cx="8579296" cy="4741987"/>
          </a:xfrm>
        </p:spPr>
        <p:txBody>
          <a:bodyPr/>
          <a:lstStyle/>
          <a:p>
            <a:pPr marL="0" indent="0">
              <a:buNone/>
            </a:pPr>
            <a:r>
              <a:rPr lang="en-GB" sz="2400" dirty="0" smtClean="0"/>
              <a:t>Grid oversight </a:t>
            </a:r>
          </a:p>
          <a:p>
            <a:r>
              <a:rPr lang="en-GB" sz="2400" dirty="0" smtClean="0"/>
              <a:t>Complete </a:t>
            </a:r>
            <a:r>
              <a:rPr lang="en-GB" sz="2400" dirty="0"/>
              <a:t>the ROC transition to NGIs</a:t>
            </a:r>
            <a:r>
              <a:rPr lang="en-GB" sz="2400" dirty="0" smtClean="0"/>
              <a:t>.</a:t>
            </a:r>
            <a:endParaRPr lang="en-US" sz="2400" dirty="0"/>
          </a:p>
          <a:p>
            <a:r>
              <a:rPr lang="en-GB" sz="2400" dirty="0"/>
              <a:t>Investigate how to have a Consistent and coherent integration of nonproduction resources in the infrastructure.</a:t>
            </a:r>
            <a:endParaRPr lang="en-US" sz="2400" dirty="0"/>
          </a:p>
          <a:p>
            <a:r>
              <a:rPr lang="en-GB" sz="2400" dirty="0" smtClean="0"/>
              <a:t>New middleware support</a:t>
            </a:r>
          </a:p>
          <a:p>
            <a:pPr lvl="1"/>
            <a:r>
              <a:rPr lang="en-GB" sz="1600" dirty="0"/>
              <a:t>COD need to understand impact on operations support model </a:t>
            </a:r>
            <a:r>
              <a:rPr lang="en-GB" sz="1600" dirty="0" smtClean="0"/>
              <a:t>related to </a:t>
            </a:r>
            <a:r>
              <a:rPr lang="en-GB" sz="1600" dirty="0"/>
              <a:t>having ARC, UNICORE sites on board.</a:t>
            </a:r>
            <a:endParaRPr lang="en-US" sz="1600" dirty="0"/>
          </a:p>
          <a:p>
            <a:r>
              <a:rPr lang="en-GB" sz="2400" dirty="0" smtClean="0"/>
              <a:t>Find </a:t>
            </a:r>
            <a:r>
              <a:rPr lang="en-GB" sz="2400" dirty="0"/>
              <a:t>a solution for continuously underperforming NGIs</a:t>
            </a:r>
            <a:r>
              <a:rPr lang="en-GB" sz="2400" dirty="0" smtClean="0"/>
              <a:t>.</a:t>
            </a:r>
          </a:p>
          <a:p>
            <a:pPr lvl="1"/>
            <a:r>
              <a:rPr lang="en-GB" sz="1600" dirty="0"/>
              <a:t>S</a:t>
            </a:r>
            <a:r>
              <a:rPr lang="en-GB" sz="1600" dirty="0" smtClean="0"/>
              <a:t>ubmitting </a:t>
            </a:r>
            <a:r>
              <a:rPr lang="en-GB" sz="1600" dirty="0"/>
              <a:t>GGUS tickets </a:t>
            </a:r>
            <a:r>
              <a:rPr lang="en-GB" sz="1600" dirty="0" smtClean="0"/>
              <a:t>to underperforming </a:t>
            </a:r>
            <a:r>
              <a:rPr lang="en-GB" sz="1600" dirty="0"/>
              <a:t>sites does not </a:t>
            </a:r>
            <a:r>
              <a:rPr lang="en-GB" sz="1600" dirty="0" smtClean="0"/>
              <a:t>really help</a:t>
            </a:r>
            <a:r>
              <a:rPr lang="en-US" sz="1600" dirty="0" smtClean="0"/>
              <a:t> </a:t>
            </a:r>
            <a:endParaRPr lang="en-US" sz="3600" dirty="0"/>
          </a:p>
          <a:p>
            <a:r>
              <a:rPr lang="en-GB" sz="2400" dirty="0"/>
              <a:t>Milestone MS415 “EGI Operational Procedure</a:t>
            </a:r>
            <a:r>
              <a:rPr lang="en-GB" sz="2400" dirty="0" smtClean="0"/>
              <a:t>”</a:t>
            </a:r>
          </a:p>
          <a:p>
            <a:r>
              <a:rPr lang="en-GB" sz="2400" dirty="0" smtClean="0"/>
              <a:t>COD and OLA.</a:t>
            </a:r>
            <a:r>
              <a:rPr lang="en-GB" sz="2000" dirty="0" smtClean="0"/>
              <a:t> Currently COD is ensuring that only measurable Quality Metric from OLA is meeting its threshold. There are plans to develop OLA in EGI. COD needs to understand its role in that.</a:t>
            </a:r>
            <a:endParaRPr lang="en-GB" sz="2400" dirty="0" smtClean="0"/>
          </a:p>
          <a:p>
            <a:endParaRPr lang="en-GB" sz="2000" dirty="0" smtClean="0"/>
          </a:p>
          <a:p>
            <a:endParaRPr lang="en-US" sz="2000" dirty="0"/>
          </a:p>
          <a:p>
            <a:pPr marL="0" indent="0">
              <a:buNone/>
            </a:pPr>
            <a:endParaRPr lang="en-US" dirty="0"/>
          </a:p>
        </p:txBody>
      </p:sp>
    </p:spTree>
    <p:extLst>
      <p:ext uri="{BB962C8B-B14F-4D97-AF65-F5344CB8AC3E}">
        <p14:creationId xmlns:p14="http://schemas.microsoft.com/office/powerpoint/2010/main" val="13060182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SA1.7 </a:t>
            </a:r>
            <a:r>
              <a:rPr lang="en-US" dirty="0" smtClean="0"/>
              <a:t>2/2</a:t>
            </a:r>
            <a:r>
              <a:rPr lang="en-US" dirty="0" smtClean="0"/>
              <a:t>	</a:t>
            </a:r>
            <a:endParaRPr lang="en-US" dirty="0"/>
          </a:p>
        </p:txBody>
      </p:sp>
      <p:sp>
        <p:nvSpPr>
          <p:cNvPr id="3" name="Content Placeholder 2"/>
          <p:cNvSpPr>
            <a:spLocks noGrp="1"/>
          </p:cNvSpPr>
          <p:nvPr>
            <p:ph idx="1"/>
          </p:nvPr>
        </p:nvSpPr>
        <p:spPr>
          <a:xfrm>
            <a:off x="251520" y="1196752"/>
            <a:ext cx="8352928" cy="4824536"/>
          </a:xfrm>
        </p:spPr>
        <p:txBody>
          <a:bodyPr/>
          <a:lstStyle/>
          <a:p>
            <a:pPr marL="0" indent="0">
              <a:buNone/>
            </a:pPr>
            <a:r>
              <a:rPr lang="en-US" sz="1600" dirty="0" smtClean="0"/>
              <a:t>Network support</a:t>
            </a:r>
          </a:p>
          <a:p>
            <a:r>
              <a:rPr lang="en-GB" sz="1600" dirty="0"/>
              <a:t>Workflow for Network related issues in the GGUS Support </a:t>
            </a:r>
            <a:r>
              <a:rPr lang="en-GB" sz="1600" dirty="0" smtClean="0"/>
              <a:t>system</a:t>
            </a:r>
          </a:p>
          <a:p>
            <a:pPr lvl="1"/>
            <a:r>
              <a:rPr lang="en-GB" sz="1400" dirty="0"/>
              <a:t>to provide support to general network related tickets within the EGI community</a:t>
            </a:r>
            <a:r>
              <a:rPr lang="en-US" sz="1400" dirty="0"/>
              <a:t> </a:t>
            </a:r>
          </a:p>
          <a:p>
            <a:r>
              <a:rPr lang="en-GB" sz="1600" dirty="0"/>
              <a:t>Deploy the required local probes for the tool for troubleshooting on demand </a:t>
            </a:r>
            <a:endParaRPr lang="en-GB" sz="1600" dirty="0" smtClean="0"/>
          </a:p>
          <a:p>
            <a:pPr lvl="1"/>
            <a:r>
              <a:rPr lang="en-GB" sz="1400" dirty="0"/>
              <a:t>Put the system in production </a:t>
            </a:r>
            <a:endParaRPr lang="en-GB" sz="1400" dirty="0" smtClean="0"/>
          </a:p>
          <a:p>
            <a:pPr lvl="1"/>
            <a:r>
              <a:rPr lang="en-GB" sz="1400" dirty="0" smtClean="0"/>
              <a:t>Organize basic training for EGI community</a:t>
            </a:r>
          </a:p>
          <a:p>
            <a:pPr lvl="1"/>
            <a:r>
              <a:rPr lang="en-GB" sz="1400" dirty="0"/>
              <a:t>R</a:t>
            </a:r>
            <a:r>
              <a:rPr lang="en-GB" sz="1400" dirty="0" smtClean="0"/>
              <a:t>efine </a:t>
            </a:r>
            <a:r>
              <a:rPr lang="en-GB" sz="1400" dirty="0"/>
              <a:t>the tool </a:t>
            </a:r>
            <a:r>
              <a:rPr lang="en-GB" sz="1400" dirty="0" err="1"/>
              <a:t>w.r.t</a:t>
            </a:r>
            <a:r>
              <a:rPr lang="en-GB" sz="1400" dirty="0"/>
              <a:t>.: server-probe communication, users-admin communication form, removing individual rights for users</a:t>
            </a:r>
            <a:r>
              <a:rPr lang="en-GB" sz="1400" dirty="0" smtClean="0"/>
              <a:t>.</a:t>
            </a:r>
          </a:p>
          <a:p>
            <a:r>
              <a:rPr lang="en-GB" sz="1600" dirty="0"/>
              <a:t>Provide the EGI network community with a customized distribution of </a:t>
            </a:r>
            <a:r>
              <a:rPr lang="en-GB" sz="1600" dirty="0" err="1" smtClean="0"/>
              <a:t>perfSONAR</a:t>
            </a:r>
            <a:endParaRPr lang="en-GB" sz="1600" dirty="0" smtClean="0"/>
          </a:p>
          <a:p>
            <a:pPr lvl="1"/>
            <a:r>
              <a:rPr lang="en-US" sz="1200" dirty="0" smtClean="0"/>
              <a:t>Live CD for bandwidth and delay </a:t>
            </a:r>
            <a:r>
              <a:rPr lang="en-US" sz="1200" dirty="0"/>
              <a:t>measurements </a:t>
            </a:r>
            <a:endParaRPr lang="en-US" sz="1200" dirty="0" smtClean="0"/>
          </a:p>
          <a:p>
            <a:pPr lvl="1"/>
            <a:r>
              <a:rPr lang="en-GB" sz="1200" dirty="0"/>
              <a:t>Develop a Graphical User interface</a:t>
            </a:r>
            <a:r>
              <a:rPr lang="en-US" sz="1200" dirty="0"/>
              <a:t> </a:t>
            </a:r>
            <a:endParaRPr lang="en-US" sz="1200" dirty="0" smtClean="0"/>
          </a:p>
          <a:p>
            <a:pPr lvl="1"/>
            <a:r>
              <a:rPr lang="en-GB" sz="1200" dirty="0"/>
              <a:t>Periodic reports from the GN3 </a:t>
            </a:r>
            <a:r>
              <a:rPr lang="en-GB" sz="1200" dirty="0" err="1"/>
              <a:t>PerfSONAR</a:t>
            </a:r>
            <a:r>
              <a:rPr lang="en-GB" sz="1200" dirty="0"/>
              <a:t> community to the EGI Network Support </a:t>
            </a:r>
            <a:endParaRPr lang="en-GB" sz="1200" dirty="0" smtClean="0"/>
          </a:p>
          <a:p>
            <a:r>
              <a:rPr lang="en-GB" sz="1600" dirty="0"/>
              <a:t>Further improve the available </a:t>
            </a:r>
            <a:r>
              <a:rPr lang="en-GB" sz="1600" dirty="0" err="1"/>
              <a:t>NetJobs</a:t>
            </a:r>
            <a:r>
              <a:rPr lang="en-GB" sz="1600" dirty="0"/>
              <a:t> tool </a:t>
            </a:r>
            <a:endParaRPr lang="en-US" sz="1600" dirty="0"/>
          </a:p>
          <a:p>
            <a:pPr lvl="1"/>
            <a:r>
              <a:rPr lang="en-GB" sz="1400" dirty="0"/>
              <a:t>N</a:t>
            </a:r>
            <a:r>
              <a:rPr lang="en-GB" sz="1400" dirty="0" smtClean="0"/>
              <a:t>etwork </a:t>
            </a:r>
            <a:r>
              <a:rPr lang="en-GB" sz="1400" dirty="0"/>
              <a:t>monitoring </a:t>
            </a:r>
            <a:r>
              <a:rPr lang="en-GB" sz="1400" dirty="0" smtClean="0"/>
              <a:t>tool based </a:t>
            </a:r>
            <a:r>
              <a:rPr lang="en-GB" sz="1400" dirty="0"/>
              <a:t>on the usage of Grid jobs</a:t>
            </a:r>
            <a:r>
              <a:rPr lang="en-US" sz="1400" dirty="0"/>
              <a:t> </a:t>
            </a:r>
            <a:endParaRPr lang="en-US" sz="1400" dirty="0" smtClean="0"/>
          </a:p>
          <a:p>
            <a:r>
              <a:rPr lang="en-GB" sz="1800" dirty="0"/>
              <a:t>I</a:t>
            </a:r>
            <a:r>
              <a:rPr lang="en-GB" sz="1800" dirty="0" smtClean="0"/>
              <a:t>ntegrate </a:t>
            </a:r>
            <a:r>
              <a:rPr lang="en-GB" sz="1800" dirty="0"/>
              <a:t>all provided tools and documentation for Network Support in the operations portal for EGI</a:t>
            </a:r>
            <a:r>
              <a:rPr lang="en-GB" sz="1800" b="1" dirty="0" smtClean="0"/>
              <a:t>.</a:t>
            </a:r>
          </a:p>
          <a:p>
            <a:r>
              <a:rPr lang="en-GB" sz="1800" dirty="0"/>
              <a:t>Produce a  survey targeting </a:t>
            </a:r>
            <a:r>
              <a:rPr lang="en-GB" sz="1800" dirty="0" smtClean="0"/>
              <a:t>NRENs</a:t>
            </a:r>
          </a:p>
          <a:p>
            <a:pPr lvl="1"/>
            <a:r>
              <a:rPr lang="en-GB" sz="1400" dirty="0"/>
              <a:t>W</a:t>
            </a:r>
            <a:r>
              <a:rPr lang="en-GB" sz="1400" dirty="0" smtClean="0"/>
              <a:t>ill </a:t>
            </a:r>
            <a:r>
              <a:rPr lang="en-GB" sz="1400" dirty="0"/>
              <a:t>help further developing plans for the Network support </a:t>
            </a:r>
            <a:endParaRPr lang="en-US" sz="1400" dirty="0"/>
          </a:p>
          <a:p>
            <a:endParaRPr lang="en-US" sz="1800" b="1" dirty="0"/>
          </a:p>
          <a:p>
            <a:pPr marL="457200" lvl="1" indent="0">
              <a:buNone/>
            </a:pPr>
            <a:endParaRPr lang="en-US" sz="1400" dirty="0"/>
          </a:p>
          <a:p>
            <a:pPr lvl="1"/>
            <a:endParaRPr lang="en-US" sz="2000" dirty="0"/>
          </a:p>
        </p:txBody>
      </p:sp>
    </p:spTree>
    <p:extLst>
      <p:ext uri="{BB962C8B-B14F-4D97-AF65-F5344CB8AC3E}">
        <p14:creationId xmlns:p14="http://schemas.microsoft.com/office/powerpoint/2010/main" val="24646661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SA1.8 </a:t>
            </a:r>
            <a:r>
              <a:rPr lang="en-GB" sz="3200" dirty="0"/>
              <a:t>Core services, reliability and </a:t>
            </a:r>
            <a:r>
              <a:rPr lang="en-GB" sz="3200" dirty="0" smtClean="0"/>
              <a:t>documentation 1/2</a:t>
            </a:r>
            <a:r>
              <a:rPr lang="en-US" sz="3200" dirty="0" smtClean="0"/>
              <a:t> </a:t>
            </a:r>
            <a:endParaRPr lang="en-US" sz="3200" dirty="0"/>
          </a:p>
        </p:txBody>
      </p:sp>
      <p:sp>
        <p:nvSpPr>
          <p:cNvPr id="3" name="Content Placeholder 2"/>
          <p:cNvSpPr>
            <a:spLocks noGrp="1"/>
          </p:cNvSpPr>
          <p:nvPr>
            <p:ph idx="1"/>
          </p:nvPr>
        </p:nvSpPr>
        <p:spPr>
          <a:xfrm>
            <a:off x="179512" y="1196752"/>
            <a:ext cx="8424936" cy="4968552"/>
          </a:xfrm>
        </p:spPr>
        <p:txBody>
          <a:bodyPr/>
          <a:lstStyle/>
          <a:p>
            <a:r>
              <a:rPr lang="en-GB" sz="1600" dirty="0"/>
              <a:t>Operations tool</a:t>
            </a:r>
            <a:endParaRPr lang="en-US" sz="1600" dirty="0"/>
          </a:p>
          <a:p>
            <a:pPr lvl="1"/>
            <a:r>
              <a:rPr lang="en-US" sz="1400" dirty="0"/>
              <a:t>Propose Changes for Operations </a:t>
            </a:r>
            <a:r>
              <a:rPr lang="en-US" sz="1400" dirty="0" smtClean="0"/>
              <a:t>tools</a:t>
            </a:r>
            <a:endParaRPr lang="en-US" sz="1400" dirty="0"/>
          </a:p>
          <a:p>
            <a:pPr lvl="1"/>
            <a:r>
              <a:rPr lang="en-US" sz="1400" dirty="0"/>
              <a:t>Data more readily available to NGIs </a:t>
            </a:r>
          </a:p>
          <a:p>
            <a:pPr lvl="1"/>
            <a:r>
              <a:rPr lang="en-US" sz="1400" dirty="0"/>
              <a:t>Follow-up with developers for issues that affect accuracy </a:t>
            </a:r>
            <a:endParaRPr lang="en-GB" sz="1400" dirty="0" smtClean="0"/>
          </a:p>
          <a:p>
            <a:pPr>
              <a:lnSpc>
                <a:spcPct val="120000"/>
              </a:lnSpc>
            </a:pPr>
            <a:r>
              <a:rPr lang="en-GB" sz="1600" dirty="0" smtClean="0"/>
              <a:t>Produce </a:t>
            </a:r>
            <a:r>
              <a:rPr lang="en-GB" sz="1600" dirty="0"/>
              <a:t>OLA EGI/NGI </a:t>
            </a:r>
            <a:r>
              <a:rPr lang="en-GB" sz="1600" dirty="0" smtClean="0"/>
              <a:t>						PQ4</a:t>
            </a:r>
          </a:p>
          <a:p>
            <a:pPr lvl="1">
              <a:lnSpc>
                <a:spcPct val="120000"/>
              </a:lnSpc>
            </a:pPr>
            <a:r>
              <a:rPr lang="en-US" sz="1400" dirty="0" smtClean="0"/>
              <a:t>And </a:t>
            </a:r>
            <a:r>
              <a:rPr lang="en-US" sz="1400" dirty="0"/>
              <a:t>a Core services OLA </a:t>
            </a:r>
            <a:endParaRPr lang="en-US" sz="1400" dirty="0" smtClean="0"/>
          </a:p>
          <a:p>
            <a:pPr lvl="1">
              <a:lnSpc>
                <a:spcPct val="120000"/>
              </a:lnSpc>
            </a:pPr>
            <a:r>
              <a:rPr lang="en-US" sz="1400" dirty="0"/>
              <a:t>Propose an OLA amendment procedure </a:t>
            </a:r>
          </a:p>
          <a:p>
            <a:pPr>
              <a:lnSpc>
                <a:spcPct val="120000"/>
              </a:lnSpc>
            </a:pPr>
            <a:r>
              <a:rPr lang="en-GB" sz="1600" dirty="0"/>
              <a:t>Determine OLA main failure </a:t>
            </a:r>
            <a:r>
              <a:rPr lang="en-GB" sz="1600" dirty="0" smtClean="0"/>
              <a:t>reasons				</a:t>
            </a:r>
            <a:r>
              <a:rPr lang="en-GB" sz="1600" dirty="0"/>
              <a:t>	</a:t>
            </a:r>
            <a:r>
              <a:rPr lang="en-GB" sz="1600" dirty="0" smtClean="0"/>
              <a:t>PQ5</a:t>
            </a:r>
            <a:endParaRPr lang="en-US" sz="1600" dirty="0"/>
          </a:p>
          <a:p>
            <a:pPr>
              <a:lnSpc>
                <a:spcPct val="120000"/>
              </a:lnSpc>
            </a:pPr>
            <a:r>
              <a:rPr lang="en-US" sz="1600" dirty="0" smtClean="0"/>
              <a:t>Determine </a:t>
            </a:r>
            <a:r>
              <a:rPr lang="en-US" sz="1600" dirty="0"/>
              <a:t>the impact of increased availability suspension </a:t>
            </a:r>
            <a:r>
              <a:rPr lang="en-US" sz="1600" dirty="0" smtClean="0"/>
              <a:t>threshold</a:t>
            </a:r>
            <a:r>
              <a:rPr lang="en-GB" sz="1600" dirty="0"/>
              <a:t>	</a:t>
            </a:r>
            <a:r>
              <a:rPr lang="en-GB" sz="1600" dirty="0" smtClean="0"/>
              <a:t>PQ5</a:t>
            </a:r>
          </a:p>
          <a:p>
            <a:pPr lvl="1">
              <a:lnSpc>
                <a:spcPct val="120000"/>
              </a:lnSpc>
            </a:pPr>
            <a:r>
              <a:rPr lang="en-US" sz="1400" dirty="0"/>
              <a:t>E</a:t>
            </a:r>
            <a:r>
              <a:rPr lang="en-US" sz="1400" dirty="0" smtClean="0"/>
              <a:t>stablish </a:t>
            </a:r>
            <a:r>
              <a:rPr lang="en-US" sz="1400" dirty="0"/>
              <a:t>if it is sensible to enforce the increased </a:t>
            </a:r>
            <a:r>
              <a:rPr lang="en-US" sz="1400" dirty="0" smtClean="0"/>
              <a:t>threshold </a:t>
            </a:r>
            <a:r>
              <a:rPr lang="en-US" sz="1400" dirty="0"/>
              <a:t>from the second year of the </a:t>
            </a:r>
            <a:r>
              <a:rPr lang="en-US" sz="1400" dirty="0" smtClean="0"/>
              <a:t>project</a:t>
            </a:r>
            <a:endParaRPr lang="en-GB" sz="1400" dirty="0" smtClean="0"/>
          </a:p>
          <a:p>
            <a:pPr>
              <a:lnSpc>
                <a:spcPct val="120000"/>
              </a:lnSpc>
            </a:pPr>
            <a:r>
              <a:rPr lang="en-US" sz="1600" dirty="0"/>
              <a:t>Operational Procedures Manuals </a:t>
            </a:r>
            <a:endParaRPr lang="en-US" sz="1600" dirty="0" smtClean="0"/>
          </a:p>
          <a:p>
            <a:pPr lvl="1"/>
            <a:r>
              <a:rPr lang="en-US" sz="1400" dirty="0"/>
              <a:t>ROD Procedure Manual</a:t>
            </a:r>
          </a:p>
          <a:p>
            <a:pPr lvl="1"/>
            <a:r>
              <a:rPr lang="en-US" sz="1400" dirty="0"/>
              <a:t>NGIs and Sites Procedure Manual</a:t>
            </a:r>
          </a:p>
          <a:p>
            <a:pPr lvl="1"/>
            <a:r>
              <a:rPr lang="en-US" sz="1400" dirty="0"/>
              <a:t>COD Procedure </a:t>
            </a:r>
            <a:r>
              <a:rPr lang="en-US" sz="1400" dirty="0" smtClean="0"/>
              <a:t>Manual</a:t>
            </a:r>
          </a:p>
          <a:p>
            <a:pPr lvl="1"/>
            <a:r>
              <a:rPr lang="en-US" sz="1400" dirty="0" smtClean="0"/>
              <a:t>Next release in PQ4</a:t>
            </a:r>
            <a:endParaRPr lang="en-US" sz="1400" dirty="0"/>
          </a:p>
        </p:txBody>
      </p:sp>
    </p:spTree>
    <p:extLst>
      <p:ext uri="{BB962C8B-B14F-4D97-AF65-F5344CB8AC3E}">
        <p14:creationId xmlns:p14="http://schemas.microsoft.com/office/powerpoint/2010/main" val="34868661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SA1.8 </a:t>
            </a:r>
            <a:r>
              <a:rPr lang="en-US" dirty="0" smtClean="0"/>
              <a:t>2/2</a:t>
            </a:r>
            <a:r>
              <a:rPr lang="en-US" dirty="0" smtClean="0"/>
              <a:t>	</a:t>
            </a:r>
            <a:endParaRPr lang="en-US" dirty="0"/>
          </a:p>
        </p:txBody>
      </p:sp>
      <p:sp>
        <p:nvSpPr>
          <p:cNvPr id="3" name="Content Placeholder 2"/>
          <p:cNvSpPr>
            <a:spLocks noGrp="1"/>
          </p:cNvSpPr>
          <p:nvPr>
            <p:ph idx="1"/>
          </p:nvPr>
        </p:nvSpPr>
        <p:spPr>
          <a:xfrm>
            <a:off x="277688" y="1124744"/>
            <a:ext cx="8686800" cy="4813995"/>
          </a:xfrm>
        </p:spPr>
        <p:txBody>
          <a:bodyPr/>
          <a:lstStyle/>
          <a:p>
            <a:pPr>
              <a:lnSpc>
                <a:spcPct val="120000"/>
              </a:lnSpc>
            </a:pPr>
            <a:r>
              <a:rPr lang="en-US" sz="2000" dirty="0"/>
              <a:t>Best Practices </a:t>
            </a:r>
            <a:endParaRPr lang="en-US" sz="2000" dirty="0" smtClean="0"/>
          </a:p>
          <a:p>
            <a:pPr lvl="1">
              <a:lnSpc>
                <a:spcPct val="120000"/>
              </a:lnSpc>
            </a:pPr>
            <a:r>
              <a:rPr lang="en-US" sz="2000" dirty="0" smtClean="0"/>
              <a:t>More people can join the task</a:t>
            </a:r>
            <a:r>
              <a:rPr lang="en-GB" sz="2000" dirty="0"/>
              <a:t>		</a:t>
            </a:r>
            <a:endParaRPr lang="en-US" sz="1600" dirty="0" smtClean="0"/>
          </a:p>
          <a:p>
            <a:pPr>
              <a:lnSpc>
                <a:spcPct val="120000"/>
              </a:lnSpc>
            </a:pPr>
            <a:r>
              <a:rPr lang="en-US" sz="2000" dirty="0" smtClean="0"/>
              <a:t>Training </a:t>
            </a:r>
            <a:r>
              <a:rPr lang="en-US" sz="2000" dirty="0"/>
              <a:t>Guides – </a:t>
            </a:r>
            <a:r>
              <a:rPr lang="en-US" sz="2000" dirty="0" smtClean="0"/>
              <a:t>Lead</a:t>
            </a:r>
            <a:endParaRPr lang="en-US" sz="2000" dirty="0"/>
          </a:p>
          <a:p>
            <a:pPr lvl="1"/>
            <a:r>
              <a:rPr lang="en-US" sz="1800" dirty="0"/>
              <a:t>Dashboard HOWTO</a:t>
            </a:r>
          </a:p>
          <a:p>
            <a:pPr lvl="1"/>
            <a:r>
              <a:rPr lang="en-US" sz="1800" dirty="0"/>
              <a:t>Training Guide (beginners)</a:t>
            </a:r>
          </a:p>
          <a:p>
            <a:pPr lvl="1"/>
            <a:r>
              <a:rPr lang="en-US" sz="1800" dirty="0"/>
              <a:t>Quick Sheets (will commence these in March.)</a:t>
            </a:r>
          </a:p>
          <a:p>
            <a:pPr>
              <a:lnSpc>
                <a:spcPct val="120000"/>
              </a:lnSpc>
            </a:pPr>
            <a:r>
              <a:rPr lang="en-GB" sz="2000" dirty="0"/>
              <a:t>Document </a:t>
            </a:r>
            <a:r>
              <a:rPr lang="en-GB" sz="2000" dirty="0" smtClean="0"/>
              <a:t>relocation </a:t>
            </a:r>
            <a:r>
              <a:rPr lang="en-US" sz="2000" dirty="0" smtClean="0"/>
              <a:t> </a:t>
            </a:r>
            <a:endParaRPr lang="en-US" dirty="0"/>
          </a:p>
          <a:p>
            <a:pPr lvl="1">
              <a:lnSpc>
                <a:spcPct val="120000"/>
              </a:lnSpc>
            </a:pPr>
            <a:r>
              <a:rPr lang="en-US" sz="1800" dirty="0"/>
              <a:t>N</a:t>
            </a:r>
            <a:r>
              <a:rPr lang="en-US" sz="1800" dirty="0" smtClean="0"/>
              <a:t>eeds </a:t>
            </a:r>
            <a:r>
              <a:rPr lang="en-US" sz="1800" dirty="0"/>
              <a:t>to be completed within the next 6 months </a:t>
            </a:r>
            <a:endParaRPr lang="en-US" sz="1800" dirty="0" smtClean="0"/>
          </a:p>
          <a:p>
            <a:pPr lvl="1">
              <a:lnSpc>
                <a:spcPct val="120000"/>
              </a:lnSpc>
            </a:pPr>
            <a:r>
              <a:rPr lang="en-US" sz="1800" dirty="0"/>
              <a:t>WIKI structure </a:t>
            </a:r>
            <a:r>
              <a:rPr lang="en-US" sz="1800" dirty="0" smtClean="0"/>
              <a:t>improvement</a:t>
            </a:r>
          </a:p>
          <a:p>
            <a:pPr lvl="1">
              <a:lnSpc>
                <a:spcPct val="120000"/>
              </a:lnSpc>
            </a:pPr>
            <a:r>
              <a:rPr lang="en-US" sz="1800" dirty="0"/>
              <a:t>Ensure that place holders and structures are set up and working </a:t>
            </a:r>
            <a:endParaRPr lang="en-US" sz="1800" dirty="0" smtClean="0"/>
          </a:p>
          <a:p>
            <a:pPr lvl="1">
              <a:lnSpc>
                <a:spcPct val="120000"/>
              </a:lnSpc>
            </a:pPr>
            <a:r>
              <a:rPr lang="en-US" sz="1800" dirty="0"/>
              <a:t>Moving data </a:t>
            </a:r>
            <a:r>
              <a:rPr lang="en-US" sz="1800" dirty="0" smtClean="0"/>
              <a:t>to start by</a:t>
            </a:r>
            <a:r>
              <a:rPr lang="en-US" sz="1800" dirty="0"/>
              <a:t> </a:t>
            </a:r>
            <a:r>
              <a:rPr lang="en-US" sz="1800" dirty="0" smtClean="0"/>
              <a:t>PQ5</a:t>
            </a:r>
            <a:endParaRPr lang="en-GB" sz="1800" dirty="0" smtClean="0"/>
          </a:p>
        </p:txBody>
      </p:sp>
    </p:spTree>
    <p:extLst>
      <p:ext uri="{BB962C8B-B14F-4D97-AF65-F5344CB8AC3E}">
        <p14:creationId xmlns:p14="http://schemas.microsoft.com/office/powerpoint/2010/main" val="624741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p:nvPr>
        </p:nvSpPr>
        <p:spPr/>
        <p:txBody>
          <a:bodyPr/>
          <a:lstStyle/>
          <a:p>
            <a:pPr eaLnBrk="1" hangingPunct="1"/>
            <a:r>
              <a:rPr lang="it-IT" sz="4000" dirty="0" smtClean="0">
                <a:latin typeface="Arial" charset="0"/>
                <a:cs typeface="Arial" charset="0"/>
              </a:rPr>
              <a:t>QR1 - SA1 accomplishments</a:t>
            </a:r>
            <a:endParaRPr lang="en-US" sz="4000" dirty="0" smtClean="0">
              <a:latin typeface="Arial" charset="0"/>
              <a:cs typeface="Arial" charset="0"/>
            </a:endParaRPr>
          </a:p>
        </p:txBody>
      </p:sp>
      <p:sp>
        <p:nvSpPr>
          <p:cNvPr id="3075" name="Rectangle 3"/>
          <p:cNvSpPr>
            <a:spLocks noGrp="1"/>
          </p:cNvSpPr>
          <p:nvPr>
            <p:ph type="body" idx="1"/>
          </p:nvPr>
        </p:nvSpPr>
        <p:spPr>
          <a:xfrm>
            <a:off x="611188" y="1600200"/>
            <a:ext cx="8075612" cy="4525963"/>
          </a:xfrm>
        </p:spPr>
        <p:txBody>
          <a:bodyPr/>
          <a:lstStyle/>
          <a:p>
            <a:pPr eaLnBrk="1" hangingPunct="1">
              <a:lnSpc>
                <a:spcPct val="80000"/>
              </a:lnSpc>
            </a:pPr>
            <a:r>
              <a:rPr lang="it-IT" sz="2000" dirty="0" smtClean="0">
                <a:latin typeface="Arial" charset="0"/>
                <a:cs typeface="Arial" charset="0"/>
              </a:rPr>
              <a:t>Establishment of </a:t>
            </a:r>
            <a:r>
              <a:rPr lang="it-IT" sz="2000" dirty="0" smtClean="0">
                <a:solidFill>
                  <a:schemeClr val="accent1"/>
                </a:solidFill>
                <a:latin typeface="Arial" charset="0"/>
                <a:cs typeface="Arial" charset="0"/>
              </a:rPr>
              <a:t>contact</a:t>
            </a:r>
            <a:r>
              <a:rPr lang="it-IT" sz="2000" dirty="0" smtClean="0">
                <a:latin typeface="Arial" charset="0"/>
                <a:cs typeface="Arial" charset="0"/>
              </a:rPr>
              <a:t> with individual NGI operations communities</a:t>
            </a:r>
          </a:p>
          <a:p>
            <a:pPr eaLnBrk="1" hangingPunct="1">
              <a:lnSpc>
                <a:spcPct val="80000"/>
              </a:lnSpc>
            </a:pPr>
            <a:r>
              <a:rPr lang="it-IT" sz="2000" dirty="0" smtClean="0">
                <a:latin typeface="Arial" charset="0"/>
                <a:cs typeface="Arial" charset="0"/>
              </a:rPr>
              <a:t>All </a:t>
            </a:r>
            <a:r>
              <a:rPr lang="it-IT" sz="2000" dirty="0" smtClean="0">
                <a:solidFill>
                  <a:schemeClr val="accent1"/>
                </a:solidFill>
                <a:latin typeface="Arial" charset="0"/>
                <a:cs typeface="Arial" charset="0"/>
              </a:rPr>
              <a:t>global operational services</a:t>
            </a:r>
            <a:r>
              <a:rPr lang="it-IT" sz="2000" dirty="0" smtClean="0">
                <a:latin typeface="Arial" charset="0"/>
                <a:cs typeface="Arial" charset="0"/>
              </a:rPr>
              <a:t> established  and put in operation successfully</a:t>
            </a:r>
          </a:p>
          <a:p>
            <a:pPr eaLnBrk="1" hangingPunct="1">
              <a:lnSpc>
                <a:spcPct val="80000"/>
              </a:lnSpc>
            </a:pPr>
            <a:r>
              <a:rPr lang="it-IT" sz="2000" dirty="0" smtClean="0">
                <a:solidFill>
                  <a:schemeClr val="accent1"/>
                </a:solidFill>
                <a:latin typeface="Arial" charset="0"/>
                <a:cs typeface="Arial" charset="0"/>
              </a:rPr>
              <a:t>Integration of infrastructures</a:t>
            </a:r>
            <a:r>
              <a:rPr lang="it-IT" sz="2000" dirty="0" smtClean="0">
                <a:latin typeface="Arial" charset="0"/>
                <a:cs typeface="Arial" charset="0"/>
              </a:rPr>
              <a:t> from the BalticGrid and SEE-Grid into EGI</a:t>
            </a:r>
          </a:p>
          <a:p>
            <a:pPr eaLnBrk="1" hangingPunct="1">
              <a:lnSpc>
                <a:spcPct val="80000"/>
              </a:lnSpc>
            </a:pPr>
            <a:r>
              <a:rPr lang="it-IT" sz="2000" dirty="0" smtClean="0">
                <a:latin typeface="Arial" charset="0"/>
                <a:cs typeface="Arial" charset="0"/>
              </a:rPr>
              <a:t>Successfull </a:t>
            </a:r>
            <a:r>
              <a:rPr lang="it-IT" sz="2000" dirty="0" smtClean="0">
                <a:solidFill>
                  <a:schemeClr val="accent1"/>
                </a:solidFill>
                <a:latin typeface="Arial" charset="0"/>
                <a:cs typeface="Arial" charset="0"/>
              </a:rPr>
              <a:t>establishment of new NGIs</a:t>
            </a:r>
            <a:r>
              <a:rPr lang="it-IT" sz="2000" dirty="0" smtClean="0">
                <a:latin typeface="Arial" charset="0"/>
                <a:cs typeface="Arial" charset="0"/>
              </a:rPr>
              <a:t> working as independent operational centres</a:t>
            </a:r>
          </a:p>
          <a:p>
            <a:pPr eaLnBrk="1" hangingPunct="1">
              <a:lnSpc>
                <a:spcPct val="80000"/>
              </a:lnSpc>
            </a:pPr>
            <a:r>
              <a:rPr lang="it-IT" sz="2000" dirty="0" smtClean="0">
                <a:latin typeface="Arial" charset="0"/>
                <a:cs typeface="Arial" charset="0"/>
              </a:rPr>
              <a:t>definition and (ongoing) implementation of a new integrated procedure for </a:t>
            </a:r>
            <a:r>
              <a:rPr lang="it-IT" sz="2000" dirty="0" smtClean="0">
                <a:solidFill>
                  <a:schemeClr val="accent1"/>
                </a:solidFill>
                <a:latin typeface="Arial" charset="0"/>
                <a:cs typeface="Arial" charset="0"/>
              </a:rPr>
              <a:t>staged rollout</a:t>
            </a:r>
            <a:r>
              <a:rPr lang="it-IT" sz="2000" dirty="0" smtClean="0">
                <a:latin typeface="Arial" charset="0"/>
                <a:cs typeface="Arial" charset="0"/>
              </a:rPr>
              <a:t> of middleware services</a:t>
            </a:r>
          </a:p>
          <a:p>
            <a:pPr eaLnBrk="1" hangingPunct="1">
              <a:lnSpc>
                <a:spcPct val="80000"/>
              </a:lnSpc>
            </a:pPr>
            <a:r>
              <a:rPr lang="it-IT" sz="2000" dirty="0" smtClean="0">
                <a:latin typeface="Arial" charset="0"/>
                <a:cs typeface="Arial" charset="0"/>
              </a:rPr>
              <a:t>definition and (ongoing) implementation of an integrated infrastructure for </a:t>
            </a:r>
            <a:r>
              <a:rPr lang="it-IT" sz="2000" dirty="0" smtClean="0">
                <a:solidFill>
                  <a:schemeClr val="accent1"/>
                </a:solidFill>
                <a:latin typeface="Arial" charset="0"/>
                <a:cs typeface="Arial" charset="0"/>
              </a:rPr>
              <a:t>2nd and 3rd line middleware support</a:t>
            </a:r>
          </a:p>
          <a:p>
            <a:pPr eaLnBrk="1" hangingPunct="1">
              <a:lnSpc>
                <a:spcPct val="80000"/>
              </a:lnSpc>
            </a:pPr>
            <a:r>
              <a:rPr lang="it-IT" sz="2000" dirty="0" smtClean="0">
                <a:latin typeface="Arial" charset="0"/>
                <a:cs typeface="Arial" charset="0"/>
              </a:rPr>
              <a:t>new procedures for monthly </a:t>
            </a:r>
            <a:r>
              <a:rPr lang="it-IT" sz="2000" dirty="0" smtClean="0">
                <a:solidFill>
                  <a:schemeClr val="accent1"/>
                </a:solidFill>
                <a:latin typeface="Arial" charset="0"/>
                <a:cs typeface="Arial" charset="0"/>
              </a:rPr>
              <a:t>availability and reliability performance statistics</a:t>
            </a:r>
            <a:r>
              <a:rPr lang="it-IT" sz="2000" dirty="0" smtClean="0">
                <a:latin typeface="Arial" charset="0"/>
                <a:cs typeface="Arial" charset="0"/>
              </a:rPr>
              <a:t> followup</a:t>
            </a:r>
          </a:p>
          <a:p>
            <a:pPr eaLnBrk="1" hangingPunct="1">
              <a:lnSpc>
                <a:spcPct val="80000"/>
              </a:lnSpc>
            </a:pPr>
            <a:r>
              <a:rPr lang="it-IT" sz="2000" dirty="0" smtClean="0">
                <a:latin typeface="Arial" charset="0"/>
                <a:cs typeface="Arial" charset="0"/>
              </a:rPr>
              <a:t>migration of </a:t>
            </a:r>
            <a:r>
              <a:rPr lang="it-IT" sz="2000" dirty="0" smtClean="0">
                <a:solidFill>
                  <a:schemeClr val="accent1"/>
                </a:solidFill>
                <a:latin typeface="Arial" charset="0"/>
                <a:cs typeface="Arial" charset="0"/>
              </a:rPr>
              <a:t>monitoring infrastructure</a:t>
            </a:r>
            <a:r>
              <a:rPr lang="it-IT" sz="2000" dirty="0" smtClean="0">
                <a:latin typeface="Arial" charset="0"/>
                <a:cs typeface="Arial" charset="0"/>
              </a:rPr>
              <a:t> to Nagios completed</a:t>
            </a:r>
          </a:p>
          <a:p>
            <a:pPr eaLnBrk="1" hangingPunct="1">
              <a:lnSpc>
                <a:spcPct val="80000"/>
              </a:lnSpc>
            </a:pPr>
            <a:r>
              <a:rPr lang="it-IT" sz="2000" dirty="0" smtClean="0">
                <a:latin typeface="Arial" charset="0"/>
                <a:cs typeface="Arial" charset="0"/>
              </a:rPr>
              <a:t>migration of </a:t>
            </a:r>
            <a:r>
              <a:rPr lang="it-IT" sz="2000" dirty="0" smtClean="0">
                <a:solidFill>
                  <a:schemeClr val="accent1"/>
                </a:solidFill>
                <a:latin typeface="Arial" charset="0"/>
                <a:cs typeface="Arial" charset="0"/>
              </a:rPr>
              <a:t>accounting infrastructure</a:t>
            </a:r>
            <a:r>
              <a:rPr lang="it-IT" sz="2000" dirty="0" smtClean="0">
                <a:latin typeface="Arial" charset="0"/>
                <a:cs typeface="Arial" charset="0"/>
              </a:rPr>
              <a:t> to ActiveMQ started</a:t>
            </a:r>
          </a:p>
          <a:p>
            <a:pPr eaLnBrk="1" hangingPunct="1">
              <a:lnSpc>
                <a:spcPct val="80000"/>
              </a:lnSpc>
            </a:pPr>
            <a:endParaRPr lang="en-US" sz="2000" dirty="0" smtClean="0">
              <a:latin typeface="Arial" charset="0"/>
              <a:cs typeface="Arial" charset="0"/>
            </a:endParaRPr>
          </a:p>
        </p:txBody>
      </p:sp>
    </p:spTree>
    <p:extLst>
      <p:ext uri="{BB962C8B-B14F-4D97-AF65-F5344CB8AC3E}">
        <p14:creationId xmlns:p14="http://schemas.microsoft.com/office/powerpoint/2010/main" val="38578827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p:txBody>
          <a:bodyPr/>
          <a:lstStyle/>
          <a:p>
            <a:pPr eaLnBrk="1" hangingPunct="1"/>
            <a:r>
              <a:rPr lang="it-IT" sz="4000" smtClean="0">
                <a:latin typeface="Arial" charset="0"/>
                <a:cs typeface="Arial" charset="0"/>
              </a:rPr>
              <a:t>QR2 - SA1 accomplishments</a:t>
            </a:r>
            <a:endParaRPr lang="en-US" sz="4000" smtClean="0">
              <a:latin typeface="Arial" charset="0"/>
              <a:cs typeface="Arial" charset="0"/>
            </a:endParaRPr>
          </a:p>
        </p:txBody>
      </p:sp>
      <p:sp>
        <p:nvSpPr>
          <p:cNvPr id="4099" name="Rectangle 3"/>
          <p:cNvSpPr>
            <a:spLocks noGrp="1"/>
          </p:cNvSpPr>
          <p:nvPr>
            <p:ph type="body" idx="1"/>
          </p:nvPr>
        </p:nvSpPr>
        <p:spPr>
          <a:xfrm>
            <a:off x="179388" y="1052513"/>
            <a:ext cx="8964612" cy="5400675"/>
          </a:xfrm>
        </p:spPr>
        <p:txBody>
          <a:bodyPr/>
          <a:lstStyle/>
          <a:p>
            <a:pPr eaLnBrk="1" hangingPunct="1">
              <a:lnSpc>
                <a:spcPct val="80000"/>
              </a:lnSpc>
            </a:pPr>
            <a:r>
              <a:rPr lang="en-GB" sz="2000" smtClean="0">
                <a:solidFill>
                  <a:schemeClr val="accent1"/>
                </a:solidFill>
                <a:latin typeface="Arial" charset="0"/>
                <a:cs typeface="Arial" charset="0"/>
              </a:rPr>
              <a:t>Security</a:t>
            </a:r>
            <a:r>
              <a:rPr lang="en-GB" sz="1600" smtClean="0">
                <a:latin typeface="Arial" charset="0"/>
                <a:cs typeface="Arial" charset="0"/>
              </a:rPr>
              <a:t>: setup of SVG group, 5 vulnerabilities addressed, 2 security incidents, 6 security advisories, one critical vulnerability requiring mandatory patching in 7 days (no sites suspended)</a:t>
            </a:r>
          </a:p>
          <a:p>
            <a:pPr eaLnBrk="1" hangingPunct="1">
              <a:lnSpc>
                <a:spcPct val="80000"/>
              </a:lnSpc>
            </a:pPr>
            <a:r>
              <a:rPr lang="en-GB" sz="2000" smtClean="0">
                <a:solidFill>
                  <a:schemeClr val="accent1"/>
                </a:solidFill>
                <a:latin typeface="Arial" charset="0"/>
                <a:cs typeface="Arial" charset="0"/>
              </a:rPr>
              <a:t>Deployed middleware</a:t>
            </a:r>
            <a:r>
              <a:rPr lang="en-GB" sz="2000" smtClean="0">
                <a:latin typeface="Arial" charset="0"/>
                <a:cs typeface="Arial" charset="0"/>
              </a:rPr>
              <a:t> </a:t>
            </a:r>
          </a:p>
          <a:p>
            <a:pPr lvl="1" eaLnBrk="1" hangingPunct="1">
              <a:lnSpc>
                <a:spcPct val="80000"/>
              </a:lnSpc>
            </a:pPr>
            <a:r>
              <a:rPr lang="en-GB" sz="1600" smtClean="0">
                <a:latin typeface="Arial" charset="0"/>
                <a:cs typeface="Arial" charset="0"/>
              </a:rPr>
              <a:t>gathering of NGI input on bug fixing and enhancements for EMI v1.0</a:t>
            </a:r>
          </a:p>
          <a:p>
            <a:pPr lvl="1" eaLnBrk="1" hangingPunct="1">
              <a:lnSpc>
                <a:spcPct val="80000"/>
              </a:lnSpc>
            </a:pPr>
            <a:r>
              <a:rPr lang="en-GB" sz="1600" smtClean="0">
                <a:latin typeface="Arial" charset="0"/>
                <a:cs typeface="Arial" charset="0"/>
              </a:rPr>
              <a:t>finalization of end-of-support schedule for gLite 3.1</a:t>
            </a:r>
          </a:p>
          <a:p>
            <a:pPr lvl="1" eaLnBrk="1" hangingPunct="1">
              <a:lnSpc>
                <a:spcPct val="80000"/>
              </a:lnSpc>
            </a:pPr>
            <a:r>
              <a:rPr lang="en-GB" sz="1600" smtClean="0">
                <a:latin typeface="Arial" charset="0"/>
                <a:cs typeface="Arial" charset="0"/>
              </a:rPr>
              <a:t>6 gLite 3.2 component updates successfully passed staged rollout, 3 rejected</a:t>
            </a:r>
          </a:p>
          <a:p>
            <a:pPr eaLnBrk="1" hangingPunct="1">
              <a:lnSpc>
                <a:spcPct val="80000"/>
              </a:lnSpc>
            </a:pPr>
            <a:r>
              <a:rPr lang="en-GB" sz="2000" smtClean="0">
                <a:solidFill>
                  <a:schemeClr val="accent1"/>
                </a:solidFill>
                <a:latin typeface="Arial" charset="0"/>
                <a:cs typeface="Arial" charset="0"/>
              </a:rPr>
              <a:t>Support:</a:t>
            </a:r>
          </a:p>
          <a:p>
            <a:pPr lvl="1" eaLnBrk="1" hangingPunct="1">
              <a:lnSpc>
                <a:spcPct val="80000"/>
              </a:lnSpc>
            </a:pPr>
            <a:r>
              <a:rPr lang="en-GB" sz="1600" smtClean="0">
                <a:latin typeface="Arial" charset="0"/>
                <a:cs typeface="Arial" charset="0"/>
              </a:rPr>
              <a:t>New GGUS ticket workflow for mw support defined, restructuring of GGUS SU hierarchy</a:t>
            </a:r>
          </a:p>
          <a:p>
            <a:pPr lvl="1" eaLnBrk="1" hangingPunct="1">
              <a:lnSpc>
                <a:spcPct val="80000"/>
              </a:lnSpc>
            </a:pPr>
            <a:r>
              <a:rPr lang="en-GB" sz="1600" smtClean="0">
                <a:latin typeface="Arial" charset="0"/>
                <a:cs typeface="Arial" charset="0"/>
              </a:rPr>
              <a:t>4 new procedures defined and OMB approved: New NGI creation process coordination, Handling availability/reliability reports, COD escalation procedure and Operations Centre decommissioning</a:t>
            </a:r>
          </a:p>
          <a:p>
            <a:pPr lvl="1" eaLnBrk="1" hangingPunct="1">
              <a:lnSpc>
                <a:spcPct val="80000"/>
              </a:lnSpc>
            </a:pPr>
            <a:r>
              <a:rPr lang="en-GB" sz="1600" smtClean="0">
                <a:latin typeface="Arial" charset="0"/>
                <a:cs typeface="Arial" charset="0"/>
              </a:rPr>
              <a:t>1</a:t>
            </a:r>
            <a:r>
              <a:rPr lang="en-GB" sz="1600" baseline="30000" smtClean="0">
                <a:latin typeface="Arial" charset="0"/>
                <a:cs typeface="Arial" charset="0"/>
              </a:rPr>
              <a:t>st</a:t>
            </a:r>
            <a:r>
              <a:rPr lang="en-GB" sz="1600" smtClean="0">
                <a:latin typeface="Arial" charset="0"/>
                <a:cs typeface="Arial" charset="0"/>
              </a:rPr>
              <a:t> line support: 250 tickets/month</a:t>
            </a:r>
          </a:p>
          <a:p>
            <a:pPr lvl="1" eaLnBrk="1" hangingPunct="1">
              <a:lnSpc>
                <a:spcPct val="80000"/>
              </a:lnSpc>
            </a:pPr>
            <a:r>
              <a:rPr lang="en-GB" sz="1600" smtClean="0">
                <a:latin typeface="Arial" charset="0"/>
                <a:cs typeface="Arial" charset="0"/>
              </a:rPr>
              <a:t>Network support task force for definition of the EGI network support model</a:t>
            </a:r>
          </a:p>
          <a:p>
            <a:pPr eaLnBrk="1" hangingPunct="1">
              <a:lnSpc>
                <a:spcPct val="80000"/>
              </a:lnSpc>
            </a:pPr>
            <a:r>
              <a:rPr lang="en-GB" sz="2000" smtClean="0">
                <a:solidFill>
                  <a:schemeClr val="accent1"/>
                </a:solidFill>
                <a:latin typeface="Arial" charset="0"/>
                <a:cs typeface="Arial" charset="0"/>
              </a:rPr>
              <a:t>Operations tools and accounting:</a:t>
            </a:r>
          </a:p>
          <a:p>
            <a:pPr lvl="1" eaLnBrk="1" hangingPunct="1">
              <a:lnSpc>
                <a:spcPct val="80000"/>
              </a:lnSpc>
            </a:pPr>
            <a:r>
              <a:rPr lang="en-GB" sz="1600" smtClean="0">
                <a:latin typeface="Arial" charset="0"/>
                <a:cs typeface="Arial" charset="0"/>
              </a:rPr>
              <a:t>upgrade of GOCDB and Operations Portal central tools in October</a:t>
            </a:r>
          </a:p>
          <a:p>
            <a:pPr lvl="1" eaLnBrk="1" hangingPunct="1">
              <a:lnSpc>
                <a:spcPct val="80000"/>
              </a:lnSpc>
            </a:pPr>
            <a:r>
              <a:rPr lang="en-GB" sz="1600" smtClean="0">
                <a:latin typeface="Arial" charset="0"/>
                <a:cs typeface="Arial" charset="0"/>
              </a:rPr>
              <a:t>24 Nagios instances in production</a:t>
            </a:r>
          </a:p>
          <a:p>
            <a:pPr lvl="1" eaLnBrk="1" hangingPunct="1">
              <a:lnSpc>
                <a:spcPct val="80000"/>
              </a:lnSpc>
            </a:pPr>
            <a:r>
              <a:rPr lang="en-GB" sz="1600" smtClean="0">
                <a:latin typeface="Arial" charset="0"/>
                <a:cs typeface="Arial" charset="0"/>
              </a:rPr>
              <a:t>Ongoing migration to ActiveMQ APEL Client, new Nagios APEL probes in production</a:t>
            </a:r>
          </a:p>
          <a:p>
            <a:pPr eaLnBrk="1" hangingPunct="1">
              <a:lnSpc>
                <a:spcPct val="80000"/>
              </a:lnSpc>
            </a:pPr>
            <a:r>
              <a:rPr lang="en-GB" sz="2000" smtClean="0">
                <a:solidFill>
                  <a:schemeClr val="accent1"/>
                </a:solidFill>
                <a:latin typeface="Arial" charset="0"/>
                <a:cs typeface="Arial" charset="0"/>
              </a:rPr>
              <a:t>OLA</a:t>
            </a:r>
            <a:r>
              <a:rPr lang="en-GB" sz="2400" smtClean="0">
                <a:solidFill>
                  <a:schemeClr val="accent1"/>
                </a:solidFill>
                <a:latin typeface="Arial" charset="0"/>
                <a:cs typeface="Arial" charset="0"/>
              </a:rPr>
              <a:t>: </a:t>
            </a:r>
            <a:r>
              <a:rPr lang="en-GB" sz="1600" smtClean="0">
                <a:latin typeface="Arial" charset="0"/>
                <a:cs typeface="Arial" charset="0"/>
              </a:rPr>
              <a:t>OLA task force for drafting of the OLA roadmap for Y1, requested amendment of availability calculation algorithm</a:t>
            </a:r>
          </a:p>
          <a:p>
            <a:pPr eaLnBrk="1" hangingPunct="1">
              <a:lnSpc>
                <a:spcPct val="80000"/>
              </a:lnSpc>
            </a:pPr>
            <a:r>
              <a:rPr lang="en-GB" sz="2000" smtClean="0">
                <a:solidFill>
                  <a:schemeClr val="accent1"/>
                </a:solidFill>
                <a:latin typeface="Arial" charset="0"/>
                <a:cs typeface="Arial" charset="0"/>
              </a:rPr>
              <a:t>Core services: </a:t>
            </a:r>
            <a:r>
              <a:rPr lang="en-GB" sz="1600" smtClean="0">
                <a:latin typeface="Arial" charset="0"/>
                <a:cs typeface="Arial" charset="0"/>
              </a:rPr>
              <a:t>finalization of DTEAM VOMS migration </a:t>
            </a:r>
          </a:p>
          <a:p>
            <a:pPr lvl="1" eaLnBrk="1" hangingPunct="1">
              <a:lnSpc>
                <a:spcPct val="80000"/>
              </a:lnSpc>
            </a:pPr>
            <a:endParaRPr lang="en-GB" sz="1600" smtClean="0">
              <a:latin typeface="Arial" charset="0"/>
              <a:cs typeface="Arial" charset="0"/>
            </a:endParaRPr>
          </a:p>
        </p:txBody>
      </p:sp>
    </p:spTree>
    <p:extLst>
      <p:ext uri="{BB962C8B-B14F-4D97-AF65-F5344CB8AC3E}">
        <p14:creationId xmlns:p14="http://schemas.microsoft.com/office/powerpoint/2010/main" val="8637862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t>QR3 – SA1 accomplishments</a:t>
            </a:r>
            <a:endParaRPr lang="en-GB" sz="4000" dirty="0"/>
          </a:p>
        </p:txBody>
      </p:sp>
      <p:sp>
        <p:nvSpPr>
          <p:cNvPr id="3" name="Content Placeholder 2"/>
          <p:cNvSpPr>
            <a:spLocks noGrp="1"/>
          </p:cNvSpPr>
          <p:nvPr>
            <p:ph idx="1"/>
          </p:nvPr>
        </p:nvSpPr>
        <p:spPr>
          <a:xfrm>
            <a:off x="0" y="1124744"/>
            <a:ext cx="9036496" cy="4968552"/>
          </a:xfrm>
        </p:spPr>
        <p:txBody>
          <a:bodyPr/>
          <a:lstStyle/>
          <a:p>
            <a:r>
              <a:rPr lang="en-GB" sz="2400" dirty="0" smtClean="0"/>
              <a:t>Proposal of EGI Operations Architecture</a:t>
            </a:r>
          </a:p>
          <a:p>
            <a:r>
              <a:rPr lang="en-GB" sz="2400" dirty="0" smtClean="0"/>
              <a:t>Integration of ARC in staged rollout and Nagios</a:t>
            </a:r>
          </a:p>
          <a:p>
            <a:r>
              <a:rPr lang="en-GB" sz="2400" dirty="0" smtClean="0"/>
              <a:t>DTEAM and OPS VO mandatory support</a:t>
            </a:r>
          </a:p>
          <a:p>
            <a:pPr lvl="1"/>
            <a:r>
              <a:rPr lang="en-GB" sz="2000" dirty="0" smtClean="0"/>
              <a:t>Completed migration to DTEAM</a:t>
            </a:r>
          </a:p>
          <a:p>
            <a:r>
              <a:rPr lang="en-GB" sz="2400" dirty="0" smtClean="0"/>
              <a:t>Revision of Nagios test terminology</a:t>
            </a:r>
          </a:p>
          <a:p>
            <a:r>
              <a:rPr lang="en-GB" sz="2400" dirty="0" smtClean="0"/>
              <a:t>Revision of wiki structure, drafting of various new procedures and manuals</a:t>
            </a:r>
          </a:p>
          <a:p>
            <a:r>
              <a:rPr lang="en-GB" sz="2400" dirty="0" smtClean="0"/>
              <a:t>Approval of new site OLA</a:t>
            </a:r>
          </a:p>
          <a:p>
            <a:r>
              <a:rPr lang="en-GB" sz="2400" dirty="0" smtClean="0"/>
              <a:t>New Operations Centres: Romania, Cyprus, Georgia, Macedonia, Bosnia H., Montenegro, Bulgaria, Armenia</a:t>
            </a:r>
          </a:p>
          <a:p>
            <a:pPr lvl="1"/>
            <a:r>
              <a:rPr lang="en-GB" sz="2000" dirty="0" smtClean="0"/>
              <a:t>SEE-ROC ready for decommissioning</a:t>
            </a:r>
          </a:p>
          <a:p>
            <a:pPr lvl="1"/>
            <a:r>
              <a:rPr lang="en-GB" sz="2000" dirty="0" smtClean="0"/>
              <a:t>SWE-ROC decommissioned. Plans of other ROCs?</a:t>
            </a:r>
          </a:p>
          <a:p>
            <a:pPr lvl="1"/>
            <a:endParaRPr lang="en-GB" sz="2000" dirty="0" smtClean="0"/>
          </a:p>
          <a:p>
            <a:r>
              <a:rPr lang="en-GB" sz="2400" dirty="0" smtClean="0"/>
              <a:t>… </a:t>
            </a:r>
          </a:p>
          <a:p>
            <a:endParaRPr lang="en-GB" sz="2400" dirty="0"/>
          </a:p>
        </p:txBody>
      </p:sp>
    </p:spTree>
    <p:extLst>
      <p:ext uri="{BB962C8B-B14F-4D97-AF65-F5344CB8AC3E}">
        <p14:creationId xmlns:p14="http://schemas.microsoft.com/office/powerpoint/2010/main" val="11094913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0"/>
          <p:cNvSpPr>
            <a:spLocks noGrp="1"/>
          </p:cNvSpPr>
          <p:nvPr>
            <p:ph type="title"/>
          </p:nvPr>
        </p:nvSpPr>
        <p:spPr/>
        <p:txBody>
          <a:bodyPr/>
          <a:lstStyle/>
          <a:p>
            <a:r>
              <a:rPr lang="en-US" dirty="0" smtClean="0"/>
              <a:t>SA1 Tasks leaders</a:t>
            </a:r>
          </a:p>
        </p:txBody>
      </p:sp>
      <p:sp>
        <p:nvSpPr>
          <p:cNvPr id="4099" name="Content Placeholder 13"/>
          <p:cNvSpPr>
            <a:spLocks noGrp="1"/>
          </p:cNvSpPr>
          <p:nvPr>
            <p:ph idx="1"/>
          </p:nvPr>
        </p:nvSpPr>
        <p:spPr/>
        <p:txBody>
          <a:bodyPr/>
          <a:lstStyle/>
          <a:p>
            <a:r>
              <a:rPr lang="fi-FI" sz="2600" dirty="0" smtClean="0">
                <a:latin typeface="Arial" charset="0"/>
              </a:rPr>
              <a:t>SA1.2 </a:t>
            </a:r>
            <a:r>
              <a:rPr lang="fi-FI" sz="2600" i="1" dirty="0" err="1">
                <a:latin typeface="Arial" charset="0"/>
              </a:rPr>
              <a:t>task</a:t>
            </a:r>
            <a:r>
              <a:rPr lang="fi-FI" sz="2600" i="1" dirty="0">
                <a:latin typeface="Arial" charset="0"/>
              </a:rPr>
              <a:t> </a:t>
            </a:r>
            <a:r>
              <a:rPr lang="fi-FI" sz="2600" i="1" dirty="0" err="1">
                <a:latin typeface="Arial" charset="0"/>
              </a:rPr>
              <a:t>leader</a:t>
            </a:r>
            <a:r>
              <a:rPr lang="fi-FI" sz="2600" i="1" dirty="0">
                <a:latin typeface="Arial" charset="0"/>
              </a:rPr>
              <a:t>: </a:t>
            </a:r>
            <a:r>
              <a:rPr lang="fi-FI" sz="2600" dirty="0" err="1"/>
              <a:t>Mingchao</a:t>
            </a:r>
            <a:r>
              <a:rPr lang="fi-FI" sz="2600" dirty="0"/>
              <a:t> Ma, STFC </a:t>
            </a:r>
            <a:endParaRPr lang="fi-FI" sz="2600" dirty="0">
              <a:latin typeface="Arial" charset="0"/>
            </a:endParaRPr>
          </a:p>
          <a:p>
            <a:r>
              <a:rPr lang="fi-FI" sz="2600" dirty="0">
                <a:latin typeface="Arial" charset="0"/>
              </a:rPr>
              <a:t>SA1.3 </a:t>
            </a:r>
            <a:r>
              <a:rPr lang="fi-FI" sz="2600" i="1" dirty="0" err="1">
                <a:latin typeface="Arial" charset="0"/>
              </a:rPr>
              <a:t>task</a:t>
            </a:r>
            <a:r>
              <a:rPr lang="fi-FI" sz="2600" i="1" dirty="0">
                <a:latin typeface="Arial" charset="0"/>
              </a:rPr>
              <a:t> </a:t>
            </a:r>
            <a:r>
              <a:rPr lang="fi-FI" sz="2600" i="1" dirty="0" err="1">
                <a:latin typeface="Arial" charset="0"/>
              </a:rPr>
              <a:t>leader</a:t>
            </a:r>
            <a:r>
              <a:rPr lang="fi-FI" sz="2600" i="1" dirty="0">
                <a:latin typeface="Arial" charset="0"/>
              </a:rPr>
              <a:t>: </a:t>
            </a:r>
            <a:r>
              <a:rPr lang="de-DE" sz="2600" dirty="0"/>
              <a:t>Mario David, LIP; Michaela Lechner, KTH</a:t>
            </a:r>
            <a:endParaRPr lang="fi-FI" sz="2600" dirty="0">
              <a:latin typeface="Arial" charset="0"/>
            </a:endParaRPr>
          </a:p>
          <a:p>
            <a:r>
              <a:rPr lang="fi-FI" sz="2600" dirty="0">
                <a:latin typeface="Arial" charset="0"/>
              </a:rPr>
              <a:t>SA1.4 </a:t>
            </a:r>
            <a:r>
              <a:rPr lang="fi-FI" sz="2600" i="1" dirty="0" err="1">
                <a:latin typeface="Arial" charset="0"/>
              </a:rPr>
              <a:t>task</a:t>
            </a:r>
            <a:r>
              <a:rPr lang="fi-FI" sz="2600" i="1" dirty="0">
                <a:latin typeface="Arial" charset="0"/>
              </a:rPr>
              <a:t> </a:t>
            </a:r>
            <a:r>
              <a:rPr lang="fi-FI" sz="2600" i="1" dirty="0" err="1">
                <a:latin typeface="Arial" charset="0"/>
              </a:rPr>
              <a:t>leader</a:t>
            </a:r>
            <a:r>
              <a:rPr lang="fi-FI" sz="2600" i="1" dirty="0">
                <a:latin typeface="Arial" charset="0"/>
              </a:rPr>
              <a:t>: </a:t>
            </a:r>
            <a:r>
              <a:rPr lang="es-ES_tradnl" sz="2600" dirty="0"/>
              <a:t>Emir </a:t>
            </a:r>
            <a:r>
              <a:rPr lang="es-ES_tradnl" sz="2600" dirty="0" err="1"/>
              <a:t>Imamagic</a:t>
            </a:r>
            <a:r>
              <a:rPr lang="es-ES_tradnl" sz="2600" dirty="0"/>
              <a:t>, SRCE</a:t>
            </a:r>
            <a:endParaRPr lang="fi-FI" sz="2600" dirty="0">
              <a:latin typeface="Arial" charset="0"/>
            </a:endParaRPr>
          </a:p>
          <a:p>
            <a:r>
              <a:rPr lang="fi-FI" sz="2600" dirty="0">
                <a:latin typeface="Arial" charset="0"/>
              </a:rPr>
              <a:t>SA1.5 </a:t>
            </a:r>
            <a:r>
              <a:rPr lang="fi-FI" sz="2600" i="1" dirty="0" err="1">
                <a:latin typeface="Arial" charset="0"/>
              </a:rPr>
              <a:t>task</a:t>
            </a:r>
            <a:r>
              <a:rPr lang="fi-FI" sz="2600" i="1" dirty="0">
                <a:latin typeface="Arial" charset="0"/>
              </a:rPr>
              <a:t> </a:t>
            </a:r>
            <a:r>
              <a:rPr lang="fi-FI" sz="2600" i="1" dirty="0" err="1">
                <a:latin typeface="Arial" charset="0"/>
              </a:rPr>
              <a:t>leader</a:t>
            </a:r>
            <a:r>
              <a:rPr lang="fi-FI" sz="2600" i="1" dirty="0">
                <a:latin typeface="Arial" charset="0"/>
              </a:rPr>
              <a:t>: </a:t>
            </a:r>
            <a:r>
              <a:rPr lang="en-US" sz="2600" dirty="0"/>
              <a:t>John Gordon, STFC</a:t>
            </a:r>
            <a:endParaRPr lang="fi-FI" sz="2600" dirty="0">
              <a:latin typeface="Arial" charset="0"/>
            </a:endParaRPr>
          </a:p>
          <a:p>
            <a:r>
              <a:rPr lang="fi-FI" sz="2600" dirty="0">
                <a:latin typeface="Arial" charset="0"/>
              </a:rPr>
              <a:t>SA1.6 </a:t>
            </a:r>
            <a:r>
              <a:rPr lang="fi-FI" sz="2600" i="1" dirty="0" err="1">
                <a:latin typeface="Arial" charset="0"/>
              </a:rPr>
              <a:t>task</a:t>
            </a:r>
            <a:r>
              <a:rPr lang="fi-FI" sz="2600" i="1" dirty="0">
                <a:latin typeface="Arial" charset="0"/>
              </a:rPr>
              <a:t> </a:t>
            </a:r>
            <a:r>
              <a:rPr lang="fi-FI" sz="2600" i="1" dirty="0" err="1">
                <a:latin typeface="Arial" charset="0"/>
              </a:rPr>
              <a:t>leader</a:t>
            </a:r>
            <a:r>
              <a:rPr lang="fi-FI" sz="2600" i="1" dirty="0">
                <a:latin typeface="Arial" charset="0"/>
              </a:rPr>
              <a:t>: </a:t>
            </a:r>
            <a:r>
              <a:rPr lang="en-US" sz="2600" dirty="0" err="1"/>
              <a:t>Torsten</a:t>
            </a:r>
            <a:r>
              <a:rPr lang="en-US" sz="2600" dirty="0"/>
              <a:t> </a:t>
            </a:r>
            <a:r>
              <a:rPr lang="en-US" sz="2600" dirty="0" err="1"/>
              <a:t>Antoni</a:t>
            </a:r>
            <a:r>
              <a:rPr lang="en-US" sz="2600" dirty="0"/>
              <a:t>, KIT</a:t>
            </a:r>
            <a:endParaRPr lang="fi-FI" sz="2600" dirty="0">
              <a:latin typeface="Arial" charset="0"/>
            </a:endParaRPr>
          </a:p>
          <a:p>
            <a:r>
              <a:rPr lang="fi-FI" sz="2600" dirty="0">
                <a:latin typeface="Arial" charset="0"/>
              </a:rPr>
              <a:t>SA1.7 </a:t>
            </a:r>
            <a:r>
              <a:rPr lang="fi-FI" sz="2600" i="1" dirty="0" err="1">
                <a:latin typeface="Arial" charset="0"/>
              </a:rPr>
              <a:t>task</a:t>
            </a:r>
            <a:r>
              <a:rPr lang="fi-FI" sz="2600" i="1" dirty="0">
                <a:latin typeface="Arial" charset="0"/>
              </a:rPr>
              <a:t> </a:t>
            </a:r>
            <a:r>
              <a:rPr lang="fi-FI" sz="2600" i="1" dirty="0" err="1">
                <a:latin typeface="Arial" charset="0"/>
              </a:rPr>
              <a:t>leader</a:t>
            </a:r>
            <a:r>
              <a:rPr lang="fi-FI" sz="2600" i="1" dirty="0">
                <a:latin typeface="Arial" charset="0"/>
              </a:rPr>
              <a:t>: </a:t>
            </a:r>
            <a:r>
              <a:rPr lang="en-US" sz="2600" dirty="0"/>
              <a:t>Ron </a:t>
            </a:r>
            <a:r>
              <a:rPr lang="en-US" sz="2600" dirty="0" err="1"/>
              <a:t>Trompert</a:t>
            </a:r>
            <a:r>
              <a:rPr lang="en-US" sz="2600" dirty="0"/>
              <a:t>, SARA</a:t>
            </a:r>
            <a:endParaRPr lang="fi-FI" sz="2600" dirty="0">
              <a:latin typeface="Arial" charset="0"/>
            </a:endParaRPr>
          </a:p>
          <a:p>
            <a:r>
              <a:rPr lang="fi-FI" sz="2600" dirty="0">
                <a:latin typeface="Arial" charset="0"/>
              </a:rPr>
              <a:t>SA1.8 </a:t>
            </a:r>
            <a:r>
              <a:rPr lang="fi-FI" sz="2600" i="1" dirty="0" err="1">
                <a:latin typeface="Arial" charset="0"/>
              </a:rPr>
              <a:t>task</a:t>
            </a:r>
            <a:r>
              <a:rPr lang="fi-FI" sz="2600" i="1" dirty="0">
                <a:latin typeface="Arial" charset="0"/>
              </a:rPr>
              <a:t> </a:t>
            </a:r>
            <a:r>
              <a:rPr lang="fi-FI" sz="2600" i="1" dirty="0" err="1">
                <a:latin typeface="Arial" charset="0"/>
              </a:rPr>
              <a:t>leader</a:t>
            </a:r>
            <a:r>
              <a:rPr lang="fi-FI" sz="2600" i="1" dirty="0">
                <a:latin typeface="Arial" charset="0"/>
              </a:rPr>
              <a:t>: </a:t>
            </a:r>
            <a:r>
              <a:rPr lang="cs-CZ" sz="2600" dirty="0"/>
              <a:t>Christos </a:t>
            </a:r>
            <a:r>
              <a:rPr lang="cs-CZ" sz="2600" dirty="0" err="1"/>
              <a:t>Kanellopoulos</a:t>
            </a:r>
            <a:r>
              <a:rPr lang="cs-CZ" sz="2600" dirty="0"/>
              <a:t>, </a:t>
            </a:r>
            <a:r>
              <a:rPr lang="en-US" sz="2600" dirty="0"/>
              <a:t>GRNET</a:t>
            </a:r>
            <a:endParaRPr lang="fi-FI" sz="2600" dirty="0">
              <a:latin typeface="Arial" charset="0"/>
            </a:endParaRPr>
          </a:p>
          <a:p>
            <a:endParaRPr lang="en-US" sz="2600" dirty="0" smtClean="0"/>
          </a:p>
        </p:txBody>
      </p:sp>
      <p:sp>
        <p:nvSpPr>
          <p:cNvPr id="4100"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BA44E401-527D-4353-91A3-F0375D3D15B5}" type="datetime1">
              <a:rPr lang="en-US">
                <a:solidFill>
                  <a:schemeClr val="bg1"/>
                </a:solidFill>
                <a:latin typeface="Arial" pitchFamily="34" charset="0"/>
              </a:rPr>
              <a:pPr fontAlgn="base">
                <a:spcBef>
                  <a:spcPct val="0"/>
                </a:spcBef>
                <a:spcAft>
                  <a:spcPct val="0"/>
                </a:spcAft>
              </a:pPr>
              <a:t>1/24/2011</a:t>
            </a:fld>
            <a:endParaRPr lang="en-US">
              <a:solidFill>
                <a:schemeClr val="bg1"/>
              </a:solidFill>
              <a:latin typeface="Arial" pitchFamily="34" charset="0"/>
            </a:endParaRPr>
          </a:p>
        </p:txBody>
      </p:sp>
      <p:sp>
        <p:nvSpPr>
          <p:cNvPr id="4101"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endParaRPr lang="en-US">
              <a:solidFill>
                <a:schemeClr val="bg1"/>
              </a:solidFill>
              <a:latin typeface="Arial" pitchFamily="34" charset="0"/>
            </a:endParaRPr>
          </a:p>
        </p:txBody>
      </p:sp>
      <p:sp>
        <p:nvSpPr>
          <p:cNvPr id="410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2D699550-6D3C-45EC-A577-9F42B86B9FBE}" type="slidenum">
              <a:rPr lang="en-US">
                <a:solidFill>
                  <a:schemeClr val="bg1"/>
                </a:solidFill>
                <a:latin typeface="Arial" pitchFamily="34" charset="0"/>
              </a:rPr>
              <a:pPr fontAlgn="base">
                <a:spcBef>
                  <a:spcPct val="0"/>
                </a:spcBef>
                <a:spcAft>
                  <a:spcPct val="0"/>
                </a:spcAft>
              </a:pPr>
              <a:t>5</a:t>
            </a:fld>
            <a:endParaRPr lang="en-US">
              <a:solidFill>
                <a:schemeClr val="bg1"/>
              </a:solidFill>
              <a:latin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SA1.2 Secure infrastructure</a:t>
            </a:r>
            <a:endParaRPr lang="en-US" sz="4000" dirty="0"/>
          </a:p>
        </p:txBody>
      </p:sp>
      <p:sp>
        <p:nvSpPr>
          <p:cNvPr id="3" name="Content Placeholder 2"/>
          <p:cNvSpPr>
            <a:spLocks noGrp="1"/>
          </p:cNvSpPr>
          <p:nvPr>
            <p:ph idx="1"/>
          </p:nvPr>
        </p:nvSpPr>
        <p:spPr>
          <a:xfrm>
            <a:off x="107504" y="1124744"/>
            <a:ext cx="8928992" cy="5040560"/>
          </a:xfrm>
        </p:spPr>
        <p:txBody>
          <a:bodyPr/>
          <a:lstStyle/>
          <a:p>
            <a:pPr marL="0" indent="0">
              <a:buNone/>
            </a:pPr>
            <a:r>
              <a:rPr lang="en-US" sz="2000" dirty="0" smtClean="0"/>
              <a:t>CSIRT Tasks</a:t>
            </a:r>
          </a:p>
          <a:p>
            <a:r>
              <a:rPr lang="en-GB" sz="1800" dirty="0"/>
              <a:t>Security Incidents Handling manual </a:t>
            </a:r>
            <a:r>
              <a:rPr lang="en-GB" sz="1800" dirty="0" smtClean="0"/>
              <a:t>update		PQ6	</a:t>
            </a:r>
            <a:endParaRPr lang="en-US" sz="1800" dirty="0"/>
          </a:p>
          <a:p>
            <a:r>
              <a:rPr lang="en-GB" sz="1800" dirty="0"/>
              <a:t>CSIRT Operational security </a:t>
            </a:r>
            <a:r>
              <a:rPr lang="en-GB" sz="1800" dirty="0" smtClean="0"/>
              <a:t>procedure		PQ4</a:t>
            </a:r>
          </a:p>
          <a:p>
            <a:pPr lvl="1"/>
            <a:r>
              <a:rPr lang="en-US" sz="1600" dirty="0" smtClean="0"/>
              <a:t>Complete </a:t>
            </a:r>
            <a:r>
              <a:rPr lang="en-US" sz="1600" dirty="0"/>
              <a:t>the critical operational security handling procedure </a:t>
            </a:r>
            <a:endParaRPr lang="en-US" sz="1600" dirty="0" smtClean="0"/>
          </a:p>
          <a:p>
            <a:pPr lvl="1"/>
            <a:r>
              <a:rPr lang="en-US" sz="1600" dirty="0"/>
              <a:t>C</a:t>
            </a:r>
            <a:r>
              <a:rPr lang="en-US" sz="1600" dirty="0" smtClean="0"/>
              <a:t>omplete </a:t>
            </a:r>
            <a:r>
              <a:rPr lang="en-US" sz="1600" dirty="0"/>
              <a:t>the EGI CSIRT/SVG internal detailed procedure for handling critical software </a:t>
            </a:r>
            <a:r>
              <a:rPr lang="en-US" sz="1600" dirty="0" smtClean="0"/>
              <a:t>vulnerabilities</a:t>
            </a:r>
          </a:p>
          <a:p>
            <a:r>
              <a:rPr lang="en-GB" sz="1800" dirty="0" smtClean="0"/>
              <a:t>Ticketing system for security incidents coordination	PQ4</a:t>
            </a:r>
            <a:endParaRPr lang="en-US" sz="1800" dirty="0" smtClean="0"/>
          </a:p>
          <a:p>
            <a:r>
              <a:rPr lang="en-GB" sz="1800" dirty="0" smtClean="0"/>
              <a:t>Security </a:t>
            </a:r>
            <a:r>
              <a:rPr lang="en-GB" sz="1800" dirty="0"/>
              <a:t>Dashboard first </a:t>
            </a:r>
            <a:r>
              <a:rPr lang="en-GB" sz="1800" dirty="0" smtClean="0"/>
              <a:t>release			PQ7</a:t>
            </a:r>
          </a:p>
          <a:p>
            <a:pPr lvl="1"/>
            <a:r>
              <a:rPr lang="en-US" sz="1600" dirty="0"/>
              <a:t>CSIRT is currently working with OTAG and operation dashboard developers to implement and integrate a Security Dashboard into the operation dashboard; the security dashboard will allow sites, NGIs and CSIRTs to access security alerts in a controlled </a:t>
            </a:r>
            <a:r>
              <a:rPr lang="en-US" sz="1600" dirty="0" smtClean="0"/>
              <a:t>manner</a:t>
            </a:r>
            <a:endParaRPr lang="en-US" sz="2000" dirty="0"/>
          </a:p>
          <a:p>
            <a:r>
              <a:rPr lang="en-GB" sz="1800" dirty="0"/>
              <a:t>Security training at next Technical </a:t>
            </a:r>
            <a:r>
              <a:rPr lang="en-GB" sz="1800" dirty="0" smtClean="0"/>
              <a:t>Forum		PQ7</a:t>
            </a:r>
          </a:p>
          <a:p>
            <a:r>
              <a:rPr lang="en-US" sz="1800" dirty="0"/>
              <a:t>S</a:t>
            </a:r>
            <a:r>
              <a:rPr lang="en-US" sz="1800" dirty="0" smtClean="0"/>
              <a:t>ecurity </a:t>
            </a:r>
            <a:r>
              <a:rPr lang="en-US" sz="1800" dirty="0"/>
              <a:t>service challenge </a:t>
            </a:r>
            <a:endParaRPr lang="en-US" sz="1800" dirty="0" smtClean="0"/>
          </a:p>
          <a:p>
            <a:pPr lvl="1"/>
            <a:r>
              <a:rPr lang="en-US" sz="1600" dirty="0"/>
              <a:t>Some improvement of the security </a:t>
            </a:r>
            <a:r>
              <a:rPr lang="en-US" sz="1600" dirty="0" err="1" smtClean="0"/>
              <a:t>challange</a:t>
            </a:r>
            <a:r>
              <a:rPr lang="en-US" sz="1600" dirty="0" smtClean="0"/>
              <a:t> </a:t>
            </a:r>
            <a:r>
              <a:rPr lang="en-US" sz="1600" dirty="0"/>
              <a:t>frame which will allow us to scale up the challenge so that more NGIs can </a:t>
            </a:r>
            <a:r>
              <a:rPr lang="en-US" sz="1600" dirty="0" smtClean="0"/>
              <a:t>participate</a:t>
            </a:r>
          </a:p>
          <a:p>
            <a:pPr lvl="1"/>
            <a:r>
              <a:rPr lang="en-US" sz="1600" dirty="0"/>
              <a:t>C</a:t>
            </a:r>
            <a:r>
              <a:rPr lang="en-US" sz="1600" dirty="0" smtClean="0"/>
              <a:t>ross</a:t>
            </a:r>
            <a:r>
              <a:rPr lang="en-US" sz="1600" dirty="0"/>
              <a:t>‐NGIs security challenge to check and/or improve the overall coordination capability of EGI </a:t>
            </a:r>
            <a:r>
              <a:rPr lang="en-US" sz="1600" dirty="0" smtClean="0"/>
              <a:t>CSIRT</a:t>
            </a:r>
            <a:r>
              <a:rPr lang="en-US" sz="1400" dirty="0" smtClean="0"/>
              <a:t>.</a:t>
            </a:r>
            <a:endParaRPr lang="en-US" sz="2000" dirty="0" smtClean="0"/>
          </a:p>
          <a:p>
            <a:pPr marL="0" indent="0">
              <a:buNone/>
            </a:pPr>
            <a:endParaRPr lang="en-US" sz="1800" dirty="0" smtClean="0"/>
          </a:p>
          <a:p>
            <a:pPr marL="0" indent="0">
              <a:buNone/>
            </a:pPr>
            <a:endParaRPr lang="en-US" sz="1800" dirty="0"/>
          </a:p>
        </p:txBody>
      </p:sp>
    </p:spTree>
    <p:extLst>
      <p:ext uri="{BB962C8B-B14F-4D97-AF65-F5344CB8AC3E}">
        <p14:creationId xmlns:p14="http://schemas.microsoft.com/office/powerpoint/2010/main" val="554311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SA1.2 &lt;2&gt;</a:t>
            </a:r>
            <a:endParaRPr lang="en-US" dirty="0"/>
          </a:p>
        </p:txBody>
      </p:sp>
      <p:sp>
        <p:nvSpPr>
          <p:cNvPr id="3" name="Content Placeholder 2"/>
          <p:cNvSpPr>
            <a:spLocks noGrp="1"/>
          </p:cNvSpPr>
          <p:nvPr>
            <p:ph idx="1"/>
          </p:nvPr>
        </p:nvSpPr>
        <p:spPr>
          <a:xfrm>
            <a:off x="179512" y="1196752"/>
            <a:ext cx="8507288" cy="4741987"/>
          </a:xfrm>
        </p:spPr>
        <p:txBody>
          <a:bodyPr/>
          <a:lstStyle/>
          <a:p>
            <a:pPr marL="0" indent="0">
              <a:buNone/>
            </a:pPr>
            <a:r>
              <a:rPr lang="en-US" sz="2400" dirty="0"/>
              <a:t>Cloud and virtualization</a:t>
            </a:r>
          </a:p>
          <a:p>
            <a:r>
              <a:rPr lang="en-US" sz="1800" dirty="0"/>
              <a:t>EGI CSIRT will also carry out some </a:t>
            </a:r>
            <a:r>
              <a:rPr lang="en-US" sz="1800" dirty="0" smtClean="0"/>
              <a:t>background </a:t>
            </a:r>
            <a:r>
              <a:rPr lang="en-US" sz="1800" dirty="0"/>
              <a:t>research work in the area of security in the cloud/</a:t>
            </a:r>
            <a:r>
              <a:rPr lang="en-US" sz="1800" dirty="0" smtClean="0"/>
              <a:t>virtualization </a:t>
            </a:r>
            <a:r>
              <a:rPr lang="en-US" sz="1800" dirty="0"/>
              <a:t>environment and IPV6 security</a:t>
            </a:r>
            <a:r>
              <a:rPr lang="en-US" sz="1800" dirty="0" smtClean="0"/>
              <a:t>.</a:t>
            </a:r>
            <a:endParaRPr lang="en-US" sz="2800" dirty="0" smtClean="0"/>
          </a:p>
          <a:p>
            <a:pPr marL="0" indent="0">
              <a:buNone/>
            </a:pPr>
            <a:r>
              <a:rPr lang="en-US" sz="2400" dirty="0" smtClean="0"/>
              <a:t>SVG </a:t>
            </a:r>
            <a:r>
              <a:rPr lang="en-US" sz="2400" dirty="0"/>
              <a:t>Tasks</a:t>
            </a:r>
          </a:p>
          <a:p>
            <a:r>
              <a:rPr lang="en-GB" sz="2000" dirty="0"/>
              <a:t>Vulnerability Handling process update		</a:t>
            </a:r>
            <a:r>
              <a:rPr lang="en-GB" sz="2000" dirty="0" smtClean="0"/>
              <a:t>PQ6</a:t>
            </a:r>
            <a:endParaRPr lang="en-US" sz="2000" dirty="0"/>
          </a:p>
          <a:p>
            <a:r>
              <a:rPr lang="en-GB" sz="2000" dirty="0"/>
              <a:t>Vulnerability Assessment for Grid Middleware		</a:t>
            </a:r>
            <a:r>
              <a:rPr lang="en-GB" sz="2000" dirty="0" smtClean="0"/>
              <a:t>PQ4</a:t>
            </a:r>
          </a:p>
          <a:p>
            <a:pPr lvl="1"/>
            <a:r>
              <a:rPr lang="en-US" sz="1800" dirty="0" smtClean="0"/>
              <a:t>In collaboration </a:t>
            </a:r>
            <a:r>
              <a:rPr lang="en-US" sz="1800" dirty="0"/>
              <a:t>with Members of the University of Wisconsin / </a:t>
            </a:r>
            <a:r>
              <a:rPr lang="en-US" sz="1800" dirty="0" err="1"/>
              <a:t>Universitat</a:t>
            </a:r>
            <a:r>
              <a:rPr lang="en-US" sz="1800" dirty="0"/>
              <a:t> </a:t>
            </a:r>
            <a:r>
              <a:rPr lang="en-US" sz="1800" dirty="0" err="1"/>
              <a:t>Autònoma</a:t>
            </a:r>
            <a:r>
              <a:rPr lang="en-US" sz="1800" dirty="0"/>
              <a:t> de Barcelona Middleware Security and Testing Group </a:t>
            </a:r>
            <a:endParaRPr lang="en-US" sz="1800" dirty="0" smtClean="0"/>
          </a:p>
          <a:p>
            <a:r>
              <a:rPr lang="en-US" sz="2000" dirty="0"/>
              <a:t> Improve smooth running and efficiency of the issue handling process </a:t>
            </a:r>
            <a:endParaRPr lang="en-US" sz="2000" dirty="0" smtClean="0"/>
          </a:p>
          <a:p>
            <a:r>
              <a:rPr lang="en-US" sz="2000" dirty="0"/>
              <a:t>Collaborate on Vulnerability prevention </a:t>
            </a:r>
            <a:endParaRPr lang="en-US" sz="2000" dirty="0" smtClean="0"/>
          </a:p>
          <a:p>
            <a:pPr lvl="1"/>
            <a:r>
              <a:rPr lang="en-US" sz="1800" dirty="0"/>
              <a:t>advising on checking for common vulnerability types in the certification </a:t>
            </a:r>
            <a:r>
              <a:rPr lang="en-US" sz="1800" dirty="0" smtClean="0"/>
              <a:t>process </a:t>
            </a:r>
          </a:p>
          <a:p>
            <a:pPr lvl="1"/>
            <a:r>
              <a:rPr lang="en-US" sz="1800" dirty="0" smtClean="0"/>
              <a:t>developer </a:t>
            </a:r>
            <a:r>
              <a:rPr lang="en-US" sz="1800" dirty="0"/>
              <a:t>education, </a:t>
            </a:r>
            <a:r>
              <a:rPr lang="en-US" sz="1800" dirty="0" smtClean="0"/>
              <a:t>on </a:t>
            </a:r>
            <a:r>
              <a:rPr lang="en-US" sz="1800" dirty="0"/>
              <a:t>usage of safe libraries for carrying out common </a:t>
            </a:r>
            <a:r>
              <a:rPr lang="en-US" sz="1800" dirty="0" smtClean="0"/>
              <a:t>actions</a:t>
            </a:r>
            <a:endParaRPr lang="en-US" sz="1800" dirty="0"/>
          </a:p>
          <a:p>
            <a:pPr lvl="1"/>
            <a:endParaRPr lang="en-US" sz="1800" dirty="0"/>
          </a:p>
        </p:txBody>
      </p:sp>
    </p:spTree>
    <p:extLst>
      <p:ext uri="{BB962C8B-B14F-4D97-AF65-F5344CB8AC3E}">
        <p14:creationId xmlns:p14="http://schemas.microsoft.com/office/powerpoint/2010/main" val="38229741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SA1.3 Service </a:t>
            </a:r>
            <a:r>
              <a:rPr lang="en-US" sz="3200" dirty="0" smtClean="0"/>
              <a:t>deployment </a:t>
            </a:r>
            <a:r>
              <a:rPr lang="en-US" sz="3200" dirty="0" smtClean="0"/>
              <a:t>and </a:t>
            </a:r>
            <a:r>
              <a:rPr lang="en-US" sz="3200" dirty="0" smtClean="0"/>
              <a:t>validation 1/3</a:t>
            </a:r>
            <a:endParaRPr lang="en-US" sz="3200" dirty="0"/>
          </a:p>
        </p:txBody>
      </p:sp>
      <p:sp>
        <p:nvSpPr>
          <p:cNvPr id="3" name="Content Placeholder 2"/>
          <p:cNvSpPr>
            <a:spLocks noGrp="1"/>
          </p:cNvSpPr>
          <p:nvPr>
            <p:ph idx="1"/>
          </p:nvPr>
        </p:nvSpPr>
        <p:spPr>
          <a:xfrm>
            <a:off x="0" y="1124744"/>
            <a:ext cx="8964488" cy="5112568"/>
          </a:xfrm>
        </p:spPr>
        <p:txBody>
          <a:bodyPr/>
          <a:lstStyle/>
          <a:p>
            <a:pPr marL="0" indent="0">
              <a:buNone/>
            </a:pPr>
            <a:r>
              <a:rPr lang="en-US" sz="2400" dirty="0" smtClean="0"/>
              <a:t>SW Rollout tasks</a:t>
            </a:r>
          </a:p>
          <a:p>
            <a:r>
              <a:rPr lang="en-GB" sz="1800" dirty="0"/>
              <a:t>SW rollout technical implementation in place for EMI 1.0 </a:t>
            </a:r>
            <a:r>
              <a:rPr lang="en-GB" sz="1800" dirty="0" smtClean="0"/>
              <a:t>		 PQ4</a:t>
            </a:r>
          </a:p>
          <a:p>
            <a:pPr lvl="1"/>
            <a:r>
              <a:rPr lang="en-US" sz="1400" dirty="0"/>
              <a:t>Work is in progress to implement the required changes and additions in the EGI RT request tracker. It's interface with GGUS and with the EGI SW repositories.</a:t>
            </a:r>
            <a:endParaRPr lang="en-US" sz="1800" dirty="0"/>
          </a:p>
          <a:p>
            <a:pPr lvl="1"/>
            <a:r>
              <a:rPr lang="en-US" sz="1400" dirty="0"/>
              <a:t>Trial tests should be performed in the next few weeks with a close collaboration between EGI SA2, selected Technology Providers and Early Adopter sites</a:t>
            </a:r>
            <a:r>
              <a:rPr lang="en-US" sz="1400" dirty="0" smtClean="0"/>
              <a:t>.</a:t>
            </a:r>
            <a:endParaRPr lang="en-US" sz="1800" dirty="0"/>
          </a:p>
          <a:p>
            <a:r>
              <a:rPr lang="en-GB" sz="1800" dirty="0"/>
              <a:t>EAs for all </a:t>
            </a:r>
            <a:r>
              <a:rPr lang="en-GB" sz="1800" dirty="0" err="1"/>
              <a:t>sw</a:t>
            </a:r>
            <a:r>
              <a:rPr lang="en-GB" sz="1800" dirty="0"/>
              <a:t> components deployed in </a:t>
            </a:r>
            <a:r>
              <a:rPr lang="en-GB" sz="1800" dirty="0" smtClean="0"/>
              <a:t>EGI			 PQ5</a:t>
            </a:r>
          </a:p>
          <a:p>
            <a:pPr lvl="1"/>
            <a:r>
              <a:rPr lang="en-US" sz="1400" dirty="0"/>
              <a:t>The aim is to have at least two EA teams per component </a:t>
            </a:r>
            <a:endParaRPr lang="en-US" sz="2400" dirty="0"/>
          </a:p>
          <a:p>
            <a:pPr lvl="1"/>
            <a:r>
              <a:rPr lang="en-US" sz="1400" dirty="0"/>
              <a:t>Provision of an “Early Adopters” portal </a:t>
            </a:r>
          </a:p>
          <a:p>
            <a:r>
              <a:rPr lang="en-GB" sz="1800" dirty="0" smtClean="0"/>
              <a:t>Web page </a:t>
            </a:r>
            <a:r>
              <a:rPr lang="en-GB" sz="1800" dirty="0"/>
              <a:t>with full information about: schedules, releases , </a:t>
            </a:r>
            <a:r>
              <a:rPr lang="en-GB" sz="1800" dirty="0" smtClean="0"/>
              <a:t>procedure PQ4</a:t>
            </a:r>
          </a:p>
          <a:p>
            <a:pPr lvl="1"/>
            <a:r>
              <a:rPr lang="en-US" sz="1600" dirty="0"/>
              <a:t>Schedules of near future releases, </a:t>
            </a:r>
            <a:r>
              <a:rPr lang="en-US" sz="1600" dirty="0" smtClean="0"/>
              <a:t>linked or fetched from the Technology Providers.</a:t>
            </a:r>
            <a:r>
              <a:rPr lang="en-US" sz="1600" dirty="0"/>
              <a:t> </a:t>
            </a:r>
            <a:r>
              <a:rPr lang="en-US" sz="1600" dirty="0" smtClean="0"/>
              <a:t>Versions </a:t>
            </a:r>
            <a:r>
              <a:rPr lang="en-US" sz="1600" dirty="0"/>
              <a:t>of components and their state in the process of </a:t>
            </a:r>
            <a:r>
              <a:rPr lang="en-US" sz="1600" dirty="0" smtClean="0"/>
              <a:t>verification</a:t>
            </a:r>
            <a:endParaRPr lang="en-GB" sz="1400" dirty="0" smtClean="0"/>
          </a:p>
          <a:p>
            <a:r>
              <a:rPr lang="en-GB" sz="1800" dirty="0" smtClean="0"/>
              <a:t>Involvement </a:t>
            </a:r>
            <a:r>
              <a:rPr lang="en-GB" sz="1800" dirty="0" smtClean="0"/>
              <a:t>SA1.2						PQ6</a:t>
            </a:r>
          </a:p>
          <a:p>
            <a:pPr lvl="1"/>
            <a:r>
              <a:rPr lang="en-US" sz="1600" dirty="0"/>
              <a:t>Vulnerabilities in the Middleware distributed in the UMD. Ensure that a version of the software where the vulnerability is absent is available in the UMD </a:t>
            </a:r>
            <a:r>
              <a:rPr lang="en-US" sz="1600" dirty="0" smtClean="0"/>
              <a:t>for installation </a:t>
            </a:r>
          </a:p>
          <a:p>
            <a:pPr lvl="1"/>
            <a:r>
              <a:rPr lang="en-US" sz="1600" dirty="0" smtClean="0"/>
              <a:t>Support </a:t>
            </a:r>
            <a:r>
              <a:rPr lang="en-US" sz="1600" dirty="0"/>
              <a:t>in the SW rollout phase to test the fixes of security vulnerabilities </a:t>
            </a:r>
            <a:endParaRPr lang="en-US" sz="2000" dirty="0"/>
          </a:p>
          <a:p>
            <a:r>
              <a:rPr lang="en-GB" sz="1800" dirty="0"/>
              <a:t>Verify SW rollout phases with TSA1.7 and </a:t>
            </a:r>
            <a:r>
              <a:rPr lang="en-GB" sz="1800" dirty="0" smtClean="0"/>
              <a:t>DMSU			PQ6</a:t>
            </a:r>
            <a:endParaRPr lang="en-US" sz="1800" dirty="0"/>
          </a:p>
          <a:p>
            <a:endParaRPr lang="en-US" sz="2400" dirty="0"/>
          </a:p>
        </p:txBody>
      </p:sp>
    </p:spTree>
    <p:extLst>
      <p:ext uri="{BB962C8B-B14F-4D97-AF65-F5344CB8AC3E}">
        <p14:creationId xmlns:p14="http://schemas.microsoft.com/office/powerpoint/2010/main" val="28371603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SA1.3: Interoperations </a:t>
            </a:r>
            <a:r>
              <a:rPr lang="en-US" dirty="0" smtClean="0"/>
              <a:t>2/3</a:t>
            </a:r>
            <a:endParaRPr lang="en-US" dirty="0"/>
          </a:p>
        </p:txBody>
      </p:sp>
      <p:sp>
        <p:nvSpPr>
          <p:cNvPr id="3" name="Content Placeholder 2"/>
          <p:cNvSpPr>
            <a:spLocks noGrp="1"/>
          </p:cNvSpPr>
          <p:nvPr>
            <p:ph idx="1"/>
          </p:nvPr>
        </p:nvSpPr>
        <p:spPr>
          <a:xfrm>
            <a:off x="107504" y="1124744"/>
            <a:ext cx="8579296" cy="4741987"/>
          </a:xfrm>
        </p:spPr>
        <p:txBody>
          <a:bodyPr/>
          <a:lstStyle/>
          <a:p>
            <a:r>
              <a:rPr lang="en-GB" sz="2400" dirty="0" smtClean="0"/>
              <a:t>Integration </a:t>
            </a:r>
            <a:r>
              <a:rPr lang="en-GB" sz="2400" dirty="0"/>
              <a:t>of different MW stacks into the operational </a:t>
            </a:r>
            <a:r>
              <a:rPr lang="en-GB" sz="2400" dirty="0" smtClean="0"/>
              <a:t>tools</a:t>
            </a:r>
          </a:p>
          <a:p>
            <a:pPr lvl="1"/>
            <a:r>
              <a:rPr lang="en-US" sz="1800" dirty="0"/>
              <a:t>Operational requirements will continue to be collected from NGIs</a:t>
            </a:r>
            <a:r>
              <a:rPr lang="en-US" sz="1800" dirty="0" smtClean="0"/>
              <a:t>. Periodical Surveys. </a:t>
            </a:r>
            <a:r>
              <a:rPr lang="en-GB" sz="1800" dirty="0"/>
              <a:t>Input from infrastructure providers planning to operate different middleware stacks </a:t>
            </a:r>
            <a:endParaRPr lang="en-US" sz="1800" dirty="0"/>
          </a:p>
          <a:p>
            <a:r>
              <a:rPr lang="en-GB" sz="2000" dirty="0"/>
              <a:t>COD/ROD operations procedure applied to ARC sites.	</a:t>
            </a:r>
            <a:r>
              <a:rPr lang="en-GB" sz="2000" dirty="0" smtClean="0"/>
              <a:t>PQ6</a:t>
            </a:r>
            <a:endParaRPr lang="en-GB" sz="2000" dirty="0" smtClean="0"/>
          </a:p>
          <a:p>
            <a:pPr lvl="1"/>
            <a:r>
              <a:rPr lang="en-US" sz="1600" dirty="0"/>
              <a:t>The procedure to include ARC tests in the set of Operations test has to be officially </a:t>
            </a:r>
            <a:r>
              <a:rPr lang="en-US" sz="1600" dirty="0" smtClean="0"/>
              <a:t>released. </a:t>
            </a:r>
          </a:p>
          <a:p>
            <a:pPr lvl="1"/>
            <a:r>
              <a:rPr lang="en-US" sz="1600" dirty="0" smtClean="0"/>
              <a:t>Old </a:t>
            </a:r>
            <a:r>
              <a:rPr lang="en-US" sz="1600" dirty="0"/>
              <a:t>ARC tests have to be replaced with the new ones included for availability and reliability </a:t>
            </a:r>
            <a:r>
              <a:rPr lang="en-US" sz="1600" dirty="0" smtClean="0"/>
              <a:t>calculation</a:t>
            </a:r>
          </a:p>
          <a:p>
            <a:r>
              <a:rPr lang="en-GB" sz="2000" dirty="0" smtClean="0"/>
              <a:t>Full </a:t>
            </a:r>
            <a:r>
              <a:rPr lang="en-GB" sz="2000" dirty="0"/>
              <a:t>ARC integration						</a:t>
            </a:r>
            <a:r>
              <a:rPr lang="en-GB" sz="2000" dirty="0" smtClean="0"/>
              <a:t>PQ7</a:t>
            </a:r>
          </a:p>
          <a:p>
            <a:pPr lvl="1"/>
            <a:r>
              <a:rPr lang="en-GB" sz="1600" dirty="0"/>
              <a:t>Further NGIs which are hosting ARC </a:t>
            </a:r>
            <a:r>
              <a:rPr lang="en-GB" sz="1600" dirty="0" smtClean="0"/>
              <a:t>will </a:t>
            </a:r>
            <a:r>
              <a:rPr lang="en-GB" sz="1600" dirty="0"/>
              <a:t>be contacted on their timeframes to integrate the new ARC probes in their regional </a:t>
            </a:r>
            <a:r>
              <a:rPr lang="en-GB" sz="1600" dirty="0" err="1"/>
              <a:t>Nagioses</a:t>
            </a:r>
            <a:r>
              <a:rPr lang="en-GB" sz="1600" dirty="0"/>
              <a:t> </a:t>
            </a:r>
            <a:endParaRPr lang="en-GB" sz="1050" dirty="0" smtClean="0"/>
          </a:p>
          <a:p>
            <a:pPr lvl="1"/>
            <a:r>
              <a:rPr lang="en-GB" sz="1600" dirty="0" smtClean="0"/>
              <a:t>Accounting performed </a:t>
            </a:r>
            <a:r>
              <a:rPr lang="en-GB" sz="1600" dirty="0"/>
              <a:t>through SGAS (within NGI_NDGF) publishing the accounting records into Active </a:t>
            </a:r>
            <a:r>
              <a:rPr lang="en-GB" sz="1600" dirty="0" smtClean="0"/>
              <a:t>MQ</a:t>
            </a:r>
            <a:r>
              <a:rPr lang="en-US" sz="1600" dirty="0" smtClean="0"/>
              <a:t>. </a:t>
            </a:r>
            <a:r>
              <a:rPr lang="en-GB" sz="1600" dirty="0"/>
              <a:t>APEL will produce an interface to insert aggregated data to simplify the process</a:t>
            </a:r>
            <a:r>
              <a:rPr lang="en-US" sz="1600" dirty="0"/>
              <a:t> </a:t>
            </a:r>
          </a:p>
          <a:p>
            <a:pPr lvl="1"/>
            <a:endParaRPr lang="en-US" sz="1600" dirty="0"/>
          </a:p>
          <a:p>
            <a:endParaRPr lang="en-US" sz="2800" dirty="0"/>
          </a:p>
        </p:txBody>
      </p:sp>
    </p:spTree>
    <p:extLst>
      <p:ext uri="{BB962C8B-B14F-4D97-AF65-F5344CB8AC3E}">
        <p14:creationId xmlns:p14="http://schemas.microsoft.com/office/powerpoint/2010/main" val="3567809422"/>
      </p:ext>
    </p:extLst>
  </p:cSld>
  <p:clrMapOvr>
    <a:masterClrMapping/>
  </p:clrMapOvr>
  <p:timing>
    <p:tnLst>
      <p:par>
        <p:cTn id="1" dur="indefinite" restart="never" nodeType="tmRoot"/>
      </p:par>
    </p:tnLst>
  </p:timing>
</p:sld>
</file>

<file path=ppt/theme/theme1.xml><?xml version="1.0" encoding="utf-8"?>
<a:theme xmlns:a="http://schemas.openxmlformats.org/drawingml/2006/main" name="EGI-InSPIRE-Slide-Template_v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EGI-InSPIRE-Slide-Template_v4.potx</Template>
  <TotalTime>734</TotalTime>
  <Words>855</Words>
  <Application>Microsoft Office PowerPoint</Application>
  <PresentationFormat>On-screen Show (4:3)</PresentationFormat>
  <Paragraphs>232</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EGI-InSPIRE-Slide-Template_v4</vt:lpstr>
      <vt:lpstr>SA1 2011 status and roadmap</vt:lpstr>
      <vt:lpstr>QR1 - SA1 accomplishments</vt:lpstr>
      <vt:lpstr>QR2 - SA1 accomplishments</vt:lpstr>
      <vt:lpstr>QR3 – SA1 accomplishments</vt:lpstr>
      <vt:lpstr>SA1 Tasks leaders</vt:lpstr>
      <vt:lpstr>SA1.2 Secure infrastructure</vt:lpstr>
      <vt:lpstr>SA1.2 &lt;2&gt;</vt:lpstr>
      <vt:lpstr>SA1.3 Service deployment and validation 1/3</vt:lpstr>
      <vt:lpstr>SA1.3: Interoperations 2/3</vt:lpstr>
      <vt:lpstr>SA1.3: Interoperations 3/3</vt:lpstr>
      <vt:lpstr>SA1.4 Infrastructure for Grid Management </vt:lpstr>
      <vt:lpstr>SA1.4 2/2</vt:lpstr>
      <vt:lpstr>SA1.5 Accounting</vt:lpstr>
      <vt:lpstr>SA1.6 Helpdesk Infrastructure 1/2</vt:lpstr>
      <vt:lpstr>SA1.6 2/2</vt:lpstr>
      <vt:lpstr>SA1.7 Support Teams 1/2</vt:lpstr>
      <vt:lpstr>SA1.7 2/2 </vt:lpstr>
      <vt:lpstr>SA1.8 Core services, reliability and documentation 1/2 </vt:lpstr>
      <vt:lpstr>SA1.8 2/2 </vt:lpstr>
    </vt:vector>
  </TitlesOfParts>
  <Company>Nikhef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EGI-InSPIRE Project Office</dc:creator>
  <cp:lastModifiedBy>Tiziana Ferrari</cp:lastModifiedBy>
  <cp:revision>49</cp:revision>
  <dcterms:created xsi:type="dcterms:W3CDTF">2010-09-03T12:01:03Z</dcterms:created>
  <dcterms:modified xsi:type="dcterms:W3CDTF">2011-01-24T14:55:51Z</dcterms:modified>
</cp:coreProperties>
</file>