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5" r:id="rId1"/>
  </p:sldMasterIdLst>
  <p:notesMasterIdLst>
    <p:notesMasterId r:id="rId14"/>
  </p:notesMasterIdLst>
  <p:sldIdLst>
    <p:sldId id="387" r:id="rId2"/>
    <p:sldId id="532" r:id="rId3"/>
    <p:sldId id="568" r:id="rId4"/>
    <p:sldId id="571" r:id="rId5"/>
    <p:sldId id="574" r:id="rId6"/>
    <p:sldId id="572" r:id="rId7"/>
    <p:sldId id="569" r:id="rId8"/>
    <p:sldId id="573" r:id="rId9"/>
    <p:sldId id="575" r:id="rId10"/>
    <p:sldId id="577" r:id="rId11"/>
    <p:sldId id="576" r:id="rId12"/>
    <p:sldId id="566" r:id="rId1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6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4538C"/>
    <a:srgbClr val="FFCE33"/>
    <a:srgbClr val="37CBFF"/>
    <a:srgbClr val="0A82B8"/>
    <a:srgbClr val="0000FF"/>
    <a:srgbClr val="2E819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8" autoAdjust="0"/>
    <p:restoredTop sz="77599" autoAdjust="0"/>
  </p:normalViewPr>
  <p:slideViewPr>
    <p:cSldViewPr>
      <p:cViewPr varScale="1">
        <p:scale>
          <a:sx n="85" d="100"/>
          <a:sy n="85" d="100"/>
        </p:scale>
        <p:origin x="-22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6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Possiblility</a:t>
            </a:r>
            <a:r>
              <a:rPr lang="en-GB" baseline="0" smtClean="0"/>
              <a:t> to add</a:t>
            </a:r>
            <a:r>
              <a:rPr lang="en-GB" smtClean="0"/>
              <a:t>: </a:t>
            </a:r>
          </a:p>
          <a:p>
            <a:pPr>
              <a:buFontTx/>
              <a:buChar char="-"/>
            </a:pPr>
            <a:r>
              <a:rPr lang="en-GB" smtClean="0"/>
              <a:t>Liferay supports the setup of personal profiles. This could help</a:t>
            </a:r>
            <a:r>
              <a:rPr lang="en-GB" baseline="0" smtClean="0"/>
              <a:t> us finding persons with specific skills/expertise for certain tasks.</a:t>
            </a:r>
          </a:p>
          <a:p>
            <a:pPr>
              <a:buFontTx/>
              <a:buChar char="-"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GB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 userDrawn="1"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GB" sz="24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="" xmlns:p14="http://schemas.microsoft.com/office/powerpoint/2010/main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ergely.sipos@egi.e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VT_Liferay" TargetMode="External"/><Relationship Id="rId2" Type="http://schemas.openxmlformats.org/officeDocument/2006/relationships/hyperlink" Target="https://wiki.egi.eu/wiki/Overview_of_Funded_Virtual_Team_projec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t-funded-leaders@mailman.egi.eu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Gergely.sipos@egi.e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ppdb.egi.e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feray.com/about-us/awards" TargetMode="External"/><Relationship Id="rId5" Type="http://schemas.openxmlformats.org/officeDocument/2006/relationships/hyperlink" Target="http://iwsg2013.org/" TargetMode="External"/><Relationship Id="rId4" Type="http://schemas.openxmlformats.org/officeDocument/2006/relationships/hyperlink" Target="https://wiki.egi.eu/wiki/VT_Science_Gateway_Prime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ortal-community@mailman.egi.e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7200800" cy="1470025"/>
          </a:xfrm>
        </p:spPr>
        <p:txBody>
          <a:bodyPr/>
          <a:lstStyle/>
          <a:p>
            <a:r>
              <a:rPr lang="en-US" sz="4000" smtClean="0"/>
              <a:t>Evaluation of Liferay modules</a:t>
            </a:r>
            <a:br>
              <a:rPr lang="en-US" sz="4000" smtClean="0"/>
            </a:br>
            <a:r>
              <a:rPr lang="en-US" sz="2800" smtClean="0"/>
              <a:t>EGI-InSPIRE mini-project</a:t>
            </a:r>
            <a:endParaRPr lang="en-US" sz="28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051720" y="3501008"/>
            <a:ext cx="6192688" cy="1343000"/>
          </a:xfrm>
        </p:spPr>
        <p:txBody>
          <a:bodyPr/>
          <a:lstStyle/>
          <a:p>
            <a:r>
              <a:rPr lang="en-US" sz="2800" smtClean="0"/>
              <a:t>Gergely Sipos</a:t>
            </a:r>
          </a:p>
          <a:p>
            <a:r>
              <a:rPr lang="en-US" sz="2000" smtClean="0"/>
              <a:t>EGI.eu</a:t>
            </a:r>
          </a:p>
          <a:p>
            <a:r>
              <a:rPr lang="en-US" sz="2000" smtClean="0"/>
              <a:t>Technical Outreach Manager</a:t>
            </a:r>
          </a:p>
          <a:p>
            <a:r>
              <a:rPr lang="en-US" sz="2000" smtClean="0"/>
              <a:t>User Community Support Team coordinator</a:t>
            </a:r>
          </a:p>
          <a:p>
            <a:r>
              <a:rPr lang="en-US" sz="2000" smtClean="0">
                <a:hlinkClick r:id="rId2"/>
              </a:rPr>
              <a:t>gergely.sipos@egi.eu</a:t>
            </a:r>
            <a:endParaRPr lang="en-US" sz="2000" smtClean="0"/>
          </a:p>
        </p:txBody>
      </p:sp>
      <p:sp>
        <p:nvSpPr>
          <p:cNvPr id="6" name="TextBox 5"/>
          <p:cNvSpPr txBox="1"/>
          <p:nvPr/>
        </p:nvSpPr>
        <p:spPr>
          <a:xfrm>
            <a:off x="3679182" y="6309320"/>
            <a:ext cx="3049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smtClean="0">
                <a:solidFill>
                  <a:schemeClr val="bg1"/>
                </a:solidFill>
              </a:rPr>
              <a:t>EGI Community Forum, Manchester</a:t>
            </a:r>
          </a:p>
          <a:p>
            <a:pPr algn="ctr"/>
            <a:r>
              <a:rPr lang="en-GB" sz="1400" smtClean="0">
                <a:solidFill>
                  <a:schemeClr val="bg1"/>
                </a:solidFill>
              </a:rPr>
              <a:t>8-12/April/2013</a:t>
            </a:r>
            <a:endParaRPr lang="en-GB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28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Project administration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075612" cy="4525963"/>
          </a:xfrm>
        </p:spPr>
        <p:txBody>
          <a:bodyPr/>
          <a:lstStyle/>
          <a:p>
            <a:r>
              <a:rPr lang="en-GB" smtClean="0"/>
              <a:t>EGI-InSPIRE mini-projects website:</a:t>
            </a:r>
          </a:p>
          <a:p>
            <a:pPr lvl="2"/>
            <a:r>
              <a:rPr lang="en-GB" smtClean="0">
                <a:hlinkClick r:id="rId2"/>
              </a:rPr>
              <a:t>https</a:t>
            </a:r>
            <a:r>
              <a:rPr lang="en-GB" smtClean="0">
                <a:hlinkClick r:id="rId2"/>
              </a:rPr>
              <a:t>://</a:t>
            </a:r>
            <a:r>
              <a:rPr lang="en-GB" smtClean="0">
                <a:hlinkClick r:id="rId2"/>
              </a:rPr>
              <a:t>wiki.egi.eu/wiki/Overview_of_Funded_Virtual_Team_projects</a:t>
            </a:r>
            <a:endParaRPr lang="en-GB" smtClean="0"/>
          </a:p>
          <a:p>
            <a:r>
              <a:rPr lang="en-GB" smtClean="0"/>
              <a:t>New Work package in </a:t>
            </a:r>
            <a:r>
              <a:rPr lang="en-GB" smtClean="0"/>
              <a:t>EGI-InSPIRE </a:t>
            </a:r>
            <a:r>
              <a:rPr lang="en-GB" smtClean="0"/>
              <a:t>(SA4)</a:t>
            </a:r>
          </a:p>
          <a:p>
            <a:pPr lvl="2"/>
            <a:r>
              <a:rPr lang="en-GB" smtClean="0"/>
              <a:t>This project: TSA4.3: Evaluation of Liferay </a:t>
            </a:r>
            <a:r>
              <a:rPr lang="en-GB" smtClean="0"/>
              <a:t>modules </a:t>
            </a:r>
            <a:r>
              <a:rPr lang="en-GB" smtClean="0">
                <a:sym typeface="Wingdings" pitchFamily="2" charset="2"/>
              </a:rPr>
              <a:t> </a:t>
            </a:r>
            <a:r>
              <a:rPr lang="en-GB" smtClean="0">
                <a:sym typeface="Wingdings" pitchFamily="2" charset="2"/>
                <a:hlinkClick r:id="rId3"/>
              </a:rPr>
              <a:t>https</a:t>
            </a:r>
            <a:r>
              <a:rPr lang="en-GB" smtClean="0">
                <a:sym typeface="Wingdings" pitchFamily="2" charset="2"/>
                <a:hlinkClick r:id="rId3"/>
              </a:rPr>
              <a:t>://</a:t>
            </a:r>
            <a:r>
              <a:rPr lang="en-GB" smtClean="0">
                <a:sym typeface="Wingdings" pitchFamily="2" charset="2"/>
                <a:hlinkClick r:id="rId3"/>
              </a:rPr>
              <a:t>wiki.egi.eu/wiki/VT_Liferay</a:t>
            </a:r>
            <a:r>
              <a:rPr lang="en-GB" smtClean="0">
                <a:sym typeface="Wingdings" pitchFamily="2" charset="2"/>
              </a:rPr>
              <a:t> </a:t>
            </a:r>
            <a:endParaRPr lang="en-GB" smtClean="0"/>
          </a:p>
          <a:p>
            <a:pPr lvl="2"/>
            <a:r>
              <a:rPr lang="en-GB" smtClean="0"/>
              <a:t>WP leader: Michel Drescher (EGI.eu)</a:t>
            </a:r>
          </a:p>
          <a:p>
            <a:pPr lvl="2"/>
            <a:r>
              <a:rPr lang="en-GB" smtClean="0"/>
              <a:t>Short (few lines!) project report </a:t>
            </a:r>
            <a:r>
              <a:rPr lang="en-GB" smtClean="0"/>
              <a:t>every </a:t>
            </a:r>
            <a:r>
              <a:rPr lang="en-GB" smtClean="0"/>
              <a:t>Tuesday to </a:t>
            </a:r>
            <a:r>
              <a:rPr lang="en-GB" smtClean="0">
                <a:hlinkClick r:id="rId4"/>
              </a:rPr>
              <a:t>vt-funded-leaders@mailman.egi.eu</a:t>
            </a:r>
            <a:endParaRPr lang="en-GB" smtClean="0"/>
          </a:p>
          <a:p>
            <a:pPr lvl="2"/>
            <a:r>
              <a:rPr lang="en-GB" smtClean="0"/>
              <a:t>Project members to record effort in PPT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Next steps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ctr" hangingPunct="1"/>
            <a:r>
              <a:rPr lang="en-GB" smtClean="0"/>
              <a:t>Setup of local Social Office and Sync installations</a:t>
            </a:r>
          </a:p>
          <a:p>
            <a:pPr eaLnBrk="1" fontAlgn="ctr" hangingPunct="1"/>
            <a:r>
              <a:rPr lang="en-GB" smtClean="0"/>
              <a:t>Refine </a:t>
            </a:r>
            <a:r>
              <a:rPr lang="en-GB" smtClean="0"/>
              <a:t>software evaluation aspects and scenarios (both individual and </a:t>
            </a:r>
            <a:r>
              <a:rPr lang="en-GB" smtClean="0"/>
              <a:t>integrated</a:t>
            </a:r>
            <a:r>
              <a:rPr lang="en-GB" smtClean="0"/>
              <a:t>)</a:t>
            </a:r>
          </a:p>
          <a:p>
            <a:pPr lvl="1" eaLnBrk="1" fontAlgn="ctr" hangingPunct="1"/>
            <a:r>
              <a:rPr lang="en-GB" smtClean="0"/>
              <a:t>Short document</a:t>
            </a:r>
          </a:p>
          <a:p>
            <a:pPr lvl="1" eaLnBrk="1" fontAlgn="ctr" hangingPunct="1"/>
            <a:endParaRPr lang="en-GB" smtClean="0"/>
          </a:p>
          <a:p>
            <a:pPr eaLnBrk="1" fontAlgn="ctr" hangingPunct="1"/>
            <a:r>
              <a:rPr lang="en-GB" smtClean="0"/>
              <a:t>Elect leader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Questions</a:t>
            </a:r>
            <a:endParaRPr lang="en-GB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67744" y="4102224"/>
            <a:ext cx="5832648" cy="1343000"/>
          </a:xfrm>
        </p:spPr>
        <p:txBody>
          <a:bodyPr/>
          <a:lstStyle/>
          <a:p>
            <a:r>
              <a:rPr lang="en-GB" b="1" smtClean="0"/>
              <a:t>Email</a:t>
            </a:r>
          </a:p>
          <a:p>
            <a:r>
              <a:rPr lang="en-GB" smtClean="0">
                <a:hlinkClick r:id="rId2"/>
              </a:rPr>
              <a:t>Gergely.sipos@egi.eu</a:t>
            </a:r>
            <a:r>
              <a:rPr lang="en-GB" smtClean="0"/>
              <a:t> 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88" y="1495325"/>
            <a:ext cx="7452320" cy="4525963"/>
          </a:xfrm>
        </p:spPr>
        <p:txBody>
          <a:bodyPr/>
          <a:lstStyle/>
          <a:p>
            <a:r>
              <a:rPr lang="en-GB" smtClean="0"/>
              <a:t>Motivation</a:t>
            </a:r>
          </a:p>
          <a:p>
            <a:endParaRPr lang="en-GB" smtClean="0"/>
          </a:p>
          <a:p>
            <a:r>
              <a:rPr lang="en-GB" smtClean="0"/>
              <a:t>Liferay Social Office &amp; Liferay Sync</a:t>
            </a:r>
          </a:p>
          <a:p>
            <a:pPr lvl="1"/>
            <a:r>
              <a:rPr lang="en-GB" smtClean="0"/>
              <a:t>WIIF EGI</a:t>
            </a:r>
          </a:p>
          <a:p>
            <a:endParaRPr lang="en-GB" smtClean="0"/>
          </a:p>
          <a:p>
            <a:r>
              <a:rPr lang="en-GB" smtClean="0"/>
              <a:t>Mini-project</a:t>
            </a:r>
          </a:p>
          <a:p>
            <a:pPr lvl="1"/>
            <a:r>
              <a:rPr lang="en-GB" smtClean="0"/>
              <a:t>goals, partners, tasks, timeline, 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igure 1.Magic Quadrant for Horizontal Port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124744"/>
            <a:ext cx="4355605" cy="44644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Portals in EGI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5148064" cy="4968552"/>
          </a:xfrm>
        </p:spPr>
        <p:txBody>
          <a:bodyPr/>
          <a:lstStyle/>
          <a:p>
            <a:pPr marL="177800" indent="-177800"/>
            <a:r>
              <a:rPr lang="en-GB" sz="2000" smtClean="0"/>
              <a:t>Increasing number of portals in EGI</a:t>
            </a:r>
          </a:p>
          <a:p>
            <a:pPr marL="534988" lvl="1" indent="-201613"/>
            <a:r>
              <a:rPr lang="en-GB" sz="1800" smtClean="0"/>
              <a:t>Currently 39 are registered in AppDB</a:t>
            </a:r>
            <a:br>
              <a:rPr lang="en-GB" sz="1800" smtClean="0"/>
            </a:br>
            <a:r>
              <a:rPr lang="en-GB" sz="1800" smtClean="0">
                <a:hlinkClick r:id="rId3"/>
              </a:rPr>
              <a:t>http://appdb.egi.eu</a:t>
            </a:r>
            <a:r>
              <a:rPr lang="en-GB" sz="1800" smtClean="0"/>
              <a:t>  </a:t>
            </a:r>
            <a:r>
              <a:rPr lang="en-GB" sz="1800" smtClean="0">
                <a:sym typeface="Wingdings" pitchFamily="2" charset="2"/>
              </a:rPr>
              <a:t> Science Gateways</a:t>
            </a:r>
          </a:p>
          <a:p>
            <a:pPr marL="534988" lvl="1" indent="-201613">
              <a:buNone/>
            </a:pPr>
            <a:r>
              <a:rPr lang="en-GB" sz="1800" b="1" i="1" smtClean="0">
                <a:sym typeface="Wingdings" pitchFamily="2" charset="2"/>
              </a:rPr>
              <a:t>	Includes reusable portal frameworks!</a:t>
            </a:r>
            <a:endParaRPr lang="en-GB" sz="1800" b="1" i="1" smtClean="0"/>
          </a:p>
          <a:p>
            <a:pPr marL="534988" lvl="1" indent="-201613"/>
            <a:r>
              <a:rPr lang="en-GB" sz="1800" smtClean="0"/>
              <a:t>Recent Virtual Team project wrote a Primer</a:t>
            </a:r>
            <a:br>
              <a:rPr lang="en-GB" sz="1800" smtClean="0"/>
            </a:br>
            <a:r>
              <a:rPr lang="en-GB" sz="1400" smtClean="0">
                <a:hlinkClick r:id="rId4"/>
              </a:rPr>
              <a:t>https://wiki.egi.eu/wiki/VT_Science_Gateway_Primer</a:t>
            </a:r>
            <a:r>
              <a:rPr lang="en-GB" sz="1400" smtClean="0"/>
              <a:t> </a:t>
            </a:r>
          </a:p>
          <a:p>
            <a:pPr marL="534988" lvl="1" indent="-201613">
              <a:buNone/>
            </a:pPr>
            <a:r>
              <a:rPr lang="en-GB" sz="1400" smtClean="0"/>
              <a:t>	</a:t>
            </a:r>
            <a:r>
              <a:rPr lang="en-GB" sz="1400" b="1" smtClean="0"/>
              <a:t>In final editing, feedback is welcome!</a:t>
            </a:r>
          </a:p>
          <a:p>
            <a:pPr marL="534988" lvl="1" indent="-201613"/>
            <a:r>
              <a:rPr lang="en-GB" sz="1800" smtClean="0"/>
              <a:t>Workshops with EGI’s support</a:t>
            </a:r>
            <a:br>
              <a:rPr lang="en-GB" sz="1800" smtClean="0"/>
            </a:br>
            <a:r>
              <a:rPr lang="en-GB" sz="1600" smtClean="0"/>
              <a:t>International Workshop on Science Gateways: </a:t>
            </a:r>
            <a:r>
              <a:rPr lang="en-GB" sz="1600" smtClean="0">
                <a:hlinkClick r:id="rId5"/>
              </a:rPr>
              <a:t>http://iwsg2013.org/</a:t>
            </a:r>
            <a:r>
              <a:rPr lang="en-GB" sz="1600" smtClean="0"/>
              <a:t>, Zurich 3-5 June</a:t>
            </a:r>
          </a:p>
          <a:p>
            <a:pPr marL="177800" indent="-177800"/>
            <a:r>
              <a:rPr lang="en-GB" sz="2000" smtClean="0"/>
              <a:t>Liferay is the prime choice for EGI portals</a:t>
            </a:r>
          </a:p>
          <a:p>
            <a:pPr marL="530225" lvl="1" indent="-173038"/>
            <a:r>
              <a:rPr lang="en-GB" sz="1800" smtClean="0"/>
              <a:t>Scientific portals: </a:t>
            </a:r>
            <a:br>
              <a:rPr lang="en-GB" sz="1800" smtClean="0"/>
            </a:br>
            <a:r>
              <a:rPr lang="en-GB" sz="1800" smtClean="0"/>
              <a:t>e.g. (WS)P-GRADE, SCI-BUS, IGI portal, Catania Science Gateway</a:t>
            </a:r>
          </a:p>
          <a:p>
            <a:pPr marL="530225" lvl="1" indent="-173038"/>
            <a:r>
              <a:rPr lang="en-GB" sz="1800" smtClean="0"/>
              <a:t>Project portals: </a:t>
            </a:r>
            <a:br>
              <a:rPr lang="en-GB" sz="1800" smtClean="0"/>
            </a:br>
            <a:r>
              <a:rPr lang="en-GB" sz="1800" smtClean="0"/>
              <a:t>e.g. EMI project site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812360" y="2636912"/>
            <a:ext cx="648072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345808" y="5786100"/>
            <a:ext cx="3834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i="1" smtClean="0"/>
              <a:t>Gartner Magic Quadrant for Horizontal Portals</a:t>
            </a:r>
          </a:p>
          <a:p>
            <a:pPr algn="r"/>
            <a:r>
              <a:rPr lang="pt-BR" sz="1400" i="1" smtClean="0">
                <a:hlinkClick r:id="rId6"/>
              </a:rPr>
              <a:t>http://www.liferay.com/about-us/awards</a:t>
            </a:r>
            <a:r>
              <a:rPr lang="pt-BR" sz="1400" i="1" smtClean="0"/>
              <a:t> </a:t>
            </a:r>
            <a:endParaRPr lang="en-GB" sz="1400" i="1"/>
          </a:p>
        </p:txBody>
      </p:sp>
      <p:sp>
        <p:nvSpPr>
          <p:cNvPr id="8" name="Oval 7"/>
          <p:cNvSpPr/>
          <p:nvPr/>
        </p:nvSpPr>
        <p:spPr>
          <a:xfrm>
            <a:off x="7020272" y="1196752"/>
            <a:ext cx="864096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Liferay Social Office</a:t>
            </a:r>
            <a:br>
              <a:rPr lang="en-GB" sz="4000" smtClean="0"/>
            </a:br>
            <a:r>
              <a:rPr lang="en-GB" sz="2000" smtClean="0"/>
              <a:t>http://www.liferay.com/products/liferay-social-office</a:t>
            </a:r>
            <a:endParaRPr lang="en-GB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4788024" cy="4525963"/>
          </a:xfrm>
        </p:spPr>
        <p:txBody>
          <a:bodyPr/>
          <a:lstStyle/>
          <a:p>
            <a:pPr marL="177800" indent="-177800"/>
            <a:r>
              <a:rPr lang="en-GB" sz="1800" smtClean="0"/>
              <a:t>An extension for Liferay portal 6.1+</a:t>
            </a:r>
          </a:p>
          <a:p>
            <a:endParaRPr lang="en-GB" sz="1800" smtClean="0"/>
          </a:p>
          <a:p>
            <a:pPr marL="177800" indent="-177800"/>
            <a:r>
              <a:rPr lang="en-GB" sz="1800" smtClean="0"/>
              <a:t>For complex &amp; distributed communities</a:t>
            </a:r>
          </a:p>
          <a:p>
            <a:pPr marL="534988" lvl="1" indent="-177800"/>
            <a:endParaRPr lang="en-GB" sz="1800" smtClean="0"/>
          </a:p>
          <a:p>
            <a:pPr marL="177800" indent="-177800"/>
            <a:r>
              <a:rPr lang="en-GB" sz="1800" smtClean="0"/>
              <a:t>To</a:t>
            </a:r>
          </a:p>
          <a:p>
            <a:pPr marL="357188" lvl="1" indent="-179388"/>
            <a:r>
              <a:rPr lang="en-GB" sz="1600" smtClean="0"/>
              <a:t>Enhance personal workflow with </a:t>
            </a:r>
            <a:br>
              <a:rPr lang="en-GB" sz="1600" smtClean="0"/>
            </a:br>
            <a:r>
              <a:rPr lang="en-GB" sz="1600" smtClean="0"/>
              <a:t>social tools</a:t>
            </a:r>
          </a:p>
          <a:p>
            <a:pPr marL="357188" lvl="1" indent="-179388"/>
            <a:r>
              <a:rPr lang="en-GB" sz="1600" smtClean="0"/>
              <a:t>Keep teams up-to-date</a:t>
            </a:r>
          </a:p>
          <a:p>
            <a:pPr marL="357188" lvl="1" indent="-179388"/>
            <a:r>
              <a:rPr lang="en-GB" sz="1600" smtClean="0"/>
              <a:t>Find the right people with the </a:t>
            </a:r>
            <a:br>
              <a:rPr lang="en-GB" sz="1600" smtClean="0"/>
            </a:br>
            <a:r>
              <a:rPr lang="en-GB" sz="1600" smtClean="0"/>
              <a:t>right knowledge</a:t>
            </a:r>
          </a:p>
          <a:p>
            <a:pPr marL="357188" lvl="1" indent="-179388"/>
            <a:r>
              <a:rPr lang="en-GB" sz="1600" smtClean="0"/>
              <a:t>Turn collective knowledge into </a:t>
            </a:r>
            <a:br>
              <a:rPr lang="en-GB" sz="1600" smtClean="0"/>
            </a:br>
            <a:r>
              <a:rPr lang="en-GB" sz="1600" smtClean="0"/>
              <a:t>collective action</a:t>
            </a:r>
          </a:p>
          <a:p>
            <a:pPr marL="357188" lvl="1" indent="-179388"/>
            <a:r>
              <a:rPr lang="en-GB" sz="1600" smtClean="0"/>
              <a:t>Preserve knowledge for the future</a:t>
            </a:r>
          </a:p>
          <a:p>
            <a:endParaRPr lang="en-GB" sz="1800" smtClean="0"/>
          </a:p>
          <a:p>
            <a:r>
              <a:rPr lang="en-GB" sz="1800" smtClean="0"/>
              <a:t>V2.0 released in late </a:t>
            </a:r>
            <a:r>
              <a:rPr lang="en-GB" sz="1800" smtClean="0"/>
              <a:t>2012</a:t>
            </a:r>
            <a:endParaRPr lang="en-GB" sz="1800" smtClean="0"/>
          </a:p>
        </p:txBody>
      </p:sp>
      <p:pic>
        <p:nvPicPr>
          <p:cNvPr id="64514" name="Picture 2" descr="http://www.liferay.com/image/image_gallery?uuid=50f89832-c545-4b34-9986-73f22fc8efde&amp;groupId=14&amp;t=1345481391822%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8582" y="1176287"/>
            <a:ext cx="1262997" cy="936104"/>
          </a:xfrm>
          <a:prstGeom prst="rect">
            <a:avLst/>
          </a:prstGeom>
          <a:noFill/>
        </p:spPr>
      </p:pic>
      <p:pic>
        <p:nvPicPr>
          <p:cNvPr id="64516" name="Picture 4" descr="http://www.liferay.com/image/image_gallery?uuid=50f89832-c545-4b34-9986-73f22fc8efde&amp;groupId=14&amp;t=1345481391822%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6611" y="2027625"/>
            <a:ext cx="2279357" cy="1689407"/>
          </a:xfrm>
          <a:prstGeom prst="rect">
            <a:avLst/>
          </a:prstGeom>
          <a:noFill/>
        </p:spPr>
      </p:pic>
      <p:pic>
        <p:nvPicPr>
          <p:cNvPr id="64518" name="Picture 6" descr="http://www.liferay.com/image/image_gallery?uuid=50f89832-c545-4b34-9986-73f22fc8efde&amp;groupId=14&amp;t=1345481391822%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1512" y="2636912"/>
            <a:ext cx="1991325" cy="1475924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4283968" y="1124744"/>
            <a:ext cx="4716016" cy="496855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pic>
        <p:nvPicPr>
          <p:cNvPr id="9" name="Picture 6" descr="http://www.liferay.com/image/image_gallery?uuid=50f89832-c545-4b34-9986-73f22fc8efde&amp;groupId=14&amp;t=1345481391822%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768" y="3717032"/>
            <a:ext cx="1651611" cy="1224136"/>
          </a:xfrm>
          <a:prstGeom prst="rect">
            <a:avLst/>
          </a:prstGeom>
          <a:noFill/>
        </p:spPr>
      </p:pic>
      <p:pic>
        <p:nvPicPr>
          <p:cNvPr id="10" name="Picture 6" descr="http://www.liferay.com/image/image_gallery?uuid=50f89832-c545-4b34-9986-73f22fc8efde&amp;groupId=14&amp;t=1345481391822%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7536" y="4077072"/>
            <a:ext cx="2448272" cy="1814603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1512" y="1412776"/>
            <a:ext cx="1296144" cy="101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6" y="6181725"/>
            <a:ext cx="1790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3" name="Picture 11" descr="http://issues.liferay.com/secure/attachment/16012/New+Activities+view+in+contex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2420888"/>
            <a:ext cx="4542611" cy="47525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64525" name="Picture 13" descr="http://blogs.perficient.com/portals/files/2012/12/20121214-08540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99145" y="980728"/>
            <a:ext cx="3829439" cy="299695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Liferay Sync</a:t>
            </a:r>
            <a:br>
              <a:rPr lang="en-GB" sz="4000" smtClean="0"/>
            </a:br>
            <a:r>
              <a:rPr lang="en-GB" sz="2400" smtClean="0"/>
              <a:t>http://www.liferay.com/products/liferay-sync</a:t>
            </a:r>
            <a:endParaRPr lang="en-GB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79301"/>
            <a:ext cx="4320480" cy="4525963"/>
          </a:xfrm>
        </p:spPr>
        <p:txBody>
          <a:bodyPr/>
          <a:lstStyle/>
          <a:p>
            <a:r>
              <a:rPr lang="en-GB" sz="2400" smtClean="0"/>
              <a:t>Transforms Liferay into an easy-to-use document sharing service</a:t>
            </a:r>
          </a:p>
          <a:p>
            <a:r>
              <a:rPr lang="en-GB" sz="2400" smtClean="0"/>
              <a:t>Share files with a simple drag-and-drop – in real-time</a:t>
            </a:r>
          </a:p>
          <a:p>
            <a:r>
              <a:rPr lang="en-GB" sz="2400" smtClean="0"/>
              <a:t>Synchronizes content and documents to desktop and mobile environments (Windows, Mac OS, iOS, Android)</a:t>
            </a:r>
          </a:p>
          <a:p>
            <a:r>
              <a:rPr lang="en-GB" sz="2400" smtClean="0"/>
              <a:t>Versioning and revision tracking </a:t>
            </a:r>
            <a:endParaRPr lang="en-GB" sz="2400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6046604"/>
            <a:ext cx="2267744" cy="81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5" descr="http://cdn.www.liferay.com/image/image_gallery?uuid=a0c0b1c5-6e2e-4b3d-a67a-93bdd64d84fd&amp;groupId=14&amp;t=1328050886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4177" y="1244674"/>
            <a:ext cx="4734327" cy="4560590"/>
          </a:xfrm>
          <a:prstGeom prst="rect">
            <a:avLst/>
          </a:prstGeom>
          <a:noFill/>
        </p:spPr>
      </p:pic>
      <p:pic>
        <p:nvPicPr>
          <p:cNvPr id="6656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564904"/>
            <a:ext cx="4470869" cy="336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WIIF EGI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3960812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b="1" smtClean="0"/>
              <a:t>New capabilities</a:t>
            </a:r>
          </a:p>
          <a:p>
            <a:r>
              <a:rPr lang="en-GB" smtClean="0"/>
              <a:t>Enhance existing Liferay </a:t>
            </a:r>
            <a:r>
              <a:rPr lang="en-GB" smtClean="0"/>
              <a:t>portals/portlets with </a:t>
            </a:r>
            <a:r>
              <a:rPr lang="en-GB" smtClean="0"/>
              <a:t>collaboration capabilities</a:t>
            </a:r>
          </a:p>
          <a:p>
            <a:r>
              <a:rPr lang="en-GB" smtClean="0"/>
              <a:t>Increase integration and collaboration across countries, across groups, accross tools</a:t>
            </a:r>
          </a:p>
          <a:p>
            <a:r>
              <a:rPr lang="en-GB" smtClean="0"/>
              <a:t>Provide fully customisable and extendable websites and group management systems for EGI stakeholders (projects, VOs, VRCs, task forces, pilots, etc.)</a:t>
            </a:r>
          </a:p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27984" y="1268760"/>
            <a:ext cx="46085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Lower costs of operation &amp; maint.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hosting environment for </a:t>
            </a:r>
            <a:br>
              <a:rPr kumimoji="0" lang="en-GB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GB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(some of) the services of the EGI Collaboration Platform?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Alternative for some of the services that the community already uses for collaboration (e.g Wiki, Document database, Single Sign On)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1560" y="5703639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i="1" smtClean="0">
                <a:solidFill>
                  <a:srgbClr val="FF0000"/>
                </a:solidFill>
              </a:rPr>
              <a:t>Making collaborative work in EGI simpler and more fun!</a:t>
            </a:r>
            <a:endParaRPr lang="en-GB" sz="24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mini-project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80920" cy="4525963"/>
          </a:xfrm>
        </p:spPr>
        <p:txBody>
          <a:bodyPr/>
          <a:lstStyle/>
          <a:p>
            <a:r>
              <a:rPr lang="en-GB" sz="2400" smtClean="0"/>
              <a:t>A systematic evaluation of Liferay Social Office and Sync</a:t>
            </a:r>
          </a:p>
          <a:p>
            <a:pPr lvl="1"/>
            <a:r>
              <a:rPr lang="en-GB" sz="2000" smtClean="0"/>
              <a:t>April 2013 </a:t>
            </a:r>
            <a:r>
              <a:rPr lang="en-GB" sz="2000" smtClean="0">
                <a:sym typeface="Wingdings" pitchFamily="2" charset="2"/>
              </a:rPr>
              <a:t> September 2013</a:t>
            </a:r>
            <a:endParaRPr lang="en-GB" sz="2000" smtClean="0"/>
          </a:p>
          <a:p>
            <a:r>
              <a:rPr lang="en-GB" sz="2400" smtClean="0"/>
              <a:t>Outcomes</a:t>
            </a:r>
          </a:p>
          <a:p>
            <a:pPr lvl="1"/>
            <a:r>
              <a:rPr lang="en-GB" sz="2000" smtClean="0"/>
              <a:t>Best practices and recommendations for the EGI community </a:t>
            </a:r>
            <a:br>
              <a:rPr lang="en-GB" sz="2000" smtClean="0"/>
            </a:br>
            <a:r>
              <a:rPr lang="en-GB" sz="2000" smtClean="0"/>
              <a:t>(particularly for </a:t>
            </a:r>
            <a:r>
              <a:rPr lang="en-GB" sz="2000" smtClean="0">
                <a:hlinkClick r:id="rId2"/>
              </a:rPr>
              <a:t>portal-community@mailman.egi.eu</a:t>
            </a:r>
            <a:r>
              <a:rPr lang="en-GB" sz="2000" smtClean="0"/>
              <a:t>) </a:t>
            </a:r>
          </a:p>
          <a:p>
            <a:pPr lvl="1"/>
            <a:r>
              <a:rPr lang="en-GB" sz="2000" smtClean="0"/>
              <a:t>Broader uptake of Liferay within EGI: NGIs, projects, institutes, ...</a:t>
            </a:r>
          </a:p>
          <a:p>
            <a:pPr lvl="1"/>
            <a:r>
              <a:rPr lang="en-GB" sz="2000" smtClean="0"/>
              <a:t>Updated EGI portals (by mini-project members)</a:t>
            </a:r>
          </a:p>
          <a:p>
            <a:r>
              <a:rPr lang="en-GB" sz="2400" smtClean="0"/>
              <a:t>Members:</a:t>
            </a:r>
          </a:p>
          <a:p>
            <a:pPr lvl="1"/>
            <a:r>
              <a:rPr lang="en-GB" sz="2000" smtClean="0"/>
              <a:t>EGI.eu: coordinator</a:t>
            </a:r>
          </a:p>
          <a:p>
            <a:pPr lvl="1"/>
            <a:r>
              <a:rPr lang="en-GB" sz="2000" smtClean="0"/>
              <a:t>CESNET: EGI central IT services</a:t>
            </a:r>
          </a:p>
          <a:p>
            <a:pPr lvl="1"/>
            <a:r>
              <a:rPr lang="en-GB" sz="2000" smtClean="0"/>
              <a:t>SZTAKI: SCI-BUS/SHIWA portal developers</a:t>
            </a:r>
          </a:p>
          <a:p>
            <a:pPr lvl="1"/>
            <a:r>
              <a:rPr lang="en-GB" sz="2000" smtClean="0"/>
              <a:t>INFN: IGI portal developers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Project timeline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-618314"/>
          <a:ext cx="9144000" cy="7575706"/>
        </p:xfrm>
        <a:graphic>
          <a:graphicData uri="http://schemas.openxmlformats.org/drawingml/2006/table">
            <a:tbl>
              <a:tblPr/>
              <a:tblGrid>
                <a:gridCol w="618135"/>
                <a:gridCol w="2439619"/>
                <a:gridCol w="773583"/>
                <a:gridCol w="771753"/>
                <a:gridCol w="769925"/>
                <a:gridCol w="3770985"/>
              </a:tblGrid>
              <a:tr h="1129606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TASK CODE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TASK NAME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EFFORT </a:t>
                      </a:r>
                      <a:b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(in PM)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START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END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COMMENT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56480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T1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Project coordination</a:t>
                      </a:r>
                      <a:endParaRPr lang="en-GB" sz="2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1.00</a:t>
                      </a:r>
                      <a:endParaRPr lang="en-GB" sz="2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M1 (April)</a:t>
                      </a:r>
                      <a:endParaRPr lang="en-GB" sz="2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M6</a:t>
                      </a:r>
                      <a:br>
                        <a:rPr lang="en-GB" sz="1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GB" sz="1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(Sept)</a:t>
                      </a:r>
                      <a:endParaRPr lang="en-GB" sz="2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Including coordination of writing the final deliverable.</a:t>
                      </a:r>
                      <a:endParaRPr lang="en-GB" sz="2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57304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T2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Setup of local Social Office and Sync installations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1.00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M1 (April)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M1 (April)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Milestone: One installation for each site. CESNET provides an installation for EGI.eu.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84720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T3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Refine software evaluation aspects and scenarios (both individual and integrated)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1.00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M1 (April)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M2 (May)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Milestone: Aspects and scenarios for evaluation. See the initial list of aspects in another table. 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84720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T4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Perform evaluations, document initial findings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3.75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M2 (May)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M4 (July)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Distributed activity at each site. Milestone: Documented findings and recommendations at each site. 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2960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T5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F2F meeting in Amsterdam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1.50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M4</a:t>
                      </a:r>
                      <a:b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(Around mid July)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To inform the consortium about the findings; to agree on integrated tests; to agree on overall documentation. 2 person/partner for 3 days including travel time. 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84720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T6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Integrated evaluations &amp; overall documentation 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2.00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M5 (Aug)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M6 (Sept)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Milestone: Integrated documentation of all evaluation results, together with plans and recommendations for uptake. 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370652">
                <a:tc>
                  <a:txBody>
                    <a:bodyPr/>
                    <a:lstStyle/>
                    <a:p>
                      <a:endParaRPr lang="en-GB" sz="2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10.25</a:t>
                      </a:r>
                      <a:endParaRPr lang="en-GB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List of evaluation scenarios</a:t>
            </a:r>
            <a:endParaRPr lang="en-GB" sz="4000"/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-1" y="54085"/>
          <a:ext cx="9144002" cy="6587557"/>
        </p:xfrm>
        <a:graphic>
          <a:graphicData uri="http://schemas.openxmlformats.org/drawingml/2006/table">
            <a:tbl>
              <a:tblPr/>
              <a:tblGrid>
                <a:gridCol w="380392"/>
                <a:gridCol w="5415745"/>
                <a:gridCol w="1008112"/>
                <a:gridCol w="2339753"/>
              </a:tblGrid>
              <a:tr h="43786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PERSPECTIVE FOR EVALUATION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EFFORT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WHO DOES IT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4170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GB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Solution for VRC, VO, NGI, project websites? </a:t>
                      </a:r>
                      <a:endParaRPr lang="en-GB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GB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EGI.eu</a:t>
                      </a:r>
                      <a:endParaRPr lang="en-GB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170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Interoperability with EGI SSO?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CESNET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170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Interoperability with AAI solutions? (e.g. eduGAIN, IDEM-GARR, Umbrella)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INFN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6672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Interoperability with portlets from the community? (SCI-BUS and SHIWA portlets)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1.00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MTA SZTAKI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170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Interoperability with portlets from the community? (IGI portlets)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INFN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170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Interoperability and alternative to EGI Helpdesk?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CESNET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170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GB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Interoperability and alternative for AppDB?</a:t>
                      </a:r>
                      <a:endParaRPr lang="en-GB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GB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EGI.eu</a:t>
                      </a:r>
                      <a:endParaRPr lang="en-GB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170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Interoperability and alternative for Indico?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CESNET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170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Interoperability and alternative for Wiki?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CESNET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6672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Interoperability and alternative for DocDB? (Liferay Sync module)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CESNET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6672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Interoperability and alternative for EGI Blog? 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CESNET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170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(effort in T4)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3.75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693</Words>
  <Application>Microsoft Office PowerPoint</Application>
  <PresentationFormat>On-screen Show (4:3)</PresentationFormat>
  <Paragraphs>191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EGI-InSPIRE 2</vt:lpstr>
      <vt:lpstr>Evaluation of Liferay modules EGI-InSPIRE mini-project</vt:lpstr>
      <vt:lpstr>Outline</vt:lpstr>
      <vt:lpstr>Portals in EGI</vt:lpstr>
      <vt:lpstr>Liferay Social Office http://www.liferay.com/products/liferay-social-office</vt:lpstr>
      <vt:lpstr>Liferay Sync http://www.liferay.com/products/liferay-sync</vt:lpstr>
      <vt:lpstr>WIIF EGI</vt:lpstr>
      <vt:lpstr>The mini-project</vt:lpstr>
      <vt:lpstr>Project timeline</vt:lpstr>
      <vt:lpstr>List of evaluation scenarios</vt:lpstr>
      <vt:lpstr>Project administration</vt:lpstr>
      <vt:lpstr>Next steps</vt:lpstr>
      <vt:lpstr>Questions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gergely.sipos</cp:lastModifiedBy>
  <cp:revision>723</cp:revision>
  <dcterms:created xsi:type="dcterms:W3CDTF">2010-09-03T12:01:03Z</dcterms:created>
  <dcterms:modified xsi:type="dcterms:W3CDTF">2013-04-29T10:34:43Z</dcterms:modified>
</cp:coreProperties>
</file>