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66" r:id="rId4"/>
    <p:sldId id="272" r:id="rId5"/>
    <p:sldId id="274" r:id="rId6"/>
    <p:sldId id="258" r:id="rId7"/>
    <p:sldId id="284" r:id="rId8"/>
    <p:sldId id="286" r:id="rId9"/>
    <p:sldId id="282" r:id="rId10"/>
    <p:sldId id="280" r:id="rId11"/>
    <p:sldId id="269" r:id="rId12"/>
    <p:sldId id="277" r:id="rId13"/>
    <p:sldId id="278" r:id="rId14"/>
    <p:sldId id="268" r:id="rId15"/>
    <p:sldId id="263" r:id="rId16"/>
    <p:sldId id="279" r:id="rId17"/>
    <p:sldId id="283" r:id="rId18"/>
    <p:sldId id="264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500"/>
    <a:srgbClr val="3366CC"/>
    <a:srgbClr val="FFFFFF"/>
    <a:srgbClr val="BCB800"/>
    <a:srgbClr val="4782B7"/>
    <a:srgbClr val="6596C3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>
        <p:scale>
          <a:sx n="100" d="100"/>
          <a:sy n="100" d="100"/>
        </p:scale>
        <p:origin x="-225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3C4-AE4E-A64E-8486-87952D330B19}" type="datetimeFigureOut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C575-C860-5142-B203-98A33A9C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EE6DF-C2D8-DF48-923C-DA677920A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ybt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hubzero2012-t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8300" y="384175"/>
            <a:ext cx="3773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B2B2"/>
                </a:solidFill>
                <a:latin typeface="ITC Kabel Std Medium" charset="0"/>
              </a:rPr>
              <a:t>HUBzero® Platform for Scientific Collaboration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C75960-7EE5-DD49-9EAE-8F2F96C9D4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70748-68B1-1742-8628-C5B14B262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CEA4F-9836-4147-9C33-9752BC7D7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9BE54-086F-8142-9763-2292171B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F1FB8-04C1-E048-BE3F-0FF945C4C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eybt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ubzero2012-to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3246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08080"/>
                </a:solidFill>
                <a:latin typeface="+mj-lt"/>
              </a:defRPr>
            </a:lvl1pPr>
          </a:lstStyle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175"/>
            <a:ext cx="452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B2B2B2"/>
                </a:solidFill>
                <a:latin typeface="Trebuchet MS" charset="0"/>
              </a:defRPr>
            </a:lvl1pPr>
          </a:lstStyle>
          <a:p>
            <a:fld id="{93EC6D98-DC87-2B4A-AC86-16214BBB20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0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4"/>
        <a:defRPr>
          <a:solidFill>
            <a:schemeClr val="tx1"/>
          </a:solidFill>
          <a:latin typeface="+mn-lt"/>
          <a:ea typeface="+mn-ea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38.png"/><Relationship Id="rId5" Type="http://schemas.openxmlformats.org/officeDocument/2006/relationships/image" Target="../media/image51.png"/><Relationship Id="rId6" Type="http://schemas.openxmlformats.org/officeDocument/2006/relationships/image" Target="../media/image50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hyperlink" Target="file://localhost/Users/mmc/Files/Videos/nanoHUB-rappture/spiro-short.mp4" TargetMode="External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45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7" Type="http://schemas.openxmlformats.org/officeDocument/2006/relationships/image" Target="../media/image52.jpe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hyperlink" Target="file://localhost/Users/mmc/Files/Talks/IWSG-6-4-2013/NEES-DiaGrid.mp4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38.png"/><Relationship Id="rId5" Type="http://schemas.openxmlformats.org/officeDocument/2006/relationships/image" Target="../media/image70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hyperlink" Target="file://localhost/Users/mmc/Files/HUBzero/Demos/20min%20overview%2012-14-2012/What%20is%20Science.mp4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hubzero.org/download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4" Type="http://schemas.openxmlformats.org/officeDocument/2006/relationships/image" Target="../media/image35.jpe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23.png"/><Relationship Id="rId17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hyperlink" Target="http://pegasus.isi.edu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D1AFAD-F667-C34F-8FCC-4C511E2A296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sz="3600" dirty="0"/>
              <a:t>Bringing Scientific </a:t>
            </a:r>
            <a:r>
              <a:rPr lang="en-US" sz="3600" dirty="0" smtClean="0"/>
              <a:t>Workflow</a:t>
            </a:r>
            <a:br>
              <a:rPr lang="en-US" sz="3600" dirty="0" smtClean="0"/>
            </a:br>
            <a:r>
              <a:rPr lang="en-US" sz="3600" dirty="0" smtClean="0"/>
              <a:t>to </a:t>
            </a:r>
            <a:r>
              <a:rPr lang="en-US" sz="3600" dirty="0"/>
              <a:t>the Masses </a:t>
            </a:r>
            <a:r>
              <a:rPr lang="en-US" sz="3600" dirty="0" smtClean="0"/>
              <a:t>via</a:t>
            </a:r>
            <a:br>
              <a:rPr lang="en-US" sz="3600" dirty="0" smtClean="0"/>
            </a:br>
            <a:r>
              <a:rPr lang="en-US" sz="4800" dirty="0" smtClean="0">
                <a:solidFill>
                  <a:schemeClr val="accent1"/>
                </a:solidFill>
              </a:rPr>
              <a:t>Pegasus </a:t>
            </a:r>
            <a:r>
              <a:rPr lang="en-US" sz="4800" dirty="0">
                <a:solidFill>
                  <a:schemeClr val="accent1"/>
                </a:solidFill>
              </a:rPr>
              <a:t>and HUBzero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smtClean="0"/>
              <a:t>McLennan*, </a:t>
            </a:r>
            <a:r>
              <a:rPr lang="en-US" dirty="0"/>
              <a:t>Steven </a:t>
            </a:r>
            <a:r>
              <a:rPr lang="en-US" dirty="0" smtClean="0"/>
              <a:t>Clark*,</a:t>
            </a:r>
            <a:r>
              <a:rPr lang="en-US" dirty="0"/>
              <a:t> </a:t>
            </a:r>
            <a:r>
              <a:rPr lang="en-US" dirty="0" err="1"/>
              <a:t>Ewa</a:t>
            </a:r>
            <a:r>
              <a:rPr lang="en-US" dirty="0"/>
              <a:t> </a:t>
            </a:r>
            <a:r>
              <a:rPr lang="en-US" dirty="0" err="1"/>
              <a:t>Deelman</a:t>
            </a:r>
            <a:r>
              <a:rPr lang="en-US" baseline="30000" dirty="0"/>
              <a:t>♱</a:t>
            </a:r>
            <a:r>
              <a:rPr lang="en-US" dirty="0" smtClean="0"/>
              <a:t>, Mats </a:t>
            </a:r>
            <a:r>
              <a:rPr lang="en-US" dirty="0" err="1" smtClean="0"/>
              <a:t>Rynge</a:t>
            </a:r>
            <a:r>
              <a:rPr lang="en-US" baseline="30000" dirty="0"/>
              <a:t>♱</a:t>
            </a:r>
            <a:r>
              <a:rPr lang="en-US" dirty="0" smtClean="0"/>
              <a:t>, </a:t>
            </a:r>
            <a:r>
              <a:rPr lang="en-US" dirty="0"/>
              <a:t>Frank McKenna</a:t>
            </a:r>
            <a:r>
              <a:rPr lang="en-US" baseline="30000" dirty="0"/>
              <a:t>⧲</a:t>
            </a:r>
            <a:r>
              <a:rPr lang="en-US" dirty="0"/>
              <a:t>, Derrick </a:t>
            </a:r>
            <a:r>
              <a:rPr lang="en-US" dirty="0" smtClean="0"/>
              <a:t>Kearney* </a:t>
            </a:r>
            <a:r>
              <a:rPr lang="en-US" dirty="0"/>
              <a:t>and Carol </a:t>
            </a:r>
            <a:r>
              <a:rPr lang="en-US" dirty="0" smtClean="0"/>
              <a:t>Song*</a:t>
            </a:r>
          </a:p>
          <a:p>
            <a:r>
              <a:rPr lang="en-US" dirty="0" smtClean="0"/>
              <a:t>*Purdue University, </a:t>
            </a:r>
            <a:r>
              <a:rPr lang="en-US" baseline="30000" dirty="0" smtClean="0"/>
              <a:t>♱</a:t>
            </a:r>
            <a:r>
              <a:rPr lang="en-US" dirty="0" smtClean="0"/>
              <a:t>USC Information Sciences Institute,</a:t>
            </a:r>
            <a:br>
              <a:rPr lang="en-US" dirty="0" smtClean="0"/>
            </a:br>
            <a:r>
              <a:rPr lang="en-US" baseline="30000" dirty="0" smtClean="0"/>
              <a:t>⧲</a:t>
            </a:r>
            <a:r>
              <a:rPr lang="en-US" dirty="0" smtClean="0"/>
              <a:t>University of California, Berkeley</a:t>
            </a:r>
            <a:endParaRPr 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Audiences</a:t>
            </a: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4572000" y="1211262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2859088" y="1144587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/>
              <a:t>Researchers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741863" y="1143000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Casual Users</a:t>
            </a:r>
          </a:p>
        </p:txBody>
      </p:sp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97025"/>
            <a:ext cx="3786187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74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592262"/>
            <a:ext cx="3802063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58800" y="4487862"/>
            <a:ext cx="387985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/>
              <a:t>Use </a:t>
            </a:r>
            <a:r>
              <a:rPr lang="ja-JP" altLang="en-US"/>
              <a:t>“</a:t>
            </a:r>
            <a:r>
              <a:rPr lang="en-US"/>
              <a:t>workspace</a:t>
            </a:r>
            <a:r>
              <a:rPr lang="ja-JP" altLang="en-US"/>
              <a:t>”</a:t>
            </a:r>
            <a:r>
              <a:rPr lang="en-US"/>
              <a:t> (remote desktop)</a:t>
            </a:r>
          </a:p>
          <a:p>
            <a:pPr algn="r">
              <a:spcBef>
                <a:spcPct val="20000"/>
              </a:spcBef>
            </a:pPr>
            <a:r>
              <a:rPr lang="en-US"/>
              <a:t>Launch simulation jobs on grid/cloud</a:t>
            </a:r>
          </a:p>
          <a:p>
            <a:pPr algn="r">
              <a:spcBef>
                <a:spcPct val="20000"/>
              </a:spcBef>
            </a:pPr>
            <a:r>
              <a:rPr lang="en-US"/>
              <a:t>Share desktops</a:t>
            </a:r>
          </a:p>
          <a:p>
            <a:pPr algn="r">
              <a:spcBef>
                <a:spcPct val="20000"/>
              </a:spcBef>
            </a:pPr>
            <a:r>
              <a:rPr lang="en-US"/>
              <a:t>Build and deploy tools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733925" y="4487862"/>
            <a:ext cx="28384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Use </a:t>
            </a:r>
            <a:r>
              <a:rPr lang="ja-JP" altLang="en-US"/>
              <a:t>“</a:t>
            </a:r>
            <a:r>
              <a:rPr lang="en-US"/>
              <a:t>tools</a:t>
            </a:r>
            <a:r>
              <a:rPr lang="ja-JP" altLang="en-US"/>
              <a:t>”</a:t>
            </a:r>
            <a:r>
              <a:rPr lang="en-US"/>
              <a:t> (app store)</a:t>
            </a:r>
          </a:p>
          <a:p>
            <a:pPr>
              <a:spcBef>
                <a:spcPct val="20000"/>
              </a:spcBef>
            </a:pPr>
            <a:r>
              <a:rPr lang="en-US"/>
              <a:t>Simple, intuitive interfaces</a:t>
            </a:r>
          </a:p>
          <a:p>
            <a:pPr>
              <a:spcBef>
                <a:spcPct val="20000"/>
              </a:spcBef>
            </a:pPr>
            <a:r>
              <a:rPr lang="en-US"/>
              <a:t>Share 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28293" y="2439262"/>
            <a:ext cx="1849120" cy="508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Hub Web Server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8293" y="3094582"/>
            <a:ext cx="1849120" cy="3048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Execution Host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8293" y="3546702"/>
            <a:ext cx="1849120" cy="3048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Execution Host 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60933" y="1758080"/>
            <a:ext cx="0" cy="23982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95173" y="2693262"/>
            <a:ext cx="73152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44773" y="1758080"/>
            <a:ext cx="0" cy="23982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hubzero-logo-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94" y="1672182"/>
            <a:ext cx="1318518" cy="6959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20928" y="3786970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pic>
        <p:nvPicPr>
          <p:cNvPr id="23" name="Picture 31" descr="CCEcom4_1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78400"/>
            <a:ext cx="1347788" cy="7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24" y="3130142"/>
            <a:ext cx="1385570" cy="11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6068853" y="3699102"/>
            <a:ext cx="73152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735604" y="2652622"/>
            <a:ext cx="1802129" cy="355600"/>
            <a:chOff x="6915151" y="2286000"/>
            <a:chExt cx="1802129" cy="355600"/>
          </a:xfrm>
        </p:grpSpPr>
        <p:sp>
          <p:nvSpPr>
            <p:cNvPr id="36" name="Rectangle 35"/>
            <p:cNvSpPr/>
            <p:nvPr/>
          </p:nvSpPr>
          <p:spPr>
            <a:xfrm>
              <a:off x="69151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488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5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1619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987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835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172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509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27044" y="2774542"/>
            <a:ext cx="1802129" cy="355600"/>
            <a:chOff x="6915151" y="2286000"/>
            <a:chExt cx="1802129" cy="355600"/>
          </a:xfrm>
        </p:grpSpPr>
        <p:sp>
          <p:nvSpPr>
            <p:cNvPr id="28" name="Rectangle 27"/>
            <p:cNvSpPr/>
            <p:nvPr/>
          </p:nvSpPr>
          <p:spPr>
            <a:xfrm>
              <a:off x="69151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488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825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1619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4987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835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172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509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Pegasus Workflow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29C00-D955-BE43-8FB9-A9BF55E3C55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" y="1824582"/>
            <a:ext cx="1804820" cy="13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16" y="2586582"/>
            <a:ext cx="179728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505200" y="4293000"/>
            <a:ext cx="5231959" cy="1828800"/>
            <a:chOff x="3505200" y="4293000"/>
            <a:chExt cx="5231959" cy="1828800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4445400"/>
              <a:ext cx="1421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366CC"/>
                  </a:solidFill>
                </a:rPr>
                <a:t>Pegasus “DAX”</a:t>
              </a:r>
            </a:p>
            <a:p>
              <a:r>
                <a:rPr lang="en-US" sz="1400" dirty="0" smtClean="0">
                  <a:solidFill>
                    <a:srgbClr val="3366CC"/>
                  </a:solidFill>
                </a:rPr>
                <a:t>Workflow</a:t>
              </a:r>
              <a:endParaRPr lang="en-US" sz="1400" dirty="0">
                <a:solidFill>
                  <a:srgbClr val="3366CC"/>
                </a:solidFill>
              </a:endParaRPr>
            </a:p>
          </p:txBody>
        </p:sp>
        <p:sp>
          <p:nvSpPr>
            <p:cNvPr id="3" name="Rectangular Callout 2"/>
            <p:cNvSpPr/>
            <p:nvPr/>
          </p:nvSpPr>
          <p:spPr>
            <a:xfrm>
              <a:off x="3505200" y="4293000"/>
              <a:ext cx="3810000" cy="1828800"/>
            </a:xfrm>
            <a:prstGeom prst="wedgeRectCallout">
              <a:avLst>
                <a:gd name="adj1" fmla="val 39902"/>
                <a:gd name="adj2" fmla="val -75843"/>
              </a:avLst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62457" y="4373640"/>
              <a:ext cx="3644358" cy="160327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27264" y="1092600"/>
            <a:ext cx="6096000" cy="457200"/>
            <a:chOff x="1527264" y="1092600"/>
            <a:chExt cx="6096000" cy="457200"/>
          </a:xfrm>
        </p:grpSpPr>
        <p:sp>
          <p:nvSpPr>
            <p:cNvPr id="46" name="Rectangular Callout 45"/>
            <p:cNvSpPr/>
            <p:nvPr/>
          </p:nvSpPr>
          <p:spPr>
            <a:xfrm>
              <a:off x="1676400" y="1092600"/>
              <a:ext cx="5867400" cy="457200"/>
            </a:xfrm>
            <a:prstGeom prst="wedgeRectCallout">
              <a:avLst>
                <a:gd name="adj1" fmla="val -41520"/>
                <a:gd name="adj2" fmla="val 430789"/>
              </a:avLst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7264" y="1102680"/>
              <a:ext cx="609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pc="-5" dirty="0" smtClean="0">
                  <a:latin typeface="Lucida Console"/>
                  <a:ea typeface="MS Mincho"/>
                  <a:cs typeface="Times New Roman"/>
                </a:rPr>
                <a:t>submit </a:t>
              </a:r>
              <a:r>
                <a:rPr lang="en-US" spc="-5" dirty="0" err="1">
                  <a:latin typeface="Lucida Console"/>
                  <a:ea typeface="MS Mincho"/>
                  <a:cs typeface="Times New Roman"/>
                </a:rPr>
                <a:t>pegasus</a:t>
              </a:r>
              <a:r>
                <a:rPr lang="en-US" spc="-5" dirty="0">
                  <a:latin typeface="Lucida Console"/>
                  <a:ea typeface="MS Mincho"/>
                  <a:cs typeface="Times New Roman"/>
                </a:rPr>
                <a:t>-plan --</a:t>
              </a:r>
              <a:r>
                <a:rPr lang="en-US" spc="-5" dirty="0" err="1">
                  <a:latin typeface="Lucida Console"/>
                  <a:ea typeface="MS Mincho"/>
                  <a:cs typeface="Times New Roman"/>
                </a:rPr>
                <a:t>dax</a:t>
              </a:r>
              <a:r>
                <a:rPr lang="en-US" spc="-5" dirty="0">
                  <a:latin typeface="Lucida Console"/>
                  <a:ea typeface="MS Mincho"/>
                  <a:cs typeface="Times New Roman"/>
                </a:rPr>
                <a:t> </a:t>
              </a:r>
              <a:r>
                <a:rPr lang="en-US" spc="-5" dirty="0" err="1">
                  <a:latin typeface="Lucida Console"/>
                  <a:ea typeface="MS Mincho"/>
                  <a:cs typeface="Times New Roman"/>
                </a:rPr>
                <a:t>myworkflow.dax</a:t>
              </a:r>
              <a:endParaRPr lang="en-US" sz="2000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1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143000"/>
            <a:ext cx="222017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Submit:  Parameter Sweeps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05408"/>
            <a:ext cx="88392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chemeClr val="accent1"/>
                </a:solidFill>
                <a:latin typeface="Arial"/>
                <a:ea typeface="MS Mincho"/>
                <a:cs typeface="Arial"/>
              </a:rPr>
              <a:t>If you normally run a command like this…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spice3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–b 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circuit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366CC"/>
                </a:solidFill>
                <a:latin typeface="Arial"/>
                <a:ea typeface="MS Mincho"/>
                <a:cs typeface="Arial"/>
              </a:rPr>
              <a:t>Submit to remote resources like this…</a:t>
            </a:r>
            <a:endParaRPr lang="en-US" sz="2000" i="1" dirty="0">
              <a:solidFill>
                <a:srgbClr val="3366CC"/>
              </a:solidFill>
              <a:latin typeface="Arial"/>
              <a:ea typeface="Times New Roman"/>
              <a:cs typeface="Arial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–v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DiaGrid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circuit</a:t>
            </a:r>
            <a:endParaRPr lang="en-US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spice3 –b @: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56" y="3429000"/>
            <a:ext cx="792634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>
            <a:outerShdw blurRad="40000" dist="381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* common 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collector amplifier: mid- and low-frequency analysis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model m1 </a:t>
            </a:r>
            <a:r>
              <a:rPr lang="en-US" dirty="0" err="1">
                <a:solidFill>
                  <a:srgbClr val="000000"/>
                </a:solidFill>
                <a:latin typeface="Consolas"/>
                <a:cs typeface="Consolas"/>
              </a:rPr>
              <a:t>npn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bf=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350</a:t>
            </a:r>
            <a:endParaRPr lang="en-US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.width in=80 out=80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*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* dc bias circuit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r1 2 4 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@@res</a:t>
            </a:r>
            <a:endParaRPr lang="en-US" b="1" dirty="0">
              <a:solidFill>
                <a:srgbClr val="FF0000"/>
              </a:solidFill>
              <a:latin typeface="Consolas"/>
              <a:cs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r2 2 0  25k</a:t>
            </a:r>
          </a:p>
          <a:p>
            <a:r>
              <a:rPr lang="cs-CZ" dirty="0" err="1" smtClean="0">
                <a:solidFill>
                  <a:srgbClr val="000000"/>
                </a:solidFill>
                <a:latin typeface="Consolas"/>
                <a:cs typeface="Consolas"/>
              </a:rPr>
              <a:t>vcc</a:t>
            </a:r>
            <a:r>
              <a:rPr lang="cs-CZ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cs-CZ" dirty="0">
                <a:solidFill>
                  <a:srgbClr val="000000"/>
                </a:solidFill>
                <a:latin typeface="Consolas"/>
                <a:cs typeface="Consolas"/>
              </a:rPr>
              <a:t>4 0 </a:t>
            </a:r>
            <a:r>
              <a:rPr lang="cs-CZ" dirty="0" err="1">
                <a:solidFill>
                  <a:srgbClr val="000000"/>
                </a:solidFill>
                <a:latin typeface="Consolas"/>
                <a:cs typeface="Consolas"/>
              </a:rPr>
              <a:t>dc</a:t>
            </a:r>
            <a:r>
              <a:rPr lang="cs-CZ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nsolas"/>
                <a:cs typeface="Consolas"/>
              </a:rPr>
              <a:t>15</a:t>
            </a:r>
            <a:endParaRPr lang="cs-CZ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98171" y="4594568"/>
            <a:ext cx="4002599" cy="1310230"/>
            <a:chOff x="4698171" y="4594568"/>
            <a:chExt cx="4002599" cy="1310230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94568"/>
              <a:ext cx="1537970" cy="131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98171" y="4674000"/>
              <a:ext cx="2429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3366CC"/>
                  </a:solidFill>
                </a:rPr>
                <a:t>Automatically builds a</a:t>
              </a:r>
              <a:br>
                <a:rPr lang="en-US" dirty="0" smtClean="0">
                  <a:solidFill>
                    <a:srgbClr val="3366CC"/>
                  </a:solidFill>
                </a:rPr>
              </a:br>
              <a:r>
                <a:rPr lang="en-US" dirty="0" smtClean="0">
                  <a:solidFill>
                    <a:srgbClr val="3366CC"/>
                  </a:solidFill>
                </a:rPr>
                <a:t>Pegasus Workflow to</a:t>
              </a:r>
            </a:p>
            <a:p>
              <a:pPr algn="r"/>
              <a:r>
                <a:rPr lang="en-US" dirty="0" smtClean="0">
                  <a:solidFill>
                    <a:srgbClr val="3366CC"/>
                  </a:solidFill>
                </a:rPr>
                <a:t>manage these jobs</a:t>
              </a:r>
              <a:endParaRPr lang="en-US" dirty="0">
                <a:solidFill>
                  <a:srgbClr val="3366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0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143000"/>
            <a:ext cx="222017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Submit:  Parameter Sweeps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05408"/>
            <a:ext cx="8839200" cy="405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chemeClr val="accent1"/>
                </a:solidFill>
                <a:latin typeface="Arial"/>
                <a:ea typeface="MS Mincho"/>
                <a:cs typeface="Arial"/>
              </a:rPr>
              <a:t>If you normally run a command like this…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spice3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–b 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circuit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366CC"/>
                </a:solidFill>
                <a:latin typeface="Arial"/>
                <a:ea typeface="MS Mincho"/>
                <a:cs typeface="Arial"/>
              </a:rPr>
              <a:t>Submit to remote resources like this…</a:t>
            </a:r>
            <a:endParaRPr lang="en-US" sz="2000" i="1" dirty="0">
              <a:solidFill>
                <a:srgbClr val="3366CC"/>
              </a:solidFill>
              <a:latin typeface="Arial"/>
              <a:ea typeface="Times New Roman"/>
              <a:cs typeface="Arial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–v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DiaGrid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circuit</a:t>
            </a:r>
            <a:endParaRPr lang="en-US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–p @@cap=1u,10u,100u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–d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indata.csv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r>
              <a:rPr lang="en-US" spc="-5" dirty="0">
                <a:latin typeface="Consolas"/>
                <a:ea typeface="MS Mincho"/>
                <a:cs typeface="Consolas"/>
              </a:rPr>
              <a:t>=1:100 spice3 –b circuit@@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@@file=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glob:circuit</a:t>
            </a:r>
            <a:r>
              <a:rPr lang="en-US" spc="-5" dirty="0">
                <a:latin typeface="Consolas"/>
                <a:ea typeface="MS Mincho"/>
                <a:cs typeface="Consolas"/>
              </a:rPr>
              <a:t>* spice3 –b @@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file</a:t>
            </a:r>
            <a:endParaRPr lang="en-US" sz="2000" dirty="0">
              <a:latin typeface="Consolas"/>
              <a:ea typeface="Times New Roman"/>
              <a:cs typeface="Consola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8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Submit:  Parameter Sweeps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29C00-D955-BE43-8FB9-A9BF55E3C5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05408"/>
            <a:ext cx="8839200" cy="405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96D8A"/>
                </a:solidFill>
                <a:latin typeface="Arial"/>
                <a:ea typeface="MS Mincho"/>
                <a:cs typeface="Arial"/>
              </a:rPr>
              <a:t>If you normally run a command like this…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spice3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–b 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circuit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000" i="1" spc="-5" dirty="0" smtClean="0">
                <a:solidFill>
                  <a:srgbClr val="396D8A"/>
                </a:solidFill>
                <a:latin typeface="Arial"/>
                <a:ea typeface="MS Mincho"/>
                <a:cs typeface="Arial"/>
              </a:rPr>
              <a:t>Submit to remote resources like this…</a:t>
            </a:r>
            <a:endParaRPr lang="en-US" sz="2000" i="1" dirty="0">
              <a:solidFill>
                <a:srgbClr val="396D8A"/>
              </a:solidFill>
              <a:latin typeface="Arial"/>
              <a:ea typeface="Times New Roman"/>
              <a:cs typeface="Arial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–v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DiaGrid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circuit</a:t>
            </a:r>
            <a:endParaRPr lang="en-US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@@res=100,1k,10k –p @@cap=1u,10u,100u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–d 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indata.csv</a:t>
            </a:r>
            <a:r>
              <a:rPr lang="en-US" spc="-5" dirty="0">
                <a:latin typeface="Consolas"/>
                <a:ea typeface="MS Mincho"/>
                <a:cs typeface="Consolas"/>
              </a:rPr>
              <a:t> spice3 –b @:circuit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r>
              <a:rPr lang="en-US" spc="-5" dirty="0">
                <a:latin typeface="Consolas"/>
                <a:ea typeface="MS Mincho"/>
                <a:cs typeface="Consolas"/>
              </a:rPr>
              <a:t>=1:100 spice3 –b circuit@@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num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pc="-5" dirty="0" smtClean="0">
                <a:latin typeface="Consolas"/>
                <a:ea typeface="MS Mincho"/>
                <a:cs typeface="Consolas"/>
              </a:rPr>
              <a:t>submit </a:t>
            </a:r>
            <a:r>
              <a:rPr lang="en-US" spc="-5" dirty="0">
                <a:latin typeface="Consolas"/>
                <a:ea typeface="MS Mincho"/>
                <a:cs typeface="Consolas"/>
              </a:rPr>
              <a:t>–p @@file=</a:t>
            </a:r>
            <a:r>
              <a:rPr lang="en-US" spc="-5" dirty="0" err="1">
                <a:latin typeface="Consolas"/>
                <a:ea typeface="MS Mincho"/>
                <a:cs typeface="Consolas"/>
              </a:rPr>
              <a:t>glob:circuit</a:t>
            </a:r>
            <a:r>
              <a:rPr lang="en-US" spc="-5" dirty="0">
                <a:latin typeface="Consolas"/>
                <a:ea typeface="MS Mincho"/>
                <a:cs typeface="Consolas"/>
              </a:rPr>
              <a:t>* spice3 –b @@</a:t>
            </a:r>
            <a:r>
              <a:rPr lang="en-US" spc="-5" dirty="0" smtClean="0">
                <a:latin typeface="Consolas"/>
                <a:ea typeface="MS Mincho"/>
                <a:cs typeface="Consolas"/>
              </a:rPr>
              <a:t>file</a:t>
            </a:r>
            <a:endParaRPr lang="en-US" sz="2000" dirty="0">
              <a:latin typeface="Consolas"/>
              <a:ea typeface="Times New Roman"/>
              <a:cs typeface="Consola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1524000"/>
            <a:ext cx="6464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Rappture Toolkit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1066800"/>
            <a:ext cx="3048000" cy="2768600"/>
            <a:chOff x="3659" y="2004"/>
            <a:chExt cx="1813" cy="1646"/>
          </a:xfrm>
        </p:grpSpPr>
        <p:pic>
          <p:nvPicPr>
            <p:cNvPr id="6" name="Picture 9" descr="f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2442"/>
              <a:ext cx="457" cy="5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matl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" y="2172"/>
              <a:ext cx="79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cla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2442"/>
              <a:ext cx="409" cy="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jav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2434"/>
              <a:ext cx="36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r-la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" y="2004"/>
              <a:ext cx="52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rub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751"/>
              <a:ext cx="43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tclt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" y="2169"/>
              <a:ext cx="36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3038"/>
              <a:ext cx="84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366"/>
              <a:ext cx="81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7" name="Cross 8"/>
          <p:cNvSpPr>
            <a:spLocks noChangeArrowheads="1"/>
          </p:cNvSpPr>
          <p:nvPr/>
        </p:nvSpPr>
        <p:spPr bwMode="auto">
          <a:xfrm>
            <a:off x="3546475" y="2287587"/>
            <a:ext cx="723900" cy="723900"/>
          </a:xfrm>
          <a:prstGeom prst="plus">
            <a:avLst>
              <a:gd name="adj" fmla="val 3728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495800" y="1066800"/>
            <a:ext cx="4260850" cy="3641725"/>
            <a:chOff x="4495800" y="1066800"/>
            <a:chExt cx="4260850" cy="3641725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066800"/>
              <a:ext cx="4260850" cy="316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5378450" y="4246562"/>
              <a:ext cx="24939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Rappture Builder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-76200" y="2362200"/>
            <a:ext cx="9296400" cy="381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041400" y="3751262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Your Code</a:t>
            </a:r>
          </a:p>
        </p:txBody>
      </p:sp>
      <p:pic>
        <p:nvPicPr>
          <p:cNvPr id="22" name="Picture 21" descr="cntband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200401"/>
            <a:ext cx="4038600" cy="2183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889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Forward or Next 23">
            <a:hlinkClick r:id="rId13" action="ppaction://hlinkfile" highlightClick="1"/>
          </p:cNvPr>
          <p:cNvSpPr/>
          <p:nvPr/>
        </p:nvSpPr>
        <p:spPr>
          <a:xfrm>
            <a:off x="4592158" y="4932840"/>
            <a:ext cx="5334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t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73" y="2590800"/>
            <a:ext cx="3881427" cy="21714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nanowir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2806700" cy="2150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01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7"/>
          <p:cNvGrpSpPr>
            <a:grpSpLocks/>
          </p:cNvGrpSpPr>
          <p:nvPr/>
        </p:nvGrpSpPr>
        <p:grpSpPr bwMode="auto">
          <a:xfrm>
            <a:off x="7778750" y="1560513"/>
            <a:ext cx="936625" cy="2527300"/>
            <a:chOff x="7778133" y="1560219"/>
            <a:chExt cx="937242" cy="2527594"/>
          </a:xfrm>
        </p:grpSpPr>
        <p:pic>
          <p:nvPicPr>
            <p:cNvPr id="19482" name="Picture 35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951" y="1560219"/>
              <a:ext cx="420948" cy="58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35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5751" y="1826919"/>
              <a:ext cx="420948" cy="58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34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2164441"/>
              <a:ext cx="423021" cy="58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35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151" y="2284119"/>
              <a:ext cx="420948" cy="58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36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133" y="2539102"/>
              <a:ext cx="42924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36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233" y="2882002"/>
              <a:ext cx="42924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36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133" y="2716902"/>
              <a:ext cx="42924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Picture 36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033" y="3097902"/>
              <a:ext cx="42924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Picture 36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533" y="3301102"/>
              <a:ext cx="42924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36" descr="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133" y="3491602"/>
              <a:ext cx="429242" cy="59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Publishing Simulation Tools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90B977-1A81-7A4A-A9C4-CE5276E0CE16}" type="slidenum">
              <a:rPr lang="en-US" sz="1400"/>
              <a:pPr/>
              <a:t>16</a:t>
            </a:fld>
            <a:endParaRPr lang="en-US" sz="1400"/>
          </a:p>
        </p:txBody>
      </p:sp>
      <p:pic>
        <p:nvPicPr>
          <p:cNvPr id="1946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108200"/>
            <a:ext cx="1603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073400"/>
            <a:ext cx="1533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9462" name="Straight Arrow Connector 23"/>
          <p:cNvCxnSpPr>
            <a:cxnSpLocks noChangeShapeType="1"/>
          </p:cNvCxnSpPr>
          <p:nvPr/>
        </p:nvCxnSpPr>
        <p:spPr bwMode="auto">
          <a:xfrm>
            <a:off x="1244600" y="3289300"/>
            <a:ext cx="48895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Picture 36" descr="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957513"/>
            <a:ext cx="428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3950"/>
            <a:ext cx="2413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12"/>
          <p:cNvSpPr>
            <a:spLocks noChangeArrowheads="1"/>
          </p:cNvSpPr>
          <p:nvPr/>
        </p:nvSpPr>
        <p:spPr bwMode="auto">
          <a:xfrm rot="5400000">
            <a:off x="3897313" y="3187700"/>
            <a:ext cx="228600" cy="228600"/>
          </a:xfrm>
          <a:prstGeom prst="ellipse">
            <a:avLst/>
          </a:prstGeom>
          <a:solidFill>
            <a:srgbClr val="90908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Oval 15"/>
          <p:cNvSpPr>
            <a:spLocks noChangeArrowheads="1"/>
          </p:cNvSpPr>
          <p:nvPr/>
        </p:nvSpPr>
        <p:spPr bwMode="auto">
          <a:xfrm rot="5400000">
            <a:off x="4632325" y="3187700"/>
            <a:ext cx="228600" cy="228600"/>
          </a:xfrm>
          <a:prstGeom prst="ellipse">
            <a:avLst/>
          </a:prstGeom>
          <a:solidFill>
            <a:srgbClr val="110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5" name="Oval 18"/>
          <p:cNvSpPr>
            <a:spLocks noChangeArrowheads="1"/>
          </p:cNvSpPr>
          <p:nvPr/>
        </p:nvSpPr>
        <p:spPr bwMode="auto">
          <a:xfrm rot="5400000">
            <a:off x="5365750" y="31877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9" name="Oval 23"/>
          <p:cNvSpPr>
            <a:spLocks noChangeArrowheads="1"/>
          </p:cNvSpPr>
          <p:nvPr/>
        </p:nvSpPr>
        <p:spPr bwMode="auto">
          <a:xfrm rot="5400000">
            <a:off x="3163888" y="3187700"/>
            <a:ext cx="228600" cy="2286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Oval 25"/>
          <p:cNvSpPr>
            <a:spLocks noChangeArrowheads="1"/>
          </p:cNvSpPr>
          <p:nvPr/>
        </p:nvSpPr>
        <p:spPr bwMode="auto">
          <a:xfrm rot="5400000">
            <a:off x="1695450" y="31877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 rot="5400000">
            <a:off x="2428875" y="3187700"/>
            <a:ext cx="2286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pic>
        <p:nvPicPr>
          <p:cNvPr id="85" name="Picture 22" descr="052209_iStock_Cloud_Compu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616325"/>
            <a:ext cx="24050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1" descr="CCEcom4_11-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5016500"/>
            <a:ext cx="11747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5791200"/>
            <a:ext cx="14525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44" y="5127625"/>
            <a:ext cx="13874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75" name="TextBox 88"/>
          <p:cNvSpPr txBox="1">
            <a:spLocks noChangeArrowheads="1"/>
          </p:cNvSpPr>
          <p:nvPr/>
        </p:nvSpPr>
        <p:spPr bwMode="auto">
          <a:xfrm>
            <a:off x="774700" y="3937000"/>
            <a:ext cx="46609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charset="0"/>
              <a:buChar char="ü"/>
            </a:pPr>
            <a:r>
              <a:rPr lang="en-US"/>
              <a:t>Fingertip access to latest tools</a:t>
            </a:r>
          </a:p>
          <a:p>
            <a:pPr eaLnBrk="1" hangingPunct="1">
              <a:spcBef>
                <a:spcPts val="800"/>
              </a:spcBef>
              <a:buFont typeface="Wingdings" charset="0"/>
              <a:buChar char="ü"/>
            </a:pPr>
            <a:r>
              <a:rPr lang="en-US"/>
              <a:t>Tools run in the Cloud</a:t>
            </a:r>
          </a:p>
          <a:p>
            <a:pPr eaLnBrk="1" hangingPunct="1">
              <a:spcBef>
                <a:spcPts val="800"/>
              </a:spcBef>
              <a:buFont typeface="Wingdings" charset="0"/>
              <a:buChar char="ü"/>
            </a:pPr>
            <a:r>
              <a:rPr lang="en-US"/>
              <a:t>Leverage HPC resources</a:t>
            </a:r>
          </a:p>
          <a:p>
            <a:pPr eaLnBrk="1" hangingPunct="1">
              <a:spcBef>
                <a:spcPts val="800"/>
              </a:spcBef>
              <a:buFont typeface="Wingdings" charset="0"/>
              <a:buChar char="ü"/>
            </a:pPr>
            <a:r>
              <a:rPr lang="en-US"/>
              <a:t>Hub reports impact metrics</a:t>
            </a:r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901825"/>
            <a:ext cx="10287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77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206500"/>
            <a:ext cx="1682750" cy="125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8" name="TextBox 46"/>
          <p:cNvSpPr txBox="1">
            <a:spLocks noChangeArrowheads="1"/>
          </p:cNvSpPr>
          <p:nvPr/>
        </p:nvSpPr>
        <p:spPr bwMode="auto">
          <a:xfrm>
            <a:off x="4267200" y="24892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3969F"/>
                </a:solidFill>
              </a:rPr>
              <a:t>Rappture</a:t>
            </a:r>
          </a:p>
        </p:txBody>
      </p:sp>
      <p:pic>
        <p:nvPicPr>
          <p:cNvPr id="19479" name="Picture 36" descr="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322513"/>
            <a:ext cx="428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6" descr="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22513"/>
            <a:ext cx="428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6" descr="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513013"/>
            <a:ext cx="428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6273" y="4500240"/>
            <a:ext cx="1449816" cy="5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6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leveraging Pegasus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2190"/>
            <a:ext cx="3806190" cy="282321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10" y="2282190"/>
            <a:ext cx="3806190" cy="282321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692" y="1443990"/>
            <a:ext cx="3196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66CC"/>
                </a:solidFill>
              </a:rPr>
              <a:t>OpenSees</a:t>
            </a:r>
            <a:r>
              <a:rPr lang="en-US" sz="2400" dirty="0" smtClean="0">
                <a:solidFill>
                  <a:srgbClr val="3366CC"/>
                </a:solidFill>
              </a:rPr>
              <a:t> Laboratory</a:t>
            </a:r>
          </a:p>
          <a:p>
            <a:pPr algn="ctr"/>
            <a:r>
              <a:rPr lang="en-US" dirty="0" err="1" smtClean="0"/>
              <a:t>NEES.org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9831" y="1443990"/>
            <a:ext cx="1402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66CC"/>
                </a:solidFill>
              </a:rPr>
              <a:t>BLASTer</a:t>
            </a:r>
            <a:endParaRPr lang="en-US" sz="2400" dirty="0" smtClean="0">
              <a:solidFill>
                <a:srgbClr val="3366CC"/>
              </a:solidFill>
            </a:endParaRPr>
          </a:p>
          <a:p>
            <a:pPr algn="ctr"/>
            <a:r>
              <a:rPr lang="en-US" dirty="0" err="1" smtClean="0"/>
              <a:t>DiaGrid.org</a:t>
            </a:r>
            <a:endParaRPr lang="en-US" dirty="0"/>
          </a:p>
        </p:txBody>
      </p:sp>
      <p:sp>
        <p:nvSpPr>
          <p:cNvPr id="10" name="Action Button: Forward or Next 9">
            <a:hlinkClick r:id="rId4" action="ppaction://hlinkfile" highlightClick="1"/>
          </p:cNvPr>
          <p:cNvSpPr/>
          <p:nvPr/>
        </p:nvSpPr>
        <p:spPr>
          <a:xfrm>
            <a:off x="4267200" y="4978800"/>
            <a:ext cx="609600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Challenges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8075" y="3521289"/>
            <a:ext cx="2243034" cy="616218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Hub Web Server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075" y="4316211"/>
            <a:ext cx="2243034" cy="36973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Execution Host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075" y="4864645"/>
            <a:ext cx="2243034" cy="36973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Execution Host 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30029" y="1295400"/>
            <a:ext cx="0" cy="4800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ubzero-logo-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92" y="2590800"/>
            <a:ext cx="1599399" cy="844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8260" y="5156096"/>
            <a:ext cx="562664" cy="44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pic>
        <p:nvPicPr>
          <p:cNvPr id="13" name="Picture 31" descr="CCEcom4_1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75" y="1666320"/>
            <a:ext cx="1326488" cy="75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40" y="4419600"/>
            <a:ext cx="1680735" cy="14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653870" y="5049510"/>
            <a:ext cx="887354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482815" y="3780101"/>
            <a:ext cx="2186032" cy="431353"/>
            <a:chOff x="6915151" y="2286000"/>
            <a:chExt cx="1802129" cy="355600"/>
          </a:xfrm>
        </p:grpSpPr>
        <p:sp>
          <p:nvSpPr>
            <p:cNvPr id="17" name="Rectangle 16"/>
            <p:cNvSpPr/>
            <p:nvPr/>
          </p:nvSpPr>
          <p:spPr>
            <a:xfrm>
              <a:off x="69151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88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825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1619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987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8355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1723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50911" y="2286000"/>
              <a:ext cx="166369" cy="35560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93734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77194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60655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44115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27575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1035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94496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77956" y="3927993"/>
            <a:ext cx="201810" cy="431353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7279" y="1107120"/>
            <a:ext cx="364715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q"/>
            </a:pPr>
            <a:r>
              <a:rPr lang="en-US" dirty="0" smtClean="0"/>
              <a:t>Dynamic mapping to resources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q"/>
            </a:pPr>
            <a:r>
              <a:rPr lang="en-US" dirty="0" smtClean="0"/>
              <a:t>Staging files in and out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q"/>
            </a:pPr>
            <a:r>
              <a:rPr lang="en-US" dirty="0" smtClean="0"/>
              <a:t>Reporting job status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q"/>
            </a:pPr>
            <a:r>
              <a:rPr lang="en-US" dirty="0" smtClean="0"/>
              <a:t>Reporting usage and metrics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3686041" y="4846555"/>
            <a:ext cx="1447800" cy="36973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“submit” server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844075" y="4495800"/>
            <a:ext cx="353954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44075" y="5029200"/>
            <a:ext cx="353954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6200000">
            <a:off x="5356546" y="4725849"/>
            <a:ext cx="1143000" cy="66274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</a:t>
            </a:r>
          </a:p>
          <a:p>
            <a:pPr algn="ctr"/>
            <a:r>
              <a:rPr lang="en-US" dirty="0" smtClean="0"/>
              <a:t>node</a:t>
            </a:r>
            <a:endParaRPr lang="en-US" dirty="0"/>
          </a:p>
        </p:txBody>
      </p:sp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96" y="2463800"/>
            <a:ext cx="14525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5482375" y="2895600"/>
            <a:ext cx="2857500" cy="844550"/>
            <a:chOff x="5482375" y="2895600"/>
            <a:chExt cx="2857500" cy="844550"/>
          </a:xfrm>
        </p:grpSpPr>
        <p:sp>
          <p:nvSpPr>
            <p:cNvPr id="47" name="Rectangle 46"/>
            <p:cNvSpPr/>
            <p:nvPr/>
          </p:nvSpPr>
          <p:spPr>
            <a:xfrm>
              <a:off x="5482375" y="3028950"/>
              <a:ext cx="2324100" cy="369731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Shared HPC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Filesystem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7730275" y="2895600"/>
              <a:ext cx="609600" cy="6096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55839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8633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61427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64348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67142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9936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72857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7577875" y="3435350"/>
              <a:ext cx="0" cy="304800"/>
            </a:xfrm>
            <a:prstGeom prst="straightConnector1">
              <a:avLst/>
            </a:prstGeom>
            <a:ln w="19050" cmpd="sng">
              <a:solidFill>
                <a:srgbClr val="80808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an 67"/>
          <p:cNvSpPr/>
          <p:nvPr/>
        </p:nvSpPr>
        <p:spPr>
          <a:xfrm>
            <a:off x="516675" y="4432300"/>
            <a:ext cx="609600" cy="609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170725" y="4572000"/>
            <a:ext cx="353954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77075" y="4953000"/>
            <a:ext cx="353954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393852"/>
            <a:ext cx="990600" cy="762000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7391400" y="4241022"/>
            <a:ext cx="469957" cy="930109"/>
          </a:xfrm>
          <a:custGeom>
            <a:avLst/>
            <a:gdLst>
              <a:gd name="connsiteX0" fmla="*/ 0 w 474819"/>
              <a:gd name="connsiteY0" fmla="*/ 977734 h 977734"/>
              <a:gd name="connsiteX1" fmla="*/ 473704 w 474819"/>
              <a:gd name="connsiteY1" fmla="*/ 282232 h 977734"/>
              <a:gd name="connsiteX2" fmla="*/ 141103 w 474819"/>
              <a:gd name="connsiteY2" fmla="*/ 0 h 977734"/>
              <a:gd name="connsiteX3" fmla="*/ 141103 w 474819"/>
              <a:gd name="connsiteY3" fmla="*/ 0 h 977734"/>
              <a:gd name="connsiteX0" fmla="*/ 0 w 495104"/>
              <a:gd name="connsiteY0" fmla="*/ 977734 h 977734"/>
              <a:gd name="connsiteX1" fmla="*/ 493862 w 495104"/>
              <a:gd name="connsiteY1" fmla="*/ 473747 h 977734"/>
              <a:gd name="connsiteX2" fmla="*/ 141103 w 495104"/>
              <a:gd name="connsiteY2" fmla="*/ 0 h 977734"/>
              <a:gd name="connsiteX3" fmla="*/ 141103 w 495104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991"/>
              <a:gd name="connsiteY0" fmla="*/ 977734 h 977734"/>
              <a:gd name="connsiteX1" fmla="*/ 493862 w 493991"/>
              <a:gd name="connsiteY1" fmla="*/ 473747 h 977734"/>
              <a:gd name="connsiteX2" fmla="*/ 141103 w 493991"/>
              <a:gd name="connsiteY2" fmla="*/ 0 h 977734"/>
              <a:gd name="connsiteX3" fmla="*/ 141103 w 493991"/>
              <a:gd name="connsiteY3" fmla="*/ 0 h 977734"/>
              <a:gd name="connsiteX0" fmla="*/ 0 w 493991"/>
              <a:gd name="connsiteY0" fmla="*/ 977734 h 977734"/>
              <a:gd name="connsiteX1" fmla="*/ 493862 w 493991"/>
              <a:gd name="connsiteY1" fmla="*/ 473747 h 977734"/>
              <a:gd name="connsiteX2" fmla="*/ 141103 w 493991"/>
              <a:gd name="connsiteY2" fmla="*/ 0 h 977734"/>
              <a:gd name="connsiteX0" fmla="*/ 48052 w 542096"/>
              <a:gd name="connsiteY0" fmla="*/ 968209 h 968209"/>
              <a:gd name="connsiteX1" fmla="*/ 541914 w 542096"/>
              <a:gd name="connsiteY1" fmla="*/ 464222 h 968209"/>
              <a:gd name="connsiteX2" fmla="*/ 0 w 542096"/>
              <a:gd name="connsiteY2" fmla="*/ 0 h 968209"/>
              <a:gd name="connsiteX0" fmla="*/ 113845 w 608660"/>
              <a:gd name="connsiteY0" fmla="*/ 949159 h 949159"/>
              <a:gd name="connsiteX1" fmla="*/ 607707 w 608660"/>
              <a:gd name="connsiteY1" fmla="*/ 445172 h 949159"/>
              <a:gd name="connsiteX2" fmla="*/ 0 w 608660"/>
              <a:gd name="connsiteY2" fmla="*/ 0 h 949159"/>
              <a:gd name="connsiteX0" fmla="*/ 113845 w 608660"/>
              <a:gd name="connsiteY0" fmla="*/ 949159 h 949159"/>
              <a:gd name="connsiteX1" fmla="*/ 607707 w 608660"/>
              <a:gd name="connsiteY1" fmla="*/ 445172 h 949159"/>
              <a:gd name="connsiteX2" fmla="*/ 0 w 608660"/>
              <a:gd name="connsiteY2" fmla="*/ 0 h 94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60" h="949159">
                <a:moveTo>
                  <a:pt x="113845" y="949159"/>
                </a:moveTo>
                <a:cubicBezTo>
                  <a:pt x="359095" y="824002"/>
                  <a:pt x="626681" y="603365"/>
                  <a:pt x="607707" y="445172"/>
                </a:cubicBezTo>
                <a:cubicBezTo>
                  <a:pt x="588733" y="286979"/>
                  <a:pt x="280845" y="117058"/>
                  <a:pt x="0" y="0"/>
                </a:cubicBez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7543800" y="4221972"/>
            <a:ext cx="493991" cy="977734"/>
          </a:xfrm>
          <a:custGeom>
            <a:avLst/>
            <a:gdLst>
              <a:gd name="connsiteX0" fmla="*/ 0 w 474819"/>
              <a:gd name="connsiteY0" fmla="*/ 977734 h 977734"/>
              <a:gd name="connsiteX1" fmla="*/ 473704 w 474819"/>
              <a:gd name="connsiteY1" fmla="*/ 282232 h 977734"/>
              <a:gd name="connsiteX2" fmla="*/ 141103 w 474819"/>
              <a:gd name="connsiteY2" fmla="*/ 0 h 977734"/>
              <a:gd name="connsiteX3" fmla="*/ 141103 w 474819"/>
              <a:gd name="connsiteY3" fmla="*/ 0 h 977734"/>
              <a:gd name="connsiteX0" fmla="*/ 0 w 495104"/>
              <a:gd name="connsiteY0" fmla="*/ 977734 h 977734"/>
              <a:gd name="connsiteX1" fmla="*/ 493862 w 495104"/>
              <a:gd name="connsiteY1" fmla="*/ 473747 h 977734"/>
              <a:gd name="connsiteX2" fmla="*/ 141103 w 495104"/>
              <a:gd name="connsiteY2" fmla="*/ 0 h 977734"/>
              <a:gd name="connsiteX3" fmla="*/ 141103 w 495104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991"/>
              <a:gd name="connsiteY0" fmla="*/ 977734 h 977734"/>
              <a:gd name="connsiteX1" fmla="*/ 493862 w 493991"/>
              <a:gd name="connsiteY1" fmla="*/ 473747 h 977734"/>
              <a:gd name="connsiteX2" fmla="*/ 141103 w 493991"/>
              <a:gd name="connsiteY2" fmla="*/ 0 h 977734"/>
              <a:gd name="connsiteX3" fmla="*/ 141103 w 493991"/>
              <a:gd name="connsiteY3" fmla="*/ 0 h 97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991" h="977734">
                <a:moveTo>
                  <a:pt x="0" y="977734"/>
                </a:moveTo>
                <a:cubicBezTo>
                  <a:pt x="245250" y="852577"/>
                  <a:pt x="500581" y="697181"/>
                  <a:pt x="493862" y="473747"/>
                </a:cubicBezTo>
                <a:cubicBezTo>
                  <a:pt x="487143" y="250313"/>
                  <a:pt x="199896" y="78958"/>
                  <a:pt x="141103" y="0"/>
                </a:cubicBezTo>
                <a:lnTo>
                  <a:pt x="141103" y="0"/>
                </a:ln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40650" y="5091144"/>
            <a:ext cx="12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Condor IO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GridFTP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9" name="Rectangular Callout 78"/>
          <p:cNvSpPr/>
          <p:nvPr/>
        </p:nvSpPr>
        <p:spPr>
          <a:xfrm>
            <a:off x="1143000" y="5364972"/>
            <a:ext cx="2895600" cy="914400"/>
          </a:xfrm>
          <a:prstGeom prst="wedgeRectCallout">
            <a:avLst>
              <a:gd name="adj1" fmla="val 64259"/>
              <a:gd name="adj2" fmla="val -54926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pegasus</a:t>
            </a:r>
            <a:r>
              <a:rPr lang="en-US" dirty="0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-status</a:t>
            </a:r>
          </a:p>
          <a:p>
            <a:pPr lvl="0" algn="ctr"/>
            <a:r>
              <a:rPr lang="en-US" dirty="0" err="1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pegasus</a:t>
            </a:r>
            <a:r>
              <a:rPr lang="en-US" dirty="0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-statistics</a:t>
            </a:r>
          </a:p>
          <a:p>
            <a:pPr lvl="0" algn="ctr"/>
            <a:r>
              <a:rPr lang="en-US" dirty="0" err="1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pegasus</a:t>
            </a:r>
            <a:r>
              <a:rPr lang="en-US" dirty="0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Lucida Console"/>
                <a:ea typeface="ＭＳ Ｐゴシック" charset="0"/>
                <a:cs typeface="Lucida Console"/>
              </a:rPr>
              <a:t>analyzer</a:t>
            </a:r>
            <a:endParaRPr lang="en-US" dirty="0">
              <a:solidFill>
                <a:srgbClr val="000000"/>
              </a:solidFill>
              <a:latin typeface="Lucida Console"/>
              <a:ea typeface="ＭＳ Ｐゴシック" charset="0"/>
              <a:cs typeface="Lucida Console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084" y="1092600"/>
            <a:ext cx="1371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000"/>
              </a:buClr>
              <a:buFont typeface="Wingdings" charset="2"/>
              <a:buChar char="ü"/>
            </a:pPr>
            <a:r>
              <a:rPr lang="en-US" dirty="0" smtClean="0"/>
              <a:t> </a:t>
            </a:r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Font typeface="Wingdings" charset="2"/>
              <a:buChar char="ü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charset="2"/>
              <a:buChar char="ü"/>
            </a:pPr>
            <a:r>
              <a:rPr lang="en-US" dirty="0"/>
              <a:t>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Clr>
                <a:srgbClr val="008000"/>
              </a:buClr>
              <a:buFont typeface="Wingdings" charset="2"/>
              <a:buChar char="ü"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5486400" y="5694840"/>
            <a:ext cx="146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Pegasus 4.0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562600" y="1143000"/>
            <a:ext cx="3211441" cy="593654"/>
            <a:chOff x="5562600" y="1143000"/>
            <a:chExt cx="3211441" cy="593654"/>
          </a:xfrm>
        </p:grpSpPr>
        <p:pic>
          <p:nvPicPr>
            <p:cNvPr id="8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1143000"/>
              <a:ext cx="696841" cy="59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5562600" y="1143000"/>
              <a:ext cx="2607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Narrow"/>
                  <a:cs typeface="Arial Narrow"/>
                </a:rPr>
                <a:t>http://</a:t>
              </a:r>
              <a:r>
                <a:rPr lang="en-US" sz="1400" dirty="0" err="1" smtClean="0">
                  <a:latin typeface="Arial Narrow"/>
                  <a:cs typeface="Arial Narrow"/>
                </a:rPr>
                <a:t>metrics.pegasus.isi.edu</a:t>
              </a:r>
              <a:r>
                <a:rPr lang="en-US" sz="1400" dirty="0" smtClean="0">
                  <a:latin typeface="Arial Narrow"/>
                  <a:cs typeface="Arial Narrow"/>
                </a:rPr>
                <a:t>/metrics</a:t>
              </a:r>
              <a:endParaRPr lang="en-US" sz="1400" dirty="0">
                <a:latin typeface="Arial Narrow"/>
                <a:cs typeface="Arial Narrow"/>
              </a:endParaRPr>
            </a:p>
          </p:txBody>
        </p:sp>
      </p:grpSp>
      <p:sp>
        <p:nvSpPr>
          <p:cNvPr id="86" name="Freeform 85"/>
          <p:cNvSpPr/>
          <p:nvPr/>
        </p:nvSpPr>
        <p:spPr>
          <a:xfrm>
            <a:off x="7620001" y="1631950"/>
            <a:ext cx="1223892" cy="3612983"/>
          </a:xfrm>
          <a:custGeom>
            <a:avLst/>
            <a:gdLst>
              <a:gd name="connsiteX0" fmla="*/ 0 w 474819"/>
              <a:gd name="connsiteY0" fmla="*/ 977734 h 977734"/>
              <a:gd name="connsiteX1" fmla="*/ 473704 w 474819"/>
              <a:gd name="connsiteY1" fmla="*/ 282232 h 977734"/>
              <a:gd name="connsiteX2" fmla="*/ 141103 w 474819"/>
              <a:gd name="connsiteY2" fmla="*/ 0 h 977734"/>
              <a:gd name="connsiteX3" fmla="*/ 141103 w 474819"/>
              <a:gd name="connsiteY3" fmla="*/ 0 h 977734"/>
              <a:gd name="connsiteX0" fmla="*/ 0 w 495104"/>
              <a:gd name="connsiteY0" fmla="*/ 977734 h 977734"/>
              <a:gd name="connsiteX1" fmla="*/ 493862 w 495104"/>
              <a:gd name="connsiteY1" fmla="*/ 473747 h 977734"/>
              <a:gd name="connsiteX2" fmla="*/ 141103 w 495104"/>
              <a:gd name="connsiteY2" fmla="*/ 0 h 977734"/>
              <a:gd name="connsiteX3" fmla="*/ 141103 w 495104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890"/>
              <a:gd name="connsiteY0" fmla="*/ 977734 h 977734"/>
              <a:gd name="connsiteX1" fmla="*/ 493862 w 493890"/>
              <a:gd name="connsiteY1" fmla="*/ 473747 h 977734"/>
              <a:gd name="connsiteX2" fmla="*/ 141103 w 493890"/>
              <a:gd name="connsiteY2" fmla="*/ 0 h 977734"/>
              <a:gd name="connsiteX3" fmla="*/ 141103 w 493890"/>
              <a:gd name="connsiteY3" fmla="*/ 0 h 977734"/>
              <a:gd name="connsiteX0" fmla="*/ 0 w 493991"/>
              <a:gd name="connsiteY0" fmla="*/ 977734 h 977734"/>
              <a:gd name="connsiteX1" fmla="*/ 493862 w 493991"/>
              <a:gd name="connsiteY1" fmla="*/ 473747 h 977734"/>
              <a:gd name="connsiteX2" fmla="*/ 141103 w 493991"/>
              <a:gd name="connsiteY2" fmla="*/ 0 h 977734"/>
              <a:gd name="connsiteX3" fmla="*/ 141103 w 493991"/>
              <a:gd name="connsiteY3" fmla="*/ 0 h 977734"/>
              <a:gd name="connsiteX0" fmla="*/ 0 w 504038"/>
              <a:gd name="connsiteY0" fmla="*/ 977734 h 977734"/>
              <a:gd name="connsiteX1" fmla="*/ 503914 w 504038"/>
              <a:gd name="connsiteY1" fmla="*/ 553205 h 977734"/>
              <a:gd name="connsiteX2" fmla="*/ 141103 w 504038"/>
              <a:gd name="connsiteY2" fmla="*/ 0 h 977734"/>
              <a:gd name="connsiteX3" fmla="*/ 141103 w 504038"/>
              <a:gd name="connsiteY3" fmla="*/ 0 h 977734"/>
              <a:gd name="connsiteX0" fmla="*/ 0 w 504070"/>
              <a:gd name="connsiteY0" fmla="*/ 977734 h 977734"/>
              <a:gd name="connsiteX1" fmla="*/ 503914 w 504070"/>
              <a:gd name="connsiteY1" fmla="*/ 553205 h 977734"/>
              <a:gd name="connsiteX2" fmla="*/ 141103 w 504070"/>
              <a:gd name="connsiteY2" fmla="*/ 0 h 977734"/>
              <a:gd name="connsiteX3" fmla="*/ 141103 w 504070"/>
              <a:gd name="connsiteY3" fmla="*/ 0 h 977734"/>
              <a:gd name="connsiteX0" fmla="*/ 0 w 504070"/>
              <a:gd name="connsiteY0" fmla="*/ 977734 h 977734"/>
              <a:gd name="connsiteX1" fmla="*/ 503914 w 504070"/>
              <a:gd name="connsiteY1" fmla="*/ 553205 h 977734"/>
              <a:gd name="connsiteX2" fmla="*/ 141103 w 504070"/>
              <a:gd name="connsiteY2" fmla="*/ 0 h 977734"/>
              <a:gd name="connsiteX3" fmla="*/ 141103 w 504070"/>
              <a:gd name="connsiteY3" fmla="*/ 0 h 977734"/>
              <a:gd name="connsiteX0" fmla="*/ 0 w 584445"/>
              <a:gd name="connsiteY0" fmla="*/ 977734 h 977734"/>
              <a:gd name="connsiteX1" fmla="*/ 584331 w 584445"/>
              <a:gd name="connsiteY1" fmla="*/ 524070 h 977734"/>
              <a:gd name="connsiteX2" fmla="*/ 141103 w 584445"/>
              <a:gd name="connsiteY2" fmla="*/ 0 h 977734"/>
              <a:gd name="connsiteX3" fmla="*/ 141103 w 584445"/>
              <a:gd name="connsiteY3" fmla="*/ 0 h 977734"/>
              <a:gd name="connsiteX0" fmla="*/ 0 w 584445"/>
              <a:gd name="connsiteY0" fmla="*/ 1002954 h 1002954"/>
              <a:gd name="connsiteX1" fmla="*/ 584331 w 584445"/>
              <a:gd name="connsiteY1" fmla="*/ 549290 h 1002954"/>
              <a:gd name="connsiteX2" fmla="*/ 141103 w 584445"/>
              <a:gd name="connsiteY2" fmla="*/ 25220 h 1002954"/>
              <a:gd name="connsiteX3" fmla="*/ 498930 w 584445"/>
              <a:gd name="connsiteY3" fmla="*/ 90294 h 1002954"/>
              <a:gd name="connsiteX0" fmla="*/ 0 w 609174"/>
              <a:gd name="connsiteY0" fmla="*/ 912660 h 912660"/>
              <a:gd name="connsiteX1" fmla="*/ 584331 w 609174"/>
              <a:gd name="connsiteY1" fmla="*/ 458996 h 912660"/>
              <a:gd name="connsiteX2" fmla="*/ 498930 w 609174"/>
              <a:gd name="connsiteY2" fmla="*/ 0 h 912660"/>
              <a:gd name="connsiteX0" fmla="*/ 0 w 618804"/>
              <a:gd name="connsiteY0" fmla="*/ 912660 h 912660"/>
              <a:gd name="connsiteX1" fmla="*/ 584331 w 618804"/>
              <a:gd name="connsiteY1" fmla="*/ 458996 h 912660"/>
              <a:gd name="connsiteX2" fmla="*/ 498930 w 618804"/>
              <a:gd name="connsiteY2" fmla="*/ 0 h 912660"/>
              <a:gd name="connsiteX0" fmla="*/ 0 w 610329"/>
              <a:gd name="connsiteY0" fmla="*/ 949368 h 949368"/>
              <a:gd name="connsiteX1" fmla="*/ 584331 w 610329"/>
              <a:gd name="connsiteY1" fmla="*/ 495704 h 949368"/>
              <a:gd name="connsiteX2" fmla="*/ 464097 w 610329"/>
              <a:gd name="connsiteY2" fmla="*/ 0 h 949368"/>
              <a:gd name="connsiteX0" fmla="*/ 0 w 610329"/>
              <a:gd name="connsiteY0" fmla="*/ 949368 h 949368"/>
              <a:gd name="connsiteX1" fmla="*/ 584331 w 610329"/>
              <a:gd name="connsiteY1" fmla="*/ 495704 h 949368"/>
              <a:gd name="connsiteX2" fmla="*/ 464097 w 610329"/>
              <a:gd name="connsiteY2" fmla="*/ 0 h 949368"/>
              <a:gd name="connsiteX0" fmla="*/ 0 w 610329"/>
              <a:gd name="connsiteY0" fmla="*/ 949368 h 949368"/>
              <a:gd name="connsiteX1" fmla="*/ 584331 w 610329"/>
              <a:gd name="connsiteY1" fmla="*/ 495704 h 949368"/>
              <a:gd name="connsiteX2" fmla="*/ 464097 w 610329"/>
              <a:gd name="connsiteY2" fmla="*/ 0 h 94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329" h="949368">
                <a:moveTo>
                  <a:pt x="0" y="949368"/>
                </a:moveTo>
                <a:cubicBezTo>
                  <a:pt x="349620" y="887194"/>
                  <a:pt x="506982" y="653932"/>
                  <a:pt x="584331" y="495704"/>
                </a:cubicBezTo>
                <a:cubicBezTo>
                  <a:pt x="661680" y="337476"/>
                  <a:pt x="549971" y="96458"/>
                  <a:pt x="464097" y="0"/>
                </a:cubicBez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/>
      <p:bldP spid="79" grpId="0" animBg="1"/>
      <p:bldP spid="80" grpId="0" build="p"/>
      <p:bldP spid="81" grpId="0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8061"/>
            <a:ext cx="2286993" cy="19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ubzero-logo-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93" y="1828800"/>
            <a:ext cx="2222500" cy="1168400"/>
          </a:xfrm>
          <a:prstGeom prst="rect">
            <a:avLst/>
          </a:prstGeom>
        </p:spPr>
      </p:pic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More information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242882" y="1743075"/>
            <a:ext cx="3148518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482B2"/>
                </a:solidFill>
                <a:latin typeface="Trebuchet MS" charset="0"/>
              </a:rPr>
              <a:t>Michael McLennan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Director, HUBzero® Project</a:t>
            </a:r>
          </a:p>
          <a:p>
            <a:pPr>
              <a:defRPr/>
            </a:pPr>
            <a:r>
              <a:rPr lang="en-US" dirty="0" err="1">
                <a:solidFill>
                  <a:schemeClr val="bg2"/>
                </a:solidFill>
              </a:rPr>
              <a:t>mmclennan@purdue.edu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/>
              <a:t>http://</a:t>
            </a:r>
            <a:r>
              <a:rPr lang="en-US" dirty="0" err="1"/>
              <a:t>hubzero.org</a:t>
            </a:r>
            <a:r>
              <a:rPr lang="en-US" dirty="0"/>
              <a:t>/pressroom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D0E77-A8F0-014F-9555-1BF19F7FFD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42882" y="3674052"/>
            <a:ext cx="3645211" cy="16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482B2"/>
                </a:solidFill>
                <a:latin typeface="Trebuchet MS" charset="0"/>
              </a:rPr>
              <a:t>Ewa</a:t>
            </a:r>
            <a:r>
              <a:rPr lang="en-US" sz="2400" b="1" dirty="0" smtClean="0">
                <a:solidFill>
                  <a:srgbClr val="0482B2"/>
                </a:solidFill>
                <a:latin typeface="Trebuchet MS" charset="0"/>
              </a:rPr>
              <a:t> </a:t>
            </a:r>
            <a:r>
              <a:rPr lang="en-US" sz="2400" b="1" dirty="0" err="1" smtClean="0">
                <a:solidFill>
                  <a:srgbClr val="0482B2"/>
                </a:solidFill>
                <a:latin typeface="Trebuchet MS" charset="0"/>
              </a:rPr>
              <a:t>Deelman</a:t>
            </a:r>
            <a:endParaRPr lang="en-US" sz="2400" b="1" dirty="0">
              <a:solidFill>
                <a:srgbClr val="0482B2"/>
              </a:solidFill>
              <a:latin typeface="Trebuchet MS" charset="0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Assistant </a:t>
            </a:r>
            <a:r>
              <a:rPr lang="en-US" dirty="0" smtClean="0">
                <a:solidFill>
                  <a:schemeClr val="bg2"/>
                </a:solidFill>
              </a:rPr>
              <a:t>Director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Science </a:t>
            </a:r>
            <a:r>
              <a:rPr lang="en-US" dirty="0">
                <a:solidFill>
                  <a:schemeClr val="bg2"/>
                </a:solidFill>
              </a:rPr>
              <a:t>Automation </a:t>
            </a:r>
            <a:r>
              <a:rPr lang="en-US" dirty="0" smtClean="0">
                <a:solidFill>
                  <a:schemeClr val="bg2"/>
                </a:solidFill>
              </a:rPr>
              <a:t>Technologies</a:t>
            </a:r>
          </a:p>
          <a:p>
            <a:pPr>
              <a:spcBef>
                <a:spcPts val="400"/>
              </a:spcBef>
              <a:defRPr/>
            </a:pPr>
            <a:r>
              <a:rPr lang="en-US" dirty="0" err="1" smtClean="0">
                <a:solidFill>
                  <a:schemeClr val="bg2"/>
                </a:solidFill>
              </a:rPr>
              <a:t>deelman@isi.edu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/>
              <a:t>http:/</a:t>
            </a:r>
            <a:r>
              <a:rPr lang="en-US" dirty="0" smtClean="0"/>
              <a:t>/</a:t>
            </a:r>
            <a:r>
              <a:rPr lang="en-US" dirty="0" err="1" smtClean="0"/>
              <a:t>pegasus.isi.edu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1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HUBzero?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70748-68B1-1742-8628-C5B14B262D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1910" y="1346537"/>
            <a:ext cx="3340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CC"/>
                </a:solidFill>
              </a:rPr>
              <a:t>HUBzero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Open source software platform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used to build…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138" y="1346537"/>
            <a:ext cx="25194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CC"/>
                </a:solidFill>
              </a:rPr>
              <a:t>“hubs”</a:t>
            </a:r>
          </a:p>
          <a:p>
            <a:pPr algn="ctr"/>
            <a:r>
              <a:rPr lang="en-US" dirty="0" smtClean="0">
                <a:solidFill>
                  <a:srgbClr val="808080"/>
                </a:solidFill>
              </a:rPr>
              <a:t>“Science Gateways” or</a:t>
            </a:r>
          </a:p>
          <a:p>
            <a:pPr algn="ctr"/>
            <a:r>
              <a:rPr lang="en-US" dirty="0" smtClean="0">
                <a:solidFill>
                  <a:srgbClr val="808080"/>
                </a:solidFill>
              </a:rPr>
              <a:t>“</a:t>
            </a:r>
            <a:r>
              <a:rPr lang="en-US" dirty="0" err="1" smtClean="0">
                <a:solidFill>
                  <a:srgbClr val="808080"/>
                </a:solidFill>
              </a:rPr>
              <a:t>Collaboratories</a:t>
            </a:r>
            <a:r>
              <a:rPr lang="en-US" dirty="0" smtClean="0">
                <a:solidFill>
                  <a:srgbClr val="808080"/>
                </a:solidFill>
              </a:rPr>
              <a:t>” for</a:t>
            </a:r>
          </a:p>
          <a:p>
            <a:pPr algn="ctr"/>
            <a:r>
              <a:rPr lang="en-US" dirty="0" smtClean="0">
                <a:solidFill>
                  <a:srgbClr val="808080"/>
                </a:solidFill>
              </a:rPr>
              <a:t>Research</a:t>
            </a:r>
            <a:r>
              <a:rPr lang="en-US" dirty="0">
                <a:solidFill>
                  <a:srgbClr val="808080"/>
                </a:solidFill>
              </a:rPr>
              <a:t>, Education</a:t>
            </a:r>
            <a:r>
              <a:rPr lang="en-US" dirty="0" smtClean="0">
                <a:solidFill>
                  <a:srgbClr val="808080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rgbClr val="808080"/>
                </a:solidFill>
              </a:rPr>
              <a:t>and Collaboration</a:t>
            </a:r>
            <a:endParaRPr lang="en-US" dirty="0">
              <a:solidFill>
                <a:srgbClr val="80808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4809252"/>
            <a:ext cx="4070223" cy="943848"/>
            <a:chOff x="457200" y="4018626"/>
            <a:chExt cx="4070223" cy="943848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536700" y="4018626"/>
              <a:ext cx="2990723" cy="9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 dirty="0" smtClean="0">
                  <a:latin typeface="Trebuchet MS" charset="0"/>
                </a:rPr>
                <a:t>License LGPL</a:t>
              </a:r>
              <a:r>
                <a:rPr lang="en-US" b="1" dirty="0">
                  <a:latin typeface="Trebuchet MS" charset="0"/>
                </a:rPr>
                <a:t>-3.0</a:t>
              </a:r>
            </a:p>
            <a:p>
              <a:r>
                <a:rPr lang="en-US" dirty="0"/>
                <a:t>Linux/Apache/MySQL/PHP</a:t>
              </a:r>
            </a:p>
            <a:p>
              <a:pPr>
                <a:spcBef>
                  <a:spcPts val="400"/>
                </a:spcBef>
              </a:pPr>
              <a:r>
                <a:rPr lang="en-US" sz="1600" dirty="0" smtClean="0">
                  <a:solidFill>
                    <a:schemeClr val="accent1"/>
                  </a:solidFill>
                  <a:hlinkClick r:id="rId2"/>
                </a:rPr>
                <a:t>http</a:t>
              </a:r>
              <a:r>
                <a:rPr lang="en-US" sz="1600" dirty="0">
                  <a:solidFill>
                    <a:schemeClr val="accent1"/>
                  </a:solidFill>
                  <a:hlinkClick r:id="rId2"/>
                </a:rPr>
                <a:t>://</a:t>
              </a:r>
              <a:r>
                <a:rPr lang="en-US" sz="1600" dirty="0" err="1">
                  <a:solidFill>
                    <a:schemeClr val="accent1"/>
                  </a:solidFill>
                  <a:hlinkClick r:id="rId2"/>
                </a:rPr>
                <a:t>hubzero.org</a:t>
              </a:r>
              <a:r>
                <a:rPr lang="en-US" sz="1600" dirty="0" smtClean="0">
                  <a:solidFill>
                    <a:schemeClr val="accent1"/>
                  </a:solidFill>
                  <a:hlinkClick r:id="rId2"/>
                </a:rPr>
                <a:t>/download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Picture 6" descr="opensource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64000"/>
              <a:ext cx="990600" cy="85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hubzero-logo-20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11" y="2707064"/>
            <a:ext cx="2667000" cy="1407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80" y="3048000"/>
            <a:ext cx="1640321" cy="11980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471" y="3316722"/>
            <a:ext cx="1640321" cy="11980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863" y="3988526"/>
            <a:ext cx="1640321" cy="11980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832" y="4267200"/>
            <a:ext cx="1640321" cy="11980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4495800"/>
            <a:ext cx="1640321" cy="119805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Action Button: Forward or Next 12">
            <a:hlinkClick r:id="rId10" action="ppaction://hlinkfile" highlightClick="1"/>
          </p:cNvPr>
          <p:cNvSpPr/>
          <p:nvPr/>
        </p:nvSpPr>
        <p:spPr>
          <a:xfrm>
            <a:off x="7772400" y="5029200"/>
            <a:ext cx="762000" cy="76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25DA1A-ADBB-C14B-A771-A7FE41F32C40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40+ </a:t>
            </a:r>
            <a:r>
              <a:rPr lang="en-US" dirty="0" smtClean="0"/>
              <a:t>Hubs for many disciplines</a:t>
            </a:r>
            <a:endParaRPr lang="en-US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92450" y="1117600"/>
            <a:ext cx="6153150" cy="50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540,063</a:t>
            </a:r>
            <a:r>
              <a:rPr lang="en-US" dirty="0"/>
              <a:t>	258,791	</a:t>
            </a:r>
            <a:r>
              <a:rPr lang="en-US" dirty="0" err="1"/>
              <a:t>nanoHUB.org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230,698</a:t>
            </a:r>
            <a:r>
              <a:rPr lang="en-US" dirty="0"/>
              <a:t>	59,175	</a:t>
            </a:r>
            <a:r>
              <a:rPr lang="en-US" dirty="0" err="1"/>
              <a:t>nees.org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59,659</a:t>
            </a:r>
            <a:r>
              <a:rPr lang="en-US" dirty="0"/>
              <a:t>	29,965	</a:t>
            </a:r>
            <a:r>
              <a:rPr lang="en-US" dirty="0" err="1"/>
              <a:t>GlobalHUB.org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32,700</a:t>
            </a:r>
            <a:r>
              <a:rPr lang="en-US" dirty="0"/>
              <a:t>	22,651	</a:t>
            </a:r>
            <a:r>
              <a:rPr lang="en-US" dirty="0" err="1"/>
              <a:t>pharmaHUB.org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32,314</a:t>
            </a:r>
            <a:r>
              <a:rPr lang="en-US" dirty="0"/>
              <a:t>	11,199	</a:t>
            </a:r>
            <a:r>
              <a:rPr lang="en-US" dirty="0" err="1"/>
              <a:t>vhub.org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37,414</a:t>
            </a:r>
            <a:r>
              <a:rPr lang="en-US" dirty="0"/>
              <a:t>	3,132	</a:t>
            </a:r>
            <a:r>
              <a:rPr lang="en-US" dirty="0" err="1" smtClean="0"/>
              <a:t>HABRIcentral.org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15,898</a:t>
            </a:r>
            <a:r>
              <a:rPr lang="en-US" dirty="0"/>
              <a:t>	3,933	</a:t>
            </a:r>
            <a:r>
              <a:rPr lang="en-US" dirty="0" err="1" smtClean="0"/>
              <a:t>cceHUB.org</a:t>
            </a: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14,977</a:t>
            </a:r>
            <a:r>
              <a:rPr lang="en-US" dirty="0"/>
              <a:t>	5,797	</a:t>
            </a:r>
            <a:r>
              <a:rPr lang="en-US" dirty="0" err="1" smtClean="0"/>
              <a:t>ciHUB.org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12,304</a:t>
            </a:r>
            <a:r>
              <a:rPr lang="en-US" dirty="0"/>
              <a:t>	3,510	</a:t>
            </a:r>
            <a:r>
              <a:rPr lang="en-US" dirty="0" err="1" smtClean="0"/>
              <a:t>StemEdHub.org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11,754</a:t>
            </a:r>
            <a:r>
              <a:rPr lang="en-US" dirty="0"/>
              <a:t>	1,907	</a:t>
            </a:r>
            <a:r>
              <a:rPr lang="en-US" dirty="0" err="1"/>
              <a:t>iemhub.org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10,995</a:t>
            </a:r>
            <a:r>
              <a:rPr lang="en-US" dirty="0"/>
              <a:t>	1,863	</a:t>
            </a:r>
            <a:r>
              <a:rPr lang="en-US" dirty="0" smtClean="0"/>
              <a:t>C3Bio.org</a:t>
            </a: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7,317</a:t>
            </a:r>
            <a:r>
              <a:rPr lang="en-US" dirty="0"/>
              <a:t>	1,246	</a:t>
            </a:r>
            <a:r>
              <a:rPr lang="en-US" dirty="0" err="1"/>
              <a:t>cleerHUB.org</a:t>
            </a:r>
            <a:endParaRPr lang="en-US" dirty="0"/>
          </a:p>
        </p:txBody>
      </p:sp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241425"/>
            <a:ext cx="12557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3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654175"/>
            <a:ext cx="1246188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4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066925"/>
            <a:ext cx="146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5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479675"/>
            <a:ext cx="7445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6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892425"/>
            <a:ext cx="5381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21100"/>
            <a:ext cx="12652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1C0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8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54588"/>
            <a:ext cx="7175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9" name="Picture 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367338"/>
            <a:ext cx="8001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0" name="Picture 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02000"/>
            <a:ext cx="15414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1" name="Picture 9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533900"/>
            <a:ext cx="4476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2" name="Picture 9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140200"/>
            <a:ext cx="6683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3" name="Picture 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784850"/>
            <a:ext cx="11144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3073400" y="957263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1"/>
                </a:solidFill>
                <a:latin typeface="ITC Kabel Std Medium" charset="0"/>
              </a:rPr>
              <a:t>	visitors	users</a:t>
            </a:r>
          </a:p>
        </p:txBody>
      </p: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339727" y="1295400"/>
            <a:ext cx="2733677" cy="4800600"/>
            <a:chOff x="102" y="816"/>
            <a:chExt cx="1722" cy="3024"/>
          </a:xfrm>
        </p:grpSpPr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102" y="2093"/>
              <a:ext cx="15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2"/>
                  </a:solidFill>
                  <a:latin typeface="ITC Kabel Std Medium" charset="0"/>
                </a:rPr>
                <a:t>~1,000,000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>
                  <a:solidFill>
                    <a:schemeClr val="bg2"/>
                  </a:solidFill>
                </a:rPr>
                <a:t>visitors </a:t>
              </a:r>
              <a:r>
                <a:rPr lang="en-US" dirty="0" smtClean="0">
                  <a:solidFill>
                    <a:schemeClr val="bg2"/>
                  </a:solidFill>
                </a:rPr>
                <a:t>per year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9317" name="AutoShape 101"/>
            <p:cNvSpPr>
              <a:spLocks/>
            </p:cNvSpPr>
            <p:nvPr/>
          </p:nvSpPr>
          <p:spPr bwMode="auto">
            <a:xfrm>
              <a:off x="1680" y="816"/>
              <a:ext cx="144" cy="3024"/>
            </a:xfrm>
            <a:prstGeom prst="leftBrace">
              <a:avLst>
                <a:gd name="adj1" fmla="val 53667"/>
                <a:gd name="adj2" fmla="val 48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users?</a:t>
            </a:r>
            <a:endParaRPr lang="en-US" dirty="0"/>
          </a:p>
        </p:txBody>
      </p:sp>
      <p:pic>
        <p:nvPicPr>
          <p:cNvPr id="72708" name="Picture 4" descr="hubzero-world-map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00"/>
            <a:ext cx="9182200" cy="45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98520" y="5284788"/>
            <a:ext cx="85501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Trebuchet MS" charset="0"/>
              </a:rPr>
              <a:t>1,000,000 </a:t>
            </a:r>
            <a:r>
              <a:rPr lang="en-US" sz="3200" dirty="0">
                <a:solidFill>
                  <a:schemeClr val="accent1"/>
                </a:solidFill>
                <a:latin typeface="Trebuchet MS" charset="0"/>
              </a:rPr>
              <a:t>visitors total for all hubs each year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353922"/>
            <a:ext cx="1461345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 Browsing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bg1"/>
                </a:solidFill>
              </a:rPr>
              <a:t>= Simulation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430122"/>
            <a:ext cx="228600" cy="228600"/>
          </a:xfrm>
          <a:prstGeom prst="rect">
            <a:avLst/>
          </a:prstGeom>
          <a:solidFill>
            <a:srgbClr val="E325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4734922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13477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58A587-1DA9-8741-9207-A38EFAB53E6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Global community</a:t>
            </a:r>
          </a:p>
        </p:txBody>
      </p:sp>
      <p:pic>
        <p:nvPicPr>
          <p:cNvPr id="18437" name="Picture 5" descr="PUsig_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724025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43175" y="2305050"/>
            <a:ext cx="5619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</a:rPr>
              <a:t>27</a:t>
            </a:r>
          </a:p>
        </p:txBody>
      </p:sp>
      <p:pic>
        <p:nvPicPr>
          <p:cNvPr id="180228" name="Picture 4" descr="logo_i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328738"/>
            <a:ext cx="20907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clemson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370013"/>
            <a:ext cx="1338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6" descr="uw-madison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295400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82" name="Picture 26" descr="ANd9GcTPDbtMAd79KFF0ed9tDGBygGSaNSkE--ULd2xB4VFh7mku4uA&amp;t=1&amp;usg=__eNBdGORGDC5vlDiA9sAXUFOiVTo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79600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700" name="Picture 44" descr="ANd9GcTbVZspIrKm5ZMxtqVJ4PXy6kTgRM5UQ6cSl_ybbgF3GLUzWJHwZ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8478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ANd9GcTzMq-MEfmBznfny9xGbubwkIkhLUpsE5iHdz3UEnfBBnlX6Tpu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526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ANd9GcRgPQzKxxFfZVGVfUSDkv15RazN3pEE-m4tSHYaub7xpWriG55rK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576513"/>
            <a:ext cx="800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ANd9GcS5xpn7hRG4xs8nnDOtba4gLFd3w07_7zBMR12KTy38_wU3EU0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68575"/>
            <a:ext cx="838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ANd9GcQ33CkphrCLrLiW7_0Hh0USrSIZCtKbARTNCopaZeNgl50iWNl0p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44763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suny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828800"/>
            <a:ext cx="1381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3190875" y="1866900"/>
          <a:ext cx="1447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15" imgW="2895238" imgH="850794" progId="Photoshop.Image.10">
                  <p:embed/>
                </p:oleObj>
              </mc:Choice>
              <mc:Fallback>
                <p:oleObj name="Image" r:id="rId15" imgW="2895238" imgH="8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866900"/>
                        <a:ext cx="14478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819150" y="3438525"/>
            <a:ext cx="7772400" cy="2095500"/>
            <a:chOff x="516" y="2166"/>
            <a:chExt cx="4896" cy="1320"/>
          </a:xfrm>
        </p:grpSpPr>
        <p:sp>
          <p:nvSpPr>
            <p:cNvPr id="17428" name="AutoShape 20"/>
            <p:cNvSpPr>
              <a:spLocks/>
            </p:cNvSpPr>
            <p:nvPr/>
          </p:nvSpPr>
          <p:spPr bwMode="auto">
            <a:xfrm rot="5400000">
              <a:off x="2892" y="-210"/>
              <a:ext cx="144" cy="4896"/>
            </a:xfrm>
            <a:prstGeom prst="rightBracket">
              <a:avLst>
                <a:gd name="adj" fmla="val 2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8452" name="Picture 21" descr="hubzero-logo-20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2460"/>
              <a:ext cx="1626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738" y="299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4782B7"/>
                  </a:solidFill>
                  <a:latin typeface="ITC Kabel Std Medium" charset="0"/>
                </a:rPr>
                <a:t>Foundation, LLC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62" y="2388"/>
              <a:ext cx="2640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69863" indent="-1698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Non-profit organization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Independent owner of HUBzero code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Promotes dissemination and outreach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Sponsors HUBbub Conference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Coordinates software contributions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1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1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68" y="1600200"/>
            <a:ext cx="319043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Pegasus?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2968"/>
            <a:ext cx="25193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wa_deel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27" y="1828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3919" y="3316287"/>
            <a:ext cx="2467881" cy="151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1"/>
                </a:solidFill>
                <a:latin typeface="ITC Kabel Std Medium" charset="0"/>
              </a:rPr>
              <a:t>Ewa</a:t>
            </a:r>
            <a:r>
              <a:rPr lang="en-US" dirty="0">
                <a:solidFill>
                  <a:schemeClr val="accent1"/>
                </a:solidFill>
                <a:latin typeface="ITC Kabel Std Medium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ITC Kabel Std Medium" charset="0"/>
              </a:rPr>
              <a:t>Deelman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solidFill>
                  <a:schemeClr val="bg2"/>
                </a:solidFill>
                <a:latin typeface="Arial Narrow" charset="0"/>
              </a:rPr>
              <a:t>USC Information Sciences </a:t>
            </a:r>
            <a:r>
              <a:rPr lang="en-US" sz="1400" dirty="0" smtClean="0">
                <a:solidFill>
                  <a:schemeClr val="bg2"/>
                </a:solidFill>
                <a:latin typeface="Arial Narrow" charset="0"/>
              </a:rPr>
              <a:t>Institute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Development Team: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Gideon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Juve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, Rajiv </a:t>
            </a:r>
            <a:r>
              <a:rPr lang="en-US" sz="1400" dirty="0" err="1" smtClean="0">
                <a:solidFill>
                  <a:schemeClr val="accent1"/>
                </a:solidFill>
                <a:latin typeface="Arial"/>
                <a:cs typeface="Arial"/>
              </a:rPr>
              <a:t>Mayani</a:t>
            </a:r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Mats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Rynge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, Karan </a:t>
            </a:r>
            <a:r>
              <a:rPr lang="en-US" sz="1400" dirty="0" err="1">
                <a:solidFill>
                  <a:schemeClr val="accent1"/>
                </a:solidFill>
                <a:latin typeface="Arial"/>
                <a:cs typeface="Arial"/>
              </a:rPr>
              <a:t>Vahi</a:t>
            </a:r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26" y="1066800"/>
            <a:ext cx="727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CC"/>
                </a:solidFill>
              </a:rPr>
              <a:t>Pegasus Workflow Management System (est. 2001</a:t>
            </a:r>
            <a:r>
              <a:rPr lang="en-US" sz="2400" dirty="0" smtClean="0">
                <a:solidFill>
                  <a:srgbClr val="3366CC"/>
                </a:solidFill>
              </a:rPr>
              <a:t>)</a:t>
            </a:r>
            <a:endParaRPr lang="en-US" sz="2400" dirty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593068"/>
            <a:ext cx="236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pegasus.isi.edu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3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ctangl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84788"/>
            <a:ext cx="20574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15" y="2697240"/>
            <a:ext cx="253488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992639"/>
            <a:ext cx="2057400" cy="1302011"/>
          </a:xfrm>
          <a:prstGeom prst="rect">
            <a:avLst/>
          </a:prstGeom>
        </p:spPr>
      </p:pic>
      <p:pic>
        <p:nvPicPr>
          <p:cNvPr id="10" name="Picture 9" descr="Solexa_D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1166277"/>
            <a:ext cx="2077558" cy="1546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Pegasus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82168" y="1407480"/>
            <a:ext cx="6828232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/>
              <a:t>A collaboration with U Wisconsin Madison /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/>
              <a:t>Used by a number of applications in a </a:t>
            </a:r>
            <a:r>
              <a:rPr lang="en-US" dirty="0" smtClean="0">
                <a:solidFill>
                  <a:srgbClr val="990000"/>
                </a:solidFill>
              </a:rPr>
              <a:t>variety of domains</a:t>
            </a:r>
          </a:p>
          <a:p>
            <a:pPr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990000"/>
                </a:solidFill>
              </a:rPr>
              <a:t>Provides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00"/>
                </a:solidFill>
              </a:rPr>
              <a:t>reliability</a:t>
            </a:r>
            <a:r>
              <a:rPr lang="en-US" dirty="0" smtClean="0"/>
              <a:t>—can retry computations from the point of failure</a:t>
            </a:r>
          </a:p>
          <a:p>
            <a:pPr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990000"/>
                </a:solidFill>
              </a:rPr>
              <a:t>Provides scalability</a:t>
            </a:r>
            <a:r>
              <a:rPr lang="en-US" dirty="0" smtClean="0"/>
              <a:t>—can handle large data and many computations (</a:t>
            </a:r>
            <a:r>
              <a:rPr lang="en-US" dirty="0" err="1" smtClean="0"/>
              <a:t>kbytes</a:t>
            </a:r>
            <a:r>
              <a:rPr lang="en-US" dirty="0" smtClean="0"/>
              <a:t>-TB of data, 1-10</a:t>
            </a:r>
            <a:r>
              <a:rPr lang="en-US" baseline="30000" dirty="0" smtClean="0"/>
              <a:t>6</a:t>
            </a:r>
            <a:r>
              <a:rPr lang="en-US" dirty="0" smtClean="0"/>
              <a:t> tasks)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990000"/>
                </a:solidFill>
              </a:rPr>
              <a:t>Optimizes workflows for performance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/>
              <a:t>Automatically captures </a:t>
            </a:r>
            <a:r>
              <a:rPr lang="en-US" dirty="0" smtClean="0">
                <a:solidFill>
                  <a:srgbClr val="990000"/>
                </a:solidFill>
              </a:rPr>
              <a:t>provenance </a:t>
            </a:r>
            <a:r>
              <a:rPr lang="en-US" dirty="0" smtClean="0"/>
              <a:t>information</a:t>
            </a:r>
          </a:p>
          <a:p>
            <a:pPr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Runs workflows on distributed resources: laptop, campus cluster, Grids (</a:t>
            </a:r>
            <a:r>
              <a:rPr lang="en-US" dirty="0" err="1"/>
              <a:t>DiaGrid</a:t>
            </a:r>
            <a:r>
              <a:rPr lang="en-US" dirty="0"/>
              <a:t>, OSG, XSEDE)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Clouds </a:t>
            </a:r>
            <a:r>
              <a:rPr lang="en-US" dirty="0"/>
              <a:t>(</a:t>
            </a:r>
            <a:r>
              <a:rPr lang="en-US" dirty="0" err="1"/>
              <a:t>FutureGrid</a:t>
            </a:r>
            <a:r>
              <a:rPr lang="en-US" dirty="0"/>
              <a:t>, EC2, etc..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13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Strength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pegasus-metr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8081"/>
            <a:ext cx="8839200" cy="509553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79188" y="3520345"/>
            <a:ext cx="113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Since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Jan 2013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8000" y="3562350"/>
            <a:ext cx="958850" cy="2667000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50" y="1085850"/>
            <a:ext cx="1524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72550" y="1104900"/>
            <a:ext cx="1524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Pegasus work?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International Workshop on Science Gateways, ETH Zürich, June 3-5,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3242" y="2514600"/>
            <a:ext cx="2164738" cy="1030921"/>
            <a:chOff x="513242" y="2514600"/>
            <a:chExt cx="2164738" cy="1030921"/>
          </a:xfrm>
        </p:grpSpPr>
        <p:pic>
          <p:nvPicPr>
            <p:cNvPr id="13" name="Picture 12" descr="jav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42" y="2514600"/>
              <a:ext cx="611954" cy="95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41" y="2590800"/>
              <a:ext cx="1555139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164521"/>
              <a:ext cx="1094166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9" name="Folded Corner 18"/>
          <p:cNvSpPr/>
          <p:nvPr/>
        </p:nvSpPr>
        <p:spPr>
          <a:xfrm>
            <a:off x="1290811" y="3697921"/>
            <a:ext cx="609600" cy="762000"/>
          </a:xfrm>
          <a:prstGeom prst="foldedCorner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739" y="1219200"/>
            <a:ext cx="146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APIs for</a:t>
            </a:r>
          </a:p>
          <a:p>
            <a:pPr algn="ctr"/>
            <a:r>
              <a:rPr lang="en-US" dirty="0" smtClean="0"/>
              <a:t>workflow</a:t>
            </a:r>
          </a:p>
          <a:p>
            <a:pPr algn="ctr"/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35834" y="4495800"/>
            <a:ext cx="91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Workflow</a:t>
            </a:r>
          </a:p>
          <a:p>
            <a:pPr algn="ctr"/>
            <a:r>
              <a:rPr lang="en-US" sz="1400" dirty="0" smtClean="0"/>
              <a:t>Spec</a:t>
            </a:r>
            <a:endParaRPr lang="en-US" sz="1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383811" y="1219200"/>
            <a:ext cx="1894454" cy="4740120"/>
            <a:chOff x="2383811" y="1219200"/>
            <a:chExt cx="1894454" cy="4740120"/>
          </a:xfrm>
        </p:grpSpPr>
        <p:sp>
          <p:nvSpPr>
            <p:cNvPr id="20" name="TextBox 19"/>
            <p:cNvSpPr txBox="1"/>
            <p:nvPr/>
          </p:nvSpPr>
          <p:spPr>
            <a:xfrm>
              <a:off x="2819400" y="1219200"/>
              <a:ext cx="145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DAX</a:t>
              </a:r>
            </a:p>
            <a:p>
              <a:pPr algn="ctr"/>
              <a:r>
                <a:rPr lang="en-US" dirty="0" smtClean="0"/>
                <a:t>=</a:t>
              </a:r>
            </a:p>
            <a:p>
              <a:pPr algn="ctr"/>
              <a:r>
                <a:rPr lang="en-US" b="1" dirty="0" smtClean="0"/>
                <a:t>DA</a:t>
              </a:r>
              <a:r>
                <a:rPr lang="en-US" dirty="0" smtClean="0"/>
                <a:t>G in </a:t>
              </a:r>
              <a:r>
                <a:rPr lang="en-US" b="1" dirty="0" smtClean="0"/>
                <a:t>X</a:t>
              </a:r>
              <a:r>
                <a:rPr lang="en-US" dirty="0" smtClean="0"/>
                <a:t>ML</a:t>
              </a:r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1936" y="2301720"/>
              <a:ext cx="1193180" cy="3657600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>
              <a:off x="2383811" y="3810000"/>
              <a:ext cx="542026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9600" y="1357700"/>
            <a:ext cx="4648200" cy="4662100"/>
            <a:chOff x="4419600" y="1357700"/>
            <a:chExt cx="4648200" cy="46621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1600" y="1600200"/>
              <a:ext cx="3529204" cy="4419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553200" y="13577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Executable Workflow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(After Pegasus Planning)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419600" y="3810000"/>
              <a:ext cx="542026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bzero2012">
  <a:themeElements>
    <a:clrScheme name="hubzero-20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5C00"/>
      </a:accent6>
      <a:hlink>
        <a:srgbClr val="3333FF"/>
      </a:hlink>
      <a:folHlink>
        <a:srgbClr val="0000CC"/>
      </a:folHlink>
    </a:clrScheme>
    <a:fontScheme name="hubzero-2012">
      <a:majorFont>
        <a:latin typeface="ITC Kabel Std Medium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zero-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75C00"/>
        </a:accent6>
        <a:hlink>
          <a:srgbClr val="3333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1066</Words>
  <Application>Microsoft Macintosh PowerPoint</Application>
  <PresentationFormat>On-screen Show (4:3)</PresentationFormat>
  <Paragraphs>208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hubzero2012</vt:lpstr>
      <vt:lpstr>Image</vt:lpstr>
      <vt:lpstr>Bringing Scientific Workflow to the Masses via Pegasus and HUBzero</vt:lpstr>
      <vt:lpstr>What is HUBzero?</vt:lpstr>
      <vt:lpstr>40+ Hubs for many disciplines</vt:lpstr>
      <vt:lpstr>Where are the users?</vt:lpstr>
      <vt:lpstr>Global community</vt:lpstr>
      <vt:lpstr>What is Pegasus?</vt:lpstr>
      <vt:lpstr>Advantages of Pegasus</vt:lpstr>
      <vt:lpstr>Industrial Strength</vt:lpstr>
      <vt:lpstr>How does Pegasus work?</vt:lpstr>
      <vt:lpstr>Two Audiences</vt:lpstr>
      <vt:lpstr>Submitting Your Pegasus Workflow</vt:lpstr>
      <vt:lpstr>Submit:  Parameter Sweeps</vt:lpstr>
      <vt:lpstr>Submit:  Parameter Sweeps</vt:lpstr>
      <vt:lpstr>Submit:  Parameter Sweeps</vt:lpstr>
      <vt:lpstr>Rappture Toolkit</vt:lpstr>
      <vt:lpstr>Publishing Simulation Tools</vt:lpstr>
      <vt:lpstr>Tools leveraging Pegasus</vt:lpstr>
      <vt:lpstr>Integration Challenges</vt:lpstr>
      <vt:lpstr>More information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McLennan</dc:creator>
  <cp:lastModifiedBy>Michael McLennan</cp:lastModifiedBy>
  <cp:revision>60</cp:revision>
  <dcterms:created xsi:type="dcterms:W3CDTF">2012-09-22T15:45:17Z</dcterms:created>
  <dcterms:modified xsi:type="dcterms:W3CDTF">2013-06-04T08:14:36Z</dcterms:modified>
</cp:coreProperties>
</file>