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9" r:id="rId4"/>
    <p:sldId id="264" r:id="rId5"/>
    <p:sldId id="266" r:id="rId6"/>
    <p:sldId id="268" r:id="rId7"/>
    <p:sldId id="258" r:id="rId8"/>
    <p:sldId id="260" r:id="rId9"/>
    <p:sldId id="267" r:id="rId10"/>
    <p:sldId id="261" r:id="rId11"/>
    <p:sldId id="272" r:id="rId12"/>
    <p:sldId id="271" r:id="rId13"/>
    <p:sldId id="269" r:id="rId14"/>
    <p:sldId id="270" r:id="rId15"/>
    <p:sldId id="273" r:id="rId16"/>
    <p:sldId id="262" r:id="rId17"/>
    <p:sldId id="263" r:id="rId18"/>
    <p:sldId id="265"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3688" autoAdjust="0"/>
  </p:normalViewPr>
  <p:slideViewPr>
    <p:cSldViewPr snapToGrid="0" snapToObjects="1">
      <p:cViewPr>
        <p:scale>
          <a:sx n="74" d="100"/>
          <a:sy n="74" d="100"/>
        </p:scale>
        <p:origin x="-12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5DDAE74-4310-4E67-8E7A-75BC583C862A}" type="datetimeFigureOut">
              <a:rPr lang="en-US"/>
              <a:pPr>
                <a:defRPr/>
              </a:pPr>
              <a:t>6/4/2013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2DFB93A-D908-4789-9885-086356C46828}" type="slidenum">
              <a:rPr lang="en-US"/>
              <a:pPr>
                <a:defRPr/>
              </a:pPr>
              <a:t>‹#›</a:t>
            </a:fld>
            <a:endParaRPr lang="en-US"/>
          </a:p>
        </p:txBody>
      </p:sp>
    </p:spTree>
    <p:extLst>
      <p:ext uri="{BB962C8B-B14F-4D97-AF65-F5344CB8AC3E}">
        <p14:creationId xmlns:p14="http://schemas.microsoft.com/office/powerpoint/2010/main" val="137203591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This is a template. The following slides can be interspersed with other slides of course and there can be introductory slides.</a:t>
            </a:r>
          </a:p>
          <a:p>
            <a:pPr>
              <a:spcBef>
                <a:spcPct val="0"/>
              </a:spcBef>
            </a:pPr>
            <a:r>
              <a:rPr lang="en-US" smtClean="0"/>
              <a:t>The template slides should be answered and expanded on if possible.</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EE376C9-E414-4C2F-8907-A07034F255B9}" type="slidenum">
              <a:rPr lang="en-US"/>
              <a:pPr fontAlgn="base">
                <a:spcBef>
                  <a:spcPct val="0"/>
                </a:spcBef>
                <a:spcAft>
                  <a:spcPct val="0"/>
                </a:spcAft>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0" y="1522413"/>
            <a:ext cx="9144000" cy="2274887"/>
          </a:xfrm>
          <a:prstGeom prst="rect">
            <a:avLst/>
          </a:prstGeom>
          <a:gradFill rotWithShape="0">
            <a:gsLst>
              <a:gs pos="0">
                <a:srgbClr val="47B8B8"/>
              </a:gs>
              <a:gs pos="100000">
                <a:srgbClr val="FFFFFF"/>
              </a:gs>
            </a:gsLst>
            <a:lin ang="16200000" scaled="1"/>
          </a:gradFill>
          <a:ln>
            <a:noFill/>
          </a:ln>
          <a:extLst/>
        </p:spPr>
        <p:txBody>
          <a:bodyPr wrap="none" anchor="ctr"/>
          <a:lstStyle/>
          <a:p>
            <a:pPr fontAlgn="auto">
              <a:spcBef>
                <a:spcPts val="0"/>
              </a:spcBef>
              <a:spcAft>
                <a:spcPts val="0"/>
              </a:spcAft>
              <a:defRPr/>
            </a:pPr>
            <a:endParaRPr lang="hu-HU" sz="2400">
              <a:latin typeface="+mn-lt"/>
              <a:cs typeface="ＭＳ Ｐゴシック" charset="0"/>
            </a:endParaRPr>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13" y="149956"/>
            <a:ext cx="17526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userDrawn="1"/>
        </p:nvSpPr>
        <p:spPr bwMode="auto">
          <a:xfrm>
            <a:off x="1692275" y="6356350"/>
            <a:ext cx="5499100"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algn="ctr" defTabSz="914400"/>
            <a:r>
              <a:rPr lang="en-US" sz="1000" dirty="0" smtClean="0">
                <a:latin typeface="Arial" pitchFamily="34" charset="0"/>
                <a:sym typeface="Arial" pitchFamily="34" charset="0"/>
              </a:rPr>
              <a:t>SCI-BU</a:t>
            </a:r>
            <a:r>
              <a:rPr lang="en-US" sz="1000" u="sng" dirty="0" smtClean="0">
                <a:latin typeface="Arial" pitchFamily="34" charset="0"/>
                <a:sym typeface="Arial" pitchFamily="34" charset="0"/>
              </a:rPr>
              <a:t>S</a:t>
            </a:r>
            <a:r>
              <a:rPr lang="en-US" sz="1000" dirty="0" smtClean="0">
                <a:latin typeface="Arial" pitchFamily="34" charset="0"/>
                <a:sym typeface="Arial" pitchFamily="34" charset="0"/>
              </a:rPr>
              <a:t> </a:t>
            </a:r>
            <a:r>
              <a:rPr lang="en-US" sz="1000" dirty="0">
                <a:latin typeface="Arial" pitchFamily="34" charset="0"/>
                <a:sym typeface="Arial" pitchFamily="34" charset="0"/>
              </a:rPr>
              <a:t>is supported by the FP7 Capacities </a:t>
            </a:r>
            <a:r>
              <a:rPr lang="en-US" sz="1000" dirty="0" err="1">
                <a:latin typeface="Arial" pitchFamily="34" charset="0"/>
                <a:sym typeface="Arial" pitchFamily="34" charset="0"/>
              </a:rPr>
              <a:t>Programme</a:t>
            </a:r>
            <a:r>
              <a:rPr lang="en-US" sz="1000" dirty="0">
                <a:latin typeface="Arial" pitchFamily="34" charset="0"/>
                <a:sym typeface="Arial" pitchFamily="34" charset="0"/>
              </a:rPr>
              <a:t>  under  contract </a:t>
            </a:r>
            <a:r>
              <a:rPr lang="en-US" sz="1000" dirty="0" smtClean="0">
                <a:latin typeface="Arial" pitchFamily="34" charset="0"/>
                <a:sym typeface="Arial" pitchFamily="34" charset="0"/>
              </a:rPr>
              <a:t> RI-283481</a:t>
            </a:r>
          </a:p>
          <a:p>
            <a:pPr algn="ctr" defTabSz="914400"/>
            <a:r>
              <a:rPr lang="en-US" sz="1000" dirty="0" smtClean="0">
                <a:latin typeface="Arial" pitchFamily="34" charset="0"/>
                <a:sym typeface="Arial" pitchFamily="34" charset="0"/>
              </a:rPr>
              <a:t>ER-FLOW is supported by the FP7 Infrastructures  under  contract  RI-312579</a:t>
            </a:r>
            <a:endParaRPr lang="en-US" sz="1000" dirty="0">
              <a:latin typeface="Arial" pitchFamily="34" charset="0"/>
            </a:endParaRPr>
          </a:p>
          <a:p>
            <a:pPr defTabSz="914400">
              <a:spcBef>
                <a:spcPct val="50000"/>
              </a:spcBef>
            </a:pPr>
            <a:endParaRPr lang="en-US" dirty="0">
              <a:latin typeface="Arial" pitchFamily="34" charset="0"/>
            </a:endParaRPr>
          </a:p>
        </p:txBody>
      </p:sp>
      <p:pic>
        <p:nvPicPr>
          <p:cNvPr id="7" name="Picture 10" descr="EUfla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91513" y="6253163"/>
            <a:ext cx="790575" cy="5254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FP7-cap-RGB"/>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813" y="6073775"/>
            <a:ext cx="865187" cy="7048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Logo-e-Infrastructure_M"/>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81331" y="6212681"/>
            <a:ext cx="914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Date Placeholder 3"/>
          <p:cNvSpPr>
            <a:spLocks noGrp="1"/>
          </p:cNvSpPr>
          <p:nvPr>
            <p:ph type="dt" sz="half" idx="10"/>
          </p:nvPr>
        </p:nvSpPr>
        <p:spPr>
          <a:xfrm>
            <a:off x="7029718" y="6356350"/>
            <a:ext cx="1148367" cy="365125"/>
          </a:xfrm>
        </p:spPr>
        <p:txBody>
          <a:bodyPr/>
          <a:lstStyle>
            <a:lvl1pPr>
              <a:defRPr/>
            </a:lvl1pPr>
          </a:lstStyle>
          <a:p>
            <a:pPr>
              <a:defRPr/>
            </a:pPr>
            <a:fld id="{06981771-96C1-4CA5-B2B0-11DFD54BB77D}" type="datetimeFigureOut">
              <a:rPr lang="en-US"/>
              <a:pPr>
                <a:defRPr/>
              </a:pPr>
              <a:t>6/4/2013</a:t>
            </a:fld>
            <a:endParaRPr lang="en-US" dirty="0"/>
          </a:p>
        </p:txBody>
      </p:sp>
      <p:pic>
        <p:nvPicPr>
          <p:cNvPr id="13" name="Picture 20" descr="http://www.egi.eu/export/sites/egi/images_logos/ER-flow.png_1082931874.png"/>
          <p:cNvPicPr>
            <a:picLocks noChangeAspect="1" noChangeArrowheads="1"/>
          </p:cNvPicPr>
          <p:nvPr userDrawn="1"/>
        </p:nvPicPr>
        <p:blipFill>
          <a:blip r:embed="rId6" cstate="print"/>
          <a:srcRect/>
          <a:stretch>
            <a:fillRect/>
          </a:stretch>
        </p:blipFill>
        <p:spPr bwMode="auto">
          <a:xfrm>
            <a:off x="7389953" y="72231"/>
            <a:ext cx="1576263" cy="1576265"/>
          </a:xfrm>
          <a:prstGeom prst="rect">
            <a:avLst/>
          </a:prstGeom>
          <a:noFill/>
        </p:spPr>
      </p:pic>
    </p:spTree>
    <p:extLst>
      <p:ext uri="{BB962C8B-B14F-4D97-AF65-F5344CB8AC3E}">
        <p14:creationId xmlns:p14="http://schemas.microsoft.com/office/powerpoint/2010/main" val="2916786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0" y="0"/>
            <a:ext cx="9144000" cy="1506538"/>
          </a:xfrm>
          <a:prstGeom prst="rect">
            <a:avLst/>
          </a:prstGeom>
          <a:gradFill rotWithShape="0">
            <a:gsLst>
              <a:gs pos="0">
                <a:srgbClr val="47B8B8"/>
              </a:gs>
              <a:gs pos="100000">
                <a:srgbClr val="FFFFFF"/>
              </a:gs>
            </a:gsLst>
            <a:lin ang="16200000" scaled="1"/>
          </a:gradFill>
          <a:ln>
            <a:noFill/>
          </a:ln>
          <a:extLst/>
        </p:spPr>
        <p:txBody>
          <a:bodyPr wrap="none" anchor="ctr"/>
          <a:lstStyle/>
          <a:p>
            <a:pPr fontAlgn="auto">
              <a:spcBef>
                <a:spcPts val="0"/>
              </a:spcBef>
              <a:spcAft>
                <a:spcPts val="0"/>
              </a:spcAft>
              <a:defRPr/>
            </a:pPr>
            <a:endParaRPr lang="hu-HU" sz="2400">
              <a:latin typeface="+mn-lt"/>
              <a:cs typeface="ＭＳ Ｐゴシック" charset="0"/>
            </a:endParaRPr>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413" y="165100"/>
            <a:ext cx="1439862"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4EDEFA30-EF42-4967-9AD7-00A24FF4566A}" type="datetimeFigureOut">
              <a:rPr lang="en-US"/>
              <a:pPr>
                <a:defRPr/>
              </a:pPr>
              <a:t>6/4/2013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B834677-9640-4835-8DFF-04C1FA217A62}" type="slidenum">
              <a:rPr lang="en-US"/>
              <a:pPr>
                <a:defRPr/>
              </a:pPr>
              <a:t>‹#›</a:t>
            </a:fld>
            <a:endParaRPr lang="en-US"/>
          </a:p>
        </p:txBody>
      </p:sp>
    </p:spTree>
    <p:extLst>
      <p:ext uri="{BB962C8B-B14F-4D97-AF65-F5344CB8AC3E}">
        <p14:creationId xmlns:p14="http://schemas.microsoft.com/office/powerpoint/2010/main" val="319018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2F9C0D-F99E-4A7F-B4A7-234E13D14F46}" type="datetimeFigureOut">
              <a:rPr lang="en-US"/>
              <a:pPr>
                <a:defRPr/>
              </a:pPr>
              <a:t>6/4/2013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9E2068-DB76-4585-9646-27C6A0CCBC22}" type="slidenum">
              <a:rPr lang="en-US"/>
              <a:pPr>
                <a:defRPr/>
              </a:pPr>
              <a:t>‹#›</a:t>
            </a:fld>
            <a:endParaRPr lang="en-US"/>
          </a:p>
        </p:txBody>
      </p:sp>
    </p:spTree>
    <p:extLst>
      <p:ext uri="{BB962C8B-B14F-4D97-AF65-F5344CB8AC3E}">
        <p14:creationId xmlns:p14="http://schemas.microsoft.com/office/powerpoint/2010/main" val="46005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0" y="0"/>
            <a:ext cx="9144000" cy="1506538"/>
          </a:xfrm>
          <a:prstGeom prst="rect">
            <a:avLst/>
          </a:prstGeom>
          <a:gradFill rotWithShape="0">
            <a:gsLst>
              <a:gs pos="0">
                <a:srgbClr val="47B8B8"/>
              </a:gs>
              <a:gs pos="100000">
                <a:srgbClr val="FFFFFF"/>
              </a:gs>
            </a:gsLst>
            <a:lin ang="16200000" scaled="1"/>
          </a:gradFill>
          <a:ln>
            <a:noFill/>
          </a:ln>
          <a:extLst/>
        </p:spPr>
        <p:txBody>
          <a:bodyPr wrap="none" anchor="ctr"/>
          <a:lstStyle/>
          <a:p>
            <a:pPr fontAlgn="auto">
              <a:spcBef>
                <a:spcPts val="0"/>
              </a:spcBef>
              <a:spcAft>
                <a:spcPts val="0"/>
              </a:spcAft>
              <a:defRPr/>
            </a:pPr>
            <a:endParaRPr lang="hu-HU" sz="2400">
              <a:latin typeface="+mn-lt"/>
              <a:cs typeface="ＭＳ Ｐゴシック" charset="0"/>
            </a:endParaRPr>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865" y="165100"/>
            <a:ext cx="1439862"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61375" y="274638"/>
            <a:ext cx="5870246"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E9F29899-EF2A-4B7B-A045-6761641C7502}" type="datetimeFigureOut">
              <a:rPr lang="en-US"/>
              <a:pPr>
                <a:defRPr/>
              </a:pPr>
              <a:t>6/4/2013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2FE946D-064F-4AD4-9BD3-2F94DC8F94CB}" type="slidenum">
              <a:rPr lang="en-US"/>
              <a:pPr>
                <a:defRPr/>
              </a:pPr>
              <a:t>‹#›</a:t>
            </a:fld>
            <a:endParaRPr lang="en-US"/>
          </a:p>
        </p:txBody>
      </p:sp>
      <p:pic>
        <p:nvPicPr>
          <p:cNvPr id="9" name="Picture 20" descr="http://www.egi.eu/export/sites/egi/images_logos/ER-flow.png_1082931874.png"/>
          <p:cNvPicPr>
            <a:picLocks noChangeAspect="1" noChangeArrowheads="1"/>
          </p:cNvPicPr>
          <p:nvPr userDrawn="1"/>
        </p:nvPicPr>
        <p:blipFill>
          <a:blip r:embed="rId3" cstate="print"/>
          <a:srcRect/>
          <a:stretch>
            <a:fillRect/>
          </a:stretch>
        </p:blipFill>
        <p:spPr bwMode="auto">
          <a:xfrm>
            <a:off x="7531621" y="-39627"/>
            <a:ext cx="1576263" cy="1576265"/>
          </a:xfrm>
          <a:prstGeom prst="rect">
            <a:avLst/>
          </a:prstGeom>
          <a:noFill/>
        </p:spPr>
      </p:pic>
    </p:spTree>
    <p:extLst>
      <p:ext uri="{BB962C8B-B14F-4D97-AF65-F5344CB8AC3E}">
        <p14:creationId xmlns:p14="http://schemas.microsoft.com/office/powerpoint/2010/main" val="29216166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75DBA1-24B0-4593-BA44-67EF4AFA15CD}" type="datetimeFigureOut">
              <a:rPr lang="en-US"/>
              <a:pPr>
                <a:defRPr/>
              </a:pPr>
              <a:t>6/4/2013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E1715-5CFB-47C3-9EBC-67B92FF3E1D7}" type="slidenum">
              <a:rPr lang="en-US"/>
              <a:pPr>
                <a:defRPr/>
              </a:pPr>
              <a:t>‹#›</a:t>
            </a:fld>
            <a:endParaRPr lang="en-US"/>
          </a:p>
        </p:txBody>
      </p:sp>
    </p:spTree>
    <p:extLst>
      <p:ext uri="{BB962C8B-B14F-4D97-AF65-F5344CB8AC3E}">
        <p14:creationId xmlns:p14="http://schemas.microsoft.com/office/powerpoint/2010/main" val="39012090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 Box 2"/>
          <p:cNvSpPr txBox="1">
            <a:spLocks noChangeArrowheads="1"/>
          </p:cNvSpPr>
          <p:nvPr userDrawn="1"/>
        </p:nvSpPr>
        <p:spPr bwMode="auto">
          <a:xfrm>
            <a:off x="0" y="0"/>
            <a:ext cx="9144000" cy="1506538"/>
          </a:xfrm>
          <a:prstGeom prst="rect">
            <a:avLst/>
          </a:prstGeom>
          <a:gradFill rotWithShape="0">
            <a:gsLst>
              <a:gs pos="0">
                <a:srgbClr val="47B8B8"/>
              </a:gs>
              <a:gs pos="100000">
                <a:srgbClr val="FFFFFF"/>
              </a:gs>
            </a:gsLst>
            <a:lin ang="16200000" scaled="1"/>
          </a:gradFill>
          <a:ln>
            <a:noFill/>
          </a:ln>
          <a:extLst/>
        </p:spPr>
        <p:txBody>
          <a:bodyPr wrap="none" anchor="ctr"/>
          <a:lstStyle/>
          <a:p>
            <a:pPr fontAlgn="auto">
              <a:spcBef>
                <a:spcPts val="0"/>
              </a:spcBef>
              <a:spcAft>
                <a:spcPts val="0"/>
              </a:spcAft>
              <a:defRPr/>
            </a:pPr>
            <a:endParaRPr lang="hu-HU" sz="2400">
              <a:latin typeface="+mn-lt"/>
              <a:cs typeface="ＭＳ Ｐゴシック" charset="0"/>
            </a:endParaRPr>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413" y="165100"/>
            <a:ext cx="1439862"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ABD4AD05-C385-45D8-8B40-1B6BAB83C451}" type="datetimeFigureOut">
              <a:rPr lang="en-US"/>
              <a:pPr>
                <a:defRPr/>
              </a:pPr>
              <a:t>6/4/2013</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24A3DDC-F39D-44AD-9B7A-83F86C22E9E3}" type="slidenum">
              <a:rPr lang="en-US"/>
              <a:pPr>
                <a:defRPr/>
              </a:pPr>
              <a:t>‹#›</a:t>
            </a:fld>
            <a:endParaRPr lang="en-US"/>
          </a:p>
        </p:txBody>
      </p:sp>
    </p:spTree>
    <p:extLst>
      <p:ext uri="{BB962C8B-B14F-4D97-AF65-F5344CB8AC3E}">
        <p14:creationId xmlns:p14="http://schemas.microsoft.com/office/powerpoint/2010/main" val="8153989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 Box 2"/>
          <p:cNvSpPr txBox="1">
            <a:spLocks noChangeArrowheads="1"/>
          </p:cNvSpPr>
          <p:nvPr userDrawn="1"/>
        </p:nvSpPr>
        <p:spPr bwMode="auto">
          <a:xfrm>
            <a:off x="0" y="0"/>
            <a:ext cx="9144000" cy="1506538"/>
          </a:xfrm>
          <a:prstGeom prst="rect">
            <a:avLst/>
          </a:prstGeom>
          <a:gradFill rotWithShape="0">
            <a:gsLst>
              <a:gs pos="0">
                <a:srgbClr val="47B8B8"/>
              </a:gs>
              <a:gs pos="100000">
                <a:srgbClr val="FFFFFF"/>
              </a:gs>
            </a:gsLst>
            <a:lin ang="16200000" scaled="1"/>
          </a:gradFill>
          <a:ln>
            <a:noFill/>
          </a:ln>
          <a:extLst/>
        </p:spPr>
        <p:txBody>
          <a:bodyPr wrap="none" anchor="ctr"/>
          <a:lstStyle/>
          <a:p>
            <a:pPr fontAlgn="auto">
              <a:spcBef>
                <a:spcPts val="0"/>
              </a:spcBef>
              <a:spcAft>
                <a:spcPts val="0"/>
              </a:spcAft>
              <a:defRPr/>
            </a:pPr>
            <a:endParaRPr lang="hu-HU" sz="2400">
              <a:latin typeface="+mn-lt"/>
              <a:cs typeface="ＭＳ Ｐゴシック" charset="0"/>
            </a:endParaRPr>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413" y="165100"/>
            <a:ext cx="1439862"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38782665-BBDF-4F1F-BB72-F9D9D2DDAA75}" type="datetimeFigureOut">
              <a:rPr lang="en-US"/>
              <a:pPr>
                <a:defRPr/>
              </a:pPr>
              <a:t>6/4/2013</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2DD74C87-8E64-4EF5-9004-8EA391314DEB}" type="slidenum">
              <a:rPr lang="en-US"/>
              <a:pPr>
                <a:defRPr/>
              </a:pPr>
              <a:t>‹#›</a:t>
            </a:fld>
            <a:endParaRPr lang="en-US"/>
          </a:p>
        </p:txBody>
      </p:sp>
    </p:spTree>
    <p:extLst>
      <p:ext uri="{BB962C8B-B14F-4D97-AF65-F5344CB8AC3E}">
        <p14:creationId xmlns:p14="http://schemas.microsoft.com/office/powerpoint/2010/main" val="58737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F000DB-1B07-404E-A592-A171FB4F829C}" type="datetimeFigureOut">
              <a:rPr lang="en-US"/>
              <a:pPr>
                <a:defRPr/>
              </a:pPr>
              <a:t>6/4/2013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C40F1E8-B90E-4039-AA76-3B49BEC7B7AB}" type="slidenum">
              <a:rPr lang="en-US"/>
              <a:pPr>
                <a:defRPr/>
              </a:pPr>
              <a:t>‹#›</a:t>
            </a:fld>
            <a:endParaRPr lang="en-US"/>
          </a:p>
        </p:txBody>
      </p:sp>
    </p:spTree>
    <p:extLst>
      <p:ext uri="{BB962C8B-B14F-4D97-AF65-F5344CB8AC3E}">
        <p14:creationId xmlns:p14="http://schemas.microsoft.com/office/powerpoint/2010/main" val="101138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413" y="165100"/>
            <a:ext cx="1439862"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97D9BF5C-71D9-4988-B154-6252D3E774F2}" type="datetimeFigureOut">
              <a:rPr lang="en-US"/>
              <a:pPr>
                <a:defRPr/>
              </a:pPr>
              <a:t>6/4/2013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58CDED0B-15AC-4826-A7B4-BB1DE12AACA4}" type="slidenum">
              <a:rPr lang="en-US"/>
              <a:pPr>
                <a:defRPr/>
              </a:pPr>
              <a:t>‹#›</a:t>
            </a:fld>
            <a:endParaRPr lang="en-US"/>
          </a:p>
        </p:txBody>
      </p:sp>
    </p:spTree>
    <p:extLst>
      <p:ext uri="{BB962C8B-B14F-4D97-AF65-F5344CB8AC3E}">
        <p14:creationId xmlns:p14="http://schemas.microsoft.com/office/powerpoint/2010/main" val="45978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9F4EA4-F555-4B09-8F77-F0CCF0EE6418}" type="datetimeFigureOut">
              <a:rPr lang="en-US"/>
              <a:pPr>
                <a:defRPr/>
              </a:pPr>
              <a:t>6/4/2013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B88D83-EC1B-489A-969E-757BC16A6D6F}" type="slidenum">
              <a:rPr lang="en-US"/>
              <a:pPr>
                <a:defRPr/>
              </a:pPr>
              <a:t>‹#›</a:t>
            </a:fld>
            <a:endParaRPr lang="en-US"/>
          </a:p>
        </p:txBody>
      </p:sp>
    </p:spTree>
    <p:extLst>
      <p:ext uri="{BB962C8B-B14F-4D97-AF65-F5344CB8AC3E}">
        <p14:creationId xmlns:p14="http://schemas.microsoft.com/office/powerpoint/2010/main" val="1049027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2"/>
          <p:cNvSpPr txBox="1">
            <a:spLocks noChangeArrowheads="1"/>
          </p:cNvSpPr>
          <p:nvPr userDrawn="1"/>
        </p:nvSpPr>
        <p:spPr bwMode="auto">
          <a:xfrm>
            <a:off x="0" y="0"/>
            <a:ext cx="9144000" cy="1506538"/>
          </a:xfrm>
          <a:prstGeom prst="rect">
            <a:avLst/>
          </a:prstGeom>
          <a:gradFill rotWithShape="0">
            <a:gsLst>
              <a:gs pos="0">
                <a:srgbClr val="47B8B8"/>
              </a:gs>
              <a:gs pos="100000">
                <a:srgbClr val="FFFFFF"/>
              </a:gs>
            </a:gsLst>
            <a:lin ang="16200000" scaled="1"/>
          </a:gradFill>
          <a:ln>
            <a:noFill/>
          </a:ln>
          <a:extLst/>
        </p:spPr>
        <p:txBody>
          <a:bodyPr wrap="none" anchor="ctr"/>
          <a:lstStyle/>
          <a:p>
            <a:pPr fontAlgn="auto">
              <a:spcBef>
                <a:spcPts val="0"/>
              </a:spcBef>
              <a:spcAft>
                <a:spcPts val="0"/>
              </a:spcAft>
              <a:defRPr/>
            </a:pPr>
            <a:endParaRPr lang="hu-HU" sz="2400">
              <a:latin typeface="+mn-lt"/>
              <a:cs typeface="ＭＳ Ｐゴシック" charset="0"/>
            </a:endParaRPr>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413" y="165100"/>
            <a:ext cx="1439862"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34595545-91BC-498C-A110-4957DF6081D5}" type="datetimeFigureOut">
              <a:rPr lang="en-US"/>
              <a:pPr>
                <a:defRPr/>
              </a:pPr>
              <a:t>6/4/2013</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1BB5DA24-D231-400B-BD19-070B174397C8}" type="slidenum">
              <a:rPr lang="en-US"/>
              <a:pPr>
                <a:defRPr/>
              </a:pPr>
              <a:t>‹#›</a:t>
            </a:fld>
            <a:endParaRPr lang="en-US"/>
          </a:p>
        </p:txBody>
      </p:sp>
    </p:spTree>
    <p:extLst>
      <p:ext uri="{BB962C8B-B14F-4D97-AF65-F5344CB8AC3E}">
        <p14:creationId xmlns:p14="http://schemas.microsoft.com/office/powerpoint/2010/main" val="116131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92275" y="274638"/>
            <a:ext cx="6994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D1C111F-73ED-4F00-A976-65601C73529D}" type="datetimeFigureOut">
              <a:rPr lang="en-US"/>
              <a:pPr>
                <a:defRPr/>
              </a:pPr>
              <a:t>6/4/2013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F88959E-924D-4400-B2F7-A085908C41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62" r:id="rId4"/>
    <p:sldLayoutId id="2147483663" r:id="rId5"/>
    <p:sldLayoutId id="2147483658" r:id="rId6"/>
    <p:sldLayoutId id="2147483664" r:id="rId7"/>
    <p:sldLayoutId id="2147483657" r:id="rId8"/>
    <p:sldLayoutId id="2147483665" r:id="rId9"/>
    <p:sldLayoutId id="2147483666" r:id="rId10"/>
    <p:sldLayoutId id="2147483656" r:id="rId11"/>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0"/>
            <a:ext cx="7772400" cy="1470025"/>
          </a:xfrm>
        </p:spPr>
        <p:txBody>
          <a:bodyPr/>
          <a:lstStyle/>
          <a:p>
            <a:r>
              <a:rPr lang="en-US" dirty="0" err="1" smtClean="0"/>
              <a:t>HELIOGate</a:t>
            </a:r>
            <a:endParaRPr lang="en-US" dirty="0" smtClean="0"/>
          </a:p>
        </p:txBody>
      </p:sp>
      <p:sp>
        <p:nvSpPr>
          <p:cNvPr id="3" name="Subtitle 2"/>
          <p:cNvSpPr>
            <a:spLocks noGrp="1"/>
          </p:cNvSpPr>
          <p:nvPr>
            <p:ph type="subTitle" idx="1"/>
          </p:nvPr>
        </p:nvSpPr>
        <p:spPr>
          <a:xfrm>
            <a:off x="1371600" y="4620303"/>
            <a:ext cx="6400800" cy="1303986"/>
          </a:xfrm>
        </p:spPr>
        <p:txBody>
          <a:bodyPr/>
          <a:lstStyle/>
          <a:p>
            <a:r>
              <a:rPr lang="en-US" dirty="0" smtClean="0"/>
              <a:t>Dr. Gabriele </a:t>
            </a:r>
            <a:r>
              <a:rPr lang="en-US" dirty="0" err="1" smtClean="0"/>
              <a:t>Pierantoni</a:t>
            </a:r>
            <a:endParaRPr lang="en-US" dirty="0" smtClean="0"/>
          </a:p>
          <a:p>
            <a:r>
              <a:rPr lang="en-US" dirty="0" smtClean="0"/>
              <a:t>Dr. David Perez Suarez</a:t>
            </a:r>
          </a:p>
        </p:txBody>
      </p:sp>
      <p:pic>
        <p:nvPicPr>
          <p:cNvPr id="7" name="Picture 6" descr="525022main_FAQ12.jpg"/>
          <p:cNvPicPr>
            <a:picLocks noChangeAspect="1"/>
          </p:cNvPicPr>
          <p:nvPr/>
        </p:nvPicPr>
        <p:blipFill>
          <a:blip r:embed="rId3" cstate="print"/>
          <a:stretch>
            <a:fillRect/>
          </a:stretch>
        </p:blipFill>
        <p:spPr>
          <a:xfrm>
            <a:off x="1850411" y="1690621"/>
            <a:ext cx="5505035" cy="27537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Advanced Propagation Model</a:t>
            </a:r>
          </a:p>
        </p:txBody>
      </p:sp>
      <p:sp>
        <p:nvSpPr>
          <p:cNvPr id="4" name="Right Arrow 3"/>
          <p:cNvSpPr/>
          <p:nvPr/>
        </p:nvSpPr>
        <p:spPr>
          <a:xfrm rot="16200000">
            <a:off x="467544" y="5068182"/>
            <a:ext cx="3096344" cy="21602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E"/>
          </a:p>
        </p:txBody>
      </p:sp>
      <p:sp>
        <p:nvSpPr>
          <p:cNvPr id="5" name="TextBox 4"/>
          <p:cNvSpPr txBox="1"/>
          <p:nvPr/>
        </p:nvSpPr>
        <p:spPr>
          <a:xfrm>
            <a:off x="1619672" y="2393355"/>
            <a:ext cx="1095172" cy="523220"/>
          </a:xfrm>
          <a:prstGeom prst="rect">
            <a:avLst/>
          </a:prstGeom>
          <a:noFill/>
        </p:spPr>
        <p:txBody>
          <a:bodyPr wrap="none" rtlCol="0">
            <a:spAutoFit/>
          </a:bodyPr>
          <a:lstStyle/>
          <a:p>
            <a:r>
              <a:rPr lang="en-IE" sz="2800" dirty="0" smtClean="0"/>
              <a:t>Origin</a:t>
            </a:r>
            <a:endParaRPr lang="en-IE" dirty="0"/>
          </a:p>
        </p:txBody>
      </p:sp>
      <p:sp>
        <p:nvSpPr>
          <p:cNvPr id="6" name="TextBox 5"/>
          <p:cNvSpPr txBox="1"/>
          <p:nvPr/>
        </p:nvSpPr>
        <p:spPr>
          <a:xfrm>
            <a:off x="1907132" y="3327779"/>
            <a:ext cx="261610" cy="369332"/>
          </a:xfrm>
          <a:prstGeom prst="rect">
            <a:avLst/>
          </a:prstGeom>
          <a:noFill/>
        </p:spPr>
        <p:txBody>
          <a:bodyPr wrap="none" rtlCol="0">
            <a:spAutoFit/>
          </a:bodyPr>
          <a:lstStyle/>
          <a:p>
            <a:r>
              <a:rPr lang="en-IE" dirty="0" smtClean="0"/>
              <a:t>t</a:t>
            </a:r>
            <a:endParaRPr lang="en-IE" dirty="0"/>
          </a:p>
        </p:txBody>
      </p:sp>
      <p:sp>
        <p:nvSpPr>
          <p:cNvPr id="7" name="Right Arrow 6"/>
          <p:cNvSpPr/>
          <p:nvPr/>
        </p:nvSpPr>
        <p:spPr>
          <a:xfrm rot="16200000">
            <a:off x="5292080" y="5140191"/>
            <a:ext cx="3096344" cy="21602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E"/>
          </a:p>
        </p:txBody>
      </p:sp>
      <p:sp>
        <p:nvSpPr>
          <p:cNvPr id="8" name="TextBox 7"/>
          <p:cNvSpPr txBox="1"/>
          <p:nvPr/>
        </p:nvSpPr>
        <p:spPr>
          <a:xfrm>
            <a:off x="6156176" y="2465363"/>
            <a:ext cx="1100942" cy="523220"/>
          </a:xfrm>
          <a:prstGeom prst="rect">
            <a:avLst/>
          </a:prstGeom>
          <a:noFill/>
        </p:spPr>
        <p:txBody>
          <a:bodyPr wrap="none" rtlCol="0">
            <a:spAutoFit/>
          </a:bodyPr>
          <a:lstStyle/>
          <a:p>
            <a:r>
              <a:rPr lang="en-IE" sz="2800" dirty="0" smtClean="0"/>
              <a:t>Target</a:t>
            </a:r>
            <a:endParaRPr lang="en-IE" dirty="0" smtClean="0"/>
          </a:p>
        </p:txBody>
      </p:sp>
      <p:sp>
        <p:nvSpPr>
          <p:cNvPr id="9" name="TextBox 8"/>
          <p:cNvSpPr txBox="1"/>
          <p:nvPr/>
        </p:nvSpPr>
        <p:spPr>
          <a:xfrm>
            <a:off x="6718789" y="3263384"/>
            <a:ext cx="261610" cy="369332"/>
          </a:xfrm>
          <a:prstGeom prst="rect">
            <a:avLst/>
          </a:prstGeom>
          <a:noFill/>
        </p:spPr>
        <p:txBody>
          <a:bodyPr wrap="none" rtlCol="0">
            <a:spAutoFit/>
          </a:bodyPr>
          <a:lstStyle/>
          <a:p>
            <a:r>
              <a:rPr lang="en-IE" dirty="0" smtClean="0"/>
              <a:t>t</a:t>
            </a:r>
            <a:endParaRPr lang="en-IE" dirty="0"/>
          </a:p>
        </p:txBody>
      </p:sp>
      <p:sp>
        <p:nvSpPr>
          <p:cNvPr id="10" name="Rectangle 9"/>
          <p:cNvSpPr/>
          <p:nvPr/>
        </p:nvSpPr>
        <p:spPr>
          <a:xfrm>
            <a:off x="1226813" y="4420111"/>
            <a:ext cx="720080" cy="2232248"/>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IE" dirty="0" smtClean="0"/>
              <a:t>Period of interest</a:t>
            </a:r>
            <a:endParaRPr lang="en-IE" dirty="0"/>
          </a:p>
        </p:txBody>
      </p:sp>
      <p:pic>
        <p:nvPicPr>
          <p:cNvPr id="11" name="Picture 2" descr="http://static.ddmcdn.com/gif/sun-update-1.jpg"/>
          <p:cNvPicPr>
            <a:picLocks noChangeAspect="1" noChangeArrowheads="1"/>
          </p:cNvPicPr>
          <p:nvPr/>
        </p:nvPicPr>
        <p:blipFill>
          <a:blip r:embed="rId2" cstate="print"/>
          <a:srcRect/>
          <a:stretch>
            <a:fillRect/>
          </a:stretch>
        </p:blipFill>
        <p:spPr bwMode="auto">
          <a:xfrm>
            <a:off x="513103" y="2184024"/>
            <a:ext cx="1057300" cy="1057300"/>
          </a:xfrm>
          <a:prstGeom prst="rect">
            <a:avLst/>
          </a:prstGeom>
          <a:noFill/>
        </p:spPr>
      </p:pic>
      <p:pic>
        <p:nvPicPr>
          <p:cNvPr id="12" name="Picture 4" descr="http://t1.gstatic.com/images?q=tbn:ANd9GcR7VYlT6e6NMyBcTwelyg5cpsr0ymykqXW2e28qL9HlpD_caM9PTDZeXzU"/>
          <p:cNvPicPr>
            <a:picLocks noChangeAspect="1" noChangeArrowheads="1"/>
          </p:cNvPicPr>
          <p:nvPr/>
        </p:nvPicPr>
        <p:blipFill>
          <a:blip r:embed="rId3" cstate="print"/>
          <a:srcRect/>
          <a:stretch>
            <a:fillRect/>
          </a:stretch>
        </p:blipFill>
        <p:spPr bwMode="auto">
          <a:xfrm>
            <a:off x="7338369" y="2177331"/>
            <a:ext cx="1152126" cy="1152127"/>
          </a:xfrm>
          <a:prstGeom prst="rect">
            <a:avLst/>
          </a:prstGeom>
          <a:noFill/>
        </p:spPr>
      </p:pic>
      <p:sp>
        <p:nvSpPr>
          <p:cNvPr id="13" name="Oval 12"/>
          <p:cNvSpPr/>
          <p:nvPr/>
        </p:nvSpPr>
        <p:spPr>
          <a:xfrm>
            <a:off x="2195736" y="4708143"/>
            <a:ext cx="288032" cy="28803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dirty="0" smtClean="0"/>
              <a:t>E</a:t>
            </a:r>
            <a:endParaRPr lang="en-IE" dirty="0"/>
          </a:p>
        </p:txBody>
      </p:sp>
      <p:sp>
        <p:nvSpPr>
          <p:cNvPr id="14" name="Oval 13"/>
          <p:cNvSpPr/>
          <p:nvPr/>
        </p:nvSpPr>
        <p:spPr>
          <a:xfrm>
            <a:off x="2208799" y="5932279"/>
            <a:ext cx="288032" cy="28803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dirty="0" smtClean="0"/>
              <a:t>E</a:t>
            </a:r>
            <a:endParaRPr lang="en-IE" dirty="0"/>
          </a:p>
        </p:txBody>
      </p:sp>
      <p:cxnSp>
        <p:nvCxnSpPr>
          <p:cNvPr id="15" name="Straight Connector 14"/>
          <p:cNvCxnSpPr>
            <a:stCxn id="13" idx="7"/>
            <a:endCxn id="17" idx="0"/>
          </p:cNvCxnSpPr>
          <p:nvPr/>
        </p:nvCxnSpPr>
        <p:spPr>
          <a:xfrm flipV="1">
            <a:off x="2441587" y="3631520"/>
            <a:ext cx="4902721" cy="111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3" idx="5"/>
            <a:endCxn id="17" idx="2"/>
          </p:cNvCxnSpPr>
          <p:nvPr/>
        </p:nvCxnSpPr>
        <p:spPr>
          <a:xfrm flipV="1">
            <a:off x="2441587" y="4783648"/>
            <a:ext cx="4902721" cy="170346"/>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6948264" y="3631520"/>
            <a:ext cx="792088"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E" dirty="0" smtClean="0"/>
              <a:t>ETA </a:t>
            </a:r>
          </a:p>
          <a:p>
            <a:pPr algn="ctr"/>
            <a:r>
              <a:rPr lang="en-IE" dirty="0" smtClean="0"/>
              <a:t>Range</a:t>
            </a:r>
            <a:endParaRPr lang="en-IE" dirty="0"/>
          </a:p>
        </p:txBody>
      </p:sp>
      <p:sp>
        <p:nvSpPr>
          <p:cNvPr id="18" name="TextBox 17"/>
          <p:cNvSpPr txBox="1"/>
          <p:nvPr/>
        </p:nvSpPr>
        <p:spPr>
          <a:xfrm>
            <a:off x="5724128" y="4825829"/>
            <a:ext cx="901209" cy="369332"/>
          </a:xfrm>
          <a:prstGeom prst="rect">
            <a:avLst/>
          </a:prstGeom>
          <a:noFill/>
        </p:spPr>
        <p:txBody>
          <a:bodyPr wrap="none" rtlCol="0">
            <a:spAutoFit/>
          </a:bodyPr>
          <a:lstStyle/>
          <a:p>
            <a:r>
              <a:rPr lang="en-IE" dirty="0" smtClean="0"/>
              <a:t>P = </a:t>
            </a:r>
            <a:r>
              <a:rPr lang="en-IE" dirty="0" err="1" smtClean="0"/>
              <a:t>P</a:t>
            </a:r>
            <a:r>
              <a:rPr lang="en-IE" baseline="-25000" dirty="0" err="1" smtClean="0"/>
              <a:t>min</a:t>
            </a:r>
            <a:endParaRPr lang="en-IE" baseline="-25000" dirty="0"/>
          </a:p>
        </p:txBody>
      </p:sp>
      <p:sp>
        <p:nvSpPr>
          <p:cNvPr id="19" name="TextBox 18"/>
          <p:cNvSpPr txBox="1"/>
          <p:nvPr/>
        </p:nvSpPr>
        <p:spPr>
          <a:xfrm>
            <a:off x="5724128" y="3376377"/>
            <a:ext cx="962123" cy="369332"/>
          </a:xfrm>
          <a:prstGeom prst="rect">
            <a:avLst/>
          </a:prstGeom>
          <a:noFill/>
        </p:spPr>
        <p:txBody>
          <a:bodyPr wrap="none" rtlCol="0">
            <a:spAutoFit/>
          </a:bodyPr>
          <a:lstStyle/>
          <a:p>
            <a:r>
              <a:rPr lang="en-IE" dirty="0" smtClean="0"/>
              <a:t>P = </a:t>
            </a:r>
            <a:r>
              <a:rPr lang="en-IE" dirty="0" err="1" smtClean="0"/>
              <a:t>P</a:t>
            </a:r>
            <a:r>
              <a:rPr lang="en-IE" baseline="-25000" dirty="0" err="1" smtClean="0"/>
              <a:t>max</a:t>
            </a:r>
            <a:endParaRPr lang="en-IE" baseline="-25000" dirty="0"/>
          </a:p>
        </p:txBody>
      </p:sp>
      <p:sp>
        <p:nvSpPr>
          <p:cNvPr id="20" name="Oval 19"/>
          <p:cNvSpPr/>
          <p:nvPr/>
        </p:nvSpPr>
        <p:spPr>
          <a:xfrm>
            <a:off x="7812360" y="4033741"/>
            <a:ext cx="288032" cy="2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E" dirty="0" smtClean="0"/>
              <a:t>E</a:t>
            </a:r>
            <a:endParaRPr lang="en-IE" dirty="0"/>
          </a:p>
        </p:txBody>
      </p:sp>
      <p:cxnSp>
        <p:nvCxnSpPr>
          <p:cNvPr id="21" name="Straight Connector 20"/>
          <p:cNvCxnSpPr>
            <a:stCxn id="13" idx="6"/>
            <a:endCxn id="17" idx="1"/>
          </p:cNvCxnSpPr>
          <p:nvPr/>
        </p:nvCxnSpPr>
        <p:spPr>
          <a:xfrm flipV="1">
            <a:off x="2483768" y="4207584"/>
            <a:ext cx="4464496" cy="644575"/>
          </a:xfrm>
          <a:prstGeom prst="line">
            <a:avLst/>
          </a:prstGeom>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5724128" y="4249765"/>
            <a:ext cx="901209" cy="369332"/>
          </a:xfrm>
          <a:prstGeom prst="rect">
            <a:avLst/>
          </a:prstGeom>
          <a:noFill/>
        </p:spPr>
        <p:txBody>
          <a:bodyPr wrap="none" rtlCol="0">
            <a:spAutoFit/>
          </a:bodyPr>
          <a:lstStyle/>
          <a:p>
            <a:r>
              <a:rPr lang="en-IE" dirty="0" smtClean="0"/>
              <a:t>P = P</a:t>
            </a:r>
            <a:r>
              <a:rPr lang="en-IE" baseline="-25000" dirty="0" smtClean="0"/>
              <a:t>OK</a:t>
            </a:r>
            <a:endParaRPr lang="en-IE" baseline="-25000" dirty="0"/>
          </a:p>
        </p:txBody>
      </p:sp>
    </p:spTree>
    <p:extLst>
      <p:ext uri="{BB962C8B-B14F-4D97-AF65-F5344CB8AC3E}">
        <p14:creationId xmlns:p14="http://schemas.microsoft.com/office/powerpoint/2010/main" val="1184805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7" grpId="0" animBg="1"/>
      <p:bldP spid="18" grpId="0"/>
      <p:bldP spid="19" grpId="0"/>
      <p:bldP spid="20"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Advanced Propagation Model</a:t>
            </a:r>
          </a:p>
        </p:txBody>
      </p:sp>
      <p:sp>
        <p:nvSpPr>
          <p:cNvPr id="4" name="Right Arrow 3"/>
          <p:cNvSpPr/>
          <p:nvPr/>
        </p:nvSpPr>
        <p:spPr>
          <a:xfrm rot="16200000">
            <a:off x="467544" y="5068182"/>
            <a:ext cx="3096344" cy="21602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E"/>
          </a:p>
        </p:txBody>
      </p:sp>
      <p:sp>
        <p:nvSpPr>
          <p:cNvPr id="5" name="TextBox 4"/>
          <p:cNvSpPr txBox="1"/>
          <p:nvPr/>
        </p:nvSpPr>
        <p:spPr>
          <a:xfrm>
            <a:off x="1619672" y="2393355"/>
            <a:ext cx="1095172" cy="523220"/>
          </a:xfrm>
          <a:prstGeom prst="rect">
            <a:avLst/>
          </a:prstGeom>
          <a:noFill/>
        </p:spPr>
        <p:txBody>
          <a:bodyPr wrap="none" rtlCol="0">
            <a:spAutoFit/>
          </a:bodyPr>
          <a:lstStyle/>
          <a:p>
            <a:r>
              <a:rPr lang="en-IE" sz="2800" dirty="0" smtClean="0"/>
              <a:t>Origin</a:t>
            </a:r>
            <a:endParaRPr lang="en-IE" dirty="0"/>
          </a:p>
        </p:txBody>
      </p:sp>
      <p:sp>
        <p:nvSpPr>
          <p:cNvPr id="6" name="TextBox 5"/>
          <p:cNvSpPr txBox="1"/>
          <p:nvPr/>
        </p:nvSpPr>
        <p:spPr>
          <a:xfrm>
            <a:off x="1907132" y="3327779"/>
            <a:ext cx="261610" cy="369332"/>
          </a:xfrm>
          <a:prstGeom prst="rect">
            <a:avLst/>
          </a:prstGeom>
          <a:noFill/>
        </p:spPr>
        <p:txBody>
          <a:bodyPr wrap="none" rtlCol="0">
            <a:spAutoFit/>
          </a:bodyPr>
          <a:lstStyle/>
          <a:p>
            <a:r>
              <a:rPr lang="en-IE" dirty="0" smtClean="0"/>
              <a:t>t</a:t>
            </a:r>
            <a:endParaRPr lang="en-IE" dirty="0"/>
          </a:p>
        </p:txBody>
      </p:sp>
      <p:sp>
        <p:nvSpPr>
          <p:cNvPr id="7" name="Right Arrow 6"/>
          <p:cNvSpPr/>
          <p:nvPr/>
        </p:nvSpPr>
        <p:spPr>
          <a:xfrm rot="16200000">
            <a:off x="5292080" y="5140191"/>
            <a:ext cx="3096344" cy="21602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E"/>
          </a:p>
        </p:txBody>
      </p:sp>
      <p:sp>
        <p:nvSpPr>
          <p:cNvPr id="8" name="TextBox 7"/>
          <p:cNvSpPr txBox="1"/>
          <p:nvPr/>
        </p:nvSpPr>
        <p:spPr>
          <a:xfrm>
            <a:off x="6156176" y="2465363"/>
            <a:ext cx="1100942" cy="523220"/>
          </a:xfrm>
          <a:prstGeom prst="rect">
            <a:avLst/>
          </a:prstGeom>
          <a:noFill/>
        </p:spPr>
        <p:txBody>
          <a:bodyPr wrap="none" rtlCol="0">
            <a:spAutoFit/>
          </a:bodyPr>
          <a:lstStyle/>
          <a:p>
            <a:r>
              <a:rPr lang="en-IE" sz="2800" dirty="0" smtClean="0"/>
              <a:t>Target</a:t>
            </a:r>
            <a:endParaRPr lang="en-IE" dirty="0" smtClean="0"/>
          </a:p>
        </p:txBody>
      </p:sp>
      <p:sp>
        <p:nvSpPr>
          <p:cNvPr id="9" name="TextBox 8"/>
          <p:cNvSpPr txBox="1"/>
          <p:nvPr/>
        </p:nvSpPr>
        <p:spPr>
          <a:xfrm>
            <a:off x="6718789" y="3263384"/>
            <a:ext cx="261610" cy="369332"/>
          </a:xfrm>
          <a:prstGeom prst="rect">
            <a:avLst/>
          </a:prstGeom>
          <a:noFill/>
        </p:spPr>
        <p:txBody>
          <a:bodyPr wrap="none" rtlCol="0">
            <a:spAutoFit/>
          </a:bodyPr>
          <a:lstStyle/>
          <a:p>
            <a:r>
              <a:rPr lang="en-IE" dirty="0" smtClean="0"/>
              <a:t>t</a:t>
            </a:r>
            <a:endParaRPr lang="en-IE" dirty="0"/>
          </a:p>
        </p:txBody>
      </p:sp>
      <p:sp>
        <p:nvSpPr>
          <p:cNvPr id="10" name="Rectangle 9"/>
          <p:cNvSpPr/>
          <p:nvPr/>
        </p:nvSpPr>
        <p:spPr>
          <a:xfrm>
            <a:off x="1226813" y="4420111"/>
            <a:ext cx="720080" cy="2232248"/>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IE" dirty="0" smtClean="0"/>
              <a:t>Period of interest</a:t>
            </a:r>
            <a:endParaRPr lang="en-IE" dirty="0"/>
          </a:p>
        </p:txBody>
      </p:sp>
      <p:pic>
        <p:nvPicPr>
          <p:cNvPr id="11" name="Picture 2" descr="http://static.ddmcdn.com/gif/sun-update-1.jpg"/>
          <p:cNvPicPr>
            <a:picLocks noChangeAspect="1" noChangeArrowheads="1"/>
          </p:cNvPicPr>
          <p:nvPr/>
        </p:nvPicPr>
        <p:blipFill>
          <a:blip r:embed="rId2" cstate="print"/>
          <a:srcRect/>
          <a:stretch>
            <a:fillRect/>
          </a:stretch>
        </p:blipFill>
        <p:spPr bwMode="auto">
          <a:xfrm>
            <a:off x="513103" y="2184024"/>
            <a:ext cx="1057300" cy="1057300"/>
          </a:xfrm>
          <a:prstGeom prst="rect">
            <a:avLst/>
          </a:prstGeom>
          <a:noFill/>
        </p:spPr>
      </p:pic>
      <p:pic>
        <p:nvPicPr>
          <p:cNvPr id="12" name="Picture 4" descr="http://t1.gstatic.com/images?q=tbn:ANd9GcR7VYlT6e6NMyBcTwelyg5cpsr0ymykqXW2e28qL9HlpD_caM9PTDZeXzU"/>
          <p:cNvPicPr>
            <a:picLocks noChangeAspect="1" noChangeArrowheads="1"/>
          </p:cNvPicPr>
          <p:nvPr/>
        </p:nvPicPr>
        <p:blipFill>
          <a:blip r:embed="rId3" cstate="print"/>
          <a:srcRect/>
          <a:stretch>
            <a:fillRect/>
          </a:stretch>
        </p:blipFill>
        <p:spPr bwMode="auto">
          <a:xfrm>
            <a:off x="7338369" y="2177331"/>
            <a:ext cx="1152126" cy="1152127"/>
          </a:xfrm>
          <a:prstGeom prst="rect">
            <a:avLst/>
          </a:prstGeom>
          <a:noFill/>
        </p:spPr>
      </p:pic>
      <p:sp>
        <p:nvSpPr>
          <p:cNvPr id="13" name="Oval 12"/>
          <p:cNvSpPr/>
          <p:nvPr/>
        </p:nvSpPr>
        <p:spPr>
          <a:xfrm>
            <a:off x="2195736" y="4708143"/>
            <a:ext cx="288032" cy="28803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dirty="0" smtClean="0"/>
              <a:t>E</a:t>
            </a:r>
            <a:endParaRPr lang="en-IE" dirty="0"/>
          </a:p>
        </p:txBody>
      </p:sp>
      <p:sp>
        <p:nvSpPr>
          <p:cNvPr id="14" name="Oval 13"/>
          <p:cNvSpPr/>
          <p:nvPr/>
        </p:nvSpPr>
        <p:spPr>
          <a:xfrm>
            <a:off x="2208799" y="5932279"/>
            <a:ext cx="288032" cy="28803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dirty="0" smtClean="0"/>
              <a:t>E</a:t>
            </a:r>
            <a:endParaRPr lang="en-IE" dirty="0"/>
          </a:p>
        </p:txBody>
      </p:sp>
      <p:cxnSp>
        <p:nvCxnSpPr>
          <p:cNvPr id="15" name="Straight Connector 14"/>
          <p:cNvCxnSpPr>
            <a:stCxn id="13" idx="7"/>
            <a:endCxn id="17" idx="0"/>
          </p:cNvCxnSpPr>
          <p:nvPr/>
        </p:nvCxnSpPr>
        <p:spPr>
          <a:xfrm flipV="1">
            <a:off x="2441587" y="3631520"/>
            <a:ext cx="4902721" cy="111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3" idx="5"/>
            <a:endCxn id="17" idx="2"/>
          </p:cNvCxnSpPr>
          <p:nvPr/>
        </p:nvCxnSpPr>
        <p:spPr>
          <a:xfrm flipV="1">
            <a:off x="2441587" y="4783648"/>
            <a:ext cx="4902721" cy="170346"/>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6948264" y="3631520"/>
            <a:ext cx="792088"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E" dirty="0" smtClean="0"/>
              <a:t>ETA </a:t>
            </a:r>
          </a:p>
          <a:p>
            <a:pPr algn="ctr"/>
            <a:r>
              <a:rPr lang="en-IE" dirty="0" smtClean="0"/>
              <a:t>Range</a:t>
            </a:r>
            <a:endParaRPr lang="en-IE" dirty="0"/>
          </a:p>
        </p:txBody>
      </p:sp>
      <p:sp>
        <p:nvSpPr>
          <p:cNvPr id="18" name="TextBox 17"/>
          <p:cNvSpPr txBox="1"/>
          <p:nvPr/>
        </p:nvSpPr>
        <p:spPr>
          <a:xfrm>
            <a:off x="5724128" y="4825829"/>
            <a:ext cx="901209" cy="369332"/>
          </a:xfrm>
          <a:prstGeom prst="rect">
            <a:avLst/>
          </a:prstGeom>
          <a:noFill/>
        </p:spPr>
        <p:txBody>
          <a:bodyPr wrap="none" rtlCol="0">
            <a:spAutoFit/>
          </a:bodyPr>
          <a:lstStyle/>
          <a:p>
            <a:r>
              <a:rPr lang="en-IE" dirty="0" smtClean="0"/>
              <a:t>P = </a:t>
            </a:r>
            <a:r>
              <a:rPr lang="en-IE" dirty="0" err="1" smtClean="0"/>
              <a:t>P</a:t>
            </a:r>
            <a:r>
              <a:rPr lang="en-IE" baseline="-25000" dirty="0" err="1" smtClean="0"/>
              <a:t>min</a:t>
            </a:r>
            <a:endParaRPr lang="en-IE" baseline="-25000" dirty="0"/>
          </a:p>
        </p:txBody>
      </p:sp>
      <p:sp>
        <p:nvSpPr>
          <p:cNvPr id="19" name="TextBox 18"/>
          <p:cNvSpPr txBox="1"/>
          <p:nvPr/>
        </p:nvSpPr>
        <p:spPr>
          <a:xfrm>
            <a:off x="5724128" y="3376377"/>
            <a:ext cx="962123" cy="369332"/>
          </a:xfrm>
          <a:prstGeom prst="rect">
            <a:avLst/>
          </a:prstGeom>
          <a:noFill/>
        </p:spPr>
        <p:txBody>
          <a:bodyPr wrap="none" rtlCol="0">
            <a:spAutoFit/>
          </a:bodyPr>
          <a:lstStyle/>
          <a:p>
            <a:r>
              <a:rPr lang="en-IE" dirty="0" smtClean="0"/>
              <a:t>P = </a:t>
            </a:r>
            <a:r>
              <a:rPr lang="en-IE" dirty="0" err="1" smtClean="0"/>
              <a:t>P</a:t>
            </a:r>
            <a:r>
              <a:rPr lang="en-IE" baseline="-25000" dirty="0" err="1" smtClean="0"/>
              <a:t>max</a:t>
            </a:r>
            <a:endParaRPr lang="en-IE" baseline="-25000" dirty="0"/>
          </a:p>
        </p:txBody>
      </p:sp>
      <p:sp>
        <p:nvSpPr>
          <p:cNvPr id="20" name="Oval 19"/>
          <p:cNvSpPr/>
          <p:nvPr/>
        </p:nvSpPr>
        <p:spPr>
          <a:xfrm>
            <a:off x="7812360" y="4033741"/>
            <a:ext cx="288032" cy="2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E" dirty="0" smtClean="0"/>
              <a:t>E</a:t>
            </a:r>
            <a:endParaRPr lang="en-IE" dirty="0"/>
          </a:p>
        </p:txBody>
      </p:sp>
      <p:cxnSp>
        <p:nvCxnSpPr>
          <p:cNvPr id="21" name="Straight Connector 20"/>
          <p:cNvCxnSpPr>
            <a:stCxn id="13" idx="6"/>
            <a:endCxn id="17" idx="1"/>
          </p:cNvCxnSpPr>
          <p:nvPr/>
        </p:nvCxnSpPr>
        <p:spPr>
          <a:xfrm flipV="1">
            <a:off x="2483768" y="4207584"/>
            <a:ext cx="4464496" cy="644575"/>
          </a:xfrm>
          <a:prstGeom prst="line">
            <a:avLst/>
          </a:prstGeom>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5724128" y="4249765"/>
            <a:ext cx="901209" cy="369332"/>
          </a:xfrm>
          <a:prstGeom prst="rect">
            <a:avLst/>
          </a:prstGeom>
          <a:noFill/>
        </p:spPr>
        <p:txBody>
          <a:bodyPr wrap="none" rtlCol="0">
            <a:spAutoFit/>
          </a:bodyPr>
          <a:lstStyle/>
          <a:p>
            <a:r>
              <a:rPr lang="en-IE" dirty="0" smtClean="0"/>
              <a:t>P = P</a:t>
            </a:r>
            <a:r>
              <a:rPr lang="en-IE" baseline="-25000" dirty="0" smtClean="0"/>
              <a:t>OK</a:t>
            </a:r>
            <a:endParaRPr lang="en-IE" baseline="-25000" dirty="0"/>
          </a:p>
        </p:txBody>
      </p:sp>
    </p:spTree>
    <p:extLst>
      <p:ext uri="{BB962C8B-B14F-4D97-AF65-F5344CB8AC3E}">
        <p14:creationId xmlns:p14="http://schemas.microsoft.com/office/powerpoint/2010/main" val="208420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7" grpId="0" animBg="1"/>
      <p:bldP spid="18" grpId="0"/>
      <p:bldP spid="19" grpId="0"/>
      <p:bldP spid="20"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Events Count</a:t>
            </a:r>
            <a:endParaRPr lang="en-IE" dirty="0"/>
          </a:p>
        </p:txBody>
      </p:sp>
      <p:sp>
        <p:nvSpPr>
          <p:cNvPr id="3" name="AutoShape 2" descr="http://www.myexperiment.org/workflows/3119/versions/1/previews/fu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 name="AutoShape 4" descr="http://www.myexperiment.org/workflows/3119/versions/1/previews/ful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6" descr="http://www.myexperiment.org/workflows/3119/versions/1/previews/full"/>
          <p:cNvSpPr>
            <a:spLocks noChangeAspect="1" noChangeArrowheads="1"/>
          </p:cNvSpPr>
          <p:nvPr/>
        </p:nvSpPr>
        <p:spPr bwMode="auto">
          <a:xfrm>
            <a:off x="155575" y="-3024188"/>
            <a:ext cx="3667125" cy="6305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8" descr="http://www.myexperiment.org/workflows/3119/versions/1/previews/full"/>
          <p:cNvSpPr>
            <a:spLocks noChangeAspect="1" noChangeArrowheads="1"/>
          </p:cNvSpPr>
          <p:nvPr/>
        </p:nvSpPr>
        <p:spPr bwMode="auto">
          <a:xfrm>
            <a:off x="307975" y="-2871788"/>
            <a:ext cx="3667125" cy="6305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27" y="1780914"/>
            <a:ext cx="7326313" cy="4524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114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Fastest CMEs Propagation</a:t>
            </a:r>
            <a:endParaRPr lang="en-IE" dirty="0"/>
          </a:p>
        </p:txBody>
      </p:sp>
      <p:sp>
        <p:nvSpPr>
          <p:cNvPr id="5" name="TextBox 4"/>
          <p:cNvSpPr txBox="1"/>
          <p:nvPr/>
        </p:nvSpPr>
        <p:spPr>
          <a:xfrm>
            <a:off x="115910" y="2014769"/>
            <a:ext cx="4385256" cy="4154984"/>
          </a:xfrm>
          <a:prstGeom prst="rect">
            <a:avLst/>
          </a:prstGeom>
          <a:noFill/>
        </p:spPr>
        <p:txBody>
          <a:bodyPr wrap="square" rtlCol="0">
            <a:spAutoFit/>
          </a:bodyPr>
          <a:lstStyle/>
          <a:p>
            <a:pPr algn="just"/>
            <a:r>
              <a:rPr lang="en-GB" sz="2400" dirty="0"/>
              <a:t>This workflow is used to investigate one of the most relevant events in </a:t>
            </a:r>
            <a:r>
              <a:rPr lang="en-GB" sz="2400" dirty="0" err="1"/>
              <a:t>HELIOphysics</a:t>
            </a:r>
            <a:r>
              <a:rPr lang="en-GB" sz="2400" dirty="0"/>
              <a:t>; Coronal Mass Ejections. The propagation of these events is studied throughout the Solar System by the means of the execution of the SHEBA propagation model on the HELIO Processing Service.</a:t>
            </a:r>
            <a:r>
              <a:rPr lang="en-IE" sz="2400" dirty="0"/>
              <a:t> </a:t>
            </a:r>
            <a:endParaRPr lang="en-I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279" y="2550017"/>
            <a:ext cx="2730321" cy="273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686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High Energy Flares</a:t>
            </a:r>
            <a:endParaRPr lang="en-IE" dirty="0"/>
          </a:p>
        </p:txBody>
      </p:sp>
      <p:sp>
        <p:nvSpPr>
          <p:cNvPr id="5" name="TextBox 4"/>
          <p:cNvSpPr txBox="1"/>
          <p:nvPr/>
        </p:nvSpPr>
        <p:spPr>
          <a:xfrm>
            <a:off x="115910" y="2285219"/>
            <a:ext cx="4713668" cy="3970318"/>
          </a:xfrm>
          <a:prstGeom prst="rect">
            <a:avLst/>
          </a:prstGeom>
          <a:noFill/>
        </p:spPr>
        <p:txBody>
          <a:bodyPr wrap="square" rtlCol="0">
            <a:spAutoFit/>
          </a:bodyPr>
          <a:lstStyle/>
          <a:p>
            <a:pPr algn="just"/>
            <a:r>
              <a:rPr lang="en-GB" sz="2800" dirty="0"/>
              <a:t>Given a time range, this workflow looks for flares within the specified energy range </a:t>
            </a:r>
            <a:r>
              <a:rPr lang="en-GB" sz="2800" dirty="0" smtClean="0"/>
              <a:t>and </a:t>
            </a:r>
            <a:r>
              <a:rPr lang="en-GB" sz="2800" dirty="0"/>
              <a:t>provides the observations for such time range for the list of instruments asked. It also provides the table of flares with its properties.</a:t>
            </a:r>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977" y="2730321"/>
            <a:ext cx="2730321" cy="273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1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LO-FAR</a:t>
            </a:r>
            <a:endParaRPr lang="en-IE" dirty="0"/>
          </a:p>
        </p:txBody>
      </p:sp>
      <p:sp>
        <p:nvSpPr>
          <p:cNvPr id="5" name="TextBox 4"/>
          <p:cNvSpPr txBox="1"/>
          <p:nvPr/>
        </p:nvSpPr>
        <p:spPr>
          <a:xfrm>
            <a:off x="115909" y="1667033"/>
            <a:ext cx="3606085" cy="369332"/>
          </a:xfrm>
          <a:prstGeom prst="rect">
            <a:avLst/>
          </a:prstGeom>
          <a:noFill/>
        </p:spPr>
        <p:txBody>
          <a:bodyPr wrap="square" rtlCol="0">
            <a:spAutoFit/>
          </a:bodyPr>
          <a:lstStyle/>
          <a:p>
            <a:pPr algn="just"/>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019" y="2401712"/>
            <a:ext cx="3075377" cy="277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5909" y="2218106"/>
            <a:ext cx="4700789" cy="3139321"/>
          </a:xfrm>
          <a:prstGeom prst="rect">
            <a:avLst/>
          </a:prstGeom>
          <a:noFill/>
        </p:spPr>
        <p:txBody>
          <a:bodyPr wrap="square" rtlCol="0">
            <a:spAutoFit/>
          </a:bodyPr>
          <a:lstStyle/>
          <a:p>
            <a:pPr marL="285750" indent="-285750" algn="just">
              <a:buFont typeface="Arial" pitchFamily="34" charset="0"/>
              <a:buChar char="•"/>
            </a:pPr>
            <a:r>
              <a:rPr lang="en-IE" dirty="0"/>
              <a:t>LOFAR is a real-time multiple sensor array. </a:t>
            </a:r>
            <a:endParaRPr lang="en-IE" dirty="0" smtClean="0"/>
          </a:p>
          <a:p>
            <a:pPr marL="285750" indent="-285750" algn="just">
              <a:buFont typeface="Arial" pitchFamily="34" charset="0"/>
              <a:buChar char="•"/>
            </a:pPr>
            <a:r>
              <a:rPr lang="en-IE" dirty="0" smtClean="0"/>
              <a:t>Very </a:t>
            </a:r>
            <a:r>
              <a:rPr lang="en-IE" dirty="0"/>
              <a:t>different sensors can be placed along a common infrastructure and make use of it the same time. </a:t>
            </a:r>
            <a:endParaRPr lang="en-IE" dirty="0" smtClean="0"/>
          </a:p>
          <a:p>
            <a:pPr marL="285750" indent="-285750" algn="just">
              <a:buFont typeface="Arial" pitchFamily="34" charset="0"/>
              <a:buChar char="•"/>
            </a:pPr>
            <a:r>
              <a:rPr lang="en-IE" dirty="0" smtClean="0"/>
              <a:t>Analysis of raw frequency data requires significant storage and computation resources. </a:t>
            </a:r>
          </a:p>
          <a:p>
            <a:pPr marL="285750" indent="-285750" algn="just">
              <a:buFont typeface="Arial" pitchFamily="34" charset="0"/>
              <a:buChar char="•"/>
            </a:pPr>
            <a:r>
              <a:rPr lang="en-IE" dirty="0" smtClean="0"/>
              <a:t>We are developing a standardizes processing and storage workflow to the community to be easily configured</a:t>
            </a:r>
          </a:p>
        </p:txBody>
      </p:sp>
    </p:spTree>
    <p:extLst>
      <p:ext uri="{BB962C8B-B14F-4D97-AF65-F5344CB8AC3E}">
        <p14:creationId xmlns:p14="http://schemas.microsoft.com/office/powerpoint/2010/main" val="2630381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Fastest CMEs Propagation</a:t>
            </a:r>
            <a:endParaRPr lang="en-I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8857" y="1808699"/>
            <a:ext cx="2005527" cy="4525962"/>
          </a:xfrm>
        </p:spPr>
      </p:pic>
      <p:sp>
        <p:nvSpPr>
          <p:cNvPr id="5" name="TextBox 4"/>
          <p:cNvSpPr txBox="1"/>
          <p:nvPr/>
        </p:nvSpPr>
        <p:spPr>
          <a:xfrm>
            <a:off x="115910" y="2246585"/>
            <a:ext cx="5280338" cy="3416320"/>
          </a:xfrm>
          <a:prstGeom prst="rect">
            <a:avLst/>
          </a:prstGeom>
          <a:noFill/>
        </p:spPr>
        <p:txBody>
          <a:bodyPr wrap="square" rtlCol="0">
            <a:spAutoFit/>
          </a:bodyPr>
          <a:lstStyle/>
          <a:p>
            <a:pPr algn="just"/>
            <a:r>
              <a:rPr lang="en-GB" sz="2400" dirty="0"/>
              <a:t>This workflow is used to investigate one of the most relevant events in </a:t>
            </a:r>
            <a:r>
              <a:rPr lang="en-GB" sz="2400" dirty="0" err="1"/>
              <a:t>HELIOphysics</a:t>
            </a:r>
            <a:r>
              <a:rPr lang="en-GB" sz="2400" dirty="0"/>
              <a:t>; Coronal Mass Ejections. The propagation of these events is studied throughout the Solar System by the means of the execution of the SHEBA propagation model on the HELIO Processing Service.</a:t>
            </a:r>
            <a:r>
              <a:rPr lang="en-IE" sz="2400" dirty="0"/>
              <a:t> </a:t>
            </a:r>
            <a:endParaRPr lang="en-IE" dirty="0"/>
          </a:p>
        </p:txBody>
      </p:sp>
    </p:spTree>
    <p:extLst>
      <p:ext uri="{BB962C8B-B14F-4D97-AF65-F5344CB8AC3E}">
        <p14:creationId xmlns:p14="http://schemas.microsoft.com/office/powerpoint/2010/main" val="2442017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High Energy Flares</a:t>
            </a:r>
            <a:endParaRPr lang="en-IE" dirty="0"/>
          </a:p>
        </p:txBody>
      </p:sp>
      <p:sp>
        <p:nvSpPr>
          <p:cNvPr id="5" name="TextBox 4"/>
          <p:cNvSpPr txBox="1"/>
          <p:nvPr/>
        </p:nvSpPr>
        <p:spPr>
          <a:xfrm>
            <a:off x="115910" y="1898852"/>
            <a:ext cx="4494727" cy="4401205"/>
          </a:xfrm>
          <a:prstGeom prst="rect">
            <a:avLst/>
          </a:prstGeom>
          <a:noFill/>
        </p:spPr>
        <p:txBody>
          <a:bodyPr wrap="square" rtlCol="0">
            <a:spAutoFit/>
          </a:bodyPr>
          <a:lstStyle/>
          <a:p>
            <a:pPr algn="just"/>
            <a:r>
              <a:rPr lang="en-GB" sz="2800" dirty="0"/>
              <a:t>Given a time range, this workflow looks for flares within the specified energy range (GOES x-ray flare class), and provides the observations for such time range for the list of instruments asked. It also provides the table of flares with its properties.</a:t>
            </a:r>
            <a:endParaRPr lang="en-IE"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061397" y="1609858"/>
            <a:ext cx="3789541" cy="5009413"/>
          </a:xfrm>
          <a:prstGeom prst="rect">
            <a:avLst/>
          </a:prstGeom>
        </p:spPr>
      </p:pic>
    </p:spTree>
    <p:extLst>
      <p:ext uri="{BB962C8B-B14F-4D97-AF65-F5344CB8AC3E}">
        <p14:creationId xmlns:p14="http://schemas.microsoft.com/office/powerpoint/2010/main" val="134916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Events Count</a:t>
            </a:r>
            <a:endParaRPr lang="en-IE" dirty="0"/>
          </a:p>
        </p:txBody>
      </p:sp>
      <p:sp>
        <p:nvSpPr>
          <p:cNvPr id="5" name="TextBox 4"/>
          <p:cNvSpPr txBox="1"/>
          <p:nvPr/>
        </p:nvSpPr>
        <p:spPr>
          <a:xfrm>
            <a:off x="115910" y="3109478"/>
            <a:ext cx="4494727" cy="954107"/>
          </a:xfrm>
          <a:prstGeom prst="rect">
            <a:avLst/>
          </a:prstGeom>
          <a:noFill/>
        </p:spPr>
        <p:txBody>
          <a:bodyPr wrap="square" rtlCol="0">
            <a:spAutoFit/>
          </a:bodyPr>
          <a:lstStyle/>
          <a:p>
            <a:pPr algn="just"/>
            <a:r>
              <a:rPr lang="en-IE" sz="2800" dirty="0"/>
              <a:t>Counts the number of events for a </a:t>
            </a:r>
            <a:r>
              <a:rPr lang="en-IE" sz="2800" dirty="0" smtClean="0"/>
              <a:t>period.</a:t>
            </a:r>
            <a:endParaRPr lang="en-IE" dirty="0"/>
          </a:p>
        </p:txBody>
      </p:sp>
      <p:sp>
        <p:nvSpPr>
          <p:cNvPr id="3" name="AutoShape 2" descr="http://www.myexperiment.org/workflows/3119/versions/1/previews/fu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 name="AutoShape 4" descr="http://www.myexperiment.org/workflows/3119/versions/1/previews/ful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6" descr="http://www.myexperiment.org/workflows/3119/versions/1/previews/full"/>
          <p:cNvSpPr>
            <a:spLocks noChangeAspect="1" noChangeArrowheads="1"/>
          </p:cNvSpPr>
          <p:nvPr/>
        </p:nvSpPr>
        <p:spPr bwMode="auto">
          <a:xfrm>
            <a:off x="155575" y="-3024188"/>
            <a:ext cx="3667125" cy="6305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8" descr="http://www.myexperiment.org/workflows/3119/versions/1/previews/full"/>
          <p:cNvSpPr>
            <a:spLocks noChangeAspect="1" noChangeArrowheads="1"/>
          </p:cNvSpPr>
          <p:nvPr/>
        </p:nvSpPr>
        <p:spPr bwMode="auto">
          <a:xfrm>
            <a:off x="307975" y="-2871788"/>
            <a:ext cx="3667125" cy="6305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5171" y="1687132"/>
            <a:ext cx="3012900" cy="5170868"/>
          </a:xfrm>
          <a:prstGeom prst="rect">
            <a:avLst/>
          </a:prstGeom>
        </p:spPr>
      </p:pic>
    </p:spTree>
    <p:extLst>
      <p:ext uri="{BB962C8B-B14F-4D97-AF65-F5344CB8AC3E}">
        <p14:creationId xmlns:p14="http://schemas.microsoft.com/office/powerpoint/2010/main" val="408150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HELIO Gate Portal</a:t>
            </a:r>
            <a:endParaRPr lang="en-IE" dirty="0"/>
          </a:p>
        </p:txBody>
      </p:sp>
      <p:sp>
        <p:nvSpPr>
          <p:cNvPr id="3" name="Content Placeholder 2"/>
          <p:cNvSpPr>
            <a:spLocks noGrp="1"/>
          </p:cNvSpPr>
          <p:nvPr>
            <p:ph idx="1"/>
          </p:nvPr>
        </p:nvSpPr>
        <p:spPr>
          <a:xfrm>
            <a:off x="354167" y="2128239"/>
            <a:ext cx="4243589" cy="3808927"/>
          </a:xfrm>
        </p:spPr>
        <p:txBody>
          <a:bodyPr/>
          <a:lstStyle/>
          <a:p>
            <a:pPr marL="0" indent="0" algn="just">
              <a:buNone/>
            </a:pPr>
            <a:r>
              <a:rPr lang="en-IE" dirty="0" smtClean="0"/>
              <a:t>The HELIO Gate portal offers to the Heliophysics community an easy and intuitive way of performing repetitive and time-consuming actions.</a:t>
            </a:r>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pPr marL="0" indent="0">
              <a:buNone/>
            </a:pP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1712" y="1841678"/>
            <a:ext cx="4044861" cy="1556455"/>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235" y="3554569"/>
            <a:ext cx="3765813" cy="2865548"/>
          </a:xfrm>
          <a:prstGeom prst="rect">
            <a:avLst/>
          </a:prstGeom>
          <a:ln>
            <a:noFill/>
          </a:ln>
          <a:effectLst>
            <a:softEdge rad="112500"/>
          </a:effectLst>
        </p:spPr>
      </p:pic>
    </p:spTree>
    <p:extLst>
      <p:ext uri="{BB962C8B-B14F-4D97-AF65-F5344CB8AC3E}">
        <p14:creationId xmlns:p14="http://schemas.microsoft.com/office/powerpoint/2010/main" val="4057563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Heliophysics</a:t>
            </a:r>
            <a:endParaRPr lang="en-IE" dirty="0"/>
          </a:p>
        </p:txBody>
      </p:sp>
      <p:sp>
        <p:nvSpPr>
          <p:cNvPr id="3" name="Content Placeholder 2"/>
          <p:cNvSpPr>
            <a:spLocks noGrp="1"/>
          </p:cNvSpPr>
          <p:nvPr>
            <p:ph idx="1"/>
          </p:nvPr>
        </p:nvSpPr>
        <p:spPr>
          <a:xfrm>
            <a:off x="1" y="1600200"/>
            <a:ext cx="6362162" cy="5257800"/>
          </a:xfrm>
        </p:spPr>
        <p:txBody>
          <a:bodyPr/>
          <a:lstStyle/>
          <a:p>
            <a:r>
              <a:rPr lang="en-IE" sz="3600" b="1" dirty="0" smtClean="0"/>
              <a:t>Heliophysics</a:t>
            </a:r>
            <a:r>
              <a:rPr lang="en-IE" sz="2800" dirty="0" smtClean="0"/>
              <a:t> is the study of the system composed of the Sun’s </a:t>
            </a:r>
            <a:r>
              <a:rPr lang="en-IE" sz="2800" dirty="0" err="1" smtClean="0"/>
              <a:t>heliosphere</a:t>
            </a:r>
            <a:r>
              <a:rPr lang="en-IE" sz="2800" dirty="0" smtClean="0"/>
              <a:t> and the objects that interact with it.</a:t>
            </a:r>
          </a:p>
          <a:p>
            <a:r>
              <a:rPr lang="en-GB" sz="2800" dirty="0" smtClean="0">
                <a:ea typeface="ＭＳ Ｐゴシック" charset="-128"/>
              </a:rPr>
              <a:t>Effects </a:t>
            </a:r>
            <a:r>
              <a:rPr lang="en-GB" sz="2800" dirty="0">
                <a:ea typeface="ＭＳ Ｐゴシック" charset="-128"/>
              </a:rPr>
              <a:t>depend on type </a:t>
            </a:r>
            <a:br>
              <a:rPr lang="en-GB" sz="2800" dirty="0">
                <a:ea typeface="ＭＳ Ｐゴシック" charset="-128"/>
              </a:rPr>
            </a:br>
            <a:r>
              <a:rPr lang="en-GB" sz="2800" dirty="0">
                <a:ea typeface="ＭＳ Ｐゴシック" charset="-128"/>
              </a:rPr>
              <a:t>of </a:t>
            </a:r>
            <a:r>
              <a:rPr lang="en-GB" sz="2800" dirty="0" smtClean="0">
                <a:ea typeface="ＭＳ Ｐゴシック" charset="-128"/>
              </a:rPr>
              <a:t>emission</a:t>
            </a:r>
          </a:p>
          <a:p>
            <a:r>
              <a:rPr lang="en-GB" sz="2800" dirty="0" smtClean="0">
                <a:ea typeface="ＭＳ Ｐゴシック" charset="-128"/>
              </a:rPr>
              <a:t>Propagation </a:t>
            </a:r>
            <a:r>
              <a:rPr lang="en-GB" sz="2800" dirty="0">
                <a:ea typeface="ＭＳ Ｐゴシック" charset="-128"/>
              </a:rPr>
              <a:t>is influenced by </a:t>
            </a:r>
            <a:br>
              <a:rPr lang="en-GB" sz="2800" dirty="0">
                <a:ea typeface="ＭＳ Ｐゴシック" charset="-128"/>
              </a:rPr>
            </a:br>
            <a:r>
              <a:rPr lang="en-GB" sz="2800" dirty="0">
                <a:ea typeface="ＭＳ Ｐゴシック" charset="-128"/>
              </a:rPr>
              <a:t>the interplanetary magnetic </a:t>
            </a:r>
            <a:br>
              <a:rPr lang="en-GB" sz="2800" dirty="0">
                <a:ea typeface="ＭＳ Ｐゴシック" charset="-128"/>
              </a:rPr>
            </a:br>
            <a:r>
              <a:rPr lang="en-GB" sz="2800" dirty="0">
                <a:ea typeface="ＭＳ Ｐゴシック" charset="-128"/>
              </a:rPr>
              <a:t>field for </a:t>
            </a:r>
            <a:r>
              <a:rPr lang="en-GB" sz="2800" dirty="0" smtClean="0">
                <a:ea typeface="ＭＳ Ｐゴシック" charset="-128"/>
              </a:rPr>
              <a:t>particles</a:t>
            </a:r>
          </a:p>
          <a:p>
            <a:r>
              <a:rPr lang="en-GB" sz="2800" dirty="0" smtClean="0">
                <a:ea typeface="ＭＳ Ｐゴシック" charset="-128"/>
              </a:rPr>
              <a:t>Propagation </a:t>
            </a:r>
            <a:r>
              <a:rPr lang="en-GB" sz="2800" dirty="0">
                <a:ea typeface="ＭＳ Ｐゴシック" charset="-128"/>
              </a:rPr>
              <a:t>models are </a:t>
            </a:r>
            <a:br>
              <a:rPr lang="en-GB" sz="2800" dirty="0">
                <a:ea typeface="ＭＳ Ｐゴシック" charset="-128"/>
              </a:rPr>
            </a:br>
            <a:r>
              <a:rPr lang="en-GB" sz="2800" dirty="0">
                <a:ea typeface="ＭＳ Ｐゴシック" charset="-128"/>
              </a:rPr>
              <a:t>fundamental ! </a:t>
            </a:r>
          </a:p>
          <a:p>
            <a:endParaRPr lang="en-IE" dirty="0" smtClean="0"/>
          </a:p>
          <a:p>
            <a:endParaRPr lang="en-IE" dirty="0"/>
          </a:p>
        </p:txBody>
      </p:sp>
      <p:pic>
        <p:nvPicPr>
          <p:cNvPr id="4" name="Picture 3" descr="solar_system.jpg"/>
          <p:cNvPicPr>
            <a:picLocks noChangeAspect="1"/>
          </p:cNvPicPr>
          <p:nvPr/>
        </p:nvPicPr>
        <p:blipFill>
          <a:blip r:embed="rId2" cstate="print"/>
          <a:stretch>
            <a:fillRect/>
          </a:stretch>
        </p:blipFill>
        <p:spPr>
          <a:xfrm>
            <a:off x="6084168" y="1742511"/>
            <a:ext cx="2873896" cy="1571064"/>
          </a:xfrm>
          <a:prstGeom prst="rect">
            <a:avLst/>
          </a:prstGeom>
        </p:spPr>
      </p:pic>
      <p:pic>
        <p:nvPicPr>
          <p:cNvPr id="5" name="Picture 4" descr="science_of_impact_c"/>
          <p:cNvPicPr>
            <a:picLocks noChangeAspect="1" noChangeArrowheads="1"/>
          </p:cNvPicPr>
          <p:nvPr/>
        </p:nvPicPr>
        <p:blipFill>
          <a:blip r:embed="rId3" cstate="print"/>
          <a:srcRect l="2374"/>
          <a:stretch>
            <a:fillRect/>
          </a:stretch>
        </p:blipFill>
        <p:spPr>
          <a:xfrm>
            <a:off x="5436787" y="3935330"/>
            <a:ext cx="3707213" cy="2581380"/>
          </a:xfrm>
          <a:prstGeom prst="rect">
            <a:avLst/>
          </a:prstGeom>
        </p:spPr>
      </p:pic>
    </p:spTree>
    <p:extLst>
      <p:ext uri="{BB962C8B-B14F-4D97-AF65-F5344CB8AC3E}">
        <p14:creationId xmlns:p14="http://schemas.microsoft.com/office/powerpoint/2010/main" val="1548180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How an </a:t>
            </a:r>
            <a:r>
              <a:rPr lang="en-IE" dirty="0" err="1" smtClean="0"/>
              <a:t>Heliophysicist</a:t>
            </a:r>
            <a:r>
              <a:rPr lang="en-IE" dirty="0" smtClean="0"/>
              <a:t> works</a:t>
            </a:r>
            <a:endParaRPr lang="en-IE" dirty="0"/>
          </a:p>
        </p:txBody>
      </p:sp>
      <p:sp>
        <p:nvSpPr>
          <p:cNvPr id="3" name="Content Placeholder 2"/>
          <p:cNvSpPr>
            <a:spLocks noGrp="1"/>
          </p:cNvSpPr>
          <p:nvPr>
            <p:ph idx="1"/>
          </p:nvPr>
        </p:nvSpPr>
        <p:spPr>
          <a:xfrm>
            <a:off x="457200" y="1870659"/>
            <a:ext cx="8229600" cy="4525963"/>
          </a:xfrm>
        </p:spPr>
        <p:txBody>
          <a:bodyPr/>
          <a:lstStyle/>
          <a:p>
            <a:pPr lvl="0"/>
            <a:r>
              <a:rPr lang="en-GB" sz="2000" b="1" dirty="0"/>
              <a:t>Find what is interesting</a:t>
            </a:r>
            <a:r>
              <a:rPr lang="en-GB" sz="2000" dirty="0"/>
              <a:t>: During this step, the scientist browses catalogues of events that were observed throughout the solar system and catalogues of features that were observed on the Sun’s surface to establish what is worth investigating</a:t>
            </a:r>
            <a:endParaRPr lang="en-IE" sz="2000" dirty="0"/>
          </a:p>
          <a:p>
            <a:pPr lvl="0"/>
            <a:r>
              <a:rPr lang="en-GB" sz="2000" b="1" dirty="0"/>
              <a:t>Find which observations are available</a:t>
            </a:r>
            <a:r>
              <a:rPr lang="en-GB" sz="2000" dirty="0"/>
              <a:t>: During this step the scientists browses catalogues of instruments capabilities and locations to understand which observations are available to investigate the events or features of interest.</a:t>
            </a:r>
            <a:endParaRPr lang="en-IE" sz="2000" dirty="0"/>
          </a:p>
          <a:p>
            <a:pPr lvl="0"/>
            <a:r>
              <a:rPr lang="en-GB" sz="2000" b="1" dirty="0"/>
              <a:t>Find the data</a:t>
            </a:r>
            <a:r>
              <a:rPr lang="en-GB" sz="2000" dirty="0"/>
              <a:t>: During this step the scientists find and access the data sets that are available and relevant to study the events and features.</a:t>
            </a:r>
            <a:endParaRPr lang="en-IE" sz="2000" dirty="0"/>
          </a:p>
          <a:p>
            <a:pPr lvl="0"/>
            <a:r>
              <a:rPr lang="en-GB" sz="2000" b="1" dirty="0"/>
              <a:t>Analyse the data: </a:t>
            </a:r>
            <a:r>
              <a:rPr lang="en-GB" sz="2000" dirty="0"/>
              <a:t>During this step the scientists analyse the retrieved data sets.</a:t>
            </a:r>
            <a:endParaRPr lang="en-IE" sz="2000" dirty="0"/>
          </a:p>
          <a:p>
            <a:endParaRPr lang="en-IE" dirty="0"/>
          </a:p>
        </p:txBody>
      </p:sp>
    </p:spTree>
    <p:extLst>
      <p:ext uri="{BB962C8B-B14F-4D97-AF65-F5344CB8AC3E}">
        <p14:creationId xmlns:p14="http://schemas.microsoft.com/office/powerpoint/2010/main" val="3797752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Heliophysicists</a:t>
            </a:r>
            <a:r>
              <a:rPr lang="en-IE" dirty="0" smtClean="0"/>
              <a:t> and workflows </a:t>
            </a:r>
            <a:endParaRPr lang="en-IE" dirty="0"/>
          </a:p>
        </p:txBody>
      </p:sp>
      <p:pic>
        <p:nvPicPr>
          <p:cNvPr id="4"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6186" y="3125036"/>
            <a:ext cx="622962" cy="71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4" descr="einsteinandabbaeban.jpg"/>
          <p:cNvPicPr>
            <a:picLocks noChangeAspect="1"/>
          </p:cNvPicPr>
          <p:nvPr/>
        </p:nvPicPr>
        <p:blipFill>
          <a:blip r:embed="rId3" cstate="print"/>
          <a:stretch>
            <a:fillRect/>
          </a:stretch>
        </p:blipFill>
        <p:spPr>
          <a:xfrm>
            <a:off x="1497227" y="2376442"/>
            <a:ext cx="729336" cy="674704"/>
          </a:xfrm>
          <a:prstGeom prst="rect">
            <a:avLst/>
          </a:prstGeom>
        </p:spPr>
        <p:style>
          <a:lnRef idx="1">
            <a:schemeClr val="accent4"/>
          </a:lnRef>
          <a:fillRef idx="2">
            <a:schemeClr val="accent4"/>
          </a:fillRef>
          <a:effectRef idx="1">
            <a:schemeClr val="accent4"/>
          </a:effectRef>
          <a:fontRef idx="minor">
            <a:schemeClr val="dk1"/>
          </a:fontRef>
        </p:style>
      </p:pic>
      <p:pic>
        <p:nvPicPr>
          <p:cNvPr id="7" name="Picture 4" descr="http://upload.wikimedia.org/wikipedia/commons/6/6e/Taverna-wheel-logo.png"/>
          <p:cNvPicPr>
            <a:picLocks noChangeAspect="1" noChangeArrowheads="1"/>
          </p:cNvPicPr>
          <p:nvPr/>
        </p:nvPicPr>
        <p:blipFill>
          <a:blip r:embed="rId4" cstate="print"/>
          <a:srcRect/>
          <a:stretch>
            <a:fillRect/>
          </a:stretch>
        </p:blipFill>
        <p:spPr bwMode="auto">
          <a:xfrm>
            <a:off x="4112417" y="1901112"/>
            <a:ext cx="1140398" cy="1150034"/>
          </a:xfrm>
          <a:prstGeom prst="rect">
            <a:avLst/>
          </a:prstGeom>
          <a:noFill/>
        </p:spPr>
      </p:pic>
      <p:sp>
        <p:nvSpPr>
          <p:cNvPr id="8" name="Right Arrow 7"/>
          <p:cNvSpPr/>
          <p:nvPr/>
        </p:nvSpPr>
        <p:spPr bwMode="auto">
          <a:xfrm>
            <a:off x="2288682" y="2529203"/>
            <a:ext cx="1477107" cy="548640"/>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rot="5400000">
            <a:off x="4738593" y="3316122"/>
            <a:ext cx="930812" cy="548640"/>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chemeClr val="tx1"/>
              </a:solidFill>
              <a:effectLst/>
              <a:latin typeface="Arial" charset="0"/>
            </a:endParaRPr>
          </a:p>
        </p:txBody>
      </p:sp>
      <p:grpSp>
        <p:nvGrpSpPr>
          <p:cNvPr id="10" name="Group 9"/>
          <p:cNvGrpSpPr/>
          <p:nvPr/>
        </p:nvGrpSpPr>
        <p:grpSpPr>
          <a:xfrm>
            <a:off x="4495924" y="4105191"/>
            <a:ext cx="2533471" cy="1274241"/>
            <a:chOff x="3671668" y="3847611"/>
            <a:chExt cx="2533471" cy="1274241"/>
          </a:xfrm>
        </p:grpSpPr>
        <p:pic>
          <p:nvPicPr>
            <p:cNvPr id="11" name="Picture 16" descr="http://kingkong.grid.creatis.insa-lyon.fr:8080/shiwa/images/shiwa-logo.png"/>
            <p:cNvPicPr>
              <a:picLocks noChangeAspect="1" noChangeArrowheads="1"/>
            </p:cNvPicPr>
            <p:nvPr/>
          </p:nvPicPr>
          <p:blipFill>
            <a:blip r:embed="rId5" cstate="print"/>
            <a:srcRect/>
            <a:stretch>
              <a:fillRect/>
            </a:stretch>
          </p:blipFill>
          <p:spPr bwMode="auto">
            <a:xfrm>
              <a:off x="3671668" y="3847611"/>
              <a:ext cx="1395142" cy="935090"/>
            </a:xfrm>
            <a:prstGeom prst="rect">
              <a:avLst/>
            </a:prstGeom>
            <a:noFill/>
          </p:spPr>
        </p:pic>
        <p:sp>
          <p:nvSpPr>
            <p:cNvPr id="12" name="TextBox 11"/>
            <p:cNvSpPr txBox="1"/>
            <p:nvPr/>
          </p:nvSpPr>
          <p:spPr>
            <a:xfrm>
              <a:off x="4738071" y="4752520"/>
              <a:ext cx="1467068" cy="369332"/>
            </a:xfrm>
            <a:prstGeom prst="rect">
              <a:avLst/>
            </a:prstGeom>
            <a:noFill/>
          </p:spPr>
          <p:txBody>
            <a:bodyPr wrap="none" rtlCol="0">
              <a:spAutoFit/>
            </a:bodyPr>
            <a:lstStyle/>
            <a:p>
              <a:r>
                <a:rPr lang="en-IE" dirty="0" smtClean="0"/>
                <a:t>Repositories</a:t>
              </a:r>
              <a:endParaRPr lang="en-IE" dirty="0"/>
            </a:p>
          </p:txBody>
        </p:sp>
      </p:grpSp>
      <p:pic>
        <p:nvPicPr>
          <p:cNvPr id="13" name="Picture 12" descr="einsteinandabbaeban.jpg"/>
          <p:cNvPicPr>
            <a:picLocks noChangeAspect="1"/>
          </p:cNvPicPr>
          <p:nvPr/>
        </p:nvPicPr>
        <p:blipFill>
          <a:blip r:embed="rId3" cstate="print"/>
          <a:stretch>
            <a:fillRect/>
          </a:stretch>
        </p:blipFill>
        <p:spPr>
          <a:xfrm>
            <a:off x="1466747" y="5010100"/>
            <a:ext cx="729336" cy="674704"/>
          </a:xfrm>
          <a:prstGeom prst="rect">
            <a:avLst/>
          </a:prstGeom>
        </p:spPr>
        <p:style>
          <a:lnRef idx="1">
            <a:schemeClr val="accent4"/>
          </a:lnRef>
          <a:fillRef idx="2">
            <a:schemeClr val="accent4"/>
          </a:fillRef>
          <a:effectRef idx="1">
            <a:schemeClr val="accent4"/>
          </a:effectRef>
          <a:fontRef idx="minor">
            <a:schemeClr val="dk1"/>
          </a:fontRef>
        </p:style>
      </p:pic>
      <p:sp>
        <p:nvSpPr>
          <p:cNvPr id="14" name="Right Arrow 13"/>
          <p:cNvSpPr/>
          <p:nvPr/>
        </p:nvSpPr>
        <p:spPr bwMode="auto">
          <a:xfrm rot="19834161">
            <a:off x="2595826" y="4517730"/>
            <a:ext cx="1477107" cy="548640"/>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chemeClr val="tx1"/>
              </a:solidFill>
              <a:effectLst/>
              <a:latin typeface="Arial" charset="0"/>
            </a:endParaRPr>
          </a:p>
        </p:txBody>
      </p:sp>
      <p:grpSp>
        <p:nvGrpSpPr>
          <p:cNvPr id="15" name="Group 14"/>
          <p:cNvGrpSpPr/>
          <p:nvPr/>
        </p:nvGrpSpPr>
        <p:grpSpPr>
          <a:xfrm>
            <a:off x="4479510" y="5594024"/>
            <a:ext cx="2101044" cy="1277305"/>
            <a:chOff x="3615396" y="3847611"/>
            <a:chExt cx="2101044" cy="1277305"/>
          </a:xfrm>
        </p:grpSpPr>
        <p:pic>
          <p:nvPicPr>
            <p:cNvPr id="16" name="Picture 16" descr="http://kingkong.grid.creatis.insa-lyon.fr:8080/shiwa/images/shiwa-logo.png"/>
            <p:cNvPicPr>
              <a:picLocks noChangeAspect="1" noChangeArrowheads="1"/>
            </p:cNvPicPr>
            <p:nvPr/>
          </p:nvPicPr>
          <p:blipFill>
            <a:blip r:embed="rId5" cstate="print"/>
            <a:srcRect/>
            <a:stretch>
              <a:fillRect/>
            </a:stretch>
          </p:blipFill>
          <p:spPr bwMode="auto">
            <a:xfrm>
              <a:off x="3615396" y="3847611"/>
              <a:ext cx="1395142" cy="935090"/>
            </a:xfrm>
            <a:prstGeom prst="rect">
              <a:avLst/>
            </a:prstGeom>
            <a:noFill/>
          </p:spPr>
        </p:pic>
        <p:sp>
          <p:nvSpPr>
            <p:cNvPr id="17" name="TextBox 16"/>
            <p:cNvSpPr txBox="1"/>
            <p:nvPr/>
          </p:nvSpPr>
          <p:spPr>
            <a:xfrm>
              <a:off x="4813629" y="4755584"/>
              <a:ext cx="902811" cy="369332"/>
            </a:xfrm>
            <a:prstGeom prst="rect">
              <a:avLst/>
            </a:prstGeom>
            <a:noFill/>
          </p:spPr>
          <p:txBody>
            <a:bodyPr wrap="none" rtlCol="0">
              <a:spAutoFit/>
            </a:bodyPr>
            <a:lstStyle/>
            <a:p>
              <a:r>
                <a:rPr lang="en-IE" dirty="0" smtClean="0"/>
                <a:t>Portals</a:t>
              </a:r>
              <a:endParaRPr lang="en-IE" dirty="0"/>
            </a:p>
          </p:txBody>
        </p:sp>
      </p:grpSp>
      <p:sp>
        <p:nvSpPr>
          <p:cNvPr id="18" name="Right Arrow 17"/>
          <p:cNvSpPr/>
          <p:nvPr/>
        </p:nvSpPr>
        <p:spPr bwMode="auto">
          <a:xfrm rot="1379049">
            <a:off x="2607550" y="5471988"/>
            <a:ext cx="1477107" cy="548640"/>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chemeClr val="tx1"/>
              </a:solidFill>
              <a:effectLst/>
              <a:latin typeface="Arial"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4364" y="1954874"/>
            <a:ext cx="1042509" cy="1042509"/>
          </a:xfrm>
          <a:prstGeom prst="rect">
            <a:avLst/>
          </a:prstGeom>
        </p:spPr>
      </p:pic>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7114" y="4415343"/>
            <a:ext cx="2362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8595" y="5594024"/>
            <a:ext cx="1201737" cy="920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7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4"/>
                                        </p:tgtEl>
                                      </p:cBhvr>
                                    </p:animEffect>
                                    <p:animScale>
                                      <p:cBhvr>
                                        <p:cTn id="23" dur="250" autoRev="1" fill="hold"/>
                                        <p:tgtEl>
                                          <p:spTgt spid="14"/>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18"/>
                                        </p:tgtEl>
                                      </p:cBhvr>
                                    </p:animEffect>
                                    <p:animScale>
                                      <p:cBhvr>
                                        <p:cTn id="28"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Heliophysics</a:t>
            </a:r>
            <a:r>
              <a:rPr lang="en-IE" dirty="0" smtClean="0"/>
              <a:t>, the old way….</a:t>
            </a:r>
            <a:endParaRPr lang="en-IE" dirty="0"/>
          </a:p>
        </p:txBody>
      </p:sp>
      <p:pic>
        <p:nvPicPr>
          <p:cNvPr id="4" name="Picture 2"/>
          <p:cNvPicPr>
            <a:picLocks noChangeAspect="1" noChangeArrowheads="1"/>
          </p:cNvPicPr>
          <p:nvPr/>
        </p:nvPicPr>
        <p:blipFill>
          <a:blip r:embed="rId2" cstate="print"/>
          <a:srcRect/>
          <a:stretch>
            <a:fillRect/>
          </a:stretch>
        </p:blipFill>
        <p:spPr bwMode="auto">
          <a:xfrm>
            <a:off x="3604872" y="1652211"/>
            <a:ext cx="2089192" cy="122413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388848" y="5324619"/>
            <a:ext cx="2334979" cy="1368152"/>
          </a:xfrm>
          <a:prstGeom prst="rect">
            <a:avLst/>
          </a:prstGeom>
          <a:noFill/>
          <a:ln w="9525">
            <a:noFill/>
            <a:miter lim="800000"/>
            <a:headEnd/>
            <a:tailEnd/>
          </a:ln>
        </p:spPr>
      </p:pic>
      <p:pic>
        <p:nvPicPr>
          <p:cNvPr id="6" name="Picture 5" descr="Stunning_First_Image.jpg"/>
          <p:cNvPicPr>
            <a:picLocks noChangeAspect="1"/>
          </p:cNvPicPr>
          <p:nvPr/>
        </p:nvPicPr>
        <p:blipFill>
          <a:blip r:embed="rId4" cstate="print"/>
          <a:stretch>
            <a:fillRect/>
          </a:stretch>
        </p:blipFill>
        <p:spPr>
          <a:xfrm>
            <a:off x="6845232" y="3202851"/>
            <a:ext cx="1833736" cy="1833736"/>
          </a:xfrm>
          <a:prstGeom prst="rect">
            <a:avLst/>
          </a:prstGeom>
          <a:ln>
            <a:noFill/>
          </a:ln>
          <a:effectLst>
            <a:softEdge rad="112500"/>
          </a:effectLst>
        </p:spPr>
      </p:pic>
      <p:cxnSp>
        <p:nvCxnSpPr>
          <p:cNvPr id="7" name="Shape 6"/>
          <p:cNvCxnSpPr>
            <a:stCxn id="4" idx="3"/>
            <a:endCxn id="6" idx="0"/>
          </p:cNvCxnSpPr>
          <p:nvPr/>
        </p:nvCxnSpPr>
        <p:spPr>
          <a:xfrm>
            <a:off x="5694064" y="2264279"/>
            <a:ext cx="2068036" cy="938572"/>
          </a:xfrm>
          <a:prstGeom prst="curvedConnector2">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8" name="Shape 7"/>
          <p:cNvCxnSpPr>
            <a:stCxn id="5" idx="3"/>
            <a:endCxn id="6" idx="2"/>
          </p:cNvCxnSpPr>
          <p:nvPr/>
        </p:nvCxnSpPr>
        <p:spPr>
          <a:xfrm flipV="1">
            <a:off x="5723827" y="5036587"/>
            <a:ext cx="2038273" cy="972108"/>
          </a:xfrm>
          <a:prstGeom prst="curvedConnector2">
            <a:avLst/>
          </a:prstGeom>
          <a:ln>
            <a:headEnd type="arrow"/>
            <a:tailEnd type="arrow"/>
          </a:ln>
        </p:spPr>
        <p:style>
          <a:lnRef idx="3">
            <a:schemeClr val="accent1"/>
          </a:lnRef>
          <a:fillRef idx="0">
            <a:schemeClr val="accent1"/>
          </a:fillRef>
          <a:effectRef idx="2">
            <a:schemeClr val="accent1"/>
          </a:effectRef>
          <a:fontRef idx="minor">
            <a:schemeClr val="tx1"/>
          </a:fontRef>
        </p:style>
      </p:cxnSp>
      <p:pic>
        <p:nvPicPr>
          <p:cNvPr id="9" name="Picture 8" descr="stressed.jpg"/>
          <p:cNvPicPr>
            <a:picLocks noChangeAspect="1"/>
          </p:cNvPicPr>
          <p:nvPr/>
        </p:nvPicPr>
        <p:blipFill>
          <a:blip r:embed="rId5" cstate="print"/>
          <a:stretch>
            <a:fillRect/>
          </a:stretch>
        </p:blipFill>
        <p:spPr>
          <a:xfrm>
            <a:off x="461466" y="2948355"/>
            <a:ext cx="1734166" cy="2186558"/>
          </a:xfrm>
          <a:prstGeom prst="rect">
            <a:avLst/>
          </a:prstGeom>
        </p:spPr>
      </p:pic>
      <p:cxnSp>
        <p:nvCxnSpPr>
          <p:cNvPr id="10" name="Shape 9"/>
          <p:cNvCxnSpPr>
            <a:stCxn id="9" idx="0"/>
            <a:endCxn id="4" idx="1"/>
          </p:cNvCxnSpPr>
          <p:nvPr/>
        </p:nvCxnSpPr>
        <p:spPr>
          <a:xfrm rot="5400000" flipH="1" flipV="1">
            <a:off x="2124672" y="1468156"/>
            <a:ext cx="684076" cy="2276323"/>
          </a:xfrm>
          <a:prstGeom prst="curvedConnector2">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1" name="Shape 10"/>
          <p:cNvCxnSpPr>
            <a:stCxn id="9" idx="2"/>
            <a:endCxn id="5" idx="1"/>
          </p:cNvCxnSpPr>
          <p:nvPr/>
        </p:nvCxnSpPr>
        <p:spPr>
          <a:xfrm rot="16200000" flipH="1">
            <a:off x="1921807" y="4541654"/>
            <a:ext cx="873782" cy="2060299"/>
          </a:xfrm>
          <a:prstGeom prst="curvedConnector2">
            <a:avLst/>
          </a:prstGeom>
          <a:ln>
            <a:headEnd type="arrow"/>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6196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Available Services</a:t>
            </a:r>
            <a:endParaRPr lang="en-IE" dirty="0"/>
          </a:p>
        </p:txBody>
      </p:sp>
      <p:sp>
        <p:nvSpPr>
          <p:cNvPr id="4" name="Oval 3"/>
          <p:cNvSpPr/>
          <p:nvPr/>
        </p:nvSpPr>
        <p:spPr>
          <a:xfrm>
            <a:off x="5032623" y="2163289"/>
            <a:ext cx="1446212" cy="79375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E" sz="1200" b="1" dirty="0" smtClean="0">
                <a:latin typeface="Liberation Sans"/>
              </a:rPr>
              <a:t>Web Services</a:t>
            </a:r>
          </a:p>
        </p:txBody>
      </p:sp>
      <p:sp>
        <p:nvSpPr>
          <p:cNvPr id="5" name="Rounded Rectangle 4"/>
          <p:cNvSpPr/>
          <p:nvPr/>
        </p:nvSpPr>
        <p:spPr>
          <a:xfrm>
            <a:off x="1538586" y="3581399"/>
            <a:ext cx="1117610" cy="9286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E" sz="1200" b="1" dirty="0" smtClean="0">
                <a:latin typeface="Liberation Sans"/>
              </a:rPr>
              <a:t>GUI</a:t>
            </a:r>
            <a:endParaRPr lang="en-IE" sz="1200" b="1" dirty="0">
              <a:latin typeface="Liberation Sans"/>
            </a:endParaRPr>
          </a:p>
        </p:txBody>
      </p:sp>
      <p:cxnSp>
        <p:nvCxnSpPr>
          <p:cNvPr id="6" name="Curved Connector 5"/>
          <p:cNvCxnSpPr>
            <a:stCxn id="8" idx="1"/>
            <a:endCxn id="4" idx="2"/>
          </p:cNvCxnSpPr>
          <p:nvPr/>
        </p:nvCxnSpPr>
        <p:spPr bwMode="auto">
          <a:xfrm flipV="1">
            <a:off x="4582106" y="2560169"/>
            <a:ext cx="450517" cy="1483717"/>
          </a:xfrm>
          <a:prstGeom prst="curvedConnector3">
            <a:avLst>
              <a:gd name="adj1" fmla="val 50000"/>
            </a:avLst>
          </a:prstGeom>
          <a:ln>
            <a:headEnd type="arrow"/>
            <a:tailEnd type="arrow"/>
          </a:ln>
        </p:spPr>
        <p:style>
          <a:lnRef idx="1">
            <a:schemeClr val="accent4"/>
          </a:lnRef>
          <a:fillRef idx="2">
            <a:schemeClr val="accent4"/>
          </a:fillRef>
          <a:effectRef idx="1">
            <a:schemeClr val="accent4"/>
          </a:effectRef>
          <a:fontRef idx="minor">
            <a:schemeClr val="dk1"/>
          </a:fontRef>
        </p:style>
      </p:cxnSp>
      <p:cxnSp>
        <p:nvCxnSpPr>
          <p:cNvPr id="7" name="Curved Connector 15"/>
          <p:cNvCxnSpPr>
            <a:stCxn id="30" idx="3"/>
            <a:endCxn id="5" idx="1"/>
          </p:cNvCxnSpPr>
          <p:nvPr/>
        </p:nvCxnSpPr>
        <p:spPr bwMode="auto">
          <a:xfrm>
            <a:off x="1001587" y="4040541"/>
            <a:ext cx="536999" cy="5205"/>
          </a:xfrm>
          <a:prstGeom prst="curvedConnector3">
            <a:avLst>
              <a:gd name="adj1" fmla="val 50000"/>
            </a:avLst>
          </a:prstGeom>
          <a:ln>
            <a:headEnd type="arrow"/>
            <a:tailEnd type="arrow"/>
          </a:ln>
        </p:spPr>
        <p:style>
          <a:lnRef idx="1">
            <a:schemeClr val="accent4"/>
          </a:lnRef>
          <a:fillRef idx="2">
            <a:schemeClr val="accent4"/>
          </a:fillRef>
          <a:effectRef idx="1">
            <a:schemeClr val="accent4"/>
          </a:effectRef>
          <a:fontRef idx="minor">
            <a:schemeClr val="dk1"/>
          </a:fontRef>
        </p:style>
      </p:cxnSp>
      <p:sp>
        <p:nvSpPr>
          <p:cNvPr id="8" name="Freeform 7"/>
          <p:cNvSpPr/>
          <p:nvPr/>
        </p:nvSpPr>
        <p:spPr>
          <a:xfrm>
            <a:off x="3853306" y="3525104"/>
            <a:ext cx="728800" cy="10375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ln/>
        </p:spPr>
        <p:style>
          <a:lnRef idx="1">
            <a:schemeClr val="accent4"/>
          </a:lnRef>
          <a:fillRef idx="2">
            <a:schemeClr val="accent4"/>
          </a:fillRef>
          <a:effectRef idx="1">
            <a:schemeClr val="accent4"/>
          </a:effectRef>
          <a:fontRef idx="minor">
            <a:schemeClr val="dk1"/>
          </a:fontRef>
        </p:style>
        <p:txBody>
          <a:bodyPr vert="horz"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1200" b="1" i="0" u="none" strike="noStrike" kern="1200" dirty="0" smtClean="0">
                <a:ln>
                  <a:noFill/>
                </a:ln>
                <a:latin typeface="Liberation Sans" pitchFamily="18"/>
                <a:ea typeface="DejaVu Sans" pitchFamily="2"/>
                <a:cs typeface="DejaVu Sans" pitchFamily="2"/>
              </a:rPr>
              <a:t>API</a:t>
            </a:r>
            <a:endParaRPr lang="en-US" sz="1200" b="1" i="0" u="none" strike="noStrike" kern="1200" dirty="0">
              <a:ln>
                <a:noFill/>
              </a:ln>
              <a:latin typeface="Liberation Sans" pitchFamily="18"/>
              <a:ea typeface="DejaVu Sans" pitchFamily="2"/>
              <a:cs typeface="DejaVu Sans" pitchFamily="2"/>
            </a:endParaRPr>
          </a:p>
        </p:txBody>
      </p:sp>
      <p:cxnSp>
        <p:nvCxnSpPr>
          <p:cNvPr id="9" name="Curved Connector 15"/>
          <p:cNvCxnSpPr>
            <a:stCxn id="5" idx="3"/>
            <a:endCxn id="8" idx="3"/>
          </p:cNvCxnSpPr>
          <p:nvPr/>
        </p:nvCxnSpPr>
        <p:spPr bwMode="auto">
          <a:xfrm flipV="1">
            <a:off x="2656196" y="4043886"/>
            <a:ext cx="1197110" cy="1860"/>
          </a:xfrm>
          <a:prstGeom prst="curvedConnector3">
            <a:avLst>
              <a:gd name="adj1" fmla="val 50000"/>
            </a:avLst>
          </a:prstGeom>
          <a:ln>
            <a:headEnd type="arrow"/>
            <a:tailEnd type="arrow"/>
          </a:ln>
        </p:spPr>
        <p:style>
          <a:lnRef idx="1">
            <a:schemeClr val="accent4"/>
          </a:lnRef>
          <a:fillRef idx="2">
            <a:schemeClr val="accent4"/>
          </a:fillRef>
          <a:effectRef idx="1">
            <a:schemeClr val="accent4"/>
          </a:effectRef>
          <a:fontRef idx="minor">
            <a:schemeClr val="dk1"/>
          </a:fontRef>
        </p:style>
      </p:cxnSp>
      <p:grpSp>
        <p:nvGrpSpPr>
          <p:cNvPr id="10" name="Group 53"/>
          <p:cNvGrpSpPr/>
          <p:nvPr/>
        </p:nvGrpSpPr>
        <p:grpSpPr>
          <a:xfrm>
            <a:off x="1295536" y="5014149"/>
            <a:ext cx="1600200" cy="1031400"/>
            <a:chOff x="2982912" y="579437"/>
            <a:chExt cx="1600200" cy="1031400"/>
          </a:xfrm>
        </p:grpSpPr>
        <p:sp>
          <p:nvSpPr>
            <p:cNvPr id="11" name="Freeform 10"/>
            <p:cNvSpPr/>
            <p:nvPr/>
          </p:nvSpPr>
          <p:spPr>
            <a:xfrm>
              <a:off x="2982912" y="579437"/>
              <a:ext cx="1600200" cy="10314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ln/>
          </p:spPr>
          <p:style>
            <a:lnRef idx="1">
              <a:schemeClr val="accent4"/>
            </a:lnRef>
            <a:fillRef idx="2">
              <a:schemeClr val="accent4"/>
            </a:fillRef>
            <a:effectRef idx="1">
              <a:schemeClr val="accent4"/>
            </a:effectRef>
            <a:fontRef idx="minor">
              <a:schemeClr val="dk1"/>
            </a:fontRef>
          </p:style>
          <p:txBody>
            <a:bodyPr vert="horz"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200" b="1" dirty="0" smtClean="0">
                <a:latin typeface="Liberation Sans" pitchFamily="18"/>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200" b="1" i="0" u="none" strike="noStrike" kern="1200" dirty="0">
                <a:ln>
                  <a:noFill/>
                </a:ln>
                <a:latin typeface="Liberation Sans" pitchFamily="18"/>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200" b="1" i="0" u="none" strike="noStrike" kern="1200" dirty="0">
                <a:ln>
                  <a:noFill/>
                </a:ln>
                <a:latin typeface="Liberation Sans" pitchFamily="18"/>
                <a:ea typeface="DejaVu Sans" pitchFamily="2"/>
                <a:cs typeface="DejaVu Sans" pitchFamily="2"/>
              </a:endParaRPr>
            </a:p>
          </p:txBody>
        </p:sp>
        <p:grpSp>
          <p:nvGrpSpPr>
            <p:cNvPr id="12" name="Group 40"/>
            <p:cNvGrpSpPr/>
            <p:nvPr/>
          </p:nvGrpSpPr>
          <p:grpSpPr>
            <a:xfrm>
              <a:off x="3879169" y="808037"/>
              <a:ext cx="703943" cy="588335"/>
              <a:chOff x="2583769" y="1057902"/>
              <a:chExt cx="703943" cy="588335"/>
            </a:xfrm>
          </p:grpSpPr>
          <p:sp>
            <p:nvSpPr>
              <p:cNvPr id="14" name="Curved Up Arrow 13"/>
              <p:cNvSpPr/>
              <p:nvPr/>
            </p:nvSpPr>
            <p:spPr>
              <a:xfrm>
                <a:off x="2634569" y="1362702"/>
                <a:ext cx="653143" cy="283535"/>
              </a:xfrm>
              <a:prstGeom prst="curvedUpArrow">
                <a:avLst>
                  <a:gd name="adj1" fmla="val 59445"/>
                  <a:gd name="adj2" fmla="val 115179"/>
                  <a:gd name="adj3" fmla="val 3933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b="1">
                  <a:solidFill>
                    <a:schemeClr val="tx1"/>
                  </a:solidFill>
                </a:endParaRPr>
              </a:p>
            </p:txBody>
          </p:sp>
          <p:sp>
            <p:nvSpPr>
              <p:cNvPr id="15" name="Curved Up Arrow 14"/>
              <p:cNvSpPr/>
              <p:nvPr/>
            </p:nvSpPr>
            <p:spPr>
              <a:xfrm rot="10800000">
                <a:off x="2583769" y="1057902"/>
                <a:ext cx="653143" cy="283535"/>
              </a:xfrm>
              <a:prstGeom prst="curvedUpArrow">
                <a:avLst>
                  <a:gd name="adj1" fmla="val 59445"/>
                  <a:gd name="adj2" fmla="val 115179"/>
                  <a:gd name="adj3" fmla="val 3933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b="1">
                  <a:solidFill>
                    <a:schemeClr val="tx1"/>
                  </a:solidFill>
                </a:endParaRPr>
              </a:p>
            </p:txBody>
          </p:sp>
        </p:grpSp>
        <p:sp>
          <p:nvSpPr>
            <p:cNvPr id="13" name="TextBox 12"/>
            <p:cNvSpPr txBox="1"/>
            <p:nvPr/>
          </p:nvSpPr>
          <p:spPr>
            <a:xfrm>
              <a:off x="2991263" y="731837"/>
              <a:ext cx="904414"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sz="1200" b="1" dirty="0" smtClean="0">
                  <a:latin typeface="Liberation Sans"/>
                </a:rPr>
                <a:t>Workflow</a:t>
              </a:r>
            </a:p>
            <a:p>
              <a:pPr algn="ctr"/>
              <a:r>
                <a:rPr lang="en-US" sz="1200" b="1" dirty="0" smtClean="0">
                  <a:latin typeface="Liberation Sans"/>
                </a:rPr>
                <a:t>Engine</a:t>
              </a:r>
            </a:p>
            <a:p>
              <a:pPr algn="ctr"/>
              <a:r>
                <a:rPr lang="en-US" sz="1200" b="1" dirty="0" smtClean="0">
                  <a:latin typeface="Liberation Sans"/>
                </a:rPr>
                <a:t>(Server)</a:t>
              </a:r>
              <a:endParaRPr lang="en-US" sz="1200" b="1" dirty="0">
                <a:latin typeface="Liberation Sans"/>
              </a:endParaRPr>
            </a:p>
          </p:txBody>
        </p:sp>
      </p:grpSp>
      <p:cxnSp>
        <p:nvCxnSpPr>
          <p:cNvPr id="16" name="Curved Connector 15"/>
          <p:cNvCxnSpPr>
            <a:stCxn id="5" idx="2"/>
            <a:endCxn id="11" idx="0"/>
          </p:cNvCxnSpPr>
          <p:nvPr/>
        </p:nvCxnSpPr>
        <p:spPr bwMode="auto">
          <a:xfrm rot="5400000">
            <a:off x="1844486" y="4761244"/>
            <a:ext cx="504056" cy="1755"/>
          </a:xfrm>
          <a:prstGeom prst="curvedConnector3">
            <a:avLst>
              <a:gd name="adj1" fmla="val 50000"/>
            </a:avLst>
          </a:prstGeom>
          <a:ln>
            <a:headEnd type="arrow"/>
            <a:tailEnd type="arrow"/>
          </a:ln>
        </p:spPr>
        <p:style>
          <a:lnRef idx="1">
            <a:schemeClr val="accent4"/>
          </a:lnRef>
          <a:fillRef idx="2">
            <a:schemeClr val="accent4"/>
          </a:fillRef>
          <a:effectRef idx="1">
            <a:schemeClr val="accent4"/>
          </a:effectRef>
          <a:fontRef idx="minor">
            <a:schemeClr val="dk1"/>
          </a:fontRef>
        </p:style>
      </p:cxnSp>
      <p:cxnSp>
        <p:nvCxnSpPr>
          <p:cNvPr id="17" name="Curved Connector 15"/>
          <p:cNvCxnSpPr>
            <a:stCxn id="11" idx="1"/>
            <a:endCxn id="8" idx="3"/>
          </p:cNvCxnSpPr>
          <p:nvPr/>
        </p:nvCxnSpPr>
        <p:spPr bwMode="auto">
          <a:xfrm flipV="1">
            <a:off x="2895736" y="4043886"/>
            <a:ext cx="957570" cy="1485963"/>
          </a:xfrm>
          <a:prstGeom prst="curvedConnector3">
            <a:avLst>
              <a:gd name="adj1" fmla="val 50000"/>
            </a:avLst>
          </a:prstGeom>
          <a:ln>
            <a:headEnd type="arrow"/>
            <a:tailEnd type="arrow"/>
          </a:ln>
        </p:spPr>
        <p:style>
          <a:lnRef idx="1">
            <a:schemeClr val="accent4"/>
          </a:lnRef>
          <a:fillRef idx="2">
            <a:schemeClr val="accent4"/>
          </a:fillRef>
          <a:effectRef idx="1">
            <a:schemeClr val="accent4"/>
          </a:effectRef>
          <a:fontRef idx="minor">
            <a:schemeClr val="dk1"/>
          </a:fontRef>
        </p:style>
      </p:cxnSp>
      <p:grpSp>
        <p:nvGrpSpPr>
          <p:cNvPr id="18" name="Group 60"/>
          <p:cNvGrpSpPr/>
          <p:nvPr/>
        </p:nvGrpSpPr>
        <p:grpSpPr>
          <a:xfrm>
            <a:off x="1284007" y="2294379"/>
            <a:ext cx="1631809" cy="1031400"/>
            <a:chOff x="629063" y="579437"/>
            <a:chExt cx="1631809" cy="1031400"/>
          </a:xfrm>
        </p:grpSpPr>
        <p:sp>
          <p:nvSpPr>
            <p:cNvPr id="19" name="Freeform 18"/>
            <p:cNvSpPr/>
            <p:nvPr/>
          </p:nvSpPr>
          <p:spPr>
            <a:xfrm>
              <a:off x="660672" y="579437"/>
              <a:ext cx="1600200" cy="10314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ln/>
          </p:spPr>
          <p:style>
            <a:lnRef idx="1">
              <a:schemeClr val="accent4"/>
            </a:lnRef>
            <a:fillRef idx="2">
              <a:schemeClr val="accent4"/>
            </a:fillRef>
            <a:effectRef idx="1">
              <a:schemeClr val="accent4"/>
            </a:effectRef>
            <a:fontRef idx="minor">
              <a:schemeClr val="dk1"/>
            </a:fontRef>
          </p:style>
          <p:txBody>
            <a:bodyPr vert="horz"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200" dirty="0" smtClean="0">
                <a:latin typeface="Liberation Sans" pitchFamily="18"/>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200" b="0" i="0" u="none" strike="noStrike" kern="1200" dirty="0">
                <a:ln>
                  <a:noFill/>
                </a:ln>
                <a:latin typeface="Liberation Sans" pitchFamily="18"/>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200" b="0" i="0" u="none" strike="noStrike" kern="1200" dirty="0">
                <a:ln>
                  <a:noFill/>
                </a:ln>
                <a:latin typeface="Liberation Sans" pitchFamily="18"/>
                <a:ea typeface="DejaVu Sans" pitchFamily="2"/>
                <a:cs typeface="DejaVu Sans" pitchFamily="2"/>
              </a:endParaRPr>
            </a:p>
          </p:txBody>
        </p:sp>
        <p:sp>
          <p:nvSpPr>
            <p:cNvPr id="20" name="TextBox 19"/>
            <p:cNvSpPr txBox="1"/>
            <p:nvPr/>
          </p:nvSpPr>
          <p:spPr>
            <a:xfrm>
              <a:off x="629063" y="731837"/>
              <a:ext cx="904415"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sz="1200" dirty="0" smtClean="0">
                  <a:latin typeface="Liberation Sans"/>
                </a:rPr>
                <a:t>Workflow</a:t>
              </a:r>
            </a:p>
            <a:p>
              <a:pPr algn="ctr"/>
              <a:r>
                <a:rPr lang="en-US" sz="1200" dirty="0" smtClean="0">
                  <a:latin typeface="Liberation Sans"/>
                </a:rPr>
                <a:t>Engine</a:t>
              </a:r>
            </a:p>
            <a:p>
              <a:pPr algn="ctr"/>
              <a:r>
                <a:rPr lang="en-US" sz="1200" dirty="0" smtClean="0">
                  <a:latin typeface="Liberation Sans"/>
                </a:rPr>
                <a:t>(Desktop)</a:t>
              </a:r>
              <a:endParaRPr lang="en-US" sz="1200" dirty="0">
                <a:latin typeface="Liberation Sans"/>
              </a:endParaRPr>
            </a:p>
          </p:txBody>
        </p:sp>
        <p:grpSp>
          <p:nvGrpSpPr>
            <p:cNvPr id="21" name="Group 39"/>
            <p:cNvGrpSpPr/>
            <p:nvPr/>
          </p:nvGrpSpPr>
          <p:grpSpPr>
            <a:xfrm>
              <a:off x="1516969" y="808037"/>
              <a:ext cx="703943" cy="588335"/>
              <a:chOff x="2583769" y="1057902"/>
              <a:chExt cx="703943" cy="588335"/>
            </a:xfrm>
          </p:grpSpPr>
          <p:sp>
            <p:nvSpPr>
              <p:cNvPr id="22" name="Curved Up Arrow 21"/>
              <p:cNvSpPr/>
              <p:nvPr/>
            </p:nvSpPr>
            <p:spPr>
              <a:xfrm>
                <a:off x="2634569" y="1362702"/>
                <a:ext cx="653143" cy="283535"/>
              </a:xfrm>
              <a:prstGeom prst="curvedUpArrow">
                <a:avLst>
                  <a:gd name="adj1" fmla="val 59445"/>
                  <a:gd name="adj2" fmla="val 115179"/>
                  <a:gd name="adj3" fmla="val 3933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a:solidFill>
                    <a:schemeClr val="tx1"/>
                  </a:solidFill>
                </a:endParaRPr>
              </a:p>
            </p:txBody>
          </p:sp>
          <p:sp>
            <p:nvSpPr>
              <p:cNvPr id="23" name="Curved Up Arrow 22"/>
              <p:cNvSpPr/>
              <p:nvPr/>
            </p:nvSpPr>
            <p:spPr>
              <a:xfrm rot="10800000">
                <a:off x="2583769" y="1057902"/>
                <a:ext cx="653143" cy="283535"/>
              </a:xfrm>
              <a:prstGeom prst="curvedUpArrow">
                <a:avLst>
                  <a:gd name="adj1" fmla="val 59445"/>
                  <a:gd name="adj2" fmla="val 115179"/>
                  <a:gd name="adj3" fmla="val 3933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a:solidFill>
                    <a:schemeClr val="tx1"/>
                  </a:solidFill>
                </a:endParaRPr>
              </a:p>
            </p:txBody>
          </p:sp>
        </p:grpSp>
      </p:grpSp>
      <p:cxnSp>
        <p:nvCxnSpPr>
          <p:cNvPr id="24" name="Curved Connector 15"/>
          <p:cNvCxnSpPr>
            <a:stCxn id="30" idx="0"/>
            <a:endCxn id="20" idx="1"/>
          </p:cNvCxnSpPr>
          <p:nvPr/>
        </p:nvCxnSpPr>
        <p:spPr bwMode="auto">
          <a:xfrm rot="5400000" flipH="1" flipV="1">
            <a:off x="489992" y="2814085"/>
            <a:ext cx="838155" cy="749876"/>
          </a:xfrm>
          <a:prstGeom prst="curvedConnector2">
            <a:avLst/>
          </a:prstGeom>
          <a:ln>
            <a:headEnd type="arrow"/>
            <a:tailEnd type="arrow"/>
          </a:ln>
        </p:spPr>
        <p:style>
          <a:lnRef idx="1">
            <a:schemeClr val="accent4"/>
          </a:lnRef>
          <a:fillRef idx="2">
            <a:schemeClr val="accent4"/>
          </a:fillRef>
          <a:effectRef idx="1">
            <a:schemeClr val="accent4"/>
          </a:effectRef>
          <a:fontRef idx="minor">
            <a:schemeClr val="dk1"/>
          </a:fontRef>
        </p:style>
      </p:cxnSp>
      <p:cxnSp>
        <p:nvCxnSpPr>
          <p:cNvPr id="25" name="Curved Connector 15"/>
          <p:cNvCxnSpPr>
            <a:stCxn id="19" idx="1"/>
            <a:endCxn id="8" idx="0"/>
          </p:cNvCxnSpPr>
          <p:nvPr/>
        </p:nvCxnSpPr>
        <p:spPr bwMode="auto">
          <a:xfrm>
            <a:off x="2915816" y="2810079"/>
            <a:ext cx="1301890" cy="715025"/>
          </a:xfrm>
          <a:prstGeom prst="curvedConnector2">
            <a:avLst/>
          </a:prstGeom>
          <a:ln>
            <a:headEnd type="arrow"/>
            <a:tailEnd type="arrow"/>
          </a:ln>
        </p:spPr>
        <p:style>
          <a:lnRef idx="1">
            <a:schemeClr val="accent4"/>
          </a:lnRef>
          <a:fillRef idx="2">
            <a:schemeClr val="accent4"/>
          </a:fillRef>
          <a:effectRef idx="1">
            <a:schemeClr val="accent4"/>
          </a:effectRef>
          <a:fontRef idx="minor">
            <a:schemeClr val="dk1"/>
          </a:fontRef>
        </p:style>
      </p:cxnSp>
      <p:sp>
        <p:nvSpPr>
          <p:cNvPr id="26" name="Rounded Rectangle 25"/>
          <p:cNvSpPr/>
          <p:nvPr/>
        </p:nvSpPr>
        <p:spPr>
          <a:xfrm>
            <a:off x="6876256" y="1981969"/>
            <a:ext cx="2100250" cy="115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E"/>
          </a:p>
        </p:txBody>
      </p:sp>
      <p:sp>
        <p:nvSpPr>
          <p:cNvPr id="27" name="TextBox 26"/>
          <p:cNvSpPr txBox="1"/>
          <p:nvPr/>
        </p:nvSpPr>
        <p:spPr>
          <a:xfrm>
            <a:off x="8024910" y="2470840"/>
            <a:ext cx="968535" cy="27699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rtlCol="0">
            <a:spAutoFit/>
          </a:bodyPr>
          <a:lstStyle/>
          <a:p>
            <a:pPr algn="ctr" defTabSz="2085975"/>
            <a:r>
              <a:rPr lang="en-IE" sz="1200" b="1" dirty="0" smtClean="0">
                <a:latin typeface="Arial" charset="0"/>
              </a:rPr>
              <a:t>Resources</a:t>
            </a:r>
            <a:endParaRPr lang="en-IE" sz="800" dirty="0"/>
          </a:p>
        </p:txBody>
      </p:sp>
      <p:sp>
        <p:nvSpPr>
          <p:cNvPr id="28" name="Lightning Bolt 27"/>
          <p:cNvSpPr/>
          <p:nvPr/>
        </p:nvSpPr>
        <p:spPr>
          <a:xfrm>
            <a:off x="6962774" y="2305050"/>
            <a:ext cx="496019" cy="531490"/>
          </a:xfrm>
          <a:prstGeom prst="lightningBol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29" name="Curved Connector 112"/>
          <p:cNvCxnSpPr>
            <a:stCxn id="4" idx="6"/>
            <a:endCxn id="26" idx="1"/>
          </p:cNvCxnSpPr>
          <p:nvPr/>
        </p:nvCxnSpPr>
        <p:spPr bwMode="auto">
          <a:xfrm flipV="1">
            <a:off x="6478835" y="2557969"/>
            <a:ext cx="397421" cy="2200"/>
          </a:xfrm>
          <a:prstGeom prst="curvedConnector3">
            <a:avLst>
              <a:gd name="adj1" fmla="val 50000"/>
            </a:avLst>
          </a:prstGeom>
          <a:ln>
            <a:headEnd type="arrow"/>
            <a:tailEnd type="arrow"/>
          </a:ln>
        </p:spPr>
        <p:style>
          <a:lnRef idx="1">
            <a:schemeClr val="accent4"/>
          </a:lnRef>
          <a:fillRef idx="2">
            <a:schemeClr val="accent4"/>
          </a:fillRef>
          <a:effectRef idx="1">
            <a:schemeClr val="accent4"/>
          </a:effectRef>
          <a:fontRef idx="minor">
            <a:schemeClr val="dk1"/>
          </a:fontRef>
        </p:style>
      </p:cxnSp>
      <p:pic>
        <p:nvPicPr>
          <p:cNvPr id="30" name="Picture 29" descr="einsteinandabbaeban.jpg"/>
          <p:cNvPicPr>
            <a:picLocks noChangeAspect="1"/>
          </p:cNvPicPr>
          <p:nvPr/>
        </p:nvPicPr>
        <p:blipFill>
          <a:blip r:embed="rId2" cstate="print"/>
          <a:stretch>
            <a:fillRect/>
          </a:stretch>
        </p:blipFill>
        <p:spPr>
          <a:xfrm>
            <a:off x="66675" y="3608100"/>
            <a:ext cx="934912" cy="864881"/>
          </a:xfrm>
          <a:prstGeom prst="rect">
            <a:avLst/>
          </a:prstGeom>
        </p:spPr>
        <p:style>
          <a:lnRef idx="1">
            <a:schemeClr val="accent4"/>
          </a:lnRef>
          <a:fillRef idx="2">
            <a:schemeClr val="accent4"/>
          </a:fillRef>
          <a:effectRef idx="1">
            <a:schemeClr val="accent4"/>
          </a:effectRef>
          <a:fontRef idx="minor">
            <a:schemeClr val="dk1"/>
          </a:fontRef>
        </p:style>
      </p:pic>
      <p:sp>
        <p:nvSpPr>
          <p:cNvPr id="31" name="Can 30"/>
          <p:cNvSpPr/>
          <p:nvPr/>
        </p:nvSpPr>
        <p:spPr>
          <a:xfrm>
            <a:off x="7524750" y="2295525"/>
            <a:ext cx="516210" cy="550540"/>
          </a:xfrm>
          <a:prstGeom prst="ca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2" name="Oval 31"/>
          <p:cNvSpPr/>
          <p:nvPr/>
        </p:nvSpPr>
        <p:spPr>
          <a:xfrm>
            <a:off x="5042148" y="3649189"/>
            <a:ext cx="1446212" cy="79375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E" sz="1200" b="1" dirty="0" smtClean="0">
                <a:latin typeface="Liberation Sans"/>
              </a:rPr>
              <a:t>Web Services</a:t>
            </a:r>
          </a:p>
        </p:txBody>
      </p:sp>
      <p:sp>
        <p:nvSpPr>
          <p:cNvPr id="33" name="Rounded Rectangle 32"/>
          <p:cNvSpPr/>
          <p:nvPr/>
        </p:nvSpPr>
        <p:spPr>
          <a:xfrm>
            <a:off x="6885781" y="3467869"/>
            <a:ext cx="2100250" cy="115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E"/>
          </a:p>
        </p:txBody>
      </p:sp>
      <p:cxnSp>
        <p:nvCxnSpPr>
          <p:cNvPr id="34" name="Curved Connector 112"/>
          <p:cNvCxnSpPr>
            <a:stCxn id="32" idx="6"/>
            <a:endCxn id="33" idx="1"/>
          </p:cNvCxnSpPr>
          <p:nvPr/>
        </p:nvCxnSpPr>
        <p:spPr bwMode="auto">
          <a:xfrm flipV="1">
            <a:off x="6488360" y="4043869"/>
            <a:ext cx="397421" cy="2200"/>
          </a:xfrm>
          <a:prstGeom prst="curvedConnector3">
            <a:avLst>
              <a:gd name="adj1" fmla="val 50000"/>
            </a:avLst>
          </a:prstGeom>
          <a:ln>
            <a:headEnd type="arrow"/>
            <a:tailEnd type="arrow"/>
          </a:ln>
        </p:spPr>
        <p:style>
          <a:lnRef idx="1">
            <a:schemeClr val="accent4"/>
          </a:lnRef>
          <a:fillRef idx="2">
            <a:schemeClr val="accent4"/>
          </a:fillRef>
          <a:effectRef idx="1">
            <a:schemeClr val="accent4"/>
          </a:effectRef>
          <a:fontRef idx="minor">
            <a:schemeClr val="dk1"/>
          </a:fontRef>
        </p:style>
      </p:cxnSp>
      <p:pic>
        <p:nvPicPr>
          <p:cNvPr id="35" name="Picture 34" descr="Stunning_First_Image.jpg"/>
          <p:cNvPicPr>
            <a:picLocks noChangeAspect="1"/>
          </p:cNvPicPr>
          <p:nvPr/>
        </p:nvPicPr>
        <p:blipFill>
          <a:blip r:embed="rId3" cstate="print"/>
          <a:stretch>
            <a:fillRect/>
          </a:stretch>
        </p:blipFill>
        <p:spPr>
          <a:xfrm>
            <a:off x="7159377" y="3640548"/>
            <a:ext cx="832098" cy="832098"/>
          </a:xfrm>
          <a:prstGeom prst="rect">
            <a:avLst/>
          </a:prstGeom>
          <a:ln/>
        </p:spPr>
        <p:style>
          <a:lnRef idx="1">
            <a:schemeClr val="accent4"/>
          </a:lnRef>
          <a:fillRef idx="2">
            <a:schemeClr val="accent4"/>
          </a:fillRef>
          <a:effectRef idx="1">
            <a:schemeClr val="accent4"/>
          </a:effectRef>
          <a:fontRef idx="minor">
            <a:schemeClr val="dk1"/>
          </a:fontRef>
        </p:style>
      </p:pic>
      <p:cxnSp>
        <p:nvCxnSpPr>
          <p:cNvPr id="36" name="Curved Connector 35"/>
          <p:cNvCxnSpPr>
            <a:stCxn id="8" idx="1"/>
            <a:endCxn id="32" idx="2"/>
          </p:cNvCxnSpPr>
          <p:nvPr/>
        </p:nvCxnSpPr>
        <p:spPr bwMode="auto">
          <a:xfrm>
            <a:off x="4582106" y="4043886"/>
            <a:ext cx="460042" cy="2183"/>
          </a:xfrm>
          <a:prstGeom prst="curvedConnector3">
            <a:avLst>
              <a:gd name="adj1" fmla="val 50000"/>
            </a:avLst>
          </a:prstGeom>
          <a:ln>
            <a:headEnd type="arrow"/>
            <a:tailEnd type="arrow"/>
          </a:ln>
        </p:spPr>
        <p:style>
          <a:lnRef idx="1">
            <a:schemeClr val="accent4"/>
          </a:lnRef>
          <a:fillRef idx="2">
            <a:schemeClr val="accent4"/>
          </a:fillRef>
          <a:effectRef idx="1">
            <a:schemeClr val="accent4"/>
          </a:effectRef>
          <a:fontRef idx="minor">
            <a:schemeClr val="dk1"/>
          </a:fontRef>
        </p:style>
      </p:cxnSp>
      <p:sp>
        <p:nvSpPr>
          <p:cNvPr id="37" name="Oval 36"/>
          <p:cNvSpPr/>
          <p:nvPr/>
        </p:nvSpPr>
        <p:spPr>
          <a:xfrm>
            <a:off x="5051673" y="5096989"/>
            <a:ext cx="1446212" cy="79375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E" sz="1200" b="1" dirty="0" smtClean="0">
                <a:latin typeface="Liberation Sans"/>
              </a:rPr>
              <a:t>Web Services</a:t>
            </a:r>
          </a:p>
        </p:txBody>
      </p:sp>
      <p:sp>
        <p:nvSpPr>
          <p:cNvPr id="38" name="Rounded Rectangle 37"/>
          <p:cNvSpPr/>
          <p:nvPr/>
        </p:nvSpPr>
        <p:spPr>
          <a:xfrm>
            <a:off x="6895306" y="4915669"/>
            <a:ext cx="2100250" cy="115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E"/>
          </a:p>
        </p:txBody>
      </p:sp>
      <p:cxnSp>
        <p:nvCxnSpPr>
          <p:cNvPr id="39" name="Curved Connector 112"/>
          <p:cNvCxnSpPr>
            <a:stCxn id="37" idx="6"/>
            <a:endCxn id="38" idx="1"/>
          </p:cNvCxnSpPr>
          <p:nvPr/>
        </p:nvCxnSpPr>
        <p:spPr bwMode="auto">
          <a:xfrm flipV="1">
            <a:off x="6497885" y="5491669"/>
            <a:ext cx="397421" cy="2200"/>
          </a:xfrm>
          <a:prstGeom prst="curvedConnector3">
            <a:avLst>
              <a:gd name="adj1" fmla="val 50000"/>
            </a:avLst>
          </a:prstGeom>
          <a:ln>
            <a:headEnd type="arrow"/>
            <a:tailEnd type="arrow"/>
          </a:ln>
        </p:spPr>
        <p:style>
          <a:lnRef idx="1">
            <a:schemeClr val="accent4"/>
          </a:lnRef>
          <a:fillRef idx="2">
            <a:schemeClr val="accent4"/>
          </a:fillRef>
          <a:effectRef idx="1">
            <a:schemeClr val="accent4"/>
          </a:effectRef>
          <a:fontRef idx="minor">
            <a:schemeClr val="dk1"/>
          </a:fontRef>
        </p:style>
      </p:cxnSp>
      <p:sp>
        <p:nvSpPr>
          <p:cNvPr id="40" name="Folded Corner 39"/>
          <p:cNvSpPr/>
          <p:nvPr/>
        </p:nvSpPr>
        <p:spPr bwMode="auto">
          <a:xfrm>
            <a:off x="7134225" y="5172075"/>
            <a:ext cx="723900" cy="647700"/>
          </a:xfrm>
          <a:prstGeom prst="foldedCorner">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chemeClr val="tx1"/>
              </a:solidFill>
              <a:effectLst/>
              <a:latin typeface="Arial" charset="0"/>
            </a:endParaRPr>
          </a:p>
        </p:txBody>
      </p:sp>
      <p:cxnSp>
        <p:nvCxnSpPr>
          <p:cNvPr id="41" name="Curved Connector 40"/>
          <p:cNvCxnSpPr>
            <a:stCxn id="8" idx="1"/>
            <a:endCxn id="37" idx="2"/>
          </p:cNvCxnSpPr>
          <p:nvPr/>
        </p:nvCxnSpPr>
        <p:spPr bwMode="auto">
          <a:xfrm>
            <a:off x="4582106" y="4043886"/>
            <a:ext cx="469567" cy="1449983"/>
          </a:xfrm>
          <a:prstGeom prst="curvedConnector3">
            <a:avLst>
              <a:gd name="adj1" fmla="val 50000"/>
            </a:avLst>
          </a:prstGeom>
          <a:ln>
            <a:headEnd type="arrow"/>
            <a:tailEnd type="arrow"/>
          </a:ln>
        </p:spPr>
        <p:style>
          <a:lnRef idx="1">
            <a:schemeClr val="accent4"/>
          </a:lnRef>
          <a:fillRef idx="2">
            <a:schemeClr val="accent4"/>
          </a:fillRef>
          <a:effectRef idx="1">
            <a:schemeClr val="accent4"/>
          </a:effectRef>
          <a:fontRef idx="minor">
            <a:schemeClr val="dk1"/>
          </a:fontRef>
        </p:style>
      </p:cxnSp>
      <p:sp>
        <p:nvSpPr>
          <p:cNvPr id="42" name="TextBox 41"/>
          <p:cNvSpPr txBox="1"/>
          <p:nvPr/>
        </p:nvSpPr>
        <p:spPr>
          <a:xfrm>
            <a:off x="8260461" y="3937690"/>
            <a:ext cx="516488" cy="27699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rtlCol="0">
            <a:spAutoFit/>
          </a:bodyPr>
          <a:lstStyle/>
          <a:p>
            <a:pPr algn="ctr" defTabSz="2085975"/>
            <a:r>
              <a:rPr lang="en-IE" sz="1200" b="1" dirty="0" smtClean="0">
                <a:latin typeface="Arial" charset="0"/>
              </a:rPr>
              <a:t>Data</a:t>
            </a:r>
            <a:endParaRPr lang="en-IE" sz="800" dirty="0"/>
          </a:p>
        </p:txBody>
      </p:sp>
      <p:sp>
        <p:nvSpPr>
          <p:cNvPr id="43" name="TextBox 42"/>
          <p:cNvSpPr txBox="1"/>
          <p:nvPr/>
        </p:nvSpPr>
        <p:spPr>
          <a:xfrm>
            <a:off x="8011997" y="5366440"/>
            <a:ext cx="1013419" cy="27699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rtlCol="0">
            <a:spAutoFit/>
          </a:bodyPr>
          <a:lstStyle/>
          <a:p>
            <a:pPr algn="ctr" defTabSz="2085975"/>
            <a:r>
              <a:rPr lang="en-IE" sz="1200" b="1" dirty="0" smtClean="0">
                <a:latin typeface="Arial" charset="0"/>
              </a:rPr>
              <a:t>Catalogues</a:t>
            </a:r>
            <a:endParaRPr lang="en-IE" sz="800" dirty="0"/>
          </a:p>
        </p:txBody>
      </p:sp>
    </p:spTree>
    <p:extLst>
      <p:ext uri="{BB962C8B-B14F-4D97-AF65-F5344CB8AC3E}">
        <p14:creationId xmlns:p14="http://schemas.microsoft.com/office/powerpoint/2010/main" val="3272895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Heliophysics</a:t>
            </a:r>
            <a:r>
              <a:rPr lang="en-IE" dirty="0" smtClean="0"/>
              <a:t>, the new way</a:t>
            </a:r>
            <a:endParaRPr lang="en-IE" dirty="0"/>
          </a:p>
        </p:txBody>
      </p:sp>
      <p:sp>
        <p:nvSpPr>
          <p:cNvPr id="4" name="Rounded Rectangle 3"/>
          <p:cNvSpPr/>
          <p:nvPr/>
        </p:nvSpPr>
        <p:spPr>
          <a:xfrm>
            <a:off x="4803815" y="1841500"/>
            <a:ext cx="1532157" cy="44644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IE" dirty="0" smtClean="0"/>
              <a:t>Services</a:t>
            </a:r>
            <a:endParaRPr lang="en-IE" dirty="0"/>
          </a:p>
        </p:txBody>
      </p:sp>
      <p:sp>
        <p:nvSpPr>
          <p:cNvPr id="5" name="Rounded Rectangle 4"/>
          <p:cNvSpPr/>
          <p:nvPr/>
        </p:nvSpPr>
        <p:spPr>
          <a:xfrm>
            <a:off x="2654173" y="3098616"/>
            <a:ext cx="1152128" cy="12994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dirty="0" err="1" smtClean="0"/>
              <a:t>Taverna</a:t>
            </a:r>
            <a:endParaRPr lang="en-IE" dirty="0" smtClean="0"/>
          </a:p>
          <a:p>
            <a:pPr algn="ctr"/>
            <a:endParaRPr lang="en-IE" dirty="0"/>
          </a:p>
          <a:p>
            <a:pPr algn="ctr"/>
            <a:endParaRPr lang="en-IE" dirty="0" smtClean="0"/>
          </a:p>
          <a:p>
            <a:pPr algn="ctr"/>
            <a:endParaRPr lang="en-IE" dirty="0"/>
          </a:p>
        </p:txBody>
      </p:sp>
      <p:sp>
        <p:nvSpPr>
          <p:cNvPr id="6" name="Rounded Rectangle 5"/>
          <p:cNvSpPr/>
          <p:nvPr/>
        </p:nvSpPr>
        <p:spPr>
          <a:xfrm>
            <a:off x="2654173" y="5190188"/>
            <a:ext cx="1152128" cy="135289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E" dirty="0" smtClean="0"/>
              <a:t>SHIWA</a:t>
            </a:r>
          </a:p>
          <a:p>
            <a:pPr algn="ctr"/>
            <a:endParaRPr lang="en-IE" dirty="0"/>
          </a:p>
          <a:p>
            <a:pPr algn="ctr"/>
            <a:endParaRPr lang="en-IE" dirty="0" smtClean="0"/>
          </a:p>
          <a:p>
            <a:pPr algn="ctr"/>
            <a:endParaRPr lang="en-IE" dirty="0"/>
          </a:p>
        </p:txBody>
      </p:sp>
      <p:sp>
        <p:nvSpPr>
          <p:cNvPr id="7" name="Rounded Rectangle 6"/>
          <p:cNvSpPr/>
          <p:nvPr/>
        </p:nvSpPr>
        <p:spPr>
          <a:xfrm>
            <a:off x="280828" y="4867144"/>
            <a:ext cx="1152128" cy="16561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E" dirty="0" smtClean="0"/>
              <a:t>SCI-BUS</a:t>
            </a:r>
            <a:endParaRPr lang="en-IE" dirty="0"/>
          </a:p>
          <a:p>
            <a:pPr algn="ctr"/>
            <a:endParaRPr lang="en-IE" dirty="0" smtClean="0"/>
          </a:p>
          <a:p>
            <a:pPr algn="ctr"/>
            <a:endParaRPr lang="en-IE" dirty="0"/>
          </a:p>
          <a:p>
            <a:pPr algn="ctr"/>
            <a:endParaRPr lang="en-IE" dirty="0"/>
          </a:p>
        </p:txBody>
      </p:sp>
      <p:sp>
        <p:nvSpPr>
          <p:cNvPr id="8" name="Left Arrow 7"/>
          <p:cNvSpPr/>
          <p:nvPr/>
        </p:nvSpPr>
        <p:spPr>
          <a:xfrm>
            <a:off x="4001833" y="3492758"/>
            <a:ext cx="557287" cy="57606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E"/>
          </a:p>
        </p:txBody>
      </p:sp>
      <p:sp>
        <p:nvSpPr>
          <p:cNvPr id="10" name="Left Arrow 9"/>
          <p:cNvSpPr/>
          <p:nvPr/>
        </p:nvSpPr>
        <p:spPr>
          <a:xfrm rot="16200000">
            <a:off x="2923523" y="4538299"/>
            <a:ext cx="613427" cy="576064"/>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E"/>
          </a:p>
        </p:txBody>
      </p:sp>
      <p:sp>
        <p:nvSpPr>
          <p:cNvPr id="11" name="Left Arrow 10"/>
          <p:cNvSpPr/>
          <p:nvPr/>
        </p:nvSpPr>
        <p:spPr>
          <a:xfrm>
            <a:off x="1674711" y="5390956"/>
            <a:ext cx="591971" cy="576064"/>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E"/>
          </a:p>
        </p:txBody>
      </p:sp>
      <p:sp>
        <p:nvSpPr>
          <p:cNvPr id="12" name="Smiley Face 11"/>
          <p:cNvSpPr/>
          <p:nvPr/>
        </p:nvSpPr>
        <p:spPr bwMode="auto">
          <a:xfrm>
            <a:off x="456842" y="2507312"/>
            <a:ext cx="800100" cy="795412"/>
          </a:xfrm>
          <a:prstGeom prst="smileyFace">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chemeClr val="tx1"/>
              </a:solidFill>
              <a:effectLst/>
              <a:latin typeface="Arial" charset="0"/>
            </a:endParaRPr>
          </a:p>
        </p:txBody>
      </p:sp>
      <p:sp>
        <p:nvSpPr>
          <p:cNvPr id="13" name="Left Arrow 12"/>
          <p:cNvSpPr/>
          <p:nvPr/>
        </p:nvSpPr>
        <p:spPr>
          <a:xfrm rot="1532766">
            <a:off x="1674940" y="3293395"/>
            <a:ext cx="591971" cy="57606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E"/>
          </a:p>
        </p:txBody>
      </p:sp>
      <p:grpSp>
        <p:nvGrpSpPr>
          <p:cNvPr id="16" name="Group 15"/>
          <p:cNvGrpSpPr/>
          <p:nvPr/>
        </p:nvGrpSpPr>
        <p:grpSpPr>
          <a:xfrm>
            <a:off x="2755781" y="3536089"/>
            <a:ext cx="948912" cy="756264"/>
            <a:chOff x="2411760" y="3245476"/>
            <a:chExt cx="948912" cy="756264"/>
          </a:xfrm>
        </p:grpSpPr>
        <p:sp>
          <p:nvSpPr>
            <p:cNvPr id="14" name="Curved Up Arrow 13"/>
            <p:cNvSpPr/>
            <p:nvPr/>
          </p:nvSpPr>
          <p:spPr>
            <a:xfrm>
              <a:off x="2501198" y="3660716"/>
              <a:ext cx="859474" cy="341024"/>
            </a:xfrm>
            <a:prstGeom prst="curvedUpArrow">
              <a:avLst>
                <a:gd name="adj1" fmla="val 59445"/>
                <a:gd name="adj2" fmla="val 115179"/>
                <a:gd name="adj3" fmla="val 3933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a:solidFill>
                  <a:schemeClr val="tx1"/>
                </a:solidFill>
              </a:endParaRPr>
            </a:p>
          </p:txBody>
        </p:sp>
        <p:sp>
          <p:nvSpPr>
            <p:cNvPr id="15" name="Curved Up Arrow 14"/>
            <p:cNvSpPr/>
            <p:nvPr/>
          </p:nvSpPr>
          <p:spPr>
            <a:xfrm rot="10800000">
              <a:off x="2411760" y="3245476"/>
              <a:ext cx="859474" cy="396222"/>
            </a:xfrm>
            <a:prstGeom prst="curvedUpArrow">
              <a:avLst>
                <a:gd name="adj1" fmla="val 59445"/>
                <a:gd name="adj2" fmla="val 115179"/>
                <a:gd name="adj3" fmla="val 3933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a:solidFill>
                  <a:schemeClr val="tx1"/>
                </a:solidFill>
              </a:endParaRPr>
            </a:p>
          </p:txBody>
        </p:sp>
      </p:grpSp>
      <p:sp>
        <p:nvSpPr>
          <p:cNvPr id="17" name="Left Arrow 16"/>
          <p:cNvSpPr/>
          <p:nvPr/>
        </p:nvSpPr>
        <p:spPr>
          <a:xfrm rot="5400000">
            <a:off x="424844" y="3815163"/>
            <a:ext cx="864096" cy="576064"/>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E"/>
          </a:p>
        </p:txBody>
      </p:sp>
      <p:sp>
        <p:nvSpPr>
          <p:cNvPr id="20" name="Rounded Rectangle 19"/>
          <p:cNvSpPr/>
          <p:nvPr/>
        </p:nvSpPr>
        <p:spPr>
          <a:xfrm>
            <a:off x="6978890" y="1940114"/>
            <a:ext cx="2100250" cy="1152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a:p>
        </p:txBody>
      </p:sp>
      <p:sp>
        <p:nvSpPr>
          <p:cNvPr id="21" name="TextBox 20"/>
          <p:cNvSpPr txBox="1"/>
          <p:nvPr/>
        </p:nvSpPr>
        <p:spPr>
          <a:xfrm>
            <a:off x="8127544" y="2428985"/>
            <a:ext cx="968535" cy="276999"/>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rtlCol="0">
            <a:spAutoFit/>
          </a:bodyPr>
          <a:lstStyle/>
          <a:p>
            <a:pPr algn="ctr" defTabSz="2085975"/>
            <a:r>
              <a:rPr lang="en-IE" sz="1200" b="1" dirty="0" smtClean="0">
                <a:latin typeface="Arial" charset="0"/>
              </a:rPr>
              <a:t>Resources</a:t>
            </a:r>
            <a:endParaRPr lang="en-IE" sz="800" dirty="0"/>
          </a:p>
        </p:txBody>
      </p:sp>
      <p:sp>
        <p:nvSpPr>
          <p:cNvPr id="22" name="Lightning Bolt 21"/>
          <p:cNvSpPr/>
          <p:nvPr/>
        </p:nvSpPr>
        <p:spPr>
          <a:xfrm>
            <a:off x="7065408" y="2263195"/>
            <a:ext cx="496019" cy="531490"/>
          </a:xfrm>
          <a:prstGeom prst="lightningBol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Can 22"/>
          <p:cNvSpPr/>
          <p:nvPr/>
        </p:nvSpPr>
        <p:spPr>
          <a:xfrm>
            <a:off x="7627384" y="2253670"/>
            <a:ext cx="516210" cy="550540"/>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Rounded Rectangle 23"/>
          <p:cNvSpPr/>
          <p:nvPr/>
        </p:nvSpPr>
        <p:spPr>
          <a:xfrm>
            <a:off x="6989387" y="3467869"/>
            <a:ext cx="2100250" cy="1152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a:p>
        </p:txBody>
      </p:sp>
      <p:pic>
        <p:nvPicPr>
          <p:cNvPr id="25" name="Picture 24" descr="Stunning_First_Image.jpg"/>
          <p:cNvPicPr>
            <a:picLocks noChangeAspect="1"/>
          </p:cNvPicPr>
          <p:nvPr/>
        </p:nvPicPr>
        <p:blipFill>
          <a:blip r:embed="rId2" cstate="print"/>
          <a:stretch>
            <a:fillRect/>
          </a:stretch>
        </p:blipFill>
        <p:spPr>
          <a:xfrm>
            <a:off x="7262983" y="3640548"/>
            <a:ext cx="832098" cy="832098"/>
          </a:xfrm>
          <a:prstGeom prst="rect">
            <a:avLst/>
          </a:prstGeom>
          <a:ln>
            <a:noFill/>
          </a:ln>
          <a:effectLst>
            <a:softEdge rad="112500"/>
          </a:effectLst>
        </p:spPr>
        <p:style>
          <a:lnRef idx="1">
            <a:schemeClr val="dk1"/>
          </a:lnRef>
          <a:fillRef idx="2">
            <a:schemeClr val="dk1"/>
          </a:fillRef>
          <a:effectRef idx="1">
            <a:schemeClr val="dk1"/>
          </a:effectRef>
          <a:fontRef idx="minor">
            <a:schemeClr val="dk1"/>
          </a:fontRef>
        </p:style>
      </p:pic>
      <p:sp>
        <p:nvSpPr>
          <p:cNvPr id="26" name="TextBox 25"/>
          <p:cNvSpPr txBox="1"/>
          <p:nvPr/>
        </p:nvSpPr>
        <p:spPr>
          <a:xfrm>
            <a:off x="8364067" y="3937690"/>
            <a:ext cx="516488" cy="276999"/>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rtlCol="0">
            <a:spAutoFit/>
          </a:bodyPr>
          <a:lstStyle/>
          <a:p>
            <a:pPr algn="ctr" defTabSz="2085975"/>
            <a:r>
              <a:rPr lang="en-IE" sz="1200" b="1" dirty="0" smtClean="0">
                <a:latin typeface="Arial" charset="0"/>
              </a:rPr>
              <a:t>Data</a:t>
            </a:r>
            <a:endParaRPr lang="en-IE" sz="800" dirty="0"/>
          </a:p>
        </p:txBody>
      </p:sp>
      <p:grpSp>
        <p:nvGrpSpPr>
          <p:cNvPr id="27" name="Group 26"/>
          <p:cNvGrpSpPr/>
          <p:nvPr/>
        </p:nvGrpSpPr>
        <p:grpSpPr>
          <a:xfrm>
            <a:off x="2792270" y="5684734"/>
            <a:ext cx="948912" cy="756264"/>
            <a:chOff x="2411760" y="3245476"/>
            <a:chExt cx="948912" cy="756264"/>
          </a:xfrm>
        </p:grpSpPr>
        <p:sp>
          <p:nvSpPr>
            <p:cNvPr id="28" name="Curved Up Arrow 27"/>
            <p:cNvSpPr/>
            <p:nvPr/>
          </p:nvSpPr>
          <p:spPr>
            <a:xfrm>
              <a:off x="2501198" y="3660716"/>
              <a:ext cx="859474" cy="341024"/>
            </a:xfrm>
            <a:prstGeom prst="curvedUpArrow">
              <a:avLst>
                <a:gd name="adj1" fmla="val 59445"/>
                <a:gd name="adj2" fmla="val 115179"/>
                <a:gd name="adj3" fmla="val 3933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a:solidFill>
                  <a:schemeClr val="tx1"/>
                </a:solidFill>
              </a:endParaRPr>
            </a:p>
          </p:txBody>
        </p:sp>
        <p:sp>
          <p:nvSpPr>
            <p:cNvPr id="29" name="Curved Up Arrow 28"/>
            <p:cNvSpPr/>
            <p:nvPr/>
          </p:nvSpPr>
          <p:spPr>
            <a:xfrm rot="10800000">
              <a:off x="2411760" y="3245476"/>
              <a:ext cx="859474" cy="396222"/>
            </a:xfrm>
            <a:prstGeom prst="curvedUpArrow">
              <a:avLst>
                <a:gd name="adj1" fmla="val 59445"/>
                <a:gd name="adj2" fmla="val 115179"/>
                <a:gd name="adj3" fmla="val 3933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a:solidFill>
                  <a:schemeClr val="tx1"/>
                </a:solidFill>
              </a:endParaRPr>
            </a:p>
          </p:txBody>
        </p:sp>
      </p:gr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10" y="5525040"/>
            <a:ext cx="1203964" cy="916141"/>
          </a:xfrm>
          <a:prstGeom prst="rect">
            <a:avLst/>
          </a:prstGeom>
          <a:ln>
            <a:noFill/>
          </a:ln>
          <a:effectLst>
            <a:softEdge rad="112500"/>
          </a:effectLst>
        </p:spPr>
      </p:pic>
      <p:sp>
        <p:nvSpPr>
          <p:cNvPr id="32" name="Rounded Rectangle 31"/>
          <p:cNvSpPr/>
          <p:nvPr/>
        </p:nvSpPr>
        <p:spPr>
          <a:xfrm>
            <a:off x="6973786" y="4985443"/>
            <a:ext cx="2100250" cy="1152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a:p>
        </p:txBody>
      </p:sp>
      <p:sp>
        <p:nvSpPr>
          <p:cNvPr id="34" name="TextBox 33"/>
          <p:cNvSpPr txBox="1"/>
          <p:nvPr/>
        </p:nvSpPr>
        <p:spPr>
          <a:xfrm>
            <a:off x="8100003" y="5455264"/>
            <a:ext cx="1013419" cy="276999"/>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rtlCol="0">
            <a:spAutoFit/>
          </a:bodyPr>
          <a:lstStyle/>
          <a:p>
            <a:pPr algn="ctr" defTabSz="2085975"/>
            <a:r>
              <a:rPr lang="en-IE" sz="1200" b="1" dirty="0" smtClean="0">
                <a:latin typeface="Arial" charset="0"/>
              </a:rPr>
              <a:t>Catalogues</a:t>
            </a:r>
            <a:endParaRPr lang="en-IE" sz="800" dirty="0"/>
          </a:p>
        </p:txBody>
      </p:sp>
      <p:sp>
        <p:nvSpPr>
          <p:cNvPr id="18" name="Vertical Scroll 17"/>
          <p:cNvSpPr/>
          <p:nvPr/>
        </p:nvSpPr>
        <p:spPr>
          <a:xfrm>
            <a:off x="7180428" y="5188720"/>
            <a:ext cx="792939" cy="745446"/>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a:p>
        </p:txBody>
      </p:sp>
      <p:sp>
        <p:nvSpPr>
          <p:cNvPr id="36" name="Left Arrow 35"/>
          <p:cNvSpPr/>
          <p:nvPr/>
        </p:nvSpPr>
        <p:spPr>
          <a:xfrm>
            <a:off x="6426558" y="2240908"/>
            <a:ext cx="466701" cy="576064"/>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a:p>
        </p:txBody>
      </p:sp>
      <p:sp>
        <p:nvSpPr>
          <p:cNvPr id="37" name="Left Arrow 36"/>
          <p:cNvSpPr/>
          <p:nvPr/>
        </p:nvSpPr>
        <p:spPr>
          <a:xfrm>
            <a:off x="6425325" y="3706966"/>
            <a:ext cx="466701" cy="576064"/>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a:p>
        </p:txBody>
      </p:sp>
      <p:sp>
        <p:nvSpPr>
          <p:cNvPr id="38" name="Left Arrow 37"/>
          <p:cNvSpPr/>
          <p:nvPr/>
        </p:nvSpPr>
        <p:spPr>
          <a:xfrm>
            <a:off x="6425942" y="5273411"/>
            <a:ext cx="466701" cy="576064"/>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a:p>
        </p:txBody>
      </p:sp>
      <p:sp>
        <p:nvSpPr>
          <p:cNvPr id="33" name="Rounded Rectangle 32"/>
          <p:cNvSpPr/>
          <p:nvPr/>
        </p:nvSpPr>
        <p:spPr>
          <a:xfrm>
            <a:off x="3051274" y="1628262"/>
            <a:ext cx="1152128" cy="12994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E" sz="1400" dirty="0" smtClean="0"/>
              <a:t>WS-</a:t>
            </a:r>
            <a:r>
              <a:rPr lang="en-IE" sz="1400" dirty="0" err="1" smtClean="0"/>
              <a:t>Pgrade</a:t>
            </a:r>
            <a:endParaRPr lang="en-IE" sz="1400" dirty="0" smtClean="0"/>
          </a:p>
          <a:p>
            <a:pPr algn="ctr"/>
            <a:endParaRPr lang="en-IE" dirty="0"/>
          </a:p>
          <a:p>
            <a:pPr algn="ctr"/>
            <a:endParaRPr lang="en-IE" dirty="0" smtClean="0"/>
          </a:p>
          <a:p>
            <a:pPr algn="ctr"/>
            <a:endParaRPr lang="en-IE" dirty="0"/>
          </a:p>
        </p:txBody>
      </p:sp>
      <p:sp>
        <p:nvSpPr>
          <p:cNvPr id="35" name="Left Arrow 34"/>
          <p:cNvSpPr/>
          <p:nvPr/>
        </p:nvSpPr>
        <p:spPr>
          <a:xfrm>
            <a:off x="4280476" y="2022404"/>
            <a:ext cx="405286" cy="576064"/>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E"/>
          </a:p>
        </p:txBody>
      </p:sp>
      <p:sp>
        <p:nvSpPr>
          <p:cNvPr id="39" name="Left Arrow 38"/>
          <p:cNvSpPr/>
          <p:nvPr/>
        </p:nvSpPr>
        <p:spPr>
          <a:xfrm rot="20082808">
            <a:off x="1080358" y="2041984"/>
            <a:ext cx="591971" cy="576064"/>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E"/>
          </a:p>
        </p:txBody>
      </p:sp>
      <p:grpSp>
        <p:nvGrpSpPr>
          <p:cNvPr id="40" name="Group 39"/>
          <p:cNvGrpSpPr/>
          <p:nvPr/>
        </p:nvGrpSpPr>
        <p:grpSpPr>
          <a:xfrm>
            <a:off x="3140003" y="2065735"/>
            <a:ext cx="948912" cy="756264"/>
            <a:chOff x="2411760" y="3245476"/>
            <a:chExt cx="948912" cy="756264"/>
          </a:xfrm>
        </p:grpSpPr>
        <p:sp>
          <p:nvSpPr>
            <p:cNvPr id="41" name="Curved Up Arrow 40"/>
            <p:cNvSpPr/>
            <p:nvPr/>
          </p:nvSpPr>
          <p:spPr>
            <a:xfrm>
              <a:off x="2501198" y="3660716"/>
              <a:ext cx="859474" cy="341024"/>
            </a:xfrm>
            <a:prstGeom prst="curvedUpArrow">
              <a:avLst>
                <a:gd name="adj1" fmla="val 59445"/>
                <a:gd name="adj2" fmla="val 115179"/>
                <a:gd name="adj3" fmla="val 3933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endParaRPr>
            </a:p>
          </p:txBody>
        </p:sp>
        <p:sp>
          <p:nvSpPr>
            <p:cNvPr id="42" name="Curved Up Arrow 41"/>
            <p:cNvSpPr/>
            <p:nvPr/>
          </p:nvSpPr>
          <p:spPr>
            <a:xfrm rot="10800000">
              <a:off x="2411760" y="3245476"/>
              <a:ext cx="859474" cy="396222"/>
            </a:xfrm>
            <a:prstGeom prst="curvedUpArrow">
              <a:avLst>
                <a:gd name="adj1" fmla="val 59445"/>
                <a:gd name="adj2" fmla="val 115179"/>
                <a:gd name="adj3" fmla="val 3933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endParaRPr>
            </a:p>
          </p:txBody>
        </p:sp>
      </p:grpSp>
      <p:sp>
        <p:nvSpPr>
          <p:cNvPr id="44" name="Rounded Rectangle 43"/>
          <p:cNvSpPr/>
          <p:nvPr/>
        </p:nvSpPr>
        <p:spPr>
          <a:xfrm>
            <a:off x="1810196" y="1611290"/>
            <a:ext cx="843977" cy="130381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E" sz="1400" dirty="0" smtClean="0"/>
              <a:t>SCI-BUS</a:t>
            </a:r>
            <a:endParaRPr lang="en-IE" sz="1400" dirty="0"/>
          </a:p>
          <a:p>
            <a:pPr algn="ctr"/>
            <a:endParaRPr lang="en-IE" dirty="0" smtClean="0"/>
          </a:p>
          <a:p>
            <a:pPr algn="ctr"/>
            <a:endParaRPr lang="en-IE" dirty="0"/>
          </a:p>
          <a:p>
            <a:pPr algn="ctr"/>
            <a:endParaRPr lang="en-IE" dirty="0"/>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001" y="2168330"/>
            <a:ext cx="947805" cy="721220"/>
          </a:xfrm>
          <a:prstGeom prst="rect">
            <a:avLst/>
          </a:prstGeom>
          <a:ln>
            <a:noFill/>
          </a:ln>
          <a:effectLst>
            <a:softEdge rad="112500"/>
          </a:effectLst>
        </p:spPr>
      </p:pic>
      <p:sp>
        <p:nvSpPr>
          <p:cNvPr id="46" name="Left Arrow 45"/>
          <p:cNvSpPr/>
          <p:nvPr/>
        </p:nvSpPr>
        <p:spPr>
          <a:xfrm>
            <a:off x="2642576" y="2022404"/>
            <a:ext cx="405286" cy="576064"/>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E"/>
          </a:p>
        </p:txBody>
      </p:sp>
    </p:spTree>
    <p:extLst>
      <p:ext uri="{BB962C8B-B14F-4D97-AF65-F5344CB8AC3E}">
        <p14:creationId xmlns:p14="http://schemas.microsoft.com/office/powerpoint/2010/main" val="366163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ppt_x"/>
                                          </p:val>
                                        </p:tav>
                                        <p:tav tm="100000">
                                          <p:val>
                                            <p:strVal val="#ppt_x"/>
                                          </p:val>
                                        </p:tav>
                                      </p:tavLst>
                                    </p:anim>
                                    <p:anim calcmode="lin" valueType="num">
                                      <p:cBhvr additive="base">
                                        <p:cTn id="62" dur="500" fill="hold"/>
                                        <p:tgtEl>
                                          <p:spTgt spid="3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ppt_x"/>
                                          </p:val>
                                        </p:tav>
                                        <p:tav tm="100000">
                                          <p:val>
                                            <p:strVal val="#ppt_x"/>
                                          </p:val>
                                        </p:tav>
                                      </p:tavLst>
                                    </p:anim>
                                    <p:anim calcmode="lin" valueType="num">
                                      <p:cBhvr additive="base">
                                        <p:cTn id="6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fill="hold"/>
                                        <p:tgtEl>
                                          <p:spTgt spid="40"/>
                                        </p:tgtEl>
                                        <p:attrNameLst>
                                          <p:attrName>ppt_x</p:attrName>
                                        </p:attrNameLst>
                                      </p:cBhvr>
                                      <p:tavLst>
                                        <p:tav tm="0">
                                          <p:val>
                                            <p:strVal val="#ppt_x"/>
                                          </p:val>
                                        </p:tav>
                                        <p:tav tm="100000">
                                          <p:val>
                                            <p:strVal val="#ppt_x"/>
                                          </p:val>
                                        </p:tav>
                                      </p:tavLst>
                                    </p:anim>
                                    <p:anim calcmode="lin" valueType="num">
                                      <p:cBhvr additive="base">
                                        <p:cTn id="84" dur="500" fill="hold"/>
                                        <p:tgtEl>
                                          <p:spTgt spid="4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fill="hold"/>
                                        <p:tgtEl>
                                          <p:spTgt spid="45"/>
                                        </p:tgtEl>
                                        <p:attrNameLst>
                                          <p:attrName>ppt_x</p:attrName>
                                        </p:attrNameLst>
                                      </p:cBhvr>
                                      <p:tavLst>
                                        <p:tav tm="0">
                                          <p:val>
                                            <p:strVal val="#ppt_x"/>
                                          </p:val>
                                        </p:tav>
                                        <p:tav tm="100000">
                                          <p:val>
                                            <p:strVal val="#ppt_x"/>
                                          </p:val>
                                        </p:tav>
                                      </p:tavLst>
                                    </p:anim>
                                    <p:anim calcmode="lin" valueType="num">
                                      <p:cBhvr additive="base">
                                        <p:cTn id="92" dur="500" fill="hold"/>
                                        <p:tgtEl>
                                          <p:spTgt spid="4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additive="base">
                                        <p:cTn id="95" dur="500" fill="hold"/>
                                        <p:tgtEl>
                                          <p:spTgt spid="46"/>
                                        </p:tgtEl>
                                        <p:attrNameLst>
                                          <p:attrName>ppt_x</p:attrName>
                                        </p:attrNameLst>
                                      </p:cBhvr>
                                      <p:tavLst>
                                        <p:tav tm="0">
                                          <p:val>
                                            <p:strVal val="#ppt_x"/>
                                          </p:val>
                                        </p:tav>
                                        <p:tav tm="100000">
                                          <p:val>
                                            <p:strVal val="#ppt_x"/>
                                          </p:val>
                                        </p:tav>
                                      </p:tavLst>
                                    </p:anim>
                                    <p:anim calcmode="lin" valueType="num">
                                      <p:cBhvr additive="base">
                                        <p:cTn id="9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5"/>
                                        </p:tgtEl>
                                        <p:attrNameLst>
                                          <p:attrName>style.visibility</p:attrName>
                                        </p:attrNameLst>
                                      </p:cBhvr>
                                      <p:to>
                                        <p:strVal val="visible"/>
                                      </p:to>
                                    </p:set>
                                    <p:anim calcmode="lin" valueType="num">
                                      <p:cBhvr additive="base">
                                        <p:cTn id="101" dur="500" fill="hold"/>
                                        <p:tgtEl>
                                          <p:spTgt spid="5"/>
                                        </p:tgtEl>
                                        <p:attrNameLst>
                                          <p:attrName>ppt_x</p:attrName>
                                        </p:attrNameLst>
                                      </p:cBhvr>
                                      <p:tavLst>
                                        <p:tav tm="0">
                                          <p:val>
                                            <p:strVal val="#ppt_x"/>
                                          </p:val>
                                        </p:tav>
                                        <p:tav tm="100000">
                                          <p:val>
                                            <p:strVal val="#ppt_x"/>
                                          </p:val>
                                        </p:tav>
                                      </p:tavLst>
                                    </p:anim>
                                    <p:anim calcmode="lin" valueType="num">
                                      <p:cBhvr additive="base">
                                        <p:cTn id="102" dur="500" fill="hold"/>
                                        <p:tgtEl>
                                          <p:spTgt spid="5"/>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additive="base">
                                        <p:cTn id="105" dur="500" fill="hold"/>
                                        <p:tgtEl>
                                          <p:spTgt spid="8"/>
                                        </p:tgtEl>
                                        <p:attrNameLst>
                                          <p:attrName>ppt_x</p:attrName>
                                        </p:attrNameLst>
                                      </p:cBhvr>
                                      <p:tavLst>
                                        <p:tav tm="0">
                                          <p:val>
                                            <p:strVal val="#ppt_x"/>
                                          </p:val>
                                        </p:tav>
                                        <p:tav tm="100000">
                                          <p:val>
                                            <p:strVal val="#ppt_x"/>
                                          </p:val>
                                        </p:tav>
                                      </p:tavLst>
                                    </p:anim>
                                    <p:anim calcmode="lin" valueType="num">
                                      <p:cBhvr additive="base">
                                        <p:cTn id="106" dur="500" fill="hold"/>
                                        <p:tgtEl>
                                          <p:spTgt spid="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additive="base">
                                        <p:cTn id="109" dur="500" fill="hold"/>
                                        <p:tgtEl>
                                          <p:spTgt spid="13"/>
                                        </p:tgtEl>
                                        <p:attrNameLst>
                                          <p:attrName>ppt_x</p:attrName>
                                        </p:attrNameLst>
                                      </p:cBhvr>
                                      <p:tavLst>
                                        <p:tav tm="0">
                                          <p:val>
                                            <p:strVal val="#ppt_x"/>
                                          </p:val>
                                        </p:tav>
                                        <p:tav tm="100000">
                                          <p:val>
                                            <p:strVal val="#ppt_x"/>
                                          </p:val>
                                        </p:tav>
                                      </p:tavLst>
                                    </p:anim>
                                    <p:anim calcmode="lin" valueType="num">
                                      <p:cBhvr additive="base">
                                        <p:cTn id="110" dur="500" fill="hold"/>
                                        <p:tgtEl>
                                          <p:spTgt spid="13"/>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additive="base">
                                        <p:cTn id="113" dur="500" fill="hold"/>
                                        <p:tgtEl>
                                          <p:spTgt spid="16"/>
                                        </p:tgtEl>
                                        <p:attrNameLst>
                                          <p:attrName>ppt_x</p:attrName>
                                        </p:attrNameLst>
                                      </p:cBhvr>
                                      <p:tavLst>
                                        <p:tav tm="0">
                                          <p:val>
                                            <p:strVal val="#ppt_x"/>
                                          </p:val>
                                        </p:tav>
                                        <p:tav tm="100000">
                                          <p:val>
                                            <p:strVal val="#ppt_x"/>
                                          </p:val>
                                        </p:tav>
                                      </p:tavLst>
                                    </p:anim>
                                    <p:anim calcmode="lin" valueType="num">
                                      <p:cBhvr additive="base">
                                        <p:cTn id="1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6"/>
                                        </p:tgtEl>
                                        <p:attrNameLst>
                                          <p:attrName>style.visibility</p:attrName>
                                        </p:attrNameLst>
                                      </p:cBhvr>
                                      <p:to>
                                        <p:strVal val="visible"/>
                                      </p:to>
                                    </p:set>
                                    <p:anim calcmode="lin" valueType="num">
                                      <p:cBhvr additive="base">
                                        <p:cTn id="119" dur="500" fill="hold"/>
                                        <p:tgtEl>
                                          <p:spTgt spid="6"/>
                                        </p:tgtEl>
                                        <p:attrNameLst>
                                          <p:attrName>ppt_x</p:attrName>
                                        </p:attrNameLst>
                                      </p:cBhvr>
                                      <p:tavLst>
                                        <p:tav tm="0">
                                          <p:val>
                                            <p:strVal val="#ppt_x"/>
                                          </p:val>
                                        </p:tav>
                                        <p:tav tm="100000">
                                          <p:val>
                                            <p:strVal val="#ppt_x"/>
                                          </p:val>
                                        </p:tav>
                                      </p:tavLst>
                                    </p:anim>
                                    <p:anim calcmode="lin" valueType="num">
                                      <p:cBhvr additive="base">
                                        <p:cTn id="120" dur="500" fill="hold"/>
                                        <p:tgtEl>
                                          <p:spTgt spid="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7"/>
                                        </p:tgtEl>
                                        <p:attrNameLst>
                                          <p:attrName>style.visibility</p:attrName>
                                        </p:attrNameLst>
                                      </p:cBhvr>
                                      <p:to>
                                        <p:strVal val="visible"/>
                                      </p:to>
                                    </p:set>
                                    <p:anim calcmode="lin" valueType="num">
                                      <p:cBhvr additive="base">
                                        <p:cTn id="123" dur="500" fill="hold"/>
                                        <p:tgtEl>
                                          <p:spTgt spid="7"/>
                                        </p:tgtEl>
                                        <p:attrNameLst>
                                          <p:attrName>ppt_x</p:attrName>
                                        </p:attrNameLst>
                                      </p:cBhvr>
                                      <p:tavLst>
                                        <p:tav tm="0">
                                          <p:val>
                                            <p:strVal val="#ppt_x"/>
                                          </p:val>
                                        </p:tav>
                                        <p:tav tm="100000">
                                          <p:val>
                                            <p:strVal val="#ppt_x"/>
                                          </p:val>
                                        </p:tav>
                                      </p:tavLst>
                                    </p:anim>
                                    <p:anim calcmode="lin" valueType="num">
                                      <p:cBhvr additive="base">
                                        <p:cTn id="124" dur="500" fill="hold"/>
                                        <p:tgtEl>
                                          <p:spTgt spid="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
                                        </p:tgtEl>
                                        <p:attrNameLst>
                                          <p:attrName>style.visibility</p:attrName>
                                        </p:attrNameLst>
                                      </p:cBhvr>
                                      <p:to>
                                        <p:strVal val="visible"/>
                                      </p:to>
                                    </p:set>
                                    <p:anim calcmode="lin" valueType="num">
                                      <p:cBhvr additive="base">
                                        <p:cTn id="127" dur="500" fill="hold"/>
                                        <p:tgtEl>
                                          <p:spTgt spid="10"/>
                                        </p:tgtEl>
                                        <p:attrNameLst>
                                          <p:attrName>ppt_x</p:attrName>
                                        </p:attrNameLst>
                                      </p:cBhvr>
                                      <p:tavLst>
                                        <p:tav tm="0">
                                          <p:val>
                                            <p:strVal val="#ppt_x"/>
                                          </p:val>
                                        </p:tav>
                                        <p:tav tm="100000">
                                          <p:val>
                                            <p:strVal val="#ppt_x"/>
                                          </p:val>
                                        </p:tav>
                                      </p:tavLst>
                                    </p:anim>
                                    <p:anim calcmode="lin" valueType="num">
                                      <p:cBhvr additive="base">
                                        <p:cTn id="128" dur="500" fill="hold"/>
                                        <p:tgtEl>
                                          <p:spTgt spid="1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1"/>
                                        </p:tgtEl>
                                        <p:attrNameLst>
                                          <p:attrName>style.visibility</p:attrName>
                                        </p:attrNameLst>
                                      </p:cBhvr>
                                      <p:to>
                                        <p:strVal val="visible"/>
                                      </p:to>
                                    </p:set>
                                    <p:anim calcmode="lin" valueType="num">
                                      <p:cBhvr additive="base">
                                        <p:cTn id="131" dur="500" fill="hold"/>
                                        <p:tgtEl>
                                          <p:spTgt spid="11"/>
                                        </p:tgtEl>
                                        <p:attrNameLst>
                                          <p:attrName>ppt_x</p:attrName>
                                        </p:attrNameLst>
                                      </p:cBhvr>
                                      <p:tavLst>
                                        <p:tav tm="0">
                                          <p:val>
                                            <p:strVal val="#ppt_x"/>
                                          </p:val>
                                        </p:tav>
                                        <p:tav tm="100000">
                                          <p:val>
                                            <p:strVal val="#ppt_x"/>
                                          </p:val>
                                        </p:tav>
                                      </p:tavLst>
                                    </p:anim>
                                    <p:anim calcmode="lin" valueType="num">
                                      <p:cBhvr additive="base">
                                        <p:cTn id="132" dur="500" fill="hold"/>
                                        <p:tgtEl>
                                          <p:spTgt spid="1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7"/>
                                        </p:tgtEl>
                                        <p:attrNameLst>
                                          <p:attrName>style.visibility</p:attrName>
                                        </p:attrNameLst>
                                      </p:cBhvr>
                                      <p:to>
                                        <p:strVal val="visible"/>
                                      </p:to>
                                    </p:set>
                                    <p:anim calcmode="lin" valueType="num">
                                      <p:cBhvr additive="base">
                                        <p:cTn id="135" dur="500" fill="hold"/>
                                        <p:tgtEl>
                                          <p:spTgt spid="17"/>
                                        </p:tgtEl>
                                        <p:attrNameLst>
                                          <p:attrName>ppt_x</p:attrName>
                                        </p:attrNameLst>
                                      </p:cBhvr>
                                      <p:tavLst>
                                        <p:tav tm="0">
                                          <p:val>
                                            <p:strVal val="#ppt_x"/>
                                          </p:val>
                                        </p:tav>
                                        <p:tav tm="100000">
                                          <p:val>
                                            <p:strVal val="#ppt_x"/>
                                          </p:val>
                                        </p:tav>
                                      </p:tavLst>
                                    </p:anim>
                                    <p:anim calcmode="lin" valueType="num">
                                      <p:cBhvr additive="base">
                                        <p:cTn id="136" dur="500" fill="hold"/>
                                        <p:tgtEl>
                                          <p:spTgt spid="17"/>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additive="base">
                                        <p:cTn id="139" dur="500" fill="hold"/>
                                        <p:tgtEl>
                                          <p:spTgt spid="27"/>
                                        </p:tgtEl>
                                        <p:attrNameLst>
                                          <p:attrName>ppt_x</p:attrName>
                                        </p:attrNameLst>
                                      </p:cBhvr>
                                      <p:tavLst>
                                        <p:tav tm="0">
                                          <p:val>
                                            <p:strVal val="#ppt_x"/>
                                          </p:val>
                                        </p:tav>
                                        <p:tav tm="100000">
                                          <p:val>
                                            <p:strVal val="#ppt_x"/>
                                          </p:val>
                                        </p:tav>
                                      </p:tavLst>
                                    </p:anim>
                                    <p:anim calcmode="lin" valueType="num">
                                      <p:cBhvr additive="base">
                                        <p:cTn id="140" dur="500" fill="hold"/>
                                        <p:tgtEl>
                                          <p:spTgt spid="27"/>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31"/>
                                        </p:tgtEl>
                                        <p:attrNameLst>
                                          <p:attrName>style.visibility</p:attrName>
                                        </p:attrNameLst>
                                      </p:cBhvr>
                                      <p:to>
                                        <p:strVal val="visible"/>
                                      </p:to>
                                    </p:set>
                                    <p:anim calcmode="lin" valueType="num">
                                      <p:cBhvr additive="base">
                                        <p:cTn id="143" dur="500" fill="hold"/>
                                        <p:tgtEl>
                                          <p:spTgt spid="31"/>
                                        </p:tgtEl>
                                        <p:attrNameLst>
                                          <p:attrName>ppt_x</p:attrName>
                                        </p:attrNameLst>
                                      </p:cBhvr>
                                      <p:tavLst>
                                        <p:tav tm="0">
                                          <p:val>
                                            <p:strVal val="#ppt_x"/>
                                          </p:val>
                                        </p:tav>
                                        <p:tav tm="100000">
                                          <p:val>
                                            <p:strVal val="#ppt_x"/>
                                          </p:val>
                                        </p:tav>
                                      </p:tavLst>
                                    </p:anim>
                                    <p:anim calcmode="lin" valueType="num">
                                      <p:cBhvr additive="base">
                                        <p:cTn id="1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P spid="13" grpId="0" animBg="1"/>
      <p:bldP spid="17" grpId="0" animBg="1"/>
      <p:bldP spid="20" grpId="0" animBg="1"/>
      <p:bldP spid="21" grpId="0"/>
      <p:bldP spid="22" grpId="0" animBg="1"/>
      <p:bldP spid="23" grpId="0" animBg="1"/>
      <p:bldP spid="24" grpId="0" animBg="1"/>
      <p:bldP spid="26" grpId="0"/>
      <p:bldP spid="32" grpId="0" animBg="1"/>
      <p:bldP spid="34" grpId="0"/>
      <p:bldP spid="18" grpId="0" animBg="1"/>
      <p:bldP spid="36" grpId="0" animBg="1"/>
      <p:bldP spid="37" grpId="0" animBg="1"/>
      <p:bldP spid="38" grpId="0" animBg="1"/>
      <p:bldP spid="33" grpId="0" animBg="1"/>
      <p:bldP spid="35" grpId="0" animBg="1"/>
      <p:bldP spid="39" grpId="0" animBg="1"/>
      <p:bldP spid="44"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Propagation Models</a:t>
            </a:r>
            <a:endParaRPr lang="en-IE" dirty="0"/>
          </a:p>
        </p:txBody>
      </p:sp>
      <p:sp>
        <p:nvSpPr>
          <p:cNvPr id="4" name="Content Placeholder 2"/>
          <p:cNvSpPr>
            <a:spLocks noGrp="1"/>
          </p:cNvSpPr>
          <p:nvPr>
            <p:ph sz="quarter" idx="1"/>
          </p:nvPr>
        </p:nvSpPr>
        <p:spPr>
          <a:xfrm>
            <a:off x="612648" y="1600200"/>
            <a:ext cx="8153400" cy="1396752"/>
          </a:xfrm>
        </p:spPr>
        <p:txBody>
          <a:bodyPr>
            <a:normAutofit fontScale="85000" lnSpcReduction="10000"/>
          </a:bodyPr>
          <a:lstStyle/>
          <a:p>
            <a:r>
              <a:rPr lang="en-IE" dirty="0" smtClean="0"/>
              <a:t>A propagation model is used to help determine which observations, where and when may be of interest in order to satisfy the user's search criteria.</a:t>
            </a:r>
            <a:endParaRPr lang="en-IE" dirty="0"/>
          </a:p>
        </p:txBody>
      </p:sp>
      <p:pic>
        <p:nvPicPr>
          <p:cNvPr id="5" name="Picture 2" descr="http://www.helio-vo.eu/images/SEC_SWx-timescales.jpg"/>
          <p:cNvPicPr>
            <a:picLocks noChangeAspect="1" noChangeArrowheads="1"/>
          </p:cNvPicPr>
          <p:nvPr/>
        </p:nvPicPr>
        <p:blipFill>
          <a:blip r:embed="rId2" cstate="print"/>
          <a:srcRect/>
          <a:stretch>
            <a:fillRect/>
          </a:stretch>
        </p:blipFill>
        <p:spPr bwMode="auto">
          <a:xfrm>
            <a:off x="395536" y="3291408"/>
            <a:ext cx="4286250" cy="3352801"/>
          </a:xfrm>
          <a:prstGeom prst="rect">
            <a:avLst/>
          </a:prstGeom>
          <a:noFill/>
        </p:spPr>
      </p:pic>
      <p:pic>
        <p:nvPicPr>
          <p:cNvPr id="6" name="Picture 4" descr="http://www.helio-vo.eu/images/ecimf_101rs.gif"/>
          <p:cNvPicPr>
            <a:picLocks noChangeAspect="1" noChangeArrowheads="1"/>
          </p:cNvPicPr>
          <p:nvPr/>
        </p:nvPicPr>
        <p:blipFill>
          <a:blip r:embed="rId3" cstate="print"/>
          <a:srcRect/>
          <a:stretch>
            <a:fillRect/>
          </a:stretch>
        </p:blipFill>
        <p:spPr bwMode="auto">
          <a:xfrm>
            <a:off x="5076056" y="2931368"/>
            <a:ext cx="3810000" cy="3810000"/>
          </a:xfrm>
          <a:prstGeom prst="rect">
            <a:avLst/>
          </a:prstGeom>
          <a:noFill/>
        </p:spPr>
      </p:pic>
    </p:spTree>
    <p:extLst>
      <p:ext uri="{BB962C8B-B14F-4D97-AF65-F5344CB8AC3E}">
        <p14:creationId xmlns:p14="http://schemas.microsoft.com/office/powerpoint/2010/main" val="1394404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TotalTime>
  <Words>602</Words>
  <Application>Microsoft Office PowerPoint</Application>
  <PresentationFormat>On-screen Show (4:3)</PresentationFormat>
  <Paragraphs>111</Paragraphs>
  <Slides>18</Slides>
  <Notes>1</Notes>
  <HiddenSlides>5</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HELIOGate</vt:lpstr>
      <vt:lpstr>The HELIO Gate Portal</vt:lpstr>
      <vt:lpstr>Heliophysics</vt:lpstr>
      <vt:lpstr>How an Heliophysicist works</vt:lpstr>
      <vt:lpstr>Heliophysicists and workflows </vt:lpstr>
      <vt:lpstr>Heliophysics, the old way….</vt:lpstr>
      <vt:lpstr>Available Services</vt:lpstr>
      <vt:lpstr>Heliophysics, the new way</vt:lpstr>
      <vt:lpstr>Propagation Models</vt:lpstr>
      <vt:lpstr>Advanced Propagation Model</vt:lpstr>
      <vt:lpstr>Advanced Propagation Model</vt:lpstr>
      <vt:lpstr>Events Count</vt:lpstr>
      <vt:lpstr>Fastest CMEs Propagation</vt:lpstr>
      <vt:lpstr>High Energy Flares</vt:lpstr>
      <vt:lpstr>LO-FAR</vt:lpstr>
      <vt:lpstr>Fastest CMEs Propagation</vt:lpstr>
      <vt:lpstr>High Energy Flares</vt:lpstr>
      <vt:lpstr>Events Count</vt:lpstr>
    </vt:vector>
  </TitlesOfParts>
  <Company>ETH Zürich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Gateway</dc:title>
  <dc:creator>Peter Kunszt</dc:creator>
  <cp:lastModifiedBy>gabmera</cp:lastModifiedBy>
  <cp:revision>44</cp:revision>
  <dcterms:created xsi:type="dcterms:W3CDTF">2011-09-07T11:43:25Z</dcterms:created>
  <dcterms:modified xsi:type="dcterms:W3CDTF">2013-06-04T09:10:18Z</dcterms:modified>
</cp:coreProperties>
</file>