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411" r:id="rId3"/>
    <p:sldId id="415" r:id="rId4"/>
    <p:sldId id="439" r:id="rId5"/>
    <p:sldId id="303" r:id="rId6"/>
    <p:sldId id="440" r:id="rId7"/>
    <p:sldId id="441" r:id="rId8"/>
    <p:sldId id="273" r:id="rId9"/>
    <p:sldId id="292" r:id="rId10"/>
    <p:sldId id="293" r:id="rId11"/>
    <p:sldId id="274" r:id="rId12"/>
    <p:sldId id="275" r:id="rId13"/>
    <p:sldId id="279" r:id="rId14"/>
    <p:sldId id="314" r:id="rId15"/>
    <p:sldId id="297" r:id="rId16"/>
    <p:sldId id="315" r:id="rId17"/>
    <p:sldId id="260" r:id="rId18"/>
    <p:sldId id="316" r:id="rId19"/>
    <p:sldId id="317" r:id="rId20"/>
    <p:sldId id="320" r:id="rId21"/>
    <p:sldId id="322" r:id="rId22"/>
    <p:sldId id="323" r:id="rId23"/>
    <p:sldId id="324" r:id="rId24"/>
    <p:sldId id="326" r:id="rId25"/>
    <p:sldId id="340" r:id="rId26"/>
    <p:sldId id="493" r:id="rId27"/>
    <p:sldId id="342" r:id="rId28"/>
    <p:sldId id="333" r:id="rId29"/>
    <p:sldId id="345" r:id="rId30"/>
    <p:sldId id="341" r:id="rId31"/>
    <p:sldId id="424" r:id="rId32"/>
    <p:sldId id="494" r:id="rId33"/>
    <p:sldId id="495" r:id="rId34"/>
    <p:sldId id="349" r:id="rId35"/>
    <p:sldId id="417" r:id="rId36"/>
    <p:sldId id="405" r:id="rId37"/>
    <p:sldId id="406" r:id="rId38"/>
    <p:sldId id="407" r:id="rId39"/>
    <p:sldId id="414" r:id="rId40"/>
    <p:sldId id="413" r:id="rId41"/>
    <p:sldId id="357" r:id="rId42"/>
    <p:sldId id="491" r:id="rId43"/>
    <p:sldId id="492" r:id="rId44"/>
    <p:sldId id="348" r:id="rId45"/>
    <p:sldId id="364" r:id="rId46"/>
    <p:sldId id="482" r:id="rId47"/>
    <p:sldId id="365" r:id="rId48"/>
    <p:sldId id="483" r:id="rId49"/>
    <p:sldId id="390" r:id="rId50"/>
    <p:sldId id="371" r:id="rId51"/>
    <p:sldId id="467" r:id="rId52"/>
    <p:sldId id="469" r:id="rId53"/>
    <p:sldId id="373" r:id="rId54"/>
    <p:sldId id="470" r:id="rId55"/>
    <p:sldId id="471" r:id="rId56"/>
    <p:sldId id="472" r:id="rId57"/>
    <p:sldId id="378" r:id="rId58"/>
    <p:sldId id="380" r:id="rId59"/>
    <p:sldId id="384" r:id="rId60"/>
    <p:sldId id="385" r:id="rId61"/>
    <p:sldId id="447" r:id="rId62"/>
    <p:sldId id="386" r:id="rId63"/>
    <p:sldId id="448" r:id="rId64"/>
    <p:sldId id="449" r:id="rId65"/>
    <p:sldId id="452" r:id="rId66"/>
    <p:sldId id="454" r:id="rId67"/>
    <p:sldId id="481" r:id="rId68"/>
    <p:sldId id="455" r:id="rId69"/>
    <p:sldId id="429" r:id="rId70"/>
    <p:sldId id="355" r:id="rId71"/>
    <p:sldId id="443" r:id="rId72"/>
    <p:sldId id="485" r:id="rId73"/>
    <p:sldId id="434" r:id="rId74"/>
    <p:sldId id="436" r:id="rId75"/>
    <p:sldId id="465" r:id="rId76"/>
    <p:sldId id="464" r:id="rId77"/>
    <p:sldId id="486" r:id="rId78"/>
    <p:sldId id="463" r:id="rId79"/>
    <p:sldId id="269" r:id="rId80"/>
    <p:sldId id="466" r:id="rId81"/>
    <p:sldId id="487" r:id="rId82"/>
    <p:sldId id="478" r:id="rId83"/>
    <p:sldId id="460" r:id="rId84"/>
    <p:sldId id="480" r:id="rId85"/>
    <p:sldId id="488" r:id="rId86"/>
    <p:sldId id="489" r:id="rId87"/>
    <p:sldId id="49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4" autoAdjust="0"/>
    <p:restoredTop sz="94660"/>
  </p:normalViewPr>
  <p:slideViewPr>
    <p:cSldViewPr>
      <p:cViewPr varScale="1">
        <p:scale>
          <a:sx n="62" d="100"/>
          <a:sy n="62" d="100"/>
        </p:scale>
        <p:origin x="-606" y="-90"/>
      </p:cViewPr>
      <p:guideLst>
        <p:guide orient="horz" pos="2160"/>
        <p:guide pos="2880"/>
      </p:guideLst>
    </p:cSldViewPr>
  </p:slideViewPr>
  <p:notesTextViewPr>
    <p:cViewPr>
      <p:scale>
        <a:sx n="1" d="1"/>
        <a:sy n="1" d="1"/>
      </p:scale>
      <p:origin x="0" y="0"/>
    </p:cViewPr>
  </p:notesTextViewPr>
  <p:sorterViewPr>
    <p:cViewPr>
      <p:scale>
        <a:sx n="100" d="100"/>
        <a:sy n="100"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428625" y="6245225"/>
            <a:ext cx="2133600" cy="476250"/>
          </a:xfrm>
          <a:prstGeom prst="rect">
            <a:avLst/>
          </a:prstGeom>
        </p:spPr>
        <p:txBody>
          <a:bodyPr/>
          <a:lstStyle>
            <a:lvl1pPr>
              <a:defRPr/>
            </a:lvl1pPr>
          </a:lstStyle>
          <a:p>
            <a:pPr fontAlgn="base">
              <a:spcBef>
                <a:spcPct val="0"/>
              </a:spcBef>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B68FCECD-2A9E-41DD-AE3A-A540B20635BB}"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34649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0D45FE83-89E4-4934-A39D-1D25020B6AB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8729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7DFC8A1F-CE8F-4D13-9426-02C443AA02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51101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50E1B738-E516-4E70-870C-96B76319D69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10612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E713B1EC-7031-421F-9560-02EEECCE22F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08942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0C0B6-B7C2-4897-A665-2013FC4E284D}"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55898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0C0B6-B7C2-4897-A665-2013FC4E284D}"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119511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0C0B6-B7C2-4897-A665-2013FC4E284D}"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373573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0C0B6-B7C2-4897-A665-2013FC4E284D}"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1204255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0C0B6-B7C2-4897-A665-2013FC4E284D}" type="datetimeFigureOut">
              <a:rPr lang="en-US" smtClean="0"/>
              <a:t>6/3/2013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425204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0C0B6-B7C2-4897-A665-2013FC4E284D}" type="datetimeFigureOut">
              <a:rPr lang="en-US" smtClean="0"/>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374924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29B8FD35-0CB0-408C-8604-DD076047AEE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515361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0C0B6-B7C2-4897-A665-2013FC4E284D}" type="datetimeFigureOut">
              <a:rPr lang="en-US" smtClean="0"/>
              <a:t>6/3/2013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3359412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0C0B6-B7C2-4897-A665-2013FC4E284D}"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1358111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0C0B6-B7C2-4897-A665-2013FC4E284D}" type="datetimeFigureOut">
              <a:rPr lang="en-US" smtClean="0"/>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1058774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0C0B6-B7C2-4897-A665-2013FC4E284D}"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2471878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0C0B6-B7C2-4897-A665-2013FC4E284D}" type="datetimeFigureOut">
              <a:rPr lang="en-US" smtClean="0"/>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CF381-B222-4E27-BD49-94227A3EEAEE}" type="slidenum">
              <a:rPr lang="en-US" smtClean="0"/>
              <a:t>‹#›</a:t>
            </a:fld>
            <a:endParaRPr lang="en-US"/>
          </a:p>
        </p:txBody>
      </p:sp>
    </p:spTree>
    <p:extLst>
      <p:ext uri="{BB962C8B-B14F-4D97-AF65-F5344CB8AC3E}">
        <p14:creationId xmlns:p14="http://schemas.microsoft.com/office/powerpoint/2010/main" val="302355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C0855558-3CFA-4E0E-B4D5-9DDBB2E8FC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77075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6524893B-99C2-4190-8117-0AC57301E91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1192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BEFEDD57-0E3E-4904-B7E1-9A1F91D8EE44}"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4850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77325C8A-5873-477C-9571-A8E86B954AD3}"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0706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313677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9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38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438400"/>
            <a:ext cx="8229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pic>
        <p:nvPicPr>
          <p:cNvPr id="1031" name="Picture 7"/>
          <p:cNvPicPr>
            <a:picLocks noChangeAspect="1" noChangeArrowheads="1"/>
          </p:cNvPicPr>
          <p:nvPr/>
        </p:nvPicPr>
        <p:blipFill>
          <a:blip r:embed="rId15"/>
          <a:srcRect t="13281" r="25000" b="78125"/>
          <a:stretch>
            <a:fillRect/>
          </a:stretch>
        </p:blipFill>
        <p:spPr bwMode="auto">
          <a:xfrm>
            <a:off x="0" y="66675"/>
            <a:ext cx="9144000" cy="838200"/>
          </a:xfrm>
          <a:prstGeom prst="rect">
            <a:avLst/>
          </a:prstGeom>
          <a:noFill/>
          <a:ln w="9525">
            <a:noFill/>
            <a:miter lim="800000"/>
            <a:headEnd/>
            <a:tailEnd/>
          </a:ln>
        </p:spPr>
      </p:pic>
      <p:pic>
        <p:nvPicPr>
          <p:cNvPr id="1033" name="Picture 9"/>
          <p:cNvPicPr>
            <a:picLocks noChangeAspect="1" noChangeArrowheads="1"/>
          </p:cNvPicPr>
          <p:nvPr/>
        </p:nvPicPr>
        <p:blipFill>
          <a:blip r:embed="rId16"/>
          <a:srcRect l="12654" t="50063" r="81158" b="42203"/>
          <a:stretch>
            <a:fillRect/>
          </a:stretch>
        </p:blipFill>
        <p:spPr bwMode="auto">
          <a:xfrm>
            <a:off x="238125" y="6105525"/>
            <a:ext cx="600075" cy="600075"/>
          </a:xfrm>
          <a:prstGeom prst="rect">
            <a:avLst/>
          </a:prstGeom>
          <a:noFill/>
          <a:ln w="9525">
            <a:noFill/>
            <a:miter lim="800000"/>
            <a:headEnd/>
            <a:tailEnd/>
          </a:ln>
        </p:spPr>
      </p:pic>
      <p:pic>
        <p:nvPicPr>
          <p:cNvPr id="1035" name="Picture 12"/>
          <p:cNvPicPr>
            <a:picLocks noChangeAspect="1" noChangeArrowheads="1"/>
          </p:cNvPicPr>
          <p:nvPr/>
        </p:nvPicPr>
        <p:blipFill>
          <a:blip r:embed="rId15"/>
          <a:srcRect t="13281" r="25000" b="85938"/>
          <a:stretch>
            <a:fillRect/>
          </a:stretch>
        </p:blipFill>
        <p:spPr bwMode="auto">
          <a:xfrm>
            <a:off x="0" y="6781800"/>
            <a:ext cx="9144000" cy="76200"/>
          </a:xfrm>
          <a:prstGeom prst="rect">
            <a:avLst/>
          </a:prstGeom>
          <a:noFill/>
          <a:ln w="9525">
            <a:noFill/>
            <a:miter lim="800000"/>
            <a:headEnd/>
            <a:tailEnd/>
          </a:ln>
        </p:spPr>
      </p:pic>
      <p:pic>
        <p:nvPicPr>
          <p:cNvPr id="1036" name="Picture 13"/>
          <p:cNvPicPr>
            <a:picLocks noChangeAspect="1" noChangeArrowheads="1"/>
          </p:cNvPicPr>
          <p:nvPr/>
        </p:nvPicPr>
        <p:blipFill>
          <a:blip r:embed="rId17"/>
          <a:srcRect t="13281" r="25000" b="85938"/>
          <a:stretch>
            <a:fillRect/>
          </a:stretch>
        </p:blipFill>
        <p:spPr bwMode="auto">
          <a:xfrm>
            <a:off x="0" y="0"/>
            <a:ext cx="6858000" cy="76200"/>
          </a:xfrm>
          <a:prstGeom prst="rect">
            <a:avLst/>
          </a:prstGeom>
          <a:noFill/>
          <a:ln w="9525">
            <a:noFill/>
            <a:miter lim="800000"/>
            <a:headEnd/>
            <a:tailEnd/>
          </a:ln>
        </p:spPr>
      </p:pic>
      <p:pic>
        <p:nvPicPr>
          <p:cNvPr id="1037" name="Picture 15" descr="sdsc_logo_red"/>
          <p:cNvPicPr>
            <a:picLocks noChangeAspect="1" noChangeArrowheads="1"/>
          </p:cNvPicPr>
          <p:nvPr/>
        </p:nvPicPr>
        <p:blipFill>
          <a:blip r:embed="rId18"/>
          <a:srcRect l="2130" r="1917"/>
          <a:stretch>
            <a:fillRect/>
          </a:stretch>
        </p:blipFill>
        <p:spPr bwMode="auto">
          <a:xfrm>
            <a:off x="7724775" y="6248400"/>
            <a:ext cx="781050" cy="390525"/>
          </a:xfrm>
          <a:prstGeom prst="rect">
            <a:avLst/>
          </a:prstGeom>
          <a:noFill/>
          <a:ln w="9525">
            <a:noFill/>
            <a:miter lim="800000"/>
            <a:headEnd/>
            <a:tailEnd/>
          </a:ln>
        </p:spPr>
      </p:pic>
      <p:pic>
        <p:nvPicPr>
          <p:cNvPr id="1038" name="Picture 16"/>
          <p:cNvPicPr>
            <a:picLocks noChangeAspect="1" noChangeArrowheads="1"/>
          </p:cNvPicPr>
          <p:nvPr/>
        </p:nvPicPr>
        <p:blipFill>
          <a:blip r:embed="rId15"/>
          <a:srcRect l="51563" t="13281" r="27579" b="78125"/>
          <a:stretch>
            <a:fillRect/>
          </a:stretch>
        </p:blipFill>
        <p:spPr bwMode="auto">
          <a:xfrm>
            <a:off x="6600825" y="0"/>
            <a:ext cx="2543175" cy="838200"/>
          </a:xfrm>
          <a:prstGeom prst="rect">
            <a:avLst/>
          </a:prstGeom>
          <a:noFill/>
          <a:ln w="9525">
            <a:noFill/>
            <a:miter lim="800000"/>
            <a:headEnd/>
            <a:tailEnd/>
          </a:ln>
        </p:spPr>
      </p:pic>
      <p:pic>
        <p:nvPicPr>
          <p:cNvPr id="1039" name="Picture 13"/>
          <p:cNvPicPr>
            <a:picLocks noChangeArrowheads="1"/>
          </p:cNvPicPr>
          <p:nvPr userDrawn="1"/>
        </p:nvPicPr>
        <p:blipFill>
          <a:blip r:embed="rId19"/>
          <a:srcRect l="25000" t="85938" b="13281"/>
          <a:stretch>
            <a:fillRect/>
          </a:stretch>
        </p:blipFill>
        <p:spPr bwMode="auto">
          <a:xfrm>
            <a:off x="238125" y="6059488"/>
            <a:ext cx="8686800" cy="36512"/>
          </a:xfrm>
          <a:prstGeom prst="rect">
            <a:avLst/>
          </a:prstGeom>
          <a:noFill/>
          <a:ln w="9525">
            <a:noFill/>
            <a:miter lim="800000"/>
            <a:headEnd/>
            <a:tailEnd/>
          </a:ln>
        </p:spPr>
      </p:pic>
      <p:sp>
        <p:nvSpPr>
          <p:cNvPr id="17" name="Rectangle 16"/>
          <p:cNvSpPr/>
          <p:nvPr userDrawn="1"/>
        </p:nvSpPr>
        <p:spPr>
          <a:xfrm>
            <a:off x="0" y="847725"/>
            <a:ext cx="9144000"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3" name="Picture 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838576" y="6200775"/>
            <a:ext cx="1428750" cy="540983"/>
          </a:xfrm>
          <a:prstGeom prst="rect">
            <a:avLst/>
          </a:prstGeom>
        </p:spPr>
      </p:pic>
    </p:spTree>
    <p:extLst>
      <p:ext uri="{BB962C8B-B14F-4D97-AF65-F5344CB8AC3E}">
        <p14:creationId xmlns:p14="http://schemas.microsoft.com/office/powerpoint/2010/main" val="1481630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7" r:id="rId8"/>
    <p:sldLayoutId id="2147483672" r:id="rId9"/>
    <p:sldLayoutId id="2147483668" r:id="rId10"/>
    <p:sldLayoutId id="2147483669" r:id="rId11"/>
    <p:sldLayoutId id="2147483670" r:id="rId12"/>
    <p:sldLayoutId id="2147483671" r:id="rId13"/>
  </p:sldLayoutIdLst>
  <p:timing>
    <p:tnLst>
      <p:par>
        <p:cTn id="1" dur="indefinite" restart="never" nodeType="tmRoot"/>
      </p:par>
    </p:tnLst>
  </p:timing>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0C0B6-B7C2-4897-A665-2013FC4E284D}" type="datetimeFigureOut">
              <a:rPr lang="en-US" smtClean="0"/>
              <a:t>6/3/2013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CF381-B222-4E27-BD49-94227A3EEAEE}" type="slidenum">
              <a:rPr lang="en-US" smtClean="0"/>
              <a:t>‹#›</a:t>
            </a:fld>
            <a:endParaRPr lang="en-US"/>
          </a:p>
        </p:txBody>
      </p:sp>
    </p:spTree>
    <p:extLst>
      <p:ext uri="{BB962C8B-B14F-4D97-AF65-F5344CB8AC3E}">
        <p14:creationId xmlns:p14="http://schemas.microsoft.com/office/powerpoint/2010/main" val="21292179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bioinformatics.ca/links_directory/"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bioinformatics.ca/links_directory/"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1.png"/><Relationship Id="rId4" Type="http://schemas.openxmlformats.org/officeDocument/2006/relationships/image" Target="../media/image43.gif"/></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3.gif"/><Relationship Id="rId4" Type="http://schemas.openxmlformats.org/officeDocument/2006/relationships/image" Target="../media/image42.gif"/></Relationships>
</file>

<file path=ppt/slides/_rels/slide7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3.gif"/><Relationship Id="rId4" Type="http://schemas.openxmlformats.org/officeDocument/2006/relationships/image" Target="../media/image42.gi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8" TargetMode="External"/><Relationship Id="rId13"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0" TargetMode="External"/><Relationship Id="rId3"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 TargetMode="External"/><Relationship Id="rId7"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7" TargetMode="External"/><Relationship Id="rId12"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9" TargetMode="External"/><Relationship Id="rId2"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0" TargetMode="External"/><Relationship Id="rId1" Type="http://schemas.openxmlformats.org/officeDocument/2006/relationships/slideLayout" Target="../slideLayouts/slideLayout1.xml"/><Relationship Id="rId6"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6" TargetMode="External"/><Relationship Id="rId11"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4" TargetMode="External"/><Relationship Id="rId5"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5" TargetMode="External"/><Relationship Id="rId10"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1" TargetMode="External"/><Relationship Id="rId4"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4" TargetMode="External"/><Relationship Id="rId9"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0" TargetMode="External"/><Relationship Id="rId14"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1"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hyperlink" Target="http://www.kuali.org/" TargetMode="Externa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7" TargetMode="External"/><Relationship Id="rId13"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32" TargetMode="External"/><Relationship Id="rId18"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31" TargetMode="External"/><Relationship Id="rId3"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9" TargetMode="External"/><Relationship Id="rId7"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6" TargetMode="External"/><Relationship Id="rId12"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9" TargetMode="External"/><Relationship Id="rId17"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8" TargetMode="External"/><Relationship Id="rId2"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5" TargetMode="External"/><Relationship Id="rId16"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7" TargetMode="External"/><Relationship Id="rId1" Type="http://schemas.openxmlformats.org/officeDocument/2006/relationships/slideLayout" Target="../slideLayouts/slideLayout1.xml"/><Relationship Id="rId6"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3" TargetMode="External"/><Relationship Id="rId11"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6" TargetMode="External"/><Relationship Id="rId5"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2" TargetMode="External"/><Relationship Id="rId15"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3" TargetMode="External"/><Relationship Id="rId10"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5" TargetMode="External"/><Relationship Id="rId19"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34" TargetMode="External"/><Relationship Id="rId4"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 TargetMode="External"/><Relationship Id="rId9"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18" TargetMode="External"/><Relationship Id="rId14" Type="http://schemas.openxmlformats.org/officeDocument/2006/relationships/hyperlink" Target="https://www.xsede.org/gateways-listing?p_p_id=sciencegateways_WAR_sciencegatewaysportlet&amp;p_p_lifecycle=1&amp;p_p_state=normal&amp;p_p_mode=view&amp;p_p_col_id=column-2&amp;p_p_col_count=1&amp;_sciencegateways_WAR_sciencegatewaysportlet_actionMethod=LIST&amp;_sciencegateways_WAR_sciencegatewaysportlet_id=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733800"/>
            <a:ext cx="6400800" cy="1752600"/>
          </a:xfrm>
        </p:spPr>
        <p:txBody>
          <a:bodyPr/>
          <a:lstStyle/>
          <a:p>
            <a:r>
              <a:rPr lang="en-US" dirty="0" smtClean="0"/>
              <a:t>Mark A. Miller</a:t>
            </a:r>
          </a:p>
          <a:p>
            <a:r>
              <a:rPr lang="en-US" dirty="0" smtClean="0"/>
              <a:t>San Diego Supercomputer Center</a:t>
            </a:r>
            <a:endParaRPr lang="en-US" dirty="0"/>
          </a:p>
        </p:txBody>
      </p:sp>
      <p:sp>
        <p:nvSpPr>
          <p:cNvPr id="3" name="Title 2"/>
          <p:cNvSpPr>
            <a:spLocks noGrp="1"/>
          </p:cNvSpPr>
          <p:nvPr>
            <p:ph type="title"/>
          </p:nvPr>
        </p:nvSpPr>
        <p:spPr>
          <a:xfrm>
            <a:off x="457200" y="1981200"/>
            <a:ext cx="8229600" cy="1143000"/>
          </a:xfrm>
        </p:spPr>
        <p:txBody>
          <a:bodyPr/>
          <a:lstStyle/>
          <a:p>
            <a:r>
              <a:rPr lang="en-US" dirty="0"/>
              <a:t>Gateway Challenges and Evolution: Current Trends and Practices in US Science Gateways</a:t>
            </a:r>
          </a:p>
        </p:txBody>
      </p:sp>
    </p:spTree>
    <p:extLst>
      <p:ext uri="{BB962C8B-B14F-4D97-AF65-F5344CB8AC3E}">
        <p14:creationId xmlns:p14="http://schemas.microsoft.com/office/powerpoint/2010/main" val="2839655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46208"/>
            <a:ext cx="7391400" cy="4154984"/>
          </a:xfrm>
          <a:prstGeom prst="rect">
            <a:avLst/>
          </a:prstGeom>
          <a:noFill/>
        </p:spPr>
        <p:txBody>
          <a:bodyPr wrap="square" rtlCol="0">
            <a:spAutoFit/>
          </a:bodyPr>
          <a:lstStyle/>
          <a:p>
            <a:r>
              <a:rPr lang="en-US" sz="2400" b="1" dirty="0"/>
              <a:t>T</a:t>
            </a:r>
            <a:r>
              <a:rPr lang="en-US" sz="2400" b="1" dirty="0" smtClean="0"/>
              <a:t>he set of US Science Gateway efforts that:</a:t>
            </a:r>
            <a:endParaRPr lang="en-US" sz="2400" b="1" dirty="0"/>
          </a:p>
          <a:p>
            <a:endParaRPr lang="en-US" sz="2400" b="1" dirty="0" smtClean="0"/>
          </a:p>
          <a:p>
            <a:pPr marL="285750" indent="-285750">
              <a:buFont typeface="Arial" pitchFamily="34" charset="0"/>
              <a:buChar char="•"/>
            </a:pPr>
            <a:r>
              <a:rPr lang="en-US" sz="2400" b="1" dirty="0"/>
              <a:t>a</a:t>
            </a:r>
            <a:r>
              <a:rPr lang="en-US" sz="2400" b="1" dirty="0" smtClean="0"/>
              <a:t>ttempt to advance </a:t>
            </a:r>
            <a:r>
              <a:rPr lang="en-US" sz="2400" b="1" dirty="0"/>
              <a:t>the architecture and methodology of Gateway creation</a:t>
            </a:r>
          </a:p>
          <a:p>
            <a:pPr marL="285750" indent="-285750">
              <a:buFont typeface="Arial" pitchFamily="34" charset="0"/>
              <a:buChar char="•"/>
            </a:pPr>
            <a:endParaRPr lang="en-US" sz="2400" b="1" dirty="0" smtClean="0"/>
          </a:p>
          <a:p>
            <a:pPr marL="285750" indent="-285750">
              <a:buFont typeface="Arial" pitchFamily="34" charset="0"/>
              <a:buChar char="•"/>
            </a:pPr>
            <a:r>
              <a:rPr lang="en-US" sz="2400" b="1" dirty="0" smtClean="0"/>
              <a:t>attempt </a:t>
            </a:r>
            <a:r>
              <a:rPr lang="en-US" sz="2400" b="1" dirty="0"/>
              <a:t>to </a:t>
            </a:r>
            <a:r>
              <a:rPr lang="en-US" sz="2400" b="1" dirty="0" smtClean="0"/>
              <a:t>advance practices in Gateway scalability</a:t>
            </a:r>
          </a:p>
          <a:p>
            <a:pPr marL="285750" indent="-285750">
              <a:buFont typeface="Arial" pitchFamily="34" charset="0"/>
              <a:buChar char="•"/>
            </a:pPr>
            <a:endParaRPr lang="en-US" sz="2400" b="1" dirty="0"/>
          </a:p>
          <a:p>
            <a:r>
              <a:rPr lang="en-US" sz="2400" b="1" dirty="0" smtClean="0"/>
              <a:t>is a set we can hope to cover in the context of this talk</a:t>
            </a:r>
            <a:br>
              <a:rPr lang="en-US" sz="2400" b="1" dirty="0" smtClean="0"/>
            </a:br>
            <a:endParaRPr lang="en-US" sz="2400" b="1" dirty="0" smtClean="0"/>
          </a:p>
        </p:txBody>
      </p:sp>
    </p:spTree>
    <p:extLst>
      <p:ext uri="{BB962C8B-B14F-4D97-AF65-F5344CB8AC3E}">
        <p14:creationId xmlns:p14="http://schemas.microsoft.com/office/powerpoint/2010/main" val="1096798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433" y="1143000"/>
            <a:ext cx="7620000" cy="3939540"/>
          </a:xfrm>
          <a:prstGeom prst="rect">
            <a:avLst/>
          </a:prstGeom>
          <a:noFill/>
        </p:spPr>
        <p:txBody>
          <a:bodyPr wrap="square" rtlCol="0">
            <a:spAutoFit/>
          </a:bodyPr>
          <a:lstStyle/>
          <a:p>
            <a:pPr marL="400050" lvl="1"/>
            <a:r>
              <a:rPr lang="en-US" sz="3600" b="1" dirty="0" smtClean="0"/>
              <a:t>Generation </a:t>
            </a:r>
            <a:r>
              <a:rPr lang="en-US" sz="3600" b="1" dirty="0"/>
              <a:t>1 </a:t>
            </a:r>
            <a:r>
              <a:rPr lang="en-US" sz="3600" b="1" dirty="0" smtClean="0"/>
              <a:t>Gateway software:</a:t>
            </a:r>
          </a:p>
          <a:p>
            <a:pPr marL="400050" lvl="1"/>
            <a:endParaRPr lang="en-US" sz="2800" b="1" dirty="0" smtClean="0"/>
          </a:p>
          <a:p>
            <a:pPr marL="400050" lvl="1"/>
            <a:r>
              <a:rPr lang="en-US" sz="2800" b="1" dirty="0" smtClean="0"/>
              <a:t>The archetypal Generation 1 Gateway is a three tiered web application. It has a  HTML/</a:t>
            </a:r>
            <a:r>
              <a:rPr lang="en-US" sz="2800" b="1" dirty="0" err="1" smtClean="0"/>
              <a:t>jsp</a:t>
            </a:r>
            <a:r>
              <a:rPr lang="en-US" sz="2800" b="1" dirty="0" smtClean="0"/>
              <a:t> front end, uses Globus for submission.</a:t>
            </a:r>
          </a:p>
          <a:p>
            <a:pPr marL="400050" lvl="1"/>
            <a:endParaRPr lang="en-US" sz="2800" b="1" dirty="0" smtClean="0"/>
          </a:p>
          <a:p>
            <a:pPr marL="400050" lvl="1"/>
            <a:r>
              <a:rPr lang="en-US" sz="2800" b="1" dirty="0" smtClean="0"/>
              <a:t>(early examples: </a:t>
            </a:r>
            <a:r>
              <a:rPr lang="en-US" sz="2800" b="1" dirty="0" err="1" smtClean="0"/>
              <a:t>GridSpeed</a:t>
            </a:r>
            <a:r>
              <a:rPr lang="en-US" sz="2800" b="1" dirty="0" smtClean="0"/>
              <a:t>, GPDK) </a:t>
            </a:r>
            <a:endParaRPr lang="en-US" sz="2800" b="1" dirty="0"/>
          </a:p>
          <a:p>
            <a:endParaRPr lang="en-US" dirty="0"/>
          </a:p>
        </p:txBody>
      </p:sp>
    </p:spTree>
    <p:extLst>
      <p:ext uri="{BB962C8B-B14F-4D97-AF65-F5344CB8AC3E}">
        <p14:creationId xmlns:p14="http://schemas.microsoft.com/office/powerpoint/2010/main" val="2369361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595" y="990600"/>
            <a:ext cx="7620000" cy="2062103"/>
          </a:xfrm>
          <a:prstGeom prst="rect">
            <a:avLst/>
          </a:prstGeom>
          <a:noFill/>
        </p:spPr>
        <p:txBody>
          <a:bodyPr wrap="square" rtlCol="0">
            <a:spAutoFit/>
          </a:bodyPr>
          <a:lstStyle/>
          <a:p>
            <a:pPr marL="400050" lvl="1"/>
            <a:r>
              <a:rPr lang="en-US" sz="2800" b="1" dirty="0" smtClean="0"/>
              <a:t>Generation </a:t>
            </a:r>
            <a:r>
              <a:rPr lang="en-US" sz="2800" b="1" dirty="0"/>
              <a:t>1 </a:t>
            </a:r>
            <a:r>
              <a:rPr lang="en-US" sz="2800" b="1" dirty="0" smtClean="0"/>
              <a:t>Gateways:</a:t>
            </a:r>
            <a:br>
              <a:rPr lang="en-US" sz="2800" b="1" dirty="0" smtClean="0"/>
            </a:br>
            <a:endParaRPr lang="en-US" sz="2800" b="1" dirty="0" smtClean="0"/>
          </a:p>
          <a:p>
            <a:pPr marL="400050" lvl="1"/>
            <a:r>
              <a:rPr lang="en-US" sz="2400" b="1" dirty="0" smtClean="0"/>
              <a:t>Many highly successful Science Gateways in the US today evolved from the Gen 1 concept</a:t>
            </a:r>
            <a:r>
              <a:rPr lang="en-US" sz="2400" b="1" dirty="0"/>
              <a:t>.</a:t>
            </a:r>
            <a:endParaRPr lang="en-US" sz="2400" b="1" dirty="0" smtClean="0"/>
          </a:p>
          <a:p>
            <a:pPr marL="400050" lvl="1"/>
            <a:endParaRPr lang="en-US" sz="2400" b="1" dirty="0"/>
          </a:p>
        </p:txBody>
      </p:sp>
    </p:spTree>
    <p:extLst>
      <p:ext uri="{BB962C8B-B14F-4D97-AF65-F5344CB8AC3E}">
        <p14:creationId xmlns:p14="http://schemas.microsoft.com/office/powerpoint/2010/main" val="4067639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90600"/>
            <a:ext cx="7620000" cy="4955203"/>
          </a:xfrm>
          <a:prstGeom prst="rect">
            <a:avLst/>
          </a:prstGeom>
          <a:noFill/>
        </p:spPr>
        <p:txBody>
          <a:bodyPr wrap="square" rtlCol="0">
            <a:spAutoFit/>
          </a:bodyPr>
          <a:lstStyle/>
          <a:p>
            <a:pPr marL="400050" lvl="1"/>
            <a:r>
              <a:rPr lang="en-US" sz="2800" b="1" dirty="0" smtClean="0"/>
              <a:t>Generation </a:t>
            </a:r>
            <a:r>
              <a:rPr lang="en-US" sz="2800" b="1" dirty="0"/>
              <a:t>1 </a:t>
            </a:r>
            <a:r>
              <a:rPr lang="en-US" sz="2800" b="1" dirty="0" smtClean="0"/>
              <a:t>Gateways:</a:t>
            </a:r>
            <a:r>
              <a:rPr lang="en-US" sz="2800" b="1" dirty="0"/>
              <a:t/>
            </a:r>
            <a:br>
              <a:rPr lang="en-US" sz="2800" b="1" dirty="0"/>
            </a:br>
            <a:endParaRPr lang="en-US" sz="2400" b="1" dirty="0"/>
          </a:p>
          <a:p>
            <a:pPr marL="400050" lvl="1"/>
            <a:r>
              <a:rPr lang="en-US" sz="2400" b="1" dirty="0" smtClean="0"/>
              <a:t>Important evolutionary adaptations:</a:t>
            </a:r>
          </a:p>
          <a:p>
            <a:pPr marL="400050" lvl="1"/>
            <a:endParaRPr lang="en-US" sz="2400" b="1" dirty="0"/>
          </a:p>
          <a:p>
            <a:pPr marL="742950" lvl="1" indent="-342900">
              <a:buFont typeface="Arial" pitchFamily="34" charset="0"/>
              <a:buChar char="•"/>
            </a:pPr>
            <a:r>
              <a:rPr lang="en-US" sz="2400" b="1" dirty="0" smtClean="0"/>
              <a:t>Addition of Content Management Systems</a:t>
            </a:r>
          </a:p>
          <a:p>
            <a:pPr marL="742950" lvl="1" indent="-342900">
              <a:buFont typeface="Arial" pitchFamily="34" charset="0"/>
              <a:buChar char="•"/>
            </a:pPr>
            <a:r>
              <a:rPr lang="en-US" sz="2400" b="1" dirty="0" smtClean="0"/>
              <a:t>Provide Descriptions of a Command Line tool’s interface and workflow (JSON, XML, </a:t>
            </a:r>
            <a:r>
              <a:rPr lang="en-US" sz="2400" b="1" dirty="0" err="1" smtClean="0"/>
              <a:t>Rappture</a:t>
            </a:r>
            <a:r>
              <a:rPr lang="en-US" sz="2400" b="1" dirty="0" smtClean="0"/>
              <a:t>) so users can contribute new interfaces/tools</a:t>
            </a:r>
          </a:p>
          <a:p>
            <a:pPr marL="742950" lvl="1" indent="-342900">
              <a:buFont typeface="Arial" pitchFamily="34" charset="0"/>
              <a:buChar char="•"/>
            </a:pPr>
            <a:r>
              <a:rPr lang="en-US" sz="2400" b="1" dirty="0" smtClean="0"/>
              <a:t>Add support for data sharing</a:t>
            </a:r>
          </a:p>
          <a:p>
            <a:pPr marL="742950" lvl="1" indent="-342900">
              <a:buFont typeface="Arial" pitchFamily="34" charset="0"/>
              <a:buChar char="•"/>
            </a:pPr>
            <a:r>
              <a:rPr lang="en-US" sz="2400" b="1" dirty="0" smtClean="0"/>
              <a:t>Provide for Social Networking</a:t>
            </a:r>
          </a:p>
          <a:p>
            <a:pPr marL="742950" lvl="1" indent="-342900">
              <a:buFont typeface="Arial" pitchFamily="34" charset="0"/>
              <a:buChar char="•"/>
            </a:pPr>
            <a:r>
              <a:rPr lang="en-US" sz="2400" b="1" dirty="0" smtClean="0"/>
              <a:t>Deploy </a:t>
            </a:r>
            <a:r>
              <a:rPr lang="en-US" sz="2400" b="1" dirty="0"/>
              <a:t>p</a:t>
            </a:r>
            <a:r>
              <a:rPr lang="en-US" sz="2400" b="1" dirty="0" smtClean="0"/>
              <a:t>luggable job submission tools allow many choices for submission</a:t>
            </a:r>
          </a:p>
          <a:p>
            <a:pPr marL="400050" lvl="1"/>
            <a:endParaRPr lang="en-US" sz="2400" b="1" dirty="0"/>
          </a:p>
        </p:txBody>
      </p:sp>
    </p:spTree>
    <p:extLst>
      <p:ext uri="{BB962C8B-B14F-4D97-AF65-F5344CB8AC3E}">
        <p14:creationId xmlns:p14="http://schemas.microsoft.com/office/powerpoint/2010/main" val="4001617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2765"/>
            <a:ext cx="7620000" cy="646331"/>
          </a:xfrm>
          <a:prstGeom prst="rect">
            <a:avLst/>
          </a:prstGeom>
          <a:noFill/>
        </p:spPr>
        <p:txBody>
          <a:bodyPr wrap="square" rtlCol="0">
            <a:spAutoFit/>
          </a:bodyPr>
          <a:lstStyle/>
          <a:p>
            <a:pPr marL="400050" lvl="1"/>
            <a:r>
              <a:rPr lang="en-US" sz="3600" b="1" dirty="0" smtClean="0"/>
              <a:t>Generation </a:t>
            </a:r>
            <a:r>
              <a:rPr lang="en-US" sz="3600" b="1" dirty="0"/>
              <a:t>1 </a:t>
            </a:r>
            <a:r>
              <a:rPr lang="en-US" sz="3600" b="1" dirty="0" smtClean="0"/>
              <a:t>Gateways: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743" b="33030"/>
          <a:stretch/>
        </p:blipFill>
        <p:spPr bwMode="auto">
          <a:xfrm>
            <a:off x="561066" y="1579096"/>
            <a:ext cx="7657648" cy="216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8460" y="3823690"/>
            <a:ext cx="1953740" cy="369332"/>
          </a:xfrm>
          <a:prstGeom prst="rect">
            <a:avLst/>
          </a:prstGeom>
          <a:solidFill>
            <a:schemeClr val="bg1"/>
          </a:solidFill>
        </p:spPr>
        <p:txBody>
          <a:bodyPr wrap="none" rtlCol="0">
            <a:spAutoFit/>
          </a:bodyPr>
          <a:lstStyle/>
          <a:p>
            <a:r>
              <a:rPr lang="en-US" b="1" dirty="0" smtClean="0"/>
              <a:t>Platform: </a:t>
            </a:r>
            <a:r>
              <a:rPr lang="en-US" b="1" dirty="0" err="1" smtClean="0"/>
              <a:t>HubZero</a:t>
            </a:r>
            <a:endParaRPr lang="en-US" b="1" dirty="0"/>
          </a:p>
        </p:txBody>
      </p:sp>
      <p:sp>
        <p:nvSpPr>
          <p:cNvPr id="5" name="TextBox 4"/>
          <p:cNvSpPr txBox="1"/>
          <p:nvPr/>
        </p:nvSpPr>
        <p:spPr>
          <a:xfrm>
            <a:off x="228600" y="4221087"/>
            <a:ext cx="7925503" cy="2031325"/>
          </a:xfrm>
          <a:prstGeom prst="rect">
            <a:avLst/>
          </a:prstGeom>
          <a:solidFill>
            <a:schemeClr val="bg1"/>
          </a:solidFill>
        </p:spPr>
        <p:txBody>
          <a:bodyPr wrap="none" rtlCol="0">
            <a:spAutoFit/>
          </a:bodyPr>
          <a:lstStyle/>
          <a:p>
            <a:pPr marL="285750" indent="-285750">
              <a:buFont typeface="Arial" pitchFamily="34" charset="0"/>
              <a:buChar char="•"/>
            </a:pPr>
            <a:r>
              <a:rPr lang="en-US" b="1" dirty="0" smtClean="0"/>
              <a:t>Highly developed tools for sharing and collaborating</a:t>
            </a:r>
          </a:p>
          <a:p>
            <a:pPr marL="285750" indent="-285750">
              <a:buFont typeface="Arial" pitchFamily="34" charset="0"/>
              <a:buChar char="•"/>
            </a:pPr>
            <a:r>
              <a:rPr lang="en-US" b="1" dirty="0" err="1" smtClean="0"/>
              <a:t>Joomla</a:t>
            </a:r>
            <a:r>
              <a:rPr lang="en-US" b="1" dirty="0" smtClean="0"/>
              <a:t>! CMS</a:t>
            </a:r>
          </a:p>
          <a:p>
            <a:pPr marL="285750" indent="-285750">
              <a:buFont typeface="Arial" pitchFamily="34" charset="0"/>
              <a:buChar char="•"/>
            </a:pPr>
            <a:r>
              <a:rPr lang="en-US" b="1" dirty="0" smtClean="0"/>
              <a:t>Provides user with a VM instance, provides lots of flexibility in interaction. </a:t>
            </a:r>
          </a:p>
          <a:p>
            <a:pPr marL="285750" indent="-285750">
              <a:buFont typeface="Arial" pitchFamily="34" charset="0"/>
              <a:buChar char="•"/>
            </a:pPr>
            <a:r>
              <a:rPr lang="en-US" b="1" dirty="0" err="1" smtClean="0"/>
              <a:t>Rappture</a:t>
            </a:r>
            <a:r>
              <a:rPr lang="en-US" b="1" dirty="0" smtClean="0"/>
              <a:t> toolkit allows user creation of tools with fluid, interactive interfaces </a:t>
            </a:r>
          </a:p>
          <a:p>
            <a:pPr marL="285750" indent="-285750">
              <a:buFont typeface="Arial" pitchFamily="34" charset="0"/>
              <a:buChar char="•"/>
            </a:pPr>
            <a:r>
              <a:rPr lang="en-US" b="1" dirty="0" smtClean="0"/>
              <a:t>Emphasis on </a:t>
            </a:r>
            <a:r>
              <a:rPr lang="en-US" b="1" dirty="0" err="1" smtClean="0"/>
              <a:t>modelling</a:t>
            </a:r>
            <a:r>
              <a:rPr lang="en-US" b="1" dirty="0" smtClean="0"/>
              <a:t> and demonstrations</a:t>
            </a:r>
          </a:p>
          <a:p>
            <a:pPr marL="285750" indent="-285750">
              <a:buFont typeface="Arial" pitchFamily="34" charset="0"/>
              <a:buChar char="•"/>
            </a:pPr>
            <a:r>
              <a:rPr lang="en-US" b="1" dirty="0" smtClean="0"/>
              <a:t>Relatively lightweight computing within the VM</a:t>
            </a:r>
          </a:p>
          <a:p>
            <a:pPr marL="285750" indent="-285750">
              <a:buFont typeface="Arial" pitchFamily="34" charset="0"/>
              <a:buChar char="•"/>
            </a:pPr>
            <a:r>
              <a:rPr lang="en-US" b="1" dirty="0" smtClean="0"/>
              <a:t>Some groups have connected the VM to NFS/job submission tools</a:t>
            </a:r>
            <a:endParaRPr lang="en-US" b="1" dirty="0"/>
          </a:p>
        </p:txBody>
      </p:sp>
    </p:spTree>
    <p:extLst>
      <p:ext uri="{BB962C8B-B14F-4D97-AF65-F5344CB8AC3E}">
        <p14:creationId xmlns:p14="http://schemas.microsoft.com/office/powerpoint/2010/main" val="919094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7" t="11116" r="17165" b="6025"/>
          <a:stretch/>
        </p:blipFill>
        <p:spPr bwMode="auto">
          <a:xfrm>
            <a:off x="990600" y="844952"/>
            <a:ext cx="7303625" cy="532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24600" y="5819001"/>
            <a:ext cx="1037463" cy="276999"/>
          </a:xfrm>
          <a:prstGeom prst="rect">
            <a:avLst/>
          </a:prstGeom>
          <a:noFill/>
        </p:spPr>
        <p:txBody>
          <a:bodyPr wrap="none" rtlCol="0">
            <a:spAutoFit/>
          </a:bodyPr>
          <a:lstStyle/>
          <a:p>
            <a:r>
              <a:rPr lang="en-US" sz="1200" i="1" dirty="0" smtClean="0"/>
              <a:t>M. McLennan</a:t>
            </a:r>
            <a:endParaRPr lang="en-US" sz="1200" i="1" dirty="0"/>
          </a:p>
        </p:txBody>
      </p:sp>
      <p:sp>
        <p:nvSpPr>
          <p:cNvPr id="3" name="TextBox 2"/>
          <p:cNvSpPr txBox="1"/>
          <p:nvPr/>
        </p:nvSpPr>
        <p:spPr>
          <a:xfrm>
            <a:off x="1143000" y="3276600"/>
            <a:ext cx="1981200" cy="523220"/>
          </a:xfrm>
          <a:prstGeom prst="rect">
            <a:avLst/>
          </a:prstGeom>
          <a:solidFill>
            <a:schemeClr val="bg1"/>
          </a:solidFill>
        </p:spPr>
        <p:txBody>
          <a:bodyPr wrap="square" rtlCol="0">
            <a:spAutoFit/>
          </a:bodyPr>
          <a:lstStyle/>
          <a:p>
            <a:r>
              <a:rPr lang="en-US" sz="2800" b="1" dirty="0" smtClean="0">
                <a:solidFill>
                  <a:srgbClr val="FF0000"/>
                </a:solidFill>
              </a:rPr>
              <a:t>~ 800.000</a:t>
            </a:r>
            <a:endParaRPr lang="en-US" sz="2800" b="1" dirty="0">
              <a:solidFill>
                <a:srgbClr val="FF0000"/>
              </a:solidFill>
            </a:endParaRPr>
          </a:p>
        </p:txBody>
      </p:sp>
      <p:sp>
        <p:nvSpPr>
          <p:cNvPr id="21" name="TextBox 20"/>
          <p:cNvSpPr txBox="1"/>
          <p:nvPr/>
        </p:nvSpPr>
        <p:spPr>
          <a:xfrm>
            <a:off x="4114800" y="1658035"/>
            <a:ext cx="838201" cy="323165"/>
          </a:xfrm>
          <a:prstGeom prst="rect">
            <a:avLst/>
          </a:prstGeom>
          <a:solidFill>
            <a:schemeClr val="bg1"/>
          </a:solidFill>
        </p:spPr>
        <p:txBody>
          <a:bodyPr wrap="square" rIns="0" rtlCol="0">
            <a:spAutoFit/>
          </a:bodyPr>
          <a:lstStyle/>
          <a:p>
            <a:pPr algn="r"/>
            <a:r>
              <a:rPr lang="en-US" sz="1500" dirty="0" smtClean="0"/>
              <a:t>234.949</a:t>
            </a:r>
          </a:p>
        </p:txBody>
      </p:sp>
      <p:sp>
        <p:nvSpPr>
          <p:cNvPr id="22" name="TextBox 21"/>
          <p:cNvSpPr txBox="1"/>
          <p:nvPr/>
        </p:nvSpPr>
        <p:spPr>
          <a:xfrm>
            <a:off x="4114800" y="1658035"/>
            <a:ext cx="838201" cy="323165"/>
          </a:xfrm>
          <a:prstGeom prst="rect">
            <a:avLst/>
          </a:prstGeom>
          <a:solidFill>
            <a:schemeClr val="bg1"/>
          </a:solidFill>
        </p:spPr>
        <p:txBody>
          <a:bodyPr wrap="square" rIns="0" rtlCol="0">
            <a:spAutoFit/>
          </a:bodyPr>
          <a:lstStyle/>
          <a:p>
            <a:pPr algn="r"/>
            <a:r>
              <a:rPr lang="en-US" sz="1500" dirty="0" smtClean="0"/>
              <a:t>234.949</a:t>
            </a:r>
          </a:p>
        </p:txBody>
      </p:sp>
      <p:sp>
        <p:nvSpPr>
          <p:cNvPr id="23" name="TextBox 22"/>
          <p:cNvSpPr txBox="1"/>
          <p:nvPr/>
        </p:nvSpPr>
        <p:spPr>
          <a:xfrm>
            <a:off x="4038600" y="2590800"/>
            <a:ext cx="838201" cy="323165"/>
          </a:xfrm>
          <a:prstGeom prst="rect">
            <a:avLst/>
          </a:prstGeom>
          <a:solidFill>
            <a:schemeClr val="bg1"/>
          </a:solidFill>
        </p:spPr>
        <p:txBody>
          <a:bodyPr wrap="square" rIns="0" rtlCol="0">
            <a:spAutoFit/>
          </a:bodyPr>
          <a:lstStyle/>
          <a:p>
            <a:pPr algn="r"/>
            <a:r>
              <a:rPr lang="en-US" sz="1500" dirty="0" smtClean="0"/>
              <a:t>23.425</a:t>
            </a:r>
          </a:p>
        </p:txBody>
      </p:sp>
      <p:sp>
        <p:nvSpPr>
          <p:cNvPr id="24" name="TextBox 23"/>
          <p:cNvSpPr txBox="1"/>
          <p:nvPr/>
        </p:nvSpPr>
        <p:spPr>
          <a:xfrm>
            <a:off x="4381500" y="2953435"/>
            <a:ext cx="571501" cy="323165"/>
          </a:xfrm>
          <a:prstGeom prst="rect">
            <a:avLst/>
          </a:prstGeom>
          <a:solidFill>
            <a:schemeClr val="bg1"/>
          </a:solidFill>
        </p:spPr>
        <p:txBody>
          <a:bodyPr wrap="square" rIns="0" rtlCol="0">
            <a:spAutoFit/>
          </a:bodyPr>
          <a:lstStyle/>
          <a:p>
            <a:pPr algn="r"/>
            <a:r>
              <a:rPr lang="en-US" sz="1500" dirty="0" smtClean="0"/>
              <a:t>5.385</a:t>
            </a:r>
          </a:p>
        </p:txBody>
      </p:sp>
      <p:sp>
        <p:nvSpPr>
          <p:cNvPr id="25" name="TextBox 24"/>
          <p:cNvSpPr txBox="1"/>
          <p:nvPr/>
        </p:nvSpPr>
        <p:spPr>
          <a:xfrm>
            <a:off x="4381501" y="4325035"/>
            <a:ext cx="571500" cy="323165"/>
          </a:xfrm>
          <a:prstGeom prst="rect">
            <a:avLst/>
          </a:prstGeom>
          <a:solidFill>
            <a:schemeClr val="bg1"/>
          </a:solidFill>
        </p:spPr>
        <p:txBody>
          <a:bodyPr wrap="square" rIns="0" rtlCol="0">
            <a:spAutoFit/>
          </a:bodyPr>
          <a:lstStyle/>
          <a:p>
            <a:pPr algn="r"/>
            <a:r>
              <a:rPr lang="en-US" sz="1500" dirty="0" smtClean="0"/>
              <a:t>1.328</a:t>
            </a:r>
          </a:p>
        </p:txBody>
      </p:sp>
      <p:sp>
        <p:nvSpPr>
          <p:cNvPr id="26" name="TextBox 25"/>
          <p:cNvSpPr txBox="1"/>
          <p:nvPr/>
        </p:nvSpPr>
        <p:spPr>
          <a:xfrm>
            <a:off x="4272986" y="4629835"/>
            <a:ext cx="680015" cy="323165"/>
          </a:xfrm>
          <a:prstGeom prst="rect">
            <a:avLst/>
          </a:prstGeom>
          <a:solidFill>
            <a:schemeClr val="bg1"/>
          </a:solidFill>
        </p:spPr>
        <p:txBody>
          <a:bodyPr wrap="square" rIns="0" rtlCol="0">
            <a:spAutoFit/>
          </a:bodyPr>
          <a:lstStyle/>
          <a:p>
            <a:pPr algn="r"/>
            <a:r>
              <a:rPr lang="en-US" sz="1500" dirty="0" smtClean="0"/>
              <a:t>1.879</a:t>
            </a:r>
          </a:p>
        </p:txBody>
      </p:sp>
      <p:sp>
        <p:nvSpPr>
          <p:cNvPr id="27" name="TextBox 26"/>
          <p:cNvSpPr txBox="1"/>
          <p:nvPr/>
        </p:nvSpPr>
        <p:spPr>
          <a:xfrm>
            <a:off x="4381500" y="4629835"/>
            <a:ext cx="571501" cy="323165"/>
          </a:xfrm>
          <a:prstGeom prst="rect">
            <a:avLst/>
          </a:prstGeom>
          <a:solidFill>
            <a:schemeClr val="bg1"/>
          </a:solidFill>
        </p:spPr>
        <p:txBody>
          <a:bodyPr wrap="square" rIns="0" rtlCol="0">
            <a:spAutoFit/>
          </a:bodyPr>
          <a:lstStyle/>
          <a:p>
            <a:pPr algn="r"/>
            <a:r>
              <a:rPr lang="en-US" sz="1500" dirty="0" smtClean="0"/>
              <a:t>1.879</a:t>
            </a:r>
          </a:p>
        </p:txBody>
      </p:sp>
      <p:sp>
        <p:nvSpPr>
          <p:cNvPr id="28" name="TextBox 27"/>
          <p:cNvSpPr txBox="1"/>
          <p:nvPr/>
        </p:nvSpPr>
        <p:spPr>
          <a:xfrm>
            <a:off x="4343400" y="4953000"/>
            <a:ext cx="609601" cy="323165"/>
          </a:xfrm>
          <a:prstGeom prst="rect">
            <a:avLst/>
          </a:prstGeom>
          <a:solidFill>
            <a:schemeClr val="bg1"/>
          </a:solidFill>
        </p:spPr>
        <p:txBody>
          <a:bodyPr wrap="square" rIns="0" rtlCol="0">
            <a:spAutoFit/>
          </a:bodyPr>
          <a:lstStyle/>
          <a:p>
            <a:pPr algn="r"/>
            <a:r>
              <a:rPr lang="en-US" sz="1500" dirty="0" smtClean="0"/>
              <a:t>3.141</a:t>
            </a:r>
          </a:p>
        </p:txBody>
      </p:sp>
      <p:sp>
        <p:nvSpPr>
          <p:cNvPr id="29" name="TextBox 28"/>
          <p:cNvSpPr txBox="1"/>
          <p:nvPr/>
        </p:nvSpPr>
        <p:spPr>
          <a:xfrm>
            <a:off x="4381501" y="5315635"/>
            <a:ext cx="571500" cy="323165"/>
          </a:xfrm>
          <a:prstGeom prst="rect">
            <a:avLst/>
          </a:prstGeom>
          <a:solidFill>
            <a:schemeClr val="bg1"/>
          </a:solidFill>
        </p:spPr>
        <p:txBody>
          <a:bodyPr wrap="square" rIns="0" rtlCol="0">
            <a:spAutoFit/>
          </a:bodyPr>
          <a:lstStyle/>
          <a:p>
            <a:pPr algn="r"/>
            <a:r>
              <a:rPr lang="en-US" sz="1500" dirty="0" smtClean="0"/>
              <a:t>1.635</a:t>
            </a:r>
          </a:p>
        </p:txBody>
      </p:sp>
      <p:sp>
        <p:nvSpPr>
          <p:cNvPr id="30" name="TextBox 29"/>
          <p:cNvSpPr txBox="1"/>
          <p:nvPr/>
        </p:nvSpPr>
        <p:spPr>
          <a:xfrm>
            <a:off x="4381500" y="3962400"/>
            <a:ext cx="571501" cy="323165"/>
          </a:xfrm>
          <a:prstGeom prst="rect">
            <a:avLst/>
          </a:prstGeom>
          <a:solidFill>
            <a:schemeClr val="bg1"/>
          </a:solidFill>
        </p:spPr>
        <p:txBody>
          <a:bodyPr wrap="square" rIns="0" rtlCol="0">
            <a:spAutoFit/>
          </a:bodyPr>
          <a:lstStyle/>
          <a:p>
            <a:pPr algn="r"/>
            <a:r>
              <a:rPr lang="en-US" sz="1500" dirty="0" smtClean="0"/>
              <a:t>1.863</a:t>
            </a:r>
          </a:p>
        </p:txBody>
      </p:sp>
      <p:sp>
        <p:nvSpPr>
          <p:cNvPr id="31" name="TextBox 30"/>
          <p:cNvSpPr txBox="1"/>
          <p:nvPr/>
        </p:nvSpPr>
        <p:spPr>
          <a:xfrm>
            <a:off x="4381500" y="3581400"/>
            <a:ext cx="571501" cy="323165"/>
          </a:xfrm>
          <a:prstGeom prst="rect">
            <a:avLst/>
          </a:prstGeom>
          <a:solidFill>
            <a:schemeClr val="bg1"/>
          </a:solidFill>
        </p:spPr>
        <p:txBody>
          <a:bodyPr wrap="square" rIns="0" rtlCol="0">
            <a:spAutoFit/>
          </a:bodyPr>
          <a:lstStyle/>
          <a:p>
            <a:pPr algn="r"/>
            <a:r>
              <a:rPr lang="en-US" sz="1500" dirty="0" smtClean="0"/>
              <a:t>1.224</a:t>
            </a:r>
          </a:p>
        </p:txBody>
      </p:sp>
      <p:sp>
        <p:nvSpPr>
          <p:cNvPr id="32" name="TextBox 31"/>
          <p:cNvSpPr txBox="1"/>
          <p:nvPr/>
        </p:nvSpPr>
        <p:spPr>
          <a:xfrm>
            <a:off x="4381500" y="3258234"/>
            <a:ext cx="571501" cy="323165"/>
          </a:xfrm>
          <a:prstGeom prst="rect">
            <a:avLst/>
          </a:prstGeom>
          <a:solidFill>
            <a:schemeClr val="bg1"/>
          </a:solidFill>
        </p:spPr>
        <p:txBody>
          <a:bodyPr wrap="square" rIns="0" rtlCol="0">
            <a:spAutoFit/>
          </a:bodyPr>
          <a:lstStyle/>
          <a:p>
            <a:pPr algn="r"/>
            <a:r>
              <a:rPr lang="en-US" sz="1500" dirty="0" smtClean="0"/>
              <a:t>3.393</a:t>
            </a:r>
          </a:p>
        </p:txBody>
      </p:sp>
      <p:sp>
        <p:nvSpPr>
          <p:cNvPr id="34" name="TextBox 33"/>
          <p:cNvSpPr txBox="1"/>
          <p:nvPr/>
        </p:nvSpPr>
        <p:spPr>
          <a:xfrm>
            <a:off x="4038600" y="2286000"/>
            <a:ext cx="838201" cy="323165"/>
          </a:xfrm>
          <a:prstGeom prst="rect">
            <a:avLst/>
          </a:prstGeom>
          <a:solidFill>
            <a:schemeClr val="bg1"/>
          </a:solidFill>
        </p:spPr>
        <p:txBody>
          <a:bodyPr wrap="square" rIns="0" rtlCol="0">
            <a:spAutoFit/>
          </a:bodyPr>
          <a:lstStyle/>
          <a:p>
            <a:pPr algn="r"/>
            <a:r>
              <a:rPr lang="en-US" sz="1500" dirty="0" smtClean="0"/>
              <a:t>32.580</a:t>
            </a:r>
          </a:p>
        </p:txBody>
      </p:sp>
      <p:sp>
        <p:nvSpPr>
          <p:cNvPr id="35" name="TextBox 34"/>
          <p:cNvSpPr txBox="1"/>
          <p:nvPr/>
        </p:nvSpPr>
        <p:spPr>
          <a:xfrm>
            <a:off x="4038600" y="1981200"/>
            <a:ext cx="838201" cy="323165"/>
          </a:xfrm>
          <a:prstGeom prst="rect">
            <a:avLst/>
          </a:prstGeom>
          <a:solidFill>
            <a:schemeClr val="bg1"/>
          </a:solidFill>
        </p:spPr>
        <p:txBody>
          <a:bodyPr wrap="square" rIns="0" rtlCol="0">
            <a:spAutoFit/>
          </a:bodyPr>
          <a:lstStyle/>
          <a:p>
            <a:pPr algn="r"/>
            <a:r>
              <a:rPr lang="en-US" sz="1500" dirty="0" smtClean="0"/>
              <a:t>33,620</a:t>
            </a:r>
          </a:p>
        </p:txBody>
      </p:sp>
      <p:sp>
        <p:nvSpPr>
          <p:cNvPr id="36" name="TextBox 35"/>
          <p:cNvSpPr txBox="1"/>
          <p:nvPr/>
        </p:nvSpPr>
        <p:spPr>
          <a:xfrm>
            <a:off x="4114800" y="1697505"/>
            <a:ext cx="838201" cy="323165"/>
          </a:xfrm>
          <a:prstGeom prst="rect">
            <a:avLst/>
          </a:prstGeom>
          <a:solidFill>
            <a:schemeClr val="bg1"/>
          </a:solidFill>
        </p:spPr>
        <p:txBody>
          <a:bodyPr wrap="square" rIns="0" rtlCol="0">
            <a:spAutoFit/>
          </a:bodyPr>
          <a:lstStyle/>
          <a:p>
            <a:pPr algn="r"/>
            <a:r>
              <a:rPr lang="en-US" sz="1500" dirty="0" smtClean="0"/>
              <a:t>234.949</a:t>
            </a:r>
          </a:p>
        </p:txBody>
      </p:sp>
      <p:sp>
        <p:nvSpPr>
          <p:cNvPr id="37" name="TextBox 36"/>
          <p:cNvSpPr txBox="1"/>
          <p:nvPr/>
        </p:nvSpPr>
        <p:spPr>
          <a:xfrm>
            <a:off x="4190999" y="2630270"/>
            <a:ext cx="762002" cy="323165"/>
          </a:xfrm>
          <a:prstGeom prst="rect">
            <a:avLst/>
          </a:prstGeom>
          <a:solidFill>
            <a:schemeClr val="bg1"/>
          </a:solidFill>
        </p:spPr>
        <p:txBody>
          <a:bodyPr wrap="square" rIns="0" rtlCol="0">
            <a:spAutoFit/>
          </a:bodyPr>
          <a:lstStyle/>
          <a:p>
            <a:pPr algn="r"/>
            <a:r>
              <a:rPr lang="en-US" sz="1500" dirty="0" smtClean="0"/>
              <a:t>23.425</a:t>
            </a:r>
          </a:p>
        </p:txBody>
      </p:sp>
      <p:sp>
        <p:nvSpPr>
          <p:cNvPr id="38" name="TextBox 37"/>
          <p:cNvSpPr txBox="1"/>
          <p:nvPr/>
        </p:nvSpPr>
        <p:spPr>
          <a:xfrm>
            <a:off x="4114800" y="2325470"/>
            <a:ext cx="838201" cy="323165"/>
          </a:xfrm>
          <a:prstGeom prst="rect">
            <a:avLst/>
          </a:prstGeom>
          <a:solidFill>
            <a:schemeClr val="bg1"/>
          </a:solidFill>
        </p:spPr>
        <p:txBody>
          <a:bodyPr wrap="square" rIns="0" rtlCol="0">
            <a:spAutoFit/>
          </a:bodyPr>
          <a:lstStyle/>
          <a:p>
            <a:pPr algn="r"/>
            <a:r>
              <a:rPr lang="en-US" sz="1500" dirty="0" smtClean="0"/>
              <a:t>32.580</a:t>
            </a:r>
          </a:p>
        </p:txBody>
      </p:sp>
      <p:sp>
        <p:nvSpPr>
          <p:cNvPr id="39" name="TextBox 38"/>
          <p:cNvSpPr txBox="1"/>
          <p:nvPr/>
        </p:nvSpPr>
        <p:spPr>
          <a:xfrm>
            <a:off x="4114800" y="2020670"/>
            <a:ext cx="838201" cy="323165"/>
          </a:xfrm>
          <a:prstGeom prst="rect">
            <a:avLst/>
          </a:prstGeom>
          <a:solidFill>
            <a:schemeClr val="bg1"/>
          </a:solidFill>
        </p:spPr>
        <p:txBody>
          <a:bodyPr wrap="square" rIns="0" rtlCol="0">
            <a:spAutoFit/>
          </a:bodyPr>
          <a:lstStyle/>
          <a:p>
            <a:pPr algn="r"/>
            <a:r>
              <a:rPr lang="en-US" sz="1500" dirty="0" smtClean="0"/>
              <a:t>33,620</a:t>
            </a:r>
          </a:p>
        </p:txBody>
      </p:sp>
      <p:sp>
        <p:nvSpPr>
          <p:cNvPr id="9" name="TextBox 8"/>
          <p:cNvSpPr txBox="1"/>
          <p:nvPr/>
        </p:nvSpPr>
        <p:spPr>
          <a:xfrm>
            <a:off x="3276599" y="1658035"/>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481.906</a:t>
            </a:r>
            <a:endParaRPr lang="en-US" sz="1500" dirty="0">
              <a:solidFill>
                <a:srgbClr val="FF0000"/>
              </a:solidFill>
            </a:endParaRPr>
          </a:p>
        </p:txBody>
      </p:sp>
      <p:sp>
        <p:nvSpPr>
          <p:cNvPr id="10" name="TextBox 9"/>
          <p:cNvSpPr txBox="1"/>
          <p:nvPr/>
        </p:nvSpPr>
        <p:spPr>
          <a:xfrm>
            <a:off x="3276600" y="1962835"/>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150.883</a:t>
            </a:r>
          </a:p>
        </p:txBody>
      </p:sp>
      <p:sp>
        <p:nvSpPr>
          <p:cNvPr id="12" name="TextBox 11"/>
          <p:cNvSpPr txBox="1"/>
          <p:nvPr/>
        </p:nvSpPr>
        <p:spPr>
          <a:xfrm>
            <a:off x="3276600" y="2590800"/>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33.447</a:t>
            </a:r>
          </a:p>
        </p:txBody>
      </p:sp>
      <p:sp>
        <p:nvSpPr>
          <p:cNvPr id="13" name="TextBox 12"/>
          <p:cNvSpPr txBox="1"/>
          <p:nvPr/>
        </p:nvSpPr>
        <p:spPr>
          <a:xfrm>
            <a:off x="3276599" y="2953435"/>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23.444</a:t>
            </a:r>
          </a:p>
        </p:txBody>
      </p:sp>
      <p:sp>
        <p:nvSpPr>
          <p:cNvPr id="14" name="TextBox 13"/>
          <p:cNvSpPr txBox="1"/>
          <p:nvPr/>
        </p:nvSpPr>
        <p:spPr>
          <a:xfrm>
            <a:off x="3276600" y="3258235"/>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14.667</a:t>
            </a:r>
          </a:p>
        </p:txBody>
      </p:sp>
      <p:sp>
        <p:nvSpPr>
          <p:cNvPr id="15" name="TextBox 14"/>
          <p:cNvSpPr txBox="1"/>
          <p:nvPr/>
        </p:nvSpPr>
        <p:spPr>
          <a:xfrm>
            <a:off x="3276599" y="3573799"/>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12.550</a:t>
            </a:r>
          </a:p>
        </p:txBody>
      </p:sp>
      <p:sp>
        <p:nvSpPr>
          <p:cNvPr id="16" name="TextBox 15"/>
          <p:cNvSpPr txBox="1"/>
          <p:nvPr/>
        </p:nvSpPr>
        <p:spPr>
          <a:xfrm>
            <a:off x="3276600" y="3944035"/>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10.995</a:t>
            </a:r>
          </a:p>
        </p:txBody>
      </p:sp>
      <p:sp>
        <p:nvSpPr>
          <p:cNvPr id="17" name="TextBox 16"/>
          <p:cNvSpPr txBox="1"/>
          <p:nvPr/>
        </p:nvSpPr>
        <p:spPr>
          <a:xfrm>
            <a:off x="3276600" y="4325035"/>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10.490</a:t>
            </a:r>
          </a:p>
        </p:txBody>
      </p:sp>
      <p:sp>
        <p:nvSpPr>
          <p:cNvPr id="18" name="TextBox 17"/>
          <p:cNvSpPr txBox="1"/>
          <p:nvPr/>
        </p:nvSpPr>
        <p:spPr>
          <a:xfrm>
            <a:off x="3276600" y="4629835"/>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10.358</a:t>
            </a:r>
          </a:p>
        </p:txBody>
      </p:sp>
      <p:sp>
        <p:nvSpPr>
          <p:cNvPr id="19" name="TextBox 18"/>
          <p:cNvSpPr txBox="1"/>
          <p:nvPr/>
        </p:nvSpPr>
        <p:spPr>
          <a:xfrm>
            <a:off x="3276600" y="4953000"/>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9.792</a:t>
            </a:r>
          </a:p>
        </p:txBody>
      </p:sp>
      <p:sp>
        <p:nvSpPr>
          <p:cNvPr id="20" name="TextBox 19"/>
          <p:cNvSpPr txBox="1"/>
          <p:nvPr/>
        </p:nvSpPr>
        <p:spPr>
          <a:xfrm>
            <a:off x="3276600" y="5315635"/>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9.666</a:t>
            </a:r>
          </a:p>
        </p:txBody>
      </p:sp>
      <p:sp>
        <p:nvSpPr>
          <p:cNvPr id="11" name="TextBox 10"/>
          <p:cNvSpPr txBox="1"/>
          <p:nvPr/>
        </p:nvSpPr>
        <p:spPr>
          <a:xfrm>
            <a:off x="3276599" y="2286000"/>
            <a:ext cx="838201" cy="323165"/>
          </a:xfrm>
          <a:prstGeom prst="rect">
            <a:avLst/>
          </a:prstGeom>
          <a:solidFill>
            <a:schemeClr val="bg1"/>
          </a:solidFill>
        </p:spPr>
        <p:txBody>
          <a:bodyPr wrap="square" rIns="0" rtlCol="0">
            <a:spAutoFit/>
          </a:bodyPr>
          <a:lstStyle/>
          <a:p>
            <a:pPr algn="r"/>
            <a:r>
              <a:rPr lang="en-US" sz="1500" dirty="0" smtClean="0">
                <a:solidFill>
                  <a:srgbClr val="FF0000"/>
                </a:solidFill>
              </a:rPr>
              <a:t>60.523</a:t>
            </a:r>
          </a:p>
        </p:txBody>
      </p:sp>
    </p:spTree>
    <p:extLst>
      <p:ext uri="{BB962C8B-B14F-4D97-AF65-F5344CB8AC3E}">
        <p14:creationId xmlns:p14="http://schemas.microsoft.com/office/powerpoint/2010/main" val="3485340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67" t="39388" r="9481" b="7809"/>
          <a:stretch/>
        </p:blipFill>
        <p:spPr bwMode="auto">
          <a:xfrm>
            <a:off x="479384" y="2667000"/>
            <a:ext cx="820980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256" y="1371600"/>
            <a:ext cx="7620000" cy="584775"/>
          </a:xfrm>
          <a:prstGeom prst="rect">
            <a:avLst/>
          </a:prstGeom>
          <a:noFill/>
        </p:spPr>
        <p:txBody>
          <a:bodyPr wrap="square" rtlCol="0">
            <a:spAutoFit/>
          </a:bodyPr>
          <a:lstStyle/>
          <a:p>
            <a:pPr marL="400050" lvl="1"/>
            <a:r>
              <a:rPr lang="en-US" sz="3200" b="1" dirty="0" err="1" smtClean="0"/>
              <a:t>Hubzero</a:t>
            </a:r>
            <a:r>
              <a:rPr lang="en-US" sz="3200" b="1" dirty="0" smtClean="0"/>
              <a:t> instances can be purchased:</a:t>
            </a:r>
          </a:p>
        </p:txBody>
      </p:sp>
    </p:spTree>
    <p:extLst>
      <p:ext uri="{BB962C8B-B14F-4D97-AF65-F5344CB8AC3E}">
        <p14:creationId xmlns:p14="http://schemas.microsoft.com/office/powerpoint/2010/main" val="2957146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7620000" cy="646331"/>
          </a:xfrm>
          <a:prstGeom prst="rect">
            <a:avLst/>
          </a:prstGeom>
          <a:noFill/>
        </p:spPr>
        <p:txBody>
          <a:bodyPr wrap="square" rtlCol="0">
            <a:spAutoFit/>
          </a:bodyPr>
          <a:lstStyle/>
          <a:p>
            <a:pPr marL="400050" lvl="1"/>
            <a:r>
              <a:rPr lang="en-US" sz="3600" b="1" dirty="0" smtClean="0"/>
              <a:t>Generation </a:t>
            </a:r>
            <a:r>
              <a:rPr lang="en-US" sz="3600" b="1" dirty="0"/>
              <a:t>1 </a:t>
            </a:r>
            <a:r>
              <a:rPr lang="en-US" sz="3600" b="1" dirty="0" smtClean="0"/>
              <a:t>Gateways:</a:t>
            </a:r>
          </a:p>
        </p:txBody>
      </p:sp>
      <p:sp>
        <p:nvSpPr>
          <p:cNvPr id="5" name="TextBox 4"/>
          <p:cNvSpPr txBox="1"/>
          <p:nvPr/>
        </p:nvSpPr>
        <p:spPr>
          <a:xfrm>
            <a:off x="409425" y="4280118"/>
            <a:ext cx="8354540" cy="1815882"/>
          </a:xfrm>
          <a:prstGeom prst="rect">
            <a:avLst/>
          </a:prstGeom>
          <a:solidFill>
            <a:schemeClr val="bg1"/>
          </a:solidFill>
        </p:spPr>
        <p:txBody>
          <a:bodyPr wrap="square" rtlCol="0">
            <a:spAutoFit/>
          </a:bodyPr>
          <a:lstStyle/>
          <a:p>
            <a:pPr marL="285750" indent="-285750">
              <a:buFont typeface="Arial" pitchFamily="34" charset="0"/>
              <a:buChar char="•"/>
            </a:pPr>
            <a:r>
              <a:rPr lang="en-US" sz="1600" b="1" dirty="0" smtClean="0"/>
              <a:t>Project historically encourages interaction between developers and users. </a:t>
            </a:r>
          </a:p>
          <a:p>
            <a:pPr marL="285750" indent="-285750">
              <a:buFont typeface="Arial" pitchFamily="34" charset="0"/>
              <a:buChar char="•"/>
            </a:pPr>
            <a:r>
              <a:rPr lang="en-US" sz="1600" b="1" dirty="0" smtClean="0"/>
              <a:t>Distributable Galaxy package </a:t>
            </a:r>
            <a:r>
              <a:rPr lang="en-US" sz="1600" b="1" dirty="0"/>
              <a:t>not originally designed for submission to remote resources, but this capability has been developed</a:t>
            </a:r>
            <a:r>
              <a:rPr lang="en-US" sz="1600" b="1" dirty="0" smtClean="0"/>
              <a:t>. Cloud instances available.</a:t>
            </a:r>
          </a:p>
          <a:p>
            <a:pPr marL="285750" indent="-285750">
              <a:buFont typeface="Arial" pitchFamily="34" charset="0"/>
              <a:buChar char="•"/>
            </a:pPr>
            <a:r>
              <a:rPr lang="en-US" sz="1600" b="1" dirty="0" smtClean="0"/>
              <a:t>Supports flexible addition of command line tools.</a:t>
            </a:r>
          </a:p>
          <a:p>
            <a:pPr marL="285750" indent="-285750">
              <a:buFont typeface="Arial" pitchFamily="34" charset="0"/>
              <a:buChar char="•"/>
            </a:pPr>
            <a:r>
              <a:rPr lang="en-US" sz="1600" b="1" dirty="0" smtClean="0"/>
              <a:t>Main server has 30.000 registered users/ 160.000 jobs per month.</a:t>
            </a:r>
          </a:p>
          <a:p>
            <a:pPr marL="285750" indent="-285750">
              <a:buFont typeface="Arial" pitchFamily="34" charset="0"/>
              <a:buChar char="•"/>
            </a:pPr>
            <a:r>
              <a:rPr lang="en-US" sz="1600" b="1" dirty="0" smtClean="0"/>
              <a:t>Many, many local Galaxy installations around the world. </a:t>
            </a:r>
          </a:p>
          <a:p>
            <a:pPr marL="285750" indent="-285750">
              <a:buFont typeface="Arial" pitchFamily="34" charset="0"/>
              <a:buChar char="•"/>
            </a:pPr>
            <a:r>
              <a:rPr lang="en-US" sz="1600" b="1" dirty="0" smtClean="0"/>
              <a:t>Galaxy is highly customizable, but is presented only as a Genomics Application</a:t>
            </a:r>
            <a:endParaRPr lang="en-US" sz="1600" b="1"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463" b="13046"/>
          <a:stretch/>
        </p:blipFill>
        <p:spPr bwMode="auto">
          <a:xfrm>
            <a:off x="408460" y="1484531"/>
            <a:ext cx="6220940" cy="243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3916210"/>
            <a:ext cx="1779974" cy="369332"/>
          </a:xfrm>
          <a:prstGeom prst="rect">
            <a:avLst/>
          </a:prstGeom>
          <a:solidFill>
            <a:schemeClr val="bg1"/>
          </a:solidFill>
        </p:spPr>
        <p:txBody>
          <a:bodyPr wrap="none" rtlCol="0">
            <a:spAutoFit/>
          </a:bodyPr>
          <a:lstStyle/>
          <a:p>
            <a:r>
              <a:rPr lang="en-US" b="1" dirty="0" smtClean="0"/>
              <a:t>Platform: Galaxy</a:t>
            </a:r>
            <a:endParaRPr lang="en-US" b="1" dirty="0"/>
          </a:p>
        </p:txBody>
      </p:sp>
    </p:spTree>
    <p:extLst>
      <p:ext uri="{BB962C8B-B14F-4D97-AF65-F5344CB8AC3E}">
        <p14:creationId xmlns:p14="http://schemas.microsoft.com/office/powerpoint/2010/main" val="2289985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24" y="914400"/>
            <a:ext cx="7620000" cy="646331"/>
          </a:xfrm>
          <a:prstGeom prst="rect">
            <a:avLst/>
          </a:prstGeom>
          <a:noFill/>
        </p:spPr>
        <p:txBody>
          <a:bodyPr wrap="square" rtlCol="0">
            <a:spAutoFit/>
          </a:bodyPr>
          <a:lstStyle/>
          <a:p>
            <a:pPr marL="400050" lvl="1"/>
            <a:r>
              <a:rPr lang="en-US" sz="3600" b="1" dirty="0" smtClean="0"/>
              <a:t>Generation </a:t>
            </a:r>
            <a:r>
              <a:rPr lang="en-US" sz="3600" b="1" dirty="0"/>
              <a:t>1 </a:t>
            </a:r>
            <a:r>
              <a:rPr lang="en-US" sz="3600" b="1" dirty="0" smtClean="0"/>
              <a:t>Gateways:</a:t>
            </a:r>
          </a:p>
        </p:txBody>
      </p:sp>
      <p:sp>
        <p:nvSpPr>
          <p:cNvPr id="3" name="TextBox 2"/>
          <p:cNvSpPr txBox="1"/>
          <p:nvPr/>
        </p:nvSpPr>
        <p:spPr>
          <a:xfrm>
            <a:off x="304800" y="3962400"/>
            <a:ext cx="3371116" cy="369332"/>
          </a:xfrm>
          <a:prstGeom prst="rect">
            <a:avLst/>
          </a:prstGeom>
          <a:solidFill>
            <a:schemeClr val="bg1"/>
          </a:solidFill>
        </p:spPr>
        <p:txBody>
          <a:bodyPr wrap="none" rtlCol="0">
            <a:spAutoFit/>
          </a:bodyPr>
          <a:lstStyle/>
          <a:p>
            <a:r>
              <a:rPr lang="en-US" b="1" dirty="0" smtClean="0"/>
              <a:t>Platform: Workbench Framework</a:t>
            </a:r>
            <a:endParaRPr lang="en-US" b="1"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67" t="17643" r="16658" b="7286"/>
          <a:stretch/>
        </p:blipFill>
        <p:spPr bwMode="auto">
          <a:xfrm>
            <a:off x="428716" y="1547227"/>
            <a:ext cx="4286224" cy="232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4397276"/>
            <a:ext cx="8583140" cy="2062103"/>
          </a:xfrm>
          <a:prstGeom prst="rect">
            <a:avLst/>
          </a:prstGeom>
          <a:solidFill>
            <a:schemeClr val="bg1"/>
          </a:solidFill>
        </p:spPr>
        <p:txBody>
          <a:bodyPr wrap="square" rtlCol="0">
            <a:spAutoFit/>
          </a:bodyPr>
          <a:lstStyle/>
          <a:p>
            <a:pPr marL="285750" indent="-285750">
              <a:buFont typeface="Arial" pitchFamily="34" charset="0"/>
              <a:buChar char="•"/>
            </a:pPr>
            <a:r>
              <a:rPr lang="en-US" sz="1600" b="1" dirty="0" smtClean="0"/>
              <a:t>Emphasis on submission of long running command line jobs to remote HPC resources.</a:t>
            </a:r>
          </a:p>
          <a:p>
            <a:pPr marL="285750" indent="-285750">
              <a:buFont typeface="Arial" pitchFamily="34" charset="0"/>
              <a:buChar char="•"/>
            </a:pPr>
            <a:r>
              <a:rPr lang="en-US" sz="1600" b="1" dirty="0" smtClean="0"/>
              <a:t>Supports flexible addition of command line tools.</a:t>
            </a:r>
          </a:p>
          <a:p>
            <a:pPr marL="285750" indent="-285750">
              <a:buFont typeface="Arial" pitchFamily="34" charset="0"/>
              <a:buChar char="•"/>
            </a:pPr>
            <a:r>
              <a:rPr lang="en-US" sz="1600" b="1" dirty="0" smtClean="0"/>
              <a:t>Main server has 6.000 registered users/8.000 jobs per month/supported 600+ publications.</a:t>
            </a:r>
          </a:p>
          <a:p>
            <a:pPr marL="285750" indent="-285750">
              <a:buFont typeface="Arial" pitchFamily="34" charset="0"/>
              <a:buChar char="•"/>
            </a:pPr>
            <a:r>
              <a:rPr lang="en-US" sz="1600" b="1" dirty="0" smtClean="0"/>
              <a:t>Brings 29% of all XSEDE users each quarter, who use 0.7% of all XSEDE</a:t>
            </a:r>
          </a:p>
          <a:p>
            <a:r>
              <a:rPr lang="en-US" sz="1600" b="1" dirty="0" smtClean="0"/>
              <a:t>    resources.</a:t>
            </a:r>
          </a:p>
          <a:p>
            <a:pPr marL="285750" indent="-285750">
              <a:buFont typeface="Arial" pitchFamily="34" charset="0"/>
              <a:buChar char="•"/>
            </a:pPr>
            <a:r>
              <a:rPr lang="en-US" sz="1600" b="1" dirty="0" smtClean="0"/>
              <a:t>3 other Gateways now use the Workbench Framework. </a:t>
            </a:r>
            <a:endParaRPr lang="en-US" sz="1600" b="1" dirty="0"/>
          </a:p>
        </p:txBody>
      </p:sp>
    </p:spTree>
    <p:extLst>
      <p:ext uri="{BB962C8B-B14F-4D97-AF65-F5344CB8AC3E}">
        <p14:creationId xmlns:p14="http://schemas.microsoft.com/office/powerpoint/2010/main" val="1165162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872490"/>
            <a:ext cx="7620000" cy="4832092"/>
          </a:xfrm>
          <a:prstGeom prst="rect">
            <a:avLst/>
          </a:prstGeom>
          <a:noFill/>
        </p:spPr>
        <p:txBody>
          <a:bodyPr wrap="square" rtlCol="0">
            <a:spAutoFit/>
          </a:bodyPr>
          <a:lstStyle/>
          <a:p>
            <a:pPr marL="400050" lvl="1"/>
            <a:r>
              <a:rPr lang="en-US" sz="2400" b="1" dirty="0" smtClean="0"/>
              <a:t>Generation </a:t>
            </a:r>
            <a:r>
              <a:rPr lang="en-US" sz="2400" b="1" dirty="0"/>
              <a:t>2</a:t>
            </a:r>
            <a:r>
              <a:rPr lang="en-US" sz="2400" b="1" dirty="0" smtClean="0"/>
              <a:t> Gateway software:</a:t>
            </a:r>
          </a:p>
          <a:p>
            <a:pPr marL="400050" lvl="1"/>
            <a:endParaRPr lang="en-US" sz="2400" b="1" dirty="0" smtClean="0"/>
          </a:p>
          <a:p>
            <a:pPr marL="400050" lvl="1"/>
            <a:r>
              <a:rPr lang="en-US" sz="2200" b="1" dirty="0" smtClean="0"/>
              <a:t>The archetypal Generation 2 Gateway:</a:t>
            </a:r>
          </a:p>
          <a:p>
            <a:pPr marL="857250" lvl="1" indent="-457200">
              <a:buFont typeface="Arial" pitchFamily="34" charset="0"/>
              <a:buChar char="•"/>
            </a:pPr>
            <a:r>
              <a:rPr lang="en-US" sz="2200" b="1" dirty="0" smtClean="0"/>
              <a:t>distributable </a:t>
            </a:r>
            <a:r>
              <a:rPr lang="en-US" sz="2200" b="1" dirty="0" err="1"/>
              <a:t>p</a:t>
            </a:r>
            <a:r>
              <a:rPr lang="en-US" sz="2200" b="1" dirty="0" err="1" smtClean="0"/>
              <a:t>ortlet</a:t>
            </a:r>
            <a:r>
              <a:rPr lang="en-US" sz="2200" b="1" dirty="0" smtClean="0"/>
              <a:t> container </a:t>
            </a:r>
          </a:p>
          <a:p>
            <a:pPr marL="857250" lvl="1" indent="-457200">
              <a:buFont typeface="Arial" pitchFamily="34" charset="0"/>
              <a:buChar char="•"/>
            </a:pPr>
            <a:r>
              <a:rPr lang="en-US" sz="2200" b="1" dirty="0" smtClean="0"/>
              <a:t>provides the essential login/user management functions via </a:t>
            </a:r>
            <a:r>
              <a:rPr lang="en-US" sz="2200" b="1" dirty="0" err="1" smtClean="0"/>
              <a:t>portlets</a:t>
            </a:r>
            <a:r>
              <a:rPr lang="en-US" sz="2200" b="1" dirty="0" smtClean="0"/>
              <a:t> “out of the box.” </a:t>
            </a:r>
          </a:p>
          <a:p>
            <a:pPr marL="857250" lvl="1" indent="-457200">
              <a:buFont typeface="Arial" pitchFamily="34" charset="0"/>
              <a:buChar char="•"/>
            </a:pPr>
            <a:r>
              <a:rPr lang="en-US" sz="2200" b="1" dirty="0" smtClean="0"/>
              <a:t>new </a:t>
            </a:r>
            <a:r>
              <a:rPr lang="en-US" sz="2200" b="1" dirty="0" err="1" smtClean="0"/>
              <a:t>portlets</a:t>
            </a:r>
            <a:r>
              <a:rPr lang="en-US" sz="2200" b="1" dirty="0" smtClean="0"/>
              <a:t> can be added </a:t>
            </a:r>
            <a:r>
              <a:rPr lang="en-US" sz="2200" b="1" dirty="0" err="1" smtClean="0"/>
              <a:t>scalably</a:t>
            </a:r>
            <a:r>
              <a:rPr lang="en-US" sz="2200" b="1" dirty="0"/>
              <a:t> </a:t>
            </a:r>
            <a:r>
              <a:rPr lang="en-US" sz="2200" b="1" dirty="0" smtClean="0"/>
              <a:t>and can be shared between Gateways</a:t>
            </a:r>
            <a:endParaRPr lang="en-US" sz="2200" b="1" dirty="0" smtClean="0"/>
          </a:p>
          <a:p>
            <a:pPr marL="857250" lvl="1" indent="-457200">
              <a:buFont typeface="Arial" pitchFamily="34" charset="0"/>
              <a:buChar char="•"/>
            </a:pPr>
            <a:r>
              <a:rPr lang="en-US" sz="2200" b="1" dirty="0"/>
              <a:t>f</a:t>
            </a:r>
            <a:r>
              <a:rPr lang="en-US" sz="2200" b="1" dirty="0" smtClean="0"/>
              <a:t>lexible methods for job submission</a:t>
            </a:r>
          </a:p>
          <a:p>
            <a:pPr marL="857250" lvl="1" indent="-457200">
              <a:buFont typeface="Arial" pitchFamily="34" charset="0"/>
              <a:buChar char="•"/>
            </a:pPr>
            <a:r>
              <a:rPr lang="en-US" sz="2200" b="1" dirty="0"/>
              <a:t>the GUI appearance is customizable by the </a:t>
            </a:r>
            <a:r>
              <a:rPr lang="en-US" sz="2200" b="1" dirty="0" smtClean="0"/>
              <a:t>user</a:t>
            </a:r>
            <a:br>
              <a:rPr lang="en-US" sz="2200" b="1" dirty="0" smtClean="0"/>
            </a:br>
            <a:endParaRPr lang="en-US" sz="2200" b="1" dirty="0" smtClean="0"/>
          </a:p>
          <a:p>
            <a:pPr marL="400050" lvl="1"/>
            <a:r>
              <a:rPr lang="en-US" sz="2200" b="1" dirty="0" smtClean="0"/>
              <a:t>(early examples: </a:t>
            </a:r>
            <a:r>
              <a:rPr lang="en-US" sz="2200" b="1" dirty="0" err="1" smtClean="0"/>
              <a:t>GridSphere</a:t>
            </a:r>
            <a:r>
              <a:rPr lang="en-US" sz="2200" b="1" dirty="0" smtClean="0"/>
              <a:t>; </a:t>
            </a:r>
            <a:r>
              <a:rPr lang="en-US" sz="2200" b="1" dirty="0" err="1" smtClean="0"/>
              <a:t>JetSpeed</a:t>
            </a:r>
            <a:r>
              <a:rPr lang="en-US" sz="2200" b="1" dirty="0" smtClean="0"/>
              <a:t>, IBM </a:t>
            </a:r>
            <a:r>
              <a:rPr lang="en-US" sz="2200" b="1" dirty="0" err="1" smtClean="0"/>
              <a:t>WebSphere</a:t>
            </a:r>
            <a:r>
              <a:rPr lang="en-US" sz="2200" b="1" dirty="0" smtClean="0"/>
              <a:t>) </a:t>
            </a:r>
            <a:endParaRPr lang="en-US" sz="2200" b="1" dirty="0"/>
          </a:p>
          <a:p>
            <a:endParaRPr lang="en-US" dirty="0"/>
          </a:p>
        </p:txBody>
      </p:sp>
    </p:spTree>
    <p:extLst>
      <p:ext uri="{BB962C8B-B14F-4D97-AF65-F5344CB8AC3E}">
        <p14:creationId xmlns:p14="http://schemas.microsoft.com/office/powerpoint/2010/main" val="3862362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447800" y="2133600"/>
            <a:ext cx="6400800" cy="1752600"/>
          </a:xfrm>
        </p:spPr>
        <p:txBody>
          <a:bodyPr/>
          <a:lstStyle/>
          <a:p>
            <a:pPr marL="0" indent="0">
              <a:buNone/>
            </a:pPr>
            <a:r>
              <a:rPr lang="en-US" dirty="0" smtClean="0"/>
              <a:t>Part 1. Overview of US Gateway development efforts</a:t>
            </a:r>
          </a:p>
          <a:p>
            <a:endParaRPr lang="en-US" dirty="0"/>
          </a:p>
          <a:p>
            <a:pPr marL="0" indent="0">
              <a:buNone/>
            </a:pPr>
            <a:r>
              <a:rPr lang="en-US" dirty="0" smtClean="0"/>
              <a:t>Part 2. Overview of Issues faced by a growing Gateway</a:t>
            </a:r>
            <a:endParaRPr lang="en-US" dirty="0"/>
          </a:p>
        </p:txBody>
      </p:sp>
      <p:sp>
        <p:nvSpPr>
          <p:cNvPr id="2" name="Title 1"/>
          <p:cNvSpPr>
            <a:spLocks noGrp="1"/>
          </p:cNvSpPr>
          <p:nvPr>
            <p:ph type="title"/>
          </p:nvPr>
        </p:nvSpPr>
        <p:spPr/>
        <p:txBody>
          <a:bodyPr/>
          <a:lstStyle/>
          <a:p>
            <a:r>
              <a:rPr lang="en-US" dirty="0" smtClean="0"/>
              <a:t>Talk overview</a:t>
            </a:r>
            <a:endParaRPr lang="en-US" dirty="0"/>
          </a:p>
        </p:txBody>
      </p:sp>
    </p:spTree>
    <p:extLst>
      <p:ext uri="{BB962C8B-B14F-4D97-AF65-F5344CB8AC3E}">
        <p14:creationId xmlns:p14="http://schemas.microsoft.com/office/powerpoint/2010/main" val="3772561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68038"/>
            <a:ext cx="7620000" cy="5016758"/>
          </a:xfrm>
          <a:prstGeom prst="rect">
            <a:avLst/>
          </a:prstGeom>
          <a:noFill/>
        </p:spPr>
        <p:txBody>
          <a:bodyPr wrap="square" rtlCol="0">
            <a:spAutoFit/>
          </a:bodyPr>
          <a:lstStyle/>
          <a:p>
            <a:pPr marL="400050" lvl="1"/>
            <a:r>
              <a:rPr lang="en-US" sz="2800" b="1" dirty="0" smtClean="0"/>
              <a:t>Generation </a:t>
            </a:r>
            <a:r>
              <a:rPr lang="en-US" sz="2800" b="1" dirty="0"/>
              <a:t>2</a:t>
            </a:r>
            <a:r>
              <a:rPr lang="en-US" sz="2800" b="1" dirty="0" smtClean="0"/>
              <a:t> Gateways:</a:t>
            </a:r>
            <a:br>
              <a:rPr lang="en-US" sz="2800" b="1" dirty="0" smtClean="0"/>
            </a:br>
            <a:endParaRPr lang="en-US" sz="2800" b="1" dirty="0" smtClean="0"/>
          </a:p>
          <a:p>
            <a:pPr marL="400050" lvl="1"/>
            <a:r>
              <a:rPr lang="en-US" sz="2400" b="1" dirty="0" smtClean="0"/>
              <a:t>Many US Science Gateways were built from the Gen 2 concept using </a:t>
            </a:r>
            <a:r>
              <a:rPr lang="en-US" sz="2400" b="1" dirty="0" err="1" smtClean="0"/>
              <a:t>Gridsphere</a:t>
            </a:r>
            <a:r>
              <a:rPr lang="en-US" sz="2400" b="1" dirty="0" smtClean="0"/>
              <a:t>.</a:t>
            </a:r>
          </a:p>
          <a:p>
            <a:pPr marL="400050" lvl="1"/>
            <a:endParaRPr lang="en-US" sz="2400" b="1" dirty="0"/>
          </a:p>
          <a:p>
            <a:pPr marL="400050" lvl="1"/>
            <a:r>
              <a:rPr lang="en-US" sz="2400" b="1" dirty="0" smtClean="0"/>
              <a:t>These include:</a:t>
            </a:r>
          </a:p>
          <a:p>
            <a:pPr marL="400050" lvl="1"/>
            <a:r>
              <a:rPr lang="en-US" sz="2400" b="1" dirty="0"/>
              <a:t>LEAD, NCBR, TGIS, </a:t>
            </a:r>
            <a:r>
              <a:rPr lang="en-US" sz="2400" b="1" dirty="0" err="1"/>
              <a:t>VLab</a:t>
            </a:r>
            <a:r>
              <a:rPr lang="en-US" sz="2400" b="1" dirty="0"/>
              <a:t>, </a:t>
            </a:r>
            <a:r>
              <a:rPr lang="en-US" sz="2400" b="1" dirty="0" err="1"/>
              <a:t>IsoMAP</a:t>
            </a:r>
            <a:r>
              <a:rPr lang="en-US" sz="2400" b="1" dirty="0"/>
              <a:t>, </a:t>
            </a:r>
            <a:r>
              <a:rPr lang="en-US" sz="2400" b="1" dirty="0" err="1"/>
              <a:t>QuakeSIM</a:t>
            </a:r>
            <a:r>
              <a:rPr lang="en-US" sz="2400" b="1" dirty="0"/>
              <a:t>, PEDP, </a:t>
            </a:r>
            <a:r>
              <a:rPr lang="en-US" sz="2400" b="1" dirty="0" smtClean="0"/>
              <a:t>CCSM.</a:t>
            </a:r>
          </a:p>
          <a:p>
            <a:pPr marL="400050" lvl="1"/>
            <a:endParaRPr lang="en-US" sz="2400" b="1" dirty="0"/>
          </a:p>
          <a:p>
            <a:pPr marL="400050" lvl="1"/>
            <a:r>
              <a:rPr lang="en-US" sz="2400" b="1" dirty="0" err="1" smtClean="0"/>
              <a:t>Gridsphere</a:t>
            </a:r>
            <a:r>
              <a:rPr lang="en-US" sz="2400" b="1" dirty="0" smtClean="0"/>
              <a:t> project has ended, but some of </a:t>
            </a:r>
            <a:r>
              <a:rPr lang="en-US" sz="2400" b="1" dirty="0" smtClean="0"/>
              <a:t>these Gateways </a:t>
            </a:r>
            <a:r>
              <a:rPr lang="en-US" sz="2400" b="1" dirty="0" smtClean="0"/>
              <a:t>are still functioning</a:t>
            </a:r>
          </a:p>
          <a:p>
            <a:pPr marL="400050" lvl="1"/>
            <a:endParaRPr lang="en-US" sz="2400" b="1" dirty="0"/>
          </a:p>
          <a:p>
            <a:pPr marL="400050" lvl="1"/>
            <a:endParaRPr lang="en-US" sz="2400" b="1" dirty="0"/>
          </a:p>
        </p:txBody>
      </p:sp>
    </p:spTree>
    <p:extLst>
      <p:ext uri="{BB962C8B-B14F-4D97-AF65-F5344CB8AC3E}">
        <p14:creationId xmlns:p14="http://schemas.microsoft.com/office/powerpoint/2010/main" val="2912934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363682"/>
            <a:ext cx="7620000" cy="3847207"/>
          </a:xfrm>
          <a:prstGeom prst="rect">
            <a:avLst/>
          </a:prstGeom>
          <a:noFill/>
        </p:spPr>
        <p:txBody>
          <a:bodyPr wrap="square" rtlCol="0">
            <a:spAutoFit/>
          </a:bodyPr>
          <a:lstStyle/>
          <a:p>
            <a:pPr marL="400050" lvl="1"/>
            <a:r>
              <a:rPr lang="en-US" sz="2400" b="1" dirty="0" smtClean="0"/>
              <a:t>Generation </a:t>
            </a:r>
            <a:r>
              <a:rPr lang="en-US" sz="2400" b="1" dirty="0"/>
              <a:t>2</a:t>
            </a:r>
            <a:r>
              <a:rPr lang="en-US" sz="2400" b="1" dirty="0" smtClean="0"/>
              <a:t> Gateways:</a:t>
            </a:r>
            <a:r>
              <a:rPr lang="en-US" sz="2000" b="1" dirty="0"/>
              <a:t/>
            </a:r>
            <a:br>
              <a:rPr lang="en-US" sz="2000" b="1" dirty="0"/>
            </a:br>
            <a:endParaRPr lang="en-US" sz="2000" b="1" dirty="0"/>
          </a:p>
          <a:p>
            <a:pPr marL="400050" lvl="1"/>
            <a:r>
              <a:rPr lang="en-US" sz="2000" b="1" dirty="0" smtClean="0"/>
              <a:t>Important evolutionary events:</a:t>
            </a:r>
            <a:br>
              <a:rPr lang="en-US" sz="2000" b="1" dirty="0" smtClean="0"/>
            </a:br>
            <a:endParaRPr lang="en-US" sz="2000" b="1" dirty="0"/>
          </a:p>
          <a:p>
            <a:pPr marL="742950" lvl="1" indent="-342900">
              <a:buFont typeface="Arial" pitchFamily="34" charset="0"/>
              <a:buChar char="•"/>
            </a:pPr>
            <a:r>
              <a:rPr lang="en-US" sz="2000" b="1" dirty="0" smtClean="0"/>
              <a:t>The </a:t>
            </a:r>
            <a:r>
              <a:rPr lang="en-US" sz="2000" b="1" dirty="0"/>
              <a:t>Open Grid Computing Environment software (</a:t>
            </a:r>
            <a:r>
              <a:rPr lang="en-US" sz="2000" b="1" dirty="0" smtClean="0"/>
              <a:t>OGCE) implements </a:t>
            </a:r>
            <a:r>
              <a:rPr lang="en-US" sz="2000" b="1" dirty="0"/>
              <a:t>a</a:t>
            </a:r>
            <a:r>
              <a:rPr lang="en-US" sz="2000" b="1" dirty="0" smtClean="0"/>
              <a:t>ccess </a:t>
            </a:r>
            <a:r>
              <a:rPr lang="en-US" sz="2000" b="1" dirty="0" smtClean="0"/>
              <a:t>to </a:t>
            </a:r>
            <a:r>
              <a:rPr lang="en-US" sz="2000" b="1" dirty="0" smtClean="0"/>
              <a:t>infrastructure Web </a:t>
            </a:r>
            <a:r>
              <a:rPr lang="en-US" sz="2000" b="1" dirty="0" smtClean="0"/>
              <a:t>services via </a:t>
            </a:r>
            <a:r>
              <a:rPr lang="en-US" sz="2000" b="1" dirty="0" err="1"/>
              <a:t>p</a:t>
            </a:r>
            <a:r>
              <a:rPr lang="en-US" sz="2000" b="1" dirty="0" err="1" smtClean="0"/>
              <a:t>ortlets</a:t>
            </a:r>
            <a:r>
              <a:rPr lang="en-US" sz="2000" b="1" dirty="0" smtClean="0"/>
              <a:t>. </a:t>
            </a:r>
            <a:r>
              <a:rPr lang="en-US" sz="2000" b="1" dirty="0" smtClean="0"/>
              <a:t/>
            </a:r>
            <a:br>
              <a:rPr lang="en-US" sz="2000" b="1" dirty="0" smtClean="0"/>
            </a:br>
            <a:endParaRPr lang="en-US" sz="2000" b="1" dirty="0" smtClean="0"/>
          </a:p>
          <a:p>
            <a:pPr marL="742950" lvl="1" indent="-342900">
              <a:buFont typeface="Arial" pitchFamily="34" charset="0"/>
              <a:buChar char="•"/>
            </a:pPr>
            <a:r>
              <a:rPr lang="en-US" sz="2000" b="1" dirty="0" smtClean="0"/>
              <a:t>The goal </a:t>
            </a:r>
            <a:r>
              <a:rPr lang="en-US" sz="2000" b="1" dirty="0" smtClean="0"/>
              <a:t>is to make </a:t>
            </a:r>
            <a:r>
              <a:rPr lang="en-US" sz="2000" b="1" dirty="0" smtClean="0"/>
              <a:t>it possible to centralize infrastructure web services.</a:t>
            </a:r>
            <a:endParaRPr lang="en-US" sz="2000" b="1" dirty="0" smtClean="0"/>
          </a:p>
          <a:p>
            <a:pPr marL="400050" lvl="1"/>
            <a:endParaRPr lang="en-US" sz="2000" b="1" dirty="0" smtClean="0"/>
          </a:p>
          <a:p>
            <a:pPr marL="742950" lvl="1" indent="-342900">
              <a:buFont typeface="Arial" pitchFamily="34" charset="0"/>
              <a:buChar char="•"/>
            </a:pPr>
            <a:r>
              <a:rPr lang="en-US" sz="2000" b="1" dirty="0" smtClean="0"/>
              <a:t>OGCE established</a:t>
            </a:r>
            <a:r>
              <a:rPr lang="en-US" sz="2000" b="1" dirty="0" smtClean="0"/>
              <a:t> </a:t>
            </a:r>
            <a:r>
              <a:rPr lang="en-US" sz="2000" b="1" dirty="0" smtClean="0"/>
              <a:t>a repository of </a:t>
            </a:r>
            <a:r>
              <a:rPr lang="en-US" sz="2000" b="1" dirty="0" smtClean="0"/>
              <a:t>web service </a:t>
            </a:r>
            <a:r>
              <a:rPr lang="en-US" sz="2000" b="1" dirty="0" err="1" smtClean="0"/>
              <a:t>Portlets</a:t>
            </a:r>
            <a:r>
              <a:rPr lang="en-US" sz="2000" b="1" dirty="0" smtClean="0"/>
              <a:t>.</a:t>
            </a:r>
            <a:endParaRPr lang="en-US" sz="2000" b="1" dirty="0" smtClean="0"/>
          </a:p>
        </p:txBody>
      </p:sp>
    </p:spTree>
    <p:extLst>
      <p:ext uri="{BB962C8B-B14F-4D97-AF65-F5344CB8AC3E}">
        <p14:creationId xmlns:p14="http://schemas.microsoft.com/office/powerpoint/2010/main" val="486779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922039"/>
            <a:ext cx="7620000" cy="646331"/>
          </a:xfrm>
          <a:prstGeom prst="rect">
            <a:avLst/>
          </a:prstGeom>
          <a:noFill/>
        </p:spPr>
        <p:txBody>
          <a:bodyPr wrap="square" rtlCol="0">
            <a:spAutoFit/>
          </a:bodyPr>
          <a:lstStyle/>
          <a:p>
            <a:pPr marL="400050" lvl="1"/>
            <a:r>
              <a:rPr lang="en-US" sz="3600" b="1" dirty="0" smtClean="0"/>
              <a:t>Generation </a:t>
            </a:r>
            <a:r>
              <a:rPr lang="en-US" sz="3600" b="1" dirty="0"/>
              <a:t>2</a:t>
            </a:r>
            <a:r>
              <a:rPr lang="en-US" sz="3600" b="1" dirty="0" smtClean="0"/>
              <a:t> Gateways:</a:t>
            </a:r>
          </a:p>
        </p:txBody>
      </p:sp>
      <p:sp>
        <p:nvSpPr>
          <p:cNvPr id="5" name="TextBox 4"/>
          <p:cNvSpPr txBox="1"/>
          <p:nvPr/>
        </p:nvSpPr>
        <p:spPr>
          <a:xfrm>
            <a:off x="762000" y="5650468"/>
            <a:ext cx="3684022" cy="369332"/>
          </a:xfrm>
          <a:prstGeom prst="rect">
            <a:avLst/>
          </a:prstGeom>
          <a:solidFill>
            <a:schemeClr val="bg1"/>
          </a:solidFill>
        </p:spPr>
        <p:txBody>
          <a:bodyPr wrap="none" rtlCol="0">
            <a:spAutoFit/>
          </a:bodyPr>
          <a:lstStyle/>
          <a:p>
            <a:r>
              <a:rPr lang="en-US" b="1" dirty="0" smtClean="0"/>
              <a:t>The VLAB portal, built on </a:t>
            </a:r>
            <a:r>
              <a:rPr lang="en-US" b="1" dirty="0" err="1" smtClean="0"/>
              <a:t>Gridsphere</a:t>
            </a:r>
            <a:endParaRPr lang="en-US"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25" t="17283" r="11089" b="7106"/>
          <a:stretch/>
        </p:blipFill>
        <p:spPr bwMode="auto">
          <a:xfrm>
            <a:off x="1175794" y="1568370"/>
            <a:ext cx="6701681" cy="361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56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73" y="1066086"/>
            <a:ext cx="7620000" cy="3939540"/>
          </a:xfrm>
          <a:prstGeom prst="rect">
            <a:avLst/>
          </a:prstGeom>
          <a:noFill/>
        </p:spPr>
        <p:txBody>
          <a:bodyPr wrap="square" rtlCol="0">
            <a:spAutoFit/>
          </a:bodyPr>
          <a:lstStyle/>
          <a:p>
            <a:pPr marL="400050" lvl="1"/>
            <a:r>
              <a:rPr lang="en-US" sz="3600" b="1" dirty="0" smtClean="0"/>
              <a:t>Generation 3 Gateway software:</a:t>
            </a:r>
          </a:p>
          <a:p>
            <a:pPr marL="400050" lvl="1"/>
            <a:endParaRPr lang="en-US" sz="2800" b="1" dirty="0" smtClean="0"/>
          </a:p>
          <a:p>
            <a:pPr marL="400050" lvl="1"/>
            <a:r>
              <a:rPr lang="en-US" sz="2400" b="1" dirty="0" smtClean="0"/>
              <a:t>The archetypal Generation 3 Gateway uses a GUI/presentation </a:t>
            </a:r>
            <a:r>
              <a:rPr lang="en-US" sz="2400" b="1" dirty="0"/>
              <a:t>layer </a:t>
            </a:r>
            <a:r>
              <a:rPr lang="en-US" sz="2400" b="1" dirty="0" smtClean="0"/>
              <a:t>created by </a:t>
            </a:r>
            <a:r>
              <a:rPr lang="en-US" sz="2400" b="1" dirty="0"/>
              <a:t>the Gateway </a:t>
            </a:r>
            <a:r>
              <a:rPr lang="en-US" sz="2400" b="1" dirty="0" smtClean="0"/>
              <a:t>developer to consume infrastructure services made available via public API. </a:t>
            </a:r>
          </a:p>
          <a:p>
            <a:pPr marL="400050" lvl="1"/>
            <a:endParaRPr lang="en-US" sz="2400" b="1" dirty="0" smtClean="0"/>
          </a:p>
          <a:p>
            <a:pPr marL="400050" lvl="1"/>
            <a:r>
              <a:rPr lang="en-US" sz="2400" b="1" dirty="0" smtClean="0"/>
              <a:t>(current examples: OGCE; iPlant Foundational API; NEWT) </a:t>
            </a:r>
            <a:endParaRPr lang="en-US" sz="2400" b="1" dirty="0"/>
          </a:p>
          <a:p>
            <a:endParaRPr lang="en-US" dirty="0"/>
          </a:p>
        </p:txBody>
      </p:sp>
    </p:spTree>
    <p:extLst>
      <p:ext uri="{BB962C8B-B14F-4D97-AF65-F5344CB8AC3E}">
        <p14:creationId xmlns:p14="http://schemas.microsoft.com/office/powerpoint/2010/main" val="1920494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29542" y="1357280"/>
            <a:ext cx="6486335" cy="3522562"/>
            <a:chOff x="457200" y="1049438"/>
            <a:chExt cx="8077200" cy="4436962"/>
          </a:xfrm>
        </p:grpSpPr>
        <p:sp>
          <p:nvSpPr>
            <p:cNvPr id="2" name="Rounded Rectangle 1"/>
            <p:cNvSpPr/>
            <p:nvPr/>
          </p:nvSpPr>
          <p:spPr>
            <a:xfrm>
              <a:off x="457200" y="2995914"/>
              <a:ext cx="13716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Browser</a:t>
              </a:r>
            </a:p>
            <a:p>
              <a:pPr algn="ctr"/>
              <a:r>
                <a:rPr lang="en-US" b="1" dirty="0" smtClean="0">
                  <a:solidFill>
                    <a:schemeClr val="tx1"/>
                  </a:solidFill>
                </a:rPr>
                <a:t>Interface</a:t>
              </a:r>
              <a:endParaRPr lang="en-US" b="1" dirty="0">
                <a:solidFill>
                  <a:schemeClr val="tx1"/>
                </a:solidFill>
              </a:endParaRPr>
            </a:p>
          </p:txBody>
        </p:sp>
        <p:sp>
          <p:nvSpPr>
            <p:cNvPr id="6" name="Rounded Rectangle 5"/>
            <p:cNvSpPr/>
            <p:nvPr/>
          </p:nvSpPr>
          <p:spPr>
            <a:xfrm>
              <a:off x="2286000" y="2989162"/>
              <a:ext cx="13716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Web </a:t>
              </a:r>
            </a:p>
            <a:p>
              <a:pPr algn="ctr"/>
              <a:r>
                <a:rPr lang="en-US" b="1" dirty="0" smtClean="0">
                  <a:solidFill>
                    <a:schemeClr val="tx1"/>
                  </a:solidFill>
                </a:rPr>
                <a:t>Server</a:t>
              </a:r>
              <a:endParaRPr lang="en-US" b="1" dirty="0">
                <a:solidFill>
                  <a:schemeClr val="tx1"/>
                </a:solidFill>
              </a:endParaRPr>
            </a:p>
          </p:txBody>
        </p:sp>
        <p:sp>
          <p:nvSpPr>
            <p:cNvPr id="7" name="Rounded Rectangle 6"/>
            <p:cNvSpPr/>
            <p:nvPr/>
          </p:nvSpPr>
          <p:spPr>
            <a:xfrm>
              <a:off x="4119623" y="2995914"/>
              <a:ext cx="13716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Application </a:t>
              </a:r>
            </a:p>
            <a:p>
              <a:pPr algn="ctr"/>
              <a:r>
                <a:rPr lang="en-US" b="1" dirty="0" smtClean="0">
                  <a:solidFill>
                    <a:schemeClr val="tx1"/>
                  </a:solidFill>
                </a:rPr>
                <a:t>Manager</a:t>
              </a:r>
              <a:endParaRPr lang="en-US" b="1" dirty="0">
                <a:solidFill>
                  <a:schemeClr val="tx1"/>
                </a:solidFill>
              </a:endParaRPr>
            </a:p>
          </p:txBody>
        </p:sp>
        <p:cxnSp>
          <p:nvCxnSpPr>
            <p:cNvPr id="10" name="Straight Connector 9"/>
            <p:cNvCxnSpPr>
              <a:stCxn id="2" idx="3"/>
              <a:endCxn id="6" idx="1"/>
            </p:cNvCxnSpPr>
            <p:nvPr/>
          </p:nvCxnSpPr>
          <p:spPr>
            <a:xfrm flipV="1">
              <a:off x="1828800" y="3408262"/>
              <a:ext cx="457200" cy="67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657600" y="3415014"/>
              <a:ext cx="457200" cy="67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7" idx="2"/>
            </p:cNvCxnSpPr>
            <p:nvPr/>
          </p:nvCxnSpPr>
          <p:spPr>
            <a:xfrm flipV="1">
              <a:off x="4805423" y="3834114"/>
              <a:ext cx="0" cy="5854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0"/>
            </p:cNvCxnSpPr>
            <p:nvPr/>
          </p:nvCxnSpPr>
          <p:spPr>
            <a:xfrm flipV="1">
              <a:off x="2971800" y="2247900"/>
              <a:ext cx="0" cy="7412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3"/>
            </p:cNvCxnSpPr>
            <p:nvPr/>
          </p:nvCxnSpPr>
          <p:spPr>
            <a:xfrm>
              <a:off x="5491223" y="3415014"/>
              <a:ext cx="83337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descr="A description..."/>
            <p:cNvPicPr/>
            <p:nvPr/>
          </p:nvPicPr>
          <p:blipFill>
            <a:blip r:embed="rId2"/>
            <a:srcRect/>
            <a:stretch>
              <a:fillRect/>
            </a:stretch>
          </p:blipFill>
          <p:spPr bwMode="auto">
            <a:xfrm>
              <a:off x="457200" y="1066800"/>
              <a:ext cx="8077200" cy="4419600"/>
            </a:xfrm>
            <a:prstGeom prst="rect">
              <a:avLst/>
            </a:prstGeom>
            <a:noFill/>
            <a:ln w="9525">
              <a:noFill/>
              <a:miter lim="800000"/>
              <a:headEnd/>
              <a:tailEnd/>
            </a:ln>
          </p:spPr>
        </p:pic>
        <p:sp>
          <p:nvSpPr>
            <p:cNvPr id="5" name="Oval 4"/>
            <p:cNvSpPr/>
            <p:nvPr/>
          </p:nvSpPr>
          <p:spPr>
            <a:xfrm>
              <a:off x="457200" y="1087538"/>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13390" y="1049438"/>
              <a:ext cx="990600" cy="730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1063424"/>
              <a:ext cx="1091878" cy="709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1066800"/>
              <a:ext cx="990600" cy="70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91223" y="1094290"/>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81823" y="1066800"/>
              <a:ext cx="1061977"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43800" y="1063424"/>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1149"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5" name="TextBox 34"/>
            <p:cNvSpPr txBox="1"/>
            <p:nvPr/>
          </p:nvSpPr>
          <p:spPr>
            <a:xfrm>
              <a:off x="1567338"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6" name="TextBox 35"/>
            <p:cNvSpPr txBox="1"/>
            <p:nvPr/>
          </p:nvSpPr>
          <p:spPr>
            <a:xfrm>
              <a:off x="2619188"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7" name="TextBox 36"/>
            <p:cNvSpPr txBox="1"/>
            <p:nvPr/>
          </p:nvSpPr>
          <p:spPr>
            <a:xfrm>
              <a:off x="4505237" y="1153180"/>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8" name="TextBox 37"/>
            <p:cNvSpPr txBox="1"/>
            <p:nvPr/>
          </p:nvSpPr>
          <p:spPr>
            <a:xfrm>
              <a:off x="5545172" y="1156771"/>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9" name="TextBox 38"/>
            <p:cNvSpPr txBox="1"/>
            <p:nvPr/>
          </p:nvSpPr>
          <p:spPr>
            <a:xfrm>
              <a:off x="6571460"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40" name="TextBox 39"/>
            <p:cNvSpPr txBox="1"/>
            <p:nvPr/>
          </p:nvSpPr>
          <p:spPr>
            <a:xfrm>
              <a:off x="7597748"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grpSp>
    </p:spTree>
    <p:extLst>
      <p:ext uri="{BB962C8B-B14F-4D97-AF65-F5344CB8AC3E}">
        <p14:creationId xmlns:p14="http://schemas.microsoft.com/office/powerpoint/2010/main" val="2719877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37754" y="1357280"/>
            <a:ext cx="6669911" cy="3522562"/>
            <a:chOff x="342900" y="1049438"/>
            <a:chExt cx="8305800" cy="4436962"/>
          </a:xfrm>
        </p:grpSpPr>
        <p:sp>
          <p:nvSpPr>
            <p:cNvPr id="2" name="Rounded Rectangle 1"/>
            <p:cNvSpPr/>
            <p:nvPr/>
          </p:nvSpPr>
          <p:spPr>
            <a:xfrm>
              <a:off x="457200" y="2995914"/>
              <a:ext cx="13716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Browser</a:t>
              </a:r>
            </a:p>
            <a:p>
              <a:pPr algn="ctr"/>
              <a:r>
                <a:rPr lang="en-US" b="1" dirty="0" smtClean="0">
                  <a:solidFill>
                    <a:schemeClr val="tx1"/>
                  </a:solidFill>
                </a:rPr>
                <a:t>Interface</a:t>
              </a:r>
              <a:endParaRPr lang="en-US" b="1" dirty="0">
                <a:solidFill>
                  <a:schemeClr val="tx1"/>
                </a:solidFill>
              </a:endParaRPr>
            </a:p>
          </p:txBody>
        </p:sp>
        <p:sp>
          <p:nvSpPr>
            <p:cNvPr id="6" name="Rounded Rectangle 5"/>
            <p:cNvSpPr/>
            <p:nvPr/>
          </p:nvSpPr>
          <p:spPr>
            <a:xfrm>
              <a:off x="2286000" y="2989162"/>
              <a:ext cx="13716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Web </a:t>
              </a:r>
            </a:p>
            <a:p>
              <a:pPr algn="ctr"/>
              <a:r>
                <a:rPr lang="en-US" b="1" dirty="0" smtClean="0">
                  <a:solidFill>
                    <a:schemeClr val="tx1"/>
                  </a:solidFill>
                </a:rPr>
                <a:t>Server</a:t>
              </a:r>
              <a:endParaRPr lang="en-US" b="1" dirty="0">
                <a:solidFill>
                  <a:schemeClr val="tx1"/>
                </a:solidFill>
              </a:endParaRPr>
            </a:p>
          </p:txBody>
        </p:sp>
        <p:sp>
          <p:nvSpPr>
            <p:cNvPr id="7" name="Rounded Rectangle 6"/>
            <p:cNvSpPr/>
            <p:nvPr/>
          </p:nvSpPr>
          <p:spPr>
            <a:xfrm>
              <a:off x="4119623" y="2995914"/>
              <a:ext cx="13716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Application </a:t>
              </a:r>
            </a:p>
            <a:p>
              <a:pPr algn="ctr"/>
              <a:r>
                <a:rPr lang="en-US" b="1" dirty="0" smtClean="0">
                  <a:solidFill>
                    <a:schemeClr val="tx1"/>
                  </a:solidFill>
                </a:rPr>
                <a:t>Manager</a:t>
              </a:r>
              <a:endParaRPr lang="en-US" b="1" dirty="0">
                <a:solidFill>
                  <a:schemeClr val="tx1"/>
                </a:solidFill>
              </a:endParaRPr>
            </a:p>
          </p:txBody>
        </p:sp>
        <p:cxnSp>
          <p:nvCxnSpPr>
            <p:cNvPr id="10" name="Straight Connector 9"/>
            <p:cNvCxnSpPr>
              <a:stCxn id="2" idx="3"/>
              <a:endCxn id="6" idx="1"/>
            </p:cNvCxnSpPr>
            <p:nvPr/>
          </p:nvCxnSpPr>
          <p:spPr>
            <a:xfrm flipV="1">
              <a:off x="1828800" y="3408262"/>
              <a:ext cx="457200" cy="67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657600" y="3415014"/>
              <a:ext cx="457200" cy="67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7" idx="2"/>
            </p:cNvCxnSpPr>
            <p:nvPr/>
          </p:nvCxnSpPr>
          <p:spPr>
            <a:xfrm flipV="1">
              <a:off x="4805423" y="3834114"/>
              <a:ext cx="0" cy="5854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0"/>
            </p:cNvCxnSpPr>
            <p:nvPr/>
          </p:nvCxnSpPr>
          <p:spPr>
            <a:xfrm flipV="1">
              <a:off x="2971800" y="2247900"/>
              <a:ext cx="0" cy="7412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3"/>
            </p:cNvCxnSpPr>
            <p:nvPr/>
          </p:nvCxnSpPr>
          <p:spPr>
            <a:xfrm>
              <a:off x="5491223" y="3415014"/>
              <a:ext cx="83337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descr="A description..."/>
            <p:cNvPicPr/>
            <p:nvPr/>
          </p:nvPicPr>
          <p:blipFill>
            <a:blip r:embed="rId2"/>
            <a:srcRect/>
            <a:stretch>
              <a:fillRect/>
            </a:stretch>
          </p:blipFill>
          <p:spPr bwMode="auto">
            <a:xfrm>
              <a:off x="457200" y="1066800"/>
              <a:ext cx="8077200" cy="4419600"/>
            </a:xfrm>
            <a:prstGeom prst="rect">
              <a:avLst/>
            </a:prstGeom>
            <a:noFill/>
            <a:ln w="9525">
              <a:noFill/>
              <a:miter lim="800000"/>
              <a:headEnd/>
              <a:tailEnd/>
            </a:ln>
          </p:spPr>
        </p:pic>
        <p:sp>
          <p:nvSpPr>
            <p:cNvPr id="5" name="Oval 4"/>
            <p:cNvSpPr/>
            <p:nvPr/>
          </p:nvSpPr>
          <p:spPr>
            <a:xfrm>
              <a:off x="457200" y="1087538"/>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13390" y="1049438"/>
              <a:ext cx="990600" cy="730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1063424"/>
              <a:ext cx="1091878" cy="709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1066800"/>
              <a:ext cx="990600" cy="70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91223" y="1094290"/>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81823" y="1066800"/>
              <a:ext cx="1061977"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43800" y="1063424"/>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1149"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5" name="TextBox 34"/>
            <p:cNvSpPr txBox="1"/>
            <p:nvPr/>
          </p:nvSpPr>
          <p:spPr>
            <a:xfrm>
              <a:off x="1567338"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6" name="TextBox 35"/>
            <p:cNvSpPr txBox="1"/>
            <p:nvPr/>
          </p:nvSpPr>
          <p:spPr>
            <a:xfrm>
              <a:off x="2619188"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7" name="TextBox 36"/>
            <p:cNvSpPr txBox="1"/>
            <p:nvPr/>
          </p:nvSpPr>
          <p:spPr>
            <a:xfrm>
              <a:off x="4505237" y="1153180"/>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8" name="TextBox 37"/>
            <p:cNvSpPr txBox="1"/>
            <p:nvPr/>
          </p:nvSpPr>
          <p:spPr>
            <a:xfrm>
              <a:off x="5545172" y="1156771"/>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39" name="TextBox 38"/>
            <p:cNvSpPr txBox="1"/>
            <p:nvPr/>
          </p:nvSpPr>
          <p:spPr>
            <a:xfrm>
              <a:off x="6571460"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40" name="TextBox 39"/>
            <p:cNvSpPr txBox="1"/>
            <p:nvPr/>
          </p:nvSpPr>
          <p:spPr>
            <a:xfrm>
              <a:off x="7597748" y="1144714"/>
              <a:ext cx="882703" cy="503972"/>
            </a:xfrm>
            <a:prstGeom prst="rect">
              <a:avLst/>
            </a:prstGeom>
            <a:noFill/>
          </p:spPr>
          <p:txBody>
            <a:bodyPr wrap="none" rtlCol="0">
              <a:spAutoFit/>
            </a:bodyPr>
            <a:lstStyle/>
            <a:p>
              <a:pPr algn="ctr"/>
              <a:r>
                <a:rPr lang="en-US" sz="1000" b="1" dirty="0" smtClean="0">
                  <a:solidFill>
                    <a:schemeClr val="bg1"/>
                  </a:solidFill>
                </a:rPr>
                <a:t>Domain</a:t>
              </a:r>
            </a:p>
            <a:p>
              <a:pPr algn="ctr"/>
              <a:r>
                <a:rPr lang="en-US" sz="1000" b="1" dirty="0" smtClean="0">
                  <a:solidFill>
                    <a:schemeClr val="bg1"/>
                  </a:solidFill>
                </a:rPr>
                <a:t>Gateway</a:t>
              </a:r>
              <a:endParaRPr lang="en-US" sz="1000" b="1" dirty="0">
                <a:solidFill>
                  <a:schemeClr val="bg1"/>
                </a:solidFill>
              </a:endParaRPr>
            </a:p>
          </p:txBody>
        </p:sp>
        <p:sp>
          <p:nvSpPr>
            <p:cNvPr id="13" name="Rectangle 12"/>
            <p:cNvSpPr/>
            <p:nvPr/>
          </p:nvSpPr>
          <p:spPr>
            <a:xfrm>
              <a:off x="342900" y="1944546"/>
              <a:ext cx="8305800" cy="239885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p:cNvCxnSpPr/>
          <p:nvPr/>
        </p:nvCxnSpPr>
        <p:spPr>
          <a:xfrm flipV="1">
            <a:off x="762000" y="3972399"/>
            <a:ext cx="375754" cy="1124802"/>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5094307"/>
            <a:ext cx="8294966" cy="707886"/>
          </a:xfrm>
          <a:prstGeom prst="rect">
            <a:avLst/>
          </a:prstGeom>
          <a:noFill/>
        </p:spPr>
        <p:txBody>
          <a:bodyPr wrap="square" rtlCol="0">
            <a:spAutoFit/>
          </a:bodyPr>
          <a:lstStyle/>
          <a:p>
            <a:r>
              <a:rPr lang="en-US" sz="2000" b="1" dirty="0" smtClean="0">
                <a:solidFill>
                  <a:srgbClr val="FF0000"/>
                </a:solidFill>
              </a:rPr>
              <a:t>All middleware service provided from a single production</a:t>
            </a:r>
          </a:p>
          <a:p>
            <a:r>
              <a:rPr lang="en-US" sz="2000" b="1" dirty="0" smtClean="0">
                <a:solidFill>
                  <a:srgbClr val="FF0000"/>
                </a:solidFill>
              </a:rPr>
              <a:t>location </a:t>
            </a:r>
            <a:endParaRPr lang="en-US" sz="2000" b="1" dirty="0">
              <a:solidFill>
                <a:srgbClr val="FF0000"/>
              </a:solidFill>
            </a:endParaRPr>
          </a:p>
        </p:txBody>
      </p:sp>
    </p:spTree>
    <p:extLst>
      <p:ext uri="{BB962C8B-B14F-4D97-AF65-F5344CB8AC3E}">
        <p14:creationId xmlns:p14="http://schemas.microsoft.com/office/powerpoint/2010/main" val="194001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159" y="914400"/>
            <a:ext cx="7620000" cy="646331"/>
          </a:xfrm>
          <a:prstGeom prst="rect">
            <a:avLst/>
          </a:prstGeom>
          <a:noFill/>
        </p:spPr>
        <p:txBody>
          <a:bodyPr wrap="square" rtlCol="0">
            <a:spAutoFit/>
          </a:bodyPr>
          <a:lstStyle/>
          <a:p>
            <a:pPr marL="400050" lvl="1"/>
            <a:r>
              <a:rPr lang="en-US" sz="3600" b="1" dirty="0" smtClean="0"/>
              <a:t>Generation </a:t>
            </a:r>
            <a:r>
              <a:rPr lang="en-US" sz="3600" b="1" dirty="0"/>
              <a:t>3</a:t>
            </a:r>
            <a:r>
              <a:rPr lang="en-US" sz="3600" b="1" dirty="0" smtClean="0"/>
              <a:t> Gateways:</a:t>
            </a:r>
          </a:p>
        </p:txBody>
      </p:sp>
      <p:sp>
        <p:nvSpPr>
          <p:cNvPr id="3" name="TextBox 2"/>
          <p:cNvSpPr txBox="1"/>
          <p:nvPr/>
        </p:nvSpPr>
        <p:spPr>
          <a:xfrm>
            <a:off x="356374" y="3886200"/>
            <a:ext cx="1671420" cy="369332"/>
          </a:xfrm>
          <a:prstGeom prst="rect">
            <a:avLst/>
          </a:prstGeom>
          <a:solidFill>
            <a:schemeClr val="bg1"/>
          </a:solidFill>
        </p:spPr>
        <p:txBody>
          <a:bodyPr wrap="none" rtlCol="0">
            <a:spAutoFit/>
          </a:bodyPr>
          <a:lstStyle/>
          <a:p>
            <a:r>
              <a:rPr lang="en-US" b="1" dirty="0" smtClean="0"/>
              <a:t>Platform: OCGE</a:t>
            </a:r>
            <a:endParaRPr lang="en-US" b="1" dirty="0"/>
          </a:p>
        </p:txBody>
      </p:sp>
      <p:sp>
        <p:nvSpPr>
          <p:cNvPr id="5" name="TextBox 4"/>
          <p:cNvSpPr txBox="1"/>
          <p:nvPr/>
        </p:nvSpPr>
        <p:spPr>
          <a:xfrm>
            <a:off x="533664" y="4317264"/>
            <a:ext cx="8317213" cy="1754326"/>
          </a:xfrm>
          <a:prstGeom prst="rect">
            <a:avLst/>
          </a:prstGeom>
          <a:solidFill>
            <a:schemeClr val="bg1"/>
          </a:solidFill>
        </p:spPr>
        <p:txBody>
          <a:bodyPr wrap="none" rtlCol="0">
            <a:spAutoFit/>
          </a:bodyPr>
          <a:lstStyle/>
          <a:p>
            <a:pPr marL="285750" indent="-285750">
              <a:buFont typeface="Arial" pitchFamily="34" charset="0"/>
              <a:buChar char="•"/>
            </a:pPr>
            <a:r>
              <a:rPr lang="en-US" b="1" dirty="0" smtClean="0"/>
              <a:t>Tools for creating portals using centralized infrastructure web services </a:t>
            </a:r>
          </a:p>
          <a:p>
            <a:pPr marL="285750" indent="-285750">
              <a:buFont typeface="Arial" pitchFamily="34" charset="0"/>
              <a:buChar char="•"/>
            </a:pPr>
            <a:r>
              <a:rPr lang="en-US" b="1" dirty="0" smtClean="0"/>
              <a:t>OCGE Services currently support several production Gateways.</a:t>
            </a:r>
          </a:p>
          <a:p>
            <a:pPr marL="285750" indent="-285750">
              <a:buFont typeface="Arial" pitchFamily="34" charset="0"/>
              <a:buChar char="•"/>
            </a:pPr>
            <a:r>
              <a:rPr lang="en-US" b="1" dirty="0" smtClean="0"/>
              <a:t>OCGE Project has committed to open governance:</a:t>
            </a:r>
          </a:p>
          <a:p>
            <a:pPr marL="742950" lvl="1" indent="-285750">
              <a:buFont typeface="Arial" pitchFamily="34" charset="0"/>
              <a:buChar char="•"/>
            </a:pPr>
            <a:r>
              <a:rPr lang="en-US" b="1" dirty="0" smtClean="0"/>
              <a:t>Apache RAVE for Interface </a:t>
            </a:r>
            <a:endParaRPr lang="en-US" b="1" dirty="0"/>
          </a:p>
          <a:p>
            <a:pPr marL="742950" lvl="1" indent="-285750">
              <a:buFont typeface="Arial" pitchFamily="34" charset="0"/>
              <a:buChar char="•"/>
            </a:pPr>
            <a:r>
              <a:rPr lang="en-US" b="1" dirty="0" smtClean="0"/>
              <a:t>Apache </a:t>
            </a:r>
            <a:r>
              <a:rPr lang="en-US" b="1" dirty="0" err="1" smtClean="0"/>
              <a:t>Airavata</a:t>
            </a:r>
            <a:r>
              <a:rPr lang="en-US" b="1" dirty="0" smtClean="0"/>
              <a:t> for middleware</a:t>
            </a:r>
          </a:p>
          <a:p>
            <a:pPr marL="285750" indent="-285750">
              <a:buFont typeface="Arial" pitchFamily="34" charset="0"/>
              <a:buChar char="•"/>
            </a:pPr>
            <a:r>
              <a:rPr lang="en-US" b="1" dirty="0" smtClean="0"/>
              <a:t>Home page: http</a:t>
            </a:r>
            <a:r>
              <a:rPr lang="en-US" b="1" dirty="0"/>
              <a:t>://www.collab-ogce.org/ogce/index.php/Main_Page</a:t>
            </a:r>
            <a:endParaRPr lang="en-US"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14" y="1714005"/>
            <a:ext cx="6923077" cy="2172195"/>
          </a:xfrm>
          <a:prstGeom prst="rect">
            <a:avLst/>
          </a:prstGeom>
        </p:spPr>
      </p:pic>
    </p:spTree>
    <p:extLst>
      <p:ext uri="{BB962C8B-B14F-4D97-AF65-F5344CB8AC3E}">
        <p14:creationId xmlns:p14="http://schemas.microsoft.com/office/powerpoint/2010/main" val="1349996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7620000" cy="646331"/>
          </a:xfrm>
          <a:prstGeom prst="rect">
            <a:avLst/>
          </a:prstGeom>
          <a:noFill/>
        </p:spPr>
        <p:txBody>
          <a:bodyPr wrap="square" rtlCol="0">
            <a:spAutoFit/>
          </a:bodyPr>
          <a:lstStyle/>
          <a:p>
            <a:pPr marL="400050" lvl="1"/>
            <a:r>
              <a:rPr lang="en-US" sz="3600" b="1" dirty="0" smtClean="0"/>
              <a:t>Generation </a:t>
            </a:r>
            <a:r>
              <a:rPr lang="en-US" sz="3600" b="1" dirty="0"/>
              <a:t>3</a:t>
            </a:r>
            <a:r>
              <a:rPr lang="en-US" sz="3600" b="1" dirty="0" smtClean="0"/>
              <a:t> Gateways:</a:t>
            </a:r>
          </a:p>
        </p:txBody>
      </p:sp>
      <p:sp>
        <p:nvSpPr>
          <p:cNvPr id="3" name="TextBox 2"/>
          <p:cNvSpPr txBox="1"/>
          <p:nvPr/>
        </p:nvSpPr>
        <p:spPr>
          <a:xfrm>
            <a:off x="394956" y="4114800"/>
            <a:ext cx="4144020" cy="369332"/>
          </a:xfrm>
          <a:prstGeom prst="rect">
            <a:avLst/>
          </a:prstGeom>
          <a:solidFill>
            <a:schemeClr val="bg1"/>
          </a:solidFill>
        </p:spPr>
        <p:txBody>
          <a:bodyPr wrap="none" rtlCol="0">
            <a:spAutoFit/>
          </a:bodyPr>
          <a:lstStyle/>
          <a:p>
            <a:r>
              <a:rPr lang="en-US" b="1" dirty="0" smtClean="0"/>
              <a:t>Platform: iPlant AGAVE Foundational API </a:t>
            </a:r>
            <a:endParaRPr lang="en-US" b="1" dirty="0"/>
          </a:p>
        </p:txBody>
      </p:sp>
      <p:sp>
        <p:nvSpPr>
          <p:cNvPr id="5" name="TextBox 4"/>
          <p:cNvSpPr txBox="1"/>
          <p:nvPr/>
        </p:nvSpPr>
        <p:spPr>
          <a:xfrm>
            <a:off x="571952" y="4484132"/>
            <a:ext cx="7962448" cy="923330"/>
          </a:xfrm>
          <a:prstGeom prst="rect">
            <a:avLst/>
          </a:prstGeom>
          <a:solidFill>
            <a:schemeClr val="bg1"/>
          </a:solidFill>
        </p:spPr>
        <p:txBody>
          <a:bodyPr wrap="square" rtlCol="0">
            <a:spAutoFit/>
          </a:bodyPr>
          <a:lstStyle/>
          <a:p>
            <a:pPr marL="285750" indent="-285750">
              <a:buFont typeface="Arial" pitchFamily="34" charset="0"/>
              <a:buChar char="•"/>
            </a:pPr>
            <a:r>
              <a:rPr lang="en-US" b="1" dirty="0" smtClean="0"/>
              <a:t>Provides centralized public web services for access to XSEDE data and compute resources</a:t>
            </a:r>
          </a:p>
          <a:p>
            <a:pPr marL="285750" indent="-285750">
              <a:buFont typeface="Arial" pitchFamily="34" charset="0"/>
              <a:buChar char="•"/>
            </a:pPr>
            <a:r>
              <a:rPr lang="en-US" b="1" dirty="0" smtClean="0"/>
              <a:t>https</a:t>
            </a:r>
            <a:r>
              <a:rPr lang="en-US" b="1" dirty="0"/>
              <a:t>://foundation.iplantcollaborative.org/</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463" r="3594" b="21263"/>
          <a:stretch/>
        </p:blipFill>
        <p:spPr bwMode="auto">
          <a:xfrm>
            <a:off x="990600" y="1587737"/>
            <a:ext cx="6858000" cy="245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063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7620000" cy="646331"/>
          </a:xfrm>
          <a:prstGeom prst="rect">
            <a:avLst/>
          </a:prstGeom>
          <a:noFill/>
        </p:spPr>
        <p:txBody>
          <a:bodyPr wrap="square" rtlCol="0">
            <a:spAutoFit/>
          </a:bodyPr>
          <a:lstStyle/>
          <a:p>
            <a:pPr marL="400050" lvl="1"/>
            <a:r>
              <a:rPr lang="en-US" sz="3600" b="1" dirty="0" smtClean="0"/>
              <a:t>Generation </a:t>
            </a:r>
            <a:r>
              <a:rPr lang="en-US" sz="3600" b="1" dirty="0"/>
              <a:t>3</a:t>
            </a:r>
            <a:r>
              <a:rPr lang="en-US" sz="3600" b="1" dirty="0" smtClean="0"/>
              <a:t> Gateways:</a:t>
            </a:r>
          </a:p>
        </p:txBody>
      </p:sp>
      <p:sp>
        <p:nvSpPr>
          <p:cNvPr id="3" name="TextBox 2"/>
          <p:cNvSpPr txBox="1"/>
          <p:nvPr/>
        </p:nvSpPr>
        <p:spPr>
          <a:xfrm>
            <a:off x="394956" y="4590419"/>
            <a:ext cx="4318362" cy="369332"/>
          </a:xfrm>
          <a:prstGeom prst="rect">
            <a:avLst/>
          </a:prstGeom>
          <a:solidFill>
            <a:schemeClr val="bg1"/>
          </a:solidFill>
        </p:spPr>
        <p:txBody>
          <a:bodyPr wrap="none" rtlCol="0">
            <a:spAutoFit/>
          </a:bodyPr>
          <a:lstStyle/>
          <a:p>
            <a:r>
              <a:rPr lang="en-US" b="1" dirty="0" smtClean="0"/>
              <a:t>Platform: NERSC </a:t>
            </a:r>
            <a:r>
              <a:rPr lang="en-US" b="1" dirty="0" smtClean="0"/>
              <a:t>Web Toolkit (NEWT)</a:t>
            </a:r>
            <a:endParaRPr lang="en-US" b="1" dirty="0"/>
          </a:p>
        </p:txBody>
      </p:sp>
      <p:sp>
        <p:nvSpPr>
          <p:cNvPr id="5" name="TextBox 4"/>
          <p:cNvSpPr txBox="1"/>
          <p:nvPr/>
        </p:nvSpPr>
        <p:spPr>
          <a:xfrm>
            <a:off x="571952" y="5124271"/>
            <a:ext cx="7962448" cy="923330"/>
          </a:xfrm>
          <a:prstGeom prst="rect">
            <a:avLst/>
          </a:prstGeom>
          <a:solidFill>
            <a:schemeClr val="bg1"/>
          </a:solidFill>
        </p:spPr>
        <p:txBody>
          <a:bodyPr wrap="square" rtlCol="0">
            <a:spAutoFit/>
          </a:bodyPr>
          <a:lstStyle/>
          <a:p>
            <a:pPr marL="285750" indent="-285750">
              <a:buFont typeface="Arial" pitchFamily="34" charset="0"/>
              <a:buChar char="•"/>
            </a:pPr>
            <a:r>
              <a:rPr lang="en-US" b="1" dirty="0" smtClean="0"/>
              <a:t>Provides centralized public web services for access to NERSC data and compute resources</a:t>
            </a:r>
          </a:p>
          <a:p>
            <a:pPr marL="285750" indent="-285750">
              <a:buFont typeface="Arial" pitchFamily="34" charset="0"/>
              <a:buChar char="•"/>
            </a:pPr>
            <a:r>
              <a:rPr lang="en-US" b="1" dirty="0" smtClean="0"/>
              <a:t>https</a:t>
            </a:r>
            <a:r>
              <a:rPr lang="en-US" b="1" dirty="0"/>
              <a:t>://newt.nersc.gov/</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50" t="15980" r="15038" b="10165"/>
          <a:stretch/>
        </p:blipFill>
        <p:spPr bwMode="auto">
          <a:xfrm>
            <a:off x="1148863" y="1484531"/>
            <a:ext cx="5017474" cy="285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713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673" y="2133600"/>
            <a:ext cx="7620000" cy="1938992"/>
          </a:xfrm>
          <a:prstGeom prst="rect">
            <a:avLst/>
          </a:prstGeom>
          <a:noFill/>
        </p:spPr>
        <p:txBody>
          <a:bodyPr wrap="square" rtlCol="0">
            <a:spAutoFit/>
          </a:bodyPr>
          <a:lstStyle/>
          <a:p>
            <a:pPr marL="400050" lvl="1"/>
            <a:r>
              <a:rPr lang="en-US" sz="2400" b="1" dirty="0" smtClean="0"/>
              <a:t>The Gen 3 concept is still in rapid evolution, with results to be determined.</a:t>
            </a:r>
          </a:p>
          <a:p>
            <a:pPr marL="400050" lvl="1"/>
            <a:endParaRPr lang="en-US" sz="2400" b="1" dirty="0"/>
          </a:p>
          <a:p>
            <a:pPr marL="400050" lvl="1"/>
            <a:endParaRPr lang="en-US" sz="2400" b="1" dirty="0"/>
          </a:p>
          <a:p>
            <a:pPr marL="400050" lvl="1"/>
            <a:endParaRPr lang="en-US" sz="2400" b="1" dirty="0"/>
          </a:p>
        </p:txBody>
      </p:sp>
      <p:sp>
        <p:nvSpPr>
          <p:cNvPr id="4" name="TextBox 3"/>
          <p:cNvSpPr txBox="1"/>
          <p:nvPr/>
        </p:nvSpPr>
        <p:spPr>
          <a:xfrm>
            <a:off x="5787" y="1027331"/>
            <a:ext cx="7620000" cy="646331"/>
          </a:xfrm>
          <a:prstGeom prst="rect">
            <a:avLst/>
          </a:prstGeom>
          <a:noFill/>
        </p:spPr>
        <p:txBody>
          <a:bodyPr wrap="square" rtlCol="0">
            <a:spAutoFit/>
          </a:bodyPr>
          <a:lstStyle/>
          <a:p>
            <a:pPr marL="400050" lvl="1"/>
            <a:r>
              <a:rPr lang="en-US" sz="3600" b="1" dirty="0" smtClean="0"/>
              <a:t>Generation </a:t>
            </a:r>
            <a:r>
              <a:rPr lang="en-US" sz="3600" b="1" dirty="0"/>
              <a:t>3</a:t>
            </a:r>
            <a:r>
              <a:rPr lang="en-US" sz="3600" b="1" dirty="0" smtClean="0"/>
              <a:t> Gateways:</a:t>
            </a:r>
          </a:p>
        </p:txBody>
      </p:sp>
    </p:spTree>
    <p:extLst>
      <p:ext uri="{BB962C8B-B14F-4D97-AF65-F5344CB8AC3E}">
        <p14:creationId xmlns:p14="http://schemas.microsoft.com/office/powerpoint/2010/main" val="222230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447800" y="2133600"/>
            <a:ext cx="6400800" cy="1752600"/>
          </a:xfrm>
        </p:spPr>
        <p:txBody>
          <a:bodyPr/>
          <a:lstStyle/>
          <a:p>
            <a:pPr marL="0" indent="0">
              <a:buNone/>
            </a:pPr>
            <a:r>
              <a:rPr lang="en-US" dirty="0" smtClean="0">
                <a:solidFill>
                  <a:srgbClr val="0070C0"/>
                </a:solidFill>
              </a:rPr>
              <a:t>Part 1. Overview of US Gateway development efforts</a:t>
            </a:r>
          </a:p>
          <a:p>
            <a:endParaRPr lang="en-US" dirty="0"/>
          </a:p>
          <a:p>
            <a:pPr marL="0" indent="0">
              <a:buNone/>
            </a:pPr>
            <a:r>
              <a:rPr lang="en-US" dirty="0" smtClean="0"/>
              <a:t>Part 2. Overview of Issues faced by a growing Gateway</a:t>
            </a:r>
            <a:endParaRPr lang="en-US" dirty="0"/>
          </a:p>
        </p:txBody>
      </p:sp>
      <p:sp>
        <p:nvSpPr>
          <p:cNvPr id="2" name="Title 1"/>
          <p:cNvSpPr>
            <a:spLocks noGrp="1"/>
          </p:cNvSpPr>
          <p:nvPr>
            <p:ph type="title"/>
          </p:nvPr>
        </p:nvSpPr>
        <p:spPr/>
        <p:txBody>
          <a:bodyPr/>
          <a:lstStyle/>
          <a:p>
            <a:r>
              <a:rPr lang="en-US" dirty="0" smtClean="0"/>
              <a:t>Talk overview</a:t>
            </a:r>
            <a:endParaRPr lang="en-US" dirty="0"/>
          </a:p>
        </p:txBody>
      </p:sp>
    </p:spTree>
    <p:extLst>
      <p:ext uri="{BB962C8B-B14F-4D97-AF65-F5344CB8AC3E}">
        <p14:creationId xmlns:p14="http://schemas.microsoft.com/office/powerpoint/2010/main" val="3792420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346" y="2007342"/>
            <a:ext cx="2291970" cy="1269258"/>
          </a:xfrm>
          <a:prstGeom prst="rect">
            <a:avLst/>
          </a:prstGeom>
        </p:spPr>
      </p:pic>
      <p:sp>
        <p:nvSpPr>
          <p:cNvPr id="6" name="TextBox 5"/>
          <p:cNvSpPr txBox="1"/>
          <p:nvPr/>
        </p:nvSpPr>
        <p:spPr>
          <a:xfrm>
            <a:off x="695541" y="4619387"/>
            <a:ext cx="7754722" cy="1171813"/>
          </a:xfrm>
          <a:prstGeom prst="roundRect">
            <a:avLst>
              <a:gd name="adj" fmla="val 4890"/>
            </a:avLst>
          </a:prstGeom>
          <a:solidFill>
            <a:srgbClr val="98C051"/>
          </a:solidFill>
        </p:spPr>
        <p:txBody>
          <a:bodyPr wrap="square" lIns="137160" tIns="137160" rIns="137160" bIns="13716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science gateway </a:t>
            </a:r>
            <a:r>
              <a:rPr kumimoji="0" lang="en-US" sz="1400" b="1" i="0" u="none" strike="noStrike" kern="0" cap="none" spc="0" normalizeH="0" baseline="0" noProof="0" dirty="0" smtClean="0">
                <a:ln>
                  <a:noFill/>
                </a:ln>
                <a:solidFill>
                  <a:srgbClr val="FFFFFF"/>
                </a:solidFill>
                <a:effectLst/>
                <a:uLnTx/>
                <a:uFillTx/>
                <a:latin typeface="Gentium Plus" pitchFamily="2" charset="0"/>
                <a:ea typeface="Gentium Plus" pitchFamily="2" charset="0"/>
                <a:cs typeface="Gentium Plus" pitchFamily="2" charset="0"/>
              </a:rPr>
              <a:t> </a:t>
            </a:r>
            <a:r>
              <a:rPr kumimoji="0" lang="en-US" sz="1400" b="0" i="0" u="none" strike="noStrike" kern="0" cap="none" spc="0" normalizeH="0" baseline="0" noProof="0" dirty="0" smtClean="0">
                <a:ln>
                  <a:noFill/>
                </a:ln>
                <a:solidFill>
                  <a:srgbClr val="FFFFFF"/>
                </a:solidFill>
                <a:effectLst/>
                <a:uLnTx/>
                <a:uFillTx/>
                <a:latin typeface="Gentium Plus" pitchFamily="2" charset="0"/>
                <a:ea typeface="Gentium Plus" pitchFamily="2" charset="0"/>
                <a:cs typeface="Gentium Plus" pitchFamily="2" charset="0"/>
              </a:rPr>
              <a:t>/</a:t>
            </a:r>
            <a:r>
              <a:rPr kumimoji="0" lang="en-US" sz="1400" b="0" i="0" u="none" strike="noStrike" kern="0" cap="none" spc="0" normalizeH="0" baseline="0" noProof="0" dirty="0" err="1">
                <a:ln>
                  <a:noFill/>
                </a:ln>
                <a:solidFill>
                  <a:srgbClr val="FFFFFF"/>
                </a:solidFill>
                <a:effectLst/>
                <a:uLnTx/>
                <a:uFillTx/>
                <a:latin typeface="Gentium Plus" pitchFamily="2" charset="0"/>
                <a:ea typeface="Gentium Plus" pitchFamily="2" charset="0"/>
                <a:cs typeface="Gentium Plus" pitchFamily="2" charset="0"/>
              </a:rPr>
              <a:t>sī</a:t>
            </a:r>
            <a:r>
              <a:rPr kumimoji="0" lang="en-US" sz="1400" b="1" i="0" u="none" strike="noStrike" kern="0" cap="none" spc="0" normalizeH="0" baseline="0" noProof="0" dirty="0">
                <a:ln>
                  <a:noFill/>
                </a:ln>
                <a:solidFill>
                  <a:srgbClr val="FFFFFF"/>
                </a:solidFill>
                <a:effectLst/>
                <a:uLnTx/>
                <a:uFillTx/>
                <a:latin typeface="Gentium Plus" pitchFamily="2" charset="0"/>
                <a:ea typeface="Gentium Plus" pitchFamily="2" charset="0"/>
                <a:cs typeface="Gentium Plus" pitchFamily="2" charset="0"/>
              </a:rPr>
              <a:t>′</a:t>
            </a:r>
            <a:r>
              <a:rPr kumimoji="0" lang="en-US" sz="1400" b="0" i="0" u="none" strike="noStrike" kern="0" cap="none" spc="0" normalizeH="0" baseline="0" noProof="0" dirty="0">
                <a:ln>
                  <a:noFill/>
                </a:ln>
                <a:solidFill>
                  <a:srgbClr val="FFFFFF"/>
                </a:solidFill>
                <a:effectLst/>
                <a:uLnTx/>
                <a:uFillTx/>
                <a:latin typeface="Gentium Plus" pitchFamily="2" charset="0"/>
                <a:ea typeface="Gentium Plus" pitchFamily="2" charset="0"/>
                <a:cs typeface="Gentium Plus" pitchFamily="2" charset="0"/>
              </a:rPr>
              <a:t> </a:t>
            </a:r>
            <a:r>
              <a:rPr kumimoji="0" lang="en-US" sz="1400" b="0" i="0" u="none" strike="noStrike" kern="0" cap="none" spc="0" normalizeH="0" baseline="0" noProof="0" dirty="0" err="1" smtClean="0">
                <a:ln>
                  <a:noFill/>
                </a:ln>
                <a:solidFill>
                  <a:srgbClr val="FFFFFF"/>
                </a:solidFill>
                <a:effectLst/>
                <a:uLnTx/>
                <a:uFillTx/>
                <a:latin typeface="Gentium Plus" pitchFamily="2" charset="0"/>
                <a:ea typeface="Gentium Plus" pitchFamily="2" charset="0"/>
                <a:cs typeface="Gentium Plus" pitchFamily="2" charset="0"/>
              </a:rPr>
              <a:t>əns</a:t>
            </a:r>
            <a:r>
              <a:rPr kumimoji="0" lang="en-US" sz="1400" b="0" i="0" u="none" strike="noStrike" kern="0" cap="none" spc="0" normalizeH="0" baseline="0" noProof="0" dirty="0" smtClean="0">
                <a:ln>
                  <a:noFill/>
                </a:ln>
                <a:solidFill>
                  <a:srgbClr val="FFFFFF"/>
                </a:solidFill>
                <a:effectLst/>
                <a:uLnTx/>
                <a:uFillTx/>
                <a:latin typeface="Gentium Plus" pitchFamily="2" charset="0"/>
                <a:ea typeface="Gentium Plus" pitchFamily="2" charset="0"/>
                <a:cs typeface="Gentium Plus" pitchFamily="2" charset="0"/>
              </a:rPr>
              <a:t>  </a:t>
            </a:r>
            <a:r>
              <a:rPr kumimoji="0" lang="en-US" sz="1400" b="0" i="0" u="none" strike="noStrike" kern="0" cap="none" spc="0" normalizeH="0" baseline="0" noProof="0" dirty="0" err="1">
                <a:ln>
                  <a:noFill/>
                </a:ln>
                <a:solidFill>
                  <a:srgbClr val="FFFFFF"/>
                </a:solidFill>
                <a:effectLst/>
                <a:uLnTx/>
                <a:uFillTx/>
                <a:latin typeface="Gentium Plus" pitchFamily="2" charset="0"/>
                <a:ea typeface="Gentium Plus" pitchFamily="2" charset="0"/>
                <a:cs typeface="Gentium Plus" pitchFamily="2" charset="0"/>
              </a:rPr>
              <a:t>gāt</a:t>
            </a:r>
            <a:r>
              <a:rPr kumimoji="0" lang="en-US" sz="1400" b="1" i="0" u="none" strike="noStrike" kern="0" cap="none" spc="0" normalizeH="0" baseline="0" noProof="0" dirty="0">
                <a:ln>
                  <a:noFill/>
                </a:ln>
                <a:solidFill>
                  <a:srgbClr val="FFFFFF"/>
                </a:solidFill>
                <a:effectLst/>
                <a:uLnTx/>
                <a:uFillTx/>
                <a:latin typeface="Gentium Plus" pitchFamily="2" charset="0"/>
                <a:ea typeface="Gentium Plus" pitchFamily="2" charset="0"/>
                <a:cs typeface="Gentium Plus" pitchFamily="2" charset="0"/>
              </a:rPr>
              <a:t>′</a:t>
            </a:r>
            <a:r>
              <a:rPr kumimoji="0" lang="en-US" sz="1400" b="0" i="0" u="none" strike="noStrike" kern="0" cap="none" spc="0" normalizeH="0" baseline="0" noProof="0" dirty="0">
                <a:ln>
                  <a:noFill/>
                </a:ln>
                <a:solidFill>
                  <a:srgbClr val="FFFFFF"/>
                </a:solidFill>
                <a:effectLst/>
                <a:uLnTx/>
                <a:uFillTx/>
                <a:latin typeface="Gentium Plus" pitchFamily="2" charset="0"/>
                <a:ea typeface="Gentium Plus" pitchFamily="2" charset="0"/>
                <a:cs typeface="Gentium Plus" pitchFamily="2" charset="0"/>
              </a:rPr>
              <a:t> </a:t>
            </a:r>
            <a:r>
              <a:rPr kumimoji="0" lang="en-US" sz="1400" b="0" i="0" u="none" strike="noStrike" kern="0" cap="none" spc="0" normalizeH="0" baseline="0" noProof="0" dirty="0" err="1">
                <a:ln>
                  <a:noFill/>
                </a:ln>
                <a:solidFill>
                  <a:srgbClr val="FFFFFF"/>
                </a:solidFill>
                <a:effectLst/>
                <a:uLnTx/>
                <a:uFillTx/>
                <a:latin typeface="Gentium Plus" pitchFamily="2" charset="0"/>
                <a:ea typeface="Gentium Plus" pitchFamily="2" charset="0"/>
                <a:cs typeface="Gentium Plus" pitchFamily="2" charset="0"/>
              </a:rPr>
              <a:t>wā</a:t>
            </a:r>
            <a:r>
              <a:rPr kumimoji="0" lang="en-US" sz="1400" b="0" i="0" u="none" strike="noStrike" kern="0" cap="none" spc="0" normalizeH="0" baseline="0" noProof="0" dirty="0">
                <a:ln>
                  <a:noFill/>
                </a:ln>
                <a:solidFill>
                  <a:srgbClr val="FFFFFF"/>
                </a:solidFill>
                <a:effectLst/>
                <a:uLnTx/>
                <a:uFillTx/>
                <a:latin typeface="Gentium Plus" pitchFamily="2" charset="0"/>
                <a:ea typeface="Gentium Plus" pitchFamily="2" charset="0"/>
                <a:cs typeface="Gentium Plus" pitchFamily="2" charset="0"/>
              </a:rPr>
              <a:t>′/ </a:t>
            </a:r>
            <a:r>
              <a:rPr kumimoji="0" lang="en-US" sz="1400" b="0" i="1"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n. </a:t>
            </a:r>
            <a:endParaRPr kumimoji="0" lang="en-US" sz="1400" b="0"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endParaRPr>
          </a:p>
          <a:p>
            <a:pPr marL="285750" marR="0" lvl="0" indent="-28575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1.</a:t>
            </a:r>
            <a:r>
              <a:rPr kumimoji="0" lang="en-US" sz="1400" b="0"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	an </a:t>
            </a:r>
            <a:r>
              <a:rPr kumimoji="0" lang="en-US" sz="1400" b="0" i="0" u="none" strike="noStrike" kern="0" cap="none" spc="0" normalizeH="0" baseline="0" noProof="0" dirty="0">
                <a:ln>
                  <a:noFill/>
                </a:ln>
                <a:solidFill>
                  <a:srgbClr val="FFFFFF"/>
                </a:solidFill>
                <a:effectLst/>
                <a:uLnTx/>
                <a:uFillTx/>
                <a:latin typeface="Memo" pitchFamily="2" charset="0"/>
                <a:ea typeface="Gentium Plus" pitchFamily="2" charset="0"/>
                <a:cs typeface="Gentium Plus" pitchFamily="2" charset="0"/>
              </a:rPr>
              <a:t>online community space for science and engineering research and </a:t>
            </a:r>
            <a:r>
              <a:rPr kumimoji="0" lang="en-US" sz="1400" b="0"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education.</a:t>
            </a:r>
            <a:endParaRPr kumimoji="0" lang="en-US" sz="1400" b="0" i="0" u="none" strike="noStrike" kern="0" cap="none" spc="0" normalizeH="0" baseline="0" noProof="0" dirty="0">
              <a:ln>
                <a:noFill/>
              </a:ln>
              <a:solidFill>
                <a:srgbClr val="FFFFFF"/>
              </a:solidFill>
              <a:effectLst/>
              <a:uLnTx/>
              <a:uFillTx/>
              <a:latin typeface="Memo" pitchFamily="2" charset="0"/>
              <a:ea typeface="Gentium Plus" pitchFamily="2" charset="0"/>
              <a:cs typeface="Gentium Plus" pitchFamily="2" charset="0"/>
            </a:endParaRPr>
          </a:p>
          <a:p>
            <a:pPr marL="285750" marR="0" lvl="0" indent="-28575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2.	</a:t>
            </a:r>
            <a:r>
              <a:rPr kumimoji="0" lang="en-US" sz="1400" b="0"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a </a:t>
            </a:r>
            <a:r>
              <a:rPr kumimoji="0" lang="en-US" sz="1400" b="0" i="0" u="none" strike="noStrike" kern="0" cap="none" spc="0" normalizeH="0" baseline="0" noProof="0" dirty="0">
                <a:ln>
                  <a:noFill/>
                </a:ln>
                <a:solidFill>
                  <a:srgbClr val="FFFFFF"/>
                </a:solidFill>
                <a:effectLst/>
                <a:uLnTx/>
                <a:uFillTx/>
                <a:latin typeface="Memo" pitchFamily="2" charset="0"/>
                <a:ea typeface="Gentium Plus" pitchFamily="2" charset="0"/>
                <a:cs typeface="Gentium Plus" pitchFamily="2" charset="0"/>
              </a:rPr>
              <a:t>Web-based resource for accessing </a:t>
            </a:r>
            <a:r>
              <a:rPr kumimoji="0" lang="en-US" sz="1400" b="0"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data</a:t>
            </a:r>
            <a:r>
              <a:rPr kumimoji="0" lang="en-US" sz="1400" b="0" i="0" u="none" strike="noStrike" kern="0" cap="none" spc="0" normalizeH="0" baseline="0" noProof="0" dirty="0">
                <a:ln>
                  <a:noFill/>
                </a:ln>
                <a:solidFill>
                  <a:srgbClr val="FFFFFF"/>
                </a:solidFill>
                <a:effectLst/>
                <a:uLnTx/>
                <a:uFillTx/>
                <a:latin typeface="Memo" pitchFamily="2" charset="0"/>
                <a:ea typeface="Gentium Plus" pitchFamily="2" charset="0"/>
                <a:cs typeface="Gentium Plus" pitchFamily="2" charset="0"/>
              </a:rPr>
              <a:t>, software, computing services, and equipment specific to the needs of a science or engineering discipline</a:t>
            </a:r>
            <a:r>
              <a:rPr kumimoji="0" lang="en-US" sz="1400" b="0" i="0" u="none" strike="noStrike" kern="0" cap="none" spc="0" normalizeH="0" baseline="0" noProof="0" dirty="0" smtClean="0">
                <a:ln>
                  <a:noFill/>
                </a:ln>
                <a:solidFill>
                  <a:srgbClr val="FFFFFF"/>
                </a:solidFill>
                <a:effectLst/>
                <a:uLnTx/>
                <a:uFillTx/>
                <a:latin typeface="Memo" pitchFamily="2" charset="0"/>
                <a:ea typeface="Gentium Plus" pitchFamily="2" charset="0"/>
                <a:cs typeface="Gentium Plus" pitchFamily="2" charset="0"/>
              </a:rPr>
              <a:t>.</a:t>
            </a:r>
            <a:endParaRPr kumimoji="0" lang="en-US" sz="1400" b="0" i="0" u="none" strike="noStrike" kern="0" cap="none" spc="0" normalizeH="0" baseline="0" noProof="0" dirty="0">
              <a:ln>
                <a:noFill/>
              </a:ln>
              <a:solidFill>
                <a:srgbClr val="FFFFFF"/>
              </a:solidFill>
              <a:effectLst/>
              <a:uLnTx/>
              <a:uFillTx/>
              <a:latin typeface="Memo" pitchFamily="2" charset="0"/>
              <a:ea typeface="Gentium Plus" pitchFamily="2" charset="0"/>
              <a:cs typeface="Gentium Plus" pitchFamily="2" charset="0"/>
            </a:endParaRPr>
          </a:p>
        </p:txBody>
      </p:sp>
      <p:sp>
        <p:nvSpPr>
          <p:cNvPr id="7" name="TextBox 6"/>
          <p:cNvSpPr txBox="1"/>
          <p:nvPr/>
        </p:nvSpPr>
        <p:spPr>
          <a:xfrm>
            <a:off x="914400" y="3680936"/>
            <a:ext cx="7431239" cy="738664"/>
          </a:xfrm>
          <a:prstGeom prst="rect">
            <a:avLst/>
          </a:prstGeom>
          <a:noFill/>
        </p:spPr>
        <p:txBody>
          <a:bodyPr wrap="square" lIns="0" tIns="0" rIns="0" bIns="0" rtlCol="0">
            <a:spAutoFit/>
          </a:bodyPr>
          <a:lstStyle/>
          <a:p>
            <a:r>
              <a:rPr lang="en-US" sz="1600" dirty="0" smtClean="0">
                <a:latin typeface="Calibri Light" pitchFamily="34" charset="0"/>
                <a:cs typeface="CordiaUPC" pitchFamily="34" charset="-34"/>
              </a:rPr>
              <a:t>We </a:t>
            </a:r>
            <a:r>
              <a:rPr lang="en-US" sz="1600" dirty="0">
                <a:latin typeface="Calibri Light" pitchFamily="34" charset="0"/>
                <a:cs typeface="CordiaUPC" pitchFamily="34" charset="-34"/>
              </a:rPr>
              <a:t>are building an institute to serve </a:t>
            </a:r>
            <a:r>
              <a:rPr lang="en-US" sz="1600" dirty="0" smtClean="0">
                <a:latin typeface="Calibri Light" pitchFamily="34" charset="0"/>
                <a:cs typeface="CordiaUPC" pitchFamily="34" charset="-34"/>
              </a:rPr>
              <a:t>you—and </a:t>
            </a:r>
            <a:r>
              <a:rPr lang="en-US" sz="1600" dirty="0">
                <a:latin typeface="Calibri Light" pitchFamily="34" charset="0"/>
                <a:cs typeface="CordiaUPC" pitchFamily="34" charset="-34"/>
              </a:rPr>
              <a:t>others like </a:t>
            </a:r>
            <a:r>
              <a:rPr lang="en-US" sz="1600" dirty="0" smtClean="0">
                <a:latin typeface="Calibri Light" pitchFamily="34" charset="0"/>
                <a:cs typeface="CordiaUPC" pitchFamily="34" charset="-34"/>
              </a:rPr>
              <a:t>you—with resources</a:t>
            </a:r>
            <a:r>
              <a:rPr lang="en-US" sz="1600" dirty="0">
                <a:latin typeface="Calibri Light" pitchFamily="34" charset="0"/>
                <a:cs typeface="CordiaUPC" pitchFamily="34" charset="-34"/>
              </a:rPr>
              <a:t>, services, experts, and ideas for creating and sustaining science gateways. Sign up to join the conversation: </a:t>
            </a:r>
            <a:r>
              <a:rPr lang="en-US" sz="1600" i="1" dirty="0">
                <a:latin typeface="Calibri Light" pitchFamily="34" charset="0"/>
                <a:cs typeface="CordiaUPC" pitchFamily="34" charset="-34"/>
              </a:rPr>
              <a:t>http://</a:t>
            </a:r>
            <a:r>
              <a:rPr lang="en-US" sz="1600" i="1" dirty="0" smtClean="0">
                <a:latin typeface="Calibri Light" pitchFamily="34" charset="0"/>
                <a:cs typeface="CordiaUPC" pitchFamily="34" charset="-34"/>
              </a:rPr>
              <a:t>sciencegateways.org/volunteer/</a:t>
            </a:r>
            <a:endParaRPr lang="en-US" sz="1600" dirty="0">
              <a:latin typeface="Calibri Light" pitchFamily="34" charset="0"/>
              <a:cs typeface="CordiaUPC" pitchFamily="34" charset="-34"/>
            </a:endParaRPr>
          </a:p>
        </p:txBody>
      </p:sp>
      <p:sp>
        <p:nvSpPr>
          <p:cNvPr id="8" name="TextBox 7"/>
          <p:cNvSpPr txBox="1"/>
          <p:nvPr/>
        </p:nvSpPr>
        <p:spPr>
          <a:xfrm>
            <a:off x="1103161" y="1981200"/>
            <a:ext cx="4454524" cy="1461939"/>
          </a:xfrm>
          <a:prstGeom prst="rect">
            <a:avLst/>
          </a:prstGeom>
          <a:noFill/>
        </p:spPr>
        <p:txBody>
          <a:bodyPr wrap="square" lIns="0" tIns="0" rIns="0" bIns="0" rtlCol="0">
            <a:spAutoFit/>
          </a:bodyPr>
          <a:lstStyle/>
          <a:p>
            <a:pPr algn="just">
              <a:lnSpc>
                <a:spcPct val="90000"/>
              </a:lnSpc>
              <a:spcAft>
                <a:spcPts val="600"/>
              </a:spcAft>
            </a:pPr>
            <a:r>
              <a:rPr lang="en-US" sz="2000" dirty="0">
                <a:latin typeface="Calibri" pitchFamily="34" charset="0"/>
                <a:cs typeface="CordiaUPC" pitchFamily="34" charset="-34"/>
              </a:rPr>
              <a:t>Are you building websites that serve your science discipline? </a:t>
            </a:r>
            <a:endParaRPr lang="en-US" sz="2000" dirty="0" smtClean="0">
              <a:latin typeface="Calibri" pitchFamily="34" charset="0"/>
              <a:cs typeface="CordiaUPC" pitchFamily="34" charset="-34"/>
            </a:endParaRPr>
          </a:p>
          <a:p>
            <a:pPr algn="just">
              <a:lnSpc>
                <a:spcPct val="90000"/>
              </a:lnSpc>
              <a:spcAft>
                <a:spcPts val="600"/>
              </a:spcAft>
            </a:pPr>
            <a:r>
              <a:rPr lang="en-US" sz="2000" dirty="0" smtClean="0">
                <a:latin typeface="Calibri" pitchFamily="34" charset="0"/>
                <a:cs typeface="CordiaUPC" pitchFamily="34" charset="-34"/>
              </a:rPr>
              <a:t>Do </a:t>
            </a:r>
            <a:r>
              <a:rPr lang="en-US" sz="2000" dirty="0">
                <a:latin typeface="Calibri" pitchFamily="34" charset="0"/>
                <a:cs typeface="CordiaUPC" pitchFamily="34" charset="-34"/>
              </a:rPr>
              <a:t>you wish you could </a:t>
            </a:r>
            <a:r>
              <a:rPr lang="en-US" sz="2000" i="1" dirty="0">
                <a:latin typeface="Calibri" pitchFamily="34" charset="0"/>
                <a:cs typeface="CordiaUPC" pitchFamily="34" charset="-34"/>
              </a:rPr>
              <a:t>connect with and learn from others </a:t>
            </a:r>
            <a:r>
              <a:rPr lang="en-US" sz="2000" dirty="0">
                <a:latin typeface="Calibri" pitchFamily="34" charset="0"/>
                <a:cs typeface="CordiaUPC" pitchFamily="34" charset="-34"/>
              </a:rPr>
              <a:t>who are doing the same thing</a:t>
            </a:r>
            <a:r>
              <a:rPr lang="en-US" sz="2000" dirty="0" smtClean="0">
                <a:latin typeface="Calibri" pitchFamily="34" charset="0"/>
                <a:cs typeface="CordiaUPC" pitchFamily="34" charset="-34"/>
              </a:rPr>
              <a:t>?</a:t>
            </a:r>
            <a:endParaRPr lang="en-US" sz="2000" dirty="0">
              <a:latin typeface="Calibri" pitchFamily="34" charset="0"/>
              <a:cs typeface="CordiaUPC" pitchFamily="34" charset="-34"/>
            </a:endParaRPr>
          </a:p>
        </p:txBody>
      </p:sp>
      <p:sp>
        <p:nvSpPr>
          <p:cNvPr id="2" name="TextBox 1"/>
          <p:cNvSpPr txBox="1"/>
          <p:nvPr/>
        </p:nvSpPr>
        <p:spPr>
          <a:xfrm>
            <a:off x="601884" y="1066800"/>
            <a:ext cx="5109091" cy="584775"/>
          </a:xfrm>
          <a:prstGeom prst="rect">
            <a:avLst/>
          </a:prstGeom>
          <a:noFill/>
        </p:spPr>
        <p:txBody>
          <a:bodyPr wrap="none" rtlCol="0">
            <a:spAutoFit/>
          </a:bodyPr>
          <a:lstStyle/>
          <a:p>
            <a:r>
              <a:rPr lang="en-US" sz="3200" b="1" dirty="0" smtClean="0"/>
              <a:t>Another Important Project….</a:t>
            </a:r>
            <a:endParaRPr lang="en-US" sz="3200" b="1" dirty="0"/>
          </a:p>
        </p:txBody>
      </p:sp>
    </p:spTree>
    <p:extLst>
      <p:ext uri="{BB962C8B-B14F-4D97-AF65-F5344CB8AC3E}">
        <p14:creationId xmlns:p14="http://schemas.microsoft.com/office/powerpoint/2010/main" val="3237483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4495800"/>
            <a:ext cx="2291970" cy="1269258"/>
          </a:xfrm>
          <a:prstGeom prst="rect">
            <a:avLst/>
          </a:prstGeom>
        </p:spPr>
      </p:pic>
      <p:sp>
        <p:nvSpPr>
          <p:cNvPr id="8" name="TextBox 7"/>
          <p:cNvSpPr txBox="1"/>
          <p:nvPr/>
        </p:nvSpPr>
        <p:spPr>
          <a:xfrm>
            <a:off x="679833" y="2222718"/>
            <a:ext cx="6669239" cy="1815882"/>
          </a:xfrm>
          <a:prstGeom prst="rect">
            <a:avLst/>
          </a:prstGeom>
          <a:noFill/>
        </p:spPr>
        <p:txBody>
          <a:bodyPr wrap="square" lIns="0" tIns="0" rIns="0" bIns="0" rtlCol="0">
            <a:spAutoFit/>
          </a:bodyPr>
          <a:lstStyle/>
          <a:p>
            <a:pPr algn="just">
              <a:lnSpc>
                <a:spcPct val="90000"/>
              </a:lnSpc>
              <a:spcAft>
                <a:spcPts val="600"/>
              </a:spcAft>
            </a:pPr>
            <a:r>
              <a:rPr lang="en-US" sz="2000" b="1" dirty="0" smtClean="0">
                <a:cs typeface="CordiaUPC" pitchFamily="34" charset="-34"/>
              </a:rPr>
              <a:t>Folks from the OGCE, iPlant, and </a:t>
            </a:r>
            <a:r>
              <a:rPr lang="en-US" sz="2000" b="1" dirty="0" err="1" smtClean="0">
                <a:cs typeface="CordiaUPC" pitchFamily="34" charset="-34"/>
              </a:rPr>
              <a:t>Hubzero</a:t>
            </a:r>
            <a:r>
              <a:rPr lang="en-US" sz="2000" b="1" dirty="0">
                <a:cs typeface="CordiaUPC" pitchFamily="34" charset="-34"/>
              </a:rPr>
              <a:t> </a:t>
            </a:r>
            <a:r>
              <a:rPr lang="en-US" sz="2000" b="1" dirty="0" smtClean="0">
                <a:cs typeface="CordiaUPC" pitchFamily="34" charset="-34"/>
              </a:rPr>
              <a:t>projects have partnered with </a:t>
            </a:r>
            <a:r>
              <a:rPr lang="en-US" sz="2000" b="1" dirty="0" smtClean="0">
                <a:cs typeface="CordiaUPC" pitchFamily="34" charset="-34"/>
              </a:rPr>
              <a:t>Nancy Wilkins-</a:t>
            </a:r>
            <a:r>
              <a:rPr lang="en-US" sz="2000" b="1" dirty="0" err="1" smtClean="0">
                <a:cs typeface="CordiaUPC" pitchFamily="34" charset="-34"/>
              </a:rPr>
              <a:t>Diehr</a:t>
            </a:r>
            <a:r>
              <a:rPr lang="en-US" sz="2000" b="1" dirty="0" smtClean="0">
                <a:cs typeface="CordiaUPC" pitchFamily="34" charset="-34"/>
              </a:rPr>
              <a:t> of SDSC to create a Science Gateways Institute.</a:t>
            </a:r>
          </a:p>
          <a:p>
            <a:pPr algn="just">
              <a:lnSpc>
                <a:spcPct val="90000"/>
              </a:lnSpc>
              <a:spcAft>
                <a:spcPts val="600"/>
              </a:spcAft>
            </a:pPr>
            <a:endParaRPr lang="en-US" sz="2000" b="1" dirty="0">
              <a:cs typeface="CordiaUPC" pitchFamily="34" charset="-34"/>
            </a:endParaRPr>
          </a:p>
          <a:p>
            <a:pPr algn="just">
              <a:lnSpc>
                <a:spcPct val="90000"/>
              </a:lnSpc>
              <a:spcAft>
                <a:spcPts val="600"/>
              </a:spcAft>
            </a:pPr>
            <a:r>
              <a:rPr lang="en-US" sz="2000" b="1" dirty="0" smtClean="0">
                <a:cs typeface="CordiaUPC" pitchFamily="34" charset="-34"/>
              </a:rPr>
              <a:t>They have received preliminary funding to prepare a proposal for submission in 2014.</a:t>
            </a:r>
            <a:endParaRPr lang="en-US" sz="2000" b="1" dirty="0">
              <a:cs typeface="CordiaUPC" pitchFamily="34" charset="-34"/>
            </a:endParaRPr>
          </a:p>
        </p:txBody>
      </p:sp>
      <p:sp>
        <p:nvSpPr>
          <p:cNvPr id="2" name="TextBox 1"/>
          <p:cNvSpPr txBox="1"/>
          <p:nvPr/>
        </p:nvSpPr>
        <p:spPr>
          <a:xfrm>
            <a:off x="601884" y="1066800"/>
            <a:ext cx="5109091" cy="584775"/>
          </a:xfrm>
          <a:prstGeom prst="rect">
            <a:avLst/>
          </a:prstGeom>
          <a:noFill/>
        </p:spPr>
        <p:txBody>
          <a:bodyPr wrap="none" rtlCol="0">
            <a:spAutoFit/>
          </a:bodyPr>
          <a:lstStyle/>
          <a:p>
            <a:r>
              <a:rPr lang="en-US" sz="3200" b="1" dirty="0" smtClean="0"/>
              <a:t>Another Important Project….</a:t>
            </a:r>
            <a:endParaRPr lang="en-US" sz="3200" b="1" dirty="0"/>
          </a:p>
        </p:txBody>
      </p:sp>
    </p:spTree>
    <p:extLst>
      <p:ext uri="{BB962C8B-B14F-4D97-AF65-F5344CB8AC3E}">
        <p14:creationId xmlns:p14="http://schemas.microsoft.com/office/powerpoint/2010/main" val="678665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7241" y="1905000"/>
            <a:ext cx="4038600" cy="47430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Business plan development and review</a:t>
            </a:r>
          </a:p>
          <a:p>
            <a:r>
              <a:rPr lang="en-US" sz="1800" dirty="0" smtClean="0"/>
              <a:t>Development environment, consulting, documentation and software recommendations</a:t>
            </a:r>
          </a:p>
          <a:p>
            <a:r>
              <a:rPr lang="en-US" sz="1800" dirty="0" smtClean="0"/>
              <a:t>Software repositories</a:t>
            </a:r>
          </a:p>
          <a:p>
            <a:r>
              <a:rPr lang="en-US" sz="1800" dirty="0" smtClean="0"/>
              <a:t>Software engineering facilities</a:t>
            </a:r>
          </a:p>
          <a:p>
            <a:r>
              <a:rPr lang="en-US" sz="1800" dirty="0" smtClean="0"/>
              <a:t>Software assessment services</a:t>
            </a:r>
          </a:p>
          <a:p>
            <a:pPr lvl="1"/>
            <a:r>
              <a:rPr lang="en-US" sz="1800" dirty="0" smtClean="0"/>
              <a:t>like Open Source Software Advisory Service, Apache assessment service, Software Sustainability Institute (UK)</a:t>
            </a:r>
          </a:p>
        </p:txBody>
      </p:sp>
      <p:sp>
        <p:nvSpPr>
          <p:cNvPr id="5" name="Content Placeholder 3"/>
          <p:cNvSpPr txBox="1">
            <a:spLocks/>
          </p:cNvSpPr>
          <p:nvPr/>
        </p:nvSpPr>
        <p:spPr>
          <a:xfrm>
            <a:off x="4435997" y="1905000"/>
            <a:ext cx="4038600" cy="47430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Build-and-test facilities</a:t>
            </a:r>
          </a:p>
          <a:p>
            <a:r>
              <a:rPr lang="en-US" sz="1800" dirty="0" smtClean="0"/>
              <a:t>Hosting service</a:t>
            </a:r>
          </a:p>
          <a:p>
            <a:r>
              <a:rPr lang="en-US" sz="1800" dirty="0" smtClean="0"/>
              <a:t>Offering gateways expertise in the following areas:</a:t>
            </a:r>
          </a:p>
          <a:p>
            <a:pPr lvl="1"/>
            <a:r>
              <a:rPr lang="en-US" sz="1800" dirty="0" smtClean="0"/>
              <a:t>Usability assessment</a:t>
            </a:r>
          </a:p>
          <a:p>
            <a:pPr lvl="1"/>
            <a:r>
              <a:rPr lang="en-US" sz="1800" dirty="0" smtClean="0"/>
              <a:t>Licensing </a:t>
            </a:r>
          </a:p>
          <a:p>
            <a:pPr lvl="1"/>
            <a:r>
              <a:rPr lang="en-US" sz="1800" dirty="0" smtClean="0"/>
              <a:t>Sustainability </a:t>
            </a:r>
          </a:p>
          <a:p>
            <a:pPr lvl="1"/>
            <a:r>
              <a:rPr lang="en-US" sz="1800" dirty="0" smtClean="0"/>
              <a:t>Project management</a:t>
            </a:r>
          </a:p>
          <a:p>
            <a:pPr lvl="1"/>
            <a:r>
              <a:rPr lang="en-US" sz="1800" dirty="0" smtClean="0"/>
              <a:t>Security</a:t>
            </a:r>
            <a:endParaRPr lang="en-US" sz="1800" dirty="0"/>
          </a:p>
        </p:txBody>
      </p:sp>
      <p:sp>
        <p:nvSpPr>
          <p:cNvPr id="7" name="Rectangle 6"/>
          <p:cNvSpPr/>
          <p:nvPr/>
        </p:nvSpPr>
        <p:spPr>
          <a:xfrm>
            <a:off x="685800" y="1219200"/>
            <a:ext cx="6700809" cy="523220"/>
          </a:xfrm>
          <a:prstGeom prst="rect">
            <a:avLst/>
          </a:prstGeom>
        </p:spPr>
        <p:txBody>
          <a:bodyPr wrap="none">
            <a:spAutoFit/>
          </a:bodyPr>
          <a:lstStyle/>
          <a:p>
            <a:r>
              <a:rPr lang="en-US" sz="2400" b="1" dirty="0">
                <a:solidFill>
                  <a:schemeClr val="accent4"/>
                </a:solidFill>
              </a:rPr>
              <a:t>Assist with the entire lifecycle of a gateway</a:t>
            </a:r>
            <a:r>
              <a:rPr lang="en-US" sz="2800" b="1" dirty="0">
                <a:solidFill>
                  <a:schemeClr val="accent4"/>
                </a:solidFill>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015" y="4876800"/>
            <a:ext cx="1897783" cy="1050963"/>
          </a:xfrm>
          <a:prstGeom prst="rect">
            <a:avLst/>
          </a:prstGeom>
        </p:spPr>
      </p:pic>
    </p:spTree>
    <p:extLst>
      <p:ext uri="{BB962C8B-B14F-4D97-AF65-F5344CB8AC3E}">
        <p14:creationId xmlns:p14="http://schemas.microsoft.com/office/powerpoint/2010/main" val="851224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0780"/>
            <a:ext cx="7620000" cy="523220"/>
          </a:xfrm>
          <a:prstGeom prst="rect">
            <a:avLst/>
          </a:prstGeom>
          <a:noFill/>
        </p:spPr>
        <p:txBody>
          <a:bodyPr wrap="square" rtlCol="0">
            <a:spAutoFit/>
          </a:bodyPr>
          <a:lstStyle/>
          <a:p>
            <a:pPr marL="400050" lvl="1"/>
            <a:r>
              <a:rPr lang="en-US" sz="2800" b="1" dirty="0" smtClean="0"/>
              <a:t>Summary:</a:t>
            </a:r>
          </a:p>
        </p:txBody>
      </p:sp>
      <p:sp>
        <p:nvSpPr>
          <p:cNvPr id="5" name="TextBox 4"/>
          <p:cNvSpPr txBox="1"/>
          <p:nvPr/>
        </p:nvSpPr>
        <p:spPr>
          <a:xfrm>
            <a:off x="391098" y="1590554"/>
            <a:ext cx="8506940" cy="4031873"/>
          </a:xfrm>
          <a:prstGeom prst="rect">
            <a:avLst/>
          </a:prstGeom>
          <a:solidFill>
            <a:schemeClr val="bg1"/>
          </a:solidFill>
        </p:spPr>
        <p:txBody>
          <a:bodyPr wrap="square" rtlCol="0">
            <a:spAutoFit/>
          </a:bodyPr>
          <a:lstStyle/>
          <a:p>
            <a:pPr marL="285750" indent="-285750">
              <a:buFont typeface="Arial" pitchFamily="34" charset="0"/>
              <a:buChar char="•"/>
            </a:pPr>
            <a:r>
              <a:rPr lang="en-US" sz="1600" b="1" dirty="0" smtClean="0"/>
              <a:t>The most successful US Gateways in production today are evolved versions of Gen 1 architectures. </a:t>
            </a:r>
          </a:p>
          <a:p>
            <a:endParaRPr lang="en-US" sz="1600" b="1" dirty="0"/>
          </a:p>
          <a:p>
            <a:pPr marL="285750" indent="-285750">
              <a:buFont typeface="Arial" pitchFamily="34" charset="0"/>
              <a:buChar char="•"/>
            </a:pPr>
            <a:r>
              <a:rPr lang="en-US" sz="1600" b="1" dirty="0" smtClean="0"/>
              <a:t>The Gen 2 concept of the </a:t>
            </a:r>
            <a:r>
              <a:rPr lang="en-US" sz="1600" b="1" dirty="0" err="1"/>
              <a:t>p</a:t>
            </a:r>
            <a:r>
              <a:rPr lang="en-US" sz="1600" b="1" dirty="0" err="1" smtClean="0"/>
              <a:t>ortlet</a:t>
            </a:r>
            <a:r>
              <a:rPr lang="en-US" sz="1600" b="1" dirty="0" smtClean="0"/>
              <a:t> container did not get sufficient traction in the US. It was hampered by high overhead and unmet expectations leading to low adoption.</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The Gen 3 concept is still evolving rapidly in several projects. </a:t>
            </a:r>
            <a:r>
              <a:rPr lang="en-US" sz="1600" b="1" dirty="0"/>
              <a:t>C</a:t>
            </a:r>
            <a:r>
              <a:rPr lang="en-US" sz="1600" b="1" dirty="0" smtClean="0"/>
              <a:t>entralized infrastructure web services are used by several production Gateways, though this is not yet a generic solution. </a:t>
            </a:r>
          </a:p>
          <a:p>
            <a:endParaRPr lang="en-US" sz="1600" b="1" dirty="0"/>
          </a:p>
          <a:p>
            <a:pPr marL="285750" indent="-285750">
              <a:buFont typeface="Arial" pitchFamily="34" charset="0"/>
              <a:buChar char="•"/>
            </a:pPr>
            <a:r>
              <a:rPr lang="en-US" sz="1600" b="1" dirty="0" smtClean="0"/>
              <a:t>Success of the Gen 3 concept will depend on its rate of adoption and </a:t>
            </a:r>
            <a:r>
              <a:rPr lang="en-US" sz="1600" b="1" dirty="0" smtClean="0"/>
              <a:t>the ability to recruit/engage </a:t>
            </a:r>
            <a:r>
              <a:rPr lang="en-US" sz="1600" b="1" dirty="0" smtClean="0"/>
              <a:t>a critical mass of developers.  </a:t>
            </a:r>
          </a:p>
          <a:p>
            <a:pPr marL="285750" indent="-285750">
              <a:buFont typeface="Arial" pitchFamily="34" charset="0"/>
              <a:buChar char="•"/>
            </a:pPr>
            <a:endParaRPr lang="en-US" sz="1600" b="1" dirty="0"/>
          </a:p>
          <a:p>
            <a:pPr marL="285750" indent="-285750">
              <a:buFont typeface="Arial" pitchFamily="34" charset="0"/>
              <a:buChar char="•"/>
            </a:pPr>
            <a:r>
              <a:rPr lang="en-US" sz="1600" b="1" dirty="0" smtClean="0"/>
              <a:t>The ScienceGateways.org project may help bring focus to gateway development and sustainability efforts.</a:t>
            </a:r>
          </a:p>
        </p:txBody>
      </p:sp>
    </p:spTree>
    <p:extLst>
      <p:ext uri="{BB962C8B-B14F-4D97-AF65-F5344CB8AC3E}">
        <p14:creationId xmlns:p14="http://schemas.microsoft.com/office/powerpoint/2010/main" val="3755074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295400" y="1981200"/>
            <a:ext cx="6400800" cy="1752600"/>
          </a:xfrm>
        </p:spPr>
        <p:txBody>
          <a:bodyPr/>
          <a:lstStyle/>
          <a:p>
            <a:r>
              <a:rPr lang="en-US" dirty="0"/>
              <a:t>Part 1. Overview of US Gateway development efforts</a:t>
            </a:r>
          </a:p>
          <a:p>
            <a:endParaRPr lang="en-US" dirty="0">
              <a:solidFill>
                <a:srgbClr val="0070C0"/>
              </a:solidFill>
            </a:endParaRPr>
          </a:p>
          <a:p>
            <a:r>
              <a:rPr lang="en-US" dirty="0">
                <a:solidFill>
                  <a:srgbClr val="0070C0"/>
                </a:solidFill>
              </a:rPr>
              <a:t>Part 2. Overview of Issues faced by a growing Gateway</a:t>
            </a:r>
          </a:p>
        </p:txBody>
      </p:sp>
      <p:sp>
        <p:nvSpPr>
          <p:cNvPr id="2" name="Title 1"/>
          <p:cNvSpPr>
            <a:spLocks noGrp="1"/>
          </p:cNvSpPr>
          <p:nvPr>
            <p:ph type="title"/>
          </p:nvPr>
        </p:nvSpPr>
        <p:spPr/>
        <p:txBody>
          <a:bodyPr/>
          <a:lstStyle/>
          <a:p>
            <a:r>
              <a:rPr lang="en-US" dirty="0" smtClean="0"/>
              <a:t>Talk overview</a:t>
            </a:r>
            <a:endParaRPr lang="en-US" dirty="0"/>
          </a:p>
        </p:txBody>
      </p:sp>
    </p:spTree>
    <p:extLst>
      <p:ext uri="{BB962C8B-B14F-4D97-AF65-F5344CB8AC3E}">
        <p14:creationId xmlns:p14="http://schemas.microsoft.com/office/powerpoint/2010/main" val="3558490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amoeba.jpg"/>
          <p:cNvPicPr>
            <a:picLocks noChangeAspect="1"/>
          </p:cNvPicPr>
          <p:nvPr/>
        </p:nvPicPr>
        <p:blipFill>
          <a:blip r:embed="rId2"/>
          <a:srcRect/>
          <a:stretch>
            <a:fillRect/>
          </a:stretch>
        </p:blipFill>
        <p:spPr bwMode="auto">
          <a:xfrm>
            <a:off x="2176463" y="3690939"/>
            <a:ext cx="1456061" cy="919162"/>
          </a:xfrm>
          <a:prstGeom prst="rect">
            <a:avLst/>
          </a:prstGeom>
          <a:noFill/>
          <a:ln w="9525">
            <a:noFill/>
            <a:miter lim="800000"/>
            <a:headEnd/>
            <a:tailEnd/>
          </a:ln>
        </p:spPr>
      </p:pic>
      <p:sp>
        <p:nvSpPr>
          <p:cNvPr id="4100" name="TextBox 4"/>
          <p:cNvSpPr txBox="1">
            <a:spLocks noChangeArrowheads="1"/>
          </p:cNvSpPr>
          <p:nvPr/>
        </p:nvSpPr>
        <p:spPr bwMode="auto">
          <a:xfrm>
            <a:off x="1190625" y="1743075"/>
            <a:ext cx="7048500" cy="1570038"/>
          </a:xfrm>
          <a:prstGeom prst="rect">
            <a:avLst/>
          </a:prstGeom>
          <a:noFill/>
          <a:ln w="9525">
            <a:noFill/>
            <a:miter lim="800000"/>
            <a:headEnd/>
            <a:tailEnd/>
          </a:ln>
        </p:spPr>
        <p:txBody>
          <a:bodyPr>
            <a:spAutoFit/>
          </a:bodyPr>
          <a:lstStyle/>
          <a:p>
            <a:pPr fontAlgn="base">
              <a:spcBef>
                <a:spcPct val="0"/>
              </a:spcBef>
              <a:spcAft>
                <a:spcPct val="0"/>
              </a:spcAft>
            </a:pPr>
            <a:r>
              <a:rPr lang="en-US" sz="2400" b="1" dirty="0" smtClean="0">
                <a:solidFill>
                  <a:srgbClr val="000000"/>
                </a:solidFill>
              </a:rPr>
              <a:t>Phylogenetics </a:t>
            </a:r>
            <a:r>
              <a:rPr lang="en-US" sz="2400" b="1" dirty="0">
                <a:solidFill>
                  <a:srgbClr val="000000"/>
                </a:solidFill>
              </a:rPr>
              <a:t>is the study </a:t>
            </a:r>
            <a:r>
              <a:rPr lang="en-US" sz="2400" b="1" dirty="0" smtClean="0">
                <a:solidFill>
                  <a:srgbClr val="000000"/>
                </a:solidFill>
              </a:rPr>
              <a:t>of </a:t>
            </a:r>
            <a:r>
              <a:rPr lang="en-US" sz="2400" b="1" dirty="0">
                <a:solidFill>
                  <a:srgbClr val="000000"/>
                </a:solidFill>
              </a:rPr>
              <a:t>diversification of life on the planet Earth, both past and present, and the relationships among living things through time</a:t>
            </a:r>
          </a:p>
        </p:txBody>
      </p:sp>
      <p:sp>
        <p:nvSpPr>
          <p:cNvPr id="4101" name="TextBox 5"/>
          <p:cNvSpPr txBox="1">
            <a:spLocks noChangeArrowheads="1"/>
          </p:cNvSpPr>
          <p:nvPr/>
        </p:nvSpPr>
        <p:spPr bwMode="auto">
          <a:xfrm>
            <a:off x="4486274" y="3481388"/>
            <a:ext cx="371475" cy="461963"/>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000000"/>
                </a:solidFill>
              </a:rPr>
              <a:t>?</a:t>
            </a:r>
          </a:p>
        </p:txBody>
      </p:sp>
      <p:pic>
        <p:nvPicPr>
          <p:cNvPr id="4102" name="Picture 5" descr="C:\Documents and Settings\Administrator\Local Settings\Temporary Internet Files\Content.IE5\8RTJK8PY\MPj04440100000[1].jpg"/>
          <p:cNvPicPr>
            <a:picLocks noChangeAspect="1" noChangeArrowheads="1"/>
          </p:cNvPicPr>
          <p:nvPr/>
        </p:nvPicPr>
        <p:blipFill>
          <a:blip r:embed="rId3"/>
          <a:srcRect/>
          <a:stretch>
            <a:fillRect/>
          </a:stretch>
        </p:blipFill>
        <p:spPr bwMode="auto">
          <a:xfrm>
            <a:off x="5767388" y="3644106"/>
            <a:ext cx="841149" cy="1208087"/>
          </a:xfrm>
          <a:prstGeom prst="rect">
            <a:avLst/>
          </a:prstGeom>
          <a:noFill/>
          <a:ln w="9525">
            <a:noFill/>
            <a:miter lim="800000"/>
            <a:headEnd/>
            <a:tailEnd/>
          </a:ln>
        </p:spPr>
      </p:pic>
      <p:cxnSp>
        <p:nvCxnSpPr>
          <p:cNvPr id="7" name="Straight Arrow Connector 6"/>
          <p:cNvCxnSpPr/>
          <p:nvPr/>
        </p:nvCxnSpPr>
        <p:spPr>
          <a:xfrm>
            <a:off x="4010025" y="4150520"/>
            <a:ext cx="1476375" cy="158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944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2"/>
          <p:cNvSpPr txBox="1">
            <a:spLocks noChangeArrowheads="1"/>
          </p:cNvSpPr>
          <p:nvPr/>
        </p:nvSpPr>
        <p:spPr bwMode="auto">
          <a:xfrm>
            <a:off x="1038224" y="1104900"/>
            <a:ext cx="7286625" cy="830997"/>
          </a:xfrm>
          <a:prstGeom prst="rect">
            <a:avLst/>
          </a:prstGeom>
          <a:noFill/>
          <a:ln w="9525">
            <a:noFill/>
            <a:miter lim="800000"/>
            <a:headEnd/>
            <a:tailEnd/>
          </a:ln>
        </p:spPr>
        <p:txBody>
          <a:bodyPr wrap="square">
            <a:spAutoFit/>
          </a:bodyPr>
          <a:lstStyle/>
          <a:p>
            <a:pPr fontAlgn="base">
              <a:spcBef>
                <a:spcPct val="0"/>
              </a:spcBef>
              <a:spcAft>
                <a:spcPct val="0"/>
              </a:spcAft>
            </a:pPr>
            <a:r>
              <a:rPr lang="en-US" sz="2400" b="1" dirty="0">
                <a:solidFill>
                  <a:srgbClr val="000000"/>
                </a:solidFill>
              </a:rPr>
              <a:t>Evolutionary relationships can (for the most part) be represented as a </a:t>
            </a:r>
            <a:r>
              <a:rPr lang="en-US" sz="2400" b="1" dirty="0" smtClean="0">
                <a:solidFill>
                  <a:srgbClr val="000000"/>
                </a:solidFill>
              </a:rPr>
              <a:t>directed acyclic </a:t>
            </a:r>
            <a:r>
              <a:rPr lang="en-US" sz="2400" b="1" dirty="0">
                <a:solidFill>
                  <a:srgbClr val="000000"/>
                </a:solidFill>
              </a:rPr>
              <a:t>graph. </a:t>
            </a:r>
          </a:p>
        </p:txBody>
      </p:sp>
      <p:pic>
        <p:nvPicPr>
          <p:cNvPr id="4" name="Picture 3" descr="02_EVOW_END.jpg"/>
          <p:cNvPicPr>
            <a:picLocks noChangeAspect="1"/>
          </p:cNvPicPr>
          <p:nvPr/>
        </p:nvPicPr>
        <p:blipFill>
          <a:blip r:embed="rId2" cstate="print"/>
          <a:stretch>
            <a:fillRect/>
          </a:stretch>
        </p:blipFill>
        <p:spPr>
          <a:xfrm>
            <a:off x="2097614" y="2057400"/>
            <a:ext cx="5235779" cy="3893819"/>
          </a:xfrm>
          <a:prstGeom prst="rect">
            <a:avLst/>
          </a:prstGeom>
        </p:spPr>
      </p:pic>
      <p:sp>
        <p:nvSpPr>
          <p:cNvPr id="5" name="Rectangle 4"/>
          <p:cNvSpPr/>
          <p:nvPr/>
        </p:nvSpPr>
        <p:spPr>
          <a:xfrm>
            <a:off x="1885950" y="1914525"/>
            <a:ext cx="11049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7324725" y="2057400"/>
            <a:ext cx="1104900" cy="388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398004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07975" y="1190625"/>
            <a:ext cx="8575809"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0000"/>
                </a:solidFill>
              </a:rPr>
              <a:t>Evolutionary relationships </a:t>
            </a:r>
            <a:r>
              <a:rPr lang="en-US" b="1" dirty="0" smtClean="0">
                <a:solidFill>
                  <a:srgbClr val="000000"/>
                </a:solidFill>
              </a:rPr>
              <a:t>can be inferred </a:t>
            </a:r>
            <a:r>
              <a:rPr lang="en-US" b="1" dirty="0">
                <a:solidFill>
                  <a:srgbClr val="000000"/>
                </a:solidFill>
              </a:rPr>
              <a:t>from DNA sequence comparisons:</a:t>
            </a:r>
          </a:p>
        </p:txBody>
      </p:sp>
      <p:pic>
        <p:nvPicPr>
          <p:cNvPr id="8195" name="Picture 3" descr="align.gif"/>
          <p:cNvPicPr>
            <a:picLocks noChangeAspect="1"/>
          </p:cNvPicPr>
          <p:nvPr/>
        </p:nvPicPr>
        <p:blipFill>
          <a:blip r:embed="rId2"/>
          <a:srcRect t="11650" b="4613"/>
          <a:stretch>
            <a:fillRect/>
          </a:stretch>
        </p:blipFill>
        <p:spPr bwMode="auto">
          <a:xfrm>
            <a:off x="352425" y="2533650"/>
            <a:ext cx="4144013" cy="2390776"/>
          </a:xfrm>
          <a:prstGeom prst="rect">
            <a:avLst/>
          </a:prstGeom>
          <a:noFill/>
          <a:ln w="9525">
            <a:noFill/>
            <a:miter lim="800000"/>
            <a:headEnd/>
            <a:tailEnd/>
          </a:ln>
        </p:spPr>
      </p:pic>
      <p:sp>
        <p:nvSpPr>
          <p:cNvPr id="4" name="TextBox 1"/>
          <p:cNvSpPr txBox="1">
            <a:spLocks noChangeArrowheads="1"/>
          </p:cNvSpPr>
          <p:nvPr/>
        </p:nvSpPr>
        <p:spPr bwMode="auto">
          <a:xfrm>
            <a:off x="212725" y="1781175"/>
            <a:ext cx="3768725"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smtClean="0">
                <a:solidFill>
                  <a:srgbClr val="000000"/>
                </a:solidFill>
              </a:rPr>
              <a:t>Align sequences to determine evolutionary equivalence:</a:t>
            </a:r>
            <a:endParaRPr lang="en-US" sz="1400" b="1" dirty="0">
              <a:solidFill>
                <a:srgbClr val="000000"/>
              </a:solidFill>
            </a:endParaRPr>
          </a:p>
        </p:txBody>
      </p:sp>
      <p:cxnSp>
        <p:nvCxnSpPr>
          <p:cNvPr id="6" name="Straight Arrow Connector 5"/>
          <p:cNvCxnSpPr/>
          <p:nvPr/>
        </p:nvCxnSpPr>
        <p:spPr>
          <a:xfrm flipV="1">
            <a:off x="4600575" y="3714750"/>
            <a:ext cx="828675" cy="2"/>
          </a:xfrm>
          <a:prstGeom prst="straightConnector1">
            <a:avLst/>
          </a:prstGeom>
          <a:ln w="444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
          <p:cNvSpPr txBox="1">
            <a:spLocks noChangeArrowheads="1"/>
          </p:cNvSpPr>
          <p:nvPr/>
        </p:nvSpPr>
        <p:spPr bwMode="auto">
          <a:xfrm>
            <a:off x="5375275" y="1743075"/>
            <a:ext cx="3359149"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smtClean="0">
                <a:solidFill>
                  <a:srgbClr val="000000"/>
                </a:solidFill>
              </a:rPr>
              <a:t>Infer evolutionary relationships based on some set of assumptions:</a:t>
            </a:r>
            <a:endParaRPr lang="en-US" sz="1400" b="1" dirty="0">
              <a:solidFill>
                <a:srgbClr val="000000"/>
              </a:solidFill>
            </a:endParaRPr>
          </a:p>
        </p:txBody>
      </p:sp>
      <p:pic>
        <p:nvPicPr>
          <p:cNvPr id="14" name="Picture 13" descr="mysticeti.jpg"/>
          <p:cNvPicPr>
            <a:picLocks noChangeAspect="1"/>
          </p:cNvPicPr>
          <p:nvPr/>
        </p:nvPicPr>
        <p:blipFill>
          <a:blip r:embed="rId3"/>
          <a:stretch>
            <a:fillRect/>
          </a:stretch>
        </p:blipFill>
        <p:spPr>
          <a:xfrm>
            <a:off x="5771517" y="2271074"/>
            <a:ext cx="2305683" cy="2891476"/>
          </a:xfrm>
          <a:prstGeom prst="rect">
            <a:avLst/>
          </a:prstGeom>
        </p:spPr>
      </p:pic>
    </p:spTree>
    <p:extLst>
      <p:ext uri="{BB962C8B-B14F-4D97-AF65-F5344CB8AC3E}">
        <p14:creationId xmlns:p14="http://schemas.microsoft.com/office/powerpoint/2010/main" val="1089784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07975" y="1190625"/>
            <a:ext cx="8575809"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0000"/>
                </a:solidFill>
              </a:rPr>
              <a:t>Evolutionary relationships </a:t>
            </a:r>
            <a:r>
              <a:rPr lang="en-US" b="1" dirty="0" smtClean="0">
                <a:solidFill>
                  <a:srgbClr val="000000"/>
                </a:solidFill>
              </a:rPr>
              <a:t>can be inferred </a:t>
            </a:r>
            <a:r>
              <a:rPr lang="en-US" b="1" dirty="0">
                <a:solidFill>
                  <a:srgbClr val="000000"/>
                </a:solidFill>
              </a:rPr>
              <a:t>from DNA sequence comparisons:</a:t>
            </a:r>
          </a:p>
        </p:txBody>
      </p:sp>
      <p:pic>
        <p:nvPicPr>
          <p:cNvPr id="8195" name="Picture 3" descr="align.gif"/>
          <p:cNvPicPr>
            <a:picLocks noChangeAspect="1"/>
          </p:cNvPicPr>
          <p:nvPr/>
        </p:nvPicPr>
        <p:blipFill>
          <a:blip r:embed="rId2"/>
          <a:srcRect t="11650" b="4613"/>
          <a:stretch>
            <a:fillRect/>
          </a:stretch>
        </p:blipFill>
        <p:spPr bwMode="auto">
          <a:xfrm>
            <a:off x="352425" y="2533650"/>
            <a:ext cx="4144013" cy="2390776"/>
          </a:xfrm>
          <a:prstGeom prst="rect">
            <a:avLst/>
          </a:prstGeom>
          <a:noFill/>
          <a:ln w="9525">
            <a:noFill/>
            <a:miter lim="800000"/>
            <a:headEnd/>
            <a:tailEnd/>
          </a:ln>
        </p:spPr>
      </p:pic>
      <p:sp>
        <p:nvSpPr>
          <p:cNvPr id="4" name="TextBox 1"/>
          <p:cNvSpPr txBox="1">
            <a:spLocks noChangeArrowheads="1"/>
          </p:cNvSpPr>
          <p:nvPr/>
        </p:nvSpPr>
        <p:spPr bwMode="auto">
          <a:xfrm>
            <a:off x="212725" y="1781175"/>
            <a:ext cx="3768725"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smtClean="0">
                <a:solidFill>
                  <a:srgbClr val="000000"/>
                </a:solidFill>
              </a:rPr>
              <a:t>Align sequences to determine evolutionary equivalence:</a:t>
            </a:r>
            <a:endParaRPr lang="en-US" sz="1400" b="1" dirty="0">
              <a:solidFill>
                <a:srgbClr val="000000"/>
              </a:solidFill>
            </a:endParaRPr>
          </a:p>
        </p:txBody>
      </p:sp>
      <p:cxnSp>
        <p:nvCxnSpPr>
          <p:cNvPr id="6" name="Straight Arrow Connector 5"/>
          <p:cNvCxnSpPr/>
          <p:nvPr/>
        </p:nvCxnSpPr>
        <p:spPr>
          <a:xfrm flipV="1">
            <a:off x="4600575" y="3714750"/>
            <a:ext cx="828675" cy="2"/>
          </a:xfrm>
          <a:prstGeom prst="straightConnector1">
            <a:avLst/>
          </a:prstGeom>
          <a:ln w="444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
          <p:cNvSpPr txBox="1">
            <a:spLocks noChangeArrowheads="1"/>
          </p:cNvSpPr>
          <p:nvPr/>
        </p:nvSpPr>
        <p:spPr bwMode="auto">
          <a:xfrm>
            <a:off x="5375275" y="1743075"/>
            <a:ext cx="3359149"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dirty="0" smtClean="0">
                <a:solidFill>
                  <a:srgbClr val="000000"/>
                </a:solidFill>
              </a:rPr>
              <a:t>Infer evolutionary relationships based on some set of assumptions:</a:t>
            </a:r>
            <a:endParaRPr lang="en-US" sz="1400" b="1" dirty="0">
              <a:solidFill>
                <a:srgbClr val="000000"/>
              </a:solidFill>
            </a:endParaRPr>
          </a:p>
        </p:txBody>
      </p:sp>
      <p:pic>
        <p:nvPicPr>
          <p:cNvPr id="14" name="Picture 13" descr="mysticeti.jpg"/>
          <p:cNvPicPr>
            <a:picLocks noChangeAspect="1"/>
          </p:cNvPicPr>
          <p:nvPr/>
        </p:nvPicPr>
        <p:blipFill>
          <a:blip r:embed="rId3"/>
          <a:stretch>
            <a:fillRect/>
          </a:stretch>
        </p:blipFill>
        <p:spPr>
          <a:xfrm>
            <a:off x="5771517" y="2271074"/>
            <a:ext cx="2305683" cy="2891476"/>
          </a:xfrm>
          <a:prstGeom prst="rect">
            <a:avLst/>
          </a:prstGeom>
        </p:spPr>
      </p:pic>
      <p:sp>
        <p:nvSpPr>
          <p:cNvPr id="2" name="TextBox 1"/>
          <p:cNvSpPr txBox="1"/>
          <p:nvPr/>
        </p:nvSpPr>
        <p:spPr>
          <a:xfrm>
            <a:off x="4024631" y="5069711"/>
            <a:ext cx="5119369" cy="923330"/>
          </a:xfrm>
          <a:prstGeom prst="rect">
            <a:avLst/>
          </a:prstGeom>
          <a:noFill/>
        </p:spPr>
        <p:txBody>
          <a:bodyPr wrap="square" rtlCol="0">
            <a:spAutoFit/>
          </a:bodyPr>
          <a:lstStyle/>
          <a:p>
            <a:r>
              <a:rPr lang="en-US" b="1" dirty="0" smtClean="0">
                <a:solidFill>
                  <a:srgbClr val="FF0000"/>
                </a:solidFill>
              </a:rPr>
              <a:t>Tree inference is NP hard, even with heuristics, the codes are compute-intense;  desktop computing is no longer adequate….</a:t>
            </a:r>
            <a:endParaRPr lang="en-US" b="1" dirty="0">
              <a:solidFill>
                <a:srgbClr val="FF0000"/>
              </a:solidFill>
            </a:endParaRPr>
          </a:p>
        </p:txBody>
      </p:sp>
    </p:spTree>
    <p:extLst>
      <p:ext uri="{BB962C8B-B14F-4D97-AF65-F5344CB8AC3E}">
        <p14:creationId xmlns:p14="http://schemas.microsoft.com/office/powerpoint/2010/main" val="4107754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199" y="1844040"/>
            <a:ext cx="5286375" cy="4023360"/>
          </a:xfrm>
          <a:prstGeom prst="rect">
            <a:avLst/>
          </a:prstGeom>
          <a:solidFill>
            <a:srgbClr val="00FFFF"/>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 name="Rectangle 3"/>
          <p:cNvSpPr txBox="1">
            <a:spLocks noChangeArrowheads="1"/>
          </p:cNvSpPr>
          <p:nvPr/>
        </p:nvSpPr>
        <p:spPr bwMode="auto">
          <a:xfrm>
            <a:off x="352425" y="1009650"/>
            <a:ext cx="8420100" cy="36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mn-lt"/>
                <a:ea typeface="+mn-ea"/>
                <a:cs typeface="+mn-cs"/>
              </a:rPr>
              <a:t>Workflow for the CIPRES Gateway:</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0" cap="none" spc="0" normalizeH="0" baseline="0" noProof="0" dirty="0" smtClean="0">
              <a:ln>
                <a:noFill/>
              </a:ln>
              <a:effectLst/>
              <a:uLnTx/>
              <a:uFillTx/>
              <a:latin typeface="+mn-lt"/>
              <a:ea typeface="+mn-ea"/>
              <a:cs typeface="+mn-cs"/>
            </a:endParaRPr>
          </a:p>
        </p:txBody>
      </p:sp>
      <p:sp>
        <p:nvSpPr>
          <p:cNvPr id="4" name="Rectangle 3"/>
          <p:cNvSpPr/>
          <p:nvPr/>
        </p:nvSpPr>
        <p:spPr>
          <a:xfrm>
            <a:off x="866775" y="2661285"/>
            <a:ext cx="1581149" cy="809625"/>
          </a:xfrm>
          <a:prstGeom prst="rect">
            <a:avLst/>
          </a:prstGeom>
          <a:solidFill>
            <a:srgbClr val="EFB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Tx/>
              <a:buNone/>
              <a:defRPr/>
            </a:pPr>
            <a:r>
              <a:rPr lang="en-US" b="1" dirty="0" smtClean="0">
                <a:solidFill>
                  <a:schemeClr val="tx1"/>
                </a:solidFill>
              </a:rPr>
              <a:t>Assemble Sequences</a:t>
            </a:r>
          </a:p>
        </p:txBody>
      </p:sp>
      <p:sp>
        <p:nvSpPr>
          <p:cNvPr id="5" name="Rectangle 4"/>
          <p:cNvSpPr/>
          <p:nvPr/>
        </p:nvSpPr>
        <p:spPr>
          <a:xfrm>
            <a:off x="3724276" y="2695575"/>
            <a:ext cx="1371600"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Tx/>
              <a:buNone/>
              <a:defRPr/>
            </a:pPr>
            <a:r>
              <a:rPr lang="en-US" b="1" dirty="0" smtClean="0">
                <a:solidFill>
                  <a:schemeClr val="tx1"/>
                </a:solidFill>
              </a:rPr>
              <a:t>Upload to</a:t>
            </a:r>
          </a:p>
          <a:p>
            <a:pPr algn="ctr" eaLnBrk="1" hangingPunct="1">
              <a:buFontTx/>
              <a:buNone/>
              <a:defRPr/>
            </a:pPr>
            <a:r>
              <a:rPr lang="en-US" b="1" dirty="0" smtClean="0">
                <a:solidFill>
                  <a:schemeClr val="tx1"/>
                </a:solidFill>
              </a:rPr>
              <a:t>Portal</a:t>
            </a:r>
          </a:p>
        </p:txBody>
      </p:sp>
      <p:sp>
        <p:nvSpPr>
          <p:cNvPr id="6" name="Rectangle 5"/>
          <p:cNvSpPr/>
          <p:nvPr/>
        </p:nvSpPr>
        <p:spPr>
          <a:xfrm>
            <a:off x="7227571" y="3228975"/>
            <a:ext cx="1371600"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Tx/>
              <a:buNone/>
              <a:defRPr/>
            </a:pPr>
            <a:r>
              <a:rPr lang="en-US" b="1" dirty="0" smtClean="0">
                <a:solidFill>
                  <a:schemeClr val="tx1"/>
                </a:solidFill>
              </a:rPr>
              <a:t>Run Alignment</a:t>
            </a:r>
          </a:p>
        </p:txBody>
      </p:sp>
      <p:sp>
        <p:nvSpPr>
          <p:cNvPr id="7" name="Rectangle 6"/>
          <p:cNvSpPr/>
          <p:nvPr/>
        </p:nvSpPr>
        <p:spPr>
          <a:xfrm>
            <a:off x="7227571" y="4049712"/>
            <a:ext cx="1371600"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Tx/>
              <a:buNone/>
              <a:defRPr/>
            </a:pPr>
            <a:r>
              <a:rPr lang="en-US" b="1" dirty="0" smtClean="0">
                <a:solidFill>
                  <a:schemeClr val="tx1"/>
                </a:solidFill>
              </a:rPr>
              <a:t>Run Tree</a:t>
            </a:r>
          </a:p>
          <a:p>
            <a:pPr algn="ctr" eaLnBrk="1" hangingPunct="1">
              <a:buFontTx/>
              <a:buNone/>
              <a:defRPr/>
            </a:pPr>
            <a:r>
              <a:rPr lang="en-US" b="1" dirty="0" smtClean="0">
                <a:solidFill>
                  <a:schemeClr val="tx1"/>
                </a:solidFill>
              </a:rPr>
              <a:t>Inference</a:t>
            </a:r>
          </a:p>
        </p:txBody>
      </p:sp>
      <p:sp>
        <p:nvSpPr>
          <p:cNvPr id="8" name="Rectangle 7"/>
          <p:cNvSpPr/>
          <p:nvPr/>
        </p:nvSpPr>
        <p:spPr>
          <a:xfrm>
            <a:off x="3752851" y="4600575"/>
            <a:ext cx="1371600"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Tx/>
              <a:buNone/>
              <a:defRPr/>
            </a:pPr>
            <a:r>
              <a:rPr lang="en-US" b="1" dirty="0" smtClean="0">
                <a:solidFill>
                  <a:schemeClr val="tx1"/>
                </a:solidFill>
              </a:rPr>
              <a:t>Download</a:t>
            </a:r>
          </a:p>
        </p:txBody>
      </p:sp>
      <p:sp>
        <p:nvSpPr>
          <p:cNvPr id="9" name="Rectangle 8"/>
          <p:cNvSpPr/>
          <p:nvPr/>
        </p:nvSpPr>
        <p:spPr>
          <a:xfrm>
            <a:off x="895350" y="4596765"/>
            <a:ext cx="1523999" cy="809625"/>
          </a:xfrm>
          <a:prstGeom prst="rect">
            <a:avLst/>
          </a:prstGeom>
          <a:solidFill>
            <a:srgbClr val="EFB3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Tx/>
              <a:buNone/>
              <a:defRPr/>
            </a:pPr>
            <a:r>
              <a:rPr lang="en-US" b="1" dirty="0" smtClean="0">
                <a:solidFill>
                  <a:schemeClr val="tx1"/>
                </a:solidFill>
              </a:rPr>
              <a:t>Post-Tree</a:t>
            </a:r>
          </a:p>
          <a:p>
            <a:pPr algn="ctr" eaLnBrk="1" hangingPunct="1">
              <a:buFontTx/>
              <a:buNone/>
              <a:defRPr/>
            </a:pPr>
            <a:r>
              <a:rPr lang="en-US" b="1" dirty="0" smtClean="0">
                <a:solidFill>
                  <a:schemeClr val="tx1"/>
                </a:solidFill>
              </a:rPr>
              <a:t>Analysis</a:t>
            </a:r>
          </a:p>
        </p:txBody>
      </p:sp>
      <p:cxnSp>
        <p:nvCxnSpPr>
          <p:cNvPr id="10" name="Straight Arrow Connector 9"/>
          <p:cNvCxnSpPr/>
          <p:nvPr/>
        </p:nvCxnSpPr>
        <p:spPr>
          <a:xfrm>
            <a:off x="2442210" y="3067050"/>
            <a:ext cx="10287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00653" y="3162303"/>
            <a:ext cx="552448" cy="3143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46020" y="4994910"/>
            <a:ext cx="1028700" cy="1588"/>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221605" y="4562475"/>
            <a:ext cx="607695" cy="41307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4" name="Picture 14" descr="j0195384"/>
          <p:cNvPicPr>
            <a:picLocks noChangeAspect="1" noChangeArrowheads="1"/>
          </p:cNvPicPr>
          <p:nvPr/>
        </p:nvPicPr>
        <p:blipFill>
          <a:blip r:embed="rId2"/>
          <a:srcRect/>
          <a:stretch>
            <a:fillRect/>
          </a:stretch>
        </p:blipFill>
        <p:spPr bwMode="auto">
          <a:xfrm flipH="1">
            <a:off x="1198245" y="3664743"/>
            <a:ext cx="838200" cy="831850"/>
          </a:xfrm>
          <a:prstGeom prst="rect">
            <a:avLst/>
          </a:prstGeom>
          <a:noFill/>
          <a:ln w="38100">
            <a:noFill/>
            <a:miter lim="800000"/>
            <a:headEnd/>
            <a:tailEnd/>
          </a:ln>
        </p:spPr>
      </p:pic>
      <p:sp>
        <p:nvSpPr>
          <p:cNvPr id="15" name="Rectangle 14"/>
          <p:cNvSpPr/>
          <p:nvPr/>
        </p:nvSpPr>
        <p:spPr>
          <a:xfrm>
            <a:off x="5513071" y="3600450"/>
            <a:ext cx="1122043"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Tx/>
              <a:buNone/>
              <a:defRPr/>
            </a:pPr>
            <a:r>
              <a:rPr lang="en-US" b="1" dirty="0" smtClean="0">
                <a:solidFill>
                  <a:schemeClr val="tx1"/>
                </a:solidFill>
              </a:rPr>
              <a:t>Store</a:t>
            </a:r>
          </a:p>
        </p:txBody>
      </p:sp>
      <p:sp>
        <p:nvSpPr>
          <p:cNvPr id="16" name="Rectangle 3"/>
          <p:cNvSpPr txBox="1">
            <a:spLocks noChangeArrowheads="1"/>
          </p:cNvSpPr>
          <p:nvPr/>
        </p:nvSpPr>
        <p:spPr>
          <a:xfrm>
            <a:off x="4966335" y="2067718"/>
            <a:ext cx="3139440" cy="361950"/>
          </a:xfrm>
          <a:prstGeom prst="rect">
            <a:avLst/>
          </a:prstGeom>
        </p:spPr>
        <p:txBody>
          <a:bodyPr vert="horz" lIns="91440" tIns="45720" rIns="91440" bIns="45720" rtlCol="0">
            <a:noAutofit/>
          </a:bodyPr>
          <a:lstStyle/>
          <a:p>
            <a:pPr marL="342900" lvl="0" indent="-342900" defTabSz="457200" fontAlgn="auto">
              <a:spcBef>
                <a:spcPct val="20000"/>
              </a:spcBef>
              <a:spcAft>
                <a:spcPts val="0"/>
              </a:spcAft>
              <a:defRPr/>
            </a:pPr>
            <a:r>
              <a:rPr kumimoji="0" lang="en-US" sz="2400" b="1" i="0" u="none" strike="noStrike" kern="1200" cap="none" spc="0" normalizeH="0" baseline="0" noProof="0" dirty="0" smtClean="0">
                <a:ln>
                  <a:noFill/>
                </a:ln>
                <a:effectLst/>
                <a:uLnTx/>
                <a:uFillTx/>
                <a:latin typeface="+mn-lt"/>
                <a:ea typeface="+mn-ea"/>
                <a:cs typeface="+mn-cs"/>
              </a:rPr>
              <a:t>CIPRES </a:t>
            </a:r>
            <a:r>
              <a:rPr lang="en-US" sz="2400" b="1" noProof="0" dirty="0" smtClean="0"/>
              <a:t>Gateway</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7" name="Straight Arrow Connector 16"/>
          <p:cNvCxnSpPr/>
          <p:nvPr/>
        </p:nvCxnSpPr>
        <p:spPr>
          <a:xfrm flipV="1">
            <a:off x="6753225" y="3914775"/>
            <a:ext cx="409575"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696075" y="4067175"/>
            <a:ext cx="409575"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90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33" r="2750" b="8889"/>
          <a:stretch/>
        </p:blipFill>
        <p:spPr bwMode="auto">
          <a:xfrm>
            <a:off x="293490" y="1396017"/>
            <a:ext cx="37052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555" b="7555"/>
          <a:stretch/>
        </p:blipFill>
        <p:spPr bwMode="auto">
          <a:xfrm>
            <a:off x="381000" y="2743200"/>
            <a:ext cx="38100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444" b="6667"/>
          <a:stretch/>
        </p:blipFill>
        <p:spPr bwMode="auto">
          <a:xfrm>
            <a:off x="1382952" y="3524250"/>
            <a:ext cx="3810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89" r="41750" b="7111"/>
          <a:stretch/>
        </p:blipFill>
        <p:spPr bwMode="auto">
          <a:xfrm>
            <a:off x="3081337" y="1557336"/>
            <a:ext cx="2219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25" t="29333" r="12125" b="6667"/>
          <a:stretch/>
        </p:blipFill>
        <p:spPr bwMode="auto">
          <a:xfrm>
            <a:off x="5380729" y="1643062"/>
            <a:ext cx="29051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500" t="28889" r="11750" b="4889"/>
          <a:stretch/>
        </p:blipFill>
        <p:spPr bwMode="auto">
          <a:xfrm>
            <a:off x="390525" y="4133850"/>
            <a:ext cx="30003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333" r="20250" b="6889"/>
          <a:stretch/>
        </p:blipFill>
        <p:spPr bwMode="auto">
          <a:xfrm>
            <a:off x="4352924" y="2819400"/>
            <a:ext cx="30384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000" t="16743" r="11000" b="4889"/>
          <a:stretch/>
        </p:blipFill>
        <p:spPr bwMode="auto">
          <a:xfrm>
            <a:off x="2686050" y="4267200"/>
            <a:ext cx="3009900" cy="167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611" t="16869" r="17418" b="6980"/>
          <a:stretch/>
        </p:blipFill>
        <p:spPr bwMode="auto">
          <a:xfrm>
            <a:off x="6477000" y="4345570"/>
            <a:ext cx="2475397" cy="163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9262" r="13438" b="7411"/>
          <a:stretch/>
        </p:blipFill>
        <p:spPr bwMode="auto">
          <a:xfrm>
            <a:off x="5272201" y="3014662"/>
            <a:ext cx="3298043" cy="157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3967" y="908612"/>
            <a:ext cx="7795019" cy="461665"/>
          </a:xfrm>
          <a:prstGeom prst="rect">
            <a:avLst/>
          </a:prstGeom>
          <a:solidFill>
            <a:schemeClr val="bg1"/>
          </a:solidFill>
        </p:spPr>
        <p:txBody>
          <a:bodyPr wrap="none" rtlCol="0">
            <a:spAutoFit/>
          </a:bodyPr>
          <a:lstStyle/>
          <a:p>
            <a:r>
              <a:rPr lang="en-US" sz="2400" b="1" dirty="0" smtClean="0"/>
              <a:t>The Set of Functional Science Gateways is really, really large</a:t>
            </a:r>
            <a:endParaRPr lang="en-US" sz="2400" b="1" dirty="0"/>
          </a:p>
        </p:txBody>
      </p:sp>
      <p:pic>
        <p:nvPicPr>
          <p:cNvPr id="15" name="Picture 1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2439" b="8169"/>
          <a:stretch/>
        </p:blipFill>
        <p:spPr bwMode="auto">
          <a:xfrm>
            <a:off x="4006431" y="4847059"/>
            <a:ext cx="2531541" cy="113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56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9" y="1219200"/>
            <a:ext cx="5805537" cy="4419600"/>
          </a:xfrm>
          <a:prstGeom prst="rect">
            <a:avLst/>
          </a:prstGeom>
        </p:spPr>
      </p:pic>
    </p:spTree>
    <p:extLst>
      <p:ext uri="{BB962C8B-B14F-4D97-AF65-F5344CB8AC3E}">
        <p14:creationId xmlns:p14="http://schemas.microsoft.com/office/powerpoint/2010/main" val="536170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9" y="1219200"/>
            <a:ext cx="5805537" cy="4419600"/>
          </a:xfrm>
          <a:prstGeom prst="rect">
            <a:avLst/>
          </a:prstGeom>
        </p:spPr>
      </p:pic>
      <p:cxnSp>
        <p:nvCxnSpPr>
          <p:cNvPr id="9" name="Straight Arrow Connector 8"/>
          <p:cNvCxnSpPr/>
          <p:nvPr/>
        </p:nvCxnSpPr>
        <p:spPr>
          <a:xfrm>
            <a:off x="4191000" y="3810000"/>
            <a:ext cx="0" cy="609600"/>
          </a:xfrm>
          <a:prstGeom prst="straightConnector1">
            <a:avLst/>
          </a:prstGeom>
          <a:ln w="412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733800" y="3429000"/>
            <a:ext cx="20574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95072" y="3364468"/>
            <a:ext cx="4334464" cy="338554"/>
          </a:xfrm>
          <a:prstGeom prst="rect">
            <a:avLst/>
          </a:prstGeom>
          <a:solidFill>
            <a:schemeClr val="bg1"/>
          </a:solidFill>
          <a:ln>
            <a:noFill/>
          </a:ln>
        </p:spPr>
        <p:txBody>
          <a:bodyPr wrap="square" rIns="0" rtlCol="0">
            <a:spAutoFit/>
          </a:bodyPr>
          <a:lstStyle/>
          <a:p>
            <a:r>
              <a:rPr lang="en-US" sz="1600" dirty="0" smtClean="0"/>
              <a:t>Make all command line </a:t>
            </a:r>
            <a:r>
              <a:rPr lang="en-US" sz="1600" dirty="0"/>
              <a:t>o</a:t>
            </a:r>
            <a:r>
              <a:rPr lang="en-US" sz="1600" dirty="0" smtClean="0"/>
              <a:t>ptions available</a:t>
            </a:r>
            <a:endParaRPr lang="en-US" sz="1600" dirty="0"/>
          </a:p>
        </p:txBody>
      </p:sp>
    </p:spTree>
    <p:extLst>
      <p:ext uri="{BB962C8B-B14F-4D97-AF65-F5344CB8AC3E}">
        <p14:creationId xmlns:p14="http://schemas.microsoft.com/office/powerpoint/2010/main" val="1060363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9" y="1219200"/>
            <a:ext cx="5805537" cy="4419600"/>
          </a:xfrm>
          <a:prstGeom prst="rect">
            <a:avLst/>
          </a:prstGeom>
        </p:spPr>
      </p:pic>
      <p:cxnSp>
        <p:nvCxnSpPr>
          <p:cNvPr id="15" name="Straight Arrow Connector 14"/>
          <p:cNvCxnSpPr/>
          <p:nvPr/>
        </p:nvCxnSpPr>
        <p:spPr>
          <a:xfrm>
            <a:off x="5410200" y="2971800"/>
            <a:ext cx="0" cy="609600"/>
          </a:xfrm>
          <a:prstGeom prst="straightConnector1">
            <a:avLst/>
          </a:prstGeom>
          <a:ln w="412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3733800" y="3429000"/>
            <a:ext cx="20574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10200" y="1605987"/>
            <a:ext cx="1676400" cy="2127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75465" y="2514600"/>
            <a:ext cx="3211135" cy="369332"/>
          </a:xfrm>
          <a:prstGeom prst="rect">
            <a:avLst/>
          </a:prstGeom>
          <a:solidFill>
            <a:schemeClr val="bg1"/>
          </a:solidFill>
          <a:ln>
            <a:noFill/>
          </a:ln>
        </p:spPr>
        <p:txBody>
          <a:bodyPr wrap="none" rtlCol="0">
            <a:spAutoFit/>
          </a:bodyPr>
          <a:lstStyle/>
          <a:p>
            <a:r>
              <a:rPr lang="en-US" dirty="0" smtClean="0"/>
              <a:t>Make parallel codes available</a:t>
            </a:r>
            <a:endParaRPr lang="en-US" dirty="0"/>
          </a:p>
        </p:txBody>
      </p:sp>
    </p:spTree>
    <p:extLst>
      <p:ext uri="{BB962C8B-B14F-4D97-AF65-F5344CB8AC3E}">
        <p14:creationId xmlns:p14="http://schemas.microsoft.com/office/powerpoint/2010/main" val="3274634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otal_sus_8.wmf"/>
          <p:cNvPicPr>
            <a:picLocks noChangeAspect="1"/>
          </p:cNvPicPr>
          <p:nvPr/>
        </p:nvPicPr>
        <p:blipFill>
          <a:blip r:embed="rId2"/>
          <a:srcRect/>
          <a:stretch>
            <a:fillRect/>
          </a:stretch>
        </p:blipFill>
        <p:spPr bwMode="auto">
          <a:xfrm>
            <a:off x="1305152" y="1828800"/>
            <a:ext cx="5180455" cy="4176477"/>
          </a:xfrm>
          <a:prstGeom prst="rect">
            <a:avLst/>
          </a:prstGeom>
          <a:noFill/>
          <a:ln w="9525">
            <a:noFill/>
            <a:miter lim="800000"/>
            <a:headEnd/>
            <a:tailEnd/>
          </a:ln>
        </p:spPr>
      </p:pic>
      <p:sp>
        <p:nvSpPr>
          <p:cNvPr id="4" name="TextBox 6"/>
          <p:cNvSpPr txBox="1">
            <a:spLocks noChangeArrowheads="1"/>
          </p:cNvSpPr>
          <p:nvPr/>
        </p:nvSpPr>
        <p:spPr bwMode="auto">
          <a:xfrm>
            <a:off x="5435798" y="2590800"/>
            <a:ext cx="699230" cy="584775"/>
          </a:xfrm>
          <a:prstGeom prst="rect">
            <a:avLst/>
          </a:prstGeom>
          <a:noFill/>
          <a:ln w="9525">
            <a:noFill/>
            <a:miter lim="800000"/>
            <a:headEnd/>
            <a:tailEnd/>
          </a:ln>
        </p:spPr>
        <p:txBody>
          <a:bodyPr wrap="none">
            <a:spAutoFit/>
          </a:bodyPr>
          <a:lstStyle/>
          <a:p>
            <a:r>
              <a:rPr lang="en-US" sz="3200" b="1" dirty="0"/>
              <a:t>?!?</a:t>
            </a:r>
          </a:p>
        </p:txBody>
      </p:sp>
      <p:cxnSp>
        <p:nvCxnSpPr>
          <p:cNvPr id="5" name="Straight Arrow Connector 4"/>
          <p:cNvCxnSpPr/>
          <p:nvPr/>
        </p:nvCxnSpPr>
        <p:spPr>
          <a:xfrm rot="10800000" flipV="1">
            <a:off x="6440033" y="4648200"/>
            <a:ext cx="419096" cy="9524"/>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18116" y="4325034"/>
            <a:ext cx="1524000" cy="646331"/>
          </a:xfrm>
          <a:prstGeom prst="rect">
            <a:avLst/>
          </a:prstGeom>
          <a:noFill/>
        </p:spPr>
        <p:txBody>
          <a:bodyPr wrap="square" rtlCol="0">
            <a:spAutoFit/>
          </a:bodyPr>
          <a:lstStyle/>
          <a:p>
            <a:r>
              <a:rPr lang="en-US" b="1" dirty="0" smtClean="0"/>
              <a:t>Initial allocation</a:t>
            </a:r>
            <a:endParaRPr lang="en-US" b="1" dirty="0"/>
          </a:p>
        </p:txBody>
      </p:sp>
      <p:sp>
        <p:nvSpPr>
          <p:cNvPr id="7" name="TextBox 6"/>
          <p:cNvSpPr txBox="1"/>
          <p:nvPr/>
        </p:nvSpPr>
        <p:spPr>
          <a:xfrm rot="16200000">
            <a:off x="-96224" y="3022602"/>
            <a:ext cx="3092513" cy="400110"/>
          </a:xfrm>
          <a:prstGeom prst="rect">
            <a:avLst/>
          </a:prstGeom>
          <a:solidFill>
            <a:schemeClr val="bg1"/>
          </a:solidFill>
        </p:spPr>
        <p:txBody>
          <a:bodyPr wrap="none" rtlCol="0">
            <a:spAutoFit/>
          </a:bodyPr>
          <a:lstStyle/>
          <a:p>
            <a:r>
              <a:rPr lang="en-US" sz="2000" b="1" dirty="0" smtClean="0"/>
              <a:t>Core hours (thousands)</a:t>
            </a:r>
            <a:endParaRPr lang="en-US" sz="2000" b="1" dirty="0"/>
          </a:p>
        </p:txBody>
      </p:sp>
      <p:sp>
        <p:nvSpPr>
          <p:cNvPr id="8" name="TextBox 7"/>
          <p:cNvSpPr txBox="1"/>
          <p:nvPr/>
        </p:nvSpPr>
        <p:spPr>
          <a:xfrm>
            <a:off x="381000" y="986135"/>
            <a:ext cx="8153400" cy="461665"/>
          </a:xfrm>
          <a:prstGeom prst="rect">
            <a:avLst/>
          </a:prstGeom>
          <a:noFill/>
        </p:spPr>
        <p:txBody>
          <a:bodyPr wrap="square" rtlCol="0">
            <a:spAutoFit/>
          </a:bodyPr>
          <a:lstStyle/>
          <a:p>
            <a:pPr marL="400050" lvl="1"/>
            <a:r>
              <a:rPr lang="en-US" sz="2400" b="1" dirty="0" smtClean="0"/>
              <a:t>What if you build it and too many people come?</a:t>
            </a:r>
          </a:p>
        </p:txBody>
      </p:sp>
    </p:spTree>
    <p:extLst>
      <p:ext uri="{BB962C8B-B14F-4D97-AF65-F5344CB8AC3E}">
        <p14:creationId xmlns:p14="http://schemas.microsoft.com/office/powerpoint/2010/main" val="4021702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704" y="2209800"/>
            <a:ext cx="5602816" cy="923330"/>
          </a:xfrm>
          <a:prstGeom prst="rect">
            <a:avLst/>
          </a:prstGeom>
          <a:noFill/>
        </p:spPr>
        <p:txBody>
          <a:bodyPr wrap="none" rtlCol="0">
            <a:spAutoFit/>
          </a:bodyPr>
          <a:lstStyle/>
          <a:p>
            <a:pPr marL="285750" indent="-285750">
              <a:buFont typeface="Arial" pitchFamily="34" charset="0"/>
              <a:buChar char="•"/>
            </a:pPr>
            <a:r>
              <a:rPr lang="en-US" b="1" dirty="0" smtClean="0"/>
              <a:t>Ensure resource use is as efficient as possible</a:t>
            </a:r>
          </a:p>
          <a:p>
            <a:pPr marL="285750" indent="-285750">
              <a:buFont typeface="Arial" pitchFamily="34" charset="0"/>
              <a:buChar char="•"/>
            </a:pPr>
            <a:endParaRPr lang="en-US" b="1" dirty="0"/>
          </a:p>
          <a:p>
            <a:pPr marL="285750" indent="-285750">
              <a:buFont typeface="Arial" pitchFamily="34" charset="0"/>
              <a:buChar char="•"/>
            </a:pPr>
            <a:r>
              <a:rPr lang="en-US" b="1" dirty="0" smtClean="0"/>
              <a:t>Make sure resources are used effectively</a:t>
            </a:r>
          </a:p>
        </p:txBody>
      </p:sp>
      <p:sp>
        <p:nvSpPr>
          <p:cNvPr id="8" name="Title 1"/>
          <p:cNvSpPr>
            <a:spLocks noGrp="1"/>
          </p:cNvSpPr>
          <p:nvPr>
            <p:ph type="title"/>
          </p:nvPr>
        </p:nvSpPr>
        <p:spPr>
          <a:xfrm>
            <a:off x="457200" y="990600"/>
            <a:ext cx="8229600" cy="1143000"/>
          </a:xfrm>
        </p:spPr>
        <p:txBody>
          <a:bodyPr>
            <a:normAutofit/>
          </a:bodyPr>
          <a:lstStyle/>
          <a:p>
            <a:pPr algn="l"/>
            <a:r>
              <a:rPr lang="en-US" b="1" dirty="0" smtClean="0"/>
              <a:t>To optimize resource use:</a:t>
            </a:r>
            <a:endParaRPr lang="en-US" b="1" dirty="0"/>
          </a:p>
        </p:txBody>
      </p:sp>
    </p:spTree>
    <p:extLst>
      <p:ext uri="{BB962C8B-B14F-4D97-AF65-F5344CB8AC3E}">
        <p14:creationId xmlns:p14="http://schemas.microsoft.com/office/powerpoint/2010/main" val="561511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704" y="2209800"/>
            <a:ext cx="5602816" cy="923330"/>
          </a:xfrm>
          <a:prstGeom prst="rect">
            <a:avLst/>
          </a:prstGeom>
          <a:noFill/>
        </p:spPr>
        <p:txBody>
          <a:bodyPr wrap="none" rtlCol="0">
            <a:spAutoFit/>
          </a:bodyPr>
          <a:lstStyle/>
          <a:p>
            <a:pPr marL="285750" indent="-285750">
              <a:buFont typeface="Arial" pitchFamily="34" charset="0"/>
              <a:buChar char="•"/>
            </a:pPr>
            <a:r>
              <a:rPr lang="en-US" b="1" dirty="0" smtClean="0">
                <a:solidFill>
                  <a:schemeClr val="accent2"/>
                </a:solidFill>
              </a:rPr>
              <a:t>Ensure resource use is as efficient as possible</a:t>
            </a:r>
          </a:p>
          <a:p>
            <a:pPr marL="285750" indent="-285750">
              <a:buFont typeface="Arial" pitchFamily="34" charset="0"/>
              <a:buChar char="•"/>
            </a:pPr>
            <a:endParaRPr lang="en-US" b="1" dirty="0"/>
          </a:p>
          <a:p>
            <a:pPr marL="285750" indent="-285750">
              <a:buFont typeface="Arial" pitchFamily="34" charset="0"/>
              <a:buChar char="•"/>
            </a:pPr>
            <a:r>
              <a:rPr lang="en-US" b="1" dirty="0" smtClean="0"/>
              <a:t>Make sure resources are used effectively</a:t>
            </a:r>
          </a:p>
        </p:txBody>
      </p:sp>
      <p:sp>
        <p:nvSpPr>
          <p:cNvPr id="8" name="Title 1"/>
          <p:cNvSpPr>
            <a:spLocks noGrp="1"/>
          </p:cNvSpPr>
          <p:nvPr>
            <p:ph type="title"/>
          </p:nvPr>
        </p:nvSpPr>
        <p:spPr>
          <a:xfrm>
            <a:off x="457200" y="990600"/>
            <a:ext cx="8229600" cy="1143000"/>
          </a:xfrm>
        </p:spPr>
        <p:txBody>
          <a:bodyPr>
            <a:normAutofit/>
          </a:bodyPr>
          <a:lstStyle/>
          <a:p>
            <a:pPr algn="l"/>
            <a:r>
              <a:rPr lang="en-US" b="1" dirty="0" smtClean="0"/>
              <a:t>To optimize resource use:</a:t>
            </a:r>
            <a:endParaRPr lang="en-US" b="1" dirty="0"/>
          </a:p>
        </p:txBody>
      </p:sp>
    </p:spTree>
    <p:extLst>
      <p:ext uri="{BB962C8B-B14F-4D97-AF65-F5344CB8AC3E}">
        <p14:creationId xmlns:p14="http://schemas.microsoft.com/office/powerpoint/2010/main" val="3825828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4" y="2312075"/>
            <a:ext cx="7877175" cy="2862322"/>
          </a:xfrm>
          <a:prstGeom prst="rect">
            <a:avLst/>
          </a:prstGeom>
          <a:noFill/>
        </p:spPr>
        <p:txBody>
          <a:bodyPr wrap="square" rtlCol="0">
            <a:spAutoFit/>
          </a:bodyPr>
          <a:lstStyle/>
          <a:p>
            <a:pPr marL="285750" indent="-285750">
              <a:buFont typeface="Arial" pitchFamily="34" charset="0"/>
              <a:buChar char="•"/>
            </a:pPr>
            <a:r>
              <a:rPr lang="en-US" b="1" dirty="0" smtClean="0"/>
              <a:t>All codes are benchmarked and configured for good efficiency automatically, based on user input</a:t>
            </a:r>
          </a:p>
          <a:p>
            <a:endParaRPr lang="en-US" b="1" dirty="0"/>
          </a:p>
          <a:p>
            <a:pPr marL="285750" indent="-285750">
              <a:buFont typeface="Arial" pitchFamily="34" charset="0"/>
              <a:buChar char="•"/>
            </a:pPr>
            <a:r>
              <a:rPr lang="en-US" b="1" dirty="0"/>
              <a:t>M</a:t>
            </a:r>
            <a:r>
              <a:rPr lang="en-US" b="1" dirty="0" smtClean="0"/>
              <a:t>ake </a:t>
            </a:r>
            <a:r>
              <a:rPr lang="en-US" b="1" dirty="0"/>
              <a:t>the system robust to system outages, </a:t>
            </a:r>
            <a:r>
              <a:rPr lang="en-US" b="1" dirty="0" smtClean="0"/>
              <a:t>so running jobs are not lost when communication between the server and the compute resource are severed. (saved 7% of long jobs)</a:t>
            </a:r>
            <a:endParaRPr lang="en-US" b="1" dirty="0"/>
          </a:p>
          <a:p>
            <a:pPr marL="285750" indent="-285750">
              <a:buFont typeface="Arial" pitchFamily="34" charset="0"/>
              <a:buChar char="•"/>
            </a:pPr>
            <a:endParaRPr lang="en-US" b="1" dirty="0"/>
          </a:p>
          <a:p>
            <a:pPr marL="285750" indent="-285750">
              <a:buFont typeface="Arial" pitchFamily="34" charset="0"/>
              <a:buChar char="•"/>
            </a:pPr>
            <a:r>
              <a:rPr lang="en-US" b="1" dirty="0" smtClean="0"/>
              <a:t>Monitor resource use for anomalous spikes in resource consumption per job (e.g. identify and eliminate file system incompatibilities with code).</a:t>
            </a:r>
            <a:endParaRPr lang="en-US" b="1" dirty="0"/>
          </a:p>
        </p:txBody>
      </p:sp>
      <p:sp>
        <p:nvSpPr>
          <p:cNvPr id="6" name="Title 1"/>
          <p:cNvSpPr>
            <a:spLocks noGrp="1"/>
          </p:cNvSpPr>
          <p:nvPr>
            <p:ph type="title"/>
          </p:nvPr>
        </p:nvSpPr>
        <p:spPr/>
        <p:txBody>
          <a:bodyPr>
            <a:normAutofit/>
          </a:bodyPr>
          <a:lstStyle/>
          <a:p>
            <a:pPr algn="l"/>
            <a:r>
              <a:rPr lang="en-US" b="1" dirty="0"/>
              <a:t>E</a:t>
            </a:r>
            <a:r>
              <a:rPr lang="en-US" b="1" dirty="0" smtClean="0"/>
              <a:t>fficiency of resource use:</a:t>
            </a:r>
            <a:endParaRPr lang="en-US" b="1" dirty="0"/>
          </a:p>
        </p:txBody>
      </p:sp>
    </p:spTree>
    <p:extLst>
      <p:ext uri="{BB962C8B-B14F-4D97-AF65-F5344CB8AC3E}">
        <p14:creationId xmlns:p14="http://schemas.microsoft.com/office/powerpoint/2010/main" val="27932558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704" y="2209800"/>
            <a:ext cx="5602816" cy="923330"/>
          </a:xfrm>
          <a:prstGeom prst="rect">
            <a:avLst/>
          </a:prstGeom>
          <a:noFill/>
        </p:spPr>
        <p:txBody>
          <a:bodyPr wrap="none" rtlCol="0">
            <a:spAutoFit/>
          </a:bodyPr>
          <a:lstStyle/>
          <a:p>
            <a:pPr marL="285750" indent="-285750">
              <a:buFont typeface="Arial" pitchFamily="34" charset="0"/>
              <a:buChar char="•"/>
            </a:pPr>
            <a:r>
              <a:rPr lang="en-US" b="1" dirty="0" smtClean="0"/>
              <a:t>Ensure resource use is as efficient as possible</a:t>
            </a:r>
          </a:p>
          <a:p>
            <a:pPr marL="285750" indent="-285750">
              <a:buFont typeface="Arial" pitchFamily="34" charset="0"/>
              <a:buChar char="•"/>
            </a:pPr>
            <a:endParaRPr lang="en-US" b="1" dirty="0"/>
          </a:p>
          <a:p>
            <a:pPr marL="285750" indent="-285750">
              <a:buFont typeface="Arial" pitchFamily="34" charset="0"/>
              <a:buChar char="•"/>
            </a:pPr>
            <a:r>
              <a:rPr lang="en-US" b="1" dirty="0" smtClean="0">
                <a:solidFill>
                  <a:schemeClr val="accent2"/>
                </a:solidFill>
              </a:rPr>
              <a:t>Make sure resources are used effectively</a:t>
            </a:r>
          </a:p>
        </p:txBody>
      </p:sp>
      <p:sp>
        <p:nvSpPr>
          <p:cNvPr id="8" name="Title 1"/>
          <p:cNvSpPr>
            <a:spLocks noGrp="1"/>
          </p:cNvSpPr>
          <p:nvPr>
            <p:ph type="title"/>
          </p:nvPr>
        </p:nvSpPr>
        <p:spPr>
          <a:xfrm>
            <a:off x="457200" y="990600"/>
            <a:ext cx="8229600" cy="1143000"/>
          </a:xfrm>
        </p:spPr>
        <p:txBody>
          <a:bodyPr>
            <a:normAutofit/>
          </a:bodyPr>
          <a:lstStyle/>
          <a:p>
            <a:pPr algn="l"/>
            <a:r>
              <a:rPr lang="en-US" b="1" dirty="0" smtClean="0"/>
              <a:t>To optimize resource use:</a:t>
            </a:r>
            <a:endParaRPr lang="en-US" b="1" dirty="0"/>
          </a:p>
        </p:txBody>
      </p:sp>
    </p:spTree>
    <p:extLst>
      <p:ext uri="{BB962C8B-B14F-4D97-AF65-F5344CB8AC3E}">
        <p14:creationId xmlns:p14="http://schemas.microsoft.com/office/powerpoint/2010/main" val="4020814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4" y="2145268"/>
            <a:ext cx="7877175" cy="369332"/>
          </a:xfrm>
          <a:prstGeom prst="rect">
            <a:avLst/>
          </a:prstGeom>
          <a:noFill/>
        </p:spPr>
        <p:txBody>
          <a:bodyPr wrap="square" rtlCol="0">
            <a:spAutoFit/>
          </a:bodyPr>
          <a:lstStyle/>
          <a:p>
            <a:pPr marL="285750" indent="-285750">
              <a:buFont typeface="Arial" pitchFamily="34" charset="0"/>
              <a:buChar char="•"/>
            </a:pPr>
            <a:r>
              <a:rPr lang="en-US" b="1" dirty="0" smtClean="0"/>
              <a:t>Identify usage patterns</a:t>
            </a:r>
          </a:p>
        </p:txBody>
      </p:sp>
      <p:sp>
        <p:nvSpPr>
          <p:cNvPr id="6" name="Title 1"/>
          <p:cNvSpPr>
            <a:spLocks noGrp="1"/>
          </p:cNvSpPr>
          <p:nvPr>
            <p:ph type="title"/>
          </p:nvPr>
        </p:nvSpPr>
        <p:spPr/>
        <p:txBody>
          <a:bodyPr>
            <a:normAutofit/>
          </a:bodyPr>
          <a:lstStyle/>
          <a:p>
            <a:pPr algn="l"/>
            <a:r>
              <a:rPr lang="en-US" b="1" dirty="0" smtClean="0"/>
              <a:t>Monitor resource distribution:</a:t>
            </a:r>
            <a:endParaRPr lang="en-US" b="1" dirty="0"/>
          </a:p>
        </p:txBody>
      </p:sp>
    </p:spTree>
    <p:extLst>
      <p:ext uri="{BB962C8B-B14F-4D97-AF65-F5344CB8AC3E}">
        <p14:creationId xmlns:p14="http://schemas.microsoft.com/office/powerpoint/2010/main" val="3890441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609600" y="1714500"/>
            <a:ext cx="6143605" cy="369332"/>
          </a:xfrm>
          <a:prstGeom prst="rect">
            <a:avLst/>
          </a:prstGeom>
          <a:noFill/>
          <a:ln w="9525">
            <a:noFill/>
            <a:miter lim="800000"/>
            <a:headEnd/>
            <a:tailEnd/>
          </a:ln>
        </p:spPr>
        <p:txBody>
          <a:bodyPr wrap="none">
            <a:spAutoFit/>
          </a:bodyPr>
          <a:lstStyle/>
          <a:p>
            <a:r>
              <a:rPr lang="en-US" b="1" dirty="0" smtClean="0"/>
              <a:t>Usage In the Reporting Period Sept, 2010 – May, 2011</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3984498365"/>
              </p:ext>
            </p:extLst>
          </p:nvPr>
        </p:nvGraphicFramePr>
        <p:xfrm>
          <a:off x="1800225" y="2509838"/>
          <a:ext cx="5136151" cy="1326897"/>
        </p:xfrm>
        <a:graphic>
          <a:graphicData uri="http://schemas.openxmlformats.org/drawingml/2006/table">
            <a:tbl>
              <a:tblPr/>
              <a:tblGrid>
                <a:gridCol w="2009775"/>
                <a:gridCol w="1604553"/>
                <a:gridCol w="1521823"/>
              </a:tblGrid>
              <a:tr h="414655">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Core hours used</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 of Users</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a:latin typeface="Arial" pitchFamily="34" charset="0"/>
                          <a:ea typeface="Times New Roman"/>
                          <a:cs typeface="Arial" pitchFamily="34" charset="0"/>
                        </a:rPr>
                        <a:t>% total SU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21">
                <a:tc>
                  <a:txBody>
                    <a:bodyPr/>
                    <a:lstStyle/>
                    <a:p>
                      <a:pPr marL="0" marR="0" indent="0" algn="r">
                        <a:spcBef>
                          <a:spcPts val="0"/>
                        </a:spcBef>
                        <a:spcAft>
                          <a:spcPts val="0"/>
                        </a:spcAft>
                      </a:pPr>
                      <a:r>
                        <a:rPr lang="en-US" sz="1800" b="1" dirty="0" smtClean="0">
                          <a:latin typeface="Arial" pitchFamily="34" charset="0"/>
                          <a:ea typeface="Times New Roman"/>
                          <a:cs typeface="Arial" pitchFamily="34" charset="0"/>
                        </a:rPr>
                        <a:t>0 – 30</a:t>
                      </a:r>
                      <a:r>
                        <a:rPr lang="en-US" sz="1800" b="1" baseline="0" dirty="0" smtClean="0">
                          <a:latin typeface="Arial" pitchFamily="34" charset="0"/>
                          <a:ea typeface="Times New Roman"/>
                          <a:cs typeface="Arial" pitchFamily="34" charset="0"/>
                        </a:rPr>
                        <a:t> K</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97</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45</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21">
                <a:tc>
                  <a:txBody>
                    <a:bodyPr/>
                    <a:lstStyle/>
                    <a:p>
                      <a:pPr marL="0" marR="0" indent="0" algn="r">
                        <a:spcBef>
                          <a:spcPts val="0"/>
                        </a:spcBef>
                        <a:spcAft>
                          <a:spcPts val="0"/>
                        </a:spcAft>
                      </a:pPr>
                      <a:r>
                        <a:rPr lang="en-US" sz="1800" b="1" dirty="0" smtClean="0">
                          <a:latin typeface="Arial" pitchFamily="34" charset="0"/>
                          <a:ea typeface="Times New Roman"/>
                          <a:cs typeface="Arial" pitchFamily="34" charset="0"/>
                        </a:rPr>
                        <a:t>30 K –</a:t>
                      </a:r>
                      <a:r>
                        <a:rPr lang="en-US" sz="1800" b="1" baseline="0" dirty="0" smtClean="0">
                          <a:latin typeface="Arial" pitchFamily="34" charset="0"/>
                          <a:ea typeface="Times New Roman"/>
                          <a:cs typeface="Arial" pitchFamily="34" charset="0"/>
                        </a:rPr>
                        <a:t> 300,000 K</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 3</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55</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2413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33" r="2750" b="8889"/>
          <a:stretch/>
        </p:blipFill>
        <p:spPr bwMode="auto">
          <a:xfrm>
            <a:off x="293490" y="1396017"/>
            <a:ext cx="37052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555" b="7555"/>
          <a:stretch/>
        </p:blipFill>
        <p:spPr bwMode="auto">
          <a:xfrm>
            <a:off x="381000" y="2743200"/>
            <a:ext cx="38100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444" b="6667"/>
          <a:stretch/>
        </p:blipFill>
        <p:spPr bwMode="auto">
          <a:xfrm>
            <a:off x="1382952" y="3524250"/>
            <a:ext cx="3810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89" r="41750" b="7111"/>
          <a:stretch/>
        </p:blipFill>
        <p:spPr bwMode="auto">
          <a:xfrm>
            <a:off x="3081337" y="1557336"/>
            <a:ext cx="2219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25" t="29333" r="12125" b="6667"/>
          <a:stretch/>
        </p:blipFill>
        <p:spPr bwMode="auto">
          <a:xfrm>
            <a:off x="5380729" y="1643062"/>
            <a:ext cx="29051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500" t="28889" r="11750" b="4889"/>
          <a:stretch/>
        </p:blipFill>
        <p:spPr bwMode="auto">
          <a:xfrm>
            <a:off x="390525" y="4133850"/>
            <a:ext cx="30003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333" r="20250" b="6889"/>
          <a:stretch/>
        </p:blipFill>
        <p:spPr bwMode="auto">
          <a:xfrm>
            <a:off x="4352924" y="2819400"/>
            <a:ext cx="30384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000" t="16743" r="11000" b="4889"/>
          <a:stretch/>
        </p:blipFill>
        <p:spPr bwMode="auto">
          <a:xfrm>
            <a:off x="2686050" y="4267200"/>
            <a:ext cx="3009900" cy="167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611" t="16869" r="17418" b="6980"/>
          <a:stretch/>
        </p:blipFill>
        <p:spPr bwMode="auto">
          <a:xfrm>
            <a:off x="6477000" y="4345570"/>
            <a:ext cx="2475397" cy="163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9262" r="13438" b="7411"/>
          <a:stretch/>
        </p:blipFill>
        <p:spPr bwMode="auto">
          <a:xfrm>
            <a:off x="5272201" y="3014662"/>
            <a:ext cx="3298043" cy="157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3967" y="908612"/>
            <a:ext cx="7795019" cy="461665"/>
          </a:xfrm>
          <a:prstGeom prst="rect">
            <a:avLst/>
          </a:prstGeom>
          <a:solidFill>
            <a:schemeClr val="bg1"/>
          </a:solidFill>
        </p:spPr>
        <p:txBody>
          <a:bodyPr wrap="none" rtlCol="0">
            <a:spAutoFit/>
          </a:bodyPr>
          <a:lstStyle/>
          <a:p>
            <a:r>
              <a:rPr lang="en-US" sz="2400" b="1" dirty="0" smtClean="0"/>
              <a:t>The Set of Functional Science Gateways is really, really large</a:t>
            </a:r>
            <a:endParaRPr lang="en-US" sz="2400" b="1" dirty="0"/>
          </a:p>
        </p:txBody>
      </p:sp>
      <p:pic>
        <p:nvPicPr>
          <p:cNvPr id="15" name="Picture 1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2439" b="8169"/>
          <a:stretch/>
        </p:blipFill>
        <p:spPr bwMode="auto">
          <a:xfrm>
            <a:off x="4006431" y="4847059"/>
            <a:ext cx="2531541" cy="113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09662" y="2636488"/>
            <a:ext cx="5723630" cy="1754326"/>
          </a:xfrm>
          <a:prstGeom prst="rect">
            <a:avLst/>
          </a:prstGeom>
          <a:solidFill>
            <a:schemeClr val="bg1"/>
          </a:solidFill>
          <a:ln w="31750">
            <a:solidFill>
              <a:schemeClr val="tx1">
                <a:lumMod val="85000"/>
                <a:lumOff val="15000"/>
              </a:schemeClr>
            </a:solidFill>
          </a:ln>
        </p:spPr>
        <p:txBody>
          <a:bodyPr wrap="square" rtlCol="0">
            <a:spAutoFit/>
          </a:bodyPr>
          <a:lstStyle/>
          <a:p>
            <a:r>
              <a:rPr lang="en-US" b="1" i="1" dirty="0" smtClean="0"/>
              <a:t>The Nucleic </a:t>
            </a:r>
            <a:r>
              <a:rPr lang="en-US" b="1" i="1" dirty="0"/>
              <a:t>Acids </a:t>
            </a:r>
            <a:r>
              <a:rPr lang="en-US" b="1" i="1" dirty="0" smtClean="0"/>
              <a:t>Research </a:t>
            </a:r>
            <a:r>
              <a:rPr lang="en-US" b="1" i="1" dirty="0">
                <a:hlinkClick r:id="rId13"/>
              </a:rPr>
              <a:t>Bioinformatics Links Directory </a:t>
            </a:r>
            <a:r>
              <a:rPr lang="en-US" b="1" i="1" dirty="0" smtClean="0"/>
              <a:t> now </a:t>
            </a:r>
            <a:r>
              <a:rPr lang="en-US" b="1" i="1" dirty="0"/>
              <a:t>contains </a:t>
            </a:r>
            <a:r>
              <a:rPr lang="en-US" b="1" i="1" dirty="0" smtClean="0"/>
              <a:t>:</a:t>
            </a:r>
          </a:p>
          <a:p>
            <a:endParaRPr lang="en-US" b="1" i="1" dirty="0" smtClean="0"/>
          </a:p>
          <a:p>
            <a:pPr marL="741363" indent="-58738">
              <a:buFont typeface="Arial" pitchFamily="34" charset="0"/>
              <a:buChar char="•"/>
            </a:pPr>
            <a:r>
              <a:rPr lang="en-US" b="1" i="1" dirty="0"/>
              <a:t>	</a:t>
            </a:r>
            <a:r>
              <a:rPr lang="en-US" b="1" i="1" dirty="0" smtClean="0"/>
              <a:t>134 resources</a:t>
            </a:r>
          </a:p>
          <a:p>
            <a:pPr marL="741363" indent="-58738">
              <a:buFont typeface="Arial" pitchFamily="34" charset="0"/>
              <a:buChar char="•"/>
            </a:pPr>
            <a:r>
              <a:rPr lang="en-US" b="1" i="1" dirty="0" smtClean="0"/>
              <a:t>   455 </a:t>
            </a:r>
            <a:r>
              <a:rPr lang="en-US" b="1" i="1" dirty="0"/>
              <a:t>databases </a:t>
            </a:r>
            <a:endParaRPr lang="en-US" b="1" i="1" dirty="0" smtClean="0"/>
          </a:p>
          <a:p>
            <a:pPr marL="741363" indent="-58738">
              <a:buFont typeface="Arial" pitchFamily="34" charset="0"/>
              <a:buChar char="•"/>
            </a:pPr>
            <a:r>
              <a:rPr lang="en-US" b="1" i="1" dirty="0"/>
              <a:t> </a:t>
            </a:r>
            <a:r>
              <a:rPr lang="en-US" b="1" i="1" dirty="0" smtClean="0"/>
              <a:t>1205 </a:t>
            </a:r>
            <a:r>
              <a:rPr lang="en-US" b="1" i="1" dirty="0"/>
              <a:t>web server </a:t>
            </a:r>
            <a:r>
              <a:rPr lang="en-US" b="1" i="1" dirty="0" smtClean="0"/>
              <a:t>tools</a:t>
            </a:r>
          </a:p>
        </p:txBody>
      </p:sp>
    </p:spTree>
    <p:extLst>
      <p:ext uri="{BB962C8B-B14F-4D97-AF65-F5344CB8AC3E}">
        <p14:creationId xmlns:p14="http://schemas.microsoft.com/office/powerpoint/2010/main" val="1821773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609600" y="1714500"/>
            <a:ext cx="6143605" cy="369332"/>
          </a:xfrm>
          <a:prstGeom prst="rect">
            <a:avLst/>
          </a:prstGeom>
          <a:noFill/>
          <a:ln w="9525">
            <a:noFill/>
            <a:miter lim="800000"/>
            <a:headEnd/>
            <a:tailEnd/>
          </a:ln>
        </p:spPr>
        <p:txBody>
          <a:bodyPr wrap="none">
            <a:spAutoFit/>
          </a:bodyPr>
          <a:lstStyle/>
          <a:p>
            <a:r>
              <a:rPr lang="en-US" b="1" dirty="0" smtClean="0"/>
              <a:t>Usage In the Reporting Period Sept, 2010 – May, 2011</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2962475536"/>
              </p:ext>
            </p:extLst>
          </p:nvPr>
        </p:nvGraphicFramePr>
        <p:xfrm>
          <a:off x="1800225" y="2509838"/>
          <a:ext cx="5136151" cy="1326897"/>
        </p:xfrm>
        <a:graphic>
          <a:graphicData uri="http://schemas.openxmlformats.org/drawingml/2006/table">
            <a:tbl>
              <a:tblPr/>
              <a:tblGrid>
                <a:gridCol w="2009775"/>
                <a:gridCol w="1604553"/>
                <a:gridCol w="1521823"/>
              </a:tblGrid>
              <a:tr h="414655">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Core hours used</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 of Users</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a:latin typeface="Arial" pitchFamily="34" charset="0"/>
                          <a:ea typeface="Times New Roman"/>
                          <a:cs typeface="Arial" pitchFamily="34" charset="0"/>
                        </a:rPr>
                        <a:t>% total SU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21">
                <a:tc>
                  <a:txBody>
                    <a:bodyPr/>
                    <a:lstStyle/>
                    <a:p>
                      <a:pPr marL="0" marR="0" indent="0" algn="r">
                        <a:spcBef>
                          <a:spcPts val="0"/>
                        </a:spcBef>
                        <a:spcAft>
                          <a:spcPts val="0"/>
                        </a:spcAft>
                      </a:pPr>
                      <a:r>
                        <a:rPr lang="en-US" sz="1800" b="1" dirty="0" smtClean="0">
                          <a:latin typeface="Arial" pitchFamily="34" charset="0"/>
                          <a:ea typeface="Times New Roman"/>
                          <a:cs typeface="Arial" pitchFamily="34" charset="0"/>
                        </a:rPr>
                        <a:t>0 – 30</a:t>
                      </a:r>
                      <a:r>
                        <a:rPr lang="en-US" sz="1800" b="1" baseline="0" dirty="0" smtClean="0">
                          <a:latin typeface="Arial" pitchFamily="34" charset="0"/>
                          <a:ea typeface="Times New Roman"/>
                          <a:cs typeface="Arial" pitchFamily="34" charset="0"/>
                        </a:rPr>
                        <a:t> K</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97</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45</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21">
                <a:tc>
                  <a:txBody>
                    <a:bodyPr/>
                    <a:lstStyle/>
                    <a:p>
                      <a:pPr marL="0" marR="0" indent="0" algn="r">
                        <a:spcBef>
                          <a:spcPts val="0"/>
                        </a:spcBef>
                        <a:spcAft>
                          <a:spcPts val="0"/>
                        </a:spcAft>
                      </a:pPr>
                      <a:r>
                        <a:rPr lang="en-US" sz="1800" b="1" dirty="0" smtClean="0">
                          <a:latin typeface="Arial" pitchFamily="34" charset="0"/>
                          <a:ea typeface="Times New Roman"/>
                          <a:cs typeface="Arial" pitchFamily="34" charset="0"/>
                        </a:rPr>
                        <a:t>30 K –</a:t>
                      </a:r>
                      <a:r>
                        <a:rPr lang="en-US" sz="1800" b="1" baseline="0" dirty="0" smtClean="0">
                          <a:latin typeface="Arial" pitchFamily="34" charset="0"/>
                          <a:ea typeface="Times New Roman"/>
                          <a:cs typeface="Arial" pitchFamily="34" charset="0"/>
                        </a:rPr>
                        <a:t> 300,000 K</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 3</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800" b="1" dirty="0" smtClean="0">
                          <a:latin typeface="Arial" pitchFamily="34" charset="0"/>
                          <a:ea typeface="Times New Roman"/>
                          <a:cs typeface="Arial" pitchFamily="34" charset="0"/>
                        </a:rPr>
                        <a:t>55</a:t>
                      </a:r>
                      <a:endParaRPr lang="en-US" sz="1800" b="1"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914401" y="4524375"/>
            <a:ext cx="7181850" cy="646331"/>
          </a:xfrm>
          <a:prstGeom prst="rect">
            <a:avLst/>
          </a:prstGeom>
          <a:noFill/>
        </p:spPr>
        <p:txBody>
          <a:bodyPr wrap="square" rtlCol="0">
            <a:spAutoFit/>
          </a:bodyPr>
          <a:lstStyle/>
          <a:p>
            <a:r>
              <a:rPr lang="en-US" b="1" dirty="0" smtClean="0">
                <a:solidFill>
                  <a:srgbClr val="FF0000"/>
                </a:solidFill>
              </a:rPr>
              <a:t>We need to monitor individual users, because we want all XSEDE users to be subject to the same level of peer review.</a:t>
            </a:r>
            <a:endParaRPr lang="en-US" b="1" dirty="0">
              <a:solidFill>
                <a:srgbClr val="FF0000"/>
              </a:solidFill>
            </a:endParaRPr>
          </a:p>
        </p:txBody>
      </p:sp>
    </p:spTree>
    <p:extLst>
      <p:ext uri="{BB962C8B-B14F-4D97-AF65-F5344CB8AC3E}">
        <p14:creationId xmlns:p14="http://schemas.microsoft.com/office/powerpoint/2010/main" val="3653402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4" y="2145268"/>
            <a:ext cx="7877175" cy="1200329"/>
          </a:xfrm>
          <a:prstGeom prst="rect">
            <a:avLst/>
          </a:prstGeom>
          <a:noFill/>
        </p:spPr>
        <p:txBody>
          <a:bodyPr wrap="square" rtlCol="0">
            <a:spAutoFit/>
          </a:bodyPr>
          <a:lstStyle/>
          <a:p>
            <a:pPr marL="285750" indent="-285750">
              <a:buFont typeface="Arial" pitchFamily="34" charset="0"/>
              <a:buChar char="•"/>
            </a:pPr>
            <a:r>
              <a:rPr lang="en-US" b="1" dirty="0" smtClean="0"/>
              <a:t>Identify usage patterns</a:t>
            </a:r>
          </a:p>
          <a:p>
            <a:pPr marL="285750" indent="-285750">
              <a:buFont typeface="Arial" pitchFamily="34" charset="0"/>
              <a:buChar char="•"/>
            </a:pPr>
            <a:endParaRPr lang="en-US" b="1" dirty="0"/>
          </a:p>
          <a:p>
            <a:pPr marL="285750" indent="-285750">
              <a:buFont typeface="Arial" pitchFamily="34" charset="0"/>
              <a:buChar char="•"/>
            </a:pPr>
            <a:r>
              <a:rPr lang="en-US" b="1" dirty="0"/>
              <a:t>Establish a Fair Use policy</a:t>
            </a:r>
          </a:p>
          <a:p>
            <a:pPr marL="285750" indent="-285750">
              <a:buFont typeface="Arial" pitchFamily="34" charset="0"/>
              <a:buChar char="•"/>
            </a:pPr>
            <a:endParaRPr lang="en-US" b="1" dirty="0" smtClean="0"/>
          </a:p>
        </p:txBody>
      </p:sp>
      <p:sp>
        <p:nvSpPr>
          <p:cNvPr id="6" name="Title 1"/>
          <p:cNvSpPr>
            <a:spLocks noGrp="1"/>
          </p:cNvSpPr>
          <p:nvPr>
            <p:ph type="title"/>
          </p:nvPr>
        </p:nvSpPr>
        <p:spPr/>
        <p:txBody>
          <a:bodyPr>
            <a:normAutofit/>
          </a:bodyPr>
          <a:lstStyle/>
          <a:p>
            <a:pPr algn="l"/>
            <a:r>
              <a:rPr lang="en-US" b="1" dirty="0" smtClean="0"/>
              <a:t>Monitor resource distribution:</a:t>
            </a:r>
            <a:endParaRPr lang="en-US" b="1" dirty="0"/>
          </a:p>
        </p:txBody>
      </p:sp>
    </p:spTree>
    <p:extLst>
      <p:ext uri="{BB962C8B-B14F-4D97-AF65-F5344CB8AC3E}">
        <p14:creationId xmlns:p14="http://schemas.microsoft.com/office/powerpoint/2010/main" val="2719261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09575" y="1371600"/>
            <a:ext cx="4758034" cy="523220"/>
          </a:xfrm>
          <a:prstGeom prst="rect">
            <a:avLst/>
          </a:prstGeom>
          <a:noFill/>
          <a:ln w="9525">
            <a:noFill/>
            <a:miter lim="800000"/>
            <a:headEnd/>
            <a:tailEnd/>
          </a:ln>
        </p:spPr>
        <p:txBody>
          <a:bodyPr wrap="none">
            <a:spAutoFit/>
          </a:bodyPr>
          <a:lstStyle/>
          <a:p>
            <a:r>
              <a:rPr lang="en-US" sz="2800" b="1" dirty="0" smtClean="0"/>
              <a:t>Establish a Fair Use Policy</a:t>
            </a:r>
            <a:endParaRPr lang="en-US" sz="2800" b="1" dirty="0"/>
          </a:p>
        </p:txBody>
      </p:sp>
      <p:sp>
        <p:nvSpPr>
          <p:cNvPr id="8" name="TextBox 7"/>
          <p:cNvSpPr txBox="1"/>
          <p:nvPr/>
        </p:nvSpPr>
        <p:spPr>
          <a:xfrm>
            <a:off x="1057276" y="2133600"/>
            <a:ext cx="6334124" cy="2308324"/>
          </a:xfrm>
          <a:prstGeom prst="rect">
            <a:avLst/>
          </a:prstGeom>
          <a:solidFill>
            <a:schemeClr val="bg1"/>
          </a:solidFill>
          <a:ln w="22225">
            <a:noFill/>
          </a:ln>
        </p:spPr>
        <p:txBody>
          <a:bodyPr wrap="square" rtlCol="0">
            <a:spAutoFit/>
          </a:bodyPr>
          <a:lstStyle/>
          <a:p>
            <a:pPr marL="228600" indent="-228600">
              <a:buFont typeface="Arial" pitchFamily="34" charset="0"/>
              <a:buChar char="•"/>
              <a:tabLst>
                <a:tab pos="342900" algn="l"/>
              </a:tabLst>
            </a:pPr>
            <a:r>
              <a:rPr lang="en-US" b="1" dirty="0" smtClean="0"/>
              <a:t>Users in the US are permitted to use 50,000 core hours from the community allocation annually. </a:t>
            </a:r>
          </a:p>
          <a:p>
            <a:pPr marL="114300" indent="-114300">
              <a:buFont typeface="Arial" pitchFamily="34" charset="0"/>
              <a:buChar char="•"/>
            </a:pPr>
            <a:endParaRPr lang="en-US" b="1" dirty="0"/>
          </a:p>
          <a:p>
            <a:pPr marL="228600" indent="-228600">
              <a:buFont typeface="Arial" pitchFamily="34" charset="0"/>
              <a:buChar char="•"/>
            </a:pPr>
            <a:r>
              <a:rPr lang="en-US" b="1" dirty="0" smtClean="0"/>
              <a:t>Users at non-US institutions can use up to 30,000 core hours annually.</a:t>
            </a:r>
          </a:p>
          <a:p>
            <a:pPr marL="228600" indent="-228600">
              <a:buFont typeface="Arial" pitchFamily="34" charset="0"/>
              <a:buChar char="•"/>
            </a:pPr>
            <a:endParaRPr lang="en-US" b="1" dirty="0"/>
          </a:p>
          <a:p>
            <a:pPr marL="228600" indent="-228600">
              <a:buFont typeface="Arial" pitchFamily="34" charset="0"/>
              <a:buChar char="•"/>
            </a:pPr>
            <a:r>
              <a:rPr lang="en-US" b="1" dirty="0" smtClean="0"/>
              <a:t>Users at US institutions can apply for a personal XSEDE allocation if they require more core hours.</a:t>
            </a:r>
          </a:p>
        </p:txBody>
      </p:sp>
    </p:spTree>
    <p:extLst>
      <p:ext uri="{BB962C8B-B14F-4D97-AF65-F5344CB8AC3E}">
        <p14:creationId xmlns:p14="http://schemas.microsoft.com/office/powerpoint/2010/main" val="3234032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4" y="2145268"/>
            <a:ext cx="7877175" cy="2031325"/>
          </a:xfrm>
          <a:prstGeom prst="rect">
            <a:avLst/>
          </a:prstGeom>
          <a:noFill/>
        </p:spPr>
        <p:txBody>
          <a:bodyPr wrap="square" rtlCol="0">
            <a:spAutoFit/>
          </a:bodyPr>
          <a:lstStyle/>
          <a:p>
            <a:pPr marL="285750" indent="-285750">
              <a:buFont typeface="Arial" pitchFamily="34" charset="0"/>
              <a:buChar char="•"/>
            </a:pPr>
            <a:r>
              <a:rPr lang="en-US" b="1" dirty="0" smtClean="0"/>
              <a:t>Identify usage patterns</a:t>
            </a:r>
          </a:p>
          <a:p>
            <a:pPr marL="285750" indent="-285750">
              <a:buFont typeface="Arial" pitchFamily="34" charset="0"/>
              <a:buChar char="•"/>
            </a:pPr>
            <a:endParaRPr lang="en-US" b="1" dirty="0"/>
          </a:p>
          <a:p>
            <a:pPr marL="285750" indent="-285750">
              <a:buFont typeface="Arial" pitchFamily="34" charset="0"/>
              <a:buChar char="•"/>
            </a:pPr>
            <a:r>
              <a:rPr lang="en-US" b="1" dirty="0"/>
              <a:t>Establish a Fair Use </a:t>
            </a:r>
            <a:r>
              <a:rPr lang="en-US" b="1" dirty="0" smtClean="0"/>
              <a:t>policy</a:t>
            </a:r>
          </a:p>
          <a:p>
            <a:pPr marL="285750" indent="-285750">
              <a:buFont typeface="Arial" pitchFamily="34" charset="0"/>
              <a:buChar char="•"/>
            </a:pPr>
            <a:endParaRPr lang="en-US" b="1" dirty="0"/>
          </a:p>
          <a:p>
            <a:pPr marL="285750" indent="-285750">
              <a:buFont typeface="Arial" pitchFamily="34" charset="0"/>
              <a:buChar char="•"/>
            </a:pPr>
            <a:r>
              <a:rPr lang="en-US" b="1" dirty="0"/>
              <a:t>Create tools to </a:t>
            </a:r>
            <a:r>
              <a:rPr lang="en-US" b="1" dirty="0" smtClean="0"/>
              <a:t>Enforce </a:t>
            </a:r>
            <a:r>
              <a:rPr lang="en-US" b="1" dirty="0"/>
              <a:t>Fair Use Policy</a:t>
            </a:r>
          </a:p>
          <a:p>
            <a:pPr marL="285750" indent="-285750">
              <a:buFont typeface="Arial" pitchFamily="34" charset="0"/>
              <a:buChar char="•"/>
            </a:pPr>
            <a:endParaRPr lang="en-US" b="1" dirty="0"/>
          </a:p>
          <a:p>
            <a:pPr marL="285750" indent="-285750">
              <a:buFont typeface="Arial" pitchFamily="34" charset="0"/>
              <a:buChar char="•"/>
            </a:pPr>
            <a:endParaRPr lang="en-US" b="1" dirty="0" smtClean="0"/>
          </a:p>
        </p:txBody>
      </p:sp>
      <p:sp>
        <p:nvSpPr>
          <p:cNvPr id="6" name="Title 1"/>
          <p:cNvSpPr>
            <a:spLocks noGrp="1"/>
          </p:cNvSpPr>
          <p:nvPr>
            <p:ph type="title"/>
          </p:nvPr>
        </p:nvSpPr>
        <p:spPr/>
        <p:txBody>
          <a:bodyPr>
            <a:normAutofit/>
          </a:bodyPr>
          <a:lstStyle/>
          <a:p>
            <a:pPr algn="l"/>
            <a:r>
              <a:rPr lang="en-US" b="1" dirty="0" smtClean="0"/>
              <a:t>Monitor resource distribution:</a:t>
            </a:r>
            <a:endParaRPr lang="en-US" b="1" dirty="0"/>
          </a:p>
        </p:txBody>
      </p:sp>
    </p:spTree>
    <p:extLst>
      <p:ext uri="{BB962C8B-B14F-4D97-AF65-F5344CB8AC3E}">
        <p14:creationId xmlns:p14="http://schemas.microsoft.com/office/powerpoint/2010/main" val="1601006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4" y="2145268"/>
            <a:ext cx="7877175" cy="3693319"/>
          </a:xfrm>
          <a:prstGeom prst="rect">
            <a:avLst/>
          </a:prstGeom>
          <a:noFill/>
        </p:spPr>
        <p:txBody>
          <a:bodyPr wrap="square" rtlCol="0">
            <a:spAutoFit/>
          </a:bodyPr>
          <a:lstStyle/>
          <a:p>
            <a:pPr marL="285750" indent="-285750">
              <a:buFont typeface="Arial" pitchFamily="34" charset="0"/>
              <a:buChar char="•"/>
            </a:pPr>
            <a:r>
              <a:rPr lang="en-US" b="1" dirty="0" smtClean="0"/>
              <a:t>Identify usage patterns</a:t>
            </a:r>
          </a:p>
          <a:p>
            <a:pPr marL="285750" indent="-285750">
              <a:buFont typeface="Arial" pitchFamily="34" charset="0"/>
              <a:buChar char="•"/>
            </a:pPr>
            <a:endParaRPr lang="en-US" b="1" dirty="0"/>
          </a:p>
          <a:p>
            <a:pPr marL="285750" indent="-285750">
              <a:buFont typeface="Arial" pitchFamily="34" charset="0"/>
              <a:buChar char="•"/>
            </a:pPr>
            <a:r>
              <a:rPr lang="en-US" b="1" dirty="0"/>
              <a:t>Establish a Fair Use </a:t>
            </a:r>
            <a:r>
              <a:rPr lang="en-US" b="1" dirty="0" smtClean="0"/>
              <a:t>policy</a:t>
            </a:r>
          </a:p>
          <a:p>
            <a:pPr marL="285750" indent="-285750">
              <a:buFont typeface="Arial" pitchFamily="34" charset="0"/>
              <a:buChar char="•"/>
            </a:pPr>
            <a:endParaRPr lang="en-US" b="1" dirty="0"/>
          </a:p>
          <a:p>
            <a:pPr marL="285750" indent="-285750">
              <a:buFont typeface="Arial" pitchFamily="34" charset="0"/>
              <a:buChar char="•"/>
            </a:pPr>
            <a:r>
              <a:rPr lang="en-US" b="1" dirty="0"/>
              <a:t>Create tools to </a:t>
            </a:r>
            <a:r>
              <a:rPr lang="en-US" b="1" dirty="0" smtClean="0"/>
              <a:t>Enforce </a:t>
            </a:r>
            <a:r>
              <a:rPr lang="en-US" b="1" dirty="0"/>
              <a:t>Fair Use </a:t>
            </a:r>
            <a:r>
              <a:rPr lang="en-US" b="1" dirty="0" smtClean="0"/>
              <a:t>Policy</a:t>
            </a:r>
          </a:p>
          <a:p>
            <a:pPr marL="285750" indent="-285750">
              <a:buFont typeface="Arial" pitchFamily="34" charset="0"/>
              <a:buChar char="•"/>
            </a:pPr>
            <a:endParaRPr lang="en-US" b="1" dirty="0" smtClean="0"/>
          </a:p>
          <a:p>
            <a:pPr marL="742950" lvl="1" indent="-285750">
              <a:buFont typeface="Arial" pitchFamily="34" charset="0"/>
              <a:buChar char="•"/>
            </a:pPr>
            <a:r>
              <a:rPr lang="en-US" b="1" dirty="0" smtClean="0"/>
              <a:t>Tools to track usage by each user</a:t>
            </a:r>
          </a:p>
          <a:p>
            <a:pPr marL="742950" lvl="1" indent="-285750">
              <a:buFont typeface="Arial" pitchFamily="34" charset="0"/>
              <a:buChar char="•"/>
            </a:pPr>
            <a:endParaRPr lang="en-US" b="1" dirty="0" smtClean="0"/>
          </a:p>
          <a:p>
            <a:pPr marL="742950" lvl="1" indent="-285750">
              <a:buFont typeface="Arial" pitchFamily="34" charset="0"/>
              <a:buChar char="•"/>
            </a:pPr>
            <a:r>
              <a:rPr lang="en-US" b="1" dirty="0" smtClean="0"/>
              <a:t>Tools to disable submission from over-active accounts</a:t>
            </a:r>
          </a:p>
          <a:p>
            <a:pPr marL="742950" lvl="1" indent="-285750">
              <a:buFont typeface="Arial" pitchFamily="34" charset="0"/>
              <a:buChar char="•"/>
            </a:pPr>
            <a:endParaRPr lang="en-US" b="1" dirty="0" smtClean="0"/>
          </a:p>
          <a:p>
            <a:pPr marL="742950" lvl="1" indent="-285750">
              <a:buFont typeface="Arial" pitchFamily="34" charset="0"/>
              <a:buChar char="•"/>
            </a:pPr>
            <a:r>
              <a:rPr lang="en-US" b="1" dirty="0" smtClean="0"/>
              <a:t>Tools to notify users when they reach thresholds of use</a:t>
            </a:r>
            <a:endParaRPr lang="en-US" b="1" dirty="0"/>
          </a:p>
          <a:p>
            <a:pPr marL="285750" indent="-285750">
              <a:buFont typeface="Arial" pitchFamily="34" charset="0"/>
              <a:buChar char="•"/>
            </a:pPr>
            <a:endParaRPr lang="en-US" b="1" dirty="0"/>
          </a:p>
          <a:p>
            <a:pPr marL="285750" indent="-285750">
              <a:buFont typeface="Arial" pitchFamily="34" charset="0"/>
              <a:buChar char="•"/>
            </a:pPr>
            <a:endParaRPr lang="en-US" b="1" dirty="0" smtClean="0"/>
          </a:p>
        </p:txBody>
      </p:sp>
      <p:sp>
        <p:nvSpPr>
          <p:cNvPr id="6" name="Title 1"/>
          <p:cNvSpPr>
            <a:spLocks noGrp="1"/>
          </p:cNvSpPr>
          <p:nvPr>
            <p:ph type="title"/>
          </p:nvPr>
        </p:nvSpPr>
        <p:spPr/>
        <p:txBody>
          <a:bodyPr>
            <a:normAutofit/>
          </a:bodyPr>
          <a:lstStyle/>
          <a:p>
            <a:pPr algn="l"/>
            <a:r>
              <a:rPr lang="en-US" b="1" dirty="0" smtClean="0"/>
              <a:t>Monitor resource distribution:</a:t>
            </a:r>
            <a:endParaRPr lang="en-US" b="1" dirty="0"/>
          </a:p>
        </p:txBody>
      </p:sp>
    </p:spTree>
    <p:extLst>
      <p:ext uri="{BB962C8B-B14F-4D97-AF65-F5344CB8AC3E}">
        <p14:creationId xmlns:p14="http://schemas.microsoft.com/office/powerpoint/2010/main" val="24974184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174" y="2145268"/>
            <a:ext cx="7877175" cy="2862322"/>
          </a:xfrm>
          <a:prstGeom prst="rect">
            <a:avLst/>
          </a:prstGeom>
          <a:noFill/>
        </p:spPr>
        <p:txBody>
          <a:bodyPr wrap="square" rtlCol="0">
            <a:spAutoFit/>
          </a:bodyPr>
          <a:lstStyle/>
          <a:p>
            <a:pPr marL="285750" indent="-285750">
              <a:buFont typeface="Arial" pitchFamily="34" charset="0"/>
              <a:buChar char="•"/>
            </a:pPr>
            <a:r>
              <a:rPr lang="en-US" b="1" dirty="0" smtClean="0"/>
              <a:t>Identify usage patterns</a:t>
            </a:r>
          </a:p>
          <a:p>
            <a:pPr marL="285750" indent="-285750">
              <a:buFont typeface="Arial" pitchFamily="34" charset="0"/>
              <a:buChar char="•"/>
            </a:pPr>
            <a:endParaRPr lang="en-US" b="1" dirty="0"/>
          </a:p>
          <a:p>
            <a:pPr marL="285750" indent="-285750">
              <a:buFont typeface="Arial" pitchFamily="34" charset="0"/>
              <a:buChar char="•"/>
            </a:pPr>
            <a:r>
              <a:rPr lang="en-US" b="1" dirty="0"/>
              <a:t>Establish a Fair Use </a:t>
            </a:r>
            <a:r>
              <a:rPr lang="en-US" b="1" dirty="0" smtClean="0"/>
              <a:t>policy</a:t>
            </a:r>
          </a:p>
          <a:p>
            <a:pPr marL="285750" indent="-285750">
              <a:buFont typeface="Arial" pitchFamily="34" charset="0"/>
              <a:buChar char="•"/>
            </a:pPr>
            <a:endParaRPr lang="en-US" b="1" dirty="0"/>
          </a:p>
          <a:p>
            <a:pPr marL="285750" indent="-285750">
              <a:buFont typeface="Arial" pitchFamily="34" charset="0"/>
              <a:buChar char="•"/>
            </a:pPr>
            <a:r>
              <a:rPr lang="en-US" b="1" dirty="0"/>
              <a:t>Create tools to </a:t>
            </a:r>
            <a:r>
              <a:rPr lang="en-US" b="1" dirty="0" smtClean="0"/>
              <a:t>Enforce </a:t>
            </a:r>
            <a:r>
              <a:rPr lang="en-US" b="1" dirty="0"/>
              <a:t>Fair Use </a:t>
            </a:r>
            <a:r>
              <a:rPr lang="en-US" b="1" dirty="0" smtClean="0"/>
              <a:t>Policy</a:t>
            </a:r>
          </a:p>
          <a:p>
            <a:pPr marL="285750" indent="-285750">
              <a:buFont typeface="Arial" pitchFamily="34" charset="0"/>
              <a:buChar char="•"/>
            </a:pPr>
            <a:endParaRPr lang="en-US" b="1" dirty="0"/>
          </a:p>
          <a:p>
            <a:pPr marL="285750" indent="-285750">
              <a:buFont typeface="Arial" pitchFamily="34" charset="0"/>
              <a:buChar char="•"/>
            </a:pPr>
            <a:r>
              <a:rPr lang="en-US" b="1" dirty="0"/>
              <a:t>Engage Users in Monitoring their own usage</a:t>
            </a:r>
          </a:p>
          <a:p>
            <a:pPr marL="285750" indent="-285750">
              <a:buFont typeface="Arial" pitchFamily="34" charset="0"/>
              <a:buChar char="•"/>
            </a:pPr>
            <a:endParaRPr lang="en-US" b="1" dirty="0"/>
          </a:p>
          <a:p>
            <a:pPr marL="285750" indent="-285750">
              <a:buFont typeface="Arial" pitchFamily="34" charset="0"/>
              <a:buChar char="•"/>
            </a:pPr>
            <a:endParaRPr lang="en-US" b="1" dirty="0"/>
          </a:p>
          <a:p>
            <a:pPr marL="285750" indent="-285750">
              <a:buFont typeface="Arial" pitchFamily="34" charset="0"/>
              <a:buChar char="•"/>
            </a:pPr>
            <a:endParaRPr lang="en-US" b="1" dirty="0" smtClean="0"/>
          </a:p>
        </p:txBody>
      </p:sp>
      <p:sp>
        <p:nvSpPr>
          <p:cNvPr id="6" name="Title 1"/>
          <p:cNvSpPr>
            <a:spLocks noGrp="1"/>
          </p:cNvSpPr>
          <p:nvPr>
            <p:ph type="title"/>
          </p:nvPr>
        </p:nvSpPr>
        <p:spPr/>
        <p:txBody>
          <a:bodyPr>
            <a:normAutofit/>
          </a:bodyPr>
          <a:lstStyle/>
          <a:p>
            <a:pPr algn="l"/>
            <a:r>
              <a:rPr lang="en-US" b="1" dirty="0" smtClean="0"/>
              <a:t>Monitor resource distribution:</a:t>
            </a:r>
            <a:endParaRPr lang="en-US" b="1" dirty="0"/>
          </a:p>
        </p:txBody>
      </p:sp>
    </p:spTree>
    <p:extLst>
      <p:ext uri="{BB962C8B-B14F-4D97-AF65-F5344CB8AC3E}">
        <p14:creationId xmlns:p14="http://schemas.microsoft.com/office/powerpoint/2010/main" val="3659026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4400" y="1285875"/>
            <a:ext cx="5173211" cy="369332"/>
          </a:xfrm>
          <a:prstGeom prst="rect">
            <a:avLst/>
          </a:prstGeom>
          <a:noFill/>
          <a:ln w="9525">
            <a:noFill/>
            <a:miter lim="800000"/>
            <a:headEnd/>
            <a:tailEnd/>
          </a:ln>
        </p:spPr>
        <p:txBody>
          <a:bodyPr wrap="none">
            <a:spAutoFit/>
          </a:bodyPr>
          <a:lstStyle/>
          <a:p>
            <a:r>
              <a:rPr lang="en-US" b="1" dirty="0" smtClean="0"/>
              <a:t>Help users track their resource consumption:</a:t>
            </a:r>
            <a:endParaRPr lang="en-US" b="1" dirty="0"/>
          </a:p>
        </p:txBody>
      </p:sp>
      <p:pic>
        <p:nvPicPr>
          <p:cNvPr id="3" name="Picture 2" descr="user_notify.bmp"/>
          <p:cNvPicPr>
            <a:picLocks noChangeAspect="1"/>
          </p:cNvPicPr>
          <p:nvPr/>
        </p:nvPicPr>
        <p:blipFill>
          <a:blip r:embed="rId2"/>
          <a:stretch>
            <a:fillRect/>
          </a:stretch>
        </p:blipFill>
        <p:spPr>
          <a:xfrm>
            <a:off x="790575" y="1847159"/>
            <a:ext cx="6057900" cy="3886085"/>
          </a:xfrm>
          <a:prstGeom prst="rect">
            <a:avLst/>
          </a:prstGeom>
        </p:spPr>
      </p:pic>
      <p:cxnSp>
        <p:nvCxnSpPr>
          <p:cNvPr id="5" name="Straight Arrow Connector 4"/>
          <p:cNvCxnSpPr/>
          <p:nvPr/>
        </p:nvCxnSpPr>
        <p:spPr>
          <a:xfrm rot="10800000">
            <a:off x="6096000" y="3448051"/>
            <a:ext cx="857250" cy="409575"/>
          </a:xfrm>
          <a:prstGeom prst="straightConnector1">
            <a:avLst/>
          </a:prstGeom>
          <a:ln w="31750">
            <a:solidFill>
              <a:srgbClr val="F10F0F"/>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09685" y="3886200"/>
            <a:ext cx="2364751" cy="646331"/>
          </a:xfrm>
          <a:prstGeom prst="rect">
            <a:avLst/>
          </a:prstGeom>
          <a:noFill/>
        </p:spPr>
        <p:txBody>
          <a:bodyPr wrap="none" rtlCol="0">
            <a:spAutoFit/>
          </a:bodyPr>
          <a:lstStyle/>
          <a:p>
            <a:pPr algn="ctr"/>
            <a:r>
              <a:rPr lang="en-US" b="1" dirty="0" smtClean="0">
                <a:solidFill>
                  <a:srgbClr val="FF0000"/>
                </a:solidFill>
              </a:rPr>
              <a:t>Notify users of their</a:t>
            </a:r>
          </a:p>
          <a:p>
            <a:pPr algn="ctr"/>
            <a:r>
              <a:rPr lang="en-US" b="1" dirty="0" smtClean="0">
                <a:solidFill>
                  <a:srgbClr val="FF0000"/>
                </a:solidFill>
              </a:rPr>
              <a:t> usage level</a:t>
            </a:r>
            <a:endParaRPr lang="en-US" b="1" dirty="0">
              <a:solidFill>
                <a:srgbClr val="FF0000"/>
              </a:solidFill>
            </a:endParaRPr>
          </a:p>
        </p:txBody>
      </p:sp>
    </p:spTree>
    <p:extLst>
      <p:ext uri="{BB962C8B-B14F-4D97-AF65-F5344CB8AC3E}">
        <p14:creationId xmlns:p14="http://schemas.microsoft.com/office/powerpoint/2010/main" val="2530329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09575" y="935593"/>
            <a:ext cx="6756978" cy="369332"/>
          </a:xfrm>
          <a:prstGeom prst="rect">
            <a:avLst/>
          </a:prstGeom>
          <a:noFill/>
          <a:ln w="9525">
            <a:noFill/>
            <a:miter lim="800000"/>
            <a:headEnd/>
            <a:tailEnd/>
          </a:ln>
        </p:spPr>
        <p:txBody>
          <a:bodyPr wrap="none">
            <a:spAutoFit/>
          </a:bodyPr>
          <a:lstStyle/>
          <a:p>
            <a:r>
              <a:rPr lang="en-US" b="1" dirty="0" smtClean="0"/>
              <a:t>Create a conditional “warning” element in the interface XML</a:t>
            </a:r>
            <a:endParaRPr lang="en-US" b="1"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37" t="14889" r="30251" b="20417"/>
          <a:stretch/>
        </p:blipFill>
        <p:spPr bwMode="auto">
          <a:xfrm>
            <a:off x="1695448" y="1445657"/>
            <a:ext cx="6194999" cy="44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872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08519" y="924015"/>
            <a:ext cx="6505307" cy="400110"/>
          </a:xfrm>
          <a:prstGeom prst="rect">
            <a:avLst/>
          </a:prstGeom>
          <a:noFill/>
          <a:ln w="9525">
            <a:noFill/>
            <a:miter lim="800000"/>
            <a:headEnd/>
            <a:tailEnd/>
          </a:ln>
        </p:spPr>
        <p:txBody>
          <a:bodyPr wrap="none">
            <a:spAutoFit/>
          </a:bodyPr>
          <a:lstStyle/>
          <a:p>
            <a:r>
              <a:rPr lang="en-US" sz="2000" b="1" dirty="0" smtClean="0"/>
              <a:t>Impact of new policies/tools on user demographics:</a:t>
            </a:r>
            <a:endParaRPr lang="en-US" sz="2000" b="1"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801" y="1324124"/>
            <a:ext cx="5086350" cy="4714725"/>
          </a:xfrm>
          <a:prstGeom prst="rect">
            <a:avLst/>
          </a:prstGeom>
          <a:noFill/>
          <a:ln>
            <a:noFill/>
          </a:ln>
        </p:spPr>
      </p:pic>
      <p:sp>
        <p:nvSpPr>
          <p:cNvPr id="3" name="TextBox 2"/>
          <p:cNvSpPr txBox="1"/>
          <p:nvPr/>
        </p:nvSpPr>
        <p:spPr>
          <a:xfrm>
            <a:off x="5638801" y="1685925"/>
            <a:ext cx="647700" cy="276999"/>
          </a:xfrm>
          <a:prstGeom prst="rect">
            <a:avLst/>
          </a:prstGeom>
          <a:solidFill>
            <a:schemeClr val="bg1"/>
          </a:solidFill>
        </p:spPr>
        <p:txBody>
          <a:bodyPr wrap="square" lIns="0" rIns="0" rtlCol="0">
            <a:spAutoFit/>
          </a:bodyPr>
          <a:lstStyle/>
          <a:p>
            <a:r>
              <a:rPr lang="en-US" sz="1200" b="1" dirty="0" smtClean="0"/>
              <a:t>2010/11</a:t>
            </a:r>
            <a:endParaRPr lang="en-US" sz="1200" b="1" dirty="0"/>
          </a:p>
        </p:txBody>
      </p:sp>
      <p:sp>
        <p:nvSpPr>
          <p:cNvPr id="6" name="TextBox 5"/>
          <p:cNvSpPr txBox="1"/>
          <p:nvPr/>
        </p:nvSpPr>
        <p:spPr>
          <a:xfrm>
            <a:off x="5638800" y="2038349"/>
            <a:ext cx="544573" cy="276999"/>
          </a:xfrm>
          <a:prstGeom prst="rect">
            <a:avLst/>
          </a:prstGeom>
          <a:solidFill>
            <a:schemeClr val="bg1"/>
          </a:solidFill>
        </p:spPr>
        <p:txBody>
          <a:bodyPr wrap="none" lIns="0" rIns="0" rtlCol="0">
            <a:spAutoFit/>
          </a:bodyPr>
          <a:lstStyle/>
          <a:p>
            <a:r>
              <a:rPr lang="en-US" sz="1200" b="1" dirty="0" smtClean="0"/>
              <a:t>2011/12</a:t>
            </a:r>
            <a:endParaRPr lang="en-US" sz="1200" b="1" dirty="0"/>
          </a:p>
        </p:txBody>
      </p:sp>
      <p:sp>
        <p:nvSpPr>
          <p:cNvPr id="10" name="TextBox 9"/>
          <p:cNvSpPr txBox="1"/>
          <p:nvPr/>
        </p:nvSpPr>
        <p:spPr>
          <a:xfrm rot="16200000">
            <a:off x="577333" y="2558534"/>
            <a:ext cx="2743200" cy="369332"/>
          </a:xfrm>
          <a:prstGeom prst="rect">
            <a:avLst/>
          </a:prstGeom>
          <a:solidFill>
            <a:schemeClr val="bg1"/>
          </a:solidFill>
        </p:spPr>
        <p:txBody>
          <a:bodyPr wrap="square" rtlCol="0">
            <a:spAutoFit/>
          </a:bodyPr>
          <a:lstStyle/>
          <a:p>
            <a:r>
              <a:rPr lang="en-US" b="1" dirty="0" smtClean="0"/>
              <a:t>Core Hours Consumed</a:t>
            </a:r>
            <a:endParaRPr lang="en-US" b="1" dirty="0"/>
          </a:p>
        </p:txBody>
      </p:sp>
      <p:sp>
        <p:nvSpPr>
          <p:cNvPr id="11" name="TextBox 10"/>
          <p:cNvSpPr txBox="1"/>
          <p:nvPr/>
        </p:nvSpPr>
        <p:spPr>
          <a:xfrm>
            <a:off x="3276600" y="5669517"/>
            <a:ext cx="2743200" cy="369332"/>
          </a:xfrm>
          <a:prstGeom prst="rect">
            <a:avLst/>
          </a:prstGeom>
          <a:solidFill>
            <a:schemeClr val="bg1"/>
          </a:solidFill>
        </p:spPr>
        <p:txBody>
          <a:bodyPr wrap="square" rtlCol="0">
            <a:spAutoFit/>
          </a:bodyPr>
          <a:lstStyle/>
          <a:p>
            <a:r>
              <a:rPr lang="en-US" b="1" dirty="0" smtClean="0"/>
              <a:t>Cumulative Core Hours</a:t>
            </a:r>
            <a:endParaRPr lang="en-US" b="1" dirty="0"/>
          </a:p>
        </p:txBody>
      </p:sp>
    </p:spTree>
    <p:extLst>
      <p:ext uri="{BB962C8B-B14F-4D97-AF65-F5344CB8AC3E}">
        <p14:creationId xmlns:p14="http://schemas.microsoft.com/office/powerpoint/2010/main" val="33289140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939" b="-3901"/>
          <a:stretch/>
        </p:blipFill>
        <p:spPr>
          <a:xfrm>
            <a:off x="729441" y="1409700"/>
            <a:ext cx="6200280" cy="4785598"/>
          </a:xfrm>
          <a:prstGeom prst="rect">
            <a:avLst/>
          </a:prstGeom>
        </p:spPr>
      </p:pic>
      <p:sp>
        <p:nvSpPr>
          <p:cNvPr id="23558" name="TextBox 5"/>
          <p:cNvSpPr txBox="1">
            <a:spLocks noChangeArrowheads="1"/>
          </p:cNvSpPr>
          <p:nvPr/>
        </p:nvSpPr>
        <p:spPr bwMode="auto">
          <a:xfrm>
            <a:off x="685800" y="962025"/>
            <a:ext cx="6712094" cy="369332"/>
          </a:xfrm>
          <a:prstGeom prst="rect">
            <a:avLst/>
          </a:prstGeom>
          <a:noFill/>
          <a:ln w="9525">
            <a:noFill/>
            <a:miter lim="800000"/>
            <a:headEnd/>
            <a:tailEnd/>
          </a:ln>
        </p:spPr>
        <p:txBody>
          <a:bodyPr wrap="none">
            <a:spAutoFit/>
          </a:bodyPr>
          <a:lstStyle/>
          <a:p>
            <a:r>
              <a:rPr lang="en-US" b="1" dirty="0" smtClean="0"/>
              <a:t>Impact of New Policies/tools on Usage </a:t>
            </a:r>
            <a:r>
              <a:rPr lang="en-US" b="1" dirty="0"/>
              <a:t>Dec 2009 – </a:t>
            </a:r>
            <a:r>
              <a:rPr lang="en-US" b="1" dirty="0" smtClean="0"/>
              <a:t>Feb 2013</a:t>
            </a:r>
            <a:endParaRPr lang="en-US" b="1" dirty="0"/>
          </a:p>
        </p:txBody>
      </p:sp>
      <p:sp>
        <p:nvSpPr>
          <p:cNvPr id="24" name="TextBox 6"/>
          <p:cNvSpPr txBox="1">
            <a:spLocks noChangeArrowheads="1"/>
          </p:cNvSpPr>
          <p:nvPr/>
        </p:nvSpPr>
        <p:spPr bwMode="auto">
          <a:xfrm>
            <a:off x="6970824" y="1331357"/>
            <a:ext cx="2149061" cy="830997"/>
          </a:xfrm>
          <a:prstGeom prst="rect">
            <a:avLst/>
          </a:prstGeom>
          <a:noFill/>
          <a:ln w="9525">
            <a:noFill/>
            <a:miter lim="800000"/>
            <a:headEnd/>
            <a:tailEnd/>
          </a:ln>
        </p:spPr>
        <p:txBody>
          <a:bodyPr wrap="square">
            <a:spAutoFit/>
          </a:bodyPr>
          <a:lstStyle/>
          <a:p>
            <a:r>
              <a:rPr lang="en-US" sz="1600" b="1" dirty="0" smtClean="0">
                <a:solidFill>
                  <a:srgbClr val="FF0000"/>
                </a:solidFill>
              </a:rPr>
              <a:t>users </a:t>
            </a:r>
            <a:r>
              <a:rPr lang="en-US" sz="1600" b="1" dirty="0">
                <a:solidFill>
                  <a:srgbClr val="FF0000"/>
                </a:solidFill>
              </a:rPr>
              <a:t>submit 160 more jobs each month</a:t>
            </a:r>
          </a:p>
        </p:txBody>
      </p:sp>
      <p:sp>
        <p:nvSpPr>
          <p:cNvPr id="25" name="TextBox 6"/>
          <p:cNvSpPr txBox="1">
            <a:spLocks noChangeArrowheads="1"/>
          </p:cNvSpPr>
          <p:nvPr/>
        </p:nvSpPr>
        <p:spPr bwMode="auto">
          <a:xfrm>
            <a:off x="6970824" y="2667000"/>
            <a:ext cx="2149061" cy="830997"/>
          </a:xfrm>
          <a:prstGeom prst="rect">
            <a:avLst/>
          </a:prstGeom>
          <a:noFill/>
          <a:ln w="9525">
            <a:noFill/>
            <a:miter lim="800000"/>
            <a:headEnd/>
            <a:tailEnd/>
          </a:ln>
        </p:spPr>
        <p:txBody>
          <a:bodyPr wrap="square">
            <a:spAutoFit/>
          </a:bodyPr>
          <a:lstStyle/>
          <a:p>
            <a:r>
              <a:rPr lang="en-US" sz="1600" b="1" dirty="0" smtClean="0">
                <a:solidFill>
                  <a:srgbClr val="FF0000"/>
                </a:solidFill>
              </a:rPr>
              <a:t>29,000 more core hours requested each month.</a:t>
            </a:r>
            <a:endParaRPr lang="en-US" sz="1600" b="1" dirty="0">
              <a:solidFill>
                <a:srgbClr val="FF0000"/>
              </a:solidFill>
            </a:endParaRPr>
          </a:p>
        </p:txBody>
      </p:sp>
      <p:sp>
        <p:nvSpPr>
          <p:cNvPr id="26" name="TextBox 6"/>
          <p:cNvSpPr txBox="1">
            <a:spLocks noChangeArrowheads="1"/>
          </p:cNvSpPr>
          <p:nvPr/>
        </p:nvSpPr>
        <p:spPr bwMode="auto">
          <a:xfrm>
            <a:off x="6994939" y="3969603"/>
            <a:ext cx="2149061" cy="830997"/>
          </a:xfrm>
          <a:prstGeom prst="rect">
            <a:avLst/>
          </a:prstGeom>
          <a:noFill/>
          <a:ln w="9525">
            <a:noFill/>
            <a:miter lim="800000"/>
            <a:headEnd/>
            <a:tailEnd/>
          </a:ln>
        </p:spPr>
        <p:txBody>
          <a:bodyPr wrap="square">
            <a:spAutoFit/>
          </a:bodyPr>
          <a:lstStyle/>
          <a:p>
            <a:r>
              <a:rPr lang="en-US" sz="1600" b="1" dirty="0">
                <a:solidFill>
                  <a:srgbClr val="FF0000"/>
                </a:solidFill>
              </a:rPr>
              <a:t>Projected use for </a:t>
            </a:r>
            <a:r>
              <a:rPr lang="en-US" sz="1600" b="1" dirty="0" smtClean="0">
                <a:solidFill>
                  <a:srgbClr val="FF0000"/>
                </a:solidFill>
              </a:rPr>
              <a:t>2013 - 2014 is </a:t>
            </a:r>
          </a:p>
          <a:p>
            <a:r>
              <a:rPr lang="en-US" sz="1600" b="1" dirty="0" smtClean="0">
                <a:solidFill>
                  <a:srgbClr val="FF0000"/>
                </a:solidFill>
              </a:rPr>
              <a:t>20 </a:t>
            </a:r>
            <a:r>
              <a:rPr lang="en-US" sz="1600" b="1" dirty="0">
                <a:solidFill>
                  <a:srgbClr val="FF0000"/>
                </a:solidFill>
              </a:rPr>
              <a:t>million </a:t>
            </a:r>
            <a:r>
              <a:rPr lang="en-US" sz="1600" b="1" dirty="0" smtClean="0">
                <a:solidFill>
                  <a:srgbClr val="FF0000"/>
                </a:solidFill>
              </a:rPr>
              <a:t>core hours</a:t>
            </a:r>
            <a:endParaRPr lang="en-US" sz="1600" b="1" dirty="0">
              <a:solidFill>
                <a:srgbClr val="FF0000"/>
              </a:solidFill>
            </a:endParaRPr>
          </a:p>
        </p:txBody>
      </p:sp>
      <p:cxnSp>
        <p:nvCxnSpPr>
          <p:cNvPr id="27" name="Straight Arrow Connector 26"/>
          <p:cNvCxnSpPr/>
          <p:nvPr/>
        </p:nvCxnSpPr>
        <p:spPr>
          <a:xfrm>
            <a:off x="3845366" y="2223075"/>
            <a:ext cx="0" cy="469612"/>
          </a:xfrm>
          <a:prstGeom prst="straightConnector1">
            <a:avLst/>
          </a:prstGeom>
          <a:ln w="41275">
            <a:solidFill>
              <a:srgbClr val="1367C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03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33" r="2750" b="8889"/>
          <a:stretch/>
        </p:blipFill>
        <p:spPr bwMode="auto">
          <a:xfrm>
            <a:off x="293490" y="1396017"/>
            <a:ext cx="37052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555" b="7555"/>
          <a:stretch/>
        </p:blipFill>
        <p:spPr bwMode="auto">
          <a:xfrm>
            <a:off x="381000" y="2743200"/>
            <a:ext cx="38100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444" b="6667"/>
          <a:stretch/>
        </p:blipFill>
        <p:spPr bwMode="auto">
          <a:xfrm>
            <a:off x="1382952" y="3524250"/>
            <a:ext cx="3810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89" r="41750" b="7111"/>
          <a:stretch/>
        </p:blipFill>
        <p:spPr bwMode="auto">
          <a:xfrm>
            <a:off x="3081337" y="1557336"/>
            <a:ext cx="2219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25" t="29333" r="12125" b="6667"/>
          <a:stretch/>
        </p:blipFill>
        <p:spPr bwMode="auto">
          <a:xfrm>
            <a:off x="5380729" y="1643062"/>
            <a:ext cx="29051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500" t="28889" r="11750" b="4889"/>
          <a:stretch/>
        </p:blipFill>
        <p:spPr bwMode="auto">
          <a:xfrm>
            <a:off x="390525" y="4133850"/>
            <a:ext cx="30003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333" r="20250" b="6889"/>
          <a:stretch/>
        </p:blipFill>
        <p:spPr bwMode="auto">
          <a:xfrm>
            <a:off x="4352924" y="2819400"/>
            <a:ext cx="30384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000" t="16743" r="11000" b="4889"/>
          <a:stretch/>
        </p:blipFill>
        <p:spPr bwMode="auto">
          <a:xfrm>
            <a:off x="2686050" y="4267200"/>
            <a:ext cx="3009900" cy="167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611" t="16869" r="17418" b="6980"/>
          <a:stretch/>
        </p:blipFill>
        <p:spPr bwMode="auto">
          <a:xfrm>
            <a:off x="6477000" y="4345570"/>
            <a:ext cx="2475397" cy="163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9262" r="13438" b="7411"/>
          <a:stretch/>
        </p:blipFill>
        <p:spPr bwMode="auto">
          <a:xfrm>
            <a:off x="5272201" y="3014662"/>
            <a:ext cx="3298043" cy="157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3967" y="908612"/>
            <a:ext cx="7795019" cy="461665"/>
          </a:xfrm>
          <a:prstGeom prst="rect">
            <a:avLst/>
          </a:prstGeom>
          <a:solidFill>
            <a:schemeClr val="bg1"/>
          </a:solidFill>
        </p:spPr>
        <p:txBody>
          <a:bodyPr wrap="none" rtlCol="0">
            <a:spAutoFit/>
          </a:bodyPr>
          <a:lstStyle/>
          <a:p>
            <a:r>
              <a:rPr lang="en-US" sz="2400" b="1" dirty="0" smtClean="0"/>
              <a:t>The Set of Functional Science Gateways is really, really large</a:t>
            </a:r>
            <a:endParaRPr lang="en-US" sz="2400" b="1" dirty="0"/>
          </a:p>
        </p:txBody>
      </p:sp>
      <p:pic>
        <p:nvPicPr>
          <p:cNvPr id="15" name="Picture 1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2439" b="8169"/>
          <a:stretch/>
        </p:blipFill>
        <p:spPr bwMode="auto">
          <a:xfrm>
            <a:off x="4006431" y="4847059"/>
            <a:ext cx="2531541" cy="113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09662" y="2636488"/>
            <a:ext cx="5723630" cy="2585323"/>
          </a:xfrm>
          <a:prstGeom prst="rect">
            <a:avLst/>
          </a:prstGeom>
          <a:solidFill>
            <a:schemeClr val="bg1"/>
          </a:solidFill>
          <a:ln w="31750">
            <a:solidFill>
              <a:schemeClr val="tx1">
                <a:lumMod val="85000"/>
                <a:lumOff val="15000"/>
              </a:schemeClr>
            </a:solidFill>
          </a:ln>
        </p:spPr>
        <p:txBody>
          <a:bodyPr wrap="square" rtlCol="0">
            <a:spAutoFit/>
          </a:bodyPr>
          <a:lstStyle/>
          <a:p>
            <a:r>
              <a:rPr lang="en-US" b="1" i="1" dirty="0" smtClean="0"/>
              <a:t>The Nucleic </a:t>
            </a:r>
            <a:r>
              <a:rPr lang="en-US" b="1" i="1" dirty="0"/>
              <a:t>Acids </a:t>
            </a:r>
            <a:r>
              <a:rPr lang="en-US" b="1" i="1" dirty="0" smtClean="0"/>
              <a:t>Research </a:t>
            </a:r>
            <a:r>
              <a:rPr lang="en-US" b="1" i="1" dirty="0">
                <a:hlinkClick r:id="rId13"/>
              </a:rPr>
              <a:t>Bioinformatics Links Directory </a:t>
            </a:r>
            <a:r>
              <a:rPr lang="en-US" b="1" i="1" dirty="0" smtClean="0"/>
              <a:t> now </a:t>
            </a:r>
            <a:r>
              <a:rPr lang="en-US" b="1" i="1" dirty="0"/>
              <a:t>contains </a:t>
            </a:r>
            <a:r>
              <a:rPr lang="en-US" b="1" i="1" dirty="0" smtClean="0"/>
              <a:t>:</a:t>
            </a:r>
          </a:p>
          <a:p>
            <a:endParaRPr lang="en-US" b="1" i="1" dirty="0" smtClean="0"/>
          </a:p>
          <a:p>
            <a:pPr marL="741363" indent="-58738">
              <a:buFont typeface="Arial" pitchFamily="34" charset="0"/>
              <a:buChar char="•"/>
            </a:pPr>
            <a:r>
              <a:rPr lang="en-US" b="1" i="1" dirty="0"/>
              <a:t>	</a:t>
            </a:r>
            <a:r>
              <a:rPr lang="en-US" b="1" i="1" dirty="0" smtClean="0"/>
              <a:t>134 resources</a:t>
            </a:r>
          </a:p>
          <a:p>
            <a:pPr marL="741363" indent="-58738">
              <a:buFont typeface="Arial" pitchFamily="34" charset="0"/>
              <a:buChar char="•"/>
            </a:pPr>
            <a:r>
              <a:rPr lang="en-US" b="1" i="1" dirty="0" smtClean="0"/>
              <a:t>   455 </a:t>
            </a:r>
            <a:r>
              <a:rPr lang="en-US" b="1" i="1" dirty="0"/>
              <a:t>databases </a:t>
            </a:r>
            <a:endParaRPr lang="en-US" b="1" i="1" dirty="0" smtClean="0"/>
          </a:p>
          <a:p>
            <a:pPr marL="741363" indent="-58738">
              <a:buFont typeface="Arial" pitchFamily="34" charset="0"/>
              <a:buChar char="•"/>
            </a:pPr>
            <a:r>
              <a:rPr lang="en-US" b="1" i="1" dirty="0"/>
              <a:t> </a:t>
            </a:r>
            <a:r>
              <a:rPr lang="en-US" b="1" i="1" dirty="0" smtClean="0"/>
              <a:t>1205 </a:t>
            </a:r>
            <a:r>
              <a:rPr lang="en-US" b="1" i="1" dirty="0"/>
              <a:t>web server </a:t>
            </a:r>
            <a:r>
              <a:rPr lang="en-US" b="1" i="1" dirty="0" smtClean="0"/>
              <a:t>tools</a:t>
            </a:r>
          </a:p>
          <a:p>
            <a:pPr marL="115888"/>
            <a:endParaRPr lang="en-US" b="1" i="1" dirty="0" smtClean="0"/>
          </a:p>
          <a:p>
            <a:pPr marL="115888"/>
            <a:r>
              <a:rPr lang="en-US" b="1" i="1" dirty="0" smtClean="0">
                <a:solidFill>
                  <a:srgbClr val="FF0000"/>
                </a:solidFill>
              </a:rPr>
              <a:t>And criteria for inclusion in that list are quite </a:t>
            </a:r>
          </a:p>
          <a:p>
            <a:pPr marL="115888"/>
            <a:r>
              <a:rPr lang="en-US" b="1" i="1" dirty="0" smtClean="0">
                <a:solidFill>
                  <a:srgbClr val="FF0000"/>
                </a:solidFill>
              </a:rPr>
              <a:t>restrictive!</a:t>
            </a:r>
            <a:endParaRPr lang="en-US" b="1" i="1" dirty="0">
              <a:solidFill>
                <a:srgbClr val="FF0000"/>
              </a:solidFill>
            </a:endParaRPr>
          </a:p>
        </p:txBody>
      </p:sp>
    </p:spTree>
    <p:extLst>
      <p:ext uri="{BB962C8B-B14F-4D97-AF65-F5344CB8AC3E}">
        <p14:creationId xmlns:p14="http://schemas.microsoft.com/office/powerpoint/2010/main" val="6302587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Box 5"/>
          <p:cNvSpPr txBox="1">
            <a:spLocks noChangeArrowheads="1"/>
          </p:cNvSpPr>
          <p:nvPr/>
        </p:nvSpPr>
        <p:spPr bwMode="auto">
          <a:xfrm>
            <a:off x="1457325" y="962025"/>
            <a:ext cx="4655442" cy="369332"/>
          </a:xfrm>
          <a:prstGeom prst="rect">
            <a:avLst/>
          </a:prstGeom>
          <a:noFill/>
          <a:ln w="9525">
            <a:noFill/>
            <a:miter lim="800000"/>
            <a:headEnd/>
            <a:tailEnd/>
          </a:ln>
        </p:spPr>
        <p:txBody>
          <a:bodyPr wrap="none">
            <a:spAutoFit/>
          </a:bodyPr>
          <a:lstStyle/>
          <a:p>
            <a:r>
              <a:rPr lang="en-US" b="1" dirty="0" smtClean="0"/>
              <a:t>Impact of Policy on Usage </a:t>
            </a:r>
            <a:r>
              <a:rPr lang="en-US" b="1" dirty="0"/>
              <a:t>Dec 2009 – </a:t>
            </a:r>
            <a:r>
              <a:rPr lang="en-US" b="1" dirty="0" smtClean="0"/>
              <a:t>Feb 2013</a:t>
            </a:r>
            <a:endParaRPr lang="en-US" b="1" dirty="0"/>
          </a:p>
        </p:txBody>
      </p:sp>
      <p:cxnSp>
        <p:nvCxnSpPr>
          <p:cNvPr id="3" name="Straight Arrow Connector 2"/>
          <p:cNvCxnSpPr/>
          <p:nvPr/>
        </p:nvCxnSpPr>
        <p:spPr>
          <a:xfrm>
            <a:off x="4838700" y="2442150"/>
            <a:ext cx="0" cy="469612"/>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p:nvGrpSpPr>
        <p:grpSpPr bwMode="auto">
          <a:xfrm>
            <a:off x="684214" y="1533525"/>
            <a:ext cx="7442201" cy="4924425"/>
            <a:chOff x="431" y="966"/>
            <a:chExt cx="4688" cy="3102"/>
          </a:xfrm>
        </p:grpSpPr>
        <p:sp>
          <p:nvSpPr>
            <p:cNvPr id="10" name="AutoShape 3"/>
            <p:cNvSpPr>
              <a:spLocks noChangeAspect="1" noChangeArrowheads="1" noTextEdit="1"/>
            </p:cNvSpPr>
            <p:nvPr/>
          </p:nvSpPr>
          <p:spPr bwMode="auto">
            <a:xfrm>
              <a:off x="477" y="966"/>
              <a:ext cx="4642" cy="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1035" y="1076"/>
              <a:ext cx="2591" cy="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6"/>
            <p:cNvSpPr>
              <a:spLocks noChangeShapeType="1"/>
            </p:cNvSpPr>
            <p:nvPr/>
          </p:nvSpPr>
          <p:spPr bwMode="auto">
            <a:xfrm>
              <a:off x="1035" y="3302"/>
              <a:ext cx="259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p:cNvSpPr>
              <a:spLocks noChangeShapeType="1"/>
            </p:cNvSpPr>
            <p:nvPr/>
          </p:nvSpPr>
          <p:spPr bwMode="auto">
            <a:xfrm>
              <a:off x="1035" y="2807"/>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p:nvSpPr>
          <p:spPr bwMode="auto">
            <a:xfrm>
              <a:off x="1035" y="2312"/>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9"/>
            <p:cNvSpPr>
              <a:spLocks noChangeShapeType="1"/>
            </p:cNvSpPr>
            <p:nvPr/>
          </p:nvSpPr>
          <p:spPr bwMode="auto">
            <a:xfrm>
              <a:off x="1035" y="1818"/>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p:nvSpPr>
          <p:spPr bwMode="auto">
            <a:xfrm>
              <a:off x="1035" y="1324"/>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1"/>
            <p:cNvSpPr>
              <a:spLocks noChangeShapeType="1"/>
            </p:cNvSpPr>
            <p:nvPr/>
          </p:nvSpPr>
          <p:spPr bwMode="auto">
            <a:xfrm>
              <a:off x="1035" y="3054"/>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2"/>
            <p:cNvSpPr>
              <a:spLocks noChangeShapeType="1"/>
            </p:cNvSpPr>
            <p:nvPr/>
          </p:nvSpPr>
          <p:spPr bwMode="auto">
            <a:xfrm>
              <a:off x="1035" y="2559"/>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3"/>
            <p:cNvSpPr>
              <a:spLocks noChangeShapeType="1"/>
            </p:cNvSpPr>
            <p:nvPr/>
          </p:nvSpPr>
          <p:spPr bwMode="auto">
            <a:xfrm>
              <a:off x="1035" y="2065"/>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4"/>
            <p:cNvSpPr>
              <a:spLocks noChangeShapeType="1"/>
            </p:cNvSpPr>
            <p:nvPr/>
          </p:nvSpPr>
          <p:spPr bwMode="auto">
            <a:xfrm>
              <a:off x="1035" y="1571"/>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5"/>
            <p:cNvSpPr>
              <a:spLocks noChangeShapeType="1"/>
            </p:cNvSpPr>
            <p:nvPr/>
          </p:nvSpPr>
          <p:spPr bwMode="auto">
            <a:xfrm>
              <a:off x="1035" y="1076"/>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6"/>
            <p:cNvSpPr>
              <a:spLocks noChangeShapeType="1"/>
            </p:cNvSpPr>
            <p:nvPr/>
          </p:nvSpPr>
          <p:spPr bwMode="auto">
            <a:xfrm>
              <a:off x="3545" y="2807"/>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7"/>
            <p:cNvSpPr>
              <a:spLocks noChangeShapeType="1"/>
            </p:cNvSpPr>
            <p:nvPr/>
          </p:nvSpPr>
          <p:spPr bwMode="auto">
            <a:xfrm>
              <a:off x="3545" y="2312"/>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8"/>
            <p:cNvSpPr>
              <a:spLocks noChangeShapeType="1"/>
            </p:cNvSpPr>
            <p:nvPr/>
          </p:nvSpPr>
          <p:spPr bwMode="auto">
            <a:xfrm>
              <a:off x="3545" y="1818"/>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9"/>
            <p:cNvSpPr>
              <a:spLocks noChangeShapeType="1"/>
            </p:cNvSpPr>
            <p:nvPr/>
          </p:nvSpPr>
          <p:spPr bwMode="auto">
            <a:xfrm>
              <a:off x="3545" y="1324"/>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p:nvSpPr>
          <p:spPr bwMode="auto">
            <a:xfrm>
              <a:off x="3572" y="3054"/>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1"/>
            <p:cNvSpPr>
              <a:spLocks noChangeShapeType="1"/>
            </p:cNvSpPr>
            <p:nvPr/>
          </p:nvSpPr>
          <p:spPr bwMode="auto">
            <a:xfrm>
              <a:off x="3572" y="2559"/>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
            <p:cNvSpPr>
              <a:spLocks noChangeShapeType="1"/>
            </p:cNvSpPr>
            <p:nvPr/>
          </p:nvSpPr>
          <p:spPr bwMode="auto">
            <a:xfrm>
              <a:off x="3572" y="2065"/>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a:off x="3572" y="1571"/>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4"/>
            <p:cNvSpPr>
              <a:spLocks noChangeShapeType="1"/>
            </p:cNvSpPr>
            <p:nvPr/>
          </p:nvSpPr>
          <p:spPr bwMode="auto">
            <a:xfrm>
              <a:off x="3572" y="1076"/>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2" name="Line 25"/>
            <p:cNvSpPr>
              <a:spLocks noChangeShapeType="1"/>
            </p:cNvSpPr>
            <p:nvPr/>
          </p:nvSpPr>
          <p:spPr bwMode="auto">
            <a:xfrm flipV="1">
              <a:off x="1035" y="1076"/>
              <a:ext cx="0" cy="2226"/>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3" name="Line 26"/>
            <p:cNvSpPr>
              <a:spLocks noChangeShapeType="1"/>
            </p:cNvSpPr>
            <p:nvPr/>
          </p:nvSpPr>
          <p:spPr bwMode="auto">
            <a:xfrm flipV="1">
              <a:off x="1035" y="1076"/>
              <a:ext cx="0" cy="222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4" name="Line 27"/>
            <p:cNvSpPr>
              <a:spLocks noChangeShapeType="1"/>
            </p:cNvSpPr>
            <p:nvPr/>
          </p:nvSpPr>
          <p:spPr bwMode="auto">
            <a:xfrm flipH="1">
              <a:off x="1035" y="1076"/>
              <a:ext cx="2591" cy="0"/>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5" name="Line 28"/>
            <p:cNvSpPr>
              <a:spLocks noChangeShapeType="1"/>
            </p:cNvSpPr>
            <p:nvPr/>
          </p:nvSpPr>
          <p:spPr bwMode="auto">
            <a:xfrm flipV="1">
              <a:off x="3626" y="1076"/>
              <a:ext cx="0" cy="222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6" name="Line 29"/>
            <p:cNvSpPr>
              <a:spLocks noChangeShapeType="1"/>
            </p:cNvSpPr>
            <p:nvPr/>
          </p:nvSpPr>
          <p:spPr bwMode="auto">
            <a:xfrm>
              <a:off x="1035" y="3302"/>
              <a:ext cx="2591" cy="0"/>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7" name="Freeform 30"/>
            <p:cNvSpPr>
              <a:spLocks/>
            </p:cNvSpPr>
            <p:nvPr/>
          </p:nvSpPr>
          <p:spPr bwMode="auto">
            <a:xfrm flipV="1">
              <a:off x="1099" y="1363"/>
              <a:ext cx="2462" cy="1612"/>
            </a:xfrm>
            <a:custGeom>
              <a:avLst/>
              <a:gdLst>
                <a:gd name="T0" fmla="*/ 0 w 3078"/>
                <a:gd name="T1" fmla="*/ 0 h 2015"/>
                <a:gd name="T2" fmla="*/ 81 w 3078"/>
                <a:gd name="T3" fmla="*/ 482 h 2015"/>
                <a:gd name="T4" fmla="*/ 162 w 3078"/>
                <a:gd name="T5" fmla="*/ 234 h 2015"/>
                <a:gd name="T6" fmla="*/ 243 w 3078"/>
                <a:gd name="T7" fmla="*/ 454 h 2015"/>
                <a:gd name="T8" fmla="*/ 324 w 3078"/>
                <a:gd name="T9" fmla="*/ 349 h 2015"/>
                <a:gd name="T10" fmla="*/ 405 w 3078"/>
                <a:gd name="T11" fmla="*/ 720 h 2015"/>
                <a:gd name="T12" fmla="*/ 486 w 3078"/>
                <a:gd name="T13" fmla="*/ 355 h 2015"/>
                <a:gd name="T14" fmla="*/ 567 w 3078"/>
                <a:gd name="T15" fmla="*/ 612 h 2015"/>
                <a:gd name="T16" fmla="*/ 648 w 3078"/>
                <a:gd name="T17" fmla="*/ 578 h 2015"/>
                <a:gd name="T18" fmla="*/ 729 w 3078"/>
                <a:gd name="T19" fmla="*/ 701 h 2015"/>
                <a:gd name="T20" fmla="*/ 810 w 3078"/>
                <a:gd name="T21" fmla="*/ 819 h 2015"/>
                <a:gd name="T22" fmla="*/ 891 w 3078"/>
                <a:gd name="T23" fmla="*/ 720 h 2015"/>
                <a:gd name="T24" fmla="*/ 972 w 3078"/>
                <a:gd name="T25" fmla="*/ 497 h 2015"/>
                <a:gd name="T26" fmla="*/ 1053 w 3078"/>
                <a:gd name="T27" fmla="*/ 704 h 2015"/>
                <a:gd name="T28" fmla="*/ 1134 w 3078"/>
                <a:gd name="T29" fmla="*/ 683 h 2015"/>
                <a:gd name="T30" fmla="*/ 1215 w 3078"/>
                <a:gd name="T31" fmla="*/ 1183 h 2015"/>
                <a:gd name="T32" fmla="*/ 1296 w 3078"/>
                <a:gd name="T33" fmla="*/ 791 h 2015"/>
                <a:gd name="T34" fmla="*/ 1377 w 3078"/>
                <a:gd name="T35" fmla="*/ 1081 h 2015"/>
                <a:gd name="T36" fmla="*/ 1458 w 3078"/>
                <a:gd name="T37" fmla="*/ 856 h 2015"/>
                <a:gd name="T38" fmla="*/ 1539 w 3078"/>
                <a:gd name="T39" fmla="*/ 1023 h 2015"/>
                <a:gd name="T40" fmla="*/ 1620 w 3078"/>
                <a:gd name="T41" fmla="*/ 760 h 2015"/>
                <a:gd name="T42" fmla="*/ 1701 w 3078"/>
                <a:gd name="T43" fmla="*/ 744 h 2015"/>
                <a:gd name="T44" fmla="*/ 1782 w 3078"/>
                <a:gd name="T45" fmla="*/ 1607 h 2015"/>
                <a:gd name="T46" fmla="*/ 1863 w 3078"/>
                <a:gd name="T47" fmla="*/ 1239 h 2015"/>
                <a:gd name="T48" fmla="*/ 1944 w 3078"/>
                <a:gd name="T49" fmla="*/ 1156 h 2015"/>
                <a:gd name="T50" fmla="*/ 2025 w 3078"/>
                <a:gd name="T51" fmla="*/ 1193 h 2015"/>
                <a:gd name="T52" fmla="*/ 2106 w 3078"/>
                <a:gd name="T53" fmla="*/ 1298 h 2015"/>
                <a:gd name="T54" fmla="*/ 2187 w 3078"/>
                <a:gd name="T55" fmla="*/ 1697 h 2015"/>
                <a:gd name="T56" fmla="*/ 2268 w 3078"/>
                <a:gd name="T57" fmla="*/ 1746 h 2015"/>
                <a:gd name="T58" fmla="*/ 2349 w 3078"/>
                <a:gd name="T59" fmla="*/ 1319 h 2015"/>
                <a:gd name="T60" fmla="*/ 2430 w 3078"/>
                <a:gd name="T61" fmla="*/ 1304 h 2015"/>
                <a:gd name="T62" fmla="*/ 2511 w 3078"/>
                <a:gd name="T63" fmla="*/ 1431 h 2015"/>
                <a:gd name="T64" fmla="*/ 2592 w 3078"/>
                <a:gd name="T65" fmla="*/ 1647 h 2015"/>
                <a:gd name="T66" fmla="*/ 2673 w 3078"/>
                <a:gd name="T67" fmla="*/ 1567 h 2015"/>
                <a:gd name="T68" fmla="*/ 2754 w 3078"/>
                <a:gd name="T69" fmla="*/ 2015 h 2015"/>
                <a:gd name="T70" fmla="*/ 2835 w 3078"/>
                <a:gd name="T71" fmla="*/ 1721 h 2015"/>
                <a:gd name="T72" fmla="*/ 2916 w 3078"/>
                <a:gd name="T73" fmla="*/ 1298 h 2015"/>
                <a:gd name="T74" fmla="*/ 2997 w 3078"/>
                <a:gd name="T75" fmla="*/ 1734 h 2015"/>
                <a:gd name="T76" fmla="*/ 3078 w 3078"/>
                <a:gd name="T77" fmla="*/ 173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8" h="2015">
                  <a:moveTo>
                    <a:pt x="0" y="0"/>
                  </a:moveTo>
                  <a:lnTo>
                    <a:pt x="81" y="482"/>
                  </a:lnTo>
                  <a:lnTo>
                    <a:pt x="162" y="234"/>
                  </a:lnTo>
                  <a:lnTo>
                    <a:pt x="243" y="454"/>
                  </a:lnTo>
                  <a:lnTo>
                    <a:pt x="324" y="349"/>
                  </a:lnTo>
                  <a:lnTo>
                    <a:pt x="405" y="720"/>
                  </a:lnTo>
                  <a:lnTo>
                    <a:pt x="486" y="355"/>
                  </a:lnTo>
                  <a:lnTo>
                    <a:pt x="567" y="612"/>
                  </a:lnTo>
                  <a:lnTo>
                    <a:pt x="648" y="578"/>
                  </a:lnTo>
                  <a:lnTo>
                    <a:pt x="729" y="701"/>
                  </a:lnTo>
                  <a:lnTo>
                    <a:pt x="810" y="819"/>
                  </a:lnTo>
                  <a:lnTo>
                    <a:pt x="891" y="720"/>
                  </a:lnTo>
                  <a:lnTo>
                    <a:pt x="972" y="497"/>
                  </a:lnTo>
                  <a:lnTo>
                    <a:pt x="1053" y="704"/>
                  </a:lnTo>
                  <a:lnTo>
                    <a:pt x="1134" y="683"/>
                  </a:lnTo>
                  <a:lnTo>
                    <a:pt x="1215" y="1183"/>
                  </a:lnTo>
                  <a:lnTo>
                    <a:pt x="1296" y="791"/>
                  </a:lnTo>
                  <a:lnTo>
                    <a:pt x="1377" y="1081"/>
                  </a:lnTo>
                  <a:lnTo>
                    <a:pt x="1458" y="856"/>
                  </a:lnTo>
                  <a:lnTo>
                    <a:pt x="1539" y="1023"/>
                  </a:lnTo>
                  <a:lnTo>
                    <a:pt x="1620" y="760"/>
                  </a:lnTo>
                  <a:lnTo>
                    <a:pt x="1701" y="744"/>
                  </a:lnTo>
                  <a:lnTo>
                    <a:pt x="1782" y="1607"/>
                  </a:lnTo>
                  <a:lnTo>
                    <a:pt x="1863" y="1239"/>
                  </a:lnTo>
                  <a:lnTo>
                    <a:pt x="1944" y="1156"/>
                  </a:lnTo>
                  <a:lnTo>
                    <a:pt x="2025" y="1193"/>
                  </a:lnTo>
                  <a:lnTo>
                    <a:pt x="2106" y="1298"/>
                  </a:lnTo>
                  <a:lnTo>
                    <a:pt x="2187" y="1697"/>
                  </a:lnTo>
                  <a:lnTo>
                    <a:pt x="2268" y="1746"/>
                  </a:lnTo>
                  <a:lnTo>
                    <a:pt x="2349" y="1319"/>
                  </a:lnTo>
                  <a:lnTo>
                    <a:pt x="2430" y="1304"/>
                  </a:lnTo>
                  <a:lnTo>
                    <a:pt x="2511" y="1431"/>
                  </a:lnTo>
                  <a:lnTo>
                    <a:pt x="2592" y="1647"/>
                  </a:lnTo>
                  <a:lnTo>
                    <a:pt x="2673" y="1567"/>
                  </a:lnTo>
                  <a:lnTo>
                    <a:pt x="2754" y="2015"/>
                  </a:lnTo>
                  <a:lnTo>
                    <a:pt x="2835" y="1721"/>
                  </a:lnTo>
                  <a:lnTo>
                    <a:pt x="2916" y="1298"/>
                  </a:lnTo>
                  <a:lnTo>
                    <a:pt x="2997" y="1734"/>
                  </a:lnTo>
                  <a:lnTo>
                    <a:pt x="3078" y="1737"/>
                  </a:lnTo>
                </a:path>
              </a:pathLst>
            </a:custGeom>
            <a:noFill/>
            <a:ln w="1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9" name="Freeform 31"/>
            <p:cNvSpPr>
              <a:spLocks/>
            </p:cNvSpPr>
            <p:nvPr/>
          </p:nvSpPr>
          <p:spPr bwMode="auto">
            <a:xfrm flipV="1">
              <a:off x="1099" y="2510"/>
              <a:ext cx="2462" cy="541"/>
            </a:xfrm>
            <a:custGeom>
              <a:avLst/>
              <a:gdLst>
                <a:gd name="T0" fmla="*/ 0 w 3078"/>
                <a:gd name="T1" fmla="*/ 96 h 677"/>
                <a:gd name="T2" fmla="*/ 81 w 3078"/>
                <a:gd name="T3" fmla="*/ 170 h 677"/>
                <a:gd name="T4" fmla="*/ 162 w 3078"/>
                <a:gd name="T5" fmla="*/ 40 h 677"/>
                <a:gd name="T6" fmla="*/ 243 w 3078"/>
                <a:gd name="T7" fmla="*/ 201 h 677"/>
                <a:gd name="T8" fmla="*/ 324 w 3078"/>
                <a:gd name="T9" fmla="*/ 18 h 677"/>
                <a:gd name="T10" fmla="*/ 405 w 3078"/>
                <a:gd name="T11" fmla="*/ 312 h 677"/>
                <a:gd name="T12" fmla="*/ 486 w 3078"/>
                <a:gd name="T13" fmla="*/ 0 h 677"/>
                <a:gd name="T14" fmla="*/ 567 w 3078"/>
                <a:gd name="T15" fmla="*/ 160 h 677"/>
                <a:gd name="T16" fmla="*/ 648 w 3078"/>
                <a:gd name="T17" fmla="*/ 99 h 677"/>
                <a:gd name="T18" fmla="*/ 729 w 3078"/>
                <a:gd name="T19" fmla="*/ 151 h 677"/>
                <a:gd name="T20" fmla="*/ 810 w 3078"/>
                <a:gd name="T21" fmla="*/ 157 h 677"/>
                <a:gd name="T22" fmla="*/ 891 w 3078"/>
                <a:gd name="T23" fmla="*/ 92 h 677"/>
                <a:gd name="T24" fmla="*/ 972 w 3078"/>
                <a:gd name="T25" fmla="*/ 0 h 677"/>
                <a:gd name="T26" fmla="*/ 1053 w 3078"/>
                <a:gd name="T27" fmla="*/ 40 h 677"/>
                <a:gd name="T28" fmla="*/ 1134 w 3078"/>
                <a:gd name="T29" fmla="*/ 55 h 677"/>
                <a:gd name="T30" fmla="*/ 1215 w 3078"/>
                <a:gd name="T31" fmla="*/ 414 h 677"/>
                <a:gd name="T32" fmla="*/ 1296 w 3078"/>
                <a:gd name="T33" fmla="*/ 83 h 677"/>
                <a:gd name="T34" fmla="*/ 1377 w 3078"/>
                <a:gd name="T35" fmla="*/ 182 h 677"/>
                <a:gd name="T36" fmla="*/ 1458 w 3078"/>
                <a:gd name="T37" fmla="*/ 24 h 677"/>
                <a:gd name="T38" fmla="*/ 1539 w 3078"/>
                <a:gd name="T39" fmla="*/ 136 h 677"/>
                <a:gd name="T40" fmla="*/ 1620 w 3078"/>
                <a:gd name="T41" fmla="*/ 34 h 677"/>
                <a:gd name="T42" fmla="*/ 1701 w 3078"/>
                <a:gd name="T43" fmla="*/ 31 h 677"/>
                <a:gd name="T44" fmla="*/ 1782 w 3078"/>
                <a:gd name="T45" fmla="*/ 677 h 677"/>
                <a:gd name="T46" fmla="*/ 1863 w 3078"/>
                <a:gd name="T47" fmla="*/ 241 h 677"/>
                <a:gd name="T48" fmla="*/ 1944 w 3078"/>
                <a:gd name="T49" fmla="*/ 188 h 677"/>
                <a:gd name="T50" fmla="*/ 2025 w 3078"/>
                <a:gd name="T51" fmla="*/ 99 h 677"/>
                <a:gd name="T52" fmla="*/ 2106 w 3078"/>
                <a:gd name="T53" fmla="*/ 266 h 677"/>
                <a:gd name="T54" fmla="*/ 2187 w 3078"/>
                <a:gd name="T55" fmla="*/ 470 h 677"/>
                <a:gd name="T56" fmla="*/ 2268 w 3078"/>
                <a:gd name="T57" fmla="*/ 368 h 677"/>
                <a:gd name="T58" fmla="*/ 2349 w 3078"/>
                <a:gd name="T59" fmla="*/ 18 h 677"/>
                <a:gd name="T60" fmla="*/ 2430 w 3078"/>
                <a:gd name="T61" fmla="*/ 148 h 677"/>
                <a:gd name="T62" fmla="*/ 2511 w 3078"/>
                <a:gd name="T63" fmla="*/ 235 h 677"/>
                <a:gd name="T64" fmla="*/ 2592 w 3078"/>
                <a:gd name="T65" fmla="*/ 309 h 677"/>
                <a:gd name="T66" fmla="*/ 2673 w 3078"/>
                <a:gd name="T67" fmla="*/ 164 h 677"/>
                <a:gd name="T68" fmla="*/ 2754 w 3078"/>
                <a:gd name="T69" fmla="*/ 500 h 677"/>
                <a:gd name="T70" fmla="*/ 2835 w 3078"/>
                <a:gd name="T71" fmla="*/ 300 h 677"/>
                <a:gd name="T72" fmla="*/ 2916 w 3078"/>
                <a:gd name="T73" fmla="*/ 21 h 677"/>
                <a:gd name="T74" fmla="*/ 2997 w 3078"/>
                <a:gd name="T75" fmla="*/ 275 h 677"/>
                <a:gd name="T76" fmla="*/ 3078 w 3078"/>
                <a:gd name="T77" fmla="*/ 185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8" h="677">
                  <a:moveTo>
                    <a:pt x="0" y="96"/>
                  </a:moveTo>
                  <a:lnTo>
                    <a:pt x="81" y="170"/>
                  </a:lnTo>
                  <a:lnTo>
                    <a:pt x="162" y="40"/>
                  </a:lnTo>
                  <a:lnTo>
                    <a:pt x="243" y="201"/>
                  </a:lnTo>
                  <a:lnTo>
                    <a:pt x="324" y="18"/>
                  </a:lnTo>
                  <a:lnTo>
                    <a:pt x="405" y="312"/>
                  </a:lnTo>
                  <a:lnTo>
                    <a:pt x="486" y="0"/>
                  </a:lnTo>
                  <a:lnTo>
                    <a:pt x="567" y="160"/>
                  </a:lnTo>
                  <a:lnTo>
                    <a:pt x="648" y="99"/>
                  </a:lnTo>
                  <a:lnTo>
                    <a:pt x="729" y="151"/>
                  </a:lnTo>
                  <a:lnTo>
                    <a:pt x="810" y="157"/>
                  </a:lnTo>
                  <a:lnTo>
                    <a:pt x="891" y="92"/>
                  </a:lnTo>
                  <a:lnTo>
                    <a:pt x="972" y="0"/>
                  </a:lnTo>
                  <a:lnTo>
                    <a:pt x="1053" y="40"/>
                  </a:lnTo>
                  <a:lnTo>
                    <a:pt x="1134" y="55"/>
                  </a:lnTo>
                  <a:lnTo>
                    <a:pt x="1215" y="414"/>
                  </a:lnTo>
                  <a:lnTo>
                    <a:pt x="1296" y="83"/>
                  </a:lnTo>
                  <a:lnTo>
                    <a:pt x="1377" y="182"/>
                  </a:lnTo>
                  <a:lnTo>
                    <a:pt x="1458" y="24"/>
                  </a:lnTo>
                  <a:lnTo>
                    <a:pt x="1539" y="136"/>
                  </a:lnTo>
                  <a:lnTo>
                    <a:pt x="1620" y="34"/>
                  </a:lnTo>
                  <a:lnTo>
                    <a:pt x="1701" y="31"/>
                  </a:lnTo>
                  <a:lnTo>
                    <a:pt x="1782" y="677"/>
                  </a:lnTo>
                  <a:lnTo>
                    <a:pt x="1863" y="241"/>
                  </a:lnTo>
                  <a:lnTo>
                    <a:pt x="1944" y="188"/>
                  </a:lnTo>
                  <a:lnTo>
                    <a:pt x="2025" y="99"/>
                  </a:lnTo>
                  <a:lnTo>
                    <a:pt x="2106" y="266"/>
                  </a:lnTo>
                  <a:lnTo>
                    <a:pt x="2187" y="470"/>
                  </a:lnTo>
                  <a:lnTo>
                    <a:pt x="2268" y="368"/>
                  </a:lnTo>
                  <a:lnTo>
                    <a:pt x="2349" y="18"/>
                  </a:lnTo>
                  <a:lnTo>
                    <a:pt x="2430" y="148"/>
                  </a:lnTo>
                  <a:lnTo>
                    <a:pt x="2511" y="235"/>
                  </a:lnTo>
                  <a:lnTo>
                    <a:pt x="2592" y="309"/>
                  </a:lnTo>
                  <a:lnTo>
                    <a:pt x="2673" y="164"/>
                  </a:lnTo>
                  <a:lnTo>
                    <a:pt x="2754" y="500"/>
                  </a:lnTo>
                  <a:lnTo>
                    <a:pt x="2835" y="300"/>
                  </a:lnTo>
                  <a:lnTo>
                    <a:pt x="2916" y="21"/>
                  </a:lnTo>
                  <a:lnTo>
                    <a:pt x="2997" y="275"/>
                  </a:lnTo>
                  <a:lnTo>
                    <a:pt x="3078" y="185"/>
                  </a:lnTo>
                </a:path>
              </a:pathLst>
            </a:custGeom>
            <a:noFill/>
            <a:ln w="16">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0" name="Freeform 32"/>
            <p:cNvSpPr>
              <a:spLocks/>
            </p:cNvSpPr>
            <p:nvPr/>
          </p:nvSpPr>
          <p:spPr bwMode="auto">
            <a:xfrm flipV="1">
              <a:off x="1099" y="1983"/>
              <a:ext cx="2462" cy="1319"/>
            </a:xfrm>
            <a:custGeom>
              <a:avLst/>
              <a:gdLst>
                <a:gd name="T0" fmla="*/ 0 w 3078"/>
                <a:gd name="T1" fmla="*/ 0 h 1648"/>
                <a:gd name="T2" fmla="*/ 81 w 3078"/>
                <a:gd name="T3" fmla="*/ 152 h 1648"/>
                <a:gd name="T4" fmla="*/ 162 w 3078"/>
                <a:gd name="T5" fmla="*/ 291 h 1648"/>
                <a:gd name="T6" fmla="*/ 243 w 3078"/>
                <a:gd name="T7" fmla="*/ 350 h 1648"/>
                <a:gd name="T8" fmla="*/ 324 w 3078"/>
                <a:gd name="T9" fmla="*/ 427 h 1648"/>
                <a:gd name="T10" fmla="*/ 405 w 3078"/>
                <a:gd name="T11" fmla="*/ 504 h 1648"/>
                <a:gd name="T12" fmla="*/ 486 w 3078"/>
                <a:gd name="T13" fmla="*/ 455 h 1648"/>
                <a:gd name="T14" fmla="*/ 567 w 3078"/>
                <a:gd name="T15" fmla="*/ 545 h 1648"/>
                <a:gd name="T16" fmla="*/ 648 w 3078"/>
                <a:gd name="T17" fmla="*/ 575 h 1648"/>
                <a:gd name="T18" fmla="*/ 729 w 3078"/>
                <a:gd name="T19" fmla="*/ 647 h 1648"/>
                <a:gd name="T20" fmla="*/ 810 w 3078"/>
                <a:gd name="T21" fmla="*/ 758 h 1648"/>
                <a:gd name="T22" fmla="*/ 891 w 3078"/>
                <a:gd name="T23" fmla="*/ 817 h 1648"/>
                <a:gd name="T24" fmla="*/ 972 w 3078"/>
                <a:gd name="T25" fmla="*/ 594 h 1648"/>
                <a:gd name="T26" fmla="*/ 1053 w 3078"/>
                <a:gd name="T27" fmla="*/ 761 h 1648"/>
                <a:gd name="T28" fmla="*/ 1134 w 3078"/>
                <a:gd name="T29" fmla="*/ 724 h 1648"/>
                <a:gd name="T30" fmla="*/ 1215 w 3078"/>
                <a:gd name="T31" fmla="*/ 866 h 1648"/>
                <a:gd name="T32" fmla="*/ 1296 w 3078"/>
                <a:gd name="T33" fmla="*/ 804 h 1648"/>
                <a:gd name="T34" fmla="*/ 1377 w 3078"/>
                <a:gd name="T35" fmla="*/ 996 h 1648"/>
                <a:gd name="T36" fmla="*/ 1458 w 3078"/>
                <a:gd name="T37" fmla="*/ 928 h 1648"/>
                <a:gd name="T38" fmla="*/ 1539 w 3078"/>
                <a:gd name="T39" fmla="*/ 983 h 1648"/>
                <a:gd name="T40" fmla="*/ 1620 w 3078"/>
                <a:gd name="T41" fmla="*/ 823 h 1648"/>
                <a:gd name="T42" fmla="*/ 1701 w 3078"/>
                <a:gd name="T43" fmla="*/ 810 h 1648"/>
                <a:gd name="T44" fmla="*/ 1782 w 3078"/>
                <a:gd name="T45" fmla="*/ 1027 h 1648"/>
                <a:gd name="T46" fmla="*/ 1863 w 3078"/>
                <a:gd name="T47" fmla="*/ 1095 h 1648"/>
                <a:gd name="T48" fmla="*/ 1944 w 3078"/>
                <a:gd name="T49" fmla="*/ 1064 h 1648"/>
                <a:gd name="T50" fmla="*/ 2025 w 3078"/>
                <a:gd name="T51" fmla="*/ 1191 h 1648"/>
                <a:gd name="T52" fmla="*/ 2106 w 3078"/>
                <a:gd name="T53" fmla="*/ 1129 h 1648"/>
                <a:gd name="T54" fmla="*/ 2187 w 3078"/>
                <a:gd name="T55" fmla="*/ 1323 h 1648"/>
                <a:gd name="T56" fmla="*/ 2268 w 3078"/>
                <a:gd name="T57" fmla="*/ 1475 h 1648"/>
                <a:gd name="T58" fmla="*/ 2349 w 3078"/>
                <a:gd name="T59" fmla="*/ 1398 h 1648"/>
                <a:gd name="T60" fmla="*/ 2430 w 3078"/>
                <a:gd name="T61" fmla="*/ 1246 h 1648"/>
                <a:gd name="T62" fmla="*/ 2511 w 3078"/>
                <a:gd name="T63" fmla="*/ 1293 h 1648"/>
                <a:gd name="T64" fmla="*/ 2592 w 3078"/>
                <a:gd name="T65" fmla="*/ 1435 h 1648"/>
                <a:gd name="T66" fmla="*/ 2673 w 3078"/>
                <a:gd name="T67" fmla="*/ 1500 h 1648"/>
                <a:gd name="T68" fmla="*/ 2754 w 3078"/>
                <a:gd name="T69" fmla="*/ 1611 h 1648"/>
                <a:gd name="T70" fmla="*/ 2835 w 3078"/>
                <a:gd name="T71" fmla="*/ 1518 h 1648"/>
                <a:gd name="T72" fmla="*/ 2916 w 3078"/>
                <a:gd name="T73" fmla="*/ 1373 h 1648"/>
                <a:gd name="T74" fmla="*/ 2997 w 3078"/>
                <a:gd name="T75" fmla="*/ 1555 h 1648"/>
                <a:gd name="T76" fmla="*/ 3078 w 3078"/>
                <a:gd name="T77"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8" h="1648">
                  <a:moveTo>
                    <a:pt x="0" y="0"/>
                  </a:moveTo>
                  <a:lnTo>
                    <a:pt x="81" y="152"/>
                  </a:lnTo>
                  <a:lnTo>
                    <a:pt x="162" y="291"/>
                  </a:lnTo>
                  <a:lnTo>
                    <a:pt x="243" y="350"/>
                  </a:lnTo>
                  <a:lnTo>
                    <a:pt x="324" y="427"/>
                  </a:lnTo>
                  <a:lnTo>
                    <a:pt x="405" y="504"/>
                  </a:lnTo>
                  <a:lnTo>
                    <a:pt x="486" y="455"/>
                  </a:lnTo>
                  <a:lnTo>
                    <a:pt x="567" y="545"/>
                  </a:lnTo>
                  <a:lnTo>
                    <a:pt x="648" y="575"/>
                  </a:lnTo>
                  <a:lnTo>
                    <a:pt x="729" y="647"/>
                  </a:lnTo>
                  <a:lnTo>
                    <a:pt x="810" y="758"/>
                  </a:lnTo>
                  <a:lnTo>
                    <a:pt x="891" y="817"/>
                  </a:lnTo>
                  <a:lnTo>
                    <a:pt x="972" y="594"/>
                  </a:lnTo>
                  <a:lnTo>
                    <a:pt x="1053" y="761"/>
                  </a:lnTo>
                  <a:lnTo>
                    <a:pt x="1134" y="724"/>
                  </a:lnTo>
                  <a:lnTo>
                    <a:pt x="1215" y="866"/>
                  </a:lnTo>
                  <a:lnTo>
                    <a:pt x="1296" y="804"/>
                  </a:lnTo>
                  <a:lnTo>
                    <a:pt x="1377" y="996"/>
                  </a:lnTo>
                  <a:lnTo>
                    <a:pt x="1458" y="928"/>
                  </a:lnTo>
                  <a:lnTo>
                    <a:pt x="1539" y="983"/>
                  </a:lnTo>
                  <a:lnTo>
                    <a:pt x="1620" y="823"/>
                  </a:lnTo>
                  <a:lnTo>
                    <a:pt x="1701" y="810"/>
                  </a:lnTo>
                  <a:lnTo>
                    <a:pt x="1782" y="1027"/>
                  </a:lnTo>
                  <a:lnTo>
                    <a:pt x="1863" y="1095"/>
                  </a:lnTo>
                  <a:lnTo>
                    <a:pt x="1944" y="1064"/>
                  </a:lnTo>
                  <a:lnTo>
                    <a:pt x="2025" y="1191"/>
                  </a:lnTo>
                  <a:lnTo>
                    <a:pt x="2106" y="1129"/>
                  </a:lnTo>
                  <a:lnTo>
                    <a:pt x="2187" y="1323"/>
                  </a:lnTo>
                  <a:lnTo>
                    <a:pt x="2268" y="1475"/>
                  </a:lnTo>
                  <a:lnTo>
                    <a:pt x="2349" y="1398"/>
                  </a:lnTo>
                  <a:lnTo>
                    <a:pt x="2430" y="1246"/>
                  </a:lnTo>
                  <a:lnTo>
                    <a:pt x="2511" y="1293"/>
                  </a:lnTo>
                  <a:lnTo>
                    <a:pt x="2592" y="1435"/>
                  </a:lnTo>
                  <a:lnTo>
                    <a:pt x="2673" y="1500"/>
                  </a:lnTo>
                  <a:lnTo>
                    <a:pt x="2754" y="1611"/>
                  </a:lnTo>
                  <a:lnTo>
                    <a:pt x="2835" y="1518"/>
                  </a:lnTo>
                  <a:lnTo>
                    <a:pt x="2916" y="1373"/>
                  </a:lnTo>
                  <a:lnTo>
                    <a:pt x="2997" y="1555"/>
                  </a:lnTo>
                  <a:lnTo>
                    <a:pt x="3078" y="1648"/>
                  </a:lnTo>
                </a:path>
              </a:pathLst>
            </a:custGeom>
            <a:noFill/>
            <a:ln w="16">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1" name="Freeform 33"/>
            <p:cNvSpPr>
              <a:spLocks/>
            </p:cNvSpPr>
            <p:nvPr/>
          </p:nvSpPr>
          <p:spPr bwMode="auto">
            <a:xfrm flipV="1">
              <a:off x="1035" y="1504"/>
              <a:ext cx="2591" cy="1299"/>
            </a:xfrm>
            <a:custGeom>
              <a:avLst/>
              <a:gdLst>
                <a:gd name="T0" fmla="*/ 32 w 3240"/>
                <a:gd name="T1" fmla="*/ 16 h 1624"/>
                <a:gd name="T2" fmla="*/ 97 w 3240"/>
                <a:gd name="T3" fmla="*/ 49 h 1624"/>
                <a:gd name="T4" fmla="*/ 162 w 3240"/>
                <a:gd name="T5" fmla="*/ 81 h 1624"/>
                <a:gd name="T6" fmla="*/ 226 w 3240"/>
                <a:gd name="T7" fmla="*/ 114 h 1624"/>
                <a:gd name="T8" fmla="*/ 291 w 3240"/>
                <a:gd name="T9" fmla="*/ 146 h 1624"/>
                <a:gd name="T10" fmla="*/ 356 w 3240"/>
                <a:gd name="T11" fmla="*/ 179 h 1624"/>
                <a:gd name="T12" fmla="*/ 421 w 3240"/>
                <a:gd name="T13" fmla="*/ 211 h 1624"/>
                <a:gd name="T14" fmla="*/ 486 w 3240"/>
                <a:gd name="T15" fmla="*/ 244 h 1624"/>
                <a:gd name="T16" fmla="*/ 550 w 3240"/>
                <a:gd name="T17" fmla="*/ 276 h 1624"/>
                <a:gd name="T18" fmla="*/ 615 w 3240"/>
                <a:gd name="T19" fmla="*/ 309 h 1624"/>
                <a:gd name="T20" fmla="*/ 680 w 3240"/>
                <a:gd name="T21" fmla="*/ 341 h 1624"/>
                <a:gd name="T22" fmla="*/ 745 w 3240"/>
                <a:gd name="T23" fmla="*/ 374 h 1624"/>
                <a:gd name="T24" fmla="*/ 810 w 3240"/>
                <a:gd name="T25" fmla="*/ 406 h 1624"/>
                <a:gd name="T26" fmla="*/ 874 w 3240"/>
                <a:gd name="T27" fmla="*/ 439 h 1624"/>
                <a:gd name="T28" fmla="*/ 939 w 3240"/>
                <a:gd name="T29" fmla="*/ 471 h 1624"/>
                <a:gd name="T30" fmla="*/ 1004 w 3240"/>
                <a:gd name="T31" fmla="*/ 503 h 1624"/>
                <a:gd name="T32" fmla="*/ 1069 w 3240"/>
                <a:gd name="T33" fmla="*/ 536 h 1624"/>
                <a:gd name="T34" fmla="*/ 1134 w 3240"/>
                <a:gd name="T35" fmla="*/ 568 h 1624"/>
                <a:gd name="T36" fmla="*/ 1198 w 3240"/>
                <a:gd name="T37" fmla="*/ 601 h 1624"/>
                <a:gd name="T38" fmla="*/ 1263 w 3240"/>
                <a:gd name="T39" fmla="*/ 633 h 1624"/>
                <a:gd name="T40" fmla="*/ 1328 w 3240"/>
                <a:gd name="T41" fmla="*/ 666 h 1624"/>
                <a:gd name="T42" fmla="*/ 1393 w 3240"/>
                <a:gd name="T43" fmla="*/ 698 h 1624"/>
                <a:gd name="T44" fmla="*/ 1457 w 3240"/>
                <a:gd name="T45" fmla="*/ 731 h 1624"/>
                <a:gd name="T46" fmla="*/ 1522 w 3240"/>
                <a:gd name="T47" fmla="*/ 763 h 1624"/>
                <a:gd name="T48" fmla="*/ 1587 w 3240"/>
                <a:gd name="T49" fmla="*/ 796 h 1624"/>
                <a:gd name="T50" fmla="*/ 1652 w 3240"/>
                <a:gd name="T51" fmla="*/ 828 h 1624"/>
                <a:gd name="T52" fmla="*/ 1717 w 3240"/>
                <a:gd name="T53" fmla="*/ 861 h 1624"/>
                <a:gd name="T54" fmla="*/ 1782 w 3240"/>
                <a:gd name="T55" fmla="*/ 893 h 1624"/>
                <a:gd name="T56" fmla="*/ 1846 w 3240"/>
                <a:gd name="T57" fmla="*/ 926 h 1624"/>
                <a:gd name="T58" fmla="*/ 1911 w 3240"/>
                <a:gd name="T59" fmla="*/ 958 h 1624"/>
                <a:gd name="T60" fmla="*/ 1976 w 3240"/>
                <a:gd name="T61" fmla="*/ 991 h 1624"/>
                <a:gd name="T62" fmla="*/ 2041 w 3240"/>
                <a:gd name="T63" fmla="*/ 1023 h 1624"/>
                <a:gd name="T64" fmla="*/ 2106 w 3240"/>
                <a:gd name="T65" fmla="*/ 1055 h 1624"/>
                <a:gd name="T66" fmla="*/ 2170 w 3240"/>
                <a:gd name="T67" fmla="*/ 1088 h 1624"/>
                <a:gd name="T68" fmla="*/ 2235 w 3240"/>
                <a:gd name="T69" fmla="*/ 1120 h 1624"/>
                <a:gd name="T70" fmla="*/ 2300 w 3240"/>
                <a:gd name="T71" fmla="*/ 1153 h 1624"/>
                <a:gd name="T72" fmla="*/ 2365 w 3240"/>
                <a:gd name="T73" fmla="*/ 1185 h 1624"/>
                <a:gd name="T74" fmla="*/ 2430 w 3240"/>
                <a:gd name="T75" fmla="*/ 1218 h 1624"/>
                <a:gd name="T76" fmla="*/ 2494 w 3240"/>
                <a:gd name="T77" fmla="*/ 1250 h 1624"/>
                <a:gd name="T78" fmla="*/ 2559 w 3240"/>
                <a:gd name="T79" fmla="*/ 1283 h 1624"/>
                <a:gd name="T80" fmla="*/ 2624 w 3240"/>
                <a:gd name="T81" fmla="*/ 1315 h 1624"/>
                <a:gd name="T82" fmla="*/ 2689 w 3240"/>
                <a:gd name="T83" fmla="*/ 1348 h 1624"/>
                <a:gd name="T84" fmla="*/ 2754 w 3240"/>
                <a:gd name="T85" fmla="*/ 1380 h 1624"/>
                <a:gd name="T86" fmla="*/ 2818 w 3240"/>
                <a:gd name="T87" fmla="*/ 1413 h 1624"/>
                <a:gd name="T88" fmla="*/ 2883 w 3240"/>
                <a:gd name="T89" fmla="*/ 1445 h 1624"/>
                <a:gd name="T90" fmla="*/ 2948 w 3240"/>
                <a:gd name="T91" fmla="*/ 1478 h 1624"/>
                <a:gd name="T92" fmla="*/ 3013 w 3240"/>
                <a:gd name="T93" fmla="*/ 1510 h 1624"/>
                <a:gd name="T94" fmla="*/ 3078 w 3240"/>
                <a:gd name="T95" fmla="*/ 1543 h 1624"/>
                <a:gd name="T96" fmla="*/ 3142 w 3240"/>
                <a:gd name="T97" fmla="*/ 1575 h 1624"/>
                <a:gd name="T98" fmla="*/ 3207 w 3240"/>
                <a:gd name="T99" fmla="*/ 1607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0" h="1624">
                  <a:moveTo>
                    <a:pt x="0" y="0"/>
                  </a:moveTo>
                  <a:lnTo>
                    <a:pt x="32" y="16"/>
                  </a:lnTo>
                  <a:lnTo>
                    <a:pt x="64" y="33"/>
                  </a:lnTo>
                  <a:lnTo>
                    <a:pt x="97" y="49"/>
                  </a:lnTo>
                  <a:lnTo>
                    <a:pt x="129" y="65"/>
                  </a:lnTo>
                  <a:lnTo>
                    <a:pt x="162" y="81"/>
                  </a:lnTo>
                  <a:lnTo>
                    <a:pt x="194" y="98"/>
                  </a:lnTo>
                  <a:lnTo>
                    <a:pt x="226" y="114"/>
                  </a:lnTo>
                  <a:lnTo>
                    <a:pt x="259" y="130"/>
                  </a:lnTo>
                  <a:lnTo>
                    <a:pt x="291" y="146"/>
                  </a:lnTo>
                  <a:lnTo>
                    <a:pt x="324" y="163"/>
                  </a:lnTo>
                  <a:lnTo>
                    <a:pt x="356" y="179"/>
                  </a:lnTo>
                  <a:lnTo>
                    <a:pt x="388" y="195"/>
                  </a:lnTo>
                  <a:lnTo>
                    <a:pt x="421" y="211"/>
                  </a:lnTo>
                  <a:lnTo>
                    <a:pt x="453" y="227"/>
                  </a:lnTo>
                  <a:lnTo>
                    <a:pt x="486" y="244"/>
                  </a:lnTo>
                  <a:lnTo>
                    <a:pt x="518" y="260"/>
                  </a:lnTo>
                  <a:lnTo>
                    <a:pt x="550" y="276"/>
                  </a:lnTo>
                  <a:lnTo>
                    <a:pt x="583" y="292"/>
                  </a:lnTo>
                  <a:lnTo>
                    <a:pt x="615" y="309"/>
                  </a:lnTo>
                  <a:lnTo>
                    <a:pt x="648" y="325"/>
                  </a:lnTo>
                  <a:lnTo>
                    <a:pt x="680" y="341"/>
                  </a:lnTo>
                  <a:lnTo>
                    <a:pt x="712" y="357"/>
                  </a:lnTo>
                  <a:lnTo>
                    <a:pt x="745" y="374"/>
                  </a:lnTo>
                  <a:lnTo>
                    <a:pt x="777" y="390"/>
                  </a:lnTo>
                  <a:lnTo>
                    <a:pt x="810" y="406"/>
                  </a:lnTo>
                  <a:lnTo>
                    <a:pt x="842" y="422"/>
                  </a:lnTo>
                  <a:lnTo>
                    <a:pt x="874" y="439"/>
                  </a:lnTo>
                  <a:lnTo>
                    <a:pt x="907" y="455"/>
                  </a:lnTo>
                  <a:lnTo>
                    <a:pt x="939" y="471"/>
                  </a:lnTo>
                  <a:lnTo>
                    <a:pt x="972" y="487"/>
                  </a:lnTo>
                  <a:lnTo>
                    <a:pt x="1004" y="503"/>
                  </a:lnTo>
                  <a:lnTo>
                    <a:pt x="1036" y="520"/>
                  </a:lnTo>
                  <a:lnTo>
                    <a:pt x="1069" y="536"/>
                  </a:lnTo>
                  <a:lnTo>
                    <a:pt x="1101" y="552"/>
                  </a:lnTo>
                  <a:lnTo>
                    <a:pt x="1134" y="568"/>
                  </a:lnTo>
                  <a:lnTo>
                    <a:pt x="1166" y="585"/>
                  </a:lnTo>
                  <a:lnTo>
                    <a:pt x="1198" y="601"/>
                  </a:lnTo>
                  <a:lnTo>
                    <a:pt x="1231" y="617"/>
                  </a:lnTo>
                  <a:lnTo>
                    <a:pt x="1263" y="633"/>
                  </a:lnTo>
                  <a:lnTo>
                    <a:pt x="1296" y="650"/>
                  </a:lnTo>
                  <a:lnTo>
                    <a:pt x="1328" y="666"/>
                  </a:lnTo>
                  <a:lnTo>
                    <a:pt x="1360" y="682"/>
                  </a:lnTo>
                  <a:lnTo>
                    <a:pt x="1393" y="698"/>
                  </a:lnTo>
                  <a:lnTo>
                    <a:pt x="1425" y="715"/>
                  </a:lnTo>
                  <a:lnTo>
                    <a:pt x="1457" y="731"/>
                  </a:lnTo>
                  <a:lnTo>
                    <a:pt x="1490" y="747"/>
                  </a:lnTo>
                  <a:lnTo>
                    <a:pt x="1522" y="763"/>
                  </a:lnTo>
                  <a:lnTo>
                    <a:pt x="1555" y="779"/>
                  </a:lnTo>
                  <a:lnTo>
                    <a:pt x="1587" y="796"/>
                  </a:lnTo>
                  <a:lnTo>
                    <a:pt x="1620" y="812"/>
                  </a:lnTo>
                  <a:lnTo>
                    <a:pt x="1652" y="828"/>
                  </a:lnTo>
                  <a:lnTo>
                    <a:pt x="1684" y="844"/>
                  </a:lnTo>
                  <a:lnTo>
                    <a:pt x="1717" y="861"/>
                  </a:lnTo>
                  <a:lnTo>
                    <a:pt x="1749" y="877"/>
                  </a:lnTo>
                  <a:lnTo>
                    <a:pt x="1782" y="893"/>
                  </a:lnTo>
                  <a:lnTo>
                    <a:pt x="1814" y="909"/>
                  </a:lnTo>
                  <a:lnTo>
                    <a:pt x="1846" y="926"/>
                  </a:lnTo>
                  <a:lnTo>
                    <a:pt x="1879" y="942"/>
                  </a:lnTo>
                  <a:lnTo>
                    <a:pt x="1911" y="958"/>
                  </a:lnTo>
                  <a:lnTo>
                    <a:pt x="1944" y="974"/>
                  </a:lnTo>
                  <a:lnTo>
                    <a:pt x="1976" y="991"/>
                  </a:lnTo>
                  <a:lnTo>
                    <a:pt x="2008" y="1007"/>
                  </a:lnTo>
                  <a:lnTo>
                    <a:pt x="2041" y="1023"/>
                  </a:lnTo>
                  <a:lnTo>
                    <a:pt x="2073" y="1039"/>
                  </a:lnTo>
                  <a:lnTo>
                    <a:pt x="2106" y="1055"/>
                  </a:lnTo>
                  <a:lnTo>
                    <a:pt x="2138" y="1072"/>
                  </a:lnTo>
                  <a:lnTo>
                    <a:pt x="2170" y="1088"/>
                  </a:lnTo>
                  <a:lnTo>
                    <a:pt x="2203" y="1104"/>
                  </a:lnTo>
                  <a:lnTo>
                    <a:pt x="2235" y="1120"/>
                  </a:lnTo>
                  <a:lnTo>
                    <a:pt x="2268" y="1137"/>
                  </a:lnTo>
                  <a:lnTo>
                    <a:pt x="2300" y="1153"/>
                  </a:lnTo>
                  <a:lnTo>
                    <a:pt x="2332" y="1169"/>
                  </a:lnTo>
                  <a:lnTo>
                    <a:pt x="2365" y="1185"/>
                  </a:lnTo>
                  <a:lnTo>
                    <a:pt x="2397" y="1202"/>
                  </a:lnTo>
                  <a:lnTo>
                    <a:pt x="2430" y="1218"/>
                  </a:lnTo>
                  <a:lnTo>
                    <a:pt x="2462" y="1234"/>
                  </a:lnTo>
                  <a:lnTo>
                    <a:pt x="2494" y="1250"/>
                  </a:lnTo>
                  <a:lnTo>
                    <a:pt x="2527" y="1267"/>
                  </a:lnTo>
                  <a:lnTo>
                    <a:pt x="2559" y="1283"/>
                  </a:lnTo>
                  <a:lnTo>
                    <a:pt x="2592" y="1299"/>
                  </a:lnTo>
                  <a:lnTo>
                    <a:pt x="2624" y="1315"/>
                  </a:lnTo>
                  <a:lnTo>
                    <a:pt x="2656" y="1331"/>
                  </a:lnTo>
                  <a:lnTo>
                    <a:pt x="2689" y="1348"/>
                  </a:lnTo>
                  <a:lnTo>
                    <a:pt x="2721" y="1364"/>
                  </a:lnTo>
                  <a:lnTo>
                    <a:pt x="2754" y="1380"/>
                  </a:lnTo>
                  <a:lnTo>
                    <a:pt x="2786" y="1396"/>
                  </a:lnTo>
                  <a:lnTo>
                    <a:pt x="2818" y="1413"/>
                  </a:lnTo>
                  <a:lnTo>
                    <a:pt x="2851" y="1429"/>
                  </a:lnTo>
                  <a:lnTo>
                    <a:pt x="2883" y="1445"/>
                  </a:lnTo>
                  <a:lnTo>
                    <a:pt x="2915" y="1461"/>
                  </a:lnTo>
                  <a:lnTo>
                    <a:pt x="2948" y="1478"/>
                  </a:lnTo>
                  <a:lnTo>
                    <a:pt x="2980" y="1494"/>
                  </a:lnTo>
                  <a:lnTo>
                    <a:pt x="3013" y="1510"/>
                  </a:lnTo>
                  <a:lnTo>
                    <a:pt x="3045" y="1526"/>
                  </a:lnTo>
                  <a:lnTo>
                    <a:pt x="3078" y="1543"/>
                  </a:lnTo>
                  <a:lnTo>
                    <a:pt x="3110" y="1559"/>
                  </a:lnTo>
                  <a:lnTo>
                    <a:pt x="3142" y="1575"/>
                  </a:lnTo>
                  <a:lnTo>
                    <a:pt x="3175" y="1591"/>
                  </a:lnTo>
                  <a:lnTo>
                    <a:pt x="3207" y="1607"/>
                  </a:lnTo>
                  <a:lnTo>
                    <a:pt x="3240" y="1624"/>
                  </a:lnTo>
                </a:path>
              </a:pathLst>
            </a:custGeom>
            <a:noFill/>
            <a:ln w="1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2" name="Freeform 34"/>
            <p:cNvSpPr>
              <a:spLocks/>
            </p:cNvSpPr>
            <p:nvPr/>
          </p:nvSpPr>
          <p:spPr bwMode="auto">
            <a:xfrm flipV="1">
              <a:off x="1099" y="1363"/>
              <a:ext cx="2462" cy="1612"/>
            </a:xfrm>
            <a:custGeom>
              <a:avLst/>
              <a:gdLst>
                <a:gd name="T0" fmla="*/ 0 w 3078"/>
                <a:gd name="T1" fmla="*/ 0 h 2015"/>
                <a:gd name="T2" fmla="*/ 81 w 3078"/>
                <a:gd name="T3" fmla="*/ 482 h 2015"/>
                <a:gd name="T4" fmla="*/ 162 w 3078"/>
                <a:gd name="T5" fmla="*/ 234 h 2015"/>
                <a:gd name="T6" fmla="*/ 243 w 3078"/>
                <a:gd name="T7" fmla="*/ 454 h 2015"/>
                <a:gd name="T8" fmla="*/ 324 w 3078"/>
                <a:gd name="T9" fmla="*/ 349 h 2015"/>
                <a:gd name="T10" fmla="*/ 405 w 3078"/>
                <a:gd name="T11" fmla="*/ 720 h 2015"/>
                <a:gd name="T12" fmla="*/ 486 w 3078"/>
                <a:gd name="T13" fmla="*/ 355 h 2015"/>
                <a:gd name="T14" fmla="*/ 567 w 3078"/>
                <a:gd name="T15" fmla="*/ 612 h 2015"/>
                <a:gd name="T16" fmla="*/ 648 w 3078"/>
                <a:gd name="T17" fmla="*/ 578 h 2015"/>
                <a:gd name="T18" fmla="*/ 729 w 3078"/>
                <a:gd name="T19" fmla="*/ 701 h 2015"/>
                <a:gd name="T20" fmla="*/ 810 w 3078"/>
                <a:gd name="T21" fmla="*/ 819 h 2015"/>
                <a:gd name="T22" fmla="*/ 891 w 3078"/>
                <a:gd name="T23" fmla="*/ 720 h 2015"/>
                <a:gd name="T24" fmla="*/ 972 w 3078"/>
                <a:gd name="T25" fmla="*/ 497 h 2015"/>
                <a:gd name="T26" fmla="*/ 1053 w 3078"/>
                <a:gd name="T27" fmla="*/ 704 h 2015"/>
                <a:gd name="T28" fmla="*/ 1134 w 3078"/>
                <a:gd name="T29" fmla="*/ 683 h 2015"/>
                <a:gd name="T30" fmla="*/ 1215 w 3078"/>
                <a:gd name="T31" fmla="*/ 1183 h 2015"/>
                <a:gd name="T32" fmla="*/ 1296 w 3078"/>
                <a:gd name="T33" fmla="*/ 791 h 2015"/>
                <a:gd name="T34" fmla="*/ 1377 w 3078"/>
                <a:gd name="T35" fmla="*/ 1081 h 2015"/>
                <a:gd name="T36" fmla="*/ 1458 w 3078"/>
                <a:gd name="T37" fmla="*/ 856 h 2015"/>
                <a:gd name="T38" fmla="*/ 1539 w 3078"/>
                <a:gd name="T39" fmla="*/ 1023 h 2015"/>
                <a:gd name="T40" fmla="*/ 1620 w 3078"/>
                <a:gd name="T41" fmla="*/ 760 h 2015"/>
                <a:gd name="T42" fmla="*/ 1701 w 3078"/>
                <a:gd name="T43" fmla="*/ 744 h 2015"/>
                <a:gd name="T44" fmla="*/ 1782 w 3078"/>
                <a:gd name="T45" fmla="*/ 1607 h 2015"/>
                <a:gd name="T46" fmla="*/ 1863 w 3078"/>
                <a:gd name="T47" fmla="*/ 1239 h 2015"/>
                <a:gd name="T48" fmla="*/ 1944 w 3078"/>
                <a:gd name="T49" fmla="*/ 1156 h 2015"/>
                <a:gd name="T50" fmla="*/ 2025 w 3078"/>
                <a:gd name="T51" fmla="*/ 1193 h 2015"/>
                <a:gd name="T52" fmla="*/ 2106 w 3078"/>
                <a:gd name="T53" fmla="*/ 1298 h 2015"/>
                <a:gd name="T54" fmla="*/ 2187 w 3078"/>
                <a:gd name="T55" fmla="*/ 1697 h 2015"/>
                <a:gd name="T56" fmla="*/ 2268 w 3078"/>
                <a:gd name="T57" fmla="*/ 1746 h 2015"/>
                <a:gd name="T58" fmla="*/ 2349 w 3078"/>
                <a:gd name="T59" fmla="*/ 1319 h 2015"/>
                <a:gd name="T60" fmla="*/ 2430 w 3078"/>
                <a:gd name="T61" fmla="*/ 1304 h 2015"/>
                <a:gd name="T62" fmla="*/ 2511 w 3078"/>
                <a:gd name="T63" fmla="*/ 1431 h 2015"/>
                <a:gd name="T64" fmla="*/ 2592 w 3078"/>
                <a:gd name="T65" fmla="*/ 1647 h 2015"/>
                <a:gd name="T66" fmla="*/ 2673 w 3078"/>
                <a:gd name="T67" fmla="*/ 1567 h 2015"/>
                <a:gd name="T68" fmla="*/ 2754 w 3078"/>
                <a:gd name="T69" fmla="*/ 2015 h 2015"/>
                <a:gd name="T70" fmla="*/ 2835 w 3078"/>
                <a:gd name="T71" fmla="*/ 1721 h 2015"/>
                <a:gd name="T72" fmla="*/ 2916 w 3078"/>
                <a:gd name="T73" fmla="*/ 1298 h 2015"/>
                <a:gd name="T74" fmla="*/ 2997 w 3078"/>
                <a:gd name="T75" fmla="*/ 1734 h 2015"/>
                <a:gd name="T76" fmla="*/ 3078 w 3078"/>
                <a:gd name="T77" fmla="*/ 173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8" h="2015">
                  <a:moveTo>
                    <a:pt x="0" y="0"/>
                  </a:moveTo>
                  <a:lnTo>
                    <a:pt x="81" y="482"/>
                  </a:lnTo>
                  <a:lnTo>
                    <a:pt x="162" y="234"/>
                  </a:lnTo>
                  <a:lnTo>
                    <a:pt x="243" y="454"/>
                  </a:lnTo>
                  <a:lnTo>
                    <a:pt x="324" y="349"/>
                  </a:lnTo>
                  <a:lnTo>
                    <a:pt x="405" y="720"/>
                  </a:lnTo>
                  <a:lnTo>
                    <a:pt x="486" y="355"/>
                  </a:lnTo>
                  <a:lnTo>
                    <a:pt x="567" y="612"/>
                  </a:lnTo>
                  <a:lnTo>
                    <a:pt x="648" y="578"/>
                  </a:lnTo>
                  <a:lnTo>
                    <a:pt x="729" y="701"/>
                  </a:lnTo>
                  <a:lnTo>
                    <a:pt x="810" y="819"/>
                  </a:lnTo>
                  <a:lnTo>
                    <a:pt x="891" y="720"/>
                  </a:lnTo>
                  <a:lnTo>
                    <a:pt x="972" y="497"/>
                  </a:lnTo>
                  <a:lnTo>
                    <a:pt x="1053" y="704"/>
                  </a:lnTo>
                  <a:lnTo>
                    <a:pt x="1134" y="683"/>
                  </a:lnTo>
                  <a:lnTo>
                    <a:pt x="1215" y="1183"/>
                  </a:lnTo>
                  <a:lnTo>
                    <a:pt x="1296" y="791"/>
                  </a:lnTo>
                  <a:lnTo>
                    <a:pt x="1377" y="1081"/>
                  </a:lnTo>
                  <a:lnTo>
                    <a:pt x="1458" y="856"/>
                  </a:lnTo>
                  <a:lnTo>
                    <a:pt x="1539" y="1023"/>
                  </a:lnTo>
                  <a:lnTo>
                    <a:pt x="1620" y="760"/>
                  </a:lnTo>
                  <a:lnTo>
                    <a:pt x="1701" y="744"/>
                  </a:lnTo>
                  <a:lnTo>
                    <a:pt x="1782" y="1607"/>
                  </a:lnTo>
                  <a:lnTo>
                    <a:pt x="1863" y="1239"/>
                  </a:lnTo>
                  <a:lnTo>
                    <a:pt x="1944" y="1156"/>
                  </a:lnTo>
                  <a:lnTo>
                    <a:pt x="2025" y="1193"/>
                  </a:lnTo>
                  <a:lnTo>
                    <a:pt x="2106" y="1298"/>
                  </a:lnTo>
                  <a:lnTo>
                    <a:pt x="2187" y="1697"/>
                  </a:lnTo>
                  <a:lnTo>
                    <a:pt x="2268" y="1746"/>
                  </a:lnTo>
                  <a:lnTo>
                    <a:pt x="2349" y="1319"/>
                  </a:lnTo>
                  <a:lnTo>
                    <a:pt x="2430" y="1304"/>
                  </a:lnTo>
                  <a:lnTo>
                    <a:pt x="2511" y="1431"/>
                  </a:lnTo>
                  <a:lnTo>
                    <a:pt x="2592" y="1647"/>
                  </a:lnTo>
                  <a:lnTo>
                    <a:pt x="2673" y="1567"/>
                  </a:lnTo>
                  <a:lnTo>
                    <a:pt x="2754" y="2015"/>
                  </a:lnTo>
                  <a:lnTo>
                    <a:pt x="2835" y="1721"/>
                  </a:lnTo>
                  <a:lnTo>
                    <a:pt x="2916" y="1298"/>
                  </a:lnTo>
                  <a:lnTo>
                    <a:pt x="2997" y="1734"/>
                  </a:lnTo>
                  <a:lnTo>
                    <a:pt x="3078" y="1737"/>
                  </a:lnTo>
                </a:path>
              </a:pathLst>
            </a:custGeom>
            <a:noFill/>
            <a:ln w="1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3" name="Freeform 35"/>
            <p:cNvSpPr>
              <a:spLocks/>
            </p:cNvSpPr>
            <p:nvPr/>
          </p:nvSpPr>
          <p:spPr bwMode="auto">
            <a:xfrm flipV="1">
              <a:off x="1035" y="1961"/>
              <a:ext cx="2591" cy="1176"/>
            </a:xfrm>
            <a:custGeom>
              <a:avLst/>
              <a:gdLst>
                <a:gd name="T0" fmla="*/ 32 w 3240"/>
                <a:gd name="T1" fmla="*/ 14 h 1470"/>
                <a:gd name="T2" fmla="*/ 97 w 3240"/>
                <a:gd name="T3" fmla="*/ 44 h 1470"/>
                <a:gd name="T4" fmla="*/ 162 w 3240"/>
                <a:gd name="T5" fmla="*/ 73 h 1470"/>
                <a:gd name="T6" fmla="*/ 226 w 3240"/>
                <a:gd name="T7" fmla="*/ 103 h 1470"/>
                <a:gd name="T8" fmla="*/ 291 w 3240"/>
                <a:gd name="T9" fmla="*/ 132 h 1470"/>
                <a:gd name="T10" fmla="*/ 356 w 3240"/>
                <a:gd name="T11" fmla="*/ 161 h 1470"/>
                <a:gd name="T12" fmla="*/ 421 w 3240"/>
                <a:gd name="T13" fmla="*/ 191 h 1470"/>
                <a:gd name="T14" fmla="*/ 486 w 3240"/>
                <a:gd name="T15" fmla="*/ 220 h 1470"/>
                <a:gd name="T16" fmla="*/ 550 w 3240"/>
                <a:gd name="T17" fmla="*/ 250 h 1470"/>
                <a:gd name="T18" fmla="*/ 615 w 3240"/>
                <a:gd name="T19" fmla="*/ 279 h 1470"/>
                <a:gd name="T20" fmla="*/ 680 w 3240"/>
                <a:gd name="T21" fmla="*/ 308 h 1470"/>
                <a:gd name="T22" fmla="*/ 745 w 3240"/>
                <a:gd name="T23" fmla="*/ 338 h 1470"/>
                <a:gd name="T24" fmla="*/ 810 w 3240"/>
                <a:gd name="T25" fmla="*/ 367 h 1470"/>
                <a:gd name="T26" fmla="*/ 874 w 3240"/>
                <a:gd name="T27" fmla="*/ 397 h 1470"/>
                <a:gd name="T28" fmla="*/ 939 w 3240"/>
                <a:gd name="T29" fmla="*/ 426 h 1470"/>
                <a:gd name="T30" fmla="*/ 1004 w 3240"/>
                <a:gd name="T31" fmla="*/ 455 h 1470"/>
                <a:gd name="T32" fmla="*/ 1069 w 3240"/>
                <a:gd name="T33" fmla="*/ 485 h 1470"/>
                <a:gd name="T34" fmla="*/ 1134 w 3240"/>
                <a:gd name="T35" fmla="*/ 514 h 1470"/>
                <a:gd name="T36" fmla="*/ 1198 w 3240"/>
                <a:gd name="T37" fmla="*/ 544 h 1470"/>
                <a:gd name="T38" fmla="*/ 1263 w 3240"/>
                <a:gd name="T39" fmla="*/ 573 h 1470"/>
                <a:gd name="T40" fmla="*/ 1328 w 3240"/>
                <a:gd name="T41" fmla="*/ 602 h 1470"/>
                <a:gd name="T42" fmla="*/ 1393 w 3240"/>
                <a:gd name="T43" fmla="*/ 632 h 1470"/>
                <a:gd name="T44" fmla="*/ 1457 w 3240"/>
                <a:gd name="T45" fmla="*/ 661 h 1470"/>
                <a:gd name="T46" fmla="*/ 1522 w 3240"/>
                <a:gd name="T47" fmla="*/ 691 h 1470"/>
                <a:gd name="T48" fmla="*/ 1587 w 3240"/>
                <a:gd name="T49" fmla="*/ 720 h 1470"/>
                <a:gd name="T50" fmla="*/ 1652 w 3240"/>
                <a:gd name="T51" fmla="*/ 749 h 1470"/>
                <a:gd name="T52" fmla="*/ 1717 w 3240"/>
                <a:gd name="T53" fmla="*/ 779 h 1470"/>
                <a:gd name="T54" fmla="*/ 1782 w 3240"/>
                <a:gd name="T55" fmla="*/ 808 h 1470"/>
                <a:gd name="T56" fmla="*/ 1846 w 3240"/>
                <a:gd name="T57" fmla="*/ 838 h 1470"/>
                <a:gd name="T58" fmla="*/ 1911 w 3240"/>
                <a:gd name="T59" fmla="*/ 867 h 1470"/>
                <a:gd name="T60" fmla="*/ 1976 w 3240"/>
                <a:gd name="T61" fmla="*/ 896 h 1470"/>
                <a:gd name="T62" fmla="*/ 2041 w 3240"/>
                <a:gd name="T63" fmla="*/ 926 h 1470"/>
                <a:gd name="T64" fmla="*/ 2106 w 3240"/>
                <a:gd name="T65" fmla="*/ 955 h 1470"/>
                <a:gd name="T66" fmla="*/ 2170 w 3240"/>
                <a:gd name="T67" fmla="*/ 985 h 1470"/>
                <a:gd name="T68" fmla="*/ 2235 w 3240"/>
                <a:gd name="T69" fmla="*/ 1014 h 1470"/>
                <a:gd name="T70" fmla="*/ 2300 w 3240"/>
                <a:gd name="T71" fmla="*/ 1044 h 1470"/>
                <a:gd name="T72" fmla="*/ 2365 w 3240"/>
                <a:gd name="T73" fmla="*/ 1073 h 1470"/>
                <a:gd name="T74" fmla="*/ 2430 w 3240"/>
                <a:gd name="T75" fmla="*/ 1102 h 1470"/>
                <a:gd name="T76" fmla="*/ 2494 w 3240"/>
                <a:gd name="T77" fmla="*/ 1132 h 1470"/>
                <a:gd name="T78" fmla="*/ 2559 w 3240"/>
                <a:gd name="T79" fmla="*/ 1161 h 1470"/>
                <a:gd name="T80" fmla="*/ 2624 w 3240"/>
                <a:gd name="T81" fmla="*/ 1191 h 1470"/>
                <a:gd name="T82" fmla="*/ 2689 w 3240"/>
                <a:gd name="T83" fmla="*/ 1220 h 1470"/>
                <a:gd name="T84" fmla="*/ 2754 w 3240"/>
                <a:gd name="T85" fmla="*/ 1249 h 1470"/>
                <a:gd name="T86" fmla="*/ 2818 w 3240"/>
                <a:gd name="T87" fmla="*/ 1279 h 1470"/>
                <a:gd name="T88" fmla="*/ 2883 w 3240"/>
                <a:gd name="T89" fmla="*/ 1308 h 1470"/>
                <a:gd name="T90" fmla="*/ 2948 w 3240"/>
                <a:gd name="T91" fmla="*/ 1338 h 1470"/>
                <a:gd name="T92" fmla="*/ 3013 w 3240"/>
                <a:gd name="T93" fmla="*/ 1367 h 1470"/>
                <a:gd name="T94" fmla="*/ 3078 w 3240"/>
                <a:gd name="T95" fmla="*/ 1396 h 1470"/>
                <a:gd name="T96" fmla="*/ 3142 w 3240"/>
                <a:gd name="T97" fmla="*/ 1426 h 1470"/>
                <a:gd name="T98" fmla="*/ 3207 w 3240"/>
                <a:gd name="T99" fmla="*/ 1455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0" h="1470">
                  <a:moveTo>
                    <a:pt x="0" y="0"/>
                  </a:moveTo>
                  <a:lnTo>
                    <a:pt x="32" y="14"/>
                  </a:lnTo>
                  <a:lnTo>
                    <a:pt x="64" y="29"/>
                  </a:lnTo>
                  <a:lnTo>
                    <a:pt x="97" y="44"/>
                  </a:lnTo>
                  <a:lnTo>
                    <a:pt x="129" y="58"/>
                  </a:lnTo>
                  <a:lnTo>
                    <a:pt x="162" y="73"/>
                  </a:lnTo>
                  <a:lnTo>
                    <a:pt x="194" y="88"/>
                  </a:lnTo>
                  <a:lnTo>
                    <a:pt x="226" y="103"/>
                  </a:lnTo>
                  <a:lnTo>
                    <a:pt x="259" y="117"/>
                  </a:lnTo>
                  <a:lnTo>
                    <a:pt x="291" y="132"/>
                  </a:lnTo>
                  <a:lnTo>
                    <a:pt x="324" y="147"/>
                  </a:lnTo>
                  <a:lnTo>
                    <a:pt x="356" y="161"/>
                  </a:lnTo>
                  <a:lnTo>
                    <a:pt x="388" y="176"/>
                  </a:lnTo>
                  <a:lnTo>
                    <a:pt x="421" y="191"/>
                  </a:lnTo>
                  <a:lnTo>
                    <a:pt x="453" y="205"/>
                  </a:lnTo>
                  <a:lnTo>
                    <a:pt x="486" y="220"/>
                  </a:lnTo>
                  <a:lnTo>
                    <a:pt x="518" y="235"/>
                  </a:lnTo>
                  <a:lnTo>
                    <a:pt x="550" y="250"/>
                  </a:lnTo>
                  <a:lnTo>
                    <a:pt x="583" y="264"/>
                  </a:lnTo>
                  <a:lnTo>
                    <a:pt x="615" y="279"/>
                  </a:lnTo>
                  <a:lnTo>
                    <a:pt x="648" y="294"/>
                  </a:lnTo>
                  <a:lnTo>
                    <a:pt x="680" y="308"/>
                  </a:lnTo>
                  <a:lnTo>
                    <a:pt x="712" y="323"/>
                  </a:lnTo>
                  <a:lnTo>
                    <a:pt x="745" y="338"/>
                  </a:lnTo>
                  <a:lnTo>
                    <a:pt x="777" y="352"/>
                  </a:lnTo>
                  <a:lnTo>
                    <a:pt x="810" y="367"/>
                  </a:lnTo>
                  <a:lnTo>
                    <a:pt x="842" y="382"/>
                  </a:lnTo>
                  <a:lnTo>
                    <a:pt x="874" y="397"/>
                  </a:lnTo>
                  <a:lnTo>
                    <a:pt x="907" y="411"/>
                  </a:lnTo>
                  <a:lnTo>
                    <a:pt x="939" y="426"/>
                  </a:lnTo>
                  <a:lnTo>
                    <a:pt x="972" y="441"/>
                  </a:lnTo>
                  <a:lnTo>
                    <a:pt x="1004" y="455"/>
                  </a:lnTo>
                  <a:lnTo>
                    <a:pt x="1036" y="470"/>
                  </a:lnTo>
                  <a:lnTo>
                    <a:pt x="1069" y="485"/>
                  </a:lnTo>
                  <a:lnTo>
                    <a:pt x="1101" y="499"/>
                  </a:lnTo>
                  <a:lnTo>
                    <a:pt x="1134" y="514"/>
                  </a:lnTo>
                  <a:lnTo>
                    <a:pt x="1166" y="529"/>
                  </a:lnTo>
                  <a:lnTo>
                    <a:pt x="1198" y="544"/>
                  </a:lnTo>
                  <a:lnTo>
                    <a:pt x="1231" y="558"/>
                  </a:lnTo>
                  <a:lnTo>
                    <a:pt x="1263" y="573"/>
                  </a:lnTo>
                  <a:lnTo>
                    <a:pt x="1296" y="588"/>
                  </a:lnTo>
                  <a:lnTo>
                    <a:pt x="1328" y="602"/>
                  </a:lnTo>
                  <a:lnTo>
                    <a:pt x="1360" y="617"/>
                  </a:lnTo>
                  <a:lnTo>
                    <a:pt x="1393" y="632"/>
                  </a:lnTo>
                  <a:lnTo>
                    <a:pt x="1425" y="647"/>
                  </a:lnTo>
                  <a:lnTo>
                    <a:pt x="1457" y="661"/>
                  </a:lnTo>
                  <a:lnTo>
                    <a:pt x="1490" y="676"/>
                  </a:lnTo>
                  <a:lnTo>
                    <a:pt x="1522" y="691"/>
                  </a:lnTo>
                  <a:lnTo>
                    <a:pt x="1555" y="705"/>
                  </a:lnTo>
                  <a:lnTo>
                    <a:pt x="1587" y="720"/>
                  </a:lnTo>
                  <a:lnTo>
                    <a:pt x="1620" y="735"/>
                  </a:lnTo>
                  <a:lnTo>
                    <a:pt x="1652" y="749"/>
                  </a:lnTo>
                  <a:lnTo>
                    <a:pt x="1684" y="764"/>
                  </a:lnTo>
                  <a:lnTo>
                    <a:pt x="1717" y="779"/>
                  </a:lnTo>
                  <a:lnTo>
                    <a:pt x="1749" y="794"/>
                  </a:lnTo>
                  <a:lnTo>
                    <a:pt x="1782" y="808"/>
                  </a:lnTo>
                  <a:lnTo>
                    <a:pt x="1814" y="823"/>
                  </a:lnTo>
                  <a:lnTo>
                    <a:pt x="1846" y="838"/>
                  </a:lnTo>
                  <a:lnTo>
                    <a:pt x="1879" y="852"/>
                  </a:lnTo>
                  <a:lnTo>
                    <a:pt x="1911" y="867"/>
                  </a:lnTo>
                  <a:lnTo>
                    <a:pt x="1944" y="882"/>
                  </a:lnTo>
                  <a:lnTo>
                    <a:pt x="1976" y="896"/>
                  </a:lnTo>
                  <a:lnTo>
                    <a:pt x="2008" y="911"/>
                  </a:lnTo>
                  <a:lnTo>
                    <a:pt x="2041" y="926"/>
                  </a:lnTo>
                  <a:lnTo>
                    <a:pt x="2073" y="941"/>
                  </a:lnTo>
                  <a:lnTo>
                    <a:pt x="2106" y="955"/>
                  </a:lnTo>
                  <a:lnTo>
                    <a:pt x="2138" y="970"/>
                  </a:lnTo>
                  <a:lnTo>
                    <a:pt x="2170" y="985"/>
                  </a:lnTo>
                  <a:lnTo>
                    <a:pt x="2203" y="999"/>
                  </a:lnTo>
                  <a:lnTo>
                    <a:pt x="2235" y="1014"/>
                  </a:lnTo>
                  <a:lnTo>
                    <a:pt x="2268" y="1029"/>
                  </a:lnTo>
                  <a:lnTo>
                    <a:pt x="2300" y="1044"/>
                  </a:lnTo>
                  <a:lnTo>
                    <a:pt x="2332" y="1058"/>
                  </a:lnTo>
                  <a:lnTo>
                    <a:pt x="2365" y="1073"/>
                  </a:lnTo>
                  <a:lnTo>
                    <a:pt x="2397" y="1088"/>
                  </a:lnTo>
                  <a:lnTo>
                    <a:pt x="2430" y="1102"/>
                  </a:lnTo>
                  <a:lnTo>
                    <a:pt x="2462" y="1117"/>
                  </a:lnTo>
                  <a:lnTo>
                    <a:pt x="2494" y="1132"/>
                  </a:lnTo>
                  <a:lnTo>
                    <a:pt x="2527" y="1146"/>
                  </a:lnTo>
                  <a:lnTo>
                    <a:pt x="2559" y="1161"/>
                  </a:lnTo>
                  <a:lnTo>
                    <a:pt x="2592" y="1176"/>
                  </a:lnTo>
                  <a:lnTo>
                    <a:pt x="2624" y="1191"/>
                  </a:lnTo>
                  <a:lnTo>
                    <a:pt x="2656" y="1205"/>
                  </a:lnTo>
                  <a:lnTo>
                    <a:pt x="2689" y="1220"/>
                  </a:lnTo>
                  <a:lnTo>
                    <a:pt x="2721" y="1235"/>
                  </a:lnTo>
                  <a:lnTo>
                    <a:pt x="2754" y="1249"/>
                  </a:lnTo>
                  <a:lnTo>
                    <a:pt x="2786" y="1264"/>
                  </a:lnTo>
                  <a:lnTo>
                    <a:pt x="2818" y="1279"/>
                  </a:lnTo>
                  <a:lnTo>
                    <a:pt x="2851" y="1293"/>
                  </a:lnTo>
                  <a:lnTo>
                    <a:pt x="2883" y="1308"/>
                  </a:lnTo>
                  <a:lnTo>
                    <a:pt x="2915" y="1323"/>
                  </a:lnTo>
                  <a:lnTo>
                    <a:pt x="2948" y="1338"/>
                  </a:lnTo>
                  <a:lnTo>
                    <a:pt x="2980" y="1352"/>
                  </a:lnTo>
                  <a:lnTo>
                    <a:pt x="3013" y="1367"/>
                  </a:lnTo>
                  <a:lnTo>
                    <a:pt x="3045" y="1382"/>
                  </a:lnTo>
                  <a:lnTo>
                    <a:pt x="3078" y="1396"/>
                  </a:lnTo>
                  <a:lnTo>
                    <a:pt x="3110" y="1411"/>
                  </a:lnTo>
                  <a:lnTo>
                    <a:pt x="3142" y="1426"/>
                  </a:lnTo>
                  <a:lnTo>
                    <a:pt x="3175" y="1441"/>
                  </a:lnTo>
                  <a:lnTo>
                    <a:pt x="3207" y="1455"/>
                  </a:lnTo>
                  <a:lnTo>
                    <a:pt x="3240" y="1470"/>
                  </a:lnTo>
                </a:path>
              </a:pathLst>
            </a:custGeom>
            <a:noFill/>
            <a:ln w="12">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4" name="Oval 36"/>
            <p:cNvSpPr>
              <a:spLocks noChangeArrowheads="1"/>
            </p:cNvSpPr>
            <p:nvPr/>
          </p:nvSpPr>
          <p:spPr bwMode="auto">
            <a:xfrm>
              <a:off x="1066" y="2942"/>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5" name="Oval 37"/>
            <p:cNvSpPr>
              <a:spLocks noChangeArrowheads="1"/>
            </p:cNvSpPr>
            <p:nvPr/>
          </p:nvSpPr>
          <p:spPr bwMode="auto">
            <a:xfrm>
              <a:off x="1131" y="2556"/>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6" name="Oval 38"/>
            <p:cNvSpPr>
              <a:spLocks noChangeArrowheads="1"/>
            </p:cNvSpPr>
            <p:nvPr/>
          </p:nvSpPr>
          <p:spPr bwMode="auto">
            <a:xfrm>
              <a:off x="1195" y="2755"/>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7" name="Oval 39"/>
            <p:cNvSpPr>
              <a:spLocks noChangeArrowheads="1"/>
            </p:cNvSpPr>
            <p:nvPr/>
          </p:nvSpPr>
          <p:spPr bwMode="auto">
            <a:xfrm>
              <a:off x="1260" y="2579"/>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8" name="Oval 40"/>
            <p:cNvSpPr>
              <a:spLocks noChangeArrowheads="1"/>
            </p:cNvSpPr>
            <p:nvPr/>
          </p:nvSpPr>
          <p:spPr bwMode="auto">
            <a:xfrm>
              <a:off x="1325" y="2663"/>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9" name="Oval 41"/>
            <p:cNvSpPr>
              <a:spLocks noChangeArrowheads="1"/>
            </p:cNvSpPr>
            <p:nvPr/>
          </p:nvSpPr>
          <p:spPr bwMode="auto">
            <a:xfrm>
              <a:off x="1390" y="2366"/>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0" name="Oval 42"/>
            <p:cNvSpPr>
              <a:spLocks noChangeArrowheads="1"/>
            </p:cNvSpPr>
            <p:nvPr/>
          </p:nvSpPr>
          <p:spPr bwMode="auto">
            <a:xfrm>
              <a:off x="1455" y="2658"/>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1" name="Oval 43"/>
            <p:cNvSpPr>
              <a:spLocks noChangeArrowheads="1"/>
            </p:cNvSpPr>
            <p:nvPr/>
          </p:nvSpPr>
          <p:spPr bwMode="auto">
            <a:xfrm>
              <a:off x="1519" y="2452"/>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2" name="Oval 44"/>
            <p:cNvSpPr>
              <a:spLocks noChangeArrowheads="1"/>
            </p:cNvSpPr>
            <p:nvPr/>
          </p:nvSpPr>
          <p:spPr bwMode="auto">
            <a:xfrm>
              <a:off x="1584" y="2479"/>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3" name="Oval 45"/>
            <p:cNvSpPr>
              <a:spLocks noChangeArrowheads="1"/>
            </p:cNvSpPr>
            <p:nvPr/>
          </p:nvSpPr>
          <p:spPr bwMode="auto">
            <a:xfrm>
              <a:off x="1649" y="2381"/>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4" name="Oval 46"/>
            <p:cNvSpPr>
              <a:spLocks noChangeArrowheads="1"/>
            </p:cNvSpPr>
            <p:nvPr/>
          </p:nvSpPr>
          <p:spPr bwMode="auto">
            <a:xfrm>
              <a:off x="1714" y="2287"/>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5" name="Oval 47"/>
            <p:cNvSpPr>
              <a:spLocks noChangeArrowheads="1"/>
            </p:cNvSpPr>
            <p:nvPr/>
          </p:nvSpPr>
          <p:spPr bwMode="auto">
            <a:xfrm>
              <a:off x="1778" y="2366"/>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6" name="Oval 48"/>
            <p:cNvSpPr>
              <a:spLocks noChangeArrowheads="1"/>
            </p:cNvSpPr>
            <p:nvPr/>
          </p:nvSpPr>
          <p:spPr bwMode="auto">
            <a:xfrm>
              <a:off x="1843" y="2544"/>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7" name="Oval 49"/>
            <p:cNvSpPr>
              <a:spLocks noChangeArrowheads="1"/>
            </p:cNvSpPr>
            <p:nvPr/>
          </p:nvSpPr>
          <p:spPr bwMode="auto">
            <a:xfrm>
              <a:off x="1908" y="2379"/>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8" name="Oval 50"/>
            <p:cNvSpPr>
              <a:spLocks noChangeArrowheads="1"/>
            </p:cNvSpPr>
            <p:nvPr/>
          </p:nvSpPr>
          <p:spPr bwMode="auto">
            <a:xfrm>
              <a:off x="1973" y="2395"/>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9" name="Oval 51"/>
            <p:cNvSpPr>
              <a:spLocks noChangeArrowheads="1"/>
            </p:cNvSpPr>
            <p:nvPr/>
          </p:nvSpPr>
          <p:spPr bwMode="auto">
            <a:xfrm>
              <a:off x="2038" y="1995"/>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0" name="Oval 52"/>
            <p:cNvSpPr>
              <a:spLocks noChangeArrowheads="1"/>
            </p:cNvSpPr>
            <p:nvPr/>
          </p:nvSpPr>
          <p:spPr bwMode="auto">
            <a:xfrm>
              <a:off x="2102" y="2309"/>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1" name="Oval 53"/>
            <p:cNvSpPr>
              <a:spLocks noChangeArrowheads="1"/>
            </p:cNvSpPr>
            <p:nvPr/>
          </p:nvSpPr>
          <p:spPr bwMode="auto">
            <a:xfrm>
              <a:off x="2167" y="2077"/>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2" name="Oval 54"/>
            <p:cNvSpPr>
              <a:spLocks noChangeArrowheads="1"/>
            </p:cNvSpPr>
            <p:nvPr/>
          </p:nvSpPr>
          <p:spPr bwMode="auto">
            <a:xfrm>
              <a:off x="2232" y="2257"/>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3" name="Oval 55"/>
            <p:cNvSpPr>
              <a:spLocks noChangeArrowheads="1"/>
            </p:cNvSpPr>
            <p:nvPr/>
          </p:nvSpPr>
          <p:spPr bwMode="auto">
            <a:xfrm>
              <a:off x="2297" y="2123"/>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4" name="Oval 56"/>
            <p:cNvSpPr>
              <a:spLocks noChangeArrowheads="1"/>
            </p:cNvSpPr>
            <p:nvPr/>
          </p:nvSpPr>
          <p:spPr bwMode="auto">
            <a:xfrm>
              <a:off x="2362" y="2334"/>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5" name="Oval 57"/>
            <p:cNvSpPr>
              <a:spLocks noChangeArrowheads="1"/>
            </p:cNvSpPr>
            <p:nvPr/>
          </p:nvSpPr>
          <p:spPr bwMode="auto">
            <a:xfrm>
              <a:off x="2426" y="2347"/>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6" name="Oval 58"/>
            <p:cNvSpPr>
              <a:spLocks noChangeArrowheads="1"/>
            </p:cNvSpPr>
            <p:nvPr/>
          </p:nvSpPr>
          <p:spPr bwMode="auto">
            <a:xfrm>
              <a:off x="2491" y="1656"/>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7" name="Oval 59"/>
            <p:cNvSpPr>
              <a:spLocks noChangeArrowheads="1"/>
            </p:cNvSpPr>
            <p:nvPr/>
          </p:nvSpPr>
          <p:spPr bwMode="auto">
            <a:xfrm>
              <a:off x="2556" y="1951"/>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8" name="Oval 60"/>
            <p:cNvSpPr>
              <a:spLocks noChangeArrowheads="1"/>
            </p:cNvSpPr>
            <p:nvPr/>
          </p:nvSpPr>
          <p:spPr bwMode="auto">
            <a:xfrm>
              <a:off x="2621" y="2017"/>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9" name="Oval 61"/>
            <p:cNvSpPr>
              <a:spLocks noChangeArrowheads="1"/>
            </p:cNvSpPr>
            <p:nvPr/>
          </p:nvSpPr>
          <p:spPr bwMode="auto">
            <a:xfrm>
              <a:off x="2686" y="1987"/>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0" name="Oval 62"/>
            <p:cNvSpPr>
              <a:spLocks noChangeArrowheads="1"/>
            </p:cNvSpPr>
            <p:nvPr/>
          </p:nvSpPr>
          <p:spPr bwMode="auto">
            <a:xfrm>
              <a:off x="2750" y="1903"/>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1" name="Oval 63"/>
            <p:cNvSpPr>
              <a:spLocks noChangeArrowheads="1"/>
            </p:cNvSpPr>
            <p:nvPr/>
          </p:nvSpPr>
          <p:spPr bwMode="auto">
            <a:xfrm>
              <a:off x="2815" y="1584"/>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2" name="Oval 64"/>
            <p:cNvSpPr>
              <a:spLocks noChangeArrowheads="1"/>
            </p:cNvSpPr>
            <p:nvPr/>
          </p:nvSpPr>
          <p:spPr bwMode="auto">
            <a:xfrm>
              <a:off x="2880" y="1545"/>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3" name="Oval 65"/>
            <p:cNvSpPr>
              <a:spLocks noChangeArrowheads="1"/>
            </p:cNvSpPr>
            <p:nvPr/>
          </p:nvSpPr>
          <p:spPr bwMode="auto">
            <a:xfrm>
              <a:off x="2945" y="1887"/>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4" name="Oval 66"/>
            <p:cNvSpPr>
              <a:spLocks noChangeArrowheads="1"/>
            </p:cNvSpPr>
            <p:nvPr/>
          </p:nvSpPr>
          <p:spPr bwMode="auto">
            <a:xfrm>
              <a:off x="3010" y="1899"/>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5" name="Oval 67"/>
            <p:cNvSpPr>
              <a:spLocks noChangeArrowheads="1"/>
            </p:cNvSpPr>
            <p:nvPr/>
          </p:nvSpPr>
          <p:spPr bwMode="auto">
            <a:xfrm>
              <a:off x="3074" y="1797"/>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6" name="Oval 68"/>
            <p:cNvSpPr>
              <a:spLocks noChangeArrowheads="1"/>
            </p:cNvSpPr>
            <p:nvPr/>
          </p:nvSpPr>
          <p:spPr bwMode="auto">
            <a:xfrm>
              <a:off x="3139" y="1624"/>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7" name="Oval 69"/>
            <p:cNvSpPr>
              <a:spLocks noChangeArrowheads="1"/>
            </p:cNvSpPr>
            <p:nvPr/>
          </p:nvSpPr>
          <p:spPr bwMode="auto">
            <a:xfrm>
              <a:off x="3204" y="1688"/>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8" name="Oval 70"/>
            <p:cNvSpPr>
              <a:spLocks noChangeArrowheads="1"/>
            </p:cNvSpPr>
            <p:nvPr/>
          </p:nvSpPr>
          <p:spPr bwMode="auto">
            <a:xfrm>
              <a:off x="3269" y="1330"/>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9" name="Oval 71"/>
            <p:cNvSpPr>
              <a:spLocks noChangeArrowheads="1"/>
            </p:cNvSpPr>
            <p:nvPr/>
          </p:nvSpPr>
          <p:spPr bwMode="auto">
            <a:xfrm>
              <a:off x="3334" y="1565"/>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0" name="Oval 72"/>
            <p:cNvSpPr>
              <a:spLocks noChangeArrowheads="1"/>
            </p:cNvSpPr>
            <p:nvPr/>
          </p:nvSpPr>
          <p:spPr bwMode="auto">
            <a:xfrm>
              <a:off x="3398" y="1903"/>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1" name="Oval 73"/>
            <p:cNvSpPr>
              <a:spLocks noChangeArrowheads="1"/>
            </p:cNvSpPr>
            <p:nvPr/>
          </p:nvSpPr>
          <p:spPr bwMode="auto">
            <a:xfrm>
              <a:off x="3463" y="1555"/>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2" name="Oval 74"/>
            <p:cNvSpPr>
              <a:spLocks noChangeArrowheads="1"/>
            </p:cNvSpPr>
            <p:nvPr/>
          </p:nvSpPr>
          <p:spPr bwMode="auto">
            <a:xfrm>
              <a:off x="3528" y="1552"/>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3" name="Oval 75"/>
            <p:cNvSpPr>
              <a:spLocks noChangeArrowheads="1"/>
            </p:cNvSpPr>
            <p:nvPr/>
          </p:nvSpPr>
          <p:spPr bwMode="auto">
            <a:xfrm>
              <a:off x="1066" y="2942"/>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4" name="Oval 76"/>
            <p:cNvSpPr>
              <a:spLocks noChangeArrowheads="1"/>
            </p:cNvSpPr>
            <p:nvPr/>
          </p:nvSpPr>
          <p:spPr bwMode="auto">
            <a:xfrm>
              <a:off x="1131" y="2883"/>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5" name="Oval 77"/>
            <p:cNvSpPr>
              <a:spLocks noChangeArrowheads="1"/>
            </p:cNvSpPr>
            <p:nvPr/>
          </p:nvSpPr>
          <p:spPr bwMode="auto">
            <a:xfrm>
              <a:off x="1195" y="2987"/>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6" name="Oval 78"/>
            <p:cNvSpPr>
              <a:spLocks noChangeArrowheads="1"/>
            </p:cNvSpPr>
            <p:nvPr/>
          </p:nvSpPr>
          <p:spPr bwMode="auto">
            <a:xfrm>
              <a:off x="1260" y="2858"/>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7" name="Oval 79"/>
            <p:cNvSpPr>
              <a:spLocks noChangeArrowheads="1"/>
            </p:cNvSpPr>
            <p:nvPr/>
          </p:nvSpPr>
          <p:spPr bwMode="auto">
            <a:xfrm>
              <a:off x="1325" y="3004"/>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8" name="Oval 80"/>
            <p:cNvSpPr>
              <a:spLocks noChangeArrowheads="1"/>
            </p:cNvSpPr>
            <p:nvPr/>
          </p:nvSpPr>
          <p:spPr bwMode="auto">
            <a:xfrm>
              <a:off x="1390" y="2769"/>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9" name="Oval 81"/>
            <p:cNvSpPr>
              <a:spLocks noChangeArrowheads="1"/>
            </p:cNvSpPr>
            <p:nvPr/>
          </p:nvSpPr>
          <p:spPr bwMode="auto">
            <a:xfrm>
              <a:off x="1455" y="3019"/>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0" name="Oval 82"/>
            <p:cNvSpPr>
              <a:spLocks noChangeArrowheads="1"/>
            </p:cNvSpPr>
            <p:nvPr/>
          </p:nvSpPr>
          <p:spPr bwMode="auto">
            <a:xfrm>
              <a:off x="1519" y="2891"/>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1" name="Oval 83"/>
            <p:cNvSpPr>
              <a:spLocks noChangeArrowheads="1"/>
            </p:cNvSpPr>
            <p:nvPr/>
          </p:nvSpPr>
          <p:spPr bwMode="auto">
            <a:xfrm>
              <a:off x="1584" y="2939"/>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2" name="Oval 84"/>
            <p:cNvSpPr>
              <a:spLocks noChangeArrowheads="1"/>
            </p:cNvSpPr>
            <p:nvPr/>
          </p:nvSpPr>
          <p:spPr bwMode="auto">
            <a:xfrm>
              <a:off x="1649" y="2898"/>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3" name="Oval 85"/>
            <p:cNvSpPr>
              <a:spLocks noChangeArrowheads="1"/>
            </p:cNvSpPr>
            <p:nvPr/>
          </p:nvSpPr>
          <p:spPr bwMode="auto">
            <a:xfrm>
              <a:off x="1714" y="2893"/>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4" name="Oval 86"/>
            <p:cNvSpPr>
              <a:spLocks noChangeArrowheads="1"/>
            </p:cNvSpPr>
            <p:nvPr/>
          </p:nvSpPr>
          <p:spPr bwMode="auto">
            <a:xfrm>
              <a:off x="1778" y="2945"/>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5" name="Oval 87"/>
            <p:cNvSpPr>
              <a:spLocks noChangeArrowheads="1"/>
            </p:cNvSpPr>
            <p:nvPr/>
          </p:nvSpPr>
          <p:spPr bwMode="auto">
            <a:xfrm>
              <a:off x="1843" y="3019"/>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6" name="Oval 88"/>
            <p:cNvSpPr>
              <a:spLocks noChangeArrowheads="1"/>
            </p:cNvSpPr>
            <p:nvPr/>
          </p:nvSpPr>
          <p:spPr bwMode="auto">
            <a:xfrm>
              <a:off x="1908" y="2987"/>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7" name="Oval 89"/>
            <p:cNvSpPr>
              <a:spLocks noChangeArrowheads="1"/>
            </p:cNvSpPr>
            <p:nvPr/>
          </p:nvSpPr>
          <p:spPr bwMode="auto">
            <a:xfrm>
              <a:off x="1973" y="2975"/>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8" name="Oval 90"/>
            <p:cNvSpPr>
              <a:spLocks noChangeArrowheads="1"/>
            </p:cNvSpPr>
            <p:nvPr/>
          </p:nvSpPr>
          <p:spPr bwMode="auto">
            <a:xfrm>
              <a:off x="2038" y="2687"/>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9" name="Oval 91"/>
            <p:cNvSpPr>
              <a:spLocks noChangeArrowheads="1"/>
            </p:cNvSpPr>
            <p:nvPr/>
          </p:nvSpPr>
          <p:spPr bwMode="auto">
            <a:xfrm>
              <a:off x="2102" y="2952"/>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0" name="Oval 92"/>
            <p:cNvSpPr>
              <a:spLocks noChangeArrowheads="1"/>
            </p:cNvSpPr>
            <p:nvPr/>
          </p:nvSpPr>
          <p:spPr bwMode="auto">
            <a:xfrm>
              <a:off x="2167" y="2873"/>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1" name="Oval 93"/>
            <p:cNvSpPr>
              <a:spLocks noChangeArrowheads="1"/>
            </p:cNvSpPr>
            <p:nvPr/>
          </p:nvSpPr>
          <p:spPr bwMode="auto">
            <a:xfrm>
              <a:off x="2232" y="2999"/>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2" name="Oval 94"/>
            <p:cNvSpPr>
              <a:spLocks noChangeArrowheads="1"/>
            </p:cNvSpPr>
            <p:nvPr/>
          </p:nvSpPr>
          <p:spPr bwMode="auto">
            <a:xfrm>
              <a:off x="2297" y="2910"/>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3" name="Oval 95"/>
            <p:cNvSpPr>
              <a:spLocks noChangeArrowheads="1"/>
            </p:cNvSpPr>
            <p:nvPr/>
          </p:nvSpPr>
          <p:spPr bwMode="auto">
            <a:xfrm>
              <a:off x="2362" y="2991"/>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4" name="Oval 96"/>
            <p:cNvSpPr>
              <a:spLocks noChangeArrowheads="1"/>
            </p:cNvSpPr>
            <p:nvPr/>
          </p:nvSpPr>
          <p:spPr bwMode="auto">
            <a:xfrm>
              <a:off x="2426" y="2994"/>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5" name="Oval 97"/>
            <p:cNvSpPr>
              <a:spLocks noChangeArrowheads="1"/>
            </p:cNvSpPr>
            <p:nvPr/>
          </p:nvSpPr>
          <p:spPr bwMode="auto">
            <a:xfrm>
              <a:off x="2491" y="2477"/>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6" name="Oval 98"/>
            <p:cNvSpPr>
              <a:spLocks noChangeArrowheads="1"/>
            </p:cNvSpPr>
            <p:nvPr/>
          </p:nvSpPr>
          <p:spPr bwMode="auto">
            <a:xfrm>
              <a:off x="2556" y="2826"/>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7" name="Oval 99"/>
            <p:cNvSpPr>
              <a:spLocks noChangeArrowheads="1"/>
            </p:cNvSpPr>
            <p:nvPr/>
          </p:nvSpPr>
          <p:spPr bwMode="auto">
            <a:xfrm>
              <a:off x="2621" y="2868"/>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8" name="Oval 100"/>
            <p:cNvSpPr>
              <a:spLocks noChangeArrowheads="1"/>
            </p:cNvSpPr>
            <p:nvPr/>
          </p:nvSpPr>
          <p:spPr bwMode="auto">
            <a:xfrm>
              <a:off x="2686" y="2939"/>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9" name="Oval 101"/>
            <p:cNvSpPr>
              <a:spLocks noChangeArrowheads="1"/>
            </p:cNvSpPr>
            <p:nvPr/>
          </p:nvSpPr>
          <p:spPr bwMode="auto">
            <a:xfrm>
              <a:off x="2750" y="2806"/>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0" name="Oval 102"/>
            <p:cNvSpPr>
              <a:spLocks noChangeArrowheads="1"/>
            </p:cNvSpPr>
            <p:nvPr/>
          </p:nvSpPr>
          <p:spPr bwMode="auto">
            <a:xfrm>
              <a:off x="2815" y="2643"/>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1" name="Oval 103"/>
            <p:cNvSpPr>
              <a:spLocks noChangeArrowheads="1"/>
            </p:cNvSpPr>
            <p:nvPr/>
          </p:nvSpPr>
          <p:spPr bwMode="auto">
            <a:xfrm>
              <a:off x="2880" y="2724"/>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2" name="Oval 104"/>
            <p:cNvSpPr>
              <a:spLocks noChangeArrowheads="1"/>
            </p:cNvSpPr>
            <p:nvPr/>
          </p:nvSpPr>
          <p:spPr bwMode="auto">
            <a:xfrm>
              <a:off x="2945" y="3004"/>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3" name="Oval 105"/>
            <p:cNvSpPr>
              <a:spLocks noChangeArrowheads="1"/>
            </p:cNvSpPr>
            <p:nvPr/>
          </p:nvSpPr>
          <p:spPr bwMode="auto">
            <a:xfrm>
              <a:off x="3010" y="2900"/>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4" name="Oval 106"/>
            <p:cNvSpPr>
              <a:spLocks noChangeArrowheads="1"/>
            </p:cNvSpPr>
            <p:nvPr/>
          </p:nvSpPr>
          <p:spPr bwMode="auto">
            <a:xfrm>
              <a:off x="3074" y="2831"/>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5" name="Oval 107"/>
            <p:cNvSpPr>
              <a:spLocks noChangeArrowheads="1"/>
            </p:cNvSpPr>
            <p:nvPr/>
          </p:nvSpPr>
          <p:spPr bwMode="auto">
            <a:xfrm>
              <a:off x="3139" y="2771"/>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6" name="Oval 108"/>
            <p:cNvSpPr>
              <a:spLocks noChangeArrowheads="1"/>
            </p:cNvSpPr>
            <p:nvPr/>
          </p:nvSpPr>
          <p:spPr bwMode="auto">
            <a:xfrm>
              <a:off x="3204" y="2887"/>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7" name="Oval 109"/>
            <p:cNvSpPr>
              <a:spLocks noChangeArrowheads="1"/>
            </p:cNvSpPr>
            <p:nvPr/>
          </p:nvSpPr>
          <p:spPr bwMode="auto">
            <a:xfrm>
              <a:off x="3269" y="2619"/>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8" name="Oval 110"/>
            <p:cNvSpPr>
              <a:spLocks noChangeArrowheads="1"/>
            </p:cNvSpPr>
            <p:nvPr/>
          </p:nvSpPr>
          <p:spPr bwMode="auto">
            <a:xfrm>
              <a:off x="3334" y="2779"/>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9" name="Oval 111"/>
            <p:cNvSpPr>
              <a:spLocks noChangeArrowheads="1"/>
            </p:cNvSpPr>
            <p:nvPr/>
          </p:nvSpPr>
          <p:spPr bwMode="auto">
            <a:xfrm>
              <a:off x="3398" y="3002"/>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0" name="Oval 112"/>
            <p:cNvSpPr>
              <a:spLocks noChangeArrowheads="1"/>
            </p:cNvSpPr>
            <p:nvPr/>
          </p:nvSpPr>
          <p:spPr bwMode="auto">
            <a:xfrm>
              <a:off x="3463" y="2799"/>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1" name="Oval 113"/>
            <p:cNvSpPr>
              <a:spLocks noChangeArrowheads="1"/>
            </p:cNvSpPr>
            <p:nvPr/>
          </p:nvSpPr>
          <p:spPr bwMode="auto">
            <a:xfrm>
              <a:off x="3528" y="2871"/>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2" name="Oval 114"/>
            <p:cNvSpPr>
              <a:spLocks noChangeArrowheads="1"/>
            </p:cNvSpPr>
            <p:nvPr/>
          </p:nvSpPr>
          <p:spPr bwMode="auto">
            <a:xfrm>
              <a:off x="1131" y="3147"/>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3" name="Oval 115"/>
            <p:cNvSpPr>
              <a:spLocks noChangeArrowheads="1"/>
            </p:cNvSpPr>
            <p:nvPr/>
          </p:nvSpPr>
          <p:spPr bwMode="auto">
            <a:xfrm>
              <a:off x="1195" y="3036"/>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4" name="Oval 116"/>
            <p:cNvSpPr>
              <a:spLocks noChangeArrowheads="1"/>
            </p:cNvSpPr>
            <p:nvPr/>
          </p:nvSpPr>
          <p:spPr bwMode="auto">
            <a:xfrm>
              <a:off x="1260" y="2989"/>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5" name="Oval 117"/>
            <p:cNvSpPr>
              <a:spLocks noChangeArrowheads="1"/>
            </p:cNvSpPr>
            <p:nvPr/>
          </p:nvSpPr>
          <p:spPr bwMode="auto">
            <a:xfrm>
              <a:off x="1325" y="2927"/>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6" name="Oval 118"/>
            <p:cNvSpPr>
              <a:spLocks noChangeArrowheads="1"/>
            </p:cNvSpPr>
            <p:nvPr/>
          </p:nvSpPr>
          <p:spPr bwMode="auto">
            <a:xfrm>
              <a:off x="1390" y="2866"/>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7" name="Oval 119"/>
            <p:cNvSpPr>
              <a:spLocks noChangeArrowheads="1"/>
            </p:cNvSpPr>
            <p:nvPr/>
          </p:nvSpPr>
          <p:spPr bwMode="auto">
            <a:xfrm>
              <a:off x="1455" y="2905"/>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8" name="Oval 120"/>
            <p:cNvSpPr>
              <a:spLocks noChangeArrowheads="1"/>
            </p:cNvSpPr>
            <p:nvPr/>
          </p:nvSpPr>
          <p:spPr bwMode="auto">
            <a:xfrm>
              <a:off x="1519" y="2833"/>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9" name="Oval 121"/>
            <p:cNvSpPr>
              <a:spLocks noChangeArrowheads="1"/>
            </p:cNvSpPr>
            <p:nvPr/>
          </p:nvSpPr>
          <p:spPr bwMode="auto">
            <a:xfrm>
              <a:off x="1584" y="2809"/>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0" name="Oval 122"/>
            <p:cNvSpPr>
              <a:spLocks noChangeArrowheads="1"/>
            </p:cNvSpPr>
            <p:nvPr/>
          </p:nvSpPr>
          <p:spPr bwMode="auto">
            <a:xfrm>
              <a:off x="1649" y="2751"/>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1" name="Oval 123"/>
            <p:cNvSpPr>
              <a:spLocks noChangeArrowheads="1"/>
            </p:cNvSpPr>
            <p:nvPr/>
          </p:nvSpPr>
          <p:spPr bwMode="auto">
            <a:xfrm>
              <a:off x="1714" y="2663"/>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2" name="Oval 124"/>
            <p:cNvSpPr>
              <a:spLocks noChangeArrowheads="1"/>
            </p:cNvSpPr>
            <p:nvPr/>
          </p:nvSpPr>
          <p:spPr bwMode="auto">
            <a:xfrm>
              <a:off x="1778" y="2615"/>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3" name="Oval 125"/>
            <p:cNvSpPr>
              <a:spLocks noChangeArrowheads="1"/>
            </p:cNvSpPr>
            <p:nvPr/>
          </p:nvSpPr>
          <p:spPr bwMode="auto">
            <a:xfrm>
              <a:off x="1843" y="2794"/>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4" name="Oval 126"/>
            <p:cNvSpPr>
              <a:spLocks noChangeArrowheads="1"/>
            </p:cNvSpPr>
            <p:nvPr/>
          </p:nvSpPr>
          <p:spPr bwMode="auto">
            <a:xfrm>
              <a:off x="1908" y="2660"/>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5" name="Oval 127"/>
            <p:cNvSpPr>
              <a:spLocks noChangeArrowheads="1"/>
            </p:cNvSpPr>
            <p:nvPr/>
          </p:nvSpPr>
          <p:spPr bwMode="auto">
            <a:xfrm>
              <a:off x="1973" y="2690"/>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6" name="Oval 128"/>
            <p:cNvSpPr>
              <a:spLocks noChangeArrowheads="1"/>
            </p:cNvSpPr>
            <p:nvPr/>
          </p:nvSpPr>
          <p:spPr bwMode="auto">
            <a:xfrm>
              <a:off x="2038" y="2576"/>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7" name="Oval 129"/>
            <p:cNvSpPr>
              <a:spLocks noChangeArrowheads="1"/>
            </p:cNvSpPr>
            <p:nvPr/>
          </p:nvSpPr>
          <p:spPr bwMode="auto">
            <a:xfrm>
              <a:off x="2102" y="2626"/>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8" name="Oval 130"/>
            <p:cNvSpPr>
              <a:spLocks noChangeArrowheads="1"/>
            </p:cNvSpPr>
            <p:nvPr/>
          </p:nvSpPr>
          <p:spPr bwMode="auto">
            <a:xfrm>
              <a:off x="2167" y="2472"/>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9" name="Oval 131"/>
            <p:cNvSpPr>
              <a:spLocks noChangeArrowheads="1"/>
            </p:cNvSpPr>
            <p:nvPr/>
          </p:nvSpPr>
          <p:spPr bwMode="auto">
            <a:xfrm>
              <a:off x="2232" y="2527"/>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0" name="Oval 132"/>
            <p:cNvSpPr>
              <a:spLocks noChangeArrowheads="1"/>
            </p:cNvSpPr>
            <p:nvPr/>
          </p:nvSpPr>
          <p:spPr bwMode="auto">
            <a:xfrm>
              <a:off x="2297" y="2483"/>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1" name="Oval 133"/>
            <p:cNvSpPr>
              <a:spLocks noChangeArrowheads="1"/>
            </p:cNvSpPr>
            <p:nvPr/>
          </p:nvSpPr>
          <p:spPr bwMode="auto">
            <a:xfrm>
              <a:off x="2362" y="2611"/>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2" name="Oval 134"/>
            <p:cNvSpPr>
              <a:spLocks noChangeArrowheads="1"/>
            </p:cNvSpPr>
            <p:nvPr/>
          </p:nvSpPr>
          <p:spPr bwMode="auto">
            <a:xfrm>
              <a:off x="2426" y="2621"/>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3" name="Oval 135"/>
            <p:cNvSpPr>
              <a:spLocks noChangeArrowheads="1"/>
            </p:cNvSpPr>
            <p:nvPr/>
          </p:nvSpPr>
          <p:spPr bwMode="auto">
            <a:xfrm>
              <a:off x="2491" y="2447"/>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4" name="Oval 136"/>
            <p:cNvSpPr>
              <a:spLocks noChangeArrowheads="1"/>
            </p:cNvSpPr>
            <p:nvPr/>
          </p:nvSpPr>
          <p:spPr bwMode="auto">
            <a:xfrm>
              <a:off x="2556" y="2393"/>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5" name="Oval 137"/>
            <p:cNvSpPr>
              <a:spLocks noChangeArrowheads="1"/>
            </p:cNvSpPr>
            <p:nvPr/>
          </p:nvSpPr>
          <p:spPr bwMode="auto">
            <a:xfrm>
              <a:off x="2621" y="2418"/>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6" name="Oval 138"/>
            <p:cNvSpPr>
              <a:spLocks noChangeArrowheads="1"/>
            </p:cNvSpPr>
            <p:nvPr/>
          </p:nvSpPr>
          <p:spPr bwMode="auto">
            <a:xfrm>
              <a:off x="2686" y="2316"/>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7" name="Oval 139"/>
            <p:cNvSpPr>
              <a:spLocks noChangeArrowheads="1"/>
            </p:cNvSpPr>
            <p:nvPr/>
          </p:nvSpPr>
          <p:spPr bwMode="auto">
            <a:xfrm>
              <a:off x="2750" y="2366"/>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8" name="Oval 140"/>
            <p:cNvSpPr>
              <a:spLocks noChangeArrowheads="1"/>
            </p:cNvSpPr>
            <p:nvPr/>
          </p:nvSpPr>
          <p:spPr bwMode="auto">
            <a:xfrm>
              <a:off x="2815" y="2211"/>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9" name="Oval 141"/>
            <p:cNvSpPr>
              <a:spLocks noChangeArrowheads="1"/>
            </p:cNvSpPr>
            <p:nvPr/>
          </p:nvSpPr>
          <p:spPr bwMode="auto">
            <a:xfrm>
              <a:off x="2880" y="2089"/>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0" name="Oval 142"/>
            <p:cNvSpPr>
              <a:spLocks noChangeArrowheads="1"/>
            </p:cNvSpPr>
            <p:nvPr/>
          </p:nvSpPr>
          <p:spPr bwMode="auto">
            <a:xfrm>
              <a:off x="2945" y="2151"/>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1" name="Oval 143"/>
            <p:cNvSpPr>
              <a:spLocks noChangeArrowheads="1"/>
            </p:cNvSpPr>
            <p:nvPr/>
          </p:nvSpPr>
          <p:spPr bwMode="auto">
            <a:xfrm>
              <a:off x="3010" y="2272"/>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2" name="Oval 144"/>
            <p:cNvSpPr>
              <a:spLocks noChangeArrowheads="1"/>
            </p:cNvSpPr>
            <p:nvPr/>
          </p:nvSpPr>
          <p:spPr bwMode="auto">
            <a:xfrm>
              <a:off x="3074" y="2235"/>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3" name="Oval 145"/>
            <p:cNvSpPr>
              <a:spLocks noChangeArrowheads="1"/>
            </p:cNvSpPr>
            <p:nvPr/>
          </p:nvSpPr>
          <p:spPr bwMode="auto">
            <a:xfrm>
              <a:off x="3139" y="2121"/>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4" name="Oval 146"/>
            <p:cNvSpPr>
              <a:spLocks noChangeArrowheads="1"/>
            </p:cNvSpPr>
            <p:nvPr/>
          </p:nvSpPr>
          <p:spPr bwMode="auto">
            <a:xfrm>
              <a:off x="3204" y="2069"/>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5" name="Oval 147"/>
            <p:cNvSpPr>
              <a:spLocks noChangeArrowheads="1"/>
            </p:cNvSpPr>
            <p:nvPr/>
          </p:nvSpPr>
          <p:spPr bwMode="auto">
            <a:xfrm>
              <a:off x="3269" y="1980"/>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6" name="Oval 148"/>
            <p:cNvSpPr>
              <a:spLocks noChangeArrowheads="1"/>
            </p:cNvSpPr>
            <p:nvPr/>
          </p:nvSpPr>
          <p:spPr bwMode="auto">
            <a:xfrm>
              <a:off x="3334" y="2055"/>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7" name="Oval 149"/>
            <p:cNvSpPr>
              <a:spLocks noChangeArrowheads="1"/>
            </p:cNvSpPr>
            <p:nvPr/>
          </p:nvSpPr>
          <p:spPr bwMode="auto">
            <a:xfrm>
              <a:off x="3398" y="2171"/>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8" name="Oval 150"/>
            <p:cNvSpPr>
              <a:spLocks noChangeArrowheads="1"/>
            </p:cNvSpPr>
            <p:nvPr/>
          </p:nvSpPr>
          <p:spPr bwMode="auto">
            <a:xfrm>
              <a:off x="3463" y="2025"/>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9" name="Oval 151"/>
            <p:cNvSpPr>
              <a:spLocks noChangeArrowheads="1"/>
            </p:cNvSpPr>
            <p:nvPr/>
          </p:nvSpPr>
          <p:spPr bwMode="auto">
            <a:xfrm>
              <a:off x="3528" y="1951"/>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80" name="Rectangle 152"/>
            <p:cNvSpPr>
              <a:spLocks noChangeArrowheads="1"/>
            </p:cNvSpPr>
            <p:nvPr/>
          </p:nvSpPr>
          <p:spPr bwMode="auto">
            <a:xfrm>
              <a:off x="2226" y="3506"/>
              <a:ext cx="29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Year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1" name="Rectangle 153"/>
            <p:cNvSpPr>
              <a:spLocks noChangeArrowheads="1"/>
            </p:cNvSpPr>
            <p:nvPr/>
          </p:nvSpPr>
          <p:spPr bwMode="auto">
            <a:xfrm>
              <a:off x="1734" y="3931"/>
              <a:ext cx="1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2" name="Rectangle 154"/>
            <p:cNvSpPr>
              <a:spLocks noChangeArrowheads="1"/>
            </p:cNvSpPr>
            <p:nvPr/>
          </p:nvSpPr>
          <p:spPr bwMode="auto">
            <a:xfrm>
              <a:off x="2512" y="3931"/>
              <a:ext cx="1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3" name="Rectangle 155"/>
            <p:cNvSpPr>
              <a:spLocks noChangeArrowheads="1"/>
            </p:cNvSpPr>
            <p:nvPr/>
          </p:nvSpPr>
          <p:spPr bwMode="auto">
            <a:xfrm>
              <a:off x="3289" y="3931"/>
              <a:ext cx="1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36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4" name="Rectangle 156"/>
            <p:cNvSpPr>
              <a:spLocks noChangeArrowheads="1"/>
            </p:cNvSpPr>
            <p:nvPr/>
          </p:nvSpPr>
          <p:spPr bwMode="auto">
            <a:xfrm rot="16200000">
              <a:off x="145" y="1960"/>
              <a:ext cx="72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Users/Month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685" name="Rectangle 157"/>
            <p:cNvSpPr>
              <a:spLocks noChangeArrowheads="1"/>
            </p:cNvSpPr>
            <p:nvPr/>
          </p:nvSpPr>
          <p:spPr bwMode="auto">
            <a:xfrm>
              <a:off x="724" y="2742"/>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6" name="Rectangle 158"/>
            <p:cNvSpPr>
              <a:spLocks noChangeArrowheads="1"/>
            </p:cNvSpPr>
            <p:nvPr/>
          </p:nvSpPr>
          <p:spPr bwMode="auto">
            <a:xfrm>
              <a:off x="724" y="2247"/>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7" name="Rectangle 159"/>
            <p:cNvSpPr>
              <a:spLocks noChangeArrowheads="1"/>
            </p:cNvSpPr>
            <p:nvPr/>
          </p:nvSpPr>
          <p:spPr bwMode="auto">
            <a:xfrm>
              <a:off x="724" y="1753"/>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8" name="Rectangle 160"/>
            <p:cNvSpPr>
              <a:spLocks noChangeArrowheads="1"/>
            </p:cNvSpPr>
            <p:nvPr/>
          </p:nvSpPr>
          <p:spPr bwMode="auto">
            <a:xfrm>
              <a:off x="724" y="1259"/>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800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9" name="Rectangle 161"/>
            <p:cNvSpPr>
              <a:spLocks noChangeArrowheads="1"/>
            </p:cNvSpPr>
            <p:nvPr/>
          </p:nvSpPr>
          <p:spPr bwMode="auto">
            <a:xfrm>
              <a:off x="3780" y="1427"/>
              <a:ext cx="4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Total Users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0" name="Rectangle 162"/>
            <p:cNvSpPr>
              <a:spLocks noChangeArrowheads="1"/>
            </p:cNvSpPr>
            <p:nvPr/>
          </p:nvSpPr>
          <p:spPr bwMode="auto">
            <a:xfrm>
              <a:off x="3762" y="2054"/>
              <a:ext cx="59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Repeat  Users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1" name="Rectangle 163"/>
            <p:cNvSpPr>
              <a:spLocks noChangeArrowheads="1"/>
            </p:cNvSpPr>
            <p:nvPr/>
          </p:nvSpPr>
          <p:spPr bwMode="auto">
            <a:xfrm>
              <a:off x="3780" y="2719"/>
              <a:ext cx="4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New  Users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2" name="Rectangle 164"/>
            <p:cNvSpPr>
              <a:spLocks noChangeArrowheads="1"/>
            </p:cNvSpPr>
            <p:nvPr/>
          </p:nvSpPr>
          <p:spPr bwMode="auto">
            <a:xfrm>
              <a:off x="1058" y="3390"/>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3" name="Rectangle 165"/>
            <p:cNvSpPr>
              <a:spLocks noChangeArrowheads="1"/>
            </p:cNvSpPr>
            <p:nvPr/>
          </p:nvSpPr>
          <p:spPr bwMode="auto">
            <a:xfrm>
              <a:off x="1824" y="3396"/>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4" name="Rectangle 166"/>
            <p:cNvSpPr>
              <a:spLocks noChangeArrowheads="1"/>
            </p:cNvSpPr>
            <p:nvPr/>
          </p:nvSpPr>
          <p:spPr bwMode="auto">
            <a:xfrm>
              <a:off x="2628" y="3385"/>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5" name="Line 167"/>
            <p:cNvSpPr>
              <a:spLocks noChangeShapeType="1"/>
            </p:cNvSpPr>
            <p:nvPr/>
          </p:nvSpPr>
          <p:spPr bwMode="auto">
            <a:xfrm flipH="1" flipV="1">
              <a:off x="1159" y="3210"/>
              <a:ext cx="1"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6" name="Rectangle 168"/>
            <p:cNvSpPr>
              <a:spLocks noChangeArrowheads="1"/>
            </p:cNvSpPr>
            <p:nvPr/>
          </p:nvSpPr>
          <p:spPr bwMode="auto">
            <a:xfrm>
              <a:off x="3390" y="3387"/>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7" name="Line 169"/>
            <p:cNvSpPr>
              <a:spLocks noChangeShapeType="1"/>
            </p:cNvSpPr>
            <p:nvPr/>
          </p:nvSpPr>
          <p:spPr bwMode="auto">
            <a:xfrm flipH="1" flipV="1">
              <a:off x="1948" y="3207"/>
              <a:ext cx="2" cy="95"/>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8" name="Line 170"/>
            <p:cNvSpPr>
              <a:spLocks noChangeShapeType="1"/>
            </p:cNvSpPr>
            <p:nvPr/>
          </p:nvSpPr>
          <p:spPr bwMode="auto">
            <a:xfrm flipH="1" flipV="1">
              <a:off x="2716" y="3210"/>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9" name="Line 171"/>
            <p:cNvSpPr>
              <a:spLocks noChangeShapeType="1"/>
            </p:cNvSpPr>
            <p:nvPr/>
          </p:nvSpPr>
          <p:spPr bwMode="auto">
            <a:xfrm flipH="1" flipV="1">
              <a:off x="2716" y="3210"/>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0" name="Line 172"/>
            <p:cNvSpPr>
              <a:spLocks noChangeShapeType="1"/>
            </p:cNvSpPr>
            <p:nvPr/>
          </p:nvSpPr>
          <p:spPr bwMode="auto">
            <a:xfrm flipH="1" flipV="1">
              <a:off x="3496" y="3207"/>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1" name="Line 173"/>
            <p:cNvSpPr>
              <a:spLocks noChangeShapeType="1"/>
            </p:cNvSpPr>
            <p:nvPr/>
          </p:nvSpPr>
          <p:spPr bwMode="auto">
            <a:xfrm flipH="1" flipV="1">
              <a:off x="3499" y="1089"/>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2" name="Line 174"/>
            <p:cNvSpPr>
              <a:spLocks noChangeShapeType="1"/>
            </p:cNvSpPr>
            <p:nvPr/>
          </p:nvSpPr>
          <p:spPr bwMode="auto">
            <a:xfrm flipH="1" flipV="1">
              <a:off x="1163" y="1092"/>
              <a:ext cx="1"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3" name="Line 175"/>
            <p:cNvSpPr>
              <a:spLocks noChangeShapeType="1"/>
            </p:cNvSpPr>
            <p:nvPr/>
          </p:nvSpPr>
          <p:spPr bwMode="auto">
            <a:xfrm flipH="1" flipV="1">
              <a:off x="1939" y="1085"/>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4" name="Line 176"/>
            <p:cNvSpPr>
              <a:spLocks noChangeShapeType="1"/>
            </p:cNvSpPr>
            <p:nvPr/>
          </p:nvSpPr>
          <p:spPr bwMode="auto">
            <a:xfrm flipH="1" flipV="1">
              <a:off x="2719" y="1076"/>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705" name="Rectangle 23704"/>
          <p:cNvSpPr/>
          <p:nvPr/>
        </p:nvSpPr>
        <p:spPr>
          <a:xfrm>
            <a:off x="4778376" y="2356644"/>
            <a:ext cx="101600" cy="496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Arrow Connector 185"/>
          <p:cNvCxnSpPr/>
          <p:nvPr/>
        </p:nvCxnSpPr>
        <p:spPr>
          <a:xfrm>
            <a:off x="3845366" y="2654588"/>
            <a:ext cx="0" cy="469612"/>
          </a:xfrm>
          <a:prstGeom prst="straightConnector1">
            <a:avLst/>
          </a:prstGeom>
          <a:ln w="41275">
            <a:solidFill>
              <a:srgbClr val="1367C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525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Box 5"/>
          <p:cNvSpPr txBox="1">
            <a:spLocks noChangeArrowheads="1"/>
          </p:cNvSpPr>
          <p:nvPr/>
        </p:nvSpPr>
        <p:spPr bwMode="auto">
          <a:xfrm>
            <a:off x="1457325" y="962025"/>
            <a:ext cx="4655442" cy="369332"/>
          </a:xfrm>
          <a:prstGeom prst="rect">
            <a:avLst/>
          </a:prstGeom>
          <a:noFill/>
          <a:ln w="9525">
            <a:noFill/>
            <a:miter lim="800000"/>
            <a:headEnd/>
            <a:tailEnd/>
          </a:ln>
        </p:spPr>
        <p:txBody>
          <a:bodyPr wrap="none">
            <a:spAutoFit/>
          </a:bodyPr>
          <a:lstStyle/>
          <a:p>
            <a:r>
              <a:rPr lang="en-US" b="1" dirty="0" smtClean="0"/>
              <a:t>Impact of Policy on Usage </a:t>
            </a:r>
            <a:r>
              <a:rPr lang="en-US" b="1" dirty="0"/>
              <a:t>Dec 2009 – </a:t>
            </a:r>
            <a:r>
              <a:rPr lang="en-US" b="1" dirty="0" smtClean="0"/>
              <a:t>Feb 2013</a:t>
            </a:r>
            <a:endParaRPr lang="en-US" b="1" dirty="0"/>
          </a:p>
        </p:txBody>
      </p:sp>
      <p:cxnSp>
        <p:nvCxnSpPr>
          <p:cNvPr id="3" name="Straight Arrow Connector 2"/>
          <p:cNvCxnSpPr/>
          <p:nvPr/>
        </p:nvCxnSpPr>
        <p:spPr>
          <a:xfrm>
            <a:off x="4838700" y="2442150"/>
            <a:ext cx="0" cy="469612"/>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p:nvGrpSpPr>
        <p:grpSpPr bwMode="auto">
          <a:xfrm>
            <a:off x="684214" y="1533525"/>
            <a:ext cx="7442201" cy="4924425"/>
            <a:chOff x="431" y="966"/>
            <a:chExt cx="4688" cy="3102"/>
          </a:xfrm>
        </p:grpSpPr>
        <p:sp>
          <p:nvSpPr>
            <p:cNvPr id="10" name="AutoShape 3"/>
            <p:cNvSpPr>
              <a:spLocks noChangeAspect="1" noChangeArrowheads="1" noTextEdit="1"/>
            </p:cNvSpPr>
            <p:nvPr/>
          </p:nvSpPr>
          <p:spPr bwMode="auto">
            <a:xfrm>
              <a:off x="477" y="966"/>
              <a:ext cx="4642" cy="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5"/>
            <p:cNvSpPr>
              <a:spLocks noChangeArrowheads="1"/>
            </p:cNvSpPr>
            <p:nvPr/>
          </p:nvSpPr>
          <p:spPr bwMode="auto">
            <a:xfrm>
              <a:off x="1035" y="1076"/>
              <a:ext cx="2591" cy="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6"/>
            <p:cNvSpPr>
              <a:spLocks noChangeShapeType="1"/>
            </p:cNvSpPr>
            <p:nvPr/>
          </p:nvSpPr>
          <p:spPr bwMode="auto">
            <a:xfrm>
              <a:off x="1035" y="3302"/>
              <a:ext cx="259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p:cNvSpPr>
              <a:spLocks noChangeShapeType="1"/>
            </p:cNvSpPr>
            <p:nvPr/>
          </p:nvSpPr>
          <p:spPr bwMode="auto">
            <a:xfrm>
              <a:off x="1035" y="2807"/>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p:nvSpPr>
          <p:spPr bwMode="auto">
            <a:xfrm>
              <a:off x="1035" y="2312"/>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9"/>
            <p:cNvSpPr>
              <a:spLocks noChangeShapeType="1"/>
            </p:cNvSpPr>
            <p:nvPr/>
          </p:nvSpPr>
          <p:spPr bwMode="auto">
            <a:xfrm>
              <a:off x="1035" y="1818"/>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p:nvSpPr>
          <p:spPr bwMode="auto">
            <a:xfrm>
              <a:off x="1035" y="1324"/>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1"/>
            <p:cNvSpPr>
              <a:spLocks noChangeShapeType="1"/>
            </p:cNvSpPr>
            <p:nvPr/>
          </p:nvSpPr>
          <p:spPr bwMode="auto">
            <a:xfrm>
              <a:off x="1035" y="3054"/>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2"/>
            <p:cNvSpPr>
              <a:spLocks noChangeShapeType="1"/>
            </p:cNvSpPr>
            <p:nvPr/>
          </p:nvSpPr>
          <p:spPr bwMode="auto">
            <a:xfrm>
              <a:off x="1035" y="2559"/>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3"/>
            <p:cNvSpPr>
              <a:spLocks noChangeShapeType="1"/>
            </p:cNvSpPr>
            <p:nvPr/>
          </p:nvSpPr>
          <p:spPr bwMode="auto">
            <a:xfrm>
              <a:off x="1035" y="2065"/>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4"/>
            <p:cNvSpPr>
              <a:spLocks noChangeShapeType="1"/>
            </p:cNvSpPr>
            <p:nvPr/>
          </p:nvSpPr>
          <p:spPr bwMode="auto">
            <a:xfrm>
              <a:off x="1035" y="1571"/>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5"/>
            <p:cNvSpPr>
              <a:spLocks noChangeShapeType="1"/>
            </p:cNvSpPr>
            <p:nvPr/>
          </p:nvSpPr>
          <p:spPr bwMode="auto">
            <a:xfrm>
              <a:off x="1035" y="1076"/>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6"/>
            <p:cNvSpPr>
              <a:spLocks noChangeShapeType="1"/>
            </p:cNvSpPr>
            <p:nvPr/>
          </p:nvSpPr>
          <p:spPr bwMode="auto">
            <a:xfrm>
              <a:off x="3545" y="2807"/>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7"/>
            <p:cNvSpPr>
              <a:spLocks noChangeShapeType="1"/>
            </p:cNvSpPr>
            <p:nvPr/>
          </p:nvSpPr>
          <p:spPr bwMode="auto">
            <a:xfrm>
              <a:off x="3545" y="2312"/>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8"/>
            <p:cNvSpPr>
              <a:spLocks noChangeShapeType="1"/>
            </p:cNvSpPr>
            <p:nvPr/>
          </p:nvSpPr>
          <p:spPr bwMode="auto">
            <a:xfrm>
              <a:off x="3545" y="1818"/>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9"/>
            <p:cNvSpPr>
              <a:spLocks noChangeShapeType="1"/>
            </p:cNvSpPr>
            <p:nvPr/>
          </p:nvSpPr>
          <p:spPr bwMode="auto">
            <a:xfrm>
              <a:off x="3545" y="1324"/>
              <a:ext cx="81"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p:nvSpPr>
          <p:spPr bwMode="auto">
            <a:xfrm>
              <a:off x="3572" y="3054"/>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1"/>
            <p:cNvSpPr>
              <a:spLocks noChangeShapeType="1"/>
            </p:cNvSpPr>
            <p:nvPr/>
          </p:nvSpPr>
          <p:spPr bwMode="auto">
            <a:xfrm>
              <a:off x="3572" y="2559"/>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
            <p:cNvSpPr>
              <a:spLocks noChangeShapeType="1"/>
            </p:cNvSpPr>
            <p:nvPr/>
          </p:nvSpPr>
          <p:spPr bwMode="auto">
            <a:xfrm>
              <a:off x="3572" y="2065"/>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a:off x="3572" y="1571"/>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4"/>
            <p:cNvSpPr>
              <a:spLocks noChangeShapeType="1"/>
            </p:cNvSpPr>
            <p:nvPr/>
          </p:nvSpPr>
          <p:spPr bwMode="auto">
            <a:xfrm>
              <a:off x="3572" y="1076"/>
              <a:ext cx="54" cy="0"/>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2" name="Line 25"/>
            <p:cNvSpPr>
              <a:spLocks noChangeShapeType="1"/>
            </p:cNvSpPr>
            <p:nvPr/>
          </p:nvSpPr>
          <p:spPr bwMode="auto">
            <a:xfrm flipV="1">
              <a:off x="1035" y="1076"/>
              <a:ext cx="0" cy="2226"/>
            </a:xfrm>
            <a:prstGeom prst="line">
              <a:avLst/>
            </a:prstGeom>
            <a:noFill/>
            <a:ln w="1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3" name="Line 26"/>
            <p:cNvSpPr>
              <a:spLocks noChangeShapeType="1"/>
            </p:cNvSpPr>
            <p:nvPr/>
          </p:nvSpPr>
          <p:spPr bwMode="auto">
            <a:xfrm flipV="1">
              <a:off x="1035" y="1076"/>
              <a:ext cx="0" cy="222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4" name="Line 27"/>
            <p:cNvSpPr>
              <a:spLocks noChangeShapeType="1"/>
            </p:cNvSpPr>
            <p:nvPr/>
          </p:nvSpPr>
          <p:spPr bwMode="auto">
            <a:xfrm flipH="1">
              <a:off x="1035" y="1076"/>
              <a:ext cx="2591" cy="0"/>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5" name="Line 28"/>
            <p:cNvSpPr>
              <a:spLocks noChangeShapeType="1"/>
            </p:cNvSpPr>
            <p:nvPr/>
          </p:nvSpPr>
          <p:spPr bwMode="auto">
            <a:xfrm flipV="1">
              <a:off x="3626" y="1076"/>
              <a:ext cx="0" cy="222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6" name="Line 29"/>
            <p:cNvSpPr>
              <a:spLocks noChangeShapeType="1"/>
            </p:cNvSpPr>
            <p:nvPr/>
          </p:nvSpPr>
          <p:spPr bwMode="auto">
            <a:xfrm>
              <a:off x="1035" y="3302"/>
              <a:ext cx="2591" cy="0"/>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7" name="Freeform 30"/>
            <p:cNvSpPr>
              <a:spLocks/>
            </p:cNvSpPr>
            <p:nvPr/>
          </p:nvSpPr>
          <p:spPr bwMode="auto">
            <a:xfrm flipV="1">
              <a:off x="1099" y="1363"/>
              <a:ext cx="2462" cy="1612"/>
            </a:xfrm>
            <a:custGeom>
              <a:avLst/>
              <a:gdLst>
                <a:gd name="T0" fmla="*/ 0 w 3078"/>
                <a:gd name="T1" fmla="*/ 0 h 2015"/>
                <a:gd name="T2" fmla="*/ 81 w 3078"/>
                <a:gd name="T3" fmla="*/ 482 h 2015"/>
                <a:gd name="T4" fmla="*/ 162 w 3078"/>
                <a:gd name="T5" fmla="*/ 234 h 2015"/>
                <a:gd name="T6" fmla="*/ 243 w 3078"/>
                <a:gd name="T7" fmla="*/ 454 h 2015"/>
                <a:gd name="T8" fmla="*/ 324 w 3078"/>
                <a:gd name="T9" fmla="*/ 349 h 2015"/>
                <a:gd name="T10" fmla="*/ 405 w 3078"/>
                <a:gd name="T11" fmla="*/ 720 h 2015"/>
                <a:gd name="T12" fmla="*/ 486 w 3078"/>
                <a:gd name="T13" fmla="*/ 355 h 2015"/>
                <a:gd name="T14" fmla="*/ 567 w 3078"/>
                <a:gd name="T15" fmla="*/ 612 h 2015"/>
                <a:gd name="T16" fmla="*/ 648 w 3078"/>
                <a:gd name="T17" fmla="*/ 578 h 2015"/>
                <a:gd name="T18" fmla="*/ 729 w 3078"/>
                <a:gd name="T19" fmla="*/ 701 h 2015"/>
                <a:gd name="T20" fmla="*/ 810 w 3078"/>
                <a:gd name="T21" fmla="*/ 819 h 2015"/>
                <a:gd name="T22" fmla="*/ 891 w 3078"/>
                <a:gd name="T23" fmla="*/ 720 h 2015"/>
                <a:gd name="T24" fmla="*/ 972 w 3078"/>
                <a:gd name="T25" fmla="*/ 497 h 2015"/>
                <a:gd name="T26" fmla="*/ 1053 w 3078"/>
                <a:gd name="T27" fmla="*/ 704 h 2015"/>
                <a:gd name="T28" fmla="*/ 1134 w 3078"/>
                <a:gd name="T29" fmla="*/ 683 h 2015"/>
                <a:gd name="T30" fmla="*/ 1215 w 3078"/>
                <a:gd name="T31" fmla="*/ 1183 h 2015"/>
                <a:gd name="T32" fmla="*/ 1296 w 3078"/>
                <a:gd name="T33" fmla="*/ 791 h 2015"/>
                <a:gd name="T34" fmla="*/ 1377 w 3078"/>
                <a:gd name="T35" fmla="*/ 1081 h 2015"/>
                <a:gd name="T36" fmla="*/ 1458 w 3078"/>
                <a:gd name="T37" fmla="*/ 856 h 2015"/>
                <a:gd name="T38" fmla="*/ 1539 w 3078"/>
                <a:gd name="T39" fmla="*/ 1023 h 2015"/>
                <a:gd name="T40" fmla="*/ 1620 w 3078"/>
                <a:gd name="T41" fmla="*/ 760 h 2015"/>
                <a:gd name="T42" fmla="*/ 1701 w 3078"/>
                <a:gd name="T43" fmla="*/ 744 h 2015"/>
                <a:gd name="T44" fmla="*/ 1782 w 3078"/>
                <a:gd name="T45" fmla="*/ 1607 h 2015"/>
                <a:gd name="T46" fmla="*/ 1863 w 3078"/>
                <a:gd name="T47" fmla="*/ 1239 h 2015"/>
                <a:gd name="T48" fmla="*/ 1944 w 3078"/>
                <a:gd name="T49" fmla="*/ 1156 h 2015"/>
                <a:gd name="T50" fmla="*/ 2025 w 3078"/>
                <a:gd name="T51" fmla="*/ 1193 h 2015"/>
                <a:gd name="T52" fmla="*/ 2106 w 3078"/>
                <a:gd name="T53" fmla="*/ 1298 h 2015"/>
                <a:gd name="T54" fmla="*/ 2187 w 3078"/>
                <a:gd name="T55" fmla="*/ 1697 h 2015"/>
                <a:gd name="T56" fmla="*/ 2268 w 3078"/>
                <a:gd name="T57" fmla="*/ 1746 h 2015"/>
                <a:gd name="T58" fmla="*/ 2349 w 3078"/>
                <a:gd name="T59" fmla="*/ 1319 h 2015"/>
                <a:gd name="T60" fmla="*/ 2430 w 3078"/>
                <a:gd name="T61" fmla="*/ 1304 h 2015"/>
                <a:gd name="T62" fmla="*/ 2511 w 3078"/>
                <a:gd name="T63" fmla="*/ 1431 h 2015"/>
                <a:gd name="T64" fmla="*/ 2592 w 3078"/>
                <a:gd name="T65" fmla="*/ 1647 h 2015"/>
                <a:gd name="T66" fmla="*/ 2673 w 3078"/>
                <a:gd name="T67" fmla="*/ 1567 h 2015"/>
                <a:gd name="T68" fmla="*/ 2754 w 3078"/>
                <a:gd name="T69" fmla="*/ 2015 h 2015"/>
                <a:gd name="T70" fmla="*/ 2835 w 3078"/>
                <a:gd name="T71" fmla="*/ 1721 h 2015"/>
                <a:gd name="T72" fmla="*/ 2916 w 3078"/>
                <a:gd name="T73" fmla="*/ 1298 h 2015"/>
                <a:gd name="T74" fmla="*/ 2997 w 3078"/>
                <a:gd name="T75" fmla="*/ 1734 h 2015"/>
                <a:gd name="T76" fmla="*/ 3078 w 3078"/>
                <a:gd name="T77" fmla="*/ 173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8" h="2015">
                  <a:moveTo>
                    <a:pt x="0" y="0"/>
                  </a:moveTo>
                  <a:lnTo>
                    <a:pt x="81" y="482"/>
                  </a:lnTo>
                  <a:lnTo>
                    <a:pt x="162" y="234"/>
                  </a:lnTo>
                  <a:lnTo>
                    <a:pt x="243" y="454"/>
                  </a:lnTo>
                  <a:lnTo>
                    <a:pt x="324" y="349"/>
                  </a:lnTo>
                  <a:lnTo>
                    <a:pt x="405" y="720"/>
                  </a:lnTo>
                  <a:lnTo>
                    <a:pt x="486" y="355"/>
                  </a:lnTo>
                  <a:lnTo>
                    <a:pt x="567" y="612"/>
                  </a:lnTo>
                  <a:lnTo>
                    <a:pt x="648" y="578"/>
                  </a:lnTo>
                  <a:lnTo>
                    <a:pt x="729" y="701"/>
                  </a:lnTo>
                  <a:lnTo>
                    <a:pt x="810" y="819"/>
                  </a:lnTo>
                  <a:lnTo>
                    <a:pt x="891" y="720"/>
                  </a:lnTo>
                  <a:lnTo>
                    <a:pt x="972" y="497"/>
                  </a:lnTo>
                  <a:lnTo>
                    <a:pt x="1053" y="704"/>
                  </a:lnTo>
                  <a:lnTo>
                    <a:pt x="1134" y="683"/>
                  </a:lnTo>
                  <a:lnTo>
                    <a:pt x="1215" y="1183"/>
                  </a:lnTo>
                  <a:lnTo>
                    <a:pt x="1296" y="791"/>
                  </a:lnTo>
                  <a:lnTo>
                    <a:pt x="1377" y="1081"/>
                  </a:lnTo>
                  <a:lnTo>
                    <a:pt x="1458" y="856"/>
                  </a:lnTo>
                  <a:lnTo>
                    <a:pt x="1539" y="1023"/>
                  </a:lnTo>
                  <a:lnTo>
                    <a:pt x="1620" y="760"/>
                  </a:lnTo>
                  <a:lnTo>
                    <a:pt x="1701" y="744"/>
                  </a:lnTo>
                  <a:lnTo>
                    <a:pt x="1782" y="1607"/>
                  </a:lnTo>
                  <a:lnTo>
                    <a:pt x="1863" y="1239"/>
                  </a:lnTo>
                  <a:lnTo>
                    <a:pt x="1944" y="1156"/>
                  </a:lnTo>
                  <a:lnTo>
                    <a:pt x="2025" y="1193"/>
                  </a:lnTo>
                  <a:lnTo>
                    <a:pt x="2106" y="1298"/>
                  </a:lnTo>
                  <a:lnTo>
                    <a:pt x="2187" y="1697"/>
                  </a:lnTo>
                  <a:lnTo>
                    <a:pt x="2268" y="1746"/>
                  </a:lnTo>
                  <a:lnTo>
                    <a:pt x="2349" y="1319"/>
                  </a:lnTo>
                  <a:lnTo>
                    <a:pt x="2430" y="1304"/>
                  </a:lnTo>
                  <a:lnTo>
                    <a:pt x="2511" y="1431"/>
                  </a:lnTo>
                  <a:lnTo>
                    <a:pt x="2592" y="1647"/>
                  </a:lnTo>
                  <a:lnTo>
                    <a:pt x="2673" y="1567"/>
                  </a:lnTo>
                  <a:lnTo>
                    <a:pt x="2754" y="2015"/>
                  </a:lnTo>
                  <a:lnTo>
                    <a:pt x="2835" y="1721"/>
                  </a:lnTo>
                  <a:lnTo>
                    <a:pt x="2916" y="1298"/>
                  </a:lnTo>
                  <a:lnTo>
                    <a:pt x="2997" y="1734"/>
                  </a:lnTo>
                  <a:lnTo>
                    <a:pt x="3078" y="1737"/>
                  </a:lnTo>
                </a:path>
              </a:pathLst>
            </a:custGeom>
            <a:noFill/>
            <a:ln w="1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9" name="Freeform 31"/>
            <p:cNvSpPr>
              <a:spLocks/>
            </p:cNvSpPr>
            <p:nvPr/>
          </p:nvSpPr>
          <p:spPr bwMode="auto">
            <a:xfrm flipV="1">
              <a:off x="1099" y="2510"/>
              <a:ext cx="2462" cy="541"/>
            </a:xfrm>
            <a:custGeom>
              <a:avLst/>
              <a:gdLst>
                <a:gd name="T0" fmla="*/ 0 w 3078"/>
                <a:gd name="T1" fmla="*/ 96 h 677"/>
                <a:gd name="T2" fmla="*/ 81 w 3078"/>
                <a:gd name="T3" fmla="*/ 170 h 677"/>
                <a:gd name="T4" fmla="*/ 162 w 3078"/>
                <a:gd name="T5" fmla="*/ 40 h 677"/>
                <a:gd name="T6" fmla="*/ 243 w 3078"/>
                <a:gd name="T7" fmla="*/ 201 h 677"/>
                <a:gd name="T8" fmla="*/ 324 w 3078"/>
                <a:gd name="T9" fmla="*/ 18 h 677"/>
                <a:gd name="T10" fmla="*/ 405 w 3078"/>
                <a:gd name="T11" fmla="*/ 312 h 677"/>
                <a:gd name="T12" fmla="*/ 486 w 3078"/>
                <a:gd name="T13" fmla="*/ 0 h 677"/>
                <a:gd name="T14" fmla="*/ 567 w 3078"/>
                <a:gd name="T15" fmla="*/ 160 h 677"/>
                <a:gd name="T16" fmla="*/ 648 w 3078"/>
                <a:gd name="T17" fmla="*/ 99 h 677"/>
                <a:gd name="T18" fmla="*/ 729 w 3078"/>
                <a:gd name="T19" fmla="*/ 151 h 677"/>
                <a:gd name="T20" fmla="*/ 810 w 3078"/>
                <a:gd name="T21" fmla="*/ 157 h 677"/>
                <a:gd name="T22" fmla="*/ 891 w 3078"/>
                <a:gd name="T23" fmla="*/ 92 h 677"/>
                <a:gd name="T24" fmla="*/ 972 w 3078"/>
                <a:gd name="T25" fmla="*/ 0 h 677"/>
                <a:gd name="T26" fmla="*/ 1053 w 3078"/>
                <a:gd name="T27" fmla="*/ 40 h 677"/>
                <a:gd name="T28" fmla="*/ 1134 w 3078"/>
                <a:gd name="T29" fmla="*/ 55 h 677"/>
                <a:gd name="T30" fmla="*/ 1215 w 3078"/>
                <a:gd name="T31" fmla="*/ 414 h 677"/>
                <a:gd name="T32" fmla="*/ 1296 w 3078"/>
                <a:gd name="T33" fmla="*/ 83 h 677"/>
                <a:gd name="T34" fmla="*/ 1377 w 3078"/>
                <a:gd name="T35" fmla="*/ 182 h 677"/>
                <a:gd name="T36" fmla="*/ 1458 w 3078"/>
                <a:gd name="T37" fmla="*/ 24 h 677"/>
                <a:gd name="T38" fmla="*/ 1539 w 3078"/>
                <a:gd name="T39" fmla="*/ 136 h 677"/>
                <a:gd name="T40" fmla="*/ 1620 w 3078"/>
                <a:gd name="T41" fmla="*/ 34 h 677"/>
                <a:gd name="T42" fmla="*/ 1701 w 3078"/>
                <a:gd name="T43" fmla="*/ 31 h 677"/>
                <a:gd name="T44" fmla="*/ 1782 w 3078"/>
                <a:gd name="T45" fmla="*/ 677 h 677"/>
                <a:gd name="T46" fmla="*/ 1863 w 3078"/>
                <a:gd name="T47" fmla="*/ 241 h 677"/>
                <a:gd name="T48" fmla="*/ 1944 w 3078"/>
                <a:gd name="T49" fmla="*/ 188 h 677"/>
                <a:gd name="T50" fmla="*/ 2025 w 3078"/>
                <a:gd name="T51" fmla="*/ 99 h 677"/>
                <a:gd name="T52" fmla="*/ 2106 w 3078"/>
                <a:gd name="T53" fmla="*/ 266 h 677"/>
                <a:gd name="T54" fmla="*/ 2187 w 3078"/>
                <a:gd name="T55" fmla="*/ 470 h 677"/>
                <a:gd name="T56" fmla="*/ 2268 w 3078"/>
                <a:gd name="T57" fmla="*/ 368 h 677"/>
                <a:gd name="T58" fmla="*/ 2349 w 3078"/>
                <a:gd name="T59" fmla="*/ 18 h 677"/>
                <a:gd name="T60" fmla="*/ 2430 w 3078"/>
                <a:gd name="T61" fmla="*/ 148 h 677"/>
                <a:gd name="T62" fmla="*/ 2511 w 3078"/>
                <a:gd name="T63" fmla="*/ 235 h 677"/>
                <a:gd name="T64" fmla="*/ 2592 w 3078"/>
                <a:gd name="T65" fmla="*/ 309 h 677"/>
                <a:gd name="T66" fmla="*/ 2673 w 3078"/>
                <a:gd name="T67" fmla="*/ 164 h 677"/>
                <a:gd name="T68" fmla="*/ 2754 w 3078"/>
                <a:gd name="T69" fmla="*/ 500 h 677"/>
                <a:gd name="T70" fmla="*/ 2835 w 3078"/>
                <a:gd name="T71" fmla="*/ 300 h 677"/>
                <a:gd name="T72" fmla="*/ 2916 w 3078"/>
                <a:gd name="T73" fmla="*/ 21 h 677"/>
                <a:gd name="T74" fmla="*/ 2997 w 3078"/>
                <a:gd name="T75" fmla="*/ 275 h 677"/>
                <a:gd name="T76" fmla="*/ 3078 w 3078"/>
                <a:gd name="T77" fmla="*/ 185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8" h="677">
                  <a:moveTo>
                    <a:pt x="0" y="96"/>
                  </a:moveTo>
                  <a:lnTo>
                    <a:pt x="81" y="170"/>
                  </a:lnTo>
                  <a:lnTo>
                    <a:pt x="162" y="40"/>
                  </a:lnTo>
                  <a:lnTo>
                    <a:pt x="243" y="201"/>
                  </a:lnTo>
                  <a:lnTo>
                    <a:pt x="324" y="18"/>
                  </a:lnTo>
                  <a:lnTo>
                    <a:pt x="405" y="312"/>
                  </a:lnTo>
                  <a:lnTo>
                    <a:pt x="486" y="0"/>
                  </a:lnTo>
                  <a:lnTo>
                    <a:pt x="567" y="160"/>
                  </a:lnTo>
                  <a:lnTo>
                    <a:pt x="648" y="99"/>
                  </a:lnTo>
                  <a:lnTo>
                    <a:pt x="729" y="151"/>
                  </a:lnTo>
                  <a:lnTo>
                    <a:pt x="810" y="157"/>
                  </a:lnTo>
                  <a:lnTo>
                    <a:pt x="891" y="92"/>
                  </a:lnTo>
                  <a:lnTo>
                    <a:pt x="972" y="0"/>
                  </a:lnTo>
                  <a:lnTo>
                    <a:pt x="1053" y="40"/>
                  </a:lnTo>
                  <a:lnTo>
                    <a:pt x="1134" y="55"/>
                  </a:lnTo>
                  <a:lnTo>
                    <a:pt x="1215" y="414"/>
                  </a:lnTo>
                  <a:lnTo>
                    <a:pt x="1296" y="83"/>
                  </a:lnTo>
                  <a:lnTo>
                    <a:pt x="1377" y="182"/>
                  </a:lnTo>
                  <a:lnTo>
                    <a:pt x="1458" y="24"/>
                  </a:lnTo>
                  <a:lnTo>
                    <a:pt x="1539" y="136"/>
                  </a:lnTo>
                  <a:lnTo>
                    <a:pt x="1620" y="34"/>
                  </a:lnTo>
                  <a:lnTo>
                    <a:pt x="1701" y="31"/>
                  </a:lnTo>
                  <a:lnTo>
                    <a:pt x="1782" y="677"/>
                  </a:lnTo>
                  <a:lnTo>
                    <a:pt x="1863" y="241"/>
                  </a:lnTo>
                  <a:lnTo>
                    <a:pt x="1944" y="188"/>
                  </a:lnTo>
                  <a:lnTo>
                    <a:pt x="2025" y="99"/>
                  </a:lnTo>
                  <a:lnTo>
                    <a:pt x="2106" y="266"/>
                  </a:lnTo>
                  <a:lnTo>
                    <a:pt x="2187" y="470"/>
                  </a:lnTo>
                  <a:lnTo>
                    <a:pt x="2268" y="368"/>
                  </a:lnTo>
                  <a:lnTo>
                    <a:pt x="2349" y="18"/>
                  </a:lnTo>
                  <a:lnTo>
                    <a:pt x="2430" y="148"/>
                  </a:lnTo>
                  <a:lnTo>
                    <a:pt x="2511" y="235"/>
                  </a:lnTo>
                  <a:lnTo>
                    <a:pt x="2592" y="309"/>
                  </a:lnTo>
                  <a:lnTo>
                    <a:pt x="2673" y="164"/>
                  </a:lnTo>
                  <a:lnTo>
                    <a:pt x="2754" y="500"/>
                  </a:lnTo>
                  <a:lnTo>
                    <a:pt x="2835" y="300"/>
                  </a:lnTo>
                  <a:lnTo>
                    <a:pt x="2916" y="21"/>
                  </a:lnTo>
                  <a:lnTo>
                    <a:pt x="2997" y="275"/>
                  </a:lnTo>
                  <a:lnTo>
                    <a:pt x="3078" y="185"/>
                  </a:lnTo>
                </a:path>
              </a:pathLst>
            </a:custGeom>
            <a:noFill/>
            <a:ln w="16">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0" name="Freeform 32"/>
            <p:cNvSpPr>
              <a:spLocks/>
            </p:cNvSpPr>
            <p:nvPr/>
          </p:nvSpPr>
          <p:spPr bwMode="auto">
            <a:xfrm flipV="1">
              <a:off x="1099" y="1983"/>
              <a:ext cx="2462" cy="1319"/>
            </a:xfrm>
            <a:custGeom>
              <a:avLst/>
              <a:gdLst>
                <a:gd name="T0" fmla="*/ 0 w 3078"/>
                <a:gd name="T1" fmla="*/ 0 h 1648"/>
                <a:gd name="T2" fmla="*/ 81 w 3078"/>
                <a:gd name="T3" fmla="*/ 152 h 1648"/>
                <a:gd name="T4" fmla="*/ 162 w 3078"/>
                <a:gd name="T5" fmla="*/ 291 h 1648"/>
                <a:gd name="T6" fmla="*/ 243 w 3078"/>
                <a:gd name="T7" fmla="*/ 350 h 1648"/>
                <a:gd name="T8" fmla="*/ 324 w 3078"/>
                <a:gd name="T9" fmla="*/ 427 h 1648"/>
                <a:gd name="T10" fmla="*/ 405 w 3078"/>
                <a:gd name="T11" fmla="*/ 504 h 1648"/>
                <a:gd name="T12" fmla="*/ 486 w 3078"/>
                <a:gd name="T13" fmla="*/ 455 h 1648"/>
                <a:gd name="T14" fmla="*/ 567 w 3078"/>
                <a:gd name="T15" fmla="*/ 545 h 1648"/>
                <a:gd name="T16" fmla="*/ 648 w 3078"/>
                <a:gd name="T17" fmla="*/ 575 h 1648"/>
                <a:gd name="T18" fmla="*/ 729 w 3078"/>
                <a:gd name="T19" fmla="*/ 647 h 1648"/>
                <a:gd name="T20" fmla="*/ 810 w 3078"/>
                <a:gd name="T21" fmla="*/ 758 h 1648"/>
                <a:gd name="T22" fmla="*/ 891 w 3078"/>
                <a:gd name="T23" fmla="*/ 817 h 1648"/>
                <a:gd name="T24" fmla="*/ 972 w 3078"/>
                <a:gd name="T25" fmla="*/ 594 h 1648"/>
                <a:gd name="T26" fmla="*/ 1053 w 3078"/>
                <a:gd name="T27" fmla="*/ 761 h 1648"/>
                <a:gd name="T28" fmla="*/ 1134 w 3078"/>
                <a:gd name="T29" fmla="*/ 724 h 1648"/>
                <a:gd name="T30" fmla="*/ 1215 w 3078"/>
                <a:gd name="T31" fmla="*/ 866 h 1648"/>
                <a:gd name="T32" fmla="*/ 1296 w 3078"/>
                <a:gd name="T33" fmla="*/ 804 h 1648"/>
                <a:gd name="T34" fmla="*/ 1377 w 3078"/>
                <a:gd name="T35" fmla="*/ 996 h 1648"/>
                <a:gd name="T36" fmla="*/ 1458 w 3078"/>
                <a:gd name="T37" fmla="*/ 928 h 1648"/>
                <a:gd name="T38" fmla="*/ 1539 w 3078"/>
                <a:gd name="T39" fmla="*/ 983 h 1648"/>
                <a:gd name="T40" fmla="*/ 1620 w 3078"/>
                <a:gd name="T41" fmla="*/ 823 h 1648"/>
                <a:gd name="T42" fmla="*/ 1701 w 3078"/>
                <a:gd name="T43" fmla="*/ 810 h 1648"/>
                <a:gd name="T44" fmla="*/ 1782 w 3078"/>
                <a:gd name="T45" fmla="*/ 1027 h 1648"/>
                <a:gd name="T46" fmla="*/ 1863 w 3078"/>
                <a:gd name="T47" fmla="*/ 1095 h 1648"/>
                <a:gd name="T48" fmla="*/ 1944 w 3078"/>
                <a:gd name="T49" fmla="*/ 1064 h 1648"/>
                <a:gd name="T50" fmla="*/ 2025 w 3078"/>
                <a:gd name="T51" fmla="*/ 1191 h 1648"/>
                <a:gd name="T52" fmla="*/ 2106 w 3078"/>
                <a:gd name="T53" fmla="*/ 1129 h 1648"/>
                <a:gd name="T54" fmla="*/ 2187 w 3078"/>
                <a:gd name="T55" fmla="*/ 1323 h 1648"/>
                <a:gd name="T56" fmla="*/ 2268 w 3078"/>
                <a:gd name="T57" fmla="*/ 1475 h 1648"/>
                <a:gd name="T58" fmla="*/ 2349 w 3078"/>
                <a:gd name="T59" fmla="*/ 1398 h 1648"/>
                <a:gd name="T60" fmla="*/ 2430 w 3078"/>
                <a:gd name="T61" fmla="*/ 1246 h 1648"/>
                <a:gd name="T62" fmla="*/ 2511 w 3078"/>
                <a:gd name="T63" fmla="*/ 1293 h 1648"/>
                <a:gd name="T64" fmla="*/ 2592 w 3078"/>
                <a:gd name="T65" fmla="*/ 1435 h 1648"/>
                <a:gd name="T66" fmla="*/ 2673 w 3078"/>
                <a:gd name="T67" fmla="*/ 1500 h 1648"/>
                <a:gd name="T68" fmla="*/ 2754 w 3078"/>
                <a:gd name="T69" fmla="*/ 1611 h 1648"/>
                <a:gd name="T70" fmla="*/ 2835 w 3078"/>
                <a:gd name="T71" fmla="*/ 1518 h 1648"/>
                <a:gd name="T72" fmla="*/ 2916 w 3078"/>
                <a:gd name="T73" fmla="*/ 1373 h 1648"/>
                <a:gd name="T74" fmla="*/ 2997 w 3078"/>
                <a:gd name="T75" fmla="*/ 1555 h 1648"/>
                <a:gd name="T76" fmla="*/ 3078 w 3078"/>
                <a:gd name="T77"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8" h="1648">
                  <a:moveTo>
                    <a:pt x="0" y="0"/>
                  </a:moveTo>
                  <a:lnTo>
                    <a:pt x="81" y="152"/>
                  </a:lnTo>
                  <a:lnTo>
                    <a:pt x="162" y="291"/>
                  </a:lnTo>
                  <a:lnTo>
                    <a:pt x="243" y="350"/>
                  </a:lnTo>
                  <a:lnTo>
                    <a:pt x="324" y="427"/>
                  </a:lnTo>
                  <a:lnTo>
                    <a:pt x="405" y="504"/>
                  </a:lnTo>
                  <a:lnTo>
                    <a:pt x="486" y="455"/>
                  </a:lnTo>
                  <a:lnTo>
                    <a:pt x="567" y="545"/>
                  </a:lnTo>
                  <a:lnTo>
                    <a:pt x="648" y="575"/>
                  </a:lnTo>
                  <a:lnTo>
                    <a:pt x="729" y="647"/>
                  </a:lnTo>
                  <a:lnTo>
                    <a:pt x="810" y="758"/>
                  </a:lnTo>
                  <a:lnTo>
                    <a:pt x="891" y="817"/>
                  </a:lnTo>
                  <a:lnTo>
                    <a:pt x="972" y="594"/>
                  </a:lnTo>
                  <a:lnTo>
                    <a:pt x="1053" y="761"/>
                  </a:lnTo>
                  <a:lnTo>
                    <a:pt x="1134" y="724"/>
                  </a:lnTo>
                  <a:lnTo>
                    <a:pt x="1215" y="866"/>
                  </a:lnTo>
                  <a:lnTo>
                    <a:pt x="1296" y="804"/>
                  </a:lnTo>
                  <a:lnTo>
                    <a:pt x="1377" y="996"/>
                  </a:lnTo>
                  <a:lnTo>
                    <a:pt x="1458" y="928"/>
                  </a:lnTo>
                  <a:lnTo>
                    <a:pt x="1539" y="983"/>
                  </a:lnTo>
                  <a:lnTo>
                    <a:pt x="1620" y="823"/>
                  </a:lnTo>
                  <a:lnTo>
                    <a:pt x="1701" y="810"/>
                  </a:lnTo>
                  <a:lnTo>
                    <a:pt x="1782" y="1027"/>
                  </a:lnTo>
                  <a:lnTo>
                    <a:pt x="1863" y="1095"/>
                  </a:lnTo>
                  <a:lnTo>
                    <a:pt x="1944" y="1064"/>
                  </a:lnTo>
                  <a:lnTo>
                    <a:pt x="2025" y="1191"/>
                  </a:lnTo>
                  <a:lnTo>
                    <a:pt x="2106" y="1129"/>
                  </a:lnTo>
                  <a:lnTo>
                    <a:pt x="2187" y="1323"/>
                  </a:lnTo>
                  <a:lnTo>
                    <a:pt x="2268" y="1475"/>
                  </a:lnTo>
                  <a:lnTo>
                    <a:pt x="2349" y="1398"/>
                  </a:lnTo>
                  <a:lnTo>
                    <a:pt x="2430" y="1246"/>
                  </a:lnTo>
                  <a:lnTo>
                    <a:pt x="2511" y="1293"/>
                  </a:lnTo>
                  <a:lnTo>
                    <a:pt x="2592" y="1435"/>
                  </a:lnTo>
                  <a:lnTo>
                    <a:pt x="2673" y="1500"/>
                  </a:lnTo>
                  <a:lnTo>
                    <a:pt x="2754" y="1611"/>
                  </a:lnTo>
                  <a:lnTo>
                    <a:pt x="2835" y="1518"/>
                  </a:lnTo>
                  <a:lnTo>
                    <a:pt x="2916" y="1373"/>
                  </a:lnTo>
                  <a:lnTo>
                    <a:pt x="2997" y="1555"/>
                  </a:lnTo>
                  <a:lnTo>
                    <a:pt x="3078" y="1648"/>
                  </a:lnTo>
                </a:path>
              </a:pathLst>
            </a:custGeom>
            <a:noFill/>
            <a:ln w="16">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1" name="Freeform 33"/>
            <p:cNvSpPr>
              <a:spLocks/>
            </p:cNvSpPr>
            <p:nvPr/>
          </p:nvSpPr>
          <p:spPr bwMode="auto">
            <a:xfrm flipV="1">
              <a:off x="1035" y="1504"/>
              <a:ext cx="2591" cy="1299"/>
            </a:xfrm>
            <a:custGeom>
              <a:avLst/>
              <a:gdLst>
                <a:gd name="T0" fmla="*/ 32 w 3240"/>
                <a:gd name="T1" fmla="*/ 16 h 1624"/>
                <a:gd name="T2" fmla="*/ 97 w 3240"/>
                <a:gd name="T3" fmla="*/ 49 h 1624"/>
                <a:gd name="T4" fmla="*/ 162 w 3240"/>
                <a:gd name="T5" fmla="*/ 81 h 1624"/>
                <a:gd name="T6" fmla="*/ 226 w 3240"/>
                <a:gd name="T7" fmla="*/ 114 h 1624"/>
                <a:gd name="T8" fmla="*/ 291 w 3240"/>
                <a:gd name="T9" fmla="*/ 146 h 1624"/>
                <a:gd name="T10" fmla="*/ 356 w 3240"/>
                <a:gd name="T11" fmla="*/ 179 h 1624"/>
                <a:gd name="T12" fmla="*/ 421 w 3240"/>
                <a:gd name="T13" fmla="*/ 211 h 1624"/>
                <a:gd name="T14" fmla="*/ 486 w 3240"/>
                <a:gd name="T15" fmla="*/ 244 h 1624"/>
                <a:gd name="T16" fmla="*/ 550 w 3240"/>
                <a:gd name="T17" fmla="*/ 276 h 1624"/>
                <a:gd name="T18" fmla="*/ 615 w 3240"/>
                <a:gd name="T19" fmla="*/ 309 h 1624"/>
                <a:gd name="T20" fmla="*/ 680 w 3240"/>
                <a:gd name="T21" fmla="*/ 341 h 1624"/>
                <a:gd name="T22" fmla="*/ 745 w 3240"/>
                <a:gd name="T23" fmla="*/ 374 h 1624"/>
                <a:gd name="T24" fmla="*/ 810 w 3240"/>
                <a:gd name="T25" fmla="*/ 406 h 1624"/>
                <a:gd name="T26" fmla="*/ 874 w 3240"/>
                <a:gd name="T27" fmla="*/ 439 h 1624"/>
                <a:gd name="T28" fmla="*/ 939 w 3240"/>
                <a:gd name="T29" fmla="*/ 471 h 1624"/>
                <a:gd name="T30" fmla="*/ 1004 w 3240"/>
                <a:gd name="T31" fmla="*/ 503 h 1624"/>
                <a:gd name="T32" fmla="*/ 1069 w 3240"/>
                <a:gd name="T33" fmla="*/ 536 h 1624"/>
                <a:gd name="T34" fmla="*/ 1134 w 3240"/>
                <a:gd name="T35" fmla="*/ 568 h 1624"/>
                <a:gd name="T36" fmla="*/ 1198 w 3240"/>
                <a:gd name="T37" fmla="*/ 601 h 1624"/>
                <a:gd name="T38" fmla="*/ 1263 w 3240"/>
                <a:gd name="T39" fmla="*/ 633 h 1624"/>
                <a:gd name="T40" fmla="*/ 1328 w 3240"/>
                <a:gd name="T41" fmla="*/ 666 h 1624"/>
                <a:gd name="T42" fmla="*/ 1393 w 3240"/>
                <a:gd name="T43" fmla="*/ 698 h 1624"/>
                <a:gd name="T44" fmla="*/ 1457 w 3240"/>
                <a:gd name="T45" fmla="*/ 731 h 1624"/>
                <a:gd name="T46" fmla="*/ 1522 w 3240"/>
                <a:gd name="T47" fmla="*/ 763 h 1624"/>
                <a:gd name="T48" fmla="*/ 1587 w 3240"/>
                <a:gd name="T49" fmla="*/ 796 h 1624"/>
                <a:gd name="T50" fmla="*/ 1652 w 3240"/>
                <a:gd name="T51" fmla="*/ 828 h 1624"/>
                <a:gd name="T52" fmla="*/ 1717 w 3240"/>
                <a:gd name="T53" fmla="*/ 861 h 1624"/>
                <a:gd name="T54" fmla="*/ 1782 w 3240"/>
                <a:gd name="T55" fmla="*/ 893 h 1624"/>
                <a:gd name="T56" fmla="*/ 1846 w 3240"/>
                <a:gd name="T57" fmla="*/ 926 h 1624"/>
                <a:gd name="T58" fmla="*/ 1911 w 3240"/>
                <a:gd name="T59" fmla="*/ 958 h 1624"/>
                <a:gd name="T60" fmla="*/ 1976 w 3240"/>
                <a:gd name="T61" fmla="*/ 991 h 1624"/>
                <a:gd name="T62" fmla="*/ 2041 w 3240"/>
                <a:gd name="T63" fmla="*/ 1023 h 1624"/>
                <a:gd name="T64" fmla="*/ 2106 w 3240"/>
                <a:gd name="T65" fmla="*/ 1055 h 1624"/>
                <a:gd name="T66" fmla="*/ 2170 w 3240"/>
                <a:gd name="T67" fmla="*/ 1088 h 1624"/>
                <a:gd name="T68" fmla="*/ 2235 w 3240"/>
                <a:gd name="T69" fmla="*/ 1120 h 1624"/>
                <a:gd name="T70" fmla="*/ 2300 w 3240"/>
                <a:gd name="T71" fmla="*/ 1153 h 1624"/>
                <a:gd name="T72" fmla="*/ 2365 w 3240"/>
                <a:gd name="T73" fmla="*/ 1185 h 1624"/>
                <a:gd name="T74" fmla="*/ 2430 w 3240"/>
                <a:gd name="T75" fmla="*/ 1218 h 1624"/>
                <a:gd name="T76" fmla="*/ 2494 w 3240"/>
                <a:gd name="T77" fmla="*/ 1250 h 1624"/>
                <a:gd name="T78" fmla="*/ 2559 w 3240"/>
                <a:gd name="T79" fmla="*/ 1283 h 1624"/>
                <a:gd name="T80" fmla="*/ 2624 w 3240"/>
                <a:gd name="T81" fmla="*/ 1315 h 1624"/>
                <a:gd name="T82" fmla="*/ 2689 w 3240"/>
                <a:gd name="T83" fmla="*/ 1348 h 1624"/>
                <a:gd name="T84" fmla="*/ 2754 w 3240"/>
                <a:gd name="T85" fmla="*/ 1380 h 1624"/>
                <a:gd name="T86" fmla="*/ 2818 w 3240"/>
                <a:gd name="T87" fmla="*/ 1413 h 1624"/>
                <a:gd name="T88" fmla="*/ 2883 w 3240"/>
                <a:gd name="T89" fmla="*/ 1445 h 1624"/>
                <a:gd name="T90" fmla="*/ 2948 w 3240"/>
                <a:gd name="T91" fmla="*/ 1478 h 1624"/>
                <a:gd name="T92" fmla="*/ 3013 w 3240"/>
                <a:gd name="T93" fmla="*/ 1510 h 1624"/>
                <a:gd name="T94" fmla="*/ 3078 w 3240"/>
                <a:gd name="T95" fmla="*/ 1543 h 1624"/>
                <a:gd name="T96" fmla="*/ 3142 w 3240"/>
                <a:gd name="T97" fmla="*/ 1575 h 1624"/>
                <a:gd name="T98" fmla="*/ 3207 w 3240"/>
                <a:gd name="T99" fmla="*/ 1607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0" h="1624">
                  <a:moveTo>
                    <a:pt x="0" y="0"/>
                  </a:moveTo>
                  <a:lnTo>
                    <a:pt x="32" y="16"/>
                  </a:lnTo>
                  <a:lnTo>
                    <a:pt x="64" y="33"/>
                  </a:lnTo>
                  <a:lnTo>
                    <a:pt x="97" y="49"/>
                  </a:lnTo>
                  <a:lnTo>
                    <a:pt x="129" y="65"/>
                  </a:lnTo>
                  <a:lnTo>
                    <a:pt x="162" y="81"/>
                  </a:lnTo>
                  <a:lnTo>
                    <a:pt x="194" y="98"/>
                  </a:lnTo>
                  <a:lnTo>
                    <a:pt x="226" y="114"/>
                  </a:lnTo>
                  <a:lnTo>
                    <a:pt x="259" y="130"/>
                  </a:lnTo>
                  <a:lnTo>
                    <a:pt x="291" y="146"/>
                  </a:lnTo>
                  <a:lnTo>
                    <a:pt x="324" y="163"/>
                  </a:lnTo>
                  <a:lnTo>
                    <a:pt x="356" y="179"/>
                  </a:lnTo>
                  <a:lnTo>
                    <a:pt x="388" y="195"/>
                  </a:lnTo>
                  <a:lnTo>
                    <a:pt x="421" y="211"/>
                  </a:lnTo>
                  <a:lnTo>
                    <a:pt x="453" y="227"/>
                  </a:lnTo>
                  <a:lnTo>
                    <a:pt x="486" y="244"/>
                  </a:lnTo>
                  <a:lnTo>
                    <a:pt x="518" y="260"/>
                  </a:lnTo>
                  <a:lnTo>
                    <a:pt x="550" y="276"/>
                  </a:lnTo>
                  <a:lnTo>
                    <a:pt x="583" y="292"/>
                  </a:lnTo>
                  <a:lnTo>
                    <a:pt x="615" y="309"/>
                  </a:lnTo>
                  <a:lnTo>
                    <a:pt x="648" y="325"/>
                  </a:lnTo>
                  <a:lnTo>
                    <a:pt x="680" y="341"/>
                  </a:lnTo>
                  <a:lnTo>
                    <a:pt x="712" y="357"/>
                  </a:lnTo>
                  <a:lnTo>
                    <a:pt x="745" y="374"/>
                  </a:lnTo>
                  <a:lnTo>
                    <a:pt x="777" y="390"/>
                  </a:lnTo>
                  <a:lnTo>
                    <a:pt x="810" y="406"/>
                  </a:lnTo>
                  <a:lnTo>
                    <a:pt x="842" y="422"/>
                  </a:lnTo>
                  <a:lnTo>
                    <a:pt x="874" y="439"/>
                  </a:lnTo>
                  <a:lnTo>
                    <a:pt x="907" y="455"/>
                  </a:lnTo>
                  <a:lnTo>
                    <a:pt x="939" y="471"/>
                  </a:lnTo>
                  <a:lnTo>
                    <a:pt x="972" y="487"/>
                  </a:lnTo>
                  <a:lnTo>
                    <a:pt x="1004" y="503"/>
                  </a:lnTo>
                  <a:lnTo>
                    <a:pt x="1036" y="520"/>
                  </a:lnTo>
                  <a:lnTo>
                    <a:pt x="1069" y="536"/>
                  </a:lnTo>
                  <a:lnTo>
                    <a:pt x="1101" y="552"/>
                  </a:lnTo>
                  <a:lnTo>
                    <a:pt x="1134" y="568"/>
                  </a:lnTo>
                  <a:lnTo>
                    <a:pt x="1166" y="585"/>
                  </a:lnTo>
                  <a:lnTo>
                    <a:pt x="1198" y="601"/>
                  </a:lnTo>
                  <a:lnTo>
                    <a:pt x="1231" y="617"/>
                  </a:lnTo>
                  <a:lnTo>
                    <a:pt x="1263" y="633"/>
                  </a:lnTo>
                  <a:lnTo>
                    <a:pt x="1296" y="650"/>
                  </a:lnTo>
                  <a:lnTo>
                    <a:pt x="1328" y="666"/>
                  </a:lnTo>
                  <a:lnTo>
                    <a:pt x="1360" y="682"/>
                  </a:lnTo>
                  <a:lnTo>
                    <a:pt x="1393" y="698"/>
                  </a:lnTo>
                  <a:lnTo>
                    <a:pt x="1425" y="715"/>
                  </a:lnTo>
                  <a:lnTo>
                    <a:pt x="1457" y="731"/>
                  </a:lnTo>
                  <a:lnTo>
                    <a:pt x="1490" y="747"/>
                  </a:lnTo>
                  <a:lnTo>
                    <a:pt x="1522" y="763"/>
                  </a:lnTo>
                  <a:lnTo>
                    <a:pt x="1555" y="779"/>
                  </a:lnTo>
                  <a:lnTo>
                    <a:pt x="1587" y="796"/>
                  </a:lnTo>
                  <a:lnTo>
                    <a:pt x="1620" y="812"/>
                  </a:lnTo>
                  <a:lnTo>
                    <a:pt x="1652" y="828"/>
                  </a:lnTo>
                  <a:lnTo>
                    <a:pt x="1684" y="844"/>
                  </a:lnTo>
                  <a:lnTo>
                    <a:pt x="1717" y="861"/>
                  </a:lnTo>
                  <a:lnTo>
                    <a:pt x="1749" y="877"/>
                  </a:lnTo>
                  <a:lnTo>
                    <a:pt x="1782" y="893"/>
                  </a:lnTo>
                  <a:lnTo>
                    <a:pt x="1814" y="909"/>
                  </a:lnTo>
                  <a:lnTo>
                    <a:pt x="1846" y="926"/>
                  </a:lnTo>
                  <a:lnTo>
                    <a:pt x="1879" y="942"/>
                  </a:lnTo>
                  <a:lnTo>
                    <a:pt x="1911" y="958"/>
                  </a:lnTo>
                  <a:lnTo>
                    <a:pt x="1944" y="974"/>
                  </a:lnTo>
                  <a:lnTo>
                    <a:pt x="1976" y="991"/>
                  </a:lnTo>
                  <a:lnTo>
                    <a:pt x="2008" y="1007"/>
                  </a:lnTo>
                  <a:lnTo>
                    <a:pt x="2041" y="1023"/>
                  </a:lnTo>
                  <a:lnTo>
                    <a:pt x="2073" y="1039"/>
                  </a:lnTo>
                  <a:lnTo>
                    <a:pt x="2106" y="1055"/>
                  </a:lnTo>
                  <a:lnTo>
                    <a:pt x="2138" y="1072"/>
                  </a:lnTo>
                  <a:lnTo>
                    <a:pt x="2170" y="1088"/>
                  </a:lnTo>
                  <a:lnTo>
                    <a:pt x="2203" y="1104"/>
                  </a:lnTo>
                  <a:lnTo>
                    <a:pt x="2235" y="1120"/>
                  </a:lnTo>
                  <a:lnTo>
                    <a:pt x="2268" y="1137"/>
                  </a:lnTo>
                  <a:lnTo>
                    <a:pt x="2300" y="1153"/>
                  </a:lnTo>
                  <a:lnTo>
                    <a:pt x="2332" y="1169"/>
                  </a:lnTo>
                  <a:lnTo>
                    <a:pt x="2365" y="1185"/>
                  </a:lnTo>
                  <a:lnTo>
                    <a:pt x="2397" y="1202"/>
                  </a:lnTo>
                  <a:lnTo>
                    <a:pt x="2430" y="1218"/>
                  </a:lnTo>
                  <a:lnTo>
                    <a:pt x="2462" y="1234"/>
                  </a:lnTo>
                  <a:lnTo>
                    <a:pt x="2494" y="1250"/>
                  </a:lnTo>
                  <a:lnTo>
                    <a:pt x="2527" y="1267"/>
                  </a:lnTo>
                  <a:lnTo>
                    <a:pt x="2559" y="1283"/>
                  </a:lnTo>
                  <a:lnTo>
                    <a:pt x="2592" y="1299"/>
                  </a:lnTo>
                  <a:lnTo>
                    <a:pt x="2624" y="1315"/>
                  </a:lnTo>
                  <a:lnTo>
                    <a:pt x="2656" y="1331"/>
                  </a:lnTo>
                  <a:lnTo>
                    <a:pt x="2689" y="1348"/>
                  </a:lnTo>
                  <a:lnTo>
                    <a:pt x="2721" y="1364"/>
                  </a:lnTo>
                  <a:lnTo>
                    <a:pt x="2754" y="1380"/>
                  </a:lnTo>
                  <a:lnTo>
                    <a:pt x="2786" y="1396"/>
                  </a:lnTo>
                  <a:lnTo>
                    <a:pt x="2818" y="1413"/>
                  </a:lnTo>
                  <a:lnTo>
                    <a:pt x="2851" y="1429"/>
                  </a:lnTo>
                  <a:lnTo>
                    <a:pt x="2883" y="1445"/>
                  </a:lnTo>
                  <a:lnTo>
                    <a:pt x="2915" y="1461"/>
                  </a:lnTo>
                  <a:lnTo>
                    <a:pt x="2948" y="1478"/>
                  </a:lnTo>
                  <a:lnTo>
                    <a:pt x="2980" y="1494"/>
                  </a:lnTo>
                  <a:lnTo>
                    <a:pt x="3013" y="1510"/>
                  </a:lnTo>
                  <a:lnTo>
                    <a:pt x="3045" y="1526"/>
                  </a:lnTo>
                  <a:lnTo>
                    <a:pt x="3078" y="1543"/>
                  </a:lnTo>
                  <a:lnTo>
                    <a:pt x="3110" y="1559"/>
                  </a:lnTo>
                  <a:lnTo>
                    <a:pt x="3142" y="1575"/>
                  </a:lnTo>
                  <a:lnTo>
                    <a:pt x="3175" y="1591"/>
                  </a:lnTo>
                  <a:lnTo>
                    <a:pt x="3207" y="1607"/>
                  </a:lnTo>
                  <a:lnTo>
                    <a:pt x="3240" y="1624"/>
                  </a:lnTo>
                </a:path>
              </a:pathLst>
            </a:custGeom>
            <a:noFill/>
            <a:ln w="1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2" name="Freeform 34"/>
            <p:cNvSpPr>
              <a:spLocks/>
            </p:cNvSpPr>
            <p:nvPr/>
          </p:nvSpPr>
          <p:spPr bwMode="auto">
            <a:xfrm flipV="1">
              <a:off x="1099" y="1363"/>
              <a:ext cx="2462" cy="1612"/>
            </a:xfrm>
            <a:custGeom>
              <a:avLst/>
              <a:gdLst>
                <a:gd name="T0" fmla="*/ 0 w 3078"/>
                <a:gd name="T1" fmla="*/ 0 h 2015"/>
                <a:gd name="T2" fmla="*/ 81 w 3078"/>
                <a:gd name="T3" fmla="*/ 482 h 2015"/>
                <a:gd name="T4" fmla="*/ 162 w 3078"/>
                <a:gd name="T5" fmla="*/ 234 h 2015"/>
                <a:gd name="T6" fmla="*/ 243 w 3078"/>
                <a:gd name="T7" fmla="*/ 454 h 2015"/>
                <a:gd name="T8" fmla="*/ 324 w 3078"/>
                <a:gd name="T9" fmla="*/ 349 h 2015"/>
                <a:gd name="T10" fmla="*/ 405 w 3078"/>
                <a:gd name="T11" fmla="*/ 720 h 2015"/>
                <a:gd name="T12" fmla="*/ 486 w 3078"/>
                <a:gd name="T13" fmla="*/ 355 h 2015"/>
                <a:gd name="T14" fmla="*/ 567 w 3078"/>
                <a:gd name="T15" fmla="*/ 612 h 2015"/>
                <a:gd name="T16" fmla="*/ 648 w 3078"/>
                <a:gd name="T17" fmla="*/ 578 h 2015"/>
                <a:gd name="T18" fmla="*/ 729 w 3078"/>
                <a:gd name="T19" fmla="*/ 701 h 2015"/>
                <a:gd name="T20" fmla="*/ 810 w 3078"/>
                <a:gd name="T21" fmla="*/ 819 h 2015"/>
                <a:gd name="T22" fmla="*/ 891 w 3078"/>
                <a:gd name="T23" fmla="*/ 720 h 2015"/>
                <a:gd name="T24" fmla="*/ 972 w 3078"/>
                <a:gd name="T25" fmla="*/ 497 h 2015"/>
                <a:gd name="T26" fmla="*/ 1053 w 3078"/>
                <a:gd name="T27" fmla="*/ 704 h 2015"/>
                <a:gd name="T28" fmla="*/ 1134 w 3078"/>
                <a:gd name="T29" fmla="*/ 683 h 2015"/>
                <a:gd name="T30" fmla="*/ 1215 w 3078"/>
                <a:gd name="T31" fmla="*/ 1183 h 2015"/>
                <a:gd name="T32" fmla="*/ 1296 w 3078"/>
                <a:gd name="T33" fmla="*/ 791 h 2015"/>
                <a:gd name="T34" fmla="*/ 1377 w 3078"/>
                <a:gd name="T35" fmla="*/ 1081 h 2015"/>
                <a:gd name="T36" fmla="*/ 1458 w 3078"/>
                <a:gd name="T37" fmla="*/ 856 h 2015"/>
                <a:gd name="T38" fmla="*/ 1539 w 3078"/>
                <a:gd name="T39" fmla="*/ 1023 h 2015"/>
                <a:gd name="T40" fmla="*/ 1620 w 3078"/>
                <a:gd name="T41" fmla="*/ 760 h 2015"/>
                <a:gd name="T42" fmla="*/ 1701 w 3078"/>
                <a:gd name="T43" fmla="*/ 744 h 2015"/>
                <a:gd name="T44" fmla="*/ 1782 w 3078"/>
                <a:gd name="T45" fmla="*/ 1607 h 2015"/>
                <a:gd name="T46" fmla="*/ 1863 w 3078"/>
                <a:gd name="T47" fmla="*/ 1239 h 2015"/>
                <a:gd name="T48" fmla="*/ 1944 w 3078"/>
                <a:gd name="T49" fmla="*/ 1156 h 2015"/>
                <a:gd name="T50" fmla="*/ 2025 w 3078"/>
                <a:gd name="T51" fmla="*/ 1193 h 2015"/>
                <a:gd name="T52" fmla="*/ 2106 w 3078"/>
                <a:gd name="T53" fmla="*/ 1298 h 2015"/>
                <a:gd name="T54" fmla="*/ 2187 w 3078"/>
                <a:gd name="T55" fmla="*/ 1697 h 2015"/>
                <a:gd name="T56" fmla="*/ 2268 w 3078"/>
                <a:gd name="T57" fmla="*/ 1746 h 2015"/>
                <a:gd name="T58" fmla="*/ 2349 w 3078"/>
                <a:gd name="T59" fmla="*/ 1319 h 2015"/>
                <a:gd name="T60" fmla="*/ 2430 w 3078"/>
                <a:gd name="T61" fmla="*/ 1304 h 2015"/>
                <a:gd name="T62" fmla="*/ 2511 w 3078"/>
                <a:gd name="T63" fmla="*/ 1431 h 2015"/>
                <a:gd name="T64" fmla="*/ 2592 w 3078"/>
                <a:gd name="T65" fmla="*/ 1647 h 2015"/>
                <a:gd name="T66" fmla="*/ 2673 w 3078"/>
                <a:gd name="T67" fmla="*/ 1567 h 2015"/>
                <a:gd name="T68" fmla="*/ 2754 w 3078"/>
                <a:gd name="T69" fmla="*/ 2015 h 2015"/>
                <a:gd name="T70" fmla="*/ 2835 w 3078"/>
                <a:gd name="T71" fmla="*/ 1721 h 2015"/>
                <a:gd name="T72" fmla="*/ 2916 w 3078"/>
                <a:gd name="T73" fmla="*/ 1298 h 2015"/>
                <a:gd name="T74" fmla="*/ 2997 w 3078"/>
                <a:gd name="T75" fmla="*/ 1734 h 2015"/>
                <a:gd name="T76" fmla="*/ 3078 w 3078"/>
                <a:gd name="T77" fmla="*/ 173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8" h="2015">
                  <a:moveTo>
                    <a:pt x="0" y="0"/>
                  </a:moveTo>
                  <a:lnTo>
                    <a:pt x="81" y="482"/>
                  </a:lnTo>
                  <a:lnTo>
                    <a:pt x="162" y="234"/>
                  </a:lnTo>
                  <a:lnTo>
                    <a:pt x="243" y="454"/>
                  </a:lnTo>
                  <a:lnTo>
                    <a:pt x="324" y="349"/>
                  </a:lnTo>
                  <a:lnTo>
                    <a:pt x="405" y="720"/>
                  </a:lnTo>
                  <a:lnTo>
                    <a:pt x="486" y="355"/>
                  </a:lnTo>
                  <a:lnTo>
                    <a:pt x="567" y="612"/>
                  </a:lnTo>
                  <a:lnTo>
                    <a:pt x="648" y="578"/>
                  </a:lnTo>
                  <a:lnTo>
                    <a:pt x="729" y="701"/>
                  </a:lnTo>
                  <a:lnTo>
                    <a:pt x="810" y="819"/>
                  </a:lnTo>
                  <a:lnTo>
                    <a:pt x="891" y="720"/>
                  </a:lnTo>
                  <a:lnTo>
                    <a:pt x="972" y="497"/>
                  </a:lnTo>
                  <a:lnTo>
                    <a:pt x="1053" y="704"/>
                  </a:lnTo>
                  <a:lnTo>
                    <a:pt x="1134" y="683"/>
                  </a:lnTo>
                  <a:lnTo>
                    <a:pt x="1215" y="1183"/>
                  </a:lnTo>
                  <a:lnTo>
                    <a:pt x="1296" y="791"/>
                  </a:lnTo>
                  <a:lnTo>
                    <a:pt x="1377" y="1081"/>
                  </a:lnTo>
                  <a:lnTo>
                    <a:pt x="1458" y="856"/>
                  </a:lnTo>
                  <a:lnTo>
                    <a:pt x="1539" y="1023"/>
                  </a:lnTo>
                  <a:lnTo>
                    <a:pt x="1620" y="760"/>
                  </a:lnTo>
                  <a:lnTo>
                    <a:pt x="1701" y="744"/>
                  </a:lnTo>
                  <a:lnTo>
                    <a:pt x="1782" y="1607"/>
                  </a:lnTo>
                  <a:lnTo>
                    <a:pt x="1863" y="1239"/>
                  </a:lnTo>
                  <a:lnTo>
                    <a:pt x="1944" y="1156"/>
                  </a:lnTo>
                  <a:lnTo>
                    <a:pt x="2025" y="1193"/>
                  </a:lnTo>
                  <a:lnTo>
                    <a:pt x="2106" y="1298"/>
                  </a:lnTo>
                  <a:lnTo>
                    <a:pt x="2187" y="1697"/>
                  </a:lnTo>
                  <a:lnTo>
                    <a:pt x="2268" y="1746"/>
                  </a:lnTo>
                  <a:lnTo>
                    <a:pt x="2349" y="1319"/>
                  </a:lnTo>
                  <a:lnTo>
                    <a:pt x="2430" y="1304"/>
                  </a:lnTo>
                  <a:lnTo>
                    <a:pt x="2511" y="1431"/>
                  </a:lnTo>
                  <a:lnTo>
                    <a:pt x="2592" y="1647"/>
                  </a:lnTo>
                  <a:lnTo>
                    <a:pt x="2673" y="1567"/>
                  </a:lnTo>
                  <a:lnTo>
                    <a:pt x="2754" y="2015"/>
                  </a:lnTo>
                  <a:lnTo>
                    <a:pt x="2835" y="1721"/>
                  </a:lnTo>
                  <a:lnTo>
                    <a:pt x="2916" y="1298"/>
                  </a:lnTo>
                  <a:lnTo>
                    <a:pt x="2997" y="1734"/>
                  </a:lnTo>
                  <a:lnTo>
                    <a:pt x="3078" y="1737"/>
                  </a:lnTo>
                </a:path>
              </a:pathLst>
            </a:custGeom>
            <a:noFill/>
            <a:ln w="1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3" name="Freeform 35"/>
            <p:cNvSpPr>
              <a:spLocks/>
            </p:cNvSpPr>
            <p:nvPr/>
          </p:nvSpPr>
          <p:spPr bwMode="auto">
            <a:xfrm flipV="1">
              <a:off x="1035" y="1961"/>
              <a:ext cx="2591" cy="1176"/>
            </a:xfrm>
            <a:custGeom>
              <a:avLst/>
              <a:gdLst>
                <a:gd name="T0" fmla="*/ 32 w 3240"/>
                <a:gd name="T1" fmla="*/ 14 h 1470"/>
                <a:gd name="T2" fmla="*/ 97 w 3240"/>
                <a:gd name="T3" fmla="*/ 44 h 1470"/>
                <a:gd name="T4" fmla="*/ 162 w 3240"/>
                <a:gd name="T5" fmla="*/ 73 h 1470"/>
                <a:gd name="T6" fmla="*/ 226 w 3240"/>
                <a:gd name="T7" fmla="*/ 103 h 1470"/>
                <a:gd name="T8" fmla="*/ 291 w 3240"/>
                <a:gd name="T9" fmla="*/ 132 h 1470"/>
                <a:gd name="T10" fmla="*/ 356 w 3240"/>
                <a:gd name="T11" fmla="*/ 161 h 1470"/>
                <a:gd name="T12" fmla="*/ 421 w 3240"/>
                <a:gd name="T13" fmla="*/ 191 h 1470"/>
                <a:gd name="T14" fmla="*/ 486 w 3240"/>
                <a:gd name="T15" fmla="*/ 220 h 1470"/>
                <a:gd name="T16" fmla="*/ 550 w 3240"/>
                <a:gd name="T17" fmla="*/ 250 h 1470"/>
                <a:gd name="T18" fmla="*/ 615 w 3240"/>
                <a:gd name="T19" fmla="*/ 279 h 1470"/>
                <a:gd name="T20" fmla="*/ 680 w 3240"/>
                <a:gd name="T21" fmla="*/ 308 h 1470"/>
                <a:gd name="T22" fmla="*/ 745 w 3240"/>
                <a:gd name="T23" fmla="*/ 338 h 1470"/>
                <a:gd name="T24" fmla="*/ 810 w 3240"/>
                <a:gd name="T25" fmla="*/ 367 h 1470"/>
                <a:gd name="T26" fmla="*/ 874 w 3240"/>
                <a:gd name="T27" fmla="*/ 397 h 1470"/>
                <a:gd name="T28" fmla="*/ 939 w 3240"/>
                <a:gd name="T29" fmla="*/ 426 h 1470"/>
                <a:gd name="T30" fmla="*/ 1004 w 3240"/>
                <a:gd name="T31" fmla="*/ 455 h 1470"/>
                <a:gd name="T32" fmla="*/ 1069 w 3240"/>
                <a:gd name="T33" fmla="*/ 485 h 1470"/>
                <a:gd name="T34" fmla="*/ 1134 w 3240"/>
                <a:gd name="T35" fmla="*/ 514 h 1470"/>
                <a:gd name="T36" fmla="*/ 1198 w 3240"/>
                <a:gd name="T37" fmla="*/ 544 h 1470"/>
                <a:gd name="T38" fmla="*/ 1263 w 3240"/>
                <a:gd name="T39" fmla="*/ 573 h 1470"/>
                <a:gd name="T40" fmla="*/ 1328 w 3240"/>
                <a:gd name="T41" fmla="*/ 602 h 1470"/>
                <a:gd name="T42" fmla="*/ 1393 w 3240"/>
                <a:gd name="T43" fmla="*/ 632 h 1470"/>
                <a:gd name="T44" fmla="*/ 1457 w 3240"/>
                <a:gd name="T45" fmla="*/ 661 h 1470"/>
                <a:gd name="T46" fmla="*/ 1522 w 3240"/>
                <a:gd name="T47" fmla="*/ 691 h 1470"/>
                <a:gd name="T48" fmla="*/ 1587 w 3240"/>
                <a:gd name="T49" fmla="*/ 720 h 1470"/>
                <a:gd name="T50" fmla="*/ 1652 w 3240"/>
                <a:gd name="T51" fmla="*/ 749 h 1470"/>
                <a:gd name="T52" fmla="*/ 1717 w 3240"/>
                <a:gd name="T53" fmla="*/ 779 h 1470"/>
                <a:gd name="T54" fmla="*/ 1782 w 3240"/>
                <a:gd name="T55" fmla="*/ 808 h 1470"/>
                <a:gd name="T56" fmla="*/ 1846 w 3240"/>
                <a:gd name="T57" fmla="*/ 838 h 1470"/>
                <a:gd name="T58" fmla="*/ 1911 w 3240"/>
                <a:gd name="T59" fmla="*/ 867 h 1470"/>
                <a:gd name="T60" fmla="*/ 1976 w 3240"/>
                <a:gd name="T61" fmla="*/ 896 h 1470"/>
                <a:gd name="T62" fmla="*/ 2041 w 3240"/>
                <a:gd name="T63" fmla="*/ 926 h 1470"/>
                <a:gd name="T64" fmla="*/ 2106 w 3240"/>
                <a:gd name="T65" fmla="*/ 955 h 1470"/>
                <a:gd name="T66" fmla="*/ 2170 w 3240"/>
                <a:gd name="T67" fmla="*/ 985 h 1470"/>
                <a:gd name="T68" fmla="*/ 2235 w 3240"/>
                <a:gd name="T69" fmla="*/ 1014 h 1470"/>
                <a:gd name="T70" fmla="*/ 2300 w 3240"/>
                <a:gd name="T71" fmla="*/ 1044 h 1470"/>
                <a:gd name="T72" fmla="*/ 2365 w 3240"/>
                <a:gd name="T73" fmla="*/ 1073 h 1470"/>
                <a:gd name="T74" fmla="*/ 2430 w 3240"/>
                <a:gd name="T75" fmla="*/ 1102 h 1470"/>
                <a:gd name="T76" fmla="*/ 2494 w 3240"/>
                <a:gd name="T77" fmla="*/ 1132 h 1470"/>
                <a:gd name="T78" fmla="*/ 2559 w 3240"/>
                <a:gd name="T79" fmla="*/ 1161 h 1470"/>
                <a:gd name="T80" fmla="*/ 2624 w 3240"/>
                <a:gd name="T81" fmla="*/ 1191 h 1470"/>
                <a:gd name="T82" fmla="*/ 2689 w 3240"/>
                <a:gd name="T83" fmla="*/ 1220 h 1470"/>
                <a:gd name="T84" fmla="*/ 2754 w 3240"/>
                <a:gd name="T85" fmla="*/ 1249 h 1470"/>
                <a:gd name="T86" fmla="*/ 2818 w 3240"/>
                <a:gd name="T87" fmla="*/ 1279 h 1470"/>
                <a:gd name="T88" fmla="*/ 2883 w 3240"/>
                <a:gd name="T89" fmla="*/ 1308 h 1470"/>
                <a:gd name="T90" fmla="*/ 2948 w 3240"/>
                <a:gd name="T91" fmla="*/ 1338 h 1470"/>
                <a:gd name="T92" fmla="*/ 3013 w 3240"/>
                <a:gd name="T93" fmla="*/ 1367 h 1470"/>
                <a:gd name="T94" fmla="*/ 3078 w 3240"/>
                <a:gd name="T95" fmla="*/ 1396 h 1470"/>
                <a:gd name="T96" fmla="*/ 3142 w 3240"/>
                <a:gd name="T97" fmla="*/ 1426 h 1470"/>
                <a:gd name="T98" fmla="*/ 3207 w 3240"/>
                <a:gd name="T99" fmla="*/ 1455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0" h="1470">
                  <a:moveTo>
                    <a:pt x="0" y="0"/>
                  </a:moveTo>
                  <a:lnTo>
                    <a:pt x="32" y="14"/>
                  </a:lnTo>
                  <a:lnTo>
                    <a:pt x="64" y="29"/>
                  </a:lnTo>
                  <a:lnTo>
                    <a:pt x="97" y="44"/>
                  </a:lnTo>
                  <a:lnTo>
                    <a:pt x="129" y="58"/>
                  </a:lnTo>
                  <a:lnTo>
                    <a:pt x="162" y="73"/>
                  </a:lnTo>
                  <a:lnTo>
                    <a:pt x="194" y="88"/>
                  </a:lnTo>
                  <a:lnTo>
                    <a:pt x="226" y="103"/>
                  </a:lnTo>
                  <a:lnTo>
                    <a:pt x="259" y="117"/>
                  </a:lnTo>
                  <a:lnTo>
                    <a:pt x="291" y="132"/>
                  </a:lnTo>
                  <a:lnTo>
                    <a:pt x="324" y="147"/>
                  </a:lnTo>
                  <a:lnTo>
                    <a:pt x="356" y="161"/>
                  </a:lnTo>
                  <a:lnTo>
                    <a:pt x="388" y="176"/>
                  </a:lnTo>
                  <a:lnTo>
                    <a:pt x="421" y="191"/>
                  </a:lnTo>
                  <a:lnTo>
                    <a:pt x="453" y="205"/>
                  </a:lnTo>
                  <a:lnTo>
                    <a:pt x="486" y="220"/>
                  </a:lnTo>
                  <a:lnTo>
                    <a:pt x="518" y="235"/>
                  </a:lnTo>
                  <a:lnTo>
                    <a:pt x="550" y="250"/>
                  </a:lnTo>
                  <a:lnTo>
                    <a:pt x="583" y="264"/>
                  </a:lnTo>
                  <a:lnTo>
                    <a:pt x="615" y="279"/>
                  </a:lnTo>
                  <a:lnTo>
                    <a:pt x="648" y="294"/>
                  </a:lnTo>
                  <a:lnTo>
                    <a:pt x="680" y="308"/>
                  </a:lnTo>
                  <a:lnTo>
                    <a:pt x="712" y="323"/>
                  </a:lnTo>
                  <a:lnTo>
                    <a:pt x="745" y="338"/>
                  </a:lnTo>
                  <a:lnTo>
                    <a:pt x="777" y="352"/>
                  </a:lnTo>
                  <a:lnTo>
                    <a:pt x="810" y="367"/>
                  </a:lnTo>
                  <a:lnTo>
                    <a:pt x="842" y="382"/>
                  </a:lnTo>
                  <a:lnTo>
                    <a:pt x="874" y="397"/>
                  </a:lnTo>
                  <a:lnTo>
                    <a:pt x="907" y="411"/>
                  </a:lnTo>
                  <a:lnTo>
                    <a:pt x="939" y="426"/>
                  </a:lnTo>
                  <a:lnTo>
                    <a:pt x="972" y="441"/>
                  </a:lnTo>
                  <a:lnTo>
                    <a:pt x="1004" y="455"/>
                  </a:lnTo>
                  <a:lnTo>
                    <a:pt x="1036" y="470"/>
                  </a:lnTo>
                  <a:lnTo>
                    <a:pt x="1069" y="485"/>
                  </a:lnTo>
                  <a:lnTo>
                    <a:pt x="1101" y="499"/>
                  </a:lnTo>
                  <a:lnTo>
                    <a:pt x="1134" y="514"/>
                  </a:lnTo>
                  <a:lnTo>
                    <a:pt x="1166" y="529"/>
                  </a:lnTo>
                  <a:lnTo>
                    <a:pt x="1198" y="544"/>
                  </a:lnTo>
                  <a:lnTo>
                    <a:pt x="1231" y="558"/>
                  </a:lnTo>
                  <a:lnTo>
                    <a:pt x="1263" y="573"/>
                  </a:lnTo>
                  <a:lnTo>
                    <a:pt x="1296" y="588"/>
                  </a:lnTo>
                  <a:lnTo>
                    <a:pt x="1328" y="602"/>
                  </a:lnTo>
                  <a:lnTo>
                    <a:pt x="1360" y="617"/>
                  </a:lnTo>
                  <a:lnTo>
                    <a:pt x="1393" y="632"/>
                  </a:lnTo>
                  <a:lnTo>
                    <a:pt x="1425" y="647"/>
                  </a:lnTo>
                  <a:lnTo>
                    <a:pt x="1457" y="661"/>
                  </a:lnTo>
                  <a:lnTo>
                    <a:pt x="1490" y="676"/>
                  </a:lnTo>
                  <a:lnTo>
                    <a:pt x="1522" y="691"/>
                  </a:lnTo>
                  <a:lnTo>
                    <a:pt x="1555" y="705"/>
                  </a:lnTo>
                  <a:lnTo>
                    <a:pt x="1587" y="720"/>
                  </a:lnTo>
                  <a:lnTo>
                    <a:pt x="1620" y="735"/>
                  </a:lnTo>
                  <a:lnTo>
                    <a:pt x="1652" y="749"/>
                  </a:lnTo>
                  <a:lnTo>
                    <a:pt x="1684" y="764"/>
                  </a:lnTo>
                  <a:lnTo>
                    <a:pt x="1717" y="779"/>
                  </a:lnTo>
                  <a:lnTo>
                    <a:pt x="1749" y="794"/>
                  </a:lnTo>
                  <a:lnTo>
                    <a:pt x="1782" y="808"/>
                  </a:lnTo>
                  <a:lnTo>
                    <a:pt x="1814" y="823"/>
                  </a:lnTo>
                  <a:lnTo>
                    <a:pt x="1846" y="838"/>
                  </a:lnTo>
                  <a:lnTo>
                    <a:pt x="1879" y="852"/>
                  </a:lnTo>
                  <a:lnTo>
                    <a:pt x="1911" y="867"/>
                  </a:lnTo>
                  <a:lnTo>
                    <a:pt x="1944" y="882"/>
                  </a:lnTo>
                  <a:lnTo>
                    <a:pt x="1976" y="896"/>
                  </a:lnTo>
                  <a:lnTo>
                    <a:pt x="2008" y="911"/>
                  </a:lnTo>
                  <a:lnTo>
                    <a:pt x="2041" y="926"/>
                  </a:lnTo>
                  <a:lnTo>
                    <a:pt x="2073" y="941"/>
                  </a:lnTo>
                  <a:lnTo>
                    <a:pt x="2106" y="955"/>
                  </a:lnTo>
                  <a:lnTo>
                    <a:pt x="2138" y="970"/>
                  </a:lnTo>
                  <a:lnTo>
                    <a:pt x="2170" y="985"/>
                  </a:lnTo>
                  <a:lnTo>
                    <a:pt x="2203" y="999"/>
                  </a:lnTo>
                  <a:lnTo>
                    <a:pt x="2235" y="1014"/>
                  </a:lnTo>
                  <a:lnTo>
                    <a:pt x="2268" y="1029"/>
                  </a:lnTo>
                  <a:lnTo>
                    <a:pt x="2300" y="1044"/>
                  </a:lnTo>
                  <a:lnTo>
                    <a:pt x="2332" y="1058"/>
                  </a:lnTo>
                  <a:lnTo>
                    <a:pt x="2365" y="1073"/>
                  </a:lnTo>
                  <a:lnTo>
                    <a:pt x="2397" y="1088"/>
                  </a:lnTo>
                  <a:lnTo>
                    <a:pt x="2430" y="1102"/>
                  </a:lnTo>
                  <a:lnTo>
                    <a:pt x="2462" y="1117"/>
                  </a:lnTo>
                  <a:lnTo>
                    <a:pt x="2494" y="1132"/>
                  </a:lnTo>
                  <a:lnTo>
                    <a:pt x="2527" y="1146"/>
                  </a:lnTo>
                  <a:lnTo>
                    <a:pt x="2559" y="1161"/>
                  </a:lnTo>
                  <a:lnTo>
                    <a:pt x="2592" y="1176"/>
                  </a:lnTo>
                  <a:lnTo>
                    <a:pt x="2624" y="1191"/>
                  </a:lnTo>
                  <a:lnTo>
                    <a:pt x="2656" y="1205"/>
                  </a:lnTo>
                  <a:lnTo>
                    <a:pt x="2689" y="1220"/>
                  </a:lnTo>
                  <a:lnTo>
                    <a:pt x="2721" y="1235"/>
                  </a:lnTo>
                  <a:lnTo>
                    <a:pt x="2754" y="1249"/>
                  </a:lnTo>
                  <a:lnTo>
                    <a:pt x="2786" y="1264"/>
                  </a:lnTo>
                  <a:lnTo>
                    <a:pt x="2818" y="1279"/>
                  </a:lnTo>
                  <a:lnTo>
                    <a:pt x="2851" y="1293"/>
                  </a:lnTo>
                  <a:lnTo>
                    <a:pt x="2883" y="1308"/>
                  </a:lnTo>
                  <a:lnTo>
                    <a:pt x="2915" y="1323"/>
                  </a:lnTo>
                  <a:lnTo>
                    <a:pt x="2948" y="1338"/>
                  </a:lnTo>
                  <a:lnTo>
                    <a:pt x="2980" y="1352"/>
                  </a:lnTo>
                  <a:lnTo>
                    <a:pt x="3013" y="1367"/>
                  </a:lnTo>
                  <a:lnTo>
                    <a:pt x="3045" y="1382"/>
                  </a:lnTo>
                  <a:lnTo>
                    <a:pt x="3078" y="1396"/>
                  </a:lnTo>
                  <a:lnTo>
                    <a:pt x="3110" y="1411"/>
                  </a:lnTo>
                  <a:lnTo>
                    <a:pt x="3142" y="1426"/>
                  </a:lnTo>
                  <a:lnTo>
                    <a:pt x="3175" y="1441"/>
                  </a:lnTo>
                  <a:lnTo>
                    <a:pt x="3207" y="1455"/>
                  </a:lnTo>
                  <a:lnTo>
                    <a:pt x="3240" y="1470"/>
                  </a:lnTo>
                </a:path>
              </a:pathLst>
            </a:custGeom>
            <a:noFill/>
            <a:ln w="12">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4" name="Oval 36"/>
            <p:cNvSpPr>
              <a:spLocks noChangeArrowheads="1"/>
            </p:cNvSpPr>
            <p:nvPr/>
          </p:nvSpPr>
          <p:spPr bwMode="auto">
            <a:xfrm>
              <a:off x="1066" y="2942"/>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5" name="Oval 37"/>
            <p:cNvSpPr>
              <a:spLocks noChangeArrowheads="1"/>
            </p:cNvSpPr>
            <p:nvPr/>
          </p:nvSpPr>
          <p:spPr bwMode="auto">
            <a:xfrm>
              <a:off x="1131" y="2556"/>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6" name="Oval 38"/>
            <p:cNvSpPr>
              <a:spLocks noChangeArrowheads="1"/>
            </p:cNvSpPr>
            <p:nvPr/>
          </p:nvSpPr>
          <p:spPr bwMode="auto">
            <a:xfrm>
              <a:off x="1195" y="2755"/>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7" name="Oval 39"/>
            <p:cNvSpPr>
              <a:spLocks noChangeArrowheads="1"/>
            </p:cNvSpPr>
            <p:nvPr/>
          </p:nvSpPr>
          <p:spPr bwMode="auto">
            <a:xfrm>
              <a:off x="1260" y="2579"/>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8" name="Oval 40"/>
            <p:cNvSpPr>
              <a:spLocks noChangeArrowheads="1"/>
            </p:cNvSpPr>
            <p:nvPr/>
          </p:nvSpPr>
          <p:spPr bwMode="auto">
            <a:xfrm>
              <a:off x="1325" y="2663"/>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69" name="Oval 41"/>
            <p:cNvSpPr>
              <a:spLocks noChangeArrowheads="1"/>
            </p:cNvSpPr>
            <p:nvPr/>
          </p:nvSpPr>
          <p:spPr bwMode="auto">
            <a:xfrm>
              <a:off x="1390" y="2366"/>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0" name="Oval 42"/>
            <p:cNvSpPr>
              <a:spLocks noChangeArrowheads="1"/>
            </p:cNvSpPr>
            <p:nvPr/>
          </p:nvSpPr>
          <p:spPr bwMode="auto">
            <a:xfrm>
              <a:off x="1455" y="2658"/>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1" name="Oval 43"/>
            <p:cNvSpPr>
              <a:spLocks noChangeArrowheads="1"/>
            </p:cNvSpPr>
            <p:nvPr/>
          </p:nvSpPr>
          <p:spPr bwMode="auto">
            <a:xfrm>
              <a:off x="1519" y="2452"/>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2" name="Oval 44"/>
            <p:cNvSpPr>
              <a:spLocks noChangeArrowheads="1"/>
            </p:cNvSpPr>
            <p:nvPr/>
          </p:nvSpPr>
          <p:spPr bwMode="auto">
            <a:xfrm>
              <a:off x="1584" y="2479"/>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3" name="Oval 45"/>
            <p:cNvSpPr>
              <a:spLocks noChangeArrowheads="1"/>
            </p:cNvSpPr>
            <p:nvPr/>
          </p:nvSpPr>
          <p:spPr bwMode="auto">
            <a:xfrm>
              <a:off x="1649" y="2381"/>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4" name="Oval 46"/>
            <p:cNvSpPr>
              <a:spLocks noChangeArrowheads="1"/>
            </p:cNvSpPr>
            <p:nvPr/>
          </p:nvSpPr>
          <p:spPr bwMode="auto">
            <a:xfrm>
              <a:off x="1714" y="2287"/>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5" name="Oval 47"/>
            <p:cNvSpPr>
              <a:spLocks noChangeArrowheads="1"/>
            </p:cNvSpPr>
            <p:nvPr/>
          </p:nvSpPr>
          <p:spPr bwMode="auto">
            <a:xfrm>
              <a:off x="1778" y="2366"/>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6" name="Oval 48"/>
            <p:cNvSpPr>
              <a:spLocks noChangeArrowheads="1"/>
            </p:cNvSpPr>
            <p:nvPr/>
          </p:nvSpPr>
          <p:spPr bwMode="auto">
            <a:xfrm>
              <a:off x="1843" y="2544"/>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7" name="Oval 49"/>
            <p:cNvSpPr>
              <a:spLocks noChangeArrowheads="1"/>
            </p:cNvSpPr>
            <p:nvPr/>
          </p:nvSpPr>
          <p:spPr bwMode="auto">
            <a:xfrm>
              <a:off x="1908" y="2379"/>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8" name="Oval 50"/>
            <p:cNvSpPr>
              <a:spLocks noChangeArrowheads="1"/>
            </p:cNvSpPr>
            <p:nvPr/>
          </p:nvSpPr>
          <p:spPr bwMode="auto">
            <a:xfrm>
              <a:off x="1973" y="2395"/>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79" name="Oval 51"/>
            <p:cNvSpPr>
              <a:spLocks noChangeArrowheads="1"/>
            </p:cNvSpPr>
            <p:nvPr/>
          </p:nvSpPr>
          <p:spPr bwMode="auto">
            <a:xfrm>
              <a:off x="2038" y="1995"/>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0" name="Oval 52"/>
            <p:cNvSpPr>
              <a:spLocks noChangeArrowheads="1"/>
            </p:cNvSpPr>
            <p:nvPr/>
          </p:nvSpPr>
          <p:spPr bwMode="auto">
            <a:xfrm>
              <a:off x="2102" y="2309"/>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1" name="Oval 53"/>
            <p:cNvSpPr>
              <a:spLocks noChangeArrowheads="1"/>
            </p:cNvSpPr>
            <p:nvPr/>
          </p:nvSpPr>
          <p:spPr bwMode="auto">
            <a:xfrm>
              <a:off x="2167" y="2077"/>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2" name="Oval 54"/>
            <p:cNvSpPr>
              <a:spLocks noChangeArrowheads="1"/>
            </p:cNvSpPr>
            <p:nvPr/>
          </p:nvSpPr>
          <p:spPr bwMode="auto">
            <a:xfrm>
              <a:off x="2232" y="2257"/>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3" name="Oval 55"/>
            <p:cNvSpPr>
              <a:spLocks noChangeArrowheads="1"/>
            </p:cNvSpPr>
            <p:nvPr/>
          </p:nvSpPr>
          <p:spPr bwMode="auto">
            <a:xfrm>
              <a:off x="2297" y="2123"/>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4" name="Oval 56"/>
            <p:cNvSpPr>
              <a:spLocks noChangeArrowheads="1"/>
            </p:cNvSpPr>
            <p:nvPr/>
          </p:nvSpPr>
          <p:spPr bwMode="auto">
            <a:xfrm>
              <a:off x="2362" y="2334"/>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5" name="Oval 57"/>
            <p:cNvSpPr>
              <a:spLocks noChangeArrowheads="1"/>
            </p:cNvSpPr>
            <p:nvPr/>
          </p:nvSpPr>
          <p:spPr bwMode="auto">
            <a:xfrm>
              <a:off x="2426" y="2347"/>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6" name="Oval 58"/>
            <p:cNvSpPr>
              <a:spLocks noChangeArrowheads="1"/>
            </p:cNvSpPr>
            <p:nvPr/>
          </p:nvSpPr>
          <p:spPr bwMode="auto">
            <a:xfrm>
              <a:off x="2491" y="1656"/>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7" name="Oval 59"/>
            <p:cNvSpPr>
              <a:spLocks noChangeArrowheads="1"/>
            </p:cNvSpPr>
            <p:nvPr/>
          </p:nvSpPr>
          <p:spPr bwMode="auto">
            <a:xfrm>
              <a:off x="2556" y="1951"/>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8" name="Oval 60"/>
            <p:cNvSpPr>
              <a:spLocks noChangeArrowheads="1"/>
            </p:cNvSpPr>
            <p:nvPr/>
          </p:nvSpPr>
          <p:spPr bwMode="auto">
            <a:xfrm>
              <a:off x="2621" y="2017"/>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9" name="Oval 61"/>
            <p:cNvSpPr>
              <a:spLocks noChangeArrowheads="1"/>
            </p:cNvSpPr>
            <p:nvPr/>
          </p:nvSpPr>
          <p:spPr bwMode="auto">
            <a:xfrm>
              <a:off x="2686" y="1987"/>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0" name="Oval 62"/>
            <p:cNvSpPr>
              <a:spLocks noChangeArrowheads="1"/>
            </p:cNvSpPr>
            <p:nvPr/>
          </p:nvSpPr>
          <p:spPr bwMode="auto">
            <a:xfrm>
              <a:off x="2750" y="1903"/>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1" name="Oval 63"/>
            <p:cNvSpPr>
              <a:spLocks noChangeArrowheads="1"/>
            </p:cNvSpPr>
            <p:nvPr/>
          </p:nvSpPr>
          <p:spPr bwMode="auto">
            <a:xfrm>
              <a:off x="2815" y="1584"/>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2" name="Oval 64"/>
            <p:cNvSpPr>
              <a:spLocks noChangeArrowheads="1"/>
            </p:cNvSpPr>
            <p:nvPr/>
          </p:nvSpPr>
          <p:spPr bwMode="auto">
            <a:xfrm>
              <a:off x="2880" y="1545"/>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3" name="Oval 65"/>
            <p:cNvSpPr>
              <a:spLocks noChangeArrowheads="1"/>
            </p:cNvSpPr>
            <p:nvPr/>
          </p:nvSpPr>
          <p:spPr bwMode="auto">
            <a:xfrm>
              <a:off x="2945" y="1887"/>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4" name="Oval 66"/>
            <p:cNvSpPr>
              <a:spLocks noChangeArrowheads="1"/>
            </p:cNvSpPr>
            <p:nvPr/>
          </p:nvSpPr>
          <p:spPr bwMode="auto">
            <a:xfrm>
              <a:off x="3010" y="1899"/>
              <a:ext cx="65"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5" name="Oval 67"/>
            <p:cNvSpPr>
              <a:spLocks noChangeArrowheads="1"/>
            </p:cNvSpPr>
            <p:nvPr/>
          </p:nvSpPr>
          <p:spPr bwMode="auto">
            <a:xfrm>
              <a:off x="3074" y="1797"/>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6" name="Oval 68"/>
            <p:cNvSpPr>
              <a:spLocks noChangeArrowheads="1"/>
            </p:cNvSpPr>
            <p:nvPr/>
          </p:nvSpPr>
          <p:spPr bwMode="auto">
            <a:xfrm>
              <a:off x="3139" y="1624"/>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7" name="Oval 69"/>
            <p:cNvSpPr>
              <a:spLocks noChangeArrowheads="1"/>
            </p:cNvSpPr>
            <p:nvPr/>
          </p:nvSpPr>
          <p:spPr bwMode="auto">
            <a:xfrm>
              <a:off x="3204" y="1688"/>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8" name="Oval 70"/>
            <p:cNvSpPr>
              <a:spLocks noChangeArrowheads="1"/>
            </p:cNvSpPr>
            <p:nvPr/>
          </p:nvSpPr>
          <p:spPr bwMode="auto">
            <a:xfrm>
              <a:off x="3269" y="1330"/>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99" name="Oval 71"/>
            <p:cNvSpPr>
              <a:spLocks noChangeArrowheads="1"/>
            </p:cNvSpPr>
            <p:nvPr/>
          </p:nvSpPr>
          <p:spPr bwMode="auto">
            <a:xfrm>
              <a:off x="3334" y="1565"/>
              <a:ext cx="65"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0" name="Oval 72"/>
            <p:cNvSpPr>
              <a:spLocks noChangeArrowheads="1"/>
            </p:cNvSpPr>
            <p:nvPr/>
          </p:nvSpPr>
          <p:spPr bwMode="auto">
            <a:xfrm>
              <a:off x="3398" y="1903"/>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1" name="Oval 73"/>
            <p:cNvSpPr>
              <a:spLocks noChangeArrowheads="1"/>
            </p:cNvSpPr>
            <p:nvPr/>
          </p:nvSpPr>
          <p:spPr bwMode="auto">
            <a:xfrm>
              <a:off x="3463" y="1555"/>
              <a:ext cx="66" cy="65"/>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2" name="Oval 74"/>
            <p:cNvSpPr>
              <a:spLocks noChangeArrowheads="1"/>
            </p:cNvSpPr>
            <p:nvPr/>
          </p:nvSpPr>
          <p:spPr bwMode="auto">
            <a:xfrm>
              <a:off x="3528" y="1552"/>
              <a:ext cx="66" cy="66"/>
            </a:xfrm>
            <a:prstGeom prst="ellipse">
              <a:avLst/>
            </a:prstGeom>
            <a:solidFill>
              <a:srgbClr val="000000"/>
            </a:solid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3" name="Oval 75"/>
            <p:cNvSpPr>
              <a:spLocks noChangeArrowheads="1"/>
            </p:cNvSpPr>
            <p:nvPr/>
          </p:nvSpPr>
          <p:spPr bwMode="auto">
            <a:xfrm>
              <a:off x="1066" y="2942"/>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4" name="Oval 76"/>
            <p:cNvSpPr>
              <a:spLocks noChangeArrowheads="1"/>
            </p:cNvSpPr>
            <p:nvPr/>
          </p:nvSpPr>
          <p:spPr bwMode="auto">
            <a:xfrm>
              <a:off x="1131" y="2883"/>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5" name="Oval 77"/>
            <p:cNvSpPr>
              <a:spLocks noChangeArrowheads="1"/>
            </p:cNvSpPr>
            <p:nvPr/>
          </p:nvSpPr>
          <p:spPr bwMode="auto">
            <a:xfrm>
              <a:off x="1195" y="2987"/>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6" name="Oval 78"/>
            <p:cNvSpPr>
              <a:spLocks noChangeArrowheads="1"/>
            </p:cNvSpPr>
            <p:nvPr/>
          </p:nvSpPr>
          <p:spPr bwMode="auto">
            <a:xfrm>
              <a:off x="1260" y="2858"/>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7" name="Oval 79"/>
            <p:cNvSpPr>
              <a:spLocks noChangeArrowheads="1"/>
            </p:cNvSpPr>
            <p:nvPr/>
          </p:nvSpPr>
          <p:spPr bwMode="auto">
            <a:xfrm>
              <a:off x="1325" y="3004"/>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8" name="Oval 80"/>
            <p:cNvSpPr>
              <a:spLocks noChangeArrowheads="1"/>
            </p:cNvSpPr>
            <p:nvPr/>
          </p:nvSpPr>
          <p:spPr bwMode="auto">
            <a:xfrm>
              <a:off x="1390" y="2769"/>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09" name="Oval 81"/>
            <p:cNvSpPr>
              <a:spLocks noChangeArrowheads="1"/>
            </p:cNvSpPr>
            <p:nvPr/>
          </p:nvSpPr>
          <p:spPr bwMode="auto">
            <a:xfrm>
              <a:off x="1455" y="3019"/>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0" name="Oval 82"/>
            <p:cNvSpPr>
              <a:spLocks noChangeArrowheads="1"/>
            </p:cNvSpPr>
            <p:nvPr/>
          </p:nvSpPr>
          <p:spPr bwMode="auto">
            <a:xfrm>
              <a:off x="1519" y="2891"/>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1" name="Oval 83"/>
            <p:cNvSpPr>
              <a:spLocks noChangeArrowheads="1"/>
            </p:cNvSpPr>
            <p:nvPr/>
          </p:nvSpPr>
          <p:spPr bwMode="auto">
            <a:xfrm>
              <a:off x="1584" y="2939"/>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2" name="Oval 84"/>
            <p:cNvSpPr>
              <a:spLocks noChangeArrowheads="1"/>
            </p:cNvSpPr>
            <p:nvPr/>
          </p:nvSpPr>
          <p:spPr bwMode="auto">
            <a:xfrm>
              <a:off x="1649" y="2898"/>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3" name="Oval 85"/>
            <p:cNvSpPr>
              <a:spLocks noChangeArrowheads="1"/>
            </p:cNvSpPr>
            <p:nvPr/>
          </p:nvSpPr>
          <p:spPr bwMode="auto">
            <a:xfrm>
              <a:off x="1714" y="2893"/>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4" name="Oval 86"/>
            <p:cNvSpPr>
              <a:spLocks noChangeArrowheads="1"/>
            </p:cNvSpPr>
            <p:nvPr/>
          </p:nvSpPr>
          <p:spPr bwMode="auto">
            <a:xfrm>
              <a:off x="1778" y="2945"/>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5" name="Oval 87"/>
            <p:cNvSpPr>
              <a:spLocks noChangeArrowheads="1"/>
            </p:cNvSpPr>
            <p:nvPr/>
          </p:nvSpPr>
          <p:spPr bwMode="auto">
            <a:xfrm>
              <a:off x="1843" y="3019"/>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6" name="Oval 88"/>
            <p:cNvSpPr>
              <a:spLocks noChangeArrowheads="1"/>
            </p:cNvSpPr>
            <p:nvPr/>
          </p:nvSpPr>
          <p:spPr bwMode="auto">
            <a:xfrm>
              <a:off x="1908" y="2987"/>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7" name="Oval 89"/>
            <p:cNvSpPr>
              <a:spLocks noChangeArrowheads="1"/>
            </p:cNvSpPr>
            <p:nvPr/>
          </p:nvSpPr>
          <p:spPr bwMode="auto">
            <a:xfrm>
              <a:off x="1973" y="2975"/>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8" name="Oval 90"/>
            <p:cNvSpPr>
              <a:spLocks noChangeArrowheads="1"/>
            </p:cNvSpPr>
            <p:nvPr/>
          </p:nvSpPr>
          <p:spPr bwMode="auto">
            <a:xfrm>
              <a:off x="2038" y="2687"/>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19" name="Oval 91"/>
            <p:cNvSpPr>
              <a:spLocks noChangeArrowheads="1"/>
            </p:cNvSpPr>
            <p:nvPr/>
          </p:nvSpPr>
          <p:spPr bwMode="auto">
            <a:xfrm>
              <a:off x="2102" y="2952"/>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0" name="Oval 92"/>
            <p:cNvSpPr>
              <a:spLocks noChangeArrowheads="1"/>
            </p:cNvSpPr>
            <p:nvPr/>
          </p:nvSpPr>
          <p:spPr bwMode="auto">
            <a:xfrm>
              <a:off x="2167" y="2873"/>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1" name="Oval 93"/>
            <p:cNvSpPr>
              <a:spLocks noChangeArrowheads="1"/>
            </p:cNvSpPr>
            <p:nvPr/>
          </p:nvSpPr>
          <p:spPr bwMode="auto">
            <a:xfrm>
              <a:off x="2232" y="2999"/>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2" name="Oval 94"/>
            <p:cNvSpPr>
              <a:spLocks noChangeArrowheads="1"/>
            </p:cNvSpPr>
            <p:nvPr/>
          </p:nvSpPr>
          <p:spPr bwMode="auto">
            <a:xfrm>
              <a:off x="2297" y="2910"/>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3" name="Oval 95"/>
            <p:cNvSpPr>
              <a:spLocks noChangeArrowheads="1"/>
            </p:cNvSpPr>
            <p:nvPr/>
          </p:nvSpPr>
          <p:spPr bwMode="auto">
            <a:xfrm>
              <a:off x="2362" y="2991"/>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4" name="Oval 96"/>
            <p:cNvSpPr>
              <a:spLocks noChangeArrowheads="1"/>
            </p:cNvSpPr>
            <p:nvPr/>
          </p:nvSpPr>
          <p:spPr bwMode="auto">
            <a:xfrm>
              <a:off x="2426" y="2994"/>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5" name="Oval 97"/>
            <p:cNvSpPr>
              <a:spLocks noChangeArrowheads="1"/>
            </p:cNvSpPr>
            <p:nvPr/>
          </p:nvSpPr>
          <p:spPr bwMode="auto">
            <a:xfrm>
              <a:off x="2491" y="2477"/>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6" name="Oval 98"/>
            <p:cNvSpPr>
              <a:spLocks noChangeArrowheads="1"/>
            </p:cNvSpPr>
            <p:nvPr/>
          </p:nvSpPr>
          <p:spPr bwMode="auto">
            <a:xfrm>
              <a:off x="2556" y="2826"/>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7" name="Oval 99"/>
            <p:cNvSpPr>
              <a:spLocks noChangeArrowheads="1"/>
            </p:cNvSpPr>
            <p:nvPr/>
          </p:nvSpPr>
          <p:spPr bwMode="auto">
            <a:xfrm>
              <a:off x="2621" y="2868"/>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8" name="Oval 100"/>
            <p:cNvSpPr>
              <a:spLocks noChangeArrowheads="1"/>
            </p:cNvSpPr>
            <p:nvPr/>
          </p:nvSpPr>
          <p:spPr bwMode="auto">
            <a:xfrm>
              <a:off x="2686" y="2939"/>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29" name="Oval 101"/>
            <p:cNvSpPr>
              <a:spLocks noChangeArrowheads="1"/>
            </p:cNvSpPr>
            <p:nvPr/>
          </p:nvSpPr>
          <p:spPr bwMode="auto">
            <a:xfrm>
              <a:off x="2750" y="2806"/>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0" name="Oval 102"/>
            <p:cNvSpPr>
              <a:spLocks noChangeArrowheads="1"/>
            </p:cNvSpPr>
            <p:nvPr/>
          </p:nvSpPr>
          <p:spPr bwMode="auto">
            <a:xfrm>
              <a:off x="2815" y="2643"/>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1" name="Oval 103"/>
            <p:cNvSpPr>
              <a:spLocks noChangeArrowheads="1"/>
            </p:cNvSpPr>
            <p:nvPr/>
          </p:nvSpPr>
          <p:spPr bwMode="auto">
            <a:xfrm>
              <a:off x="2880" y="2724"/>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2" name="Oval 104"/>
            <p:cNvSpPr>
              <a:spLocks noChangeArrowheads="1"/>
            </p:cNvSpPr>
            <p:nvPr/>
          </p:nvSpPr>
          <p:spPr bwMode="auto">
            <a:xfrm>
              <a:off x="2945" y="3004"/>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3" name="Oval 105"/>
            <p:cNvSpPr>
              <a:spLocks noChangeArrowheads="1"/>
            </p:cNvSpPr>
            <p:nvPr/>
          </p:nvSpPr>
          <p:spPr bwMode="auto">
            <a:xfrm>
              <a:off x="3010" y="2900"/>
              <a:ext cx="65"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4" name="Oval 106"/>
            <p:cNvSpPr>
              <a:spLocks noChangeArrowheads="1"/>
            </p:cNvSpPr>
            <p:nvPr/>
          </p:nvSpPr>
          <p:spPr bwMode="auto">
            <a:xfrm>
              <a:off x="3074" y="2831"/>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5" name="Oval 107"/>
            <p:cNvSpPr>
              <a:spLocks noChangeArrowheads="1"/>
            </p:cNvSpPr>
            <p:nvPr/>
          </p:nvSpPr>
          <p:spPr bwMode="auto">
            <a:xfrm>
              <a:off x="3139" y="2771"/>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6" name="Oval 108"/>
            <p:cNvSpPr>
              <a:spLocks noChangeArrowheads="1"/>
            </p:cNvSpPr>
            <p:nvPr/>
          </p:nvSpPr>
          <p:spPr bwMode="auto">
            <a:xfrm>
              <a:off x="3204" y="2887"/>
              <a:ext cx="66" cy="66"/>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7" name="Oval 109"/>
            <p:cNvSpPr>
              <a:spLocks noChangeArrowheads="1"/>
            </p:cNvSpPr>
            <p:nvPr/>
          </p:nvSpPr>
          <p:spPr bwMode="auto">
            <a:xfrm>
              <a:off x="3269" y="2619"/>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8" name="Oval 110"/>
            <p:cNvSpPr>
              <a:spLocks noChangeArrowheads="1"/>
            </p:cNvSpPr>
            <p:nvPr/>
          </p:nvSpPr>
          <p:spPr bwMode="auto">
            <a:xfrm>
              <a:off x="3334" y="2779"/>
              <a:ext cx="65"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39" name="Oval 111"/>
            <p:cNvSpPr>
              <a:spLocks noChangeArrowheads="1"/>
            </p:cNvSpPr>
            <p:nvPr/>
          </p:nvSpPr>
          <p:spPr bwMode="auto">
            <a:xfrm>
              <a:off x="3398" y="3002"/>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0" name="Oval 112"/>
            <p:cNvSpPr>
              <a:spLocks noChangeArrowheads="1"/>
            </p:cNvSpPr>
            <p:nvPr/>
          </p:nvSpPr>
          <p:spPr bwMode="auto">
            <a:xfrm>
              <a:off x="3463" y="2799"/>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1" name="Oval 113"/>
            <p:cNvSpPr>
              <a:spLocks noChangeArrowheads="1"/>
            </p:cNvSpPr>
            <p:nvPr/>
          </p:nvSpPr>
          <p:spPr bwMode="auto">
            <a:xfrm>
              <a:off x="3528" y="2871"/>
              <a:ext cx="66" cy="65"/>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2" name="Oval 114"/>
            <p:cNvSpPr>
              <a:spLocks noChangeArrowheads="1"/>
            </p:cNvSpPr>
            <p:nvPr/>
          </p:nvSpPr>
          <p:spPr bwMode="auto">
            <a:xfrm>
              <a:off x="1131" y="3147"/>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3" name="Oval 115"/>
            <p:cNvSpPr>
              <a:spLocks noChangeArrowheads="1"/>
            </p:cNvSpPr>
            <p:nvPr/>
          </p:nvSpPr>
          <p:spPr bwMode="auto">
            <a:xfrm>
              <a:off x="1195" y="3036"/>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4" name="Oval 116"/>
            <p:cNvSpPr>
              <a:spLocks noChangeArrowheads="1"/>
            </p:cNvSpPr>
            <p:nvPr/>
          </p:nvSpPr>
          <p:spPr bwMode="auto">
            <a:xfrm>
              <a:off x="1260" y="2989"/>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5" name="Oval 117"/>
            <p:cNvSpPr>
              <a:spLocks noChangeArrowheads="1"/>
            </p:cNvSpPr>
            <p:nvPr/>
          </p:nvSpPr>
          <p:spPr bwMode="auto">
            <a:xfrm>
              <a:off x="1325" y="2927"/>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6" name="Oval 118"/>
            <p:cNvSpPr>
              <a:spLocks noChangeArrowheads="1"/>
            </p:cNvSpPr>
            <p:nvPr/>
          </p:nvSpPr>
          <p:spPr bwMode="auto">
            <a:xfrm>
              <a:off x="1390" y="2866"/>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7" name="Oval 119"/>
            <p:cNvSpPr>
              <a:spLocks noChangeArrowheads="1"/>
            </p:cNvSpPr>
            <p:nvPr/>
          </p:nvSpPr>
          <p:spPr bwMode="auto">
            <a:xfrm>
              <a:off x="1455" y="2905"/>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8" name="Oval 120"/>
            <p:cNvSpPr>
              <a:spLocks noChangeArrowheads="1"/>
            </p:cNvSpPr>
            <p:nvPr/>
          </p:nvSpPr>
          <p:spPr bwMode="auto">
            <a:xfrm>
              <a:off x="1519" y="2833"/>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49" name="Oval 121"/>
            <p:cNvSpPr>
              <a:spLocks noChangeArrowheads="1"/>
            </p:cNvSpPr>
            <p:nvPr/>
          </p:nvSpPr>
          <p:spPr bwMode="auto">
            <a:xfrm>
              <a:off x="1584" y="2809"/>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0" name="Oval 122"/>
            <p:cNvSpPr>
              <a:spLocks noChangeArrowheads="1"/>
            </p:cNvSpPr>
            <p:nvPr/>
          </p:nvSpPr>
          <p:spPr bwMode="auto">
            <a:xfrm>
              <a:off x="1649" y="2751"/>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1" name="Oval 123"/>
            <p:cNvSpPr>
              <a:spLocks noChangeArrowheads="1"/>
            </p:cNvSpPr>
            <p:nvPr/>
          </p:nvSpPr>
          <p:spPr bwMode="auto">
            <a:xfrm>
              <a:off x="1714" y="2663"/>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2" name="Oval 124"/>
            <p:cNvSpPr>
              <a:spLocks noChangeArrowheads="1"/>
            </p:cNvSpPr>
            <p:nvPr/>
          </p:nvSpPr>
          <p:spPr bwMode="auto">
            <a:xfrm>
              <a:off x="1778" y="2615"/>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3" name="Oval 125"/>
            <p:cNvSpPr>
              <a:spLocks noChangeArrowheads="1"/>
            </p:cNvSpPr>
            <p:nvPr/>
          </p:nvSpPr>
          <p:spPr bwMode="auto">
            <a:xfrm>
              <a:off x="1843" y="2794"/>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4" name="Oval 126"/>
            <p:cNvSpPr>
              <a:spLocks noChangeArrowheads="1"/>
            </p:cNvSpPr>
            <p:nvPr/>
          </p:nvSpPr>
          <p:spPr bwMode="auto">
            <a:xfrm>
              <a:off x="1908" y="2660"/>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5" name="Oval 127"/>
            <p:cNvSpPr>
              <a:spLocks noChangeArrowheads="1"/>
            </p:cNvSpPr>
            <p:nvPr/>
          </p:nvSpPr>
          <p:spPr bwMode="auto">
            <a:xfrm>
              <a:off x="1973" y="2690"/>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6" name="Oval 128"/>
            <p:cNvSpPr>
              <a:spLocks noChangeArrowheads="1"/>
            </p:cNvSpPr>
            <p:nvPr/>
          </p:nvSpPr>
          <p:spPr bwMode="auto">
            <a:xfrm>
              <a:off x="2038" y="2576"/>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7" name="Oval 129"/>
            <p:cNvSpPr>
              <a:spLocks noChangeArrowheads="1"/>
            </p:cNvSpPr>
            <p:nvPr/>
          </p:nvSpPr>
          <p:spPr bwMode="auto">
            <a:xfrm>
              <a:off x="2102" y="2626"/>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8" name="Oval 130"/>
            <p:cNvSpPr>
              <a:spLocks noChangeArrowheads="1"/>
            </p:cNvSpPr>
            <p:nvPr/>
          </p:nvSpPr>
          <p:spPr bwMode="auto">
            <a:xfrm>
              <a:off x="2167" y="2472"/>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59" name="Oval 131"/>
            <p:cNvSpPr>
              <a:spLocks noChangeArrowheads="1"/>
            </p:cNvSpPr>
            <p:nvPr/>
          </p:nvSpPr>
          <p:spPr bwMode="auto">
            <a:xfrm>
              <a:off x="2232" y="2527"/>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0" name="Oval 132"/>
            <p:cNvSpPr>
              <a:spLocks noChangeArrowheads="1"/>
            </p:cNvSpPr>
            <p:nvPr/>
          </p:nvSpPr>
          <p:spPr bwMode="auto">
            <a:xfrm>
              <a:off x="2297" y="2483"/>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1" name="Oval 133"/>
            <p:cNvSpPr>
              <a:spLocks noChangeArrowheads="1"/>
            </p:cNvSpPr>
            <p:nvPr/>
          </p:nvSpPr>
          <p:spPr bwMode="auto">
            <a:xfrm>
              <a:off x="2362" y="2611"/>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2" name="Oval 134"/>
            <p:cNvSpPr>
              <a:spLocks noChangeArrowheads="1"/>
            </p:cNvSpPr>
            <p:nvPr/>
          </p:nvSpPr>
          <p:spPr bwMode="auto">
            <a:xfrm>
              <a:off x="2426" y="2621"/>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3" name="Oval 135"/>
            <p:cNvSpPr>
              <a:spLocks noChangeArrowheads="1"/>
            </p:cNvSpPr>
            <p:nvPr/>
          </p:nvSpPr>
          <p:spPr bwMode="auto">
            <a:xfrm>
              <a:off x="2491" y="2447"/>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4" name="Oval 136"/>
            <p:cNvSpPr>
              <a:spLocks noChangeArrowheads="1"/>
            </p:cNvSpPr>
            <p:nvPr/>
          </p:nvSpPr>
          <p:spPr bwMode="auto">
            <a:xfrm>
              <a:off x="2556" y="2393"/>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5" name="Oval 137"/>
            <p:cNvSpPr>
              <a:spLocks noChangeArrowheads="1"/>
            </p:cNvSpPr>
            <p:nvPr/>
          </p:nvSpPr>
          <p:spPr bwMode="auto">
            <a:xfrm>
              <a:off x="2621" y="2418"/>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6" name="Oval 138"/>
            <p:cNvSpPr>
              <a:spLocks noChangeArrowheads="1"/>
            </p:cNvSpPr>
            <p:nvPr/>
          </p:nvSpPr>
          <p:spPr bwMode="auto">
            <a:xfrm>
              <a:off x="2686" y="2316"/>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7" name="Oval 139"/>
            <p:cNvSpPr>
              <a:spLocks noChangeArrowheads="1"/>
            </p:cNvSpPr>
            <p:nvPr/>
          </p:nvSpPr>
          <p:spPr bwMode="auto">
            <a:xfrm>
              <a:off x="2750" y="2366"/>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8" name="Oval 140"/>
            <p:cNvSpPr>
              <a:spLocks noChangeArrowheads="1"/>
            </p:cNvSpPr>
            <p:nvPr/>
          </p:nvSpPr>
          <p:spPr bwMode="auto">
            <a:xfrm>
              <a:off x="2815" y="2211"/>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69" name="Oval 141"/>
            <p:cNvSpPr>
              <a:spLocks noChangeArrowheads="1"/>
            </p:cNvSpPr>
            <p:nvPr/>
          </p:nvSpPr>
          <p:spPr bwMode="auto">
            <a:xfrm>
              <a:off x="2880" y="2089"/>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0" name="Oval 142"/>
            <p:cNvSpPr>
              <a:spLocks noChangeArrowheads="1"/>
            </p:cNvSpPr>
            <p:nvPr/>
          </p:nvSpPr>
          <p:spPr bwMode="auto">
            <a:xfrm>
              <a:off x="2945" y="2151"/>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1" name="Oval 143"/>
            <p:cNvSpPr>
              <a:spLocks noChangeArrowheads="1"/>
            </p:cNvSpPr>
            <p:nvPr/>
          </p:nvSpPr>
          <p:spPr bwMode="auto">
            <a:xfrm>
              <a:off x="3010" y="2272"/>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2" name="Oval 144"/>
            <p:cNvSpPr>
              <a:spLocks noChangeArrowheads="1"/>
            </p:cNvSpPr>
            <p:nvPr/>
          </p:nvSpPr>
          <p:spPr bwMode="auto">
            <a:xfrm>
              <a:off x="3074" y="2235"/>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3" name="Oval 145"/>
            <p:cNvSpPr>
              <a:spLocks noChangeArrowheads="1"/>
            </p:cNvSpPr>
            <p:nvPr/>
          </p:nvSpPr>
          <p:spPr bwMode="auto">
            <a:xfrm>
              <a:off x="3139" y="2121"/>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4" name="Oval 146"/>
            <p:cNvSpPr>
              <a:spLocks noChangeArrowheads="1"/>
            </p:cNvSpPr>
            <p:nvPr/>
          </p:nvSpPr>
          <p:spPr bwMode="auto">
            <a:xfrm>
              <a:off x="3204" y="2069"/>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5" name="Oval 147"/>
            <p:cNvSpPr>
              <a:spLocks noChangeArrowheads="1"/>
            </p:cNvSpPr>
            <p:nvPr/>
          </p:nvSpPr>
          <p:spPr bwMode="auto">
            <a:xfrm>
              <a:off x="3269" y="1980"/>
              <a:ext cx="65"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6" name="Oval 148"/>
            <p:cNvSpPr>
              <a:spLocks noChangeArrowheads="1"/>
            </p:cNvSpPr>
            <p:nvPr/>
          </p:nvSpPr>
          <p:spPr bwMode="auto">
            <a:xfrm>
              <a:off x="3334" y="2055"/>
              <a:ext cx="65"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7" name="Oval 149"/>
            <p:cNvSpPr>
              <a:spLocks noChangeArrowheads="1"/>
            </p:cNvSpPr>
            <p:nvPr/>
          </p:nvSpPr>
          <p:spPr bwMode="auto">
            <a:xfrm>
              <a:off x="3398" y="2171"/>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8" name="Oval 150"/>
            <p:cNvSpPr>
              <a:spLocks noChangeArrowheads="1"/>
            </p:cNvSpPr>
            <p:nvPr/>
          </p:nvSpPr>
          <p:spPr bwMode="auto">
            <a:xfrm>
              <a:off x="3463" y="2025"/>
              <a:ext cx="66" cy="66"/>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79" name="Oval 151"/>
            <p:cNvSpPr>
              <a:spLocks noChangeArrowheads="1"/>
            </p:cNvSpPr>
            <p:nvPr/>
          </p:nvSpPr>
          <p:spPr bwMode="auto">
            <a:xfrm>
              <a:off x="3528" y="1951"/>
              <a:ext cx="66" cy="65"/>
            </a:xfrm>
            <a:prstGeom prst="ellipse">
              <a:avLst/>
            </a:prstGeom>
            <a:solidFill>
              <a:srgbClr val="000080"/>
            </a:solidFill>
            <a:ln w="6">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80" name="Rectangle 152"/>
            <p:cNvSpPr>
              <a:spLocks noChangeArrowheads="1"/>
            </p:cNvSpPr>
            <p:nvPr/>
          </p:nvSpPr>
          <p:spPr bwMode="auto">
            <a:xfrm>
              <a:off x="2226" y="3506"/>
              <a:ext cx="29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cs typeface="Arial" pitchFamily="34" charset="0"/>
                </a:rPr>
                <a:t>Year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1" name="Rectangle 153"/>
            <p:cNvSpPr>
              <a:spLocks noChangeArrowheads="1"/>
            </p:cNvSpPr>
            <p:nvPr/>
          </p:nvSpPr>
          <p:spPr bwMode="auto">
            <a:xfrm>
              <a:off x="1734" y="3931"/>
              <a:ext cx="1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2" name="Rectangle 154"/>
            <p:cNvSpPr>
              <a:spLocks noChangeArrowheads="1"/>
            </p:cNvSpPr>
            <p:nvPr/>
          </p:nvSpPr>
          <p:spPr bwMode="auto">
            <a:xfrm>
              <a:off x="2512" y="3931"/>
              <a:ext cx="1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3" name="Rectangle 155"/>
            <p:cNvSpPr>
              <a:spLocks noChangeArrowheads="1"/>
            </p:cNvSpPr>
            <p:nvPr/>
          </p:nvSpPr>
          <p:spPr bwMode="auto">
            <a:xfrm>
              <a:off x="3289" y="3931"/>
              <a:ext cx="1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pitchFamily="34" charset="0"/>
                  <a:cs typeface="Arial" pitchFamily="34" charset="0"/>
                </a:rPr>
                <a:t>36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4" name="Rectangle 156"/>
            <p:cNvSpPr>
              <a:spLocks noChangeArrowheads="1"/>
            </p:cNvSpPr>
            <p:nvPr/>
          </p:nvSpPr>
          <p:spPr bwMode="auto">
            <a:xfrm rot="16200000">
              <a:off x="145" y="1960"/>
              <a:ext cx="72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Users/Month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685" name="Rectangle 157"/>
            <p:cNvSpPr>
              <a:spLocks noChangeArrowheads="1"/>
            </p:cNvSpPr>
            <p:nvPr/>
          </p:nvSpPr>
          <p:spPr bwMode="auto">
            <a:xfrm>
              <a:off x="724" y="2742"/>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6" name="Rectangle 158"/>
            <p:cNvSpPr>
              <a:spLocks noChangeArrowheads="1"/>
            </p:cNvSpPr>
            <p:nvPr/>
          </p:nvSpPr>
          <p:spPr bwMode="auto">
            <a:xfrm>
              <a:off x="724" y="2247"/>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7" name="Rectangle 159"/>
            <p:cNvSpPr>
              <a:spLocks noChangeArrowheads="1"/>
            </p:cNvSpPr>
            <p:nvPr/>
          </p:nvSpPr>
          <p:spPr bwMode="auto">
            <a:xfrm>
              <a:off x="724" y="1753"/>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8" name="Rectangle 160"/>
            <p:cNvSpPr>
              <a:spLocks noChangeArrowheads="1"/>
            </p:cNvSpPr>
            <p:nvPr/>
          </p:nvSpPr>
          <p:spPr bwMode="auto">
            <a:xfrm>
              <a:off x="724" y="1259"/>
              <a:ext cx="20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800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89" name="Rectangle 161"/>
            <p:cNvSpPr>
              <a:spLocks noChangeArrowheads="1"/>
            </p:cNvSpPr>
            <p:nvPr/>
          </p:nvSpPr>
          <p:spPr bwMode="auto">
            <a:xfrm>
              <a:off x="3780" y="1427"/>
              <a:ext cx="4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Total Users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0" name="Rectangle 162"/>
            <p:cNvSpPr>
              <a:spLocks noChangeArrowheads="1"/>
            </p:cNvSpPr>
            <p:nvPr/>
          </p:nvSpPr>
          <p:spPr bwMode="auto">
            <a:xfrm>
              <a:off x="3762" y="2054"/>
              <a:ext cx="59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Repeat  Users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1" name="Rectangle 163"/>
            <p:cNvSpPr>
              <a:spLocks noChangeArrowheads="1"/>
            </p:cNvSpPr>
            <p:nvPr/>
          </p:nvSpPr>
          <p:spPr bwMode="auto">
            <a:xfrm>
              <a:off x="3780" y="2719"/>
              <a:ext cx="49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New  Users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2" name="Rectangle 164"/>
            <p:cNvSpPr>
              <a:spLocks noChangeArrowheads="1"/>
            </p:cNvSpPr>
            <p:nvPr/>
          </p:nvSpPr>
          <p:spPr bwMode="auto">
            <a:xfrm>
              <a:off x="1058" y="3390"/>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3" name="Rectangle 165"/>
            <p:cNvSpPr>
              <a:spLocks noChangeArrowheads="1"/>
            </p:cNvSpPr>
            <p:nvPr/>
          </p:nvSpPr>
          <p:spPr bwMode="auto">
            <a:xfrm>
              <a:off x="1824" y="3396"/>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4" name="Rectangle 166"/>
            <p:cNvSpPr>
              <a:spLocks noChangeArrowheads="1"/>
            </p:cNvSpPr>
            <p:nvPr/>
          </p:nvSpPr>
          <p:spPr bwMode="auto">
            <a:xfrm>
              <a:off x="2628" y="3385"/>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5" name="Line 167"/>
            <p:cNvSpPr>
              <a:spLocks noChangeShapeType="1"/>
            </p:cNvSpPr>
            <p:nvPr/>
          </p:nvSpPr>
          <p:spPr bwMode="auto">
            <a:xfrm flipH="1" flipV="1">
              <a:off x="1159" y="3210"/>
              <a:ext cx="1"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6" name="Rectangle 168"/>
            <p:cNvSpPr>
              <a:spLocks noChangeArrowheads="1"/>
            </p:cNvSpPr>
            <p:nvPr/>
          </p:nvSpPr>
          <p:spPr bwMode="auto">
            <a:xfrm>
              <a:off x="3390" y="3387"/>
              <a:ext cx="2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rPr>
                <a:t>2013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97" name="Line 169"/>
            <p:cNvSpPr>
              <a:spLocks noChangeShapeType="1"/>
            </p:cNvSpPr>
            <p:nvPr/>
          </p:nvSpPr>
          <p:spPr bwMode="auto">
            <a:xfrm flipH="1" flipV="1">
              <a:off x="1948" y="3207"/>
              <a:ext cx="2" cy="95"/>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8" name="Line 170"/>
            <p:cNvSpPr>
              <a:spLocks noChangeShapeType="1"/>
            </p:cNvSpPr>
            <p:nvPr/>
          </p:nvSpPr>
          <p:spPr bwMode="auto">
            <a:xfrm flipH="1" flipV="1">
              <a:off x="2716" y="3210"/>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9" name="Line 171"/>
            <p:cNvSpPr>
              <a:spLocks noChangeShapeType="1"/>
            </p:cNvSpPr>
            <p:nvPr/>
          </p:nvSpPr>
          <p:spPr bwMode="auto">
            <a:xfrm flipH="1" flipV="1">
              <a:off x="2716" y="3210"/>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0" name="Line 172"/>
            <p:cNvSpPr>
              <a:spLocks noChangeShapeType="1"/>
            </p:cNvSpPr>
            <p:nvPr/>
          </p:nvSpPr>
          <p:spPr bwMode="auto">
            <a:xfrm flipH="1" flipV="1">
              <a:off x="3496" y="3207"/>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1" name="Line 173"/>
            <p:cNvSpPr>
              <a:spLocks noChangeShapeType="1"/>
            </p:cNvSpPr>
            <p:nvPr/>
          </p:nvSpPr>
          <p:spPr bwMode="auto">
            <a:xfrm flipH="1" flipV="1">
              <a:off x="3499" y="1089"/>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2" name="Line 174"/>
            <p:cNvSpPr>
              <a:spLocks noChangeShapeType="1"/>
            </p:cNvSpPr>
            <p:nvPr/>
          </p:nvSpPr>
          <p:spPr bwMode="auto">
            <a:xfrm flipH="1" flipV="1">
              <a:off x="1163" y="1092"/>
              <a:ext cx="1"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3" name="Line 175"/>
            <p:cNvSpPr>
              <a:spLocks noChangeShapeType="1"/>
            </p:cNvSpPr>
            <p:nvPr/>
          </p:nvSpPr>
          <p:spPr bwMode="auto">
            <a:xfrm flipH="1" flipV="1">
              <a:off x="1939" y="1085"/>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4" name="Line 176"/>
            <p:cNvSpPr>
              <a:spLocks noChangeShapeType="1"/>
            </p:cNvSpPr>
            <p:nvPr/>
          </p:nvSpPr>
          <p:spPr bwMode="auto">
            <a:xfrm flipH="1" flipV="1">
              <a:off x="2719" y="1076"/>
              <a:ext cx="2" cy="96"/>
            </a:xfrm>
            <a:prstGeom prst="line">
              <a:avLst/>
            </a:prstGeom>
            <a:noFill/>
            <a:ln w="2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705" name="Rectangle 23704"/>
          <p:cNvSpPr/>
          <p:nvPr/>
        </p:nvSpPr>
        <p:spPr>
          <a:xfrm>
            <a:off x="4778376" y="2356644"/>
            <a:ext cx="101600" cy="496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Arrow Connector 185"/>
          <p:cNvCxnSpPr/>
          <p:nvPr/>
        </p:nvCxnSpPr>
        <p:spPr>
          <a:xfrm>
            <a:off x="3845366" y="2654588"/>
            <a:ext cx="0" cy="469612"/>
          </a:xfrm>
          <a:prstGeom prst="straightConnector1">
            <a:avLst/>
          </a:prstGeom>
          <a:ln w="41275">
            <a:solidFill>
              <a:srgbClr val="1367C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6"/>
          <p:cNvSpPr txBox="1">
            <a:spLocks noChangeArrowheads="1"/>
          </p:cNvSpPr>
          <p:nvPr/>
        </p:nvSpPr>
        <p:spPr bwMode="auto">
          <a:xfrm>
            <a:off x="1454152" y="1650584"/>
            <a:ext cx="5099048" cy="1815882"/>
          </a:xfrm>
          <a:prstGeom prst="rect">
            <a:avLst/>
          </a:prstGeom>
          <a:solidFill>
            <a:schemeClr val="bg1"/>
          </a:solidFill>
          <a:ln w="38100">
            <a:solidFill>
              <a:srgbClr val="FF0000"/>
            </a:solidFill>
            <a:miter lim="800000"/>
            <a:headEnd/>
            <a:tailEnd/>
          </a:ln>
        </p:spPr>
        <p:txBody>
          <a:bodyPr wrap="square">
            <a:spAutoFit/>
          </a:bodyPr>
          <a:lstStyle/>
          <a:p>
            <a:r>
              <a:rPr lang="en-US" sz="2800" b="1" dirty="0" smtClean="0">
                <a:solidFill>
                  <a:srgbClr val="FF0000"/>
                </a:solidFill>
              </a:rPr>
              <a:t>Growth in resource usage is driven primarily by new users, not by waste or high use by a few users….</a:t>
            </a:r>
            <a:endParaRPr lang="en-US" sz="2800" b="1" dirty="0">
              <a:solidFill>
                <a:srgbClr val="FF0000"/>
              </a:solidFill>
            </a:endParaRPr>
          </a:p>
        </p:txBody>
      </p:sp>
    </p:spTree>
    <p:extLst>
      <p:ext uri="{BB962C8B-B14F-4D97-AF65-F5344CB8AC3E}">
        <p14:creationId xmlns:p14="http://schemas.microsoft.com/office/powerpoint/2010/main" val="37443858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otal_sus_8.wmf"/>
          <p:cNvPicPr>
            <a:picLocks noChangeAspect="1"/>
          </p:cNvPicPr>
          <p:nvPr/>
        </p:nvPicPr>
        <p:blipFill>
          <a:blip r:embed="rId2"/>
          <a:srcRect/>
          <a:stretch>
            <a:fillRect/>
          </a:stretch>
        </p:blipFill>
        <p:spPr bwMode="auto">
          <a:xfrm>
            <a:off x="1305152" y="1828800"/>
            <a:ext cx="5180455" cy="4176477"/>
          </a:xfrm>
          <a:prstGeom prst="rect">
            <a:avLst/>
          </a:prstGeom>
          <a:noFill/>
          <a:ln w="9525">
            <a:noFill/>
            <a:miter lim="800000"/>
            <a:headEnd/>
            <a:tailEnd/>
          </a:ln>
        </p:spPr>
      </p:pic>
      <p:sp>
        <p:nvSpPr>
          <p:cNvPr id="4" name="TextBox 6"/>
          <p:cNvSpPr txBox="1">
            <a:spLocks noChangeArrowheads="1"/>
          </p:cNvSpPr>
          <p:nvPr/>
        </p:nvSpPr>
        <p:spPr bwMode="auto">
          <a:xfrm>
            <a:off x="5435798" y="2590800"/>
            <a:ext cx="699230" cy="584775"/>
          </a:xfrm>
          <a:prstGeom prst="rect">
            <a:avLst/>
          </a:prstGeom>
          <a:noFill/>
          <a:ln w="9525">
            <a:noFill/>
            <a:miter lim="800000"/>
            <a:headEnd/>
            <a:tailEnd/>
          </a:ln>
        </p:spPr>
        <p:txBody>
          <a:bodyPr wrap="none">
            <a:spAutoFit/>
          </a:bodyPr>
          <a:lstStyle/>
          <a:p>
            <a:r>
              <a:rPr lang="en-US" sz="3200" b="1" dirty="0">
                <a:solidFill>
                  <a:srgbClr val="000000"/>
                </a:solidFill>
              </a:rPr>
              <a:t>?!?</a:t>
            </a:r>
          </a:p>
        </p:txBody>
      </p:sp>
      <p:cxnSp>
        <p:nvCxnSpPr>
          <p:cNvPr id="5" name="Straight Arrow Connector 4"/>
          <p:cNvCxnSpPr/>
          <p:nvPr/>
        </p:nvCxnSpPr>
        <p:spPr>
          <a:xfrm rot="10800000" flipV="1">
            <a:off x="6440033" y="4648200"/>
            <a:ext cx="419096" cy="9524"/>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18116" y="4325034"/>
            <a:ext cx="1524000" cy="646331"/>
          </a:xfrm>
          <a:prstGeom prst="rect">
            <a:avLst/>
          </a:prstGeom>
          <a:noFill/>
        </p:spPr>
        <p:txBody>
          <a:bodyPr wrap="square" rtlCol="0">
            <a:spAutoFit/>
          </a:bodyPr>
          <a:lstStyle/>
          <a:p>
            <a:r>
              <a:rPr lang="en-US" b="1" dirty="0" smtClean="0">
                <a:solidFill>
                  <a:srgbClr val="000000"/>
                </a:solidFill>
              </a:rPr>
              <a:t>Initial allocation</a:t>
            </a:r>
            <a:endParaRPr lang="en-US" b="1" dirty="0">
              <a:solidFill>
                <a:srgbClr val="000000"/>
              </a:solidFill>
            </a:endParaRPr>
          </a:p>
        </p:txBody>
      </p:sp>
      <p:sp>
        <p:nvSpPr>
          <p:cNvPr id="7" name="TextBox 6"/>
          <p:cNvSpPr txBox="1"/>
          <p:nvPr/>
        </p:nvSpPr>
        <p:spPr>
          <a:xfrm rot="16200000">
            <a:off x="-96224" y="3022602"/>
            <a:ext cx="3092513" cy="400110"/>
          </a:xfrm>
          <a:prstGeom prst="rect">
            <a:avLst/>
          </a:prstGeom>
          <a:solidFill>
            <a:schemeClr val="bg1"/>
          </a:solidFill>
        </p:spPr>
        <p:txBody>
          <a:bodyPr wrap="none" rtlCol="0">
            <a:spAutoFit/>
          </a:bodyPr>
          <a:lstStyle/>
          <a:p>
            <a:r>
              <a:rPr lang="en-US" sz="2000" b="1" dirty="0" smtClean="0">
                <a:solidFill>
                  <a:srgbClr val="000000"/>
                </a:solidFill>
              </a:rPr>
              <a:t>Core hours (thousands)</a:t>
            </a:r>
            <a:endParaRPr lang="en-US" sz="2000" b="1" dirty="0">
              <a:solidFill>
                <a:srgbClr val="000000"/>
              </a:solidFill>
            </a:endParaRPr>
          </a:p>
        </p:txBody>
      </p:sp>
      <p:sp>
        <p:nvSpPr>
          <p:cNvPr id="8" name="TextBox 7"/>
          <p:cNvSpPr txBox="1"/>
          <p:nvPr/>
        </p:nvSpPr>
        <p:spPr>
          <a:xfrm>
            <a:off x="381000" y="986135"/>
            <a:ext cx="8153400" cy="461665"/>
          </a:xfrm>
          <a:prstGeom prst="rect">
            <a:avLst/>
          </a:prstGeom>
          <a:noFill/>
        </p:spPr>
        <p:txBody>
          <a:bodyPr wrap="square" rtlCol="0">
            <a:spAutoFit/>
          </a:bodyPr>
          <a:lstStyle/>
          <a:p>
            <a:pPr marL="400050" lvl="1"/>
            <a:r>
              <a:rPr lang="en-US" sz="2400" b="1" dirty="0" smtClean="0">
                <a:solidFill>
                  <a:srgbClr val="000000"/>
                </a:solidFill>
              </a:rPr>
              <a:t>What if you build it and too many people come?</a:t>
            </a:r>
          </a:p>
        </p:txBody>
      </p:sp>
    </p:spTree>
    <p:extLst>
      <p:ext uri="{BB962C8B-B14F-4D97-AF65-F5344CB8AC3E}">
        <p14:creationId xmlns:p14="http://schemas.microsoft.com/office/powerpoint/2010/main" val="33233063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42951" y="2276475"/>
            <a:ext cx="7105650" cy="923330"/>
          </a:xfrm>
          <a:prstGeom prst="rect">
            <a:avLst/>
          </a:prstGeom>
          <a:noFill/>
        </p:spPr>
        <p:txBody>
          <a:bodyPr wrap="square" rtlCol="0">
            <a:spAutoFit/>
          </a:bodyPr>
          <a:lstStyle/>
          <a:p>
            <a:pPr marL="285750" indent="-285750">
              <a:buFont typeface="Arial" pitchFamily="34" charset="0"/>
              <a:buChar char="•"/>
            </a:pPr>
            <a:r>
              <a:rPr lang="en-US" b="1" dirty="0" smtClean="0"/>
              <a:t>At 14 million core hours/year, the 2012/2013 CSG brings 29% of all XSEDE users, and consumes only about 0.7% of </a:t>
            </a:r>
            <a:r>
              <a:rPr lang="en-US" b="1" dirty="0" err="1" smtClean="0"/>
              <a:t>allocatable</a:t>
            </a:r>
            <a:r>
              <a:rPr lang="en-US" b="1" dirty="0" smtClean="0"/>
              <a:t> XSEDE resources.</a:t>
            </a:r>
            <a:endParaRPr lang="en-US" b="1" dirty="0"/>
          </a:p>
        </p:txBody>
      </p:sp>
      <p:sp>
        <p:nvSpPr>
          <p:cNvPr id="47" name="TextBox 46"/>
          <p:cNvSpPr txBox="1"/>
          <p:nvPr/>
        </p:nvSpPr>
        <p:spPr>
          <a:xfrm>
            <a:off x="752476" y="3448050"/>
            <a:ext cx="7105650" cy="369332"/>
          </a:xfrm>
          <a:prstGeom prst="rect">
            <a:avLst/>
          </a:prstGeom>
          <a:noFill/>
        </p:spPr>
        <p:txBody>
          <a:bodyPr wrap="square" rtlCol="0">
            <a:spAutoFit/>
          </a:bodyPr>
          <a:lstStyle/>
          <a:p>
            <a:r>
              <a:rPr lang="en-US" b="1" dirty="0" smtClean="0">
                <a:solidFill>
                  <a:srgbClr val="FF0000"/>
                </a:solidFill>
              </a:rPr>
              <a:t>BUT……..</a:t>
            </a:r>
            <a:endParaRPr lang="en-US" b="1" dirty="0">
              <a:solidFill>
                <a:srgbClr val="FF0000"/>
              </a:solidFill>
            </a:endParaRPr>
          </a:p>
        </p:txBody>
      </p:sp>
      <p:sp>
        <p:nvSpPr>
          <p:cNvPr id="5" name="TextBox 4"/>
          <p:cNvSpPr txBox="1"/>
          <p:nvPr/>
        </p:nvSpPr>
        <p:spPr>
          <a:xfrm>
            <a:off x="228601" y="1295400"/>
            <a:ext cx="8153400" cy="461665"/>
          </a:xfrm>
          <a:prstGeom prst="rect">
            <a:avLst/>
          </a:prstGeom>
          <a:noFill/>
        </p:spPr>
        <p:txBody>
          <a:bodyPr wrap="square" rtlCol="0">
            <a:spAutoFit/>
          </a:bodyPr>
          <a:lstStyle/>
          <a:p>
            <a:pPr marL="400050" lvl="1"/>
            <a:r>
              <a:rPr lang="en-US" sz="2400" b="1" dirty="0" smtClean="0">
                <a:solidFill>
                  <a:srgbClr val="000000"/>
                </a:solidFill>
              </a:rPr>
              <a:t>What if you build it and too many people come?</a:t>
            </a:r>
          </a:p>
        </p:txBody>
      </p:sp>
    </p:spTree>
    <p:extLst>
      <p:ext uri="{BB962C8B-B14F-4D97-AF65-F5344CB8AC3E}">
        <p14:creationId xmlns:p14="http://schemas.microsoft.com/office/powerpoint/2010/main" val="1331683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42951" y="1524000"/>
            <a:ext cx="7105650" cy="830997"/>
          </a:xfrm>
          <a:prstGeom prst="rect">
            <a:avLst/>
          </a:prstGeom>
          <a:noFill/>
        </p:spPr>
        <p:txBody>
          <a:bodyPr wrap="square" rtlCol="0">
            <a:spAutoFit/>
          </a:bodyPr>
          <a:lstStyle/>
          <a:p>
            <a:r>
              <a:rPr lang="en-US" sz="2400" b="1" dirty="0" smtClean="0"/>
              <a:t>The CIPRES use case </a:t>
            </a:r>
            <a:r>
              <a:rPr lang="en-US" sz="2400" b="1" dirty="0"/>
              <a:t>i</a:t>
            </a:r>
            <a:r>
              <a:rPr lang="en-US" sz="2400" b="1" dirty="0" smtClean="0"/>
              <a:t>s different from the typical XSEDE resource request:</a:t>
            </a:r>
          </a:p>
        </p:txBody>
      </p:sp>
      <p:sp>
        <p:nvSpPr>
          <p:cNvPr id="5" name="TextBox 5"/>
          <p:cNvSpPr txBox="1">
            <a:spLocks noChangeArrowheads="1"/>
          </p:cNvSpPr>
          <p:nvPr/>
        </p:nvSpPr>
        <p:spPr bwMode="auto">
          <a:xfrm>
            <a:off x="1047751" y="2644676"/>
            <a:ext cx="7829550" cy="3139321"/>
          </a:xfrm>
          <a:prstGeom prst="rect">
            <a:avLst/>
          </a:prstGeom>
          <a:noFill/>
          <a:ln w="9525">
            <a:noFill/>
            <a:miter lim="800000"/>
            <a:headEnd/>
            <a:tailEnd/>
          </a:ln>
        </p:spPr>
        <p:txBody>
          <a:bodyPr wrap="square">
            <a:spAutoFit/>
          </a:bodyPr>
          <a:lstStyle/>
          <a:p>
            <a:pPr marL="285750" indent="-285750">
              <a:buFont typeface="Arial" pitchFamily="34" charset="0"/>
              <a:buChar char="•"/>
            </a:pPr>
            <a:r>
              <a:rPr lang="en-US" b="1" dirty="0" smtClean="0"/>
              <a:t>Most tree inference </a:t>
            </a:r>
            <a:r>
              <a:rPr lang="en-US" b="1" dirty="0"/>
              <a:t>codes </a:t>
            </a:r>
            <a:r>
              <a:rPr lang="en-US" b="1" dirty="0" smtClean="0"/>
              <a:t>scale to no more than 64 cores.</a:t>
            </a:r>
            <a:br>
              <a:rPr lang="en-US" b="1" dirty="0" smtClean="0"/>
            </a:br>
            <a:endParaRPr lang="en-US" b="1" dirty="0" smtClean="0"/>
          </a:p>
          <a:p>
            <a:pPr marL="285750" indent="-285750">
              <a:buFont typeface="Arial" pitchFamily="34" charset="0"/>
              <a:buChar char="•"/>
            </a:pPr>
            <a:r>
              <a:rPr lang="en-US" b="1" dirty="0" smtClean="0"/>
              <a:t>20% of CSG users are students in classes</a:t>
            </a:r>
            <a:r>
              <a:rPr lang="en-US" b="1" dirty="0"/>
              <a:t>, so queue time </a:t>
            </a:r>
            <a:r>
              <a:rPr lang="en-US" b="1" dirty="0" smtClean="0"/>
              <a:t>matters</a:t>
            </a:r>
            <a:br>
              <a:rPr lang="en-US" b="1" dirty="0" smtClean="0"/>
            </a:br>
            <a:endParaRPr lang="en-US" b="1" dirty="0" smtClean="0"/>
          </a:p>
          <a:p>
            <a:pPr marL="285750" indent="-285750">
              <a:buFont typeface="Arial" pitchFamily="34" charset="0"/>
              <a:buChar char="•"/>
            </a:pPr>
            <a:r>
              <a:rPr lang="en-US" b="1" dirty="0" smtClean="0"/>
              <a:t>88% of CSG jobs complete within 12 hours, so queue time matters</a:t>
            </a:r>
            <a:br>
              <a:rPr lang="en-US" b="1" dirty="0" smtClean="0"/>
            </a:br>
            <a:endParaRPr lang="en-US" b="1" dirty="0" smtClean="0"/>
          </a:p>
          <a:p>
            <a:pPr marL="285750" indent="-285750">
              <a:buFont typeface="Arial" pitchFamily="34" charset="0"/>
              <a:buChar char="•"/>
            </a:pPr>
            <a:r>
              <a:rPr lang="en-US" b="1" dirty="0"/>
              <a:t>3</a:t>
            </a:r>
            <a:r>
              <a:rPr lang="en-US" b="1" dirty="0" smtClean="0"/>
              <a:t>% of CSG jobs run for more then 1 week and most codes </a:t>
            </a:r>
            <a:r>
              <a:rPr lang="en-US" b="1" dirty="0"/>
              <a:t>have no restart capability</a:t>
            </a:r>
            <a:r>
              <a:rPr lang="en-US" b="1" dirty="0" smtClean="0"/>
              <a:t>, so run times </a:t>
            </a:r>
            <a:r>
              <a:rPr lang="en-US" b="1" dirty="0"/>
              <a:t>of up to 334 hours are </a:t>
            </a:r>
            <a:r>
              <a:rPr lang="en-US" b="1" dirty="0" smtClean="0"/>
              <a:t>required.</a:t>
            </a:r>
          </a:p>
          <a:p>
            <a:pPr marL="285750" indent="-285750">
              <a:buFont typeface="Arial" pitchFamily="34" charset="0"/>
              <a:buChar char="•"/>
            </a:pPr>
            <a:endParaRPr lang="en-US" b="1" dirty="0" smtClean="0"/>
          </a:p>
          <a:p>
            <a:pPr marL="285750" indent="-285750">
              <a:buFont typeface="Arial" pitchFamily="34" charset="0"/>
              <a:buChar char="•"/>
            </a:pPr>
            <a:r>
              <a:rPr lang="en-US" b="1" dirty="0" smtClean="0"/>
              <a:t>These jobs are not a good fit for the intent of the large XSEDE machines</a:t>
            </a:r>
            <a:endParaRPr lang="en-US" b="1" dirty="0"/>
          </a:p>
        </p:txBody>
      </p:sp>
    </p:spTree>
    <p:extLst>
      <p:ext uri="{BB962C8B-B14F-4D97-AF65-F5344CB8AC3E}">
        <p14:creationId xmlns:p14="http://schemas.microsoft.com/office/powerpoint/2010/main" val="1733899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42950" y="1905000"/>
            <a:ext cx="7486649" cy="2862322"/>
          </a:xfrm>
          <a:prstGeom prst="rect">
            <a:avLst/>
          </a:prstGeom>
          <a:noFill/>
        </p:spPr>
        <p:txBody>
          <a:bodyPr wrap="square" rtlCol="0">
            <a:spAutoFit/>
          </a:bodyPr>
          <a:lstStyle/>
          <a:p>
            <a:r>
              <a:rPr lang="en-US" b="1" dirty="0" smtClean="0"/>
              <a:t>Based (in part) on our use case, the US NSF created the Trestles cluster to provide “On demand” computing (Thanks, NSF!):</a:t>
            </a:r>
            <a:endParaRPr lang="en-US" b="1" dirty="0"/>
          </a:p>
          <a:p>
            <a:endParaRPr lang="en-US" b="1" dirty="0" smtClean="0"/>
          </a:p>
          <a:p>
            <a:pPr marL="285750" indent="-285750">
              <a:buFont typeface="Arial" pitchFamily="34" charset="0"/>
              <a:buChar char="•"/>
            </a:pPr>
            <a:r>
              <a:rPr lang="en-US" b="1" dirty="0" smtClean="0"/>
              <a:t>Trestles </a:t>
            </a:r>
            <a:r>
              <a:rPr lang="en-US" b="1" dirty="0"/>
              <a:t>is managed and allocated to keep queue depth near </a:t>
            </a:r>
            <a:r>
              <a:rPr lang="en-US" b="1" dirty="0" smtClean="0"/>
              <a:t>zero</a:t>
            </a:r>
          </a:p>
          <a:p>
            <a:pPr marL="285750" indent="-285750">
              <a:buFont typeface="Arial" pitchFamily="34" charset="0"/>
              <a:buChar char="•"/>
            </a:pPr>
            <a:endParaRPr lang="en-US" b="1" dirty="0"/>
          </a:p>
          <a:p>
            <a:pPr marL="285750" indent="-285750">
              <a:buFont typeface="Arial" pitchFamily="34" charset="0"/>
              <a:buChar char="•"/>
            </a:pPr>
            <a:r>
              <a:rPr lang="en-US" b="1" dirty="0" smtClean="0"/>
              <a:t>Administrators </a:t>
            </a:r>
            <a:r>
              <a:rPr lang="en-US" b="1" dirty="0"/>
              <a:t>allow CSG to run jobs for 334 </a:t>
            </a:r>
            <a:r>
              <a:rPr lang="en-US" b="1" dirty="0" smtClean="0"/>
              <a:t>hours </a:t>
            </a:r>
          </a:p>
          <a:p>
            <a:pPr marL="285750" indent="-285750">
              <a:buFont typeface="Arial" pitchFamily="34" charset="0"/>
              <a:buChar char="•"/>
            </a:pPr>
            <a:endParaRPr lang="en-US" b="1" dirty="0"/>
          </a:p>
          <a:p>
            <a:pPr marL="285750" indent="-285750">
              <a:buFont typeface="Arial" pitchFamily="34" charset="0"/>
              <a:buChar char="•"/>
            </a:pPr>
            <a:r>
              <a:rPr lang="en-US" b="1" dirty="0" smtClean="0"/>
              <a:t>The machine is significant in size, but small jobs (64 cores or less) are welcomed</a:t>
            </a:r>
          </a:p>
        </p:txBody>
      </p:sp>
      <p:sp>
        <p:nvSpPr>
          <p:cNvPr id="4" name="TextBox 3"/>
          <p:cNvSpPr txBox="1"/>
          <p:nvPr/>
        </p:nvSpPr>
        <p:spPr>
          <a:xfrm>
            <a:off x="742950" y="1186190"/>
            <a:ext cx="4597734" cy="523220"/>
          </a:xfrm>
          <a:prstGeom prst="rect">
            <a:avLst/>
          </a:prstGeom>
          <a:noFill/>
        </p:spPr>
        <p:txBody>
          <a:bodyPr wrap="none" rtlCol="0">
            <a:spAutoFit/>
          </a:bodyPr>
          <a:lstStyle/>
          <a:p>
            <a:r>
              <a:rPr lang="en-US" sz="2800" b="1" dirty="0" smtClean="0">
                <a:solidFill>
                  <a:srgbClr val="002060"/>
                </a:solidFill>
              </a:rPr>
              <a:t>Important Policy Moment:</a:t>
            </a:r>
            <a:endParaRPr lang="en-US" sz="2800" b="1" dirty="0">
              <a:solidFill>
                <a:srgbClr val="002060"/>
              </a:solidFill>
            </a:endParaRPr>
          </a:p>
        </p:txBody>
      </p:sp>
    </p:spTree>
    <p:extLst>
      <p:ext uri="{BB962C8B-B14F-4D97-AF65-F5344CB8AC3E}">
        <p14:creationId xmlns:p14="http://schemas.microsoft.com/office/powerpoint/2010/main" val="16005776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42950" y="1905000"/>
            <a:ext cx="7486649" cy="4247317"/>
          </a:xfrm>
          <a:prstGeom prst="rect">
            <a:avLst/>
          </a:prstGeom>
          <a:noFill/>
        </p:spPr>
        <p:txBody>
          <a:bodyPr wrap="square" rtlCol="0">
            <a:spAutoFit/>
          </a:bodyPr>
          <a:lstStyle/>
          <a:p>
            <a:r>
              <a:rPr lang="en-US" b="1" dirty="0" smtClean="0"/>
              <a:t>Based (in part) on our use case, the US NSF created the Trestles cluster to provide “On demand” computing (Thanks, NSF!):</a:t>
            </a:r>
            <a:endParaRPr lang="en-US" b="1" dirty="0"/>
          </a:p>
          <a:p>
            <a:endParaRPr lang="en-US" b="1" dirty="0" smtClean="0"/>
          </a:p>
          <a:p>
            <a:pPr marL="285750" indent="-285750">
              <a:buFont typeface="Arial" pitchFamily="34" charset="0"/>
              <a:buChar char="•"/>
            </a:pPr>
            <a:r>
              <a:rPr lang="en-US" b="1" dirty="0" smtClean="0"/>
              <a:t>Trestles </a:t>
            </a:r>
            <a:r>
              <a:rPr lang="en-US" b="1" dirty="0"/>
              <a:t>is managed and allocated to keep queue depth near </a:t>
            </a:r>
            <a:r>
              <a:rPr lang="en-US" b="1" dirty="0" smtClean="0"/>
              <a:t>zero</a:t>
            </a:r>
          </a:p>
          <a:p>
            <a:pPr marL="285750" indent="-285750">
              <a:buFont typeface="Arial" pitchFamily="34" charset="0"/>
              <a:buChar char="•"/>
            </a:pPr>
            <a:endParaRPr lang="en-US" b="1" dirty="0"/>
          </a:p>
          <a:p>
            <a:pPr marL="285750" indent="-285750">
              <a:buFont typeface="Arial" pitchFamily="34" charset="0"/>
              <a:buChar char="•"/>
            </a:pPr>
            <a:r>
              <a:rPr lang="en-US" b="1" dirty="0" smtClean="0"/>
              <a:t>Administrators </a:t>
            </a:r>
            <a:r>
              <a:rPr lang="en-US" b="1" dirty="0"/>
              <a:t>allow CSG to run jobs for 334 hours </a:t>
            </a:r>
            <a:endParaRPr lang="en-US" b="1" dirty="0" smtClean="0"/>
          </a:p>
          <a:p>
            <a:pPr marL="285750" indent="-285750">
              <a:buFont typeface="Arial" pitchFamily="34" charset="0"/>
              <a:buChar char="•"/>
            </a:pPr>
            <a:endParaRPr lang="en-US" b="1" dirty="0"/>
          </a:p>
          <a:p>
            <a:pPr marL="285750" indent="-285750">
              <a:buFont typeface="Arial" pitchFamily="34" charset="0"/>
              <a:buChar char="•"/>
            </a:pPr>
            <a:r>
              <a:rPr lang="en-US" b="1" dirty="0" smtClean="0"/>
              <a:t>The machine is significant in size, but small jobs (64 cores or less) are welcomed</a:t>
            </a:r>
            <a:endParaRPr lang="en-US" b="1" dirty="0">
              <a:solidFill>
                <a:srgbClr val="FF0000"/>
              </a:solidFill>
            </a:endParaRPr>
          </a:p>
          <a:p>
            <a:pPr marL="285750" indent="-285750">
              <a:buFont typeface="Arial" pitchFamily="34" charset="0"/>
              <a:buChar char="•"/>
            </a:pPr>
            <a:endParaRPr lang="en-US" b="1" dirty="0">
              <a:solidFill>
                <a:srgbClr val="FF0000"/>
              </a:solidFill>
            </a:endParaRPr>
          </a:p>
          <a:p>
            <a:pPr marL="285750" indent="-285750">
              <a:buFont typeface="Arial" pitchFamily="34" charset="0"/>
              <a:buChar char="•"/>
            </a:pPr>
            <a:r>
              <a:rPr lang="en-US" b="1" dirty="0">
                <a:solidFill>
                  <a:srgbClr val="FF0000"/>
                </a:solidFill>
              </a:rPr>
              <a:t>CIPRES usage now amounts to 21% of the entire </a:t>
            </a:r>
            <a:r>
              <a:rPr lang="en-US" b="1" dirty="0" err="1">
                <a:solidFill>
                  <a:srgbClr val="FF0000"/>
                </a:solidFill>
              </a:rPr>
              <a:t>allocatable</a:t>
            </a:r>
            <a:r>
              <a:rPr lang="en-US" b="1" dirty="0">
                <a:solidFill>
                  <a:srgbClr val="FF0000"/>
                </a:solidFill>
              </a:rPr>
              <a:t> Trestles machine….what if there were 4 Gateways as successful as CIPRES? or for that matter, what about CIPRES in 2017?</a:t>
            </a:r>
          </a:p>
          <a:p>
            <a:pPr marL="285750" indent="-285750">
              <a:buFont typeface="Arial" pitchFamily="34" charset="0"/>
              <a:buChar char="•"/>
            </a:pPr>
            <a:endParaRPr lang="en-US" dirty="0" smtClean="0"/>
          </a:p>
        </p:txBody>
      </p:sp>
      <p:sp>
        <p:nvSpPr>
          <p:cNvPr id="2" name="TextBox 1"/>
          <p:cNvSpPr txBox="1"/>
          <p:nvPr/>
        </p:nvSpPr>
        <p:spPr>
          <a:xfrm>
            <a:off x="742950" y="1186190"/>
            <a:ext cx="4597734" cy="523220"/>
          </a:xfrm>
          <a:prstGeom prst="rect">
            <a:avLst/>
          </a:prstGeom>
          <a:noFill/>
        </p:spPr>
        <p:txBody>
          <a:bodyPr wrap="none" rtlCol="0">
            <a:spAutoFit/>
          </a:bodyPr>
          <a:lstStyle/>
          <a:p>
            <a:r>
              <a:rPr lang="en-US" sz="2800" b="1" dirty="0" smtClean="0">
                <a:solidFill>
                  <a:srgbClr val="002060"/>
                </a:solidFill>
              </a:rPr>
              <a:t>Important Policy Moment:</a:t>
            </a:r>
            <a:endParaRPr lang="en-US" sz="2800" b="1" dirty="0">
              <a:solidFill>
                <a:srgbClr val="002060"/>
              </a:solidFill>
            </a:endParaRPr>
          </a:p>
        </p:txBody>
      </p:sp>
    </p:spTree>
    <p:extLst>
      <p:ext uri="{BB962C8B-B14F-4D97-AF65-F5344CB8AC3E}">
        <p14:creationId xmlns:p14="http://schemas.microsoft.com/office/powerpoint/2010/main" val="2975351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42949" y="1600200"/>
            <a:ext cx="7486649" cy="4247317"/>
          </a:xfrm>
          <a:prstGeom prst="rect">
            <a:avLst/>
          </a:prstGeom>
          <a:noFill/>
        </p:spPr>
        <p:txBody>
          <a:bodyPr wrap="square" rtlCol="0">
            <a:spAutoFit/>
          </a:bodyPr>
          <a:lstStyle/>
          <a:p>
            <a:r>
              <a:rPr lang="en-US" b="1" dirty="0" smtClean="0"/>
              <a:t>If Gateways are valued, we will need supportive policy decisions at the National / International Level about HPC resource allocation.</a:t>
            </a:r>
          </a:p>
          <a:p>
            <a:endParaRPr lang="en-US" b="1" dirty="0"/>
          </a:p>
          <a:p>
            <a:pPr marL="742950" lvl="1" indent="-285750">
              <a:buFont typeface="Arial" pitchFamily="34" charset="0"/>
              <a:buChar char="•"/>
            </a:pPr>
            <a:r>
              <a:rPr lang="en-US" b="1" dirty="0" smtClean="0"/>
              <a:t>More investment by US in “on demand HPC computing”?</a:t>
            </a:r>
          </a:p>
          <a:p>
            <a:pPr marL="742950" lvl="1" indent="-285750">
              <a:buFont typeface="Arial" pitchFamily="34" charset="0"/>
              <a:buChar char="•"/>
            </a:pPr>
            <a:r>
              <a:rPr lang="en-US" b="1" dirty="0" smtClean="0"/>
              <a:t>Accommodation of jobs that scale to a small number of cores</a:t>
            </a:r>
          </a:p>
          <a:p>
            <a:pPr marL="742950" lvl="1" indent="-285750">
              <a:buFont typeface="Arial" pitchFamily="34" charset="0"/>
              <a:buChar char="•"/>
            </a:pPr>
            <a:r>
              <a:rPr lang="en-US" b="1" dirty="0"/>
              <a:t>Investment by other countries in “on demand” HPC as a fraction of their total HPC </a:t>
            </a:r>
            <a:r>
              <a:rPr lang="en-US" b="1" dirty="0" smtClean="0"/>
              <a:t>resources, perhaps as a consortium?</a:t>
            </a:r>
          </a:p>
          <a:p>
            <a:pPr lvl="1"/>
            <a:endParaRPr lang="en-US" b="1" dirty="0" smtClean="0"/>
          </a:p>
          <a:p>
            <a:pPr lvl="1"/>
            <a:r>
              <a:rPr lang="en-US" b="1" dirty="0" smtClean="0"/>
              <a:t>Otherwise:</a:t>
            </a:r>
          </a:p>
          <a:p>
            <a:pPr marL="742950" lvl="1" indent="-285750">
              <a:buFont typeface="Arial" pitchFamily="34" charset="0"/>
              <a:buChar char="•"/>
            </a:pPr>
            <a:r>
              <a:rPr lang="en-US" b="1" dirty="0" smtClean="0"/>
              <a:t>Decrease user base by eliminating non- US users? (about half of the total user base)</a:t>
            </a:r>
          </a:p>
          <a:p>
            <a:pPr marL="742950" lvl="1" indent="-285750">
              <a:buFont typeface="Arial" pitchFamily="34" charset="0"/>
              <a:buChar char="•"/>
            </a:pPr>
            <a:r>
              <a:rPr lang="en-US" b="1" dirty="0" smtClean="0"/>
              <a:t>Require fee-for-service for non-US users,  high-end users, all users?</a:t>
            </a:r>
          </a:p>
        </p:txBody>
      </p:sp>
    </p:spTree>
    <p:extLst>
      <p:ext uri="{BB962C8B-B14F-4D97-AF65-F5344CB8AC3E}">
        <p14:creationId xmlns:p14="http://schemas.microsoft.com/office/powerpoint/2010/main" val="3420707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95399"/>
            <a:ext cx="6798656" cy="461665"/>
          </a:xfrm>
          <a:prstGeom prst="rect">
            <a:avLst/>
          </a:prstGeom>
          <a:noFill/>
        </p:spPr>
        <p:txBody>
          <a:bodyPr wrap="none" rtlCol="0">
            <a:spAutoFit/>
          </a:bodyPr>
          <a:lstStyle/>
          <a:p>
            <a:r>
              <a:rPr lang="en-US" sz="2400" b="1" dirty="0" smtClean="0"/>
              <a:t>How to keep the CIPRES Gateway operating?</a:t>
            </a:r>
            <a:endParaRPr lang="en-US" sz="2400" b="1" dirty="0"/>
          </a:p>
        </p:txBody>
      </p:sp>
      <p:sp>
        <p:nvSpPr>
          <p:cNvPr id="5" name="TextBox 4"/>
          <p:cNvSpPr txBox="1"/>
          <p:nvPr/>
        </p:nvSpPr>
        <p:spPr>
          <a:xfrm>
            <a:off x="914400" y="2286000"/>
            <a:ext cx="6324600" cy="2862322"/>
          </a:xfrm>
          <a:prstGeom prst="rect">
            <a:avLst/>
          </a:prstGeom>
          <a:noFill/>
        </p:spPr>
        <p:txBody>
          <a:bodyPr wrap="square" rtlCol="0">
            <a:spAutoFit/>
          </a:bodyPr>
          <a:lstStyle/>
          <a:p>
            <a:r>
              <a:rPr lang="en-US" b="1" dirty="0" smtClean="0"/>
              <a:t>Annual operating budget  </a:t>
            </a:r>
          </a:p>
          <a:p>
            <a:endParaRPr lang="en-US" b="1" dirty="0"/>
          </a:p>
          <a:p>
            <a:r>
              <a:rPr lang="en-US" b="1" dirty="0" smtClean="0"/>
              <a:t>~ $200,000 per year to keep the server functioning</a:t>
            </a:r>
          </a:p>
          <a:p>
            <a:r>
              <a:rPr lang="en-US" b="1" dirty="0" smtClean="0"/>
              <a:t>20 million cores hours of compute time for 2013-2014</a:t>
            </a:r>
          </a:p>
          <a:p>
            <a:r>
              <a:rPr lang="en-US" b="1" dirty="0" smtClean="0"/>
              <a:t>(generously provided by NSF)</a:t>
            </a:r>
          </a:p>
          <a:p>
            <a:endParaRPr lang="en-US" b="1" dirty="0"/>
          </a:p>
          <a:p>
            <a:r>
              <a:rPr lang="en-US" b="1" dirty="0" smtClean="0"/>
              <a:t>Served 2,800+ scientists in 2012/2013 allocation year</a:t>
            </a:r>
          </a:p>
          <a:p>
            <a:endParaRPr lang="en-US" b="1" dirty="0"/>
          </a:p>
          <a:p>
            <a:r>
              <a:rPr lang="en-US" b="1" dirty="0" smtClean="0"/>
              <a:t>250+ </a:t>
            </a:r>
            <a:r>
              <a:rPr lang="en-US" b="1" dirty="0"/>
              <a:t>publications </a:t>
            </a:r>
            <a:r>
              <a:rPr lang="en-US" b="1" dirty="0" smtClean="0"/>
              <a:t>enabled in 2012/2013</a:t>
            </a:r>
            <a:endParaRPr lang="en-US" b="1" dirty="0"/>
          </a:p>
          <a:p>
            <a:r>
              <a:rPr lang="en-US" b="1" dirty="0" smtClean="0"/>
              <a:t>58+ instructors supported in 2012/2013</a:t>
            </a:r>
            <a:endParaRPr lang="en-US" b="1" dirty="0"/>
          </a:p>
        </p:txBody>
      </p:sp>
    </p:spTree>
    <p:extLst>
      <p:ext uri="{BB962C8B-B14F-4D97-AF65-F5344CB8AC3E}">
        <p14:creationId xmlns:p14="http://schemas.microsoft.com/office/powerpoint/2010/main" val="11557876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76271"/>
            <a:ext cx="7772400" cy="1200329"/>
          </a:xfrm>
          <a:prstGeom prst="rect">
            <a:avLst/>
          </a:prstGeom>
        </p:spPr>
        <p:txBody>
          <a:bodyPr wrap="square">
            <a:spAutoFit/>
          </a:bodyPr>
          <a:lstStyle/>
          <a:p>
            <a:r>
              <a:rPr lang="en-US" dirty="0" smtClean="0"/>
              <a:t>“I think what your Gateway has accomplished is impressive, but </a:t>
            </a:r>
            <a:r>
              <a:rPr lang="en-US" b="1" i="1" dirty="0" smtClean="0"/>
              <a:t>unless your proposal describes a plan to create</a:t>
            </a:r>
            <a:r>
              <a:rPr lang="en-US" dirty="0" smtClean="0"/>
              <a:t> </a:t>
            </a:r>
            <a:r>
              <a:rPr lang="en-US" b="1" i="1" dirty="0" smtClean="0"/>
              <a:t>new capabilities that do not exist anywhere</a:t>
            </a:r>
            <a:r>
              <a:rPr lang="en-US" dirty="0" smtClean="0"/>
              <a:t>, </a:t>
            </a:r>
            <a:r>
              <a:rPr lang="en-US" b="1" i="1" dirty="0" smtClean="0"/>
              <a:t>you will not get the scores required to win an award”</a:t>
            </a:r>
            <a:endParaRPr lang="en-US" b="1" i="1" dirty="0"/>
          </a:p>
          <a:p>
            <a:endParaRPr lang="en-US" dirty="0" smtClean="0"/>
          </a:p>
        </p:txBody>
      </p:sp>
      <p:sp>
        <p:nvSpPr>
          <p:cNvPr id="6" name="TextBox 5"/>
          <p:cNvSpPr txBox="1"/>
          <p:nvPr/>
        </p:nvSpPr>
        <p:spPr>
          <a:xfrm>
            <a:off x="762000" y="5486400"/>
            <a:ext cx="7772400" cy="369332"/>
          </a:xfrm>
          <a:prstGeom prst="rect">
            <a:avLst/>
          </a:prstGeom>
          <a:noFill/>
        </p:spPr>
        <p:txBody>
          <a:bodyPr wrap="square" rtlCol="0">
            <a:spAutoFit/>
          </a:bodyPr>
          <a:lstStyle/>
          <a:p>
            <a:r>
              <a:rPr lang="en-US" b="1" i="1" dirty="0"/>
              <a:t>Project Officer, US NSF Division of Biological Infrastructure</a:t>
            </a:r>
          </a:p>
        </p:txBody>
      </p:sp>
      <p:sp>
        <p:nvSpPr>
          <p:cNvPr id="10" name="TextBox 9"/>
          <p:cNvSpPr txBox="1"/>
          <p:nvPr/>
        </p:nvSpPr>
        <p:spPr>
          <a:xfrm>
            <a:off x="862867" y="953869"/>
            <a:ext cx="7747733" cy="830997"/>
          </a:xfrm>
          <a:prstGeom prst="rect">
            <a:avLst/>
          </a:prstGeom>
          <a:noFill/>
        </p:spPr>
        <p:txBody>
          <a:bodyPr wrap="square" rtlCol="0">
            <a:spAutoFit/>
          </a:bodyPr>
          <a:lstStyle/>
          <a:p>
            <a:r>
              <a:rPr lang="en-US" sz="2400" b="1" dirty="0" smtClean="0"/>
              <a:t>There is a strong dynamic tension between innovation and infrastructure </a:t>
            </a:r>
            <a:endParaRPr lang="en-US" sz="2400" b="1" dirty="0"/>
          </a:p>
        </p:txBody>
      </p:sp>
    </p:spTree>
    <p:extLst>
      <p:ext uri="{BB962C8B-B14F-4D97-AF65-F5344CB8AC3E}">
        <p14:creationId xmlns:p14="http://schemas.microsoft.com/office/powerpoint/2010/main" val="220186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599"/>
            <a:ext cx="8001000" cy="646331"/>
          </a:xfrm>
          <a:prstGeom prst="rect">
            <a:avLst/>
          </a:prstGeom>
          <a:noFill/>
        </p:spPr>
        <p:txBody>
          <a:bodyPr wrap="square" rtlCol="0">
            <a:spAutoFit/>
          </a:bodyPr>
          <a:lstStyle/>
          <a:p>
            <a:r>
              <a:rPr lang="en-US" b="1" dirty="0" smtClean="0"/>
              <a:t>The Set of US projects that explicitly call themselves Science Gateways is almost </a:t>
            </a:r>
            <a:r>
              <a:rPr lang="en-US" b="1" dirty="0" err="1" smtClean="0"/>
              <a:t>managable</a:t>
            </a:r>
            <a:r>
              <a:rPr lang="en-US" b="1" dirty="0" smtClean="0"/>
              <a:t>.</a:t>
            </a: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118975702"/>
              </p:ext>
            </p:extLst>
          </p:nvPr>
        </p:nvGraphicFramePr>
        <p:xfrm>
          <a:off x="685800" y="2644308"/>
          <a:ext cx="7619999" cy="2738335"/>
        </p:xfrm>
        <a:graphic>
          <a:graphicData uri="http://schemas.openxmlformats.org/drawingml/2006/table">
            <a:tbl>
              <a:tblPr>
                <a:tableStyleId>{5C22544A-7EE6-4342-B048-85BDC9FD1C3A}</a:tableStyleId>
              </a:tblPr>
              <a:tblGrid>
                <a:gridCol w="1828800"/>
                <a:gridCol w="2355955"/>
                <a:gridCol w="1936228"/>
                <a:gridCol w="624590"/>
                <a:gridCol w="874426"/>
              </a:tblGrid>
              <a:tr h="176348">
                <a:tc>
                  <a:txBody>
                    <a:bodyPr/>
                    <a:lstStyle/>
                    <a:p>
                      <a:pPr algn="l" fontAlgn="b"/>
                      <a:r>
                        <a:rPr lang="en-US" sz="1000" b="1" u="none" strike="noStrike" dirty="0">
                          <a:effectLst/>
                        </a:rPr>
                        <a:t>name</a:t>
                      </a:r>
                      <a:endParaRPr lang="en-US" sz="1000" b="1" i="0" u="none" strike="noStrike" dirty="0">
                        <a:solidFill>
                          <a:srgbClr val="000000"/>
                        </a:solidFill>
                        <a:effectLst/>
                        <a:latin typeface="Calibri"/>
                      </a:endParaRPr>
                    </a:p>
                  </a:txBody>
                  <a:tcPr marL="5673" marR="5673" marT="5673" marB="0" anchor="b"/>
                </a:tc>
                <a:tc>
                  <a:txBody>
                    <a:bodyPr/>
                    <a:lstStyle/>
                    <a:p>
                      <a:pPr algn="l" fontAlgn="b"/>
                      <a:r>
                        <a:rPr lang="en-US" sz="1000" b="1" u="none" strike="noStrike">
                          <a:effectLst/>
                        </a:rPr>
                        <a:t>link</a:t>
                      </a:r>
                      <a:endParaRPr lang="en-US" sz="1000" b="1" i="0" u="none" strike="noStrike">
                        <a:solidFill>
                          <a:srgbClr val="000000"/>
                        </a:solidFill>
                        <a:effectLst/>
                        <a:latin typeface="Calibri"/>
                      </a:endParaRPr>
                    </a:p>
                  </a:txBody>
                  <a:tcPr marL="5673" marR="5673" marT="5673" marB="0" anchor="b"/>
                </a:tc>
                <a:tc>
                  <a:txBody>
                    <a:bodyPr/>
                    <a:lstStyle/>
                    <a:p>
                      <a:pPr algn="l" fontAlgn="b"/>
                      <a:r>
                        <a:rPr lang="en-US" sz="1000" b="1" u="none" strike="noStrike">
                          <a:effectLst/>
                        </a:rPr>
                        <a:t>subject</a:t>
                      </a:r>
                      <a:endParaRPr lang="en-US" sz="1000" b="1" i="0" u="none" strike="noStrike">
                        <a:solidFill>
                          <a:srgbClr val="000000"/>
                        </a:solidFill>
                        <a:effectLst/>
                        <a:latin typeface="Calibri"/>
                      </a:endParaRPr>
                    </a:p>
                  </a:txBody>
                  <a:tcPr marL="5673" marR="5673" marT="5673" marB="0" anchor="b"/>
                </a:tc>
                <a:tc>
                  <a:txBody>
                    <a:bodyPr/>
                    <a:lstStyle/>
                    <a:p>
                      <a:pPr algn="ctr" fontAlgn="b"/>
                      <a:r>
                        <a:rPr lang="en-US" sz="1000" b="1" u="none" strike="noStrike">
                          <a:effectLst/>
                        </a:rPr>
                        <a:t>data</a:t>
                      </a:r>
                      <a:endParaRPr lang="en-US" sz="1000" b="1" i="0" u="none" strike="noStrike">
                        <a:solidFill>
                          <a:srgbClr val="000000"/>
                        </a:solidFill>
                        <a:effectLst/>
                        <a:latin typeface="Calibri"/>
                      </a:endParaRPr>
                    </a:p>
                  </a:txBody>
                  <a:tcPr marL="5673" marR="5673" marT="5673" marB="0" anchor="b"/>
                </a:tc>
                <a:tc>
                  <a:txBody>
                    <a:bodyPr/>
                    <a:lstStyle/>
                    <a:p>
                      <a:pPr algn="ctr" fontAlgn="b"/>
                      <a:r>
                        <a:rPr lang="en-US" sz="1000" b="1" u="none" strike="noStrike">
                          <a:effectLst/>
                        </a:rPr>
                        <a:t>computation</a:t>
                      </a:r>
                      <a:endParaRPr lang="en-US" sz="1000" b="1" i="0" u="none" strike="noStrike">
                        <a:solidFill>
                          <a:srgbClr val="000000"/>
                        </a:solidFill>
                        <a:effectLst/>
                        <a:latin typeface="Calibri"/>
                      </a:endParaRPr>
                    </a:p>
                  </a:txBody>
                  <a:tcPr marL="5673" marR="5673" marT="5673" marB="0" anchor="b"/>
                </a:tc>
              </a:tr>
              <a:tr h="340437">
                <a:tc>
                  <a:txBody>
                    <a:bodyPr/>
                    <a:lstStyle/>
                    <a:p>
                      <a:pPr algn="l" fontAlgn="b"/>
                      <a:r>
                        <a:rPr lang="en-US" sz="1000" b="1" u="none" strike="noStrike" dirty="0">
                          <a:effectLst/>
                        </a:rPr>
                        <a:t>Deep Sky</a:t>
                      </a:r>
                      <a:endParaRPr lang="en-US" sz="1000" b="1" i="0" u="none" strike="noStrike" dirty="0">
                        <a:solidFill>
                          <a:srgbClr val="000000"/>
                        </a:solidFill>
                        <a:effectLst/>
                        <a:latin typeface="Calibri"/>
                      </a:endParaRPr>
                    </a:p>
                  </a:txBody>
                  <a:tcPr marL="5673" marR="5673" marT="5673" marB="0" anchor="b"/>
                </a:tc>
                <a:tc>
                  <a:txBody>
                    <a:bodyPr/>
                    <a:lstStyle/>
                    <a:p>
                      <a:pPr algn="l" fontAlgn="b"/>
                      <a:r>
                        <a:rPr lang="en-US" sz="1000" b="1" u="none" strike="noStrike" dirty="0">
                          <a:effectLst/>
                        </a:rPr>
                        <a:t>http://deepskyproject.org/</a:t>
                      </a:r>
                      <a:endParaRPr lang="en-US" sz="1000" b="1" i="0" u="none" strike="noStrike" dirty="0">
                        <a:solidFill>
                          <a:srgbClr val="000000"/>
                        </a:solidFill>
                        <a:effectLst/>
                        <a:latin typeface="Calibri"/>
                      </a:endParaRPr>
                    </a:p>
                  </a:txBody>
                  <a:tcPr marL="5673" marR="5673" marT="5673" marB="0" anchor="b"/>
                </a:tc>
                <a:tc>
                  <a:txBody>
                    <a:bodyPr/>
                    <a:lstStyle/>
                    <a:p>
                      <a:pPr algn="l" fontAlgn="b"/>
                      <a:r>
                        <a:rPr lang="en-US" sz="1000" b="1" u="none" strike="noStrike">
                          <a:effectLst/>
                        </a:rPr>
                        <a:t>image querying, telescope data</a:t>
                      </a:r>
                      <a:endParaRPr lang="en-US" sz="1000" b="1" i="0" u="none" strike="noStrike">
                        <a:solidFill>
                          <a:srgbClr val="000000"/>
                        </a:solidFill>
                        <a:effectLst/>
                        <a:latin typeface="Calibri"/>
                      </a:endParaRPr>
                    </a:p>
                  </a:txBody>
                  <a:tcPr marL="5673" marR="5673" marT="5673" marB="0" anchor="b"/>
                </a:tc>
                <a:tc>
                  <a:txBody>
                    <a:bodyPr/>
                    <a:lstStyle/>
                    <a:p>
                      <a:pPr algn="ctr" fontAlgn="b"/>
                      <a:r>
                        <a:rPr lang="en-US" sz="1000" b="1" u="none" strike="noStrike">
                          <a:effectLst/>
                        </a:rPr>
                        <a:t>X</a:t>
                      </a:r>
                      <a:endParaRPr lang="en-US" sz="1000" b="1" i="0" u="none" strike="noStrike">
                        <a:solidFill>
                          <a:srgbClr val="000000"/>
                        </a:solidFill>
                        <a:effectLst/>
                        <a:latin typeface="Calibri"/>
                      </a:endParaRPr>
                    </a:p>
                  </a:txBody>
                  <a:tcPr marL="5673" marR="5673" marT="5673" marB="0" anchor="b"/>
                </a:tc>
                <a:tc>
                  <a:txBody>
                    <a:bodyPr/>
                    <a:lstStyle/>
                    <a:p>
                      <a:pPr algn="ctr" fontAlgn="b"/>
                      <a:endParaRPr lang="en-US" sz="1000" b="1" i="0" u="none" strike="noStrike">
                        <a:solidFill>
                          <a:srgbClr val="000000"/>
                        </a:solidFill>
                        <a:effectLst/>
                        <a:latin typeface="Calibri"/>
                      </a:endParaRPr>
                    </a:p>
                  </a:txBody>
                  <a:tcPr marL="5673" marR="5673" marT="5673" marB="0" anchor="b"/>
                </a:tc>
              </a:tr>
              <a:tr h="340437">
                <a:tc>
                  <a:txBody>
                    <a:bodyPr/>
                    <a:lstStyle/>
                    <a:p>
                      <a:pPr algn="l" fontAlgn="b"/>
                      <a:r>
                        <a:rPr lang="en-US" sz="1000" b="1" u="none" strike="noStrike">
                          <a:effectLst/>
                        </a:rPr>
                        <a:t>The Materials Project</a:t>
                      </a:r>
                      <a:endParaRPr lang="en-US" sz="1000" b="1" i="0" u="none" strike="noStrike">
                        <a:solidFill>
                          <a:srgbClr val="000000"/>
                        </a:solidFill>
                        <a:effectLst/>
                        <a:latin typeface="Calibri"/>
                      </a:endParaRPr>
                    </a:p>
                  </a:txBody>
                  <a:tcPr marL="5673" marR="5673" marT="5673" marB="0" anchor="b"/>
                </a:tc>
                <a:tc>
                  <a:txBody>
                    <a:bodyPr/>
                    <a:lstStyle/>
                    <a:p>
                      <a:pPr algn="l" fontAlgn="b"/>
                      <a:r>
                        <a:rPr lang="en-US" sz="1000" b="1" u="none" strike="noStrike" dirty="0">
                          <a:effectLst/>
                        </a:rPr>
                        <a:t>http://materialsproject.org/</a:t>
                      </a:r>
                      <a:endParaRPr lang="en-US" sz="1000" b="1" i="0" u="none" strike="noStrike" dirty="0">
                        <a:solidFill>
                          <a:srgbClr val="000000"/>
                        </a:solidFill>
                        <a:effectLst/>
                        <a:latin typeface="Calibri"/>
                      </a:endParaRPr>
                    </a:p>
                  </a:txBody>
                  <a:tcPr marL="5673" marR="5673" marT="5673" marB="0" anchor="b"/>
                </a:tc>
                <a:tc>
                  <a:txBody>
                    <a:bodyPr/>
                    <a:lstStyle/>
                    <a:p>
                      <a:pPr algn="l" fontAlgn="b"/>
                      <a:r>
                        <a:rPr lang="en-US" sz="1000" b="1" u="none" strike="noStrike">
                          <a:effectLst/>
                        </a:rPr>
                        <a:t>materials quuery</a:t>
                      </a:r>
                      <a:endParaRPr lang="en-US" sz="1000" b="1" i="0" u="none" strike="noStrike">
                        <a:solidFill>
                          <a:srgbClr val="000000"/>
                        </a:solidFill>
                        <a:effectLst/>
                        <a:latin typeface="Calibri"/>
                      </a:endParaRPr>
                    </a:p>
                  </a:txBody>
                  <a:tcPr marL="5673" marR="5673" marT="5673" marB="0" anchor="b"/>
                </a:tc>
                <a:tc>
                  <a:txBody>
                    <a:bodyPr/>
                    <a:lstStyle/>
                    <a:p>
                      <a:pPr algn="ctr" fontAlgn="b"/>
                      <a:r>
                        <a:rPr lang="en-US" sz="1000" b="1" u="none" strike="noStrike">
                          <a:effectLst/>
                        </a:rPr>
                        <a:t>X</a:t>
                      </a:r>
                      <a:endParaRPr lang="en-US" sz="1000" b="1" i="0" u="none" strike="noStrike">
                        <a:solidFill>
                          <a:srgbClr val="000000"/>
                        </a:solidFill>
                        <a:effectLst/>
                        <a:latin typeface="Calibri"/>
                      </a:endParaRPr>
                    </a:p>
                  </a:txBody>
                  <a:tcPr marL="5673" marR="5673" marT="5673" marB="0" anchor="b"/>
                </a:tc>
                <a:tc>
                  <a:txBody>
                    <a:bodyPr/>
                    <a:lstStyle/>
                    <a:p>
                      <a:pPr algn="ctr" fontAlgn="b"/>
                      <a:endParaRPr lang="en-US" sz="1000" b="1" i="0" u="none" strike="noStrike" dirty="0">
                        <a:solidFill>
                          <a:srgbClr val="000000"/>
                        </a:solidFill>
                        <a:effectLst/>
                        <a:latin typeface="Calibri"/>
                      </a:endParaRPr>
                    </a:p>
                  </a:txBody>
                  <a:tcPr marL="5673" marR="5673" marT="5673" marB="0" anchor="b"/>
                </a:tc>
              </a:tr>
              <a:tr h="176348">
                <a:tc>
                  <a:txBody>
                    <a:bodyPr/>
                    <a:lstStyle/>
                    <a:p>
                      <a:pPr algn="l" fontAlgn="b"/>
                      <a:r>
                        <a:rPr lang="en-US" sz="1000" b="1" u="none" strike="noStrike">
                          <a:effectLst/>
                        </a:rPr>
                        <a:t>QCD</a:t>
                      </a:r>
                      <a:endParaRPr lang="en-US" sz="1000" b="1" i="0" u="none" strike="noStrike">
                        <a:solidFill>
                          <a:srgbClr val="000000"/>
                        </a:solidFill>
                        <a:effectLst/>
                        <a:latin typeface="Calibri"/>
                      </a:endParaRPr>
                    </a:p>
                  </a:txBody>
                  <a:tcPr marL="5673" marR="5673" marT="5673" marB="0" anchor="b"/>
                </a:tc>
                <a:tc>
                  <a:txBody>
                    <a:bodyPr/>
                    <a:lstStyle/>
                    <a:p>
                      <a:pPr algn="l" fontAlgn="b"/>
                      <a:r>
                        <a:rPr lang="en-US" sz="1000" b="1" u="none" strike="noStrike" dirty="0">
                          <a:effectLst/>
                        </a:rPr>
                        <a:t>http://qcd.nersc.gov/</a:t>
                      </a:r>
                      <a:endParaRPr lang="en-US" sz="1000" b="1" i="0" u="none" strike="noStrike" dirty="0">
                        <a:solidFill>
                          <a:srgbClr val="000000"/>
                        </a:solidFill>
                        <a:effectLst/>
                        <a:latin typeface="Calibri"/>
                      </a:endParaRPr>
                    </a:p>
                  </a:txBody>
                  <a:tcPr marL="5673" marR="5673" marT="5673" marB="0" anchor="b"/>
                </a:tc>
                <a:tc>
                  <a:txBody>
                    <a:bodyPr/>
                    <a:lstStyle/>
                    <a:p>
                      <a:pPr algn="l" fontAlgn="b"/>
                      <a:r>
                        <a:rPr lang="en-US" sz="1000" b="1" u="none" strike="noStrike">
                          <a:effectLst/>
                        </a:rPr>
                        <a:t>lattice guage theory</a:t>
                      </a:r>
                      <a:endParaRPr lang="en-US" sz="1000" b="1" i="0" u="none" strike="noStrike">
                        <a:solidFill>
                          <a:srgbClr val="000000"/>
                        </a:solidFill>
                        <a:effectLst/>
                        <a:latin typeface="Calibri"/>
                      </a:endParaRPr>
                    </a:p>
                  </a:txBody>
                  <a:tcPr marL="5673" marR="5673" marT="5673" marB="0" anchor="b"/>
                </a:tc>
                <a:tc>
                  <a:txBody>
                    <a:bodyPr/>
                    <a:lstStyle/>
                    <a:p>
                      <a:pPr algn="ctr" fontAlgn="b"/>
                      <a:r>
                        <a:rPr lang="en-US" sz="1000" b="1" u="none" strike="noStrike">
                          <a:effectLst/>
                        </a:rPr>
                        <a:t>X</a:t>
                      </a:r>
                      <a:endParaRPr lang="en-US" sz="1000" b="1" i="0" u="none" strike="noStrike">
                        <a:solidFill>
                          <a:srgbClr val="000000"/>
                        </a:solidFill>
                        <a:effectLst/>
                        <a:latin typeface="Calibri"/>
                      </a:endParaRPr>
                    </a:p>
                  </a:txBody>
                  <a:tcPr marL="5673" marR="5673" marT="5673" marB="0" anchor="b"/>
                </a:tc>
                <a:tc>
                  <a:txBody>
                    <a:bodyPr/>
                    <a:lstStyle/>
                    <a:p>
                      <a:pPr algn="ctr" fontAlgn="b"/>
                      <a:endParaRPr lang="en-US" sz="1000" b="1" i="0" u="none" strike="noStrike">
                        <a:solidFill>
                          <a:srgbClr val="000000"/>
                        </a:solidFill>
                        <a:effectLst/>
                        <a:latin typeface="Calibri"/>
                      </a:endParaRPr>
                    </a:p>
                  </a:txBody>
                  <a:tcPr marL="5673" marR="5673" marT="5673" marB="0" anchor="b"/>
                </a:tc>
              </a:tr>
              <a:tr h="261830">
                <a:tc>
                  <a:txBody>
                    <a:bodyPr/>
                    <a:lstStyle/>
                    <a:p>
                      <a:pPr algn="l" fontAlgn="b"/>
                      <a:r>
                        <a:rPr lang="en-US" sz="1000" b="1" u="none" strike="noStrike">
                          <a:effectLst/>
                        </a:rPr>
                        <a:t>CXIDB</a:t>
                      </a:r>
                      <a:endParaRPr lang="en-US" sz="1000" b="1" i="0" u="none" strike="noStrike">
                        <a:solidFill>
                          <a:srgbClr val="000000"/>
                        </a:solidFill>
                        <a:effectLst/>
                        <a:latin typeface="Calibri"/>
                      </a:endParaRPr>
                    </a:p>
                  </a:txBody>
                  <a:tcPr marL="5673" marR="5673" marT="5673" marB="0" anchor="b"/>
                </a:tc>
                <a:tc>
                  <a:txBody>
                    <a:bodyPr/>
                    <a:lstStyle/>
                    <a:p>
                      <a:pPr algn="l" fontAlgn="b"/>
                      <a:r>
                        <a:rPr lang="en-US" sz="1000" b="1" u="none" strike="noStrike">
                          <a:effectLst/>
                        </a:rPr>
                        <a:t>http://cxidb.org/</a:t>
                      </a:r>
                      <a:endParaRPr lang="en-US" sz="1000" b="1" i="0" u="none" strike="noStrike">
                        <a:solidFill>
                          <a:srgbClr val="000000"/>
                        </a:solidFill>
                        <a:effectLst/>
                        <a:latin typeface="Calibri"/>
                      </a:endParaRPr>
                    </a:p>
                  </a:txBody>
                  <a:tcPr marL="5673" marR="5673" marT="5673" marB="0" anchor="b"/>
                </a:tc>
                <a:tc>
                  <a:txBody>
                    <a:bodyPr/>
                    <a:lstStyle/>
                    <a:p>
                      <a:pPr algn="l" fontAlgn="b"/>
                      <a:r>
                        <a:rPr lang="en-US" sz="1000" b="1" u="none" strike="noStrike" dirty="0">
                          <a:effectLst/>
                        </a:rPr>
                        <a:t>coherent </a:t>
                      </a:r>
                      <a:r>
                        <a:rPr lang="en-US" sz="1000" b="1" u="none" strike="noStrike" dirty="0" err="1">
                          <a:effectLst/>
                        </a:rPr>
                        <a:t>xray</a:t>
                      </a:r>
                      <a:r>
                        <a:rPr lang="en-US" sz="1000" b="1" u="none" strike="noStrike" dirty="0">
                          <a:effectLst/>
                        </a:rPr>
                        <a:t> imaging data bank</a:t>
                      </a:r>
                      <a:endParaRPr lang="en-US" sz="1000" b="1" i="0" u="none" strike="noStrike" dirty="0">
                        <a:solidFill>
                          <a:srgbClr val="000000"/>
                        </a:solidFill>
                        <a:effectLst/>
                        <a:latin typeface="Calibri"/>
                      </a:endParaRPr>
                    </a:p>
                  </a:txBody>
                  <a:tcPr marL="5673" marR="5673" marT="5673" marB="0" anchor="b"/>
                </a:tc>
                <a:tc>
                  <a:txBody>
                    <a:bodyPr/>
                    <a:lstStyle/>
                    <a:p>
                      <a:pPr algn="ctr" fontAlgn="b"/>
                      <a:r>
                        <a:rPr lang="en-US" sz="1000" b="1" u="none" strike="noStrike">
                          <a:effectLst/>
                        </a:rPr>
                        <a:t>X</a:t>
                      </a:r>
                      <a:endParaRPr lang="en-US" sz="1000" b="1" i="0" u="none" strike="noStrike">
                        <a:solidFill>
                          <a:srgbClr val="000000"/>
                        </a:solidFill>
                        <a:effectLst/>
                        <a:latin typeface="Calibri"/>
                      </a:endParaRPr>
                    </a:p>
                  </a:txBody>
                  <a:tcPr marL="5673" marR="5673" marT="5673" marB="0" anchor="b"/>
                </a:tc>
                <a:tc>
                  <a:txBody>
                    <a:bodyPr/>
                    <a:lstStyle/>
                    <a:p>
                      <a:pPr algn="ctr" fontAlgn="b"/>
                      <a:endParaRPr lang="en-US" sz="1000" b="1" i="0" u="none" strike="noStrike">
                        <a:solidFill>
                          <a:srgbClr val="000000"/>
                        </a:solidFill>
                        <a:effectLst/>
                        <a:latin typeface="Calibri"/>
                      </a:endParaRPr>
                    </a:p>
                  </a:txBody>
                  <a:tcPr marL="5673" marR="5673" marT="5673" marB="0" anchor="b"/>
                </a:tc>
              </a:tr>
              <a:tr h="228600">
                <a:tc>
                  <a:txBody>
                    <a:bodyPr/>
                    <a:lstStyle/>
                    <a:p>
                      <a:pPr algn="l" fontAlgn="b"/>
                      <a:r>
                        <a:rPr lang="en-US" sz="1000" b="1" u="none" strike="noStrike" dirty="0">
                          <a:effectLst/>
                        </a:rPr>
                        <a:t>20th Century Reanalysis</a:t>
                      </a:r>
                      <a:endParaRPr lang="en-US" sz="1000" b="1" i="0" u="none" strike="noStrike" dirty="0">
                        <a:solidFill>
                          <a:srgbClr val="000000"/>
                        </a:solidFill>
                        <a:effectLst/>
                        <a:latin typeface="Calibri"/>
                      </a:endParaRPr>
                    </a:p>
                  </a:txBody>
                  <a:tcPr marL="5673" marR="5673" marT="5673" marB="0" anchor="b"/>
                </a:tc>
                <a:tc>
                  <a:txBody>
                    <a:bodyPr/>
                    <a:lstStyle/>
                    <a:p>
                      <a:pPr algn="l" fontAlgn="b"/>
                      <a:r>
                        <a:rPr lang="en-US" sz="1000" b="1" u="none" strike="noStrike" dirty="0">
                          <a:effectLst/>
                        </a:rPr>
                        <a:t>http://portal.nersc.gov/project/20C_Reanalysis/</a:t>
                      </a:r>
                      <a:endParaRPr lang="en-US" sz="1000" b="1" i="0" u="none" strike="noStrike" dirty="0">
                        <a:solidFill>
                          <a:srgbClr val="000000"/>
                        </a:solidFill>
                        <a:effectLst/>
                        <a:latin typeface="Calibri"/>
                      </a:endParaRPr>
                    </a:p>
                  </a:txBody>
                  <a:tcPr marL="5673" marR="5673" marT="5673" marB="0" anchor="b"/>
                </a:tc>
                <a:tc>
                  <a:txBody>
                    <a:bodyPr/>
                    <a:lstStyle/>
                    <a:p>
                      <a:pPr algn="l" fontAlgn="b"/>
                      <a:r>
                        <a:rPr lang="en-US" sz="1000" b="1" u="none" strike="noStrike" dirty="0">
                          <a:effectLst/>
                        </a:rPr>
                        <a:t>global weather trends </a:t>
                      </a:r>
                      <a:endParaRPr lang="en-US" sz="1000" b="1" i="0" u="none" strike="noStrike" dirty="0">
                        <a:solidFill>
                          <a:srgbClr val="000000"/>
                        </a:solidFill>
                        <a:effectLst/>
                        <a:latin typeface="Calibri"/>
                      </a:endParaRPr>
                    </a:p>
                  </a:txBody>
                  <a:tcPr marL="5673" marR="5673" marT="5673" marB="0" anchor="b"/>
                </a:tc>
                <a:tc>
                  <a:txBody>
                    <a:bodyPr/>
                    <a:lstStyle/>
                    <a:p>
                      <a:pPr algn="ctr" fontAlgn="b"/>
                      <a:r>
                        <a:rPr lang="en-US" sz="1000" b="1" u="none" strike="noStrike" dirty="0">
                          <a:effectLst/>
                        </a:rPr>
                        <a:t>X</a:t>
                      </a:r>
                      <a:endParaRPr lang="en-US" sz="1000" b="1" i="0" u="none" strike="noStrike" dirty="0">
                        <a:solidFill>
                          <a:srgbClr val="000000"/>
                        </a:solidFill>
                        <a:effectLst/>
                        <a:latin typeface="Calibri"/>
                      </a:endParaRPr>
                    </a:p>
                  </a:txBody>
                  <a:tcPr marL="5673" marR="5673" marT="5673" marB="0" anchor="b"/>
                </a:tc>
                <a:tc>
                  <a:txBody>
                    <a:bodyPr/>
                    <a:lstStyle/>
                    <a:p>
                      <a:pPr algn="ctr" fontAlgn="b"/>
                      <a:endParaRPr lang="en-US" sz="1000" b="1" i="0" u="none" strike="noStrike" dirty="0">
                        <a:solidFill>
                          <a:srgbClr val="000000"/>
                        </a:solidFill>
                        <a:effectLst/>
                        <a:latin typeface="Calibri"/>
                      </a:endParaRPr>
                    </a:p>
                  </a:txBody>
                  <a:tcPr marL="5673" marR="5673" marT="5673" marB="0" anchor="b"/>
                </a:tc>
              </a:tr>
              <a:tr h="176348">
                <a:tc>
                  <a:txBody>
                    <a:bodyPr/>
                    <a:lstStyle/>
                    <a:p>
                      <a:pPr algn="l" fontAlgn="b"/>
                      <a:r>
                        <a:rPr lang="en-US" sz="1000" b="1" u="none" strike="noStrike">
                          <a:effectLst/>
                        </a:rPr>
                        <a:t>Daya Bay</a:t>
                      </a:r>
                      <a:endParaRPr lang="en-US" sz="1000" b="1" i="0" u="none" strike="noStrike">
                        <a:solidFill>
                          <a:srgbClr val="000000"/>
                        </a:solidFill>
                        <a:effectLst/>
                        <a:latin typeface="Calibri"/>
                      </a:endParaRPr>
                    </a:p>
                  </a:txBody>
                  <a:tcPr marL="5673" marR="5673" marT="5673" marB="0" anchor="b"/>
                </a:tc>
                <a:tc>
                  <a:txBody>
                    <a:bodyPr/>
                    <a:lstStyle/>
                    <a:p>
                      <a:pPr algn="l" fontAlgn="b"/>
                      <a:r>
                        <a:rPr lang="en-US" sz="1000" b="1" u="none" strike="noStrike" dirty="0">
                          <a:effectLst/>
                        </a:rPr>
                        <a:t>http://portal.nersc.gov/project/dayabay/</a:t>
                      </a:r>
                      <a:endParaRPr lang="en-US" sz="1000" b="1" i="0" u="none" strike="noStrike" dirty="0">
                        <a:solidFill>
                          <a:srgbClr val="000000"/>
                        </a:solidFill>
                        <a:effectLst/>
                        <a:latin typeface="Calibri"/>
                      </a:endParaRPr>
                    </a:p>
                  </a:txBody>
                  <a:tcPr marL="5673" marR="5673" marT="5673" marB="0" anchor="b"/>
                </a:tc>
                <a:tc>
                  <a:txBody>
                    <a:bodyPr/>
                    <a:lstStyle/>
                    <a:p>
                      <a:r>
                        <a:rPr lang="en-US" sz="1000" b="1" dirty="0" err="1" smtClean="0"/>
                        <a:t>Dayabay</a:t>
                      </a:r>
                      <a:r>
                        <a:rPr lang="en-US" sz="1000" b="1" dirty="0" smtClean="0"/>
                        <a:t> Neutrino Detector Gateway</a:t>
                      </a:r>
                      <a:endParaRPr lang="en-US" sz="1000" b="1" dirty="0"/>
                    </a:p>
                  </a:txBody>
                  <a:tcPr marL="5673" marR="5673" marT="5673" marB="0" anchor="b"/>
                </a:tc>
                <a:tc>
                  <a:txBody>
                    <a:bodyPr/>
                    <a:lstStyle/>
                    <a:p>
                      <a:pPr algn="ctr" fontAlgn="b"/>
                      <a:r>
                        <a:rPr lang="en-US" sz="1000" b="1" u="none" strike="noStrike">
                          <a:effectLst/>
                        </a:rPr>
                        <a:t>X</a:t>
                      </a:r>
                      <a:endParaRPr lang="en-US" sz="1000" b="1" i="0" u="none" strike="noStrike">
                        <a:solidFill>
                          <a:srgbClr val="000000"/>
                        </a:solidFill>
                        <a:effectLst/>
                        <a:latin typeface="Calibri"/>
                      </a:endParaRPr>
                    </a:p>
                  </a:txBody>
                  <a:tcPr marL="5673" marR="5673" marT="5673" marB="0" anchor="b"/>
                </a:tc>
                <a:tc>
                  <a:txBody>
                    <a:bodyPr/>
                    <a:lstStyle/>
                    <a:p>
                      <a:pPr algn="ctr" fontAlgn="b"/>
                      <a:endParaRPr lang="en-US" sz="1000" b="1" i="0" u="none" strike="noStrike">
                        <a:solidFill>
                          <a:srgbClr val="000000"/>
                        </a:solidFill>
                        <a:effectLst/>
                        <a:latin typeface="Calibri"/>
                      </a:endParaRPr>
                    </a:p>
                  </a:txBody>
                  <a:tcPr marL="5673" marR="5673" marT="5673" marB="0" anchor="b"/>
                </a:tc>
              </a:tr>
              <a:tr h="280852">
                <a:tc>
                  <a:txBody>
                    <a:bodyPr/>
                    <a:lstStyle/>
                    <a:p>
                      <a:pPr algn="l" fontAlgn="b"/>
                      <a:r>
                        <a:rPr lang="en-US" sz="1000" b="1" u="none" strike="noStrike">
                          <a:effectLst/>
                        </a:rPr>
                        <a:t>Earth System Grid Configuration</a:t>
                      </a:r>
                      <a:endParaRPr lang="en-US" sz="1000" b="1" i="0" u="none" strike="noStrike">
                        <a:solidFill>
                          <a:srgbClr val="000000"/>
                        </a:solidFill>
                        <a:effectLst/>
                        <a:latin typeface="Calibri"/>
                      </a:endParaRPr>
                    </a:p>
                  </a:txBody>
                  <a:tcPr marL="5673" marR="5673" marT="5673" marB="0" anchor="b"/>
                </a:tc>
                <a:tc>
                  <a:txBody>
                    <a:bodyPr/>
                    <a:lstStyle/>
                    <a:p>
                      <a:pPr algn="l" fontAlgn="b"/>
                      <a:r>
                        <a:rPr lang="en-US" sz="1000" b="1" u="none" strike="noStrike" dirty="0">
                          <a:effectLst/>
                        </a:rPr>
                        <a:t>http://esg.nersc.gov/esgf-web-fe/</a:t>
                      </a:r>
                      <a:endParaRPr lang="en-US" sz="1000" b="1" i="0" u="none" strike="noStrike" dirty="0">
                        <a:solidFill>
                          <a:srgbClr val="000000"/>
                        </a:solidFill>
                        <a:effectLst/>
                        <a:latin typeface="Calibri"/>
                      </a:endParaRPr>
                    </a:p>
                  </a:txBody>
                  <a:tcPr marL="5673" marR="5673" marT="5673" marB="0" anchor="b"/>
                </a:tc>
                <a:tc>
                  <a:txBody>
                    <a:bodyPr/>
                    <a:lstStyle/>
                    <a:p>
                      <a:r>
                        <a:rPr lang="en-US" sz="1000" b="1" dirty="0" smtClean="0"/>
                        <a:t>Earth System Grid Climate Gateway and Data-node</a:t>
                      </a:r>
                      <a:endParaRPr lang="en-US" sz="1000" b="1" dirty="0"/>
                    </a:p>
                  </a:txBody>
                  <a:tcPr marL="5673" marR="5673" marT="5673" marB="0" anchor="b"/>
                </a:tc>
                <a:tc>
                  <a:txBody>
                    <a:bodyPr/>
                    <a:lstStyle/>
                    <a:p>
                      <a:pPr algn="ctr" fontAlgn="b"/>
                      <a:r>
                        <a:rPr lang="en-US" sz="1000" b="1" u="none" strike="noStrike">
                          <a:effectLst/>
                        </a:rPr>
                        <a:t>X</a:t>
                      </a:r>
                      <a:endParaRPr lang="en-US" sz="1000" b="1" i="0" u="none" strike="noStrike">
                        <a:solidFill>
                          <a:srgbClr val="000000"/>
                        </a:solidFill>
                        <a:effectLst/>
                        <a:latin typeface="Calibri"/>
                      </a:endParaRPr>
                    </a:p>
                  </a:txBody>
                  <a:tcPr marL="5673" marR="5673" marT="5673" marB="0" anchor="b"/>
                </a:tc>
                <a:tc>
                  <a:txBody>
                    <a:bodyPr/>
                    <a:lstStyle/>
                    <a:p>
                      <a:pPr algn="ctr" fontAlgn="b"/>
                      <a:endParaRPr lang="en-US" sz="1000" b="1" i="0" u="none" strike="noStrike">
                        <a:solidFill>
                          <a:srgbClr val="000000"/>
                        </a:solidFill>
                        <a:effectLst/>
                        <a:latin typeface="Calibri"/>
                      </a:endParaRPr>
                    </a:p>
                  </a:txBody>
                  <a:tcPr marL="5673" marR="5673" marT="5673" marB="0" anchor="b"/>
                </a:tc>
              </a:tr>
              <a:tr h="318716">
                <a:tc>
                  <a:txBody>
                    <a:bodyPr/>
                    <a:lstStyle/>
                    <a:p>
                      <a:pPr algn="l" fontAlgn="b"/>
                      <a:r>
                        <a:rPr lang="en-US" sz="1000" b="1" u="none" strike="noStrike" dirty="0">
                          <a:effectLst/>
                        </a:rPr>
                        <a:t>NOVA</a:t>
                      </a:r>
                      <a:endParaRPr lang="en-US" sz="1000" b="1" i="0" u="none" strike="noStrike" dirty="0">
                        <a:solidFill>
                          <a:srgbClr val="000000"/>
                        </a:solidFill>
                        <a:effectLst/>
                        <a:latin typeface="Calibri"/>
                      </a:endParaRPr>
                    </a:p>
                  </a:txBody>
                  <a:tcPr marL="5673" marR="5673" marT="5673" marB="0" anchor="b"/>
                </a:tc>
                <a:tc>
                  <a:txBody>
                    <a:bodyPr/>
                    <a:lstStyle/>
                    <a:p>
                      <a:pPr algn="l" fontAlgn="b"/>
                      <a:r>
                        <a:rPr lang="en-US" sz="1000" b="1" u="none" strike="noStrike" dirty="0">
                          <a:effectLst/>
                        </a:rPr>
                        <a:t>https://portal-auth.nersc.gov/nova/login/?next=/nova/</a:t>
                      </a:r>
                      <a:endParaRPr lang="en-US" sz="1000" b="1" i="0" u="none" strike="noStrike" dirty="0">
                        <a:solidFill>
                          <a:srgbClr val="000000"/>
                        </a:solidFill>
                        <a:effectLst/>
                        <a:latin typeface="Calibri"/>
                      </a:endParaRPr>
                    </a:p>
                  </a:txBody>
                  <a:tcPr marL="5673" marR="5673" marT="5673"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1" u="none" strike="noStrike" dirty="0">
                          <a:effectLst/>
                        </a:rPr>
                        <a:t>NERSC online </a:t>
                      </a:r>
                      <a:r>
                        <a:rPr lang="en-US" sz="1000" b="1" u="none" strike="noStrike" dirty="0" smtClean="0">
                          <a:effectLst/>
                        </a:rPr>
                        <a:t>(Vienna </a:t>
                      </a:r>
                      <a:r>
                        <a:rPr lang="en-US" sz="1000" b="1" u="none" strike="noStrike" dirty="0" err="1" smtClean="0">
                          <a:effectLst/>
                        </a:rPr>
                        <a:t>ab</a:t>
                      </a:r>
                      <a:r>
                        <a:rPr lang="en-US" sz="1000" b="1" u="none" strike="noStrike" dirty="0" smtClean="0">
                          <a:effectLst/>
                        </a:rPr>
                        <a:t> initio Simulation Package</a:t>
                      </a:r>
                      <a:r>
                        <a:rPr lang="en-US" sz="1000" b="1" u="none" strike="noStrike" baseline="0" dirty="0" smtClean="0">
                          <a:effectLst/>
                        </a:rPr>
                        <a:t> jobs</a:t>
                      </a:r>
                      <a:endParaRPr lang="en-US" sz="1000" b="1" i="0" u="none" strike="noStrike" dirty="0" smtClean="0">
                        <a:solidFill>
                          <a:srgbClr val="000000"/>
                        </a:solidFill>
                        <a:effectLst/>
                        <a:latin typeface="+mn-lt"/>
                      </a:endParaRPr>
                    </a:p>
                    <a:p>
                      <a:pPr algn="l" fontAlgn="b"/>
                      <a:endParaRPr lang="en-US" sz="1000" b="1" i="0" u="none" strike="noStrike" dirty="0">
                        <a:solidFill>
                          <a:srgbClr val="000000"/>
                        </a:solidFill>
                        <a:effectLst/>
                        <a:latin typeface="Calibri"/>
                      </a:endParaRPr>
                    </a:p>
                  </a:txBody>
                  <a:tcPr marL="5673" marR="5673" marT="5673" marB="0" anchor="b"/>
                </a:tc>
                <a:tc>
                  <a:txBody>
                    <a:bodyPr/>
                    <a:lstStyle/>
                    <a:p>
                      <a:pPr algn="ctr" fontAlgn="b"/>
                      <a:endParaRPr lang="en-US" sz="1000" b="1" i="0" u="none" strike="noStrike" dirty="0">
                        <a:solidFill>
                          <a:srgbClr val="000000"/>
                        </a:solidFill>
                        <a:effectLst/>
                        <a:latin typeface="Calibri"/>
                      </a:endParaRPr>
                    </a:p>
                  </a:txBody>
                  <a:tcPr marL="5673" marR="5673" marT="5673" marB="0" anchor="b"/>
                </a:tc>
                <a:tc>
                  <a:txBody>
                    <a:bodyPr/>
                    <a:lstStyle/>
                    <a:p>
                      <a:pPr algn="ctr" fontAlgn="b"/>
                      <a:r>
                        <a:rPr lang="en-US" sz="1000" b="1" u="none" strike="noStrike" dirty="0">
                          <a:effectLst/>
                        </a:rPr>
                        <a:t>X</a:t>
                      </a:r>
                      <a:endParaRPr lang="en-US" sz="1000" b="1" i="0" u="none" strike="noStrike" dirty="0">
                        <a:solidFill>
                          <a:srgbClr val="000000"/>
                        </a:solidFill>
                        <a:effectLst/>
                        <a:latin typeface="Calibri"/>
                      </a:endParaRPr>
                    </a:p>
                  </a:txBody>
                  <a:tcPr marL="5673" marR="5673" marT="5673" marB="0" anchor="b"/>
                </a:tc>
              </a:tr>
            </a:tbl>
          </a:graphicData>
        </a:graphic>
      </p:graphicFrame>
      <p:sp>
        <p:nvSpPr>
          <p:cNvPr id="5" name="Rectangle 4"/>
          <p:cNvSpPr/>
          <p:nvPr/>
        </p:nvSpPr>
        <p:spPr>
          <a:xfrm>
            <a:off x="533400" y="1905000"/>
            <a:ext cx="7391400" cy="646331"/>
          </a:xfrm>
          <a:prstGeom prst="rect">
            <a:avLst/>
          </a:prstGeom>
        </p:spPr>
        <p:txBody>
          <a:bodyPr wrap="square">
            <a:spAutoFit/>
          </a:bodyPr>
          <a:lstStyle/>
          <a:p>
            <a:r>
              <a:rPr lang="en-US" b="1" dirty="0" smtClean="0"/>
              <a:t>8 Science Gateways sponsored by the National </a:t>
            </a:r>
            <a:r>
              <a:rPr lang="en-US" b="1" dirty="0"/>
              <a:t>Energy Research Scientific Computing Center, US </a:t>
            </a:r>
            <a:r>
              <a:rPr lang="en-US" b="1" dirty="0" err="1"/>
              <a:t>Dept</a:t>
            </a:r>
            <a:r>
              <a:rPr lang="en-US" b="1" dirty="0"/>
              <a:t> of Energy</a:t>
            </a:r>
            <a:endParaRPr lang="en-US" b="1" dirty="0">
              <a:solidFill>
                <a:srgbClr val="000000"/>
              </a:solidFill>
            </a:endParaRPr>
          </a:p>
        </p:txBody>
      </p:sp>
    </p:spTree>
    <p:extLst>
      <p:ext uri="{BB962C8B-B14F-4D97-AF65-F5344CB8AC3E}">
        <p14:creationId xmlns:p14="http://schemas.microsoft.com/office/powerpoint/2010/main" val="19958973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76271"/>
            <a:ext cx="7772400" cy="1200329"/>
          </a:xfrm>
          <a:prstGeom prst="rect">
            <a:avLst/>
          </a:prstGeom>
        </p:spPr>
        <p:txBody>
          <a:bodyPr wrap="square">
            <a:spAutoFit/>
          </a:bodyPr>
          <a:lstStyle/>
          <a:p>
            <a:r>
              <a:rPr lang="en-US" dirty="0" smtClean="0"/>
              <a:t>“I think what your Gateway has accomplished is impressive, but </a:t>
            </a:r>
            <a:r>
              <a:rPr lang="en-US" b="1" i="1" dirty="0" smtClean="0"/>
              <a:t>unless your proposal describes a plan to create</a:t>
            </a:r>
            <a:r>
              <a:rPr lang="en-US" dirty="0" smtClean="0"/>
              <a:t> </a:t>
            </a:r>
            <a:r>
              <a:rPr lang="en-US" b="1" i="1" dirty="0" smtClean="0"/>
              <a:t>new capabilities that do not exist anywhere</a:t>
            </a:r>
            <a:r>
              <a:rPr lang="en-US" dirty="0" smtClean="0"/>
              <a:t>, </a:t>
            </a:r>
            <a:r>
              <a:rPr lang="en-US" b="1" i="1" dirty="0" smtClean="0"/>
              <a:t>you will not get the scores required to win an award”</a:t>
            </a:r>
            <a:endParaRPr lang="en-US" b="1" i="1" dirty="0"/>
          </a:p>
          <a:p>
            <a:endParaRPr lang="en-US" dirty="0" smtClean="0"/>
          </a:p>
        </p:txBody>
      </p:sp>
      <p:sp>
        <p:nvSpPr>
          <p:cNvPr id="6" name="TextBox 5"/>
          <p:cNvSpPr txBox="1"/>
          <p:nvPr/>
        </p:nvSpPr>
        <p:spPr>
          <a:xfrm>
            <a:off x="762000" y="5486400"/>
            <a:ext cx="7772400" cy="369332"/>
          </a:xfrm>
          <a:prstGeom prst="rect">
            <a:avLst/>
          </a:prstGeom>
          <a:noFill/>
        </p:spPr>
        <p:txBody>
          <a:bodyPr wrap="square" rtlCol="0">
            <a:spAutoFit/>
          </a:bodyPr>
          <a:lstStyle/>
          <a:p>
            <a:r>
              <a:rPr lang="en-US" b="1" i="1" dirty="0"/>
              <a:t>Project Officer, US NSF Division of Biological Infrastructure</a:t>
            </a:r>
          </a:p>
        </p:txBody>
      </p:sp>
      <p:sp>
        <p:nvSpPr>
          <p:cNvPr id="9" name="TextBox 8"/>
          <p:cNvSpPr txBox="1"/>
          <p:nvPr/>
        </p:nvSpPr>
        <p:spPr>
          <a:xfrm>
            <a:off x="838200" y="3352800"/>
            <a:ext cx="7937339" cy="923330"/>
          </a:xfrm>
          <a:prstGeom prst="rect">
            <a:avLst/>
          </a:prstGeom>
          <a:noFill/>
        </p:spPr>
        <p:txBody>
          <a:bodyPr wrap="square" rtlCol="0">
            <a:spAutoFit/>
          </a:bodyPr>
          <a:lstStyle/>
          <a:p>
            <a:r>
              <a:rPr lang="en-US" b="1" i="1" dirty="0" smtClean="0">
                <a:solidFill>
                  <a:srgbClr val="FF0000"/>
                </a:solidFill>
              </a:rPr>
              <a:t>In other words, we’re having big impact, but NSF isn’t going to pay us to make the CIPRES software better for users (or even to continue operations)…….now what?</a:t>
            </a:r>
          </a:p>
        </p:txBody>
      </p:sp>
      <p:sp>
        <p:nvSpPr>
          <p:cNvPr id="10" name="TextBox 9"/>
          <p:cNvSpPr txBox="1"/>
          <p:nvPr/>
        </p:nvSpPr>
        <p:spPr>
          <a:xfrm>
            <a:off x="862867" y="953869"/>
            <a:ext cx="7747733" cy="830997"/>
          </a:xfrm>
          <a:prstGeom prst="rect">
            <a:avLst/>
          </a:prstGeom>
          <a:noFill/>
        </p:spPr>
        <p:txBody>
          <a:bodyPr wrap="square" rtlCol="0">
            <a:spAutoFit/>
          </a:bodyPr>
          <a:lstStyle/>
          <a:p>
            <a:r>
              <a:rPr lang="en-US" sz="2400" b="1" dirty="0" smtClean="0"/>
              <a:t>There is a strong dynamic tension between innovation and infrastructure </a:t>
            </a:r>
            <a:endParaRPr lang="en-US" sz="2400" b="1" dirty="0"/>
          </a:p>
        </p:txBody>
      </p:sp>
    </p:spTree>
    <p:extLst>
      <p:ext uri="{BB962C8B-B14F-4D97-AF65-F5344CB8AC3E}">
        <p14:creationId xmlns:p14="http://schemas.microsoft.com/office/powerpoint/2010/main" val="17042126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r>
              <a:rPr lang="en-US" dirty="0" smtClean="0"/>
              <a:t>Survival Strategy 1. </a:t>
            </a:r>
            <a:br>
              <a:rPr lang="en-US" dirty="0" smtClean="0"/>
            </a:br>
            <a:r>
              <a:rPr lang="en-US" dirty="0"/>
              <a:t/>
            </a:r>
            <a:br>
              <a:rPr lang="en-US" dirty="0"/>
            </a:br>
            <a:r>
              <a:rPr lang="en-US" dirty="0" smtClean="0"/>
              <a:t/>
            </a:r>
            <a:br>
              <a:rPr lang="en-US" dirty="0" smtClean="0"/>
            </a:br>
            <a:r>
              <a:rPr lang="en-US" dirty="0" smtClean="0"/>
              <a:t>Innovate!</a:t>
            </a:r>
            <a:endParaRPr lang="en-US" dirty="0"/>
          </a:p>
        </p:txBody>
      </p:sp>
    </p:spTree>
    <p:extLst>
      <p:ext uri="{BB962C8B-B14F-4D97-AF65-F5344CB8AC3E}">
        <p14:creationId xmlns:p14="http://schemas.microsoft.com/office/powerpoint/2010/main" val="40192856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199" y="1558290"/>
            <a:ext cx="5286375" cy="4023360"/>
          </a:xfrm>
          <a:prstGeom prst="rect">
            <a:avLst/>
          </a:prstGeom>
          <a:solidFill>
            <a:srgbClr val="00FFFF"/>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endParaRPr>
          </a:p>
        </p:txBody>
      </p:sp>
      <p:sp>
        <p:nvSpPr>
          <p:cNvPr id="5" name="Rectangle 3"/>
          <p:cNvSpPr txBox="1">
            <a:spLocks noChangeArrowheads="1"/>
          </p:cNvSpPr>
          <p:nvPr/>
        </p:nvSpPr>
        <p:spPr bwMode="auto">
          <a:xfrm>
            <a:off x="352425" y="1116330"/>
            <a:ext cx="8420100" cy="36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fontAlgn="base">
              <a:spcBef>
                <a:spcPct val="20000"/>
              </a:spcBef>
              <a:spcAft>
                <a:spcPct val="0"/>
              </a:spcAft>
              <a:defRPr/>
            </a:pPr>
            <a:r>
              <a:rPr lang="en-US" sz="2400" b="1" kern="0" dirty="0" smtClean="0">
                <a:solidFill>
                  <a:srgbClr val="000000"/>
                </a:solidFill>
              </a:rPr>
              <a:t>Workflow for the CIPRES Gateway:</a:t>
            </a:r>
          </a:p>
          <a:p>
            <a:pPr marL="342900" indent="-342900" fontAlgn="base">
              <a:spcBef>
                <a:spcPct val="20000"/>
              </a:spcBef>
              <a:spcAft>
                <a:spcPct val="0"/>
              </a:spcAft>
              <a:defRPr/>
            </a:pPr>
            <a:endParaRPr lang="en-US" sz="2400" b="1" kern="0" dirty="0" smtClean="0">
              <a:solidFill>
                <a:srgbClr val="000000"/>
              </a:solidFill>
            </a:endParaRPr>
          </a:p>
          <a:p>
            <a:pPr marL="342900" indent="-342900" fontAlgn="base">
              <a:spcBef>
                <a:spcPct val="20000"/>
              </a:spcBef>
              <a:spcAft>
                <a:spcPct val="0"/>
              </a:spcAft>
              <a:defRPr/>
            </a:pPr>
            <a:endParaRPr lang="en-US" sz="2400" b="1" kern="0" dirty="0" smtClean="0">
              <a:solidFill>
                <a:srgbClr val="000000"/>
              </a:solidFill>
            </a:endParaRPr>
          </a:p>
          <a:p>
            <a:pPr marL="342900" indent="-342900" fontAlgn="base">
              <a:spcBef>
                <a:spcPct val="20000"/>
              </a:spcBef>
              <a:spcAft>
                <a:spcPct val="0"/>
              </a:spcAft>
              <a:defRPr/>
            </a:pPr>
            <a:endParaRPr lang="en-US" sz="2400" b="1" kern="0" dirty="0" smtClean="0">
              <a:solidFill>
                <a:srgbClr val="000000"/>
              </a:solidFill>
            </a:endParaRPr>
          </a:p>
        </p:txBody>
      </p:sp>
      <p:sp>
        <p:nvSpPr>
          <p:cNvPr id="6" name="Rectangle 5"/>
          <p:cNvSpPr/>
          <p:nvPr/>
        </p:nvSpPr>
        <p:spPr>
          <a:xfrm>
            <a:off x="866775" y="2375535"/>
            <a:ext cx="1581149" cy="80962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b="1" dirty="0" smtClean="0">
                <a:solidFill>
                  <a:srgbClr val="000000"/>
                </a:solidFill>
              </a:rPr>
              <a:t>Assemble Sequences</a:t>
            </a:r>
          </a:p>
        </p:txBody>
      </p:sp>
      <p:sp>
        <p:nvSpPr>
          <p:cNvPr id="7" name="Rectangle 6"/>
          <p:cNvSpPr/>
          <p:nvPr/>
        </p:nvSpPr>
        <p:spPr>
          <a:xfrm>
            <a:off x="3724276" y="2409825"/>
            <a:ext cx="1371600"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b="1" dirty="0" smtClean="0">
                <a:solidFill>
                  <a:srgbClr val="000000"/>
                </a:solidFill>
              </a:rPr>
              <a:t>Upload to</a:t>
            </a:r>
          </a:p>
          <a:p>
            <a:pPr algn="ctr" fontAlgn="base">
              <a:spcBef>
                <a:spcPct val="0"/>
              </a:spcBef>
              <a:spcAft>
                <a:spcPct val="0"/>
              </a:spcAft>
              <a:defRPr/>
            </a:pPr>
            <a:r>
              <a:rPr lang="en-US" b="1" dirty="0" smtClean="0">
                <a:solidFill>
                  <a:srgbClr val="000000"/>
                </a:solidFill>
              </a:rPr>
              <a:t>Portal</a:t>
            </a:r>
          </a:p>
        </p:txBody>
      </p:sp>
      <p:sp>
        <p:nvSpPr>
          <p:cNvPr id="8" name="Rectangle 7"/>
          <p:cNvSpPr/>
          <p:nvPr/>
        </p:nvSpPr>
        <p:spPr>
          <a:xfrm>
            <a:off x="7227571" y="2943225"/>
            <a:ext cx="1371600"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b="1" dirty="0" smtClean="0">
                <a:solidFill>
                  <a:srgbClr val="000000"/>
                </a:solidFill>
              </a:rPr>
              <a:t>Run Alignment</a:t>
            </a:r>
          </a:p>
        </p:txBody>
      </p:sp>
      <p:sp>
        <p:nvSpPr>
          <p:cNvPr id="9" name="Rectangle 8"/>
          <p:cNvSpPr/>
          <p:nvPr/>
        </p:nvSpPr>
        <p:spPr>
          <a:xfrm>
            <a:off x="7227571" y="3763962"/>
            <a:ext cx="1371600"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b="1" dirty="0" smtClean="0">
                <a:solidFill>
                  <a:srgbClr val="000000"/>
                </a:solidFill>
              </a:rPr>
              <a:t>Run Tree</a:t>
            </a:r>
          </a:p>
          <a:p>
            <a:pPr algn="ctr" fontAlgn="base">
              <a:spcBef>
                <a:spcPct val="0"/>
              </a:spcBef>
              <a:spcAft>
                <a:spcPct val="0"/>
              </a:spcAft>
              <a:defRPr/>
            </a:pPr>
            <a:r>
              <a:rPr lang="en-US" b="1" dirty="0" smtClean="0">
                <a:solidFill>
                  <a:srgbClr val="000000"/>
                </a:solidFill>
              </a:rPr>
              <a:t>Inference</a:t>
            </a:r>
          </a:p>
        </p:txBody>
      </p:sp>
      <p:sp>
        <p:nvSpPr>
          <p:cNvPr id="10" name="Rectangle 9"/>
          <p:cNvSpPr/>
          <p:nvPr/>
        </p:nvSpPr>
        <p:spPr>
          <a:xfrm>
            <a:off x="3752851" y="4314825"/>
            <a:ext cx="1371600"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b="1" dirty="0" smtClean="0">
                <a:solidFill>
                  <a:srgbClr val="000000"/>
                </a:solidFill>
              </a:rPr>
              <a:t>Download</a:t>
            </a:r>
          </a:p>
        </p:txBody>
      </p:sp>
      <p:sp>
        <p:nvSpPr>
          <p:cNvPr id="11" name="Rectangle 10"/>
          <p:cNvSpPr/>
          <p:nvPr/>
        </p:nvSpPr>
        <p:spPr>
          <a:xfrm>
            <a:off x="895350" y="4311015"/>
            <a:ext cx="1523999" cy="80962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b="1" dirty="0" smtClean="0">
                <a:solidFill>
                  <a:srgbClr val="000000"/>
                </a:solidFill>
              </a:rPr>
              <a:t>Post-Tree</a:t>
            </a:r>
          </a:p>
          <a:p>
            <a:pPr algn="ctr" fontAlgn="base">
              <a:spcBef>
                <a:spcPct val="0"/>
              </a:spcBef>
              <a:spcAft>
                <a:spcPct val="0"/>
              </a:spcAft>
              <a:defRPr/>
            </a:pPr>
            <a:r>
              <a:rPr lang="en-US" b="1" dirty="0" smtClean="0">
                <a:solidFill>
                  <a:srgbClr val="000000"/>
                </a:solidFill>
              </a:rPr>
              <a:t>Analysis</a:t>
            </a:r>
          </a:p>
        </p:txBody>
      </p:sp>
      <p:cxnSp>
        <p:nvCxnSpPr>
          <p:cNvPr id="12" name="Straight Arrow Connector 11"/>
          <p:cNvCxnSpPr/>
          <p:nvPr/>
        </p:nvCxnSpPr>
        <p:spPr>
          <a:xfrm>
            <a:off x="2442210" y="2781300"/>
            <a:ext cx="10287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00653" y="2876553"/>
            <a:ext cx="552448" cy="3143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46020" y="4709160"/>
            <a:ext cx="1028700" cy="1588"/>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221605" y="4276725"/>
            <a:ext cx="607695" cy="41307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8" name="Picture 14" descr="j0195384"/>
          <p:cNvPicPr>
            <a:picLocks noChangeAspect="1" noChangeArrowheads="1"/>
          </p:cNvPicPr>
          <p:nvPr/>
        </p:nvPicPr>
        <p:blipFill>
          <a:blip r:embed="rId2"/>
          <a:srcRect/>
          <a:stretch>
            <a:fillRect/>
          </a:stretch>
        </p:blipFill>
        <p:spPr bwMode="auto">
          <a:xfrm flipH="1">
            <a:off x="1198245" y="3378993"/>
            <a:ext cx="838200" cy="831850"/>
          </a:xfrm>
          <a:prstGeom prst="rect">
            <a:avLst/>
          </a:prstGeom>
          <a:noFill/>
          <a:ln w="38100">
            <a:noFill/>
            <a:miter lim="800000"/>
            <a:headEnd/>
            <a:tailEnd/>
          </a:ln>
        </p:spPr>
      </p:pic>
      <p:sp>
        <p:nvSpPr>
          <p:cNvPr id="19" name="Rectangle 18"/>
          <p:cNvSpPr/>
          <p:nvPr/>
        </p:nvSpPr>
        <p:spPr>
          <a:xfrm>
            <a:off x="5513071" y="3314700"/>
            <a:ext cx="1122043" cy="8096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b="1" dirty="0" smtClean="0">
                <a:solidFill>
                  <a:srgbClr val="000000"/>
                </a:solidFill>
              </a:rPr>
              <a:t>Store</a:t>
            </a:r>
          </a:p>
        </p:txBody>
      </p:sp>
      <p:sp>
        <p:nvSpPr>
          <p:cNvPr id="20" name="Rectangle 3"/>
          <p:cNvSpPr txBox="1">
            <a:spLocks noChangeArrowheads="1"/>
          </p:cNvSpPr>
          <p:nvPr/>
        </p:nvSpPr>
        <p:spPr>
          <a:xfrm>
            <a:off x="4966335" y="1781968"/>
            <a:ext cx="3139440" cy="361950"/>
          </a:xfrm>
          <a:prstGeom prst="rect">
            <a:avLst/>
          </a:prstGeom>
        </p:spPr>
        <p:txBody>
          <a:bodyPr vert="horz" lIns="91440" tIns="45720" rIns="91440" bIns="45720" rtlCol="0">
            <a:noAutofit/>
          </a:bodyPr>
          <a:lstStyle/>
          <a:p>
            <a:pPr marL="342900" indent="-342900" defTabSz="457200">
              <a:spcBef>
                <a:spcPct val="20000"/>
              </a:spcBef>
              <a:defRPr/>
            </a:pPr>
            <a:r>
              <a:rPr lang="en-US" sz="2400" b="1" dirty="0" smtClean="0">
                <a:solidFill>
                  <a:srgbClr val="000000"/>
                </a:solidFill>
              </a:rPr>
              <a:t>CIPRES Gateway</a:t>
            </a:r>
          </a:p>
          <a:p>
            <a:pPr marL="342900" indent="-342900" defTabSz="457200">
              <a:spcBef>
                <a:spcPct val="20000"/>
              </a:spcBef>
              <a:defRPr/>
            </a:pPr>
            <a:endParaRPr lang="en-US" sz="2400" b="1" dirty="0" smtClean="0">
              <a:solidFill>
                <a:srgbClr val="000000"/>
              </a:solidFill>
            </a:endParaRPr>
          </a:p>
          <a:p>
            <a:pPr marL="342900" indent="-342900" defTabSz="457200">
              <a:spcBef>
                <a:spcPct val="20000"/>
              </a:spcBef>
              <a:defRPr/>
            </a:pPr>
            <a:endParaRPr lang="en-US" sz="2400" b="1" dirty="0" smtClean="0">
              <a:solidFill>
                <a:srgbClr val="000000"/>
              </a:solidFill>
            </a:endParaRPr>
          </a:p>
          <a:p>
            <a:pPr marL="342900" indent="-342900" defTabSz="457200">
              <a:spcBef>
                <a:spcPct val="20000"/>
              </a:spcBef>
              <a:defRPr/>
            </a:pPr>
            <a:endParaRPr lang="en-US" sz="2400" b="1" dirty="0" smtClean="0">
              <a:solidFill>
                <a:srgbClr val="000000"/>
              </a:solidFill>
            </a:endParaRPr>
          </a:p>
        </p:txBody>
      </p:sp>
      <p:cxnSp>
        <p:nvCxnSpPr>
          <p:cNvPr id="26" name="Straight Arrow Connector 25"/>
          <p:cNvCxnSpPr/>
          <p:nvPr/>
        </p:nvCxnSpPr>
        <p:spPr>
          <a:xfrm flipV="1">
            <a:off x="6753225" y="3629025"/>
            <a:ext cx="409575"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696075" y="3781425"/>
            <a:ext cx="409575"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8361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2"/>
          <p:cNvSpPr txBox="1">
            <a:spLocks noChangeArrowheads="1"/>
          </p:cNvSpPr>
          <p:nvPr/>
        </p:nvSpPr>
        <p:spPr bwMode="auto">
          <a:xfrm>
            <a:off x="285750" y="1076324"/>
            <a:ext cx="8422498" cy="830997"/>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srgbClr val="000000"/>
                </a:solidFill>
                <a:cs typeface="Arial" charset="0"/>
              </a:rPr>
              <a:t>These are highly-evolved desktop/browser applications</a:t>
            </a:r>
          </a:p>
          <a:p>
            <a:pPr fontAlgn="base">
              <a:spcBef>
                <a:spcPct val="0"/>
              </a:spcBef>
              <a:spcAft>
                <a:spcPct val="0"/>
              </a:spcAft>
            </a:pPr>
            <a:r>
              <a:rPr lang="en-US" sz="2400" b="1" dirty="0" smtClean="0">
                <a:solidFill>
                  <a:srgbClr val="000000"/>
                </a:solidFill>
                <a:cs typeface="Arial" charset="0"/>
              </a:rPr>
              <a:t>That have no tree inference tools or are under powered: </a:t>
            </a:r>
          </a:p>
        </p:txBody>
      </p:sp>
      <p:grpSp>
        <p:nvGrpSpPr>
          <p:cNvPr id="4" name="Group 3"/>
          <p:cNvGrpSpPr/>
          <p:nvPr/>
        </p:nvGrpSpPr>
        <p:grpSpPr>
          <a:xfrm>
            <a:off x="3324164" y="3576278"/>
            <a:ext cx="1578392" cy="462322"/>
            <a:chOff x="5304738" y="4243747"/>
            <a:chExt cx="1578392" cy="462322"/>
          </a:xfrm>
        </p:grpSpPr>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738" y="4243747"/>
              <a:ext cx="457200" cy="457200"/>
            </a:xfrm>
            <a:prstGeom prst="rect">
              <a:avLst/>
            </a:prstGeom>
          </p:spPr>
        </p:pic>
        <p:sp>
          <p:nvSpPr>
            <p:cNvPr id="41" name="TextBox 40"/>
            <p:cNvSpPr txBox="1"/>
            <p:nvPr/>
          </p:nvSpPr>
          <p:spPr>
            <a:xfrm>
              <a:off x="5723838" y="4336737"/>
              <a:ext cx="1159292" cy="369332"/>
            </a:xfrm>
            <a:prstGeom prst="rect">
              <a:avLst/>
            </a:prstGeom>
            <a:noFill/>
          </p:spPr>
          <p:txBody>
            <a:bodyPr wrap="none" rtlCol="0">
              <a:spAutoFit/>
            </a:bodyPr>
            <a:lstStyle/>
            <a:p>
              <a:pPr fontAlgn="base">
                <a:spcBef>
                  <a:spcPct val="0"/>
                </a:spcBef>
                <a:spcAft>
                  <a:spcPct val="0"/>
                </a:spcAft>
              </a:pPr>
              <a:r>
                <a:rPr lang="en-US" dirty="0" err="1" smtClean="0">
                  <a:solidFill>
                    <a:srgbClr val="000000"/>
                  </a:solidFill>
                </a:rPr>
                <a:t>raxmlGUI</a:t>
              </a:r>
              <a:endParaRPr lang="en-US" dirty="0">
                <a:solidFill>
                  <a:srgbClr val="000000"/>
                </a:solidFill>
              </a:endParaRPr>
            </a:p>
          </p:txBody>
        </p:sp>
      </p:gr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810" y="2837789"/>
            <a:ext cx="1892390" cy="591211"/>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164" y="1981200"/>
            <a:ext cx="1793766" cy="609600"/>
          </a:xfrm>
          <a:prstGeom prst="rect">
            <a:avLst/>
          </a:prstGeom>
        </p:spPr>
      </p:pic>
      <p:pic>
        <p:nvPicPr>
          <p:cNvPr id="2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25" t="29333" r="59882" b="55365"/>
          <a:stretch/>
        </p:blipFill>
        <p:spPr bwMode="auto">
          <a:xfrm>
            <a:off x="3200400" y="4343400"/>
            <a:ext cx="1892389" cy="57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52800" y="5257800"/>
            <a:ext cx="1505540" cy="369332"/>
          </a:xfrm>
          <a:prstGeom prst="rect">
            <a:avLst/>
          </a:prstGeom>
          <a:noFill/>
        </p:spPr>
        <p:txBody>
          <a:bodyPr wrap="none" rtlCol="0">
            <a:spAutoFit/>
          </a:bodyPr>
          <a:lstStyle/>
          <a:p>
            <a:r>
              <a:rPr lang="en-US" dirty="0" smtClean="0"/>
              <a:t>Influenza DB</a:t>
            </a:r>
            <a:endParaRPr lang="en-US" dirty="0"/>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2032" t="19888" r="59291" b="66430"/>
          <a:stretch/>
        </p:blipFill>
        <p:spPr bwMode="auto">
          <a:xfrm>
            <a:off x="3133783" y="5115484"/>
            <a:ext cx="2185215" cy="58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3536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2"/>
          <p:cNvSpPr txBox="1">
            <a:spLocks noChangeArrowheads="1"/>
          </p:cNvSpPr>
          <p:nvPr/>
        </p:nvSpPr>
        <p:spPr bwMode="auto">
          <a:xfrm>
            <a:off x="285751" y="1076324"/>
            <a:ext cx="8324850"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2400" b="1" dirty="0" smtClean="0">
                <a:solidFill>
                  <a:srgbClr val="000000"/>
                </a:solidFill>
                <a:cs typeface="Arial" charset="0"/>
              </a:rPr>
              <a:t>These projects offer powerful and distinct user experiences, and are interested in incorporating powerful tree inference tools into an existing application: </a:t>
            </a:r>
          </a:p>
        </p:txBody>
      </p:sp>
      <p:pic>
        <p:nvPicPr>
          <p:cNvPr id="13" name="Picture 10" descr="IPL_logo_1C_rgb_small.jpg"/>
          <p:cNvPicPr>
            <a:picLocks noChangeAspect="1"/>
          </p:cNvPicPr>
          <p:nvPr/>
        </p:nvPicPr>
        <p:blipFill>
          <a:blip r:embed="rId2" cstate="print"/>
          <a:srcRect/>
          <a:stretch>
            <a:fillRect/>
          </a:stretch>
        </p:blipFill>
        <p:spPr bwMode="auto">
          <a:xfrm>
            <a:off x="2855117" y="4572000"/>
            <a:ext cx="2654299" cy="685800"/>
          </a:xfrm>
          <a:prstGeom prst="rect">
            <a:avLst/>
          </a:prstGeom>
          <a:noFill/>
          <a:ln w="9525">
            <a:noFill/>
            <a:miter lim="800000"/>
            <a:headEnd/>
            <a:tailEnd/>
          </a:ln>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93" t="25111" r="37265" b="58413"/>
          <a:stretch/>
        </p:blipFill>
        <p:spPr bwMode="auto">
          <a:xfrm>
            <a:off x="2513403" y="3588526"/>
            <a:ext cx="3337728" cy="60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089" t="17373" r="56582" b="67505"/>
          <a:stretch/>
        </p:blipFill>
        <p:spPr bwMode="auto">
          <a:xfrm>
            <a:off x="2824050" y="2514600"/>
            <a:ext cx="246017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4998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269099" y="2974978"/>
            <a:ext cx="937831" cy="817092"/>
          </a:xfrm>
          <a:prstGeom prst="rect">
            <a:avLst/>
          </a:prstGeom>
          <a:solidFill>
            <a:srgbClr val="00FFFF"/>
          </a:solidFill>
          <a:ln w="38100">
            <a:solidFill>
              <a:schemeClr val="tx1"/>
            </a:solidFill>
            <a:miter lim="800000"/>
            <a:headEnd/>
            <a:tailEnd/>
          </a:ln>
        </p:spPr>
        <p:txBody>
          <a:bodyPr wrap="none" anchor="ctr"/>
          <a:lstStyle/>
          <a:p>
            <a:pPr algn="ctr" fontAlgn="base">
              <a:spcBef>
                <a:spcPct val="0"/>
              </a:spcBef>
              <a:spcAft>
                <a:spcPct val="0"/>
              </a:spcAft>
            </a:pPr>
            <a:r>
              <a:rPr lang="en-US" sz="1200" b="1" dirty="0" smtClean="0">
                <a:solidFill>
                  <a:srgbClr val="000000"/>
                </a:solidFill>
                <a:cs typeface="Arial" charset="0"/>
              </a:rPr>
              <a:t>CSG</a:t>
            </a:r>
            <a:endParaRPr lang="en-US" sz="1200" b="1" dirty="0">
              <a:solidFill>
                <a:srgbClr val="000000"/>
              </a:solidFill>
              <a:cs typeface="Arial" charset="0"/>
            </a:endParaRPr>
          </a:p>
        </p:txBody>
      </p:sp>
      <p:grpSp>
        <p:nvGrpSpPr>
          <p:cNvPr id="8" name="Group 10"/>
          <p:cNvGrpSpPr>
            <a:grpSpLocks/>
          </p:cNvGrpSpPr>
          <p:nvPr/>
        </p:nvGrpSpPr>
        <p:grpSpPr bwMode="auto">
          <a:xfrm>
            <a:off x="673474" y="2971906"/>
            <a:ext cx="1725423" cy="819150"/>
            <a:chOff x="1236663" y="1892115"/>
            <a:chExt cx="2011362" cy="1107683"/>
          </a:xfrm>
        </p:grpSpPr>
        <p:sp>
          <p:nvSpPr>
            <p:cNvPr id="9" name="Rectangle 7"/>
            <p:cNvSpPr>
              <a:spLocks noChangeArrowheads="1"/>
            </p:cNvSpPr>
            <p:nvPr/>
          </p:nvSpPr>
          <p:spPr bwMode="auto">
            <a:xfrm>
              <a:off x="1236663" y="1892115"/>
              <a:ext cx="2011362" cy="1107683"/>
            </a:xfrm>
            <a:prstGeom prst="rect">
              <a:avLst/>
            </a:prstGeom>
            <a:solidFill>
              <a:srgbClr val="FFFF00"/>
            </a:solidFill>
            <a:ln w="38100">
              <a:solidFill>
                <a:schemeClr val="tx1"/>
              </a:solidFill>
              <a:miter lim="800000"/>
              <a:headEnd/>
              <a:tailEnd/>
            </a:ln>
          </p:spPr>
          <p:txBody>
            <a:bodyPr wrap="none" anchor="ctr"/>
            <a:lstStyle/>
            <a:p>
              <a:pPr algn="ctr" fontAlgn="base">
                <a:spcBef>
                  <a:spcPct val="0"/>
                </a:spcBef>
                <a:spcAft>
                  <a:spcPct val="0"/>
                </a:spcAft>
              </a:pPr>
              <a:endParaRPr lang="en-US" sz="1200" b="1">
                <a:solidFill>
                  <a:srgbClr val="000000"/>
                </a:solidFill>
                <a:cs typeface="Arial" charset="0"/>
              </a:endParaRPr>
            </a:p>
          </p:txBody>
        </p:sp>
        <p:sp>
          <p:nvSpPr>
            <p:cNvPr id="10" name="Rectangle 18"/>
            <p:cNvSpPr>
              <a:spLocks noChangeArrowheads="1"/>
            </p:cNvSpPr>
            <p:nvPr/>
          </p:nvSpPr>
          <p:spPr bwMode="auto">
            <a:xfrm>
              <a:off x="1680369" y="2079625"/>
              <a:ext cx="1123950" cy="738188"/>
            </a:xfrm>
            <a:prstGeom prst="rect">
              <a:avLst/>
            </a:prstGeom>
            <a:noFill/>
            <a:ln w="28575">
              <a:noFill/>
              <a:miter lim="800000"/>
              <a:headEnd/>
              <a:tailEnd/>
            </a:ln>
          </p:spPr>
          <p:txBody>
            <a:bodyPr wrap="none" anchor="ctr"/>
            <a:lstStyle/>
            <a:p>
              <a:pPr algn="ctr" fontAlgn="base">
                <a:spcBef>
                  <a:spcPct val="0"/>
                </a:spcBef>
                <a:spcAft>
                  <a:spcPct val="0"/>
                </a:spcAft>
              </a:pPr>
              <a:r>
                <a:rPr lang="en-US" sz="1200" b="1" dirty="0" smtClean="0">
                  <a:solidFill>
                    <a:srgbClr val="000000"/>
                  </a:solidFill>
                  <a:cs typeface="Arial" charset="0"/>
                </a:rPr>
                <a:t>XSEDE</a:t>
              </a:r>
              <a:endParaRPr lang="en-US" sz="1200" b="1" dirty="0">
                <a:solidFill>
                  <a:srgbClr val="000000"/>
                </a:solidFill>
                <a:cs typeface="Arial" charset="0"/>
              </a:endParaRPr>
            </a:p>
          </p:txBody>
        </p:sp>
      </p:grpSp>
      <p:cxnSp>
        <p:nvCxnSpPr>
          <p:cNvPr id="11" name="AutoShape 17"/>
          <p:cNvCxnSpPr>
            <a:cxnSpLocks noChangeShapeType="1"/>
          </p:cNvCxnSpPr>
          <p:nvPr/>
        </p:nvCxnSpPr>
        <p:spPr bwMode="auto">
          <a:xfrm flipV="1">
            <a:off x="2398897" y="3383524"/>
            <a:ext cx="870202" cy="1"/>
          </a:xfrm>
          <a:prstGeom prst="straightConnector1">
            <a:avLst/>
          </a:prstGeom>
          <a:noFill/>
          <a:ln w="38100">
            <a:solidFill>
              <a:schemeClr val="tx1"/>
            </a:solidFill>
            <a:round/>
            <a:headEnd type="triangle" w="lg" len="lg"/>
            <a:tailEnd type="triangle" w="lg" len="lg"/>
          </a:ln>
        </p:spPr>
      </p:cxnSp>
      <p:sp>
        <p:nvSpPr>
          <p:cNvPr id="12" name="TextBox 23"/>
          <p:cNvSpPr txBox="1">
            <a:spLocks noChangeArrowheads="1"/>
          </p:cNvSpPr>
          <p:nvPr/>
        </p:nvSpPr>
        <p:spPr bwMode="auto">
          <a:xfrm>
            <a:off x="913562" y="3780801"/>
            <a:ext cx="1218603"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00"/>
                </a:solidFill>
              </a:rPr>
              <a:t>Parallel codes</a:t>
            </a:r>
          </a:p>
        </p:txBody>
      </p:sp>
      <p:cxnSp>
        <p:nvCxnSpPr>
          <p:cNvPr id="14" name="AutoShape 16"/>
          <p:cNvCxnSpPr>
            <a:cxnSpLocks noChangeShapeType="1"/>
          </p:cNvCxnSpPr>
          <p:nvPr/>
        </p:nvCxnSpPr>
        <p:spPr bwMode="auto">
          <a:xfrm>
            <a:off x="4458395" y="3424934"/>
            <a:ext cx="818455" cy="5870"/>
          </a:xfrm>
          <a:prstGeom prst="straightConnector1">
            <a:avLst/>
          </a:prstGeom>
          <a:noFill/>
          <a:ln w="38100">
            <a:solidFill>
              <a:schemeClr val="tx1"/>
            </a:solidFill>
            <a:round/>
            <a:headEnd type="triangle" w="lg" len="lg"/>
            <a:tailEnd type="triangle" w="lg" len="lg"/>
          </a:ln>
        </p:spPr>
      </p:cxnSp>
      <p:sp>
        <p:nvSpPr>
          <p:cNvPr id="32" name="TextBox 2"/>
          <p:cNvSpPr txBox="1">
            <a:spLocks noChangeArrowheads="1"/>
          </p:cNvSpPr>
          <p:nvPr/>
        </p:nvSpPr>
        <p:spPr bwMode="auto">
          <a:xfrm>
            <a:off x="285750" y="986135"/>
            <a:ext cx="8456161"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err="1" smtClean="0">
                <a:solidFill>
                  <a:srgbClr val="000000"/>
                </a:solidFill>
                <a:cs typeface="Arial" charset="0"/>
              </a:rPr>
              <a:t>RESTful</a:t>
            </a:r>
            <a:r>
              <a:rPr lang="en-US" sz="2400" b="1" dirty="0" smtClean="0">
                <a:solidFill>
                  <a:srgbClr val="000000"/>
                </a:solidFill>
                <a:cs typeface="Arial" charset="0"/>
              </a:rPr>
              <a:t> Services will put CIPRES in many environments</a:t>
            </a:r>
          </a:p>
        </p:txBody>
      </p:sp>
      <p:pic>
        <p:nvPicPr>
          <p:cNvPr id="33" name="Picture 10" descr="IPL_logo_1C_rgb_small.jpg"/>
          <p:cNvPicPr>
            <a:picLocks noChangeAspect="1"/>
          </p:cNvPicPr>
          <p:nvPr/>
        </p:nvPicPr>
        <p:blipFill>
          <a:blip r:embed="rId2" cstate="print"/>
          <a:srcRect/>
          <a:stretch>
            <a:fillRect/>
          </a:stretch>
        </p:blipFill>
        <p:spPr bwMode="auto">
          <a:xfrm>
            <a:off x="5332618" y="3199275"/>
            <a:ext cx="1658937" cy="428625"/>
          </a:xfrm>
          <a:prstGeom prst="rect">
            <a:avLst/>
          </a:prstGeom>
          <a:noFill/>
          <a:ln w="9525">
            <a:noFill/>
            <a:miter lim="800000"/>
            <a:headEnd/>
            <a:tailEnd/>
          </a:ln>
        </p:spPr>
      </p:pic>
      <p:cxnSp>
        <p:nvCxnSpPr>
          <p:cNvPr id="31" name="AutoShape 16"/>
          <p:cNvCxnSpPr>
            <a:cxnSpLocks noChangeShapeType="1"/>
          </p:cNvCxnSpPr>
          <p:nvPr/>
        </p:nvCxnSpPr>
        <p:spPr bwMode="auto">
          <a:xfrm flipV="1">
            <a:off x="4382195" y="2771178"/>
            <a:ext cx="818455" cy="301295"/>
          </a:xfrm>
          <a:prstGeom prst="straightConnector1">
            <a:avLst/>
          </a:prstGeom>
          <a:noFill/>
          <a:ln w="38100">
            <a:solidFill>
              <a:schemeClr val="tx1"/>
            </a:solidFill>
            <a:round/>
            <a:headEnd type="triangle" w="lg" len="lg"/>
            <a:tailEnd type="triangle" w="lg" len="lg"/>
          </a:ln>
        </p:spPr>
      </p:cxnSp>
      <p:cxnSp>
        <p:nvCxnSpPr>
          <p:cNvPr id="34" name="AutoShape 16"/>
          <p:cNvCxnSpPr>
            <a:cxnSpLocks noChangeShapeType="1"/>
          </p:cNvCxnSpPr>
          <p:nvPr/>
        </p:nvCxnSpPr>
        <p:spPr bwMode="auto">
          <a:xfrm flipH="1" flipV="1">
            <a:off x="4382195" y="3795575"/>
            <a:ext cx="818455" cy="301295"/>
          </a:xfrm>
          <a:prstGeom prst="straightConnector1">
            <a:avLst/>
          </a:prstGeom>
          <a:noFill/>
          <a:ln w="38100">
            <a:solidFill>
              <a:schemeClr val="tx1"/>
            </a:solidFill>
            <a:round/>
            <a:headEnd type="triangle" w="lg" len="lg"/>
            <a:tailEnd type="triangle" w="lg" len="lg"/>
          </a:ln>
        </p:spPr>
      </p:cxnSp>
      <p:cxnSp>
        <p:nvCxnSpPr>
          <p:cNvPr id="35" name="AutoShape 16"/>
          <p:cNvCxnSpPr>
            <a:cxnSpLocks noChangeShapeType="1"/>
          </p:cNvCxnSpPr>
          <p:nvPr/>
        </p:nvCxnSpPr>
        <p:spPr bwMode="auto">
          <a:xfrm flipH="1" flipV="1">
            <a:off x="4177582" y="4057801"/>
            <a:ext cx="489668" cy="666002"/>
          </a:xfrm>
          <a:prstGeom prst="straightConnector1">
            <a:avLst/>
          </a:prstGeom>
          <a:noFill/>
          <a:ln w="38100">
            <a:solidFill>
              <a:schemeClr val="tx1"/>
            </a:solidFill>
            <a:round/>
            <a:headEnd type="triangle" w="lg" len="lg"/>
            <a:tailEnd type="triangle" w="lg" len="lg"/>
          </a:ln>
        </p:spPr>
      </p:cxnSp>
      <p:cxnSp>
        <p:nvCxnSpPr>
          <p:cNvPr id="38" name="AutoShape 16"/>
          <p:cNvCxnSpPr>
            <a:cxnSpLocks noChangeShapeType="1"/>
          </p:cNvCxnSpPr>
          <p:nvPr/>
        </p:nvCxnSpPr>
        <p:spPr bwMode="auto">
          <a:xfrm flipV="1">
            <a:off x="4149007" y="2143276"/>
            <a:ext cx="518243" cy="666002"/>
          </a:xfrm>
          <a:prstGeom prst="straightConnector1">
            <a:avLst/>
          </a:prstGeom>
          <a:noFill/>
          <a:ln w="38100">
            <a:solidFill>
              <a:schemeClr val="tx1"/>
            </a:solidFill>
            <a:round/>
            <a:headEnd type="triangle" w="lg" len="lg"/>
            <a:tailEnd type="triangle" w="lg" len="lg"/>
          </a:ln>
        </p:spPr>
      </p:cxn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738" y="3900250"/>
            <a:ext cx="457200" cy="457200"/>
          </a:xfrm>
          <a:prstGeom prst="rect">
            <a:avLst/>
          </a:prstGeom>
        </p:spPr>
      </p:pic>
      <p:sp>
        <p:nvSpPr>
          <p:cNvPr id="41" name="TextBox 40"/>
          <p:cNvSpPr txBox="1"/>
          <p:nvPr/>
        </p:nvSpPr>
        <p:spPr>
          <a:xfrm>
            <a:off x="5723838" y="3993240"/>
            <a:ext cx="1159292" cy="369332"/>
          </a:xfrm>
          <a:prstGeom prst="rect">
            <a:avLst/>
          </a:prstGeom>
          <a:noFill/>
        </p:spPr>
        <p:txBody>
          <a:bodyPr wrap="none" rtlCol="0">
            <a:spAutoFit/>
          </a:bodyPr>
          <a:lstStyle/>
          <a:p>
            <a:pPr fontAlgn="base">
              <a:spcBef>
                <a:spcPct val="0"/>
              </a:spcBef>
              <a:spcAft>
                <a:spcPct val="0"/>
              </a:spcAft>
            </a:pPr>
            <a:r>
              <a:rPr lang="en-US" dirty="0" err="1" smtClean="0">
                <a:solidFill>
                  <a:srgbClr val="000000"/>
                </a:solidFill>
              </a:rPr>
              <a:t>raxmlGUI</a:t>
            </a:r>
            <a:endParaRPr lang="en-US" dirty="0">
              <a:solidFill>
                <a:srgbClr val="000000"/>
              </a:solidFill>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368" y="2342222"/>
            <a:ext cx="1892390" cy="591211"/>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800" y="1695704"/>
            <a:ext cx="1517683" cy="515775"/>
          </a:xfrm>
          <a:prstGeom prst="rect">
            <a:avLst/>
          </a:prstGeom>
        </p:spPr>
      </p:pic>
      <p:pic>
        <p:nvPicPr>
          <p:cNvPr id="2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25" t="29333" r="59882" b="55365"/>
          <a:stretch/>
        </p:blipFill>
        <p:spPr bwMode="auto">
          <a:xfrm>
            <a:off x="4749154" y="4743183"/>
            <a:ext cx="1575446" cy="47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89" t="17373" r="56582" b="67505"/>
          <a:stretch/>
        </p:blipFill>
        <p:spPr bwMode="auto">
          <a:xfrm>
            <a:off x="2730186" y="4819369"/>
            <a:ext cx="1613214" cy="39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AutoShape 16"/>
          <p:cNvCxnSpPr>
            <a:cxnSpLocks noChangeShapeType="1"/>
          </p:cNvCxnSpPr>
          <p:nvPr/>
        </p:nvCxnSpPr>
        <p:spPr bwMode="auto">
          <a:xfrm flipV="1">
            <a:off x="3733800" y="4076103"/>
            <a:ext cx="0" cy="647268"/>
          </a:xfrm>
          <a:prstGeom prst="straightConnector1">
            <a:avLst/>
          </a:prstGeom>
          <a:noFill/>
          <a:ln w="38100">
            <a:solidFill>
              <a:schemeClr val="tx1"/>
            </a:solidFill>
            <a:round/>
            <a:headEnd type="triangle" w="lg" len="lg"/>
            <a:tailEnd type="triangle" w="lg" len="lg"/>
          </a:ln>
        </p:spPr>
      </p:cxnSp>
      <p:cxnSp>
        <p:nvCxnSpPr>
          <p:cNvPr id="24" name="AutoShape 16"/>
          <p:cNvCxnSpPr>
            <a:cxnSpLocks noChangeShapeType="1"/>
          </p:cNvCxnSpPr>
          <p:nvPr/>
        </p:nvCxnSpPr>
        <p:spPr bwMode="auto">
          <a:xfrm flipV="1">
            <a:off x="3783164" y="2105176"/>
            <a:ext cx="0" cy="666002"/>
          </a:xfrm>
          <a:prstGeom prst="straightConnector1">
            <a:avLst/>
          </a:prstGeom>
          <a:noFill/>
          <a:ln w="38100">
            <a:solidFill>
              <a:schemeClr val="tx1"/>
            </a:solidFill>
            <a:round/>
            <a:headEnd type="triangle" w="lg" len="lg"/>
            <a:tailEnd type="triangle" w="lg" len="lg"/>
          </a:ln>
        </p:spPr>
      </p:cxnSp>
      <p:pic>
        <p:nvPicPr>
          <p:cNvPr id="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247" t="21696" r="61180" b="66913"/>
          <a:stretch/>
        </p:blipFill>
        <p:spPr bwMode="auto">
          <a:xfrm>
            <a:off x="2509712" y="1600200"/>
            <a:ext cx="1948683" cy="48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6899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269099" y="2974978"/>
            <a:ext cx="937831" cy="817092"/>
          </a:xfrm>
          <a:prstGeom prst="rect">
            <a:avLst/>
          </a:prstGeom>
          <a:solidFill>
            <a:srgbClr val="00FFFF"/>
          </a:solidFill>
          <a:ln w="38100">
            <a:solidFill>
              <a:schemeClr val="tx1"/>
            </a:solidFill>
            <a:miter lim="800000"/>
            <a:headEnd/>
            <a:tailEnd/>
          </a:ln>
        </p:spPr>
        <p:txBody>
          <a:bodyPr wrap="none" anchor="ctr"/>
          <a:lstStyle/>
          <a:p>
            <a:pPr algn="ctr" fontAlgn="base">
              <a:spcBef>
                <a:spcPct val="0"/>
              </a:spcBef>
              <a:spcAft>
                <a:spcPct val="0"/>
              </a:spcAft>
            </a:pPr>
            <a:r>
              <a:rPr lang="en-US" sz="1200" b="1" dirty="0" smtClean="0">
                <a:solidFill>
                  <a:srgbClr val="000000"/>
                </a:solidFill>
                <a:cs typeface="Arial" charset="0"/>
              </a:rPr>
              <a:t>CSG</a:t>
            </a:r>
            <a:endParaRPr lang="en-US" sz="1200" b="1" dirty="0">
              <a:solidFill>
                <a:srgbClr val="000000"/>
              </a:solidFill>
              <a:cs typeface="Arial" charset="0"/>
            </a:endParaRPr>
          </a:p>
        </p:txBody>
      </p:sp>
      <p:grpSp>
        <p:nvGrpSpPr>
          <p:cNvPr id="8" name="Group 10"/>
          <p:cNvGrpSpPr>
            <a:grpSpLocks/>
          </p:cNvGrpSpPr>
          <p:nvPr/>
        </p:nvGrpSpPr>
        <p:grpSpPr bwMode="auto">
          <a:xfrm>
            <a:off x="673474" y="2971906"/>
            <a:ext cx="1725423" cy="819150"/>
            <a:chOff x="1236663" y="1892115"/>
            <a:chExt cx="2011362" cy="1107683"/>
          </a:xfrm>
        </p:grpSpPr>
        <p:sp>
          <p:nvSpPr>
            <p:cNvPr id="9" name="Rectangle 7"/>
            <p:cNvSpPr>
              <a:spLocks noChangeArrowheads="1"/>
            </p:cNvSpPr>
            <p:nvPr/>
          </p:nvSpPr>
          <p:spPr bwMode="auto">
            <a:xfrm>
              <a:off x="1236663" y="1892115"/>
              <a:ext cx="2011362" cy="1107683"/>
            </a:xfrm>
            <a:prstGeom prst="rect">
              <a:avLst/>
            </a:prstGeom>
            <a:solidFill>
              <a:srgbClr val="FFFF00"/>
            </a:solidFill>
            <a:ln w="38100">
              <a:solidFill>
                <a:schemeClr val="tx1"/>
              </a:solidFill>
              <a:miter lim="800000"/>
              <a:headEnd/>
              <a:tailEnd/>
            </a:ln>
          </p:spPr>
          <p:txBody>
            <a:bodyPr wrap="none" anchor="ctr"/>
            <a:lstStyle/>
            <a:p>
              <a:pPr algn="ctr" fontAlgn="base">
                <a:spcBef>
                  <a:spcPct val="0"/>
                </a:spcBef>
                <a:spcAft>
                  <a:spcPct val="0"/>
                </a:spcAft>
              </a:pPr>
              <a:endParaRPr lang="en-US" sz="1200" b="1">
                <a:solidFill>
                  <a:srgbClr val="000000"/>
                </a:solidFill>
                <a:cs typeface="Arial" charset="0"/>
              </a:endParaRPr>
            </a:p>
          </p:txBody>
        </p:sp>
        <p:sp>
          <p:nvSpPr>
            <p:cNvPr id="10" name="Rectangle 18"/>
            <p:cNvSpPr>
              <a:spLocks noChangeArrowheads="1"/>
            </p:cNvSpPr>
            <p:nvPr/>
          </p:nvSpPr>
          <p:spPr bwMode="auto">
            <a:xfrm>
              <a:off x="1680369" y="2079625"/>
              <a:ext cx="1123950" cy="738188"/>
            </a:xfrm>
            <a:prstGeom prst="rect">
              <a:avLst/>
            </a:prstGeom>
            <a:noFill/>
            <a:ln w="28575">
              <a:noFill/>
              <a:miter lim="800000"/>
              <a:headEnd/>
              <a:tailEnd/>
            </a:ln>
          </p:spPr>
          <p:txBody>
            <a:bodyPr wrap="none" anchor="ctr"/>
            <a:lstStyle/>
            <a:p>
              <a:pPr algn="ctr" fontAlgn="base">
                <a:spcBef>
                  <a:spcPct val="0"/>
                </a:spcBef>
                <a:spcAft>
                  <a:spcPct val="0"/>
                </a:spcAft>
              </a:pPr>
              <a:r>
                <a:rPr lang="en-US" sz="1200" b="1" dirty="0" smtClean="0">
                  <a:solidFill>
                    <a:srgbClr val="000000"/>
                  </a:solidFill>
                  <a:cs typeface="Arial" charset="0"/>
                </a:rPr>
                <a:t>XSEDE</a:t>
              </a:r>
              <a:endParaRPr lang="en-US" sz="1200" b="1" dirty="0">
                <a:solidFill>
                  <a:srgbClr val="000000"/>
                </a:solidFill>
                <a:cs typeface="Arial" charset="0"/>
              </a:endParaRPr>
            </a:p>
          </p:txBody>
        </p:sp>
      </p:grpSp>
      <p:cxnSp>
        <p:nvCxnSpPr>
          <p:cNvPr id="11" name="AutoShape 17"/>
          <p:cNvCxnSpPr>
            <a:cxnSpLocks noChangeShapeType="1"/>
          </p:cNvCxnSpPr>
          <p:nvPr/>
        </p:nvCxnSpPr>
        <p:spPr bwMode="auto">
          <a:xfrm flipV="1">
            <a:off x="2398897" y="3383524"/>
            <a:ext cx="870202" cy="1"/>
          </a:xfrm>
          <a:prstGeom prst="straightConnector1">
            <a:avLst/>
          </a:prstGeom>
          <a:noFill/>
          <a:ln w="38100">
            <a:solidFill>
              <a:schemeClr val="tx1"/>
            </a:solidFill>
            <a:round/>
            <a:headEnd type="triangle" w="lg" len="lg"/>
            <a:tailEnd type="triangle" w="lg" len="lg"/>
          </a:ln>
        </p:spPr>
      </p:cxnSp>
      <p:sp>
        <p:nvSpPr>
          <p:cNvPr id="12" name="TextBox 23"/>
          <p:cNvSpPr txBox="1">
            <a:spLocks noChangeArrowheads="1"/>
          </p:cNvSpPr>
          <p:nvPr/>
        </p:nvSpPr>
        <p:spPr bwMode="auto">
          <a:xfrm>
            <a:off x="913562" y="3780801"/>
            <a:ext cx="1218603"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00"/>
                </a:solidFill>
              </a:rPr>
              <a:t>Parallel codes</a:t>
            </a:r>
          </a:p>
        </p:txBody>
      </p:sp>
      <p:cxnSp>
        <p:nvCxnSpPr>
          <p:cNvPr id="14" name="AutoShape 16"/>
          <p:cNvCxnSpPr>
            <a:cxnSpLocks noChangeShapeType="1"/>
          </p:cNvCxnSpPr>
          <p:nvPr/>
        </p:nvCxnSpPr>
        <p:spPr bwMode="auto">
          <a:xfrm>
            <a:off x="4458395" y="3424934"/>
            <a:ext cx="818455" cy="5870"/>
          </a:xfrm>
          <a:prstGeom prst="straightConnector1">
            <a:avLst/>
          </a:prstGeom>
          <a:noFill/>
          <a:ln w="38100">
            <a:solidFill>
              <a:schemeClr val="tx1"/>
            </a:solidFill>
            <a:round/>
            <a:headEnd type="triangle" w="lg" len="lg"/>
            <a:tailEnd type="triangle" w="lg" len="lg"/>
          </a:ln>
        </p:spPr>
      </p:cxnSp>
      <p:sp>
        <p:nvSpPr>
          <p:cNvPr id="32" name="TextBox 2"/>
          <p:cNvSpPr txBox="1">
            <a:spLocks noChangeArrowheads="1"/>
          </p:cNvSpPr>
          <p:nvPr/>
        </p:nvSpPr>
        <p:spPr bwMode="auto">
          <a:xfrm>
            <a:off x="285750" y="986135"/>
            <a:ext cx="8456161"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err="1" smtClean="0">
                <a:solidFill>
                  <a:srgbClr val="000000"/>
                </a:solidFill>
                <a:cs typeface="Arial" charset="0"/>
              </a:rPr>
              <a:t>RESTful</a:t>
            </a:r>
            <a:r>
              <a:rPr lang="en-US" sz="2400" b="1" dirty="0" smtClean="0">
                <a:solidFill>
                  <a:srgbClr val="000000"/>
                </a:solidFill>
                <a:cs typeface="Arial" charset="0"/>
              </a:rPr>
              <a:t> Services will put CIPRES in many environments</a:t>
            </a:r>
          </a:p>
        </p:txBody>
      </p:sp>
      <p:pic>
        <p:nvPicPr>
          <p:cNvPr id="33" name="Picture 10" descr="IPL_logo_1C_rgb_small.jpg"/>
          <p:cNvPicPr>
            <a:picLocks noChangeAspect="1"/>
          </p:cNvPicPr>
          <p:nvPr/>
        </p:nvPicPr>
        <p:blipFill>
          <a:blip r:embed="rId2" cstate="print"/>
          <a:srcRect/>
          <a:stretch>
            <a:fillRect/>
          </a:stretch>
        </p:blipFill>
        <p:spPr bwMode="auto">
          <a:xfrm>
            <a:off x="5332618" y="3199275"/>
            <a:ext cx="1658937" cy="428625"/>
          </a:xfrm>
          <a:prstGeom prst="rect">
            <a:avLst/>
          </a:prstGeom>
          <a:noFill/>
          <a:ln w="9525">
            <a:noFill/>
            <a:miter lim="800000"/>
            <a:headEnd/>
            <a:tailEnd/>
          </a:ln>
        </p:spPr>
      </p:pic>
      <p:cxnSp>
        <p:nvCxnSpPr>
          <p:cNvPr id="31" name="AutoShape 16"/>
          <p:cNvCxnSpPr>
            <a:cxnSpLocks noChangeShapeType="1"/>
          </p:cNvCxnSpPr>
          <p:nvPr/>
        </p:nvCxnSpPr>
        <p:spPr bwMode="auto">
          <a:xfrm flipV="1">
            <a:off x="4382195" y="2771178"/>
            <a:ext cx="818455" cy="301295"/>
          </a:xfrm>
          <a:prstGeom prst="straightConnector1">
            <a:avLst/>
          </a:prstGeom>
          <a:noFill/>
          <a:ln w="38100">
            <a:solidFill>
              <a:schemeClr val="tx1"/>
            </a:solidFill>
            <a:round/>
            <a:headEnd type="triangle" w="lg" len="lg"/>
            <a:tailEnd type="triangle" w="lg" len="lg"/>
          </a:ln>
        </p:spPr>
      </p:cxnSp>
      <p:cxnSp>
        <p:nvCxnSpPr>
          <p:cNvPr id="34" name="AutoShape 16"/>
          <p:cNvCxnSpPr>
            <a:cxnSpLocks noChangeShapeType="1"/>
          </p:cNvCxnSpPr>
          <p:nvPr/>
        </p:nvCxnSpPr>
        <p:spPr bwMode="auto">
          <a:xfrm flipH="1" flipV="1">
            <a:off x="4382195" y="3795575"/>
            <a:ext cx="818455" cy="301295"/>
          </a:xfrm>
          <a:prstGeom prst="straightConnector1">
            <a:avLst/>
          </a:prstGeom>
          <a:noFill/>
          <a:ln w="38100">
            <a:solidFill>
              <a:schemeClr val="tx1"/>
            </a:solidFill>
            <a:round/>
            <a:headEnd type="triangle" w="lg" len="lg"/>
            <a:tailEnd type="triangle" w="lg" len="lg"/>
          </a:ln>
        </p:spPr>
      </p:cxnSp>
      <p:cxnSp>
        <p:nvCxnSpPr>
          <p:cNvPr id="35" name="AutoShape 16"/>
          <p:cNvCxnSpPr>
            <a:cxnSpLocks noChangeShapeType="1"/>
          </p:cNvCxnSpPr>
          <p:nvPr/>
        </p:nvCxnSpPr>
        <p:spPr bwMode="auto">
          <a:xfrm flipH="1" flipV="1">
            <a:off x="4177582" y="4057801"/>
            <a:ext cx="489668" cy="666002"/>
          </a:xfrm>
          <a:prstGeom prst="straightConnector1">
            <a:avLst/>
          </a:prstGeom>
          <a:noFill/>
          <a:ln w="38100">
            <a:solidFill>
              <a:schemeClr val="tx1"/>
            </a:solidFill>
            <a:round/>
            <a:headEnd type="triangle" w="lg" len="lg"/>
            <a:tailEnd type="triangle" w="lg" len="lg"/>
          </a:ln>
        </p:spPr>
      </p:cxnSp>
      <p:cxnSp>
        <p:nvCxnSpPr>
          <p:cNvPr id="38" name="AutoShape 16"/>
          <p:cNvCxnSpPr>
            <a:cxnSpLocks noChangeShapeType="1"/>
          </p:cNvCxnSpPr>
          <p:nvPr/>
        </p:nvCxnSpPr>
        <p:spPr bwMode="auto">
          <a:xfrm flipV="1">
            <a:off x="4149007" y="2143276"/>
            <a:ext cx="518243" cy="666002"/>
          </a:xfrm>
          <a:prstGeom prst="straightConnector1">
            <a:avLst/>
          </a:prstGeom>
          <a:noFill/>
          <a:ln w="38100">
            <a:solidFill>
              <a:schemeClr val="tx1"/>
            </a:solidFill>
            <a:round/>
            <a:headEnd type="triangle" w="lg" len="lg"/>
            <a:tailEnd type="triangle" w="lg" len="lg"/>
          </a:ln>
        </p:spPr>
      </p:cxn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738" y="3900250"/>
            <a:ext cx="457200" cy="457200"/>
          </a:xfrm>
          <a:prstGeom prst="rect">
            <a:avLst/>
          </a:prstGeom>
        </p:spPr>
      </p:pic>
      <p:sp>
        <p:nvSpPr>
          <p:cNvPr id="41" name="TextBox 40"/>
          <p:cNvSpPr txBox="1"/>
          <p:nvPr/>
        </p:nvSpPr>
        <p:spPr>
          <a:xfrm>
            <a:off x="5723838" y="3993240"/>
            <a:ext cx="1159292" cy="369332"/>
          </a:xfrm>
          <a:prstGeom prst="rect">
            <a:avLst/>
          </a:prstGeom>
          <a:noFill/>
        </p:spPr>
        <p:txBody>
          <a:bodyPr wrap="none" rtlCol="0">
            <a:spAutoFit/>
          </a:bodyPr>
          <a:lstStyle/>
          <a:p>
            <a:pPr fontAlgn="base">
              <a:spcBef>
                <a:spcPct val="0"/>
              </a:spcBef>
              <a:spcAft>
                <a:spcPct val="0"/>
              </a:spcAft>
            </a:pPr>
            <a:r>
              <a:rPr lang="en-US" dirty="0" err="1" smtClean="0">
                <a:solidFill>
                  <a:srgbClr val="000000"/>
                </a:solidFill>
              </a:rPr>
              <a:t>raxmlGUI</a:t>
            </a:r>
            <a:endParaRPr lang="en-US" dirty="0">
              <a:solidFill>
                <a:srgbClr val="000000"/>
              </a:solidFill>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368" y="2342222"/>
            <a:ext cx="1892390" cy="591211"/>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800" y="1695704"/>
            <a:ext cx="1517683" cy="515775"/>
          </a:xfrm>
          <a:prstGeom prst="rect">
            <a:avLst/>
          </a:prstGeom>
        </p:spPr>
      </p:pic>
      <p:pic>
        <p:nvPicPr>
          <p:cNvPr id="2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25" t="29333" r="59882" b="55365"/>
          <a:stretch/>
        </p:blipFill>
        <p:spPr bwMode="auto">
          <a:xfrm>
            <a:off x="4749154" y="4743183"/>
            <a:ext cx="1575446" cy="47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89" t="17373" r="56582" b="67505"/>
          <a:stretch/>
        </p:blipFill>
        <p:spPr bwMode="auto">
          <a:xfrm>
            <a:off x="2730186" y="4819369"/>
            <a:ext cx="1613214" cy="39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AutoShape 16"/>
          <p:cNvCxnSpPr>
            <a:cxnSpLocks noChangeShapeType="1"/>
          </p:cNvCxnSpPr>
          <p:nvPr/>
        </p:nvCxnSpPr>
        <p:spPr bwMode="auto">
          <a:xfrm flipV="1">
            <a:off x="3733800" y="4076103"/>
            <a:ext cx="0" cy="647268"/>
          </a:xfrm>
          <a:prstGeom prst="straightConnector1">
            <a:avLst/>
          </a:prstGeom>
          <a:noFill/>
          <a:ln w="38100">
            <a:solidFill>
              <a:schemeClr val="tx1"/>
            </a:solidFill>
            <a:round/>
            <a:headEnd type="triangle" w="lg" len="lg"/>
            <a:tailEnd type="triangle" w="lg" len="lg"/>
          </a:ln>
        </p:spPr>
      </p:cxnSp>
      <p:cxnSp>
        <p:nvCxnSpPr>
          <p:cNvPr id="24" name="AutoShape 16"/>
          <p:cNvCxnSpPr>
            <a:cxnSpLocks noChangeShapeType="1"/>
          </p:cNvCxnSpPr>
          <p:nvPr/>
        </p:nvCxnSpPr>
        <p:spPr bwMode="auto">
          <a:xfrm flipV="1">
            <a:off x="3783164" y="2105176"/>
            <a:ext cx="0" cy="666002"/>
          </a:xfrm>
          <a:prstGeom prst="straightConnector1">
            <a:avLst/>
          </a:prstGeom>
          <a:noFill/>
          <a:ln w="38100">
            <a:solidFill>
              <a:schemeClr val="tx1"/>
            </a:solidFill>
            <a:round/>
            <a:headEnd type="triangle" w="lg" len="lg"/>
            <a:tailEnd type="triangle" w="lg" len="lg"/>
          </a:ln>
        </p:spPr>
      </p:cxnSp>
      <p:pic>
        <p:nvPicPr>
          <p:cNvPr id="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247" t="21696" r="61180" b="66913"/>
          <a:stretch/>
        </p:blipFill>
        <p:spPr bwMode="auto">
          <a:xfrm>
            <a:off x="2509712" y="1600200"/>
            <a:ext cx="1948683" cy="48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
          <p:cNvSpPr txBox="1">
            <a:spLocks noChangeArrowheads="1"/>
          </p:cNvSpPr>
          <p:nvPr/>
        </p:nvSpPr>
        <p:spPr bwMode="auto">
          <a:xfrm>
            <a:off x="304800" y="5405735"/>
            <a:ext cx="5619359"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srgbClr val="000000"/>
                </a:solidFill>
                <a:cs typeface="Arial" charset="0"/>
              </a:rPr>
              <a:t>With a variety of new user interfaces!</a:t>
            </a:r>
          </a:p>
        </p:txBody>
      </p:sp>
    </p:spTree>
    <p:extLst>
      <p:ext uri="{BB962C8B-B14F-4D97-AF65-F5344CB8AC3E}">
        <p14:creationId xmlns:p14="http://schemas.microsoft.com/office/powerpoint/2010/main" val="7543431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3505200"/>
          </a:xfrm>
        </p:spPr>
        <p:txBody>
          <a:bodyPr/>
          <a:lstStyle/>
          <a:p>
            <a:pPr marL="0" indent="0">
              <a:buNone/>
            </a:pPr>
            <a:r>
              <a:rPr lang="en-US" dirty="0" smtClean="0"/>
              <a:t>We will be adding complexity, with significant risk, and significant </a:t>
            </a:r>
            <a:r>
              <a:rPr lang="en-US" dirty="0"/>
              <a:t>potential </a:t>
            </a:r>
            <a:r>
              <a:rPr lang="en-US" dirty="0" smtClean="0"/>
              <a:t>benefit. </a:t>
            </a:r>
          </a:p>
          <a:p>
            <a:pPr marL="0" indent="0">
              <a:buNone/>
            </a:pPr>
            <a:endParaRPr lang="en-US" dirty="0" smtClean="0"/>
          </a:p>
          <a:p>
            <a:pPr marL="0" indent="0">
              <a:buNone/>
            </a:pPr>
            <a:r>
              <a:rPr lang="en-US" dirty="0" smtClean="0"/>
              <a:t>Stay tuned……</a:t>
            </a:r>
            <a:endParaRPr lang="en-US" dirty="0"/>
          </a:p>
        </p:txBody>
      </p:sp>
    </p:spTree>
    <p:extLst>
      <p:ext uri="{BB962C8B-B14F-4D97-AF65-F5344CB8AC3E}">
        <p14:creationId xmlns:p14="http://schemas.microsoft.com/office/powerpoint/2010/main" val="4282781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40510"/>
            <a:ext cx="7772400" cy="2308324"/>
          </a:xfrm>
          <a:prstGeom prst="rect">
            <a:avLst/>
          </a:prstGeom>
        </p:spPr>
        <p:txBody>
          <a:bodyPr wrap="square">
            <a:spAutoFit/>
          </a:bodyPr>
          <a:lstStyle/>
          <a:p>
            <a:r>
              <a:rPr lang="en-US" dirty="0" smtClean="0"/>
              <a:t>“Developers </a:t>
            </a:r>
            <a:r>
              <a:rPr lang="en-US" dirty="0"/>
              <a:t>may address </a:t>
            </a:r>
            <a:r>
              <a:rPr lang="en-US" dirty="0" smtClean="0"/>
              <a:t>new research </a:t>
            </a:r>
            <a:r>
              <a:rPr lang="en-US" dirty="0"/>
              <a:t>topics in the course of gateway design in order to </a:t>
            </a:r>
            <a:r>
              <a:rPr lang="en-US" b="1" i="1" dirty="0"/>
              <a:t>further their academic goals</a:t>
            </a:r>
            <a:r>
              <a:rPr lang="en-US" dirty="0" smtClean="0"/>
              <a:t>. </a:t>
            </a:r>
            <a:r>
              <a:rPr lang="en-US" dirty="0"/>
              <a:t>Resulting gateways may be </a:t>
            </a:r>
            <a:r>
              <a:rPr lang="en-US" dirty="0" smtClean="0"/>
              <a:t>more complex </a:t>
            </a:r>
            <a:r>
              <a:rPr lang="en-US" dirty="0"/>
              <a:t>than necessary, less reliable, and may not meet </a:t>
            </a:r>
            <a:r>
              <a:rPr lang="en-US" dirty="0" smtClean="0"/>
              <a:t>the goals </a:t>
            </a:r>
            <a:r>
              <a:rPr lang="en-US" dirty="0"/>
              <a:t>of the domain science community for whom they </a:t>
            </a:r>
            <a:r>
              <a:rPr lang="en-US" dirty="0" smtClean="0"/>
              <a:t>were designed</a:t>
            </a:r>
            <a:r>
              <a:rPr lang="en-US" dirty="0"/>
              <a:t>. </a:t>
            </a:r>
            <a:r>
              <a:rPr lang="en-US" b="1" i="1" dirty="0">
                <a:solidFill>
                  <a:srgbClr val="FF0000"/>
                </a:solidFill>
              </a:rPr>
              <a:t>Focus group participants noted that </a:t>
            </a:r>
            <a:r>
              <a:rPr lang="en-US" b="1" i="1" dirty="0" smtClean="0">
                <a:solidFill>
                  <a:srgbClr val="FF0000"/>
                </a:solidFill>
              </a:rPr>
              <a:t>sometimes simple </a:t>
            </a:r>
            <a:r>
              <a:rPr lang="en-US" b="1" i="1" dirty="0">
                <a:solidFill>
                  <a:srgbClr val="FF0000"/>
                </a:solidFill>
              </a:rPr>
              <a:t>tools are all that is needed to enable cutting </a:t>
            </a:r>
            <a:r>
              <a:rPr lang="en-US" b="1" i="1" dirty="0" smtClean="0">
                <a:solidFill>
                  <a:srgbClr val="FF0000"/>
                </a:solidFill>
              </a:rPr>
              <a:t>edge science</a:t>
            </a:r>
            <a:r>
              <a:rPr lang="en-US" b="1" i="1" dirty="0">
                <a:solidFill>
                  <a:srgbClr val="FF0000"/>
                </a:solidFill>
              </a:rPr>
              <a:t>, but </a:t>
            </a:r>
            <a:r>
              <a:rPr lang="en-US" b="1" i="1" dirty="0" smtClean="0">
                <a:solidFill>
                  <a:srgbClr val="FF0000"/>
                </a:solidFill>
              </a:rPr>
              <a:t>[Gateway developers] ‘make </a:t>
            </a:r>
            <a:r>
              <a:rPr lang="en-US" b="1" i="1" dirty="0">
                <a:solidFill>
                  <a:srgbClr val="FF0000"/>
                </a:solidFill>
              </a:rPr>
              <a:t>the easy things hard</a:t>
            </a:r>
            <a:r>
              <a:rPr lang="en-US" b="1" i="1" dirty="0" smtClean="0">
                <a:solidFill>
                  <a:srgbClr val="FF0000"/>
                </a:solidFill>
              </a:rPr>
              <a:t>.’”</a:t>
            </a:r>
          </a:p>
          <a:p>
            <a:endParaRPr lang="en-US" dirty="0"/>
          </a:p>
        </p:txBody>
      </p:sp>
      <p:sp>
        <p:nvSpPr>
          <p:cNvPr id="3" name="TextBox 2"/>
          <p:cNvSpPr txBox="1"/>
          <p:nvPr/>
        </p:nvSpPr>
        <p:spPr>
          <a:xfrm>
            <a:off x="762000" y="5373469"/>
            <a:ext cx="7772400" cy="646331"/>
          </a:xfrm>
          <a:prstGeom prst="rect">
            <a:avLst/>
          </a:prstGeom>
          <a:noFill/>
        </p:spPr>
        <p:txBody>
          <a:bodyPr wrap="square" rtlCol="0">
            <a:spAutoFit/>
          </a:bodyPr>
          <a:lstStyle/>
          <a:p>
            <a:r>
              <a:rPr lang="en-US" dirty="0"/>
              <a:t>Wilkins-</a:t>
            </a:r>
            <a:r>
              <a:rPr lang="en-US" dirty="0" err="1"/>
              <a:t>Diehr</a:t>
            </a:r>
            <a:r>
              <a:rPr lang="en-US" dirty="0"/>
              <a:t>, N., and Lawrence, K. A. (2010) </a:t>
            </a:r>
            <a:r>
              <a:rPr lang="en-US" dirty="0" smtClean="0"/>
              <a:t>in </a:t>
            </a:r>
            <a:r>
              <a:rPr lang="en-US" i="1" dirty="0"/>
              <a:t>Gateway Computing Environments Workshop (GCE), 2010</a:t>
            </a:r>
            <a:endParaRPr lang="en-US" b="1" dirty="0">
              <a:solidFill>
                <a:srgbClr val="FF0000"/>
              </a:solidFill>
            </a:endParaRPr>
          </a:p>
        </p:txBody>
      </p:sp>
      <p:sp>
        <p:nvSpPr>
          <p:cNvPr id="4" name="TextBox 3"/>
          <p:cNvSpPr txBox="1"/>
          <p:nvPr/>
        </p:nvSpPr>
        <p:spPr>
          <a:xfrm>
            <a:off x="862867" y="953869"/>
            <a:ext cx="7747733" cy="830997"/>
          </a:xfrm>
          <a:prstGeom prst="rect">
            <a:avLst/>
          </a:prstGeom>
          <a:noFill/>
        </p:spPr>
        <p:txBody>
          <a:bodyPr wrap="square" rtlCol="0">
            <a:spAutoFit/>
          </a:bodyPr>
          <a:lstStyle/>
          <a:p>
            <a:r>
              <a:rPr lang="en-US" sz="2400" b="1" dirty="0" smtClean="0"/>
              <a:t>There is a strong dynamic tension between innovation and infrastructure </a:t>
            </a:r>
            <a:endParaRPr lang="en-US" sz="2400" b="1" dirty="0"/>
          </a:p>
        </p:txBody>
      </p:sp>
    </p:spTree>
    <p:extLst>
      <p:ext uri="{BB962C8B-B14F-4D97-AF65-F5344CB8AC3E}">
        <p14:creationId xmlns:p14="http://schemas.microsoft.com/office/powerpoint/2010/main" val="19774989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40510"/>
            <a:ext cx="7772400" cy="1200329"/>
          </a:xfrm>
          <a:prstGeom prst="rect">
            <a:avLst/>
          </a:prstGeom>
        </p:spPr>
        <p:txBody>
          <a:bodyPr wrap="square">
            <a:spAutoFit/>
          </a:bodyPr>
          <a:lstStyle/>
          <a:p>
            <a:r>
              <a:rPr lang="en-US" dirty="0" smtClean="0"/>
              <a:t>To stay federally funded we must continually innovate.</a:t>
            </a:r>
          </a:p>
          <a:p>
            <a:endParaRPr lang="en-US" dirty="0" smtClean="0"/>
          </a:p>
          <a:p>
            <a:r>
              <a:rPr lang="en-US" b="1" i="1" dirty="0" smtClean="0">
                <a:solidFill>
                  <a:srgbClr val="FF0000"/>
                </a:solidFill>
              </a:rPr>
              <a:t>This is not necessarily what users want or need.</a:t>
            </a:r>
          </a:p>
          <a:p>
            <a:endParaRPr lang="en-US" dirty="0"/>
          </a:p>
        </p:txBody>
      </p:sp>
      <p:sp>
        <p:nvSpPr>
          <p:cNvPr id="3" name="TextBox 2"/>
          <p:cNvSpPr txBox="1"/>
          <p:nvPr/>
        </p:nvSpPr>
        <p:spPr>
          <a:xfrm>
            <a:off x="762000" y="5373469"/>
            <a:ext cx="7772400" cy="646331"/>
          </a:xfrm>
          <a:prstGeom prst="rect">
            <a:avLst/>
          </a:prstGeom>
          <a:noFill/>
        </p:spPr>
        <p:txBody>
          <a:bodyPr wrap="square" rtlCol="0">
            <a:spAutoFit/>
          </a:bodyPr>
          <a:lstStyle/>
          <a:p>
            <a:r>
              <a:rPr lang="en-US" dirty="0"/>
              <a:t>Wilkins-</a:t>
            </a:r>
            <a:r>
              <a:rPr lang="en-US" dirty="0" err="1"/>
              <a:t>Diehr</a:t>
            </a:r>
            <a:r>
              <a:rPr lang="en-US" dirty="0"/>
              <a:t>, N., and Lawrence, K. A. (2010) </a:t>
            </a:r>
            <a:r>
              <a:rPr lang="en-US" dirty="0" smtClean="0"/>
              <a:t>in </a:t>
            </a:r>
            <a:r>
              <a:rPr lang="en-US" i="1" dirty="0"/>
              <a:t>Gateway Computing Environments Workshop (GCE), 2010</a:t>
            </a:r>
            <a:endParaRPr lang="en-US" b="1" dirty="0">
              <a:solidFill>
                <a:srgbClr val="FF0000"/>
              </a:solidFill>
            </a:endParaRPr>
          </a:p>
        </p:txBody>
      </p:sp>
      <p:sp>
        <p:nvSpPr>
          <p:cNvPr id="4" name="TextBox 3"/>
          <p:cNvSpPr txBox="1"/>
          <p:nvPr/>
        </p:nvSpPr>
        <p:spPr>
          <a:xfrm>
            <a:off x="862867" y="953869"/>
            <a:ext cx="7747733" cy="830997"/>
          </a:xfrm>
          <a:prstGeom prst="rect">
            <a:avLst/>
          </a:prstGeom>
          <a:noFill/>
        </p:spPr>
        <p:txBody>
          <a:bodyPr wrap="square" rtlCol="0">
            <a:spAutoFit/>
          </a:bodyPr>
          <a:lstStyle/>
          <a:p>
            <a:r>
              <a:rPr lang="en-US" sz="2400" b="1" dirty="0" smtClean="0"/>
              <a:t>There is a strong dynamic tension between innovation and infrastructure </a:t>
            </a:r>
            <a:endParaRPr lang="en-US" sz="2400" b="1" dirty="0"/>
          </a:p>
        </p:txBody>
      </p:sp>
    </p:spTree>
    <p:extLst>
      <p:ext uri="{BB962C8B-B14F-4D97-AF65-F5344CB8AC3E}">
        <p14:creationId xmlns:p14="http://schemas.microsoft.com/office/powerpoint/2010/main" val="1746895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138862"/>
              </p:ext>
            </p:extLst>
          </p:nvPr>
        </p:nvGraphicFramePr>
        <p:xfrm>
          <a:off x="838200" y="1760923"/>
          <a:ext cx="7298747" cy="4182677"/>
        </p:xfrm>
        <a:graphic>
          <a:graphicData uri="http://schemas.openxmlformats.org/drawingml/2006/table">
            <a:tbl>
              <a:tblPr>
                <a:tableStyleId>{5C22544A-7EE6-4342-B048-85BDC9FD1C3A}</a:tableStyleId>
              </a:tblPr>
              <a:tblGrid>
                <a:gridCol w="4555547"/>
                <a:gridCol w="2743200"/>
              </a:tblGrid>
              <a:tr h="37947">
                <a:tc>
                  <a:txBody>
                    <a:bodyPr/>
                    <a:lstStyle/>
                    <a:p>
                      <a:pPr algn="l" fontAlgn="b"/>
                      <a:r>
                        <a:rPr lang="en-US" sz="200" u="none" strike="noStrike" dirty="0">
                          <a:effectLst/>
                        </a:rPr>
                        <a:t>Current </a:t>
                      </a:r>
                      <a:r>
                        <a:rPr lang="en-US" sz="200" u="none" strike="noStrike" dirty="0" err="1" smtClean="0">
                          <a:effectLst/>
                        </a:rPr>
                        <a:t>ProjectComputational</a:t>
                      </a:r>
                      <a:r>
                        <a:rPr lang="en-US" sz="200" u="none" strike="noStrike" baseline="0" dirty="0" smtClean="0">
                          <a:effectLst/>
                        </a:rPr>
                        <a:t> </a:t>
                      </a:r>
                      <a:r>
                        <a:rPr lang="en-US" sz="200" u="none" strike="noStrike" baseline="0" dirty="0" err="1" smtClean="0">
                          <a:effectLst/>
                        </a:rPr>
                        <a:t>Poertalt</a:t>
                      </a:r>
                      <a:endParaRPr lang="en-US" sz="200" b="1" i="0" u="none" strike="noStrike" dirty="0">
                        <a:solidFill>
                          <a:srgbClr val="000000"/>
                        </a:solidFill>
                        <a:effectLst/>
                        <a:latin typeface="Calibri"/>
                      </a:endParaRPr>
                    </a:p>
                  </a:txBody>
                  <a:tcPr marL="1325" marR="1325" marT="1325" marB="0" anchor="b"/>
                </a:tc>
                <a:tc>
                  <a:txBody>
                    <a:bodyPr/>
                    <a:lstStyle/>
                    <a:p>
                      <a:pPr algn="l" fontAlgn="b"/>
                      <a:endParaRPr lang="en-US" sz="200" b="0" i="0" u="none" strike="noStrike">
                        <a:solidFill>
                          <a:srgbClr val="000000"/>
                        </a:solidFill>
                        <a:effectLst/>
                        <a:latin typeface="Calibri"/>
                      </a:endParaRPr>
                    </a:p>
                  </a:txBody>
                  <a:tcPr marL="1325" marR="1325" marT="1325" marB="0" anchor="b"/>
                </a:tc>
              </a:tr>
              <a:tr h="190652">
                <a:tc>
                  <a:txBody>
                    <a:bodyPr/>
                    <a:lstStyle/>
                    <a:p>
                      <a:pPr algn="l" fontAlgn="t"/>
                      <a:r>
                        <a:rPr lang="en-US" sz="1200" b="1" u="none" strike="noStrike" dirty="0" smtClean="0">
                          <a:effectLst/>
                        </a:rPr>
                        <a:t>Computational</a:t>
                      </a:r>
                      <a:r>
                        <a:rPr lang="en-US" sz="1200" b="1" u="none" strike="noStrike" baseline="0" dirty="0" smtClean="0">
                          <a:effectLst/>
                        </a:rPr>
                        <a:t> Resource Access</a:t>
                      </a:r>
                      <a:endParaRPr lang="en-US" sz="1200" b="1" u="none" strike="noStrike" dirty="0" smtClean="0">
                        <a:effectLst/>
                      </a:endParaRPr>
                    </a:p>
                  </a:txBody>
                  <a:tcPr marL="1325" marR="1325" marT="1325" marB="0"/>
                </a:tc>
                <a:tc>
                  <a:txBody>
                    <a:bodyPr/>
                    <a:lstStyle/>
                    <a:p>
                      <a:pPr algn="l" fontAlgn="t"/>
                      <a:endParaRPr lang="en-US" sz="1200" b="0" i="0" u="none" strike="noStrike" dirty="0">
                        <a:solidFill>
                          <a:srgbClr val="006100"/>
                        </a:solidFill>
                        <a:effectLst/>
                        <a:latin typeface="Calibri"/>
                      </a:endParaRPr>
                    </a:p>
                  </a:txBody>
                  <a:tcPr marL="1325" marR="1325" marT="1325" marB="0"/>
                </a:tc>
              </a:tr>
              <a:tr h="190652">
                <a:tc>
                  <a:txBody>
                    <a:bodyPr/>
                    <a:lstStyle/>
                    <a:p>
                      <a:pPr algn="l" fontAlgn="t"/>
                      <a:r>
                        <a:rPr lang="en-US" sz="1200" u="none" strike="noStrike" dirty="0" err="1">
                          <a:effectLst/>
                          <a:hlinkClick r:id="rId2"/>
                        </a:rPr>
                        <a:t>Asteroseismic</a:t>
                      </a:r>
                      <a:r>
                        <a:rPr lang="en-US" sz="1200" u="none" strike="noStrike" dirty="0">
                          <a:effectLst/>
                          <a:hlinkClick r:id="rId2"/>
                        </a:rPr>
                        <a:t> Modeling </a:t>
                      </a:r>
                      <a:r>
                        <a:rPr lang="en-US" sz="1200" u="none" strike="noStrike" dirty="0" smtClean="0">
                          <a:effectLst/>
                          <a:hlinkClick r:id="rId2"/>
                        </a:rPr>
                        <a:t>Portal</a:t>
                      </a:r>
                      <a:endParaRPr lang="en-US" sz="1200" u="none" strike="noStrike" dirty="0" smtClean="0">
                        <a:effectLst/>
                      </a:endParaRPr>
                    </a:p>
                  </a:txBody>
                  <a:tcPr marL="1325" marR="1325" marT="1325" marB="0"/>
                </a:tc>
                <a:tc>
                  <a:txBody>
                    <a:bodyPr/>
                    <a:lstStyle/>
                    <a:p>
                      <a:pPr algn="l" fontAlgn="t"/>
                      <a:r>
                        <a:rPr lang="en-US" sz="1200" u="none" strike="noStrike" dirty="0">
                          <a:effectLst/>
                        </a:rPr>
                        <a:t>Stellar Astronomy and Astrophysics</a:t>
                      </a:r>
                      <a:endParaRPr lang="en-US" sz="1200" b="0" i="0" u="none" strike="noStrike" dirty="0">
                        <a:solidFill>
                          <a:srgbClr val="006100"/>
                        </a:solidFill>
                        <a:effectLst/>
                        <a:latin typeface="Calibri"/>
                      </a:endParaRPr>
                    </a:p>
                  </a:txBody>
                  <a:tcPr marL="1325" marR="1325" marT="1325" marB="0"/>
                </a:tc>
              </a:tr>
              <a:tr h="219778">
                <a:tc>
                  <a:txBody>
                    <a:bodyPr/>
                    <a:lstStyle/>
                    <a:p>
                      <a:pPr algn="l" fontAlgn="t"/>
                      <a:r>
                        <a:rPr lang="en-US" sz="1200" u="none" strike="noStrike">
                          <a:effectLst/>
                          <a:hlinkClick r:id="rId3"/>
                        </a:rPr>
                        <a:t>Center for Multiscale Modeling of Atmospheric Processes</a:t>
                      </a:r>
                      <a:endParaRPr lang="en-US" sz="1200" b="0" i="0" u="none" strike="noStrike">
                        <a:solidFill>
                          <a:srgbClr val="006100"/>
                        </a:solidFill>
                        <a:effectLst/>
                        <a:latin typeface="Calibri"/>
                      </a:endParaRPr>
                    </a:p>
                  </a:txBody>
                  <a:tcPr marL="1325" marR="1325" marT="1325" marB="0"/>
                </a:tc>
                <a:tc>
                  <a:txBody>
                    <a:bodyPr/>
                    <a:lstStyle/>
                    <a:p>
                      <a:pPr algn="l" fontAlgn="t"/>
                      <a:r>
                        <a:rPr lang="en-US" sz="1200" u="none" strike="noStrike" dirty="0">
                          <a:effectLst/>
                        </a:rPr>
                        <a:t>Atmospheric Sciences</a:t>
                      </a:r>
                      <a:endParaRPr lang="en-US" sz="1200" b="0" i="0" u="none" strike="noStrike" dirty="0">
                        <a:solidFill>
                          <a:srgbClr val="006100"/>
                        </a:solidFill>
                        <a:effectLst/>
                        <a:latin typeface="Calibri"/>
                      </a:endParaRPr>
                    </a:p>
                  </a:txBody>
                  <a:tcPr marL="1325" marR="1325" marT="1325" marB="0"/>
                </a:tc>
              </a:tr>
              <a:tr h="122970">
                <a:tc>
                  <a:txBody>
                    <a:bodyPr/>
                    <a:lstStyle/>
                    <a:p>
                      <a:pPr algn="l" fontAlgn="b"/>
                      <a:r>
                        <a:rPr lang="en-US" sz="1200" u="none" strike="noStrike" dirty="0">
                          <a:effectLst/>
                          <a:hlinkClick r:id="rId4"/>
                        </a:rPr>
                        <a:t>CIG Science Gateway for the Geodynamics Community</a:t>
                      </a:r>
                      <a:endParaRPr lang="en-US" sz="1200" b="0" i="0" u="none" strike="noStrike" dirty="0">
                        <a:solidFill>
                          <a:srgbClr val="000000"/>
                        </a:solidFill>
                        <a:effectLst/>
                        <a:latin typeface="Calibri"/>
                      </a:endParaRPr>
                    </a:p>
                  </a:txBody>
                  <a:tcPr marL="1325" marR="1325" marT="1325" marB="0" anchor="b"/>
                </a:tc>
                <a:tc>
                  <a:txBody>
                    <a:bodyPr/>
                    <a:lstStyle/>
                    <a:p>
                      <a:pPr algn="l" fontAlgn="b"/>
                      <a:r>
                        <a:rPr lang="en-US" sz="1200" u="none" strike="noStrike" dirty="0">
                          <a:effectLst/>
                        </a:rPr>
                        <a:t>Geophysics</a:t>
                      </a:r>
                      <a:endParaRPr lang="en-US" sz="1200" b="0" i="0" u="none" strike="noStrike" dirty="0">
                        <a:solidFill>
                          <a:srgbClr val="000000"/>
                        </a:solidFill>
                        <a:effectLst/>
                        <a:latin typeface="Calibri"/>
                      </a:endParaRPr>
                    </a:p>
                  </a:txBody>
                  <a:tcPr marL="1325" marR="1325" marT="1325" marB="0" anchor="b"/>
                </a:tc>
              </a:tr>
              <a:tr h="219778">
                <a:tc>
                  <a:txBody>
                    <a:bodyPr/>
                    <a:lstStyle/>
                    <a:p>
                      <a:pPr algn="l" fontAlgn="t"/>
                      <a:r>
                        <a:rPr lang="en-US" sz="1200" u="none" strike="noStrike" dirty="0">
                          <a:effectLst/>
                          <a:hlinkClick r:id="rId5"/>
                        </a:rPr>
                        <a:t>CIPRES Portal for inference of large phylogenetic trees </a:t>
                      </a:r>
                      <a:endParaRPr lang="en-US" sz="1200" b="0" i="0" u="none" strike="noStrike" dirty="0">
                        <a:solidFill>
                          <a:srgbClr val="006100"/>
                        </a:solidFill>
                        <a:effectLst/>
                        <a:latin typeface="Calibri"/>
                      </a:endParaRPr>
                    </a:p>
                  </a:txBody>
                  <a:tcPr marL="1325" marR="1325" marT="1325" marB="0"/>
                </a:tc>
                <a:tc>
                  <a:txBody>
                    <a:bodyPr/>
                    <a:lstStyle/>
                    <a:p>
                      <a:pPr algn="l" fontAlgn="t"/>
                      <a:r>
                        <a:rPr lang="en-US" sz="1200" u="none" strike="noStrike" dirty="0">
                          <a:effectLst/>
                        </a:rPr>
                        <a:t>Systematic and Population Biology</a:t>
                      </a:r>
                      <a:endParaRPr lang="en-US" sz="1200" b="0" i="0" u="none" strike="noStrike" dirty="0">
                        <a:solidFill>
                          <a:srgbClr val="006100"/>
                        </a:solidFill>
                        <a:effectLst/>
                        <a:latin typeface="Calibri"/>
                      </a:endParaRPr>
                    </a:p>
                  </a:txBody>
                  <a:tcPr marL="1325" marR="1325" marT="1325" marB="0"/>
                </a:tc>
              </a:tr>
              <a:tr h="219778">
                <a:tc>
                  <a:txBody>
                    <a:bodyPr/>
                    <a:lstStyle/>
                    <a:p>
                      <a:pPr algn="l" fontAlgn="t"/>
                      <a:r>
                        <a:rPr lang="en-US" sz="1200" u="none" strike="noStrike" dirty="0">
                          <a:effectLst/>
                          <a:hlinkClick r:id="rId6"/>
                        </a:rPr>
                        <a:t>Community Climate System Model (CCSM) </a:t>
                      </a:r>
                      <a:r>
                        <a:rPr lang="en-US" sz="1200" u="none" strike="noStrike" dirty="0" err="1">
                          <a:effectLst/>
                          <a:hlinkClick r:id="rId6"/>
                        </a:rPr>
                        <a:t>TeraGrid</a:t>
                      </a:r>
                      <a:r>
                        <a:rPr lang="en-US" sz="1200" u="none" strike="noStrike" dirty="0">
                          <a:effectLst/>
                          <a:hlinkClick r:id="rId6"/>
                        </a:rPr>
                        <a:t> Gateway</a:t>
                      </a:r>
                      <a:endParaRPr lang="en-US" sz="1200" b="0" i="0" u="none" strike="noStrike" dirty="0">
                        <a:solidFill>
                          <a:srgbClr val="006100"/>
                        </a:solidFill>
                        <a:effectLst/>
                        <a:latin typeface="Calibri"/>
                      </a:endParaRPr>
                    </a:p>
                  </a:txBody>
                  <a:tcPr marL="1325" marR="1325" marT="1325" marB="0"/>
                </a:tc>
                <a:tc>
                  <a:txBody>
                    <a:bodyPr/>
                    <a:lstStyle/>
                    <a:p>
                      <a:pPr algn="l" fontAlgn="t"/>
                      <a:r>
                        <a:rPr lang="en-US" sz="1200" u="none" strike="noStrike" dirty="0">
                          <a:effectLst/>
                        </a:rPr>
                        <a:t>Atmospheric Sciences</a:t>
                      </a:r>
                      <a:endParaRPr lang="en-US" sz="1200" b="0" i="0" u="none" strike="noStrike" dirty="0">
                        <a:solidFill>
                          <a:srgbClr val="006100"/>
                        </a:solidFill>
                        <a:effectLst/>
                        <a:latin typeface="Calibri"/>
                      </a:endParaRPr>
                    </a:p>
                  </a:txBody>
                  <a:tcPr marL="1325" marR="1325" marT="1325" marB="0"/>
                </a:tc>
              </a:tr>
              <a:tr h="219778">
                <a:tc>
                  <a:txBody>
                    <a:bodyPr/>
                    <a:lstStyle/>
                    <a:p>
                      <a:pPr algn="l" fontAlgn="t"/>
                      <a:r>
                        <a:rPr lang="en-US" sz="1200" u="none" strike="noStrike">
                          <a:effectLst/>
                          <a:hlinkClick r:id="rId7"/>
                        </a:rPr>
                        <a:t>Computational Chemistry Grid</a:t>
                      </a:r>
                      <a:endParaRPr lang="en-US" sz="1200" b="0" i="0" u="none" strike="noStrike">
                        <a:solidFill>
                          <a:srgbClr val="006100"/>
                        </a:solidFill>
                        <a:effectLst/>
                        <a:latin typeface="Calibri"/>
                      </a:endParaRPr>
                    </a:p>
                  </a:txBody>
                  <a:tcPr marL="1325" marR="1325" marT="1325" marB="0"/>
                </a:tc>
                <a:tc>
                  <a:txBody>
                    <a:bodyPr/>
                    <a:lstStyle/>
                    <a:p>
                      <a:pPr algn="l" fontAlgn="t"/>
                      <a:r>
                        <a:rPr lang="en-US" sz="1200" u="none" strike="noStrike" dirty="0">
                          <a:effectLst/>
                        </a:rPr>
                        <a:t>Chemistry</a:t>
                      </a:r>
                      <a:endParaRPr lang="en-US" sz="1200" b="0" i="0" u="none" strike="noStrike" dirty="0">
                        <a:solidFill>
                          <a:srgbClr val="006100"/>
                        </a:solidFill>
                        <a:effectLst/>
                        <a:latin typeface="Calibri"/>
                      </a:endParaRPr>
                    </a:p>
                  </a:txBody>
                  <a:tcPr marL="1325" marR="1325" marT="1325" marB="0"/>
                </a:tc>
              </a:tr>
              <a:tr h="219778">
                <a:tc>
                  <a:txBody>
                    <a:bodyPr/>
                    <a:lstStyle/>
                    <a:p>
                      <a:pPr algn="l" fontAlgn="t"/>
                      <a:r>
                        <a:rPr lang="en-US" sz="1200" u="none" strike="noStrike">
                          <a:effectLst/>
                        </a:rPr>
                        <a:t>CyberGIS Gateway</a:t>
                      </a:r>
                      <a:endParaRPr lang="en-US" sz="1200" b="0" i="0" u="none" strike="noStrike">
                        <a:solidFill>
                          <a:srgbClr val="006100"/>
                        </a:solidFill>
                        <a:effectLst/>
                        <a:latin typeface="Calibri"/>
                      </a:endParaRPr>
                    </a:p>
                  </a:txBody>
                  <a:tcPr marL="1325" marR="1325" marT="1325" marB="0"/>
                </a:tc>
                <a:tc>
                  <a:txBody>
                    <a:bodyPr/>
                    <a:lstStyle/>
                    <a:p>
                      <a:pPr algn="l" fontAlgn="t"/>
                      <a:r>
                        <a:rPr lang="en-US" sz="1200" u="none" strike="noStrike">
                          <a:effectLst/>
                        </a:rPr>
                        <a:t>Geosciences</a:t>
                      </a:r>
                      <a:endParaRPr lang="en-US" sz="1200" b="0" i="0" u="none" strike="noStrike">
                        <a:solidFill>
                          <a:srgbClr val="006100"/>
                        </a:solidFill>
                        <a:effectLst/>
                        <a:latin typeface="Calibri"/>
                      </a:endParaRPr>
                    </a:p>
                  </a:txBody>
                  <a:tcPr marL="1325" marR="1325" marT="1325" marB="0"/>
                </a:tc>
              </a:tr>
              <a:tr h="219778">
                <a:tc>
                  <a:txBody>
                    <a:bodyPr/>
                    <a:lstStyle/>
                    <a:p>
                      <a:pPr algn="l" fontAlgn="t"/>
                      <a:r>
                        <a:rPr lang="en-US" sz="1200" u="none" strike="noStrike">
                          <a:effectLst/>
                          <a:hlinkClick r:id="rId8"/>
                        </a:rPr>
                        <a:t>Cyberinfrastructure for End-to-End Environmental Exploration Portal</a:t>
                      </a:r>
                      <a:endParaRPr lang="en-US" sz="1200" b="0" i="0" u="none" strike="noStrike">
                        <a:solidFill>
                          <a:srgbClr val="9C0006"/>
                        </a:solidFill>
                        <a:effectLst/>
                        <a:latin typeface="Calibri"/>
                      </a:endParaRPr>
                    </a:p>
                  </a:txBody>
                  <a:tcPr marL="1325" marR="1325" marT="1325" marB="0"/>
                </a:tc>
                <a:tc>
                  <a:txBody>
                    <a:bodyPr/>
                    <a:lstStyle/>
                    <a:p>
                      <a:pPr algn="l" fontAlgn="t"/>
                      <a:r>
                        <a:rPr lang="en-US" sz="1200" u="none" strike="noStrike" dirty="0">
                          <a:effectLst/>
                        </a:rPr>
                        <a:t>Earth Sciences</a:t>
                      </a:r>
                      <a:endParaRPr lang="en-US" sz="1200" b="0" i="0" u="none" strike="noStrike" dirty="0">
                        <a:solidFill>
                          <a:srgbClr val="9C0006"/>
                        </a:solidFill>
                        <a:effectLst/>
                        <a:latin typeface="Calibri"/>
                      </a:endParaRPr>
                    </a:p>
                  </a:txBody>
                  <a:tcPr marL="1325" marR="1325" marT="1325" marB="0"/>
                </a:tc>
              </a:tr>
              <a:tr h="219778">
                <a:tc>
                  <a:txBody>
                    <a:bodyPr/>
                    <a:lstStyle/>
                    <a:p>
                      <a:pPr algn="l" fontAlgn="t"/>
                      <a:r>
                        <a:rPr lang="en-US" sz="1200" u="none" strike="noStrike">
                          <a:effectLst/>
                          <a:hlinkClick r:id="rId9"/>
                        </a:rPr>
                        <a:t>Developing Social Informatics Data Grid (SIDGrid)</a:t>
                      </a:r>
                      <a:endParaRPr lang="en-US" sz="1200" b="0" i="0" u="none" strike="noStrike">
                        <a:solidFill>
                          <a:srgbClr val="9C0006"/>
                        </a:solidFill>
                        <a:effectLst/>
                        <a:latin typeface="Calibri"/>
                      </a:endParaRPr>
                    </a:p>
                  </a:txBody>
                  <a:tcPr marL="1325" marR="1325" marT="1325" marB="0"/>
                </a:tc>
                <a:tc>
                  <a:txBody>
                    <a:bodyPr/>
                    <a:lstStyle/>
                    <a:p>
                      <a:pPr algn="l" fontAlgn="t"/>
                      <a:r>
                        <a:rPr lang="en-US" sz="1200" u="none" strike="noStrike" dirty="0">
                          <a:effectLst/>
                        </a:rPr>
                        <a:t>Language, Cognition, and Social Behavior</a:t>
                      </a:r>
                      <a:endParaRPr lang="en-US" sz="1200" b="0" i="0" u="none" strike="noStrike" dirty="0">
                        <a:solidFill>
                          <a:srgbClr val="9C0006"/>
                        </a:solidFill>
                        <a:effectLst/>
                        <a:latin typeface="Calibri"/>
                      </a:endParaRPr>
                    </a:p>
                  </a:txBody>
                  <a:tcPr marL="1325" marR="1325" marT="1325" marB="0"/>
                </a:tc>
              </a:tr>
              <a:tr h="219778">
                <a:tc>
                  <a:txBody>
                    <a:bodyPr/>
                    <a:lstStyle/>
                    <a:p>
                      <a:pPr algn="l" fontAlgn="t"/>
                      <a:r>
                        <a:rPr lang="en-US" sz="1200" u="none" strike="noStrike">
                          <a:effectLst/>
                          <a:hlinkClick r:id="rId10"/>
                        </a:rPr>
                        <a:t>EPSCoR Desktop to TeraGrid EcoSystem</a:t>
                      </a:r>
                      <a:endParaRPr lang="en-US" sz="1200" b="0" i="0" u="none" strike="noStrike">
                        <a:solidFill>
                          <a:srgbClr val="9C0006"/>
                        </a:solidFill>
                        <a:effectLst/>
                        <a:latin typeface="Calibri"/>
                      </a:endParaRPr>
                    </a:p>
                  </a:txBody>
                  <a:tcPr marL="1325" marR="1325" marT="1325" marB="0"/>
                </a:tc>
                <a:tc>
                  <a:txBody>
                    <a:bodyPr/>
                    <a:lstStyle/>
                    <a:p>
                      <a:pPr algn="l" fontAlgn="t"/>
                      <a:r>
                        <a:rPr lang="en-US" sz="1200" u="none" strike="noStrike" dirty="0">
                          <a:effectLst/>
                        </a:rPr>
                        <a:t>Systematic and Population Biology</a:t>
                      </a:r>
                      <a:endParaRPr lang="en-US" sz="1200" b="0" i="0" u="none" strike="noStrike" dirty="0">
                        <a:solidFill>
                          <a:srgbClr val="9C0006"/>
                        </a:solidFill>
                        <a:effectLst/>
                        <a:latin typeface="Calibri"/>
                      </a:endParaRPr>
                    </a:p>
                  </a:txBody>
                  <a:tcPr marL="1325" marR="1325" marT="1325" marB="0"/>
                </a:tc>
              </a:tr>
              <a:tr h="229119">
                <a:tc>
                  <a:txBody>
                    <a:bodyPr/>
                    <a:lstStyle/>
                    <a:p>
                      <a:pPr algn="l" fontAlgn="t"/>
                      <a:r>
                        <a:rPr lang="en-US" sz="1200" u="none" strike="noStrike">
                          <a:effectLst/>
                          <a:hlinkClick r:id="rId11"/>
                        </a:rPr>
                        <a:t>High-Resolution Modeling of Hydrodynamic Experiments with UltraScan</a:t>
                      </a:r>
                      <a:endParaRPr lang="en-US" sz="1200" b="0" i="0" u="none" strike="noStrike">
                        <a:solidFill>
                          <a:srgbClr val="006100"/>
                        </a:solidFill>
                        <a:effectLst/>
                        <a:latin typeface="Calibri"/>
                      </a:endParaRPr>
                    </a:p>
                  </a:txBody>
                  <a:tcPr marL="1325" marR="1325" marT="1325" marB="0"/>
                </a:tc>
                <a:tc>
                  <a:txBody>
                    <a:bodyPr/>
                    <a:lstStyle/>
                    <a:p>
                      <a:pPr algn="l" fontAlgn="t"/>
                      <a:r>
                        <a:rPr lang="en-US" sz="1200" u="none" strike="noStrike" dirty="0">
                          <a:effectLst/>
                        </a:rPr>
                        <a:t>Biophysics</a:t>
                      </a:r>
                      <a:endParaRPr lang="en-US" sz="1200" b="0" i="0" u="none" strike="noStrike" dirty="0">
                        <a:solidFill>
                          <a:srgbClr val="006100"/>
                        </a:solidFill>
                        <a:effectLst/>
                        <a:latin typeface="Calibri"/>
                      </a:endParaRPr>
                    </a:p>
                  </a:txBody>
                  <a:tcPr marL="1325" marR="1325" marT="1325" marB="0"/>
                </a:tc>
              </a:tr>
              <a:tr h="251023">
                <a:tc>
                  <a:txBody>
                    <a:bodyPr/>
                    <a:lstStyle/>
                    <a:p>
                      <a:pPr algn="l" fontAlgn="t"/>
                      <a:r>
                        <a:rPr lang="en-US" sz="1200" u="none" strike="noStrike" dirty="0" err="1">
                          <a:effectLst/>
                        </a:rPr>
                        <a:t>Iplant</a:t>
                      </a:r>
                      <a:r>
                        <a:rPr lang="en-US" sz="1200" u="none" strike="noStrike" dirty="0">
                          <a:effectLst/>
                        </a:rPr>
                        <a:t> Agave Foundation API</a:t>
                      </a:r>
                      <a:endParaRPr lang="en-US" sz="1200" b="0" i="0" u="none" strike="noStrike" dirty="0">
                        <a:solidFill>
                          <a:srgbClr val="006100"/>
                        </a:solidFill>
                        <a:effectLst/>
                        <a:latin typeface="Calibri"/>
                      </a:endParaRPr>
                    </a:p>
                  </a:txBody>
                  <a:tcPr marL="1325" marR="1325" marT="1325" marB="0"/>
                </a:tc>
                <a:tc>
                  <a:txBody>
                    <a:bodyPr/>
                    <a:lstStyle/>
                    <a:p>
                      <a:pPr algn="l" fontAlgn="t"/>
                      <a:r>
                        <a:rPr lang="en-US" sz="1200" u="none" strike="noStrike" dirty="0">
                          <a:effectLst/>
                        </a:rPr>
                        <a:t>Integrative Biology and Neuroscience</a:t>
                      </a:r>
                      <a:endParaRPr lang="en-US" sz="1200" b="0" i="0" u="none" strike="noStrike" dirty="0">
                        <a:solidFill>
                          <a:srgbClr val="006100"/>
                        </a:solidFill>
                        <a:effectLst/>
                        <a:latin typeface="Calibri"/>
                      </a:endParaRPr>
                    </a:p>
                  </a:txBody>
                  <a:tcPr marL="1325" marR="1325" marT="1325" marB="0"/>
                </a:tc>
              </a:tr>
              <a:tr h="219778">
                <a:tc>
                  <a:txBody>
                    <a:bodyPr/>
                    <a:lstStyle/>
                    <a:p>
                      <a:pPr algn="l" fontAlgn="t"/>
                      <a:r>
                        <a:rPr lang="en-US" sz="1200" u="none" strike="noStrike">
                          <a:effectLst/>
                          <a:hlinkClick r:id="rId12"/>
                        </a:rPr>
                        <a:t>National Biomedical Computation Resource</a:t>
                      </a:r>
                      <a:endParaRPr lang="en-US" sz="1200" b="0" i="0" u="none" strike="noStrike">
                        <a:solidFill>
                          <a:srgbClr val="9C0006"/>
                        </a:solidFill>
                        <a:effectLst/>
                        <a:latin typeface="Calibri"/>
                      </a:endParaRPr>
                    </a:p>
                  </a:txBody>
                  <a:tcPr marL="1325" marR="1325" marT="1325" marB="0"/>
                </a:tc>
                <a:tc>
                  <a:txBody>
                    <a:bodyPr/>
                    <a:lstStyle/>
                    <a:p>
                      <a:pPr algn="l" fontAlgn="t"/>
                      <a:r>
                        <a:rPr lang="en-US" sz="1200" u="none" strike="noStrike" dirty="0">
                          <a:effectLst/>
                        </a:rPr>
                        <a:t>Integrative Biology and Neuroscience</a:t>
                      </a:r>
                      <a:endParaRPr lang="en-US" sz="1200" b="0" i="0" u="none" strike="noStrike" dirty="0">
                        <a:solidFill>
                          <a:srgbClr val="9C0006"/>
                        </a:solidFill>
                        <a:effectLst/>
                        <a:latin typeface="Calibri"/>
                      </a:endParaRPr>
                    </a:p>
                  </a:txBody>
                  <a:tcPr marL="1325" marR="1325" marT="1325" marB="0"/>
                </a:tc>
              </a:tr>
              <a:tr h="219778">
                <a:tc>
                  <a:txBody>
                    <a:bodyPr/>
                    <a:lstStyle/>
                    <a:p>
                      <a:pPr algn="l" fontAlgn="t"/>
                      <a:r>
                        <a:rPr lang="en-US" sz="1200" u="none" strike="noStrike">
                          <a:effectLst/>
                          <a:hlinkClick r:id="rId13"/>
                        </a:rPr>
                        <a:t>Network for Computational Nanotechnology and nanoHUB</a:t>
                      </a:r>
                      <a:endParaRPr lang="en-US" sz="1200" b="0" i="0" u="none" strike="noStrike">
                        <a:solidFill>
                          <a:srgbClr val="006100"/>
                        </a:solidFill>
                        <a:effectLst/>
                        <a:latin typeface="Calibri"/>
                      </a:endParaRPr>
                    </a:p>
                  </a:txBody>
                  <a:tcPr marL="1325" marR="1325" marT="1325" marB="0"/>
                </a:tc>
                <a:tc>
                  <a:txBody>
                    <a:bodyPr/>
                    <a:lstStyle/>
                    <a:p>
                      <a:pPr algn="l" fontAlgn="t"/>
                      <a:r>
                        <a:rPr lang="en-US" sz="1200" u="none" strike="noStrike" dirty="0">
                          <a:effectLst/>
                        </a:rPr>
                        <a:t>Emerging Technologies Initiation</a:t>
                      </a:r>
                      <a:endParaRPr lang="en-US" sz="1200" b="0" i="0" u="none" strike="noStrike" dirty="0">
                        <a:solidFill>
                          <a:srgbClr val="006100"/>
                        </a:solidFill>
                        <a:effectLst/>
                        <a:latin typeface="Calibri"/>
                      </a:endParaRPr>
                    </a:p>
                  </a:txBody>
                  <a:tcPr marL="1325" marR="1325" marT="1325" marB="0"/>
                </a:tc>
              </a:tr>
              <a:tr h="219778">
                <a:tc>
                  <a:txBody>
                    <a:bodyPr/>
                    <a:lstStyle/>
                    <a:p>
                      <a:pPr algn="l" fontAlgn="t"/>
                      <a:r>
                        <a:rPr lang="en-US" sz="1200" u="sng" strike="noStrike">
                          <a:effectLst/>
                          <a:hlinkClick r:id="rId14"/>
                        </a:rPr>
                        <a:t>Network for Earthquake Engineering Simulation</a:t>
                      </a:r>
                      <a:endParaRPr lang="en-US" sz="1200" b="0" i="0" u="sng" strike="noStrike">
                        <a:solidFill>
                          <a:srgbClr val="0000FF"/>
                        </a:solidFill>
                        <a:effectLst/>
                        <a:latin typeface="Calibri"/>
                      </a:endParaRPr>
                    </a:p>
                  </a:txBody>
                  <a:tcPr marL="1325" marR="1325" marT="1325" marB="0"/>
                </a:tc>
                <a:tc>
                  <a:txBody>
                    <a:bodyPr/>
                    <a:lstStyle/>
                    <a:p>
                      <a:pPr algn="l" fontAlgn="t"/>
                      <a:r>
                        <a:rPr lang="en-US" sz="1200" u="none" strike="noStrike" dirty="0">
                          <a:effectLst/>
                        </a:rPr>
                        <a:t>Earthquake Hazard Mitigation</a:t>
                      </a:r>
                      <a:endParaRPr lang="en-US" sz="1200" b="0" i="0" u="none" strike="noStrike" dirty="0">
                        <a:solidFill>
                          <a:srgbClr val="888888"/>
                        </a:solidFill>
                        <a:effectLst/>
                        <a:latin typeface="Arial"/>
                      </a:endParaRPr>
                    </a:p>
                  </a:txBody>
                  <a:tcPr marL="1325" marR="1325" marT="1325" marB="0"/>
                </a:tc>
              </a:tr>
              <a:tr h="248941">
                <a:tc>
                  <a:txBody>
                    <a:bodyPr/>
                    <a:lstStyle/>
                    <a:p>
                      <a:pPr algn="l" fontAlgn="t"/>
                      <a:r>
                        <a:rPr lang="en-US" sz="1200" u="sng" strike="noStrike" dirty="0">
                          <a:effectLst/>
                        </a:rPr>
                        <a:t>Neuroscience Gateway</a:t>
                      </a:r>
                      <a:endParaRPr lang="en-US" sz="1200" b="0" i="0" u="sng" strike="noStrike" dirty="0">
                        <a:solidFill>
                          <a:srgbClr val="0000FF"/>
                        </a:solidFill>
                        <a:effectLst/>
                        <a:latin typeface="Calibri"/>
                      </a:endParaRPr>
                    </a:p>
                  </a:txBody>
                  <a:tcPr marL="1325" marR="1325" marT="1325" marB="0"/>
                </a:tc>
                <a:tc>
                  <a:txBody>
                    <a:bodyPr/>
                    <a:lstStyle/>
                    <a:p>
                      <a:pPr algn="l" fontAlgn="t"/>
                      <a:r>
                        <a:rPr lang="en-US" sz="1200" u="none" strike="noStrike" dirty="0">
                          <a:effectLst/>
                        </a:rPr>
                        <a:t>Neurosciences</a:t>
                      </a:r>
                      <a:endParaRPr lang="en-US" sz="1200" b="0" i="0" u="none" strike="noStrike" dirty="0">
                        <a:solidFill>
                          <a:srgbClr val="888888"/>
                        </a:solidFill>
                        <a:effectLst/>
                        <a:latin typeface="Arial"/>
                      </a:endParaRPr>
                    </a:p>
                  </a:txBody>
                  <a:tcPr marL="1325" marR="1325" marT="1325" marB="0"/>
                </a:tc>
              </a:tr>
            </a:tbl>
          </a:graphicData>
        </a:graphic>
      </p:graphicFrame>
      <p:sp>
        <p:nvSpPr>
          <p:cNvPr id="3" name="Rectangle 2"/>
          <p:cNvSpPr/>
          <p:nvPr/>
        </p:nvSpPr>
        <p:spPr>
          <a:xfrm>
            <a:off x="762000" y="990600"/>
            <a:ext cx="7391400" cy="646331"/>
          </a:xfrm>
          <a:prstGeom prst="rect">
            <a:avLst/>
          </a:prstGeom>
        </p:spPr>
        <p:txBody>
          <a:bodyPr wrap="square">
            <a:spAutoFit/>
          </a:bodyPr>
          <a:lstStyle/>
          <a:p>
            <a:r>
              <a:rPr lang="en-US" b="1" dirty="0" smtClean="0"/>
              <a:t>35 or so XSEDE Science Gateways, sponsored by the US </a:t>
            </a:r>
            <a:r>
              <a:rPr lang="en-US" b="1" dirty="0"/>
              <a:t>National Science Foundation</a:t>
            </a:r>
            <a:endParaRPr lang="en-US" b="1" dirty="0">
              <a:solidFill>
                <a:srgbClr val="000000"/>
              </a:solidFill>
            </a:endParaRPr>
          </a:p>
        </p:txBody>
      </p:sp>
    </p:spTree>
    <p:extLst>
      <p:ext uri="{BB962C8B-B14F-4D97-AF65-F5344CB8AC3E}">
        <p14:creationId xmlns:p14="http://schemas.microsoft.com/office/powerpoint/2010/main" val="13266072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r>
              <a:rPr lang="en-US" dirty="0" smtClean="0"/>
              <a:t>Survival Strategy 2. </a:t>
            </a:r>
            <a:br>
              <a:rPr lang="en-US" dirty="0" smtClean="0"/>
            </a:br>
            <a:r>
              <a:rPr lang="en-US" dirty="0"/>
              <a:t/>
            </a:r>
            <a:br>
              <a:rPr lang="en-US" dirty="0"/>
            </a:br>
            <a:r>
              <a:rPr lang="en-US" dirty="0" smtClean="0"/>
              <a:t/>
            </a:r>
            <a:br>
              <a:rPr lang="en-US" dirty="0" smtClean="0"/>
            </a:br>
            <a:r>
              <a:rPr lang="en-US" dirty="0" smtClean="0"/>
              <a:t>Identify new funding models</a:t>
            </a:r>
            <a:endParaRPr lang="en-US" dirty="0"/>
          </a:p>
        </p:txBody>
      </p:sp>
    </p:spTree>
    <p:extLst>
      <p:ext uri="{BB962C8B-B14F-4D97-AF65-F5344CB8AC3E}">
        <p14:creationId xmlns:p14="http://schemas.microsoft.com/office/powerpoint/2010/main" val="18877320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42950" y="1524000"/>
            <a:ext cx="7486649" cy="3231654"/>
          </a:xfrm>
          <a:prstGeom prst="rect">
            <a:avLst/>
          </a:prstGeom>
          <a:noFill/>
        </p:spPr>
        <p:txBody>
          <a:bodyPr wrap="square" rtlCol="0">
            <a:spAutoFit/>
          </a:bodyPr>
          <a:lstStyle/>
          <a:p>
            <a:r>
              <a:rPr lang="en-US" sz="2400" b="1" dirty="0" smtClean="0"/>
              <a:t>Let’s start by clarifying the value proposition:</a:t>
            </a:r>
            <a:endParaRPr lang="en-US" sz="2400" b="1" dirty="0"/>
          </a:p>
          <a:p>
            <a:endParaRPr lang="en-US" b="1" dirty="0"/>
          </a:p>
          <a:p>
            <a:r>
              <a:rPr lang="en-US" b="1" dirty="0" smtClean="0"/>
              <a:t>Random user feedback:</a:t>
            </a:r>
            <a:endParaRPr lang="en-US" b="1" dirty="0"/>
          </a:p>
          <a:p>
            <a:endParaRPr lang="en-US" b="1" dirty="0"/>
          </a:p>
          <a:p>
            <a:pPr algn="just"/>
            <a:r>
              <a:rPr lang="en-US" dirty="0"/>
              <a:t>“It is hard for me to imagine how I could work at a reasonable pace</a:t>
            </a:r>
          </a:p>
          <a:p>
            <a:pPr algn="just"/>
            <a:r>
              <a:rPr lang="en-US" dirty="0"/>
              <a:t>without this resource, especially when things like MS or grant submission deadlines loom</a:t>
            </a:r>
            <a:r>
              <a:rPr lang="en-US" dirty="0" smtClean="0"/>
              <a:t>….”</a:t>
            </a:r>
          </a:p>
          <a:p>
            <a:pPr algn="just"/>
            <a:endParaRPr lang="en-US" dirty="0" smtClean="0"/>
          </a:p>
          <a:p>
            <a:pPr algn="just"/>
            <a:endParaRPr lang="en-US" dirty="0" smtClean="0"/>
          </a:p>
          <a:p>
            <a:pPr algn="just"/>
            <a:r>
              <a:rPr lang="en-US" b="1" i="1" dirty="0" smtClean="0">
                <a:solidFill>
                  <a:srgbClr val="002060"/>
                </a:solidFill>
              </a:rPr>
              <a:t>Gateways add value to Universities by making their professors more competitive</a:t>
            </a:r>
            <a:endParaRPr lang="en-US" b="1" i="1" dirty="0">
              <a:solidFill>
                <a:srgbClr val="002060"/>
              </a:solidFill>
            </a:endParaRPr>
          </a:p>
        </p:txBody>
      </p:sp>
    </p:spTree>
    <p:extLst>
      <p:ext uri="{BB962C8B-B14F-4D97-AF65-F5344CB8AC3E}">
        <p14:creationId xmlns:p14="http://schemas.microsoft.com/office/powerpoint/2010/main" val="22700749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42950" y="1524000"/>
            <a:ext cx="7486649" cy="3693319"/>
          </a:xfrm>
          <a:prstGeom prst="rect">
            <a:avLst/>
          </a:prstGeom>
          <a:noFill/>
        </p:spPr>
        <p:txBody>
          <a:bodyPr wrap="square" rtlCol="0">
            <a:spAutoFit/>
          </a:bodyPr>
          <a:lstStyle/>
          <a:p>
            <a:r>
              <a:rPr lang="en-US" b="1" dirty="0" smtClean="0"/>
              <a:t>Random user feedback:</a:t>
            </a:r>
          </a:p>
          <a:p>
            <a:endParaRPr lang="en-US" dirty="0"/>
          </a:p>
          <a:p>
            <a:r>
              <a:rPr lang="en-US" dirty="0"/>
              <a:t>“It is an easy-to-use cluster to run BEAST analyses in a short time. This allows students to run analyses that actually converge in a single class.</a:t>
            </a:r>
            <a:r>
              <a:rPr lang="en-US" b="1" dirty="0"/>
              <a:t>”</a:t>
            </a:r>
          </a:p>
          <a:p>
            <a:endParaRPr lang="en-US" b="1" dirty="0"/>
          </a:p>
          <a:p>
            <a:r>
              <a:rPr lang="en-US" dirty="0"/>
              <a:t>“I found it is important to be able to let the student explore the analysis 'all the way', i.e. not just show the principle but actually let them run an entire Markov chain and let them evaluate the results. For that I found that having access to the </a:t>
            </a:r>
            <a:r>
              <a:rPr lang="en-US" dirty="0" smtClean="0"/>
              <a:t>CIPRES </a:t>
            </a:r>
            <a:r>
              <a:rPr lang="en-US" dirty="0"/>
              <a:t>Science Gateway to be crucial</a:t>
            </a:r>
            <a:r>
              <a:rPr lang="en-US" dirty="0" smtClean="0"/>
              <a:t>.”</a:t>
            </a:r>
          </a:p>
          <a:p>
            <a:endParaRPr lang="en-US" dirty="0" smtClean="0"/>
          </a:p>
          <a:p>
            <a:r>
              <a:rPr lang="en-US" b="1" i="1" dirty="0">
                <a:solidFill>
                  <a:srgbClr val="002060"/>
                </a:solidFill>
              </a:rPr>
              <a:t>Gateways add value to Universities by making their </a:t>
            </a:r>
            <a:r>
              <a:rPr lang="en-US" b="1" i="1" dirty="0" smtClean="0">
                <a:solidFill>
                  <a:srgbClr val="002060"/>
                </a:solidFill>
              </a:rPr>
              <a:t>classroom instruction better</a:t>
            </a:r>
            <a:endParaRPr lang="en-US" b="1" i="1" dirty="0">
              <a:solidFill>
                <a:srgbClr val="002060"/>
              </a:solidFill>
            </a:endParaRPr>
          </a:p>
        </p:txBody>
      </p:sp>
    </p:spTree>
    <p:extLst>
      <p:ext uri="{BB962C8B-B14F-4D97-AF65-F5344CB8AC3E}">
        <p14:creationId xmlns:p14="http://schemas.microsoft.com/office/powerpoint/2010/main" val="37208317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7162800" cy="4801314"/>
          </a:xfrm>
          <a:prstGeom prst="rect">
            <a:avLst/>
          </a:prstGeom>
        </p:spPr>
        <p:txBody>
          <a:bodyPr wrap="square">
            <a:spAutoFit/>
          </a:bodyPr>
          <a:lstStyle/>
          <a:p>
            <a:r>
              <a:rPr lang="en-US" b="1" dirty="0" smtClean="0"/>
              <a:t>The CSG has supported researchers funded by awards from:</a:t>
            </a:r>
          </a:p>
          <a:p>
            <a:endParaRPr lang="en-US" b="1" dirty="0"/>
          </a:p>
          <a:p>
            <a:r>
              <a:rPr lang="en-US" b="1" dirty="0" smtClean="0"/>
              <a:t>In the US:</a:t>
            </a:r>
          </a:p>
          <a:p>
            <a:endParaRPr lang="en-US" b="1" dirty="0"/>
          </a:p>
          <a:p>
            <a:r>
              <a:rPr lang="en-US" b="1" dirty="0" smtClean="0"/>
              <a:t>14 governmental agencies</a:t>
            </a:r>
          </a:p>
          <a:p>
            <a:r>
              <a:rPr lang="en-US" b="1" dirty="0" smtClean="0"/>
              <a:t>26 non-governmental organizations </a:t>
            </a:r>
          </a:p>
          <a:p>
            <a:r>
              <a:rPr lang="en-US" b="1" dirty="0" smtClean="0"/>
              <a:t>25 Universities</a:t>
            </a:r>
          </a:p>
          <a:p>
            <a:endParaRPr lang="en-US" b="1" dirty="0"/>
          </a:p>
          <a:p>
            <a:r>
              <a:rPr lang="en-US" b="1" dirty="0" smtClean="0"/>
              <a:t>On 5 other continents:</a:t>
            </a:r>
          </a:p>
          <a:p>
            <a:endParaRPr lang="en-US" b="1" dirty="0" smtClean="0"/>
          </a:p>
          <a:p>
            <a:r>
              <a:rPr lang="en-US" b="1" dirty="0" smtClean="0"/>
              <a:t>63 </a:t>
            </a:r>
            <a:r>
              <a:rPr lang="en-US" b="1" dirty="0"/>
              <a:t>governmental agencies</a:t>
            </a:r>
          </a:p>
          <a:p>
            <a:r>
              <a:rPr lang="en-US" b="1" dirty="0" smtClean="0"/>
              <a:t>10 </a:t>
            </a:r>
            <a:r>
              <a:rPr lang="en-US" b="1" dirty="0"/>
              <a:t>non-governmental </a:t>
            </a:r>
            <a:r>
              <a:rPr lang="en-US" b="1" dirty="0" smtClean="0"/>
              <a:t>organizations</a:t>
            </a:r>
            <a:endParaRPr lang="en-US" b="1" dirty="0"/>
          </a:p>
          <a:p>
            <a:r>
              <a:rPr lang="en-US" b="1" dirty="0" smtClean="0"/>
              <a:t>30 </a:t>
            </a:r>
            <a:r>
              <a:rPr lang="en-US" b="1" dirty="0"/>
              <a:t>Universities</a:t>
            </a:r>
          </a:p>
          <a:p>
            <a:endParaRPr lang="en-US" b="1" dirty="0" smtClean="0"/>
          </a:p>
          <a:p>
            <a:r>
              <a:rPr lang="en-US" b="1" i="1" dirty="0">
                <a:solidFill>
                  <a:srgbClr val="002060"/>
                </a:solidFill>
              </a:rPr>
              <a:t>Gateways add value to </a:t>
            </a:r>
            <a:r>
              <a:rPr lang="en-US" b="1" i="1" dirty="0" smtClean="0">
                <a:solidFill>
                  <a:srgbClr val="002060"/>
                </a:solidFill>
              </a:rPr>
              <a:t>many other organizations as well…. </a:t>
            </a:r>
            <a:endParaRPr lang="en-US" b="1" i="1" dirty="0">
              <a:solidFill>
                <a:srgbClr val="002060"/>
              </a:solidFill>
            </a:endParaRPr>
          </a:p>
          <a:p>
            <a:endParaRPr lang="en-US" b="1" dirty="0"/>
          </a:p>
          <a:p>
            <a:r>
              <a:rPr lang="en-US" b="1" dirty="0" smtClean="0"/>
              <a:t> </a:t>
            </a:r>
            <a:endParaRPr lang="en-US" b="1" dirty="0"/>
          </a:p>
        </p:txBody>
      </p:sp>
    </p:spTree>
    <p:extLst>
      <p:ext uri="{BB962C8B-B14F-4D97-AF65-F5344CB8AC3E}">
        <p14:creationId xmlns:p14="http://schemas.microsoft.com/office/powerpoint/2010/main" val="2803413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19071"/>
            <a:ext cx="7162800" cy="3139321"/>
          </a:xfrm>
          <a:prstGeom prst="rect">
            <a:avLst/>
          </a:prstGeom>
        </p:spPr>
        <p:txBody>
          <a:bodyPr wrap="square">
            <a:spAutoFit/>
          </a:bodyPr>
          <a:lstStyle/>
          <a:p>
            <a:r>
              <a:rPr lang="en-US" b="1" dirty="0" smtClean="0"/>
              <a:t>To preserve the spirit of Science Gateways, we must find a way to pitch the value proposition above the level of individual investigators…. </a:t>
            </a:r>
          </a:p>
          <a:p>
            <a:endParaRPr lang="en-US" b="1" i="1" dirty="0">
              <a:solidFill>
                <a:srgbClr val="002060"/>
              </a:solidFill>
            </a:endParaRPr>
          </a:p>
          <a:p>
            <a:r>
              <a:rPr lang="en-US" b="1" i="1" dirty="0" smtClean="0">
                <a:solidFill>
                  <a:srgbClr val="002060"/>
                </a:solidFill>
              </a:rPr>
              <a:t>Above-campus models have been used successfully by others:</a:t>
            </a:r>
          </a:p>
          <a:p>
            <a:endParaRPr lang="en-US" b="1" i="1" dirty="0">
              <a:solidFill>
                <a:srgbClr val="002060"/>
              </a:solidFill>
            </a:endParaRPr>
          </a:p>
          <a:p>
            <a:r>
              <a:rPr lang="en-US" b="1" i="1" dirty="0" smtClean="0">
                <a:solidFill>
                  <a:srgbClr val="002060"/>
                </a:solidFill>
              </a:rPr>
              <a:t>	See the </a:t>
            </a:r>
            <a:r>
              <a:rPr lang="en-US" b="1" i="1" dirty="0" err="1" smtClean="0">
                <a:solidFill>
                  <a:srgbClr val="002060"/>
                </a:solidFill>
              </a:rPr>
              <a:t>Kuahli</a:t>
            </a:r>
            <a:r>
              <a:rPr lang="en-US" b="1" i="1" dirty="0">
                <a:solidFill>
                  <a:srgbClr val="002060"/>
                </a:solidFill>
              </a:rPr>
              <a:t> foundation </a:t>
            </a:r>
            <a:r>
              <a:rPr lang="en-US" b="1" i="1" dirty="0" smtClean="0">
                <a:solidFill>
                  <a:srgbClr val="002060"/>
                </a:solidFill>
              </a:rPr>
              <a:t>(</a:t>
            </a:r>
            <a:r>
              <a:rPr lang="en-US" b="1" i="1" dirty="0" smtClean="0">
                <a:solidFill>
                  <a:srgbClr val="002060"/>
                </a:solidFill>
                <a:hlinkClick r:id="rId2"/>
              </a:rPr>
              <a:t>http</a:t>
            </a:r>
            <a:r>
              <a:rPr lang="en-US" b="1" i="1" dirty="0">
                <a:solidFill>
                  <a:srgbClr val="002060"/>
                </a:solidFill>
                <a:hlinkClick r:id="rId2"/>
              </a:rPr>
              <a:t>://www.kuali.org</a:t>
            </a:r>
            <a:r>
              <a:rPr lang="en-US" b="1" i="1" dirty="0" smtClean="0">
                <a:solidFill>
                  <a:srgbClr val="002060"/>
                </a:solidFill>
                <a:hlinkClick r:id="rId2"/>
              </a:rPr>
              <a:t>/</a:t>
            </a:r>
            <a:r>
              <a:rPr lang="en-US" b="1" i="1" dirty="0" smtClean="0">
                <a:solidFill>
                  <a:srgbClr val="002060"/>
                </a:solidFill>
              </a:rPr>
              <a:t>)</a:t>
            </a:r>
          </a:p>
          <a:p>
            <a:r>
              <a:rPr lang="en-US" b="1" i="1" dirty="0" smtClean="0">
                <a:solidFill>
                  <a:srgbClr val="002060"/>
                </a:solidFill>
              </a:rPr>
              <a:t>	as an example.</a:t>
            </a:r>
          </a:p>
          <a:p>
            <a:endParaRPr lang="en-US" b="1" i="1" dirty="0">
              <a:solidFill>
                <a:srgbClr val="002060"/>
              </a:solidFill>
            </a:endParaRPr>
          </a:p>
          <a:p>
            <a:r>
              <a:rPr lang="en-US" b="1" i="1" dirty="0" smtClean="0">
                <a:solidFill>
                  <a:srgbClr val="002060"/>
                </a:solidFill>
              </a:rPr>
              <a:t>Can such models be crafted for Gateways?</a:t>
            </a:r>
            <a:endParaRPr lang="en-US" b="1" i="1" dirty="0">
              <a:solidFill>
                <a:srgbClr val="002060"/>
              </a:solidFill>
            </a:endParaRPr>
          </a:p>
          <a:p>
            <a:r>
              <a:rPr lang="en-US" b="1" dirty="0" smtClean="0"/>
              <a:t> </a:t>
            </a:r>
            <a:endParaRPr lang="en-US" b="1" dirty="0"/>
          </a:p>
        </p:txBody>
      </p:sp>
    </p:spTree>
    <p:extLst>
      <p:ext uri="{BB962C8B-B14F-4D97-AF65-F5344CB8AC3E}">
        <p14:creationId xmlns:p14="http://schemas.microsoft.com/office/powerpoint/2010/main" val="27199088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71800"/>
            <a:ext cx="5257800" cy="923330"/>
          </a:xfrm>
          <a:prstGeom prst="rect">
            <a:avLst/>
          </a:prstGeom>
        </p:spPr>
        <p:txBody>
          <a:bodyPr wrap="square">
            <a:spAutoFit/>
          </a:bodyPr>
          <a:lstStyle/>
          <a:p>
            <a:r>
              <a:rPr lang="en-US" b="1" dirty="0" smtClean="0"/>
              <a:t>To be continued….</a:t>
            </a:r>
            <a:endParaRPr lang="en-US" b="1" i="1" dirty="0">
              <a:solidFill>
                <a:srgbClr val="002060"/>
              </a:solidFill>
            </a:endParaRPr>
          </a:p>
          <a:p>
            <a:endParaRPr lang="en-US" b="1" dirty="0"/>
          </a:p>
          <a:p>
            <a:r>
              <a:rPr lang="en-US" b="1" dirty="0" smtClean="0"/>
              <a:t> </a:t>
            </a:r>
            <a:endParaRPr lang="en-US" b="1" dirty="0"/>
          </a:p>
        </p:txBody>
      </p:sp>
    </p:spTree>
    <p:extLst>
      <p:ext uri="{BB962C8B-B14F-4D97-AF65-F5344CB8AC3E}">
        <p14:creationId xmlns:p14="http://schemas.microsoft.com/office/powerpoint/2010/main" val="29497424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847725" y="1885950"/>
            <a:ext cx="7381875" cy="4770537"/>
          </a:xfrm>
          <a:prstGeom prst="rect">
            <a:avLst/>
          </a:prstGeom>
          <a:noFill/>
          <a:ln w="9525">
            <a:noFill/>
            <a:miter lim="800000"/>
            <a:headEnd/>
            <a:tailEnd/>
          </a:ln>
        </p:spPr>
        <p:txBody>
          <a:bodyPr>
            <a:spAutoFit/>
          </a:bodyPr>
          <a:lstStyle/>
          <a:p>
            <a:r>
              <a:rPr lang="en-US" sz="1600" b="1" dirty="0"/>
              <a:t>CIPRES Science Gateway			Terri </a:t>
            </a:r>
            <a:r>
              <a:rPr lang="en-US" sz="1600" b="1" dirty="0" smtClean="0"/>
              <a:t>Schwartz </a:t>
            </a:r>
            <a:endParaRPr lang="en-US" sz="1600" b="1" dirty="0"/>
          </a:p>
          <a:p>
            <a:endParaRPr lang="en-US" sz="1600" b="1" dirty="0"/>
          </a:p>
          <a:p>
            <a:endParaRPr lang="en-US" sz="1600" b="1" dirty="0"/>
          </a:p>
          <a:p>
            <a:r>
              <a:rPr lang="en-US" sz="1600" b="1" dirty="0" smtClean="0"/>
              <a:t>Hybrid </a:t>
            </a:r>
            <a:r>
              <a:rPr lang="en-US" sz="1600" b="1" dirty="0"/>
              <a:t>Code Development		</a:t>
            </a:r>
            <a:r>
              <a:rPr lang="en-US" sz="1600" b="1" dirty="0" smtClean="0"/>
              <a:t>	Wayne </a:t>
            </a:r>
            <a:r>
              <a:rPr lang="en-US" sz="1600" b="1" dirty="0"/>
              <a:t>Pfeiffer</a:t>
            </a:r>
          </a:p>
          <a:p>
            <a:r>
              <a:rPr lang="en-US" sz="1600" b="1" dirty="0"/>
              <a:t>					</a:t>
            </a:r>
            <a:r>
              <a:rPr lang="en-US" sz="1600" b="1" dirty="0" err="1"/>
              <a:t>Alexandros</a:t>
            </a:r>
            <a:r>
              <a:rPr lang="en-US" sz="1600" b="1" dirty="0"/>
              <a:t> </a:t>
            </a:r>
            <a:r>
              <a:rPr lang="en-US" sz="1600" b="1" dirty="0" err="1"/>
              <a:t>Stamatakis</a:t>
            </a:r>
            <a:endParaRPr lang="en-US" sz="1600" b="1" dirty="0"/>
          </a:p>
          <a:p>
            <a:endParaRPr lang="en-US" sz="1600" b="1" dirty="0"/>
          </a:p>
          <a:p>
            <a:r>
              <a:rPr lang="en-US" sz="1600" b="1" dirty="0" smtClean="0"/>
              <a:t>XSEDE </a:t>
            </a:r>
            <a:r>
              <a:rPr lang="en-US" sz="1600" b="1" dirty="0"/>
              <a:t>Implementation Support		Nancy Wilkins-Diehr</a:t>
            </a:r>
          </a:p>
          <a:p>
            <a:r>
              <a:rPr lang="en-US" sz="1600" b="1" dirty="0"/>
              <a:t>					</a:t>
            </a:r>
            <a:r>
              <a:rPr lang="en-US" sz="1600" b="1" dirty="0" err="1"/>
              <a:t>Doru</a:t>
            </a:r>
            <a:r>
              <a:rPr lang="en-US" sz="1600" b="1" dirty="0"/>
              <a:t> </a:t>
            </a:r>
            <a:r>
              <a:rPr lang="en-US" sz="1600" b="1" dirty="0" err="1" smtClean="0"/>
              <a:t>Marcusiu</a:t>
            </a:r>
            <a:endParaRPr lang="en-US" sz="1600" b="1" dirty="0" smtClean="0"/>
          </a:p>
          <a:p>
            <a:r>
              <a:rPr lang="en-US" sz="1600" b="1" dirty="0" smtClean="0"/>
              <a:t>					Leo Carson</a:t>
            </a:r>
          </a:p>
          <a:p>
            <a:r>
              <a:rPr lang="en-US" sz="1600" b="1" dirty="0"/>
              <a:t>	</a:t>
            </a:r>
            <a:r>
              <a:rPr lang="en-US" sz="1600" b="1" dirty="0" smtClean="0"/>
              <a:t>				Mahidhar Tatineni</a:t>
            </a:r>
            <a:endParaRPr lang="en-US" sz="1600" b="1" dirty="0"/>
          </a:p>
          <a:p>
            <a:endParaRPr lang="en-US" sz="1600" b="1" dirty="0"/>
          </a:p>
          <a:p>
            <a:r>
              <a:rPr lang="en-US" sz="1600" b="1" dirty="0"/>
              <a:t>Workbench Framework:  		</a:t>
            </a:r>
            <a:r>
              <a:rPr lang="en-US" sz="1600" b="1" dirty="0" smtClean="0"/>
              <a:t>`	Terri Schwartz</a:t>
            </a:r>
            <a:r>
              <a:rPr lang="en-US" sz="1600" b="1" dirty="0"/>
              <a:t>	</a:t>
            </a:r>
            <a:endParaRPr lang="en-US" sz="1600" b="1" dirty="0" smtClean="0"/>
          </a:p>
          <a:p>
            <a:r>
              <a:rPr lang="en-US" sz="1600" b="1" dirty="0"/>
              <a:t>	</a:t>
            </a:r>
            <a:r>
              <a:rPr lang="en-US" sz="1600" b="1" dirty="0" smtClean="0"/>
              <a:t>				Paul </a:t>
            </a:r>
            <a:r>
              <a:rPr lang="en-US" sz="1600" b="1" dirty="0"/>
              <a:t>Hoover</a:t>
            </a:r>
          </a:p>
          <a:p>
            <a:r>
              <a:rPr lang="en-US" sz="1600" b="1" dirty="0"/>
              <a:t>					Lucie </a:t>
            </a:r>
            <a:r>
              <a:rPr lang="en-US" sz="1600" b="1" dirty="0" smtClean="0"/>
              <a:t>Chan</a:t>
            </a:r>
          </a:p>
          <a:p>
            <a:r>
              <a:rPr lang="en-US" sz="1600" b="1" dirty="0"/>
              <a:t>	</a:t>
            </a:r>
            <a:r>
              <a:rPr lang="en-US" sz="1600" b="1" dirty="0" smtClean="0"/>
              <a:t>				Jeremy Carver</a:t>
            </a:r>
            <a:endParaRPr lang="en-US" sz="1600" b="1" dirty="0"/>
          </a:p>
          <a:p>
            <a:endParaRPr lang="en-US" sz="1600" dirty="0"/>
          </a:p>
          <a:p>
            <a:endParaRPr lang="en-US" sz="1600" dirty="0"/>
          </a:p>
          <a:p>
            <a:endParaRPr lang="en-US" sz="1600" dirty="0"/>
          </a:p>
          <a:p>
            <a:endParaRPr lang="en-US" sz="1600" dirty="0"/>
          </a:p>
        </p:txBody>
      </p:sp>
      <p:sp>
        <p:nvSpPr>
          <p:cNvPr id="3" name="TextBox 2"/>
          <p:cNvSpPr txBox="1">
            <a:spLocks noChangeArrowheads="1"/>
          </p:cNvSpPr>
          <p:nvPr/>
        </p:nvSpPr>
        <p:spPr bwMode="auto">
          <a:xfrm>
            <a:off x="285750" y="1154112"/>
            <a:ext cx="7229475" cy="369888"/>
          </a:xfrm>
          <a:prstGeom prst="rect">
            <a:avLst/>
          </a:prstGeom>
          <a:noFill/>
          <a:ln w="9525">
            <a:noFill/>
            <a:miter lim="800000"/>
            <a:headEnd/>
            <a:tailEnd/>
          </a:ln>
        </p:spPr>
        <p:txBody>
          <a:bodyPr>
            <a:spAutoFit/>
          </a:bodyPr>
          <a:lstStyle/>
          <a:p>
            <a:r>
              <a:rPr lang="en-US" b="1"/>
              <a:t>Acknowledgements:</a:t>
            </a:r>
          </a:p>
        </p:txBody>
      </p:sp>
    </p:spTree>
    <p:extLst>
      <p:ext uri="{BB962C8B-B14F-4D97-AF65-F5344CB8AC3E}">
        <p14:creationId xmlns:p14="http://schemas.microsoft.com/office/powerpoint/2010/main" val="1714067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9811716"/>
              </p:ext>
            </p:extLst>
          </p:nvPr>
        </p:nvGraphicFramePr>
        <p:xfrm>
          <a:off x="762000" y="2895600"/>
          <a:ext cx="7298747" cy="3516388"/>
        </p:xfrm>
        <a:graphic>
          <a:graphicData uri="http://schemas.openxmlformats.org/drawingml/2006/table">
            <a:tbl>
              <a:tblPr>
                <a:tableStyleId>{5C22544A-7EE6-4342-B048-85BDC9FD1C3A}</a:tableStyleId>
              </a:tblPr>
              <a:tblGrid>
                <a:gridCol w="3429000"/>
                <a:gridCol w="3869747"/>
              </a:tblGrid>
              <a:tr h="43168">
                <a:tc>
                  <a:txBody>
                    <a:bodyPr/>
                    <a:lstStyle/>
                    <a:p>
                      <a:pPr algn="l" fontAlgn="b"/>
                      <a:r>
                        <a:rPr lang="en-US" sz="1200" b="1" i="0" u="none" strike="noStrike" dirty="0" smtClean="0">
                          <a:solidFill>
                            <a:srgbClr val="000000"/>
                          </a:solidFill>
                          <a:effectLst/>
                          <a:latin typeface="Calibri"/>
                        </a:rPr>
                        <a:t>Data</a:t>
                      </a:r>
                      <a:r>
                        <a:rPr lang="en-US" sz="1200" b="1" i="0" u="none" strike="noStrike" baseline="0" dirty="0" smtClean="0">
                          <a:solidFill>
                            <a:srgbClr val="000000"/>
                          </a:solidFill>
                          <a:effectLst/>
                          <a:latin typeface="Calibri"/>
                        </a:rPr>
                        <a:t> Portals</a:t>
                      </a:r>
                      <a:endParaRPr lang="en-US" sz="1200" b="1" i="0" u="none" strike="noStrike" dirty="0">
                        <a:solidFill>
                          <a:srgbClr val="000000"/>
                        </a:solidFill>
                        <a:effectLst/>
                        <a:latin typeface="Calibri"/>
                      </a:endParaRPr>
                    </a:p>
                  </a:txBody>
                  <a:tcPr marL="1325" marR="1325" marT="1325" marB="0" anchor="b"/>
                </a:tc>
                <a:tc>
                  <a:txBody>
                    <a:bodyPr/>
                    <a:lstStyle/>
                    <a:p>
                      <a:pPr algn="l" fontAlgn="b"/>
                      <a:endParaRPr lang="en-US" sz="1200" b="0" i="0" u="none" strike="noStrike">
                        <a:solidFill>
                          <a:srgbClr val="000000"/>
                        </a:solidFill>
                        <a:effectLst/>
                        <a:latin typeface="Calibri"/>
                      </a:endParaRPr>
                    </a:p>
                  </a:txBody>
                  <a:tcPr marL="1325" marR="1325" marT="1325" marB="0" anchor="b"/>
                </a:tc>
              </a:tr>
              <a:tr h="84539">
                <a:tc>
                  <a:txBody>
                    <a:bodyPr/>
                    <a:lstStyle/>
                    <a:p>
                      <a:pPr algn="l" fontAlgn="t"/>
                      <a:r>
                        <a:rPr lang="en-US" sz="1200" u="none" strike="noStrike">
                          <a:effectLst/>
                          <a:hlinkClick r:id="rId2"/>
                        </a:rPr>
                        <a:t>Indiana University Centralized Life Sciences Data</a:t>
                      </a:r>
                      <a:endParaRPr lang="en-US" sz="1200" b="0" i="0" u="none" strike="noStrike">
                        <a:solidFill>
                          <a:srgbClr val="9C0006"/>
                        </a:solidFill>
                        <a:effectLst/>
                        <a:latin typeface="Calibri"/>
                      </a:endParaRPr>
                    </a:p>
                  </a:txBody>
                  <a:tcPr marL="1325" marR="1325" marT="1325" marB="0"/>
                </a:tc>
                <a:tc>
                  <a:txBody>
                    <a:bodyPr/>
                    <a:lstStyle/>
                    <a:p>
                      <a:pPr algn="l" fontAlgn="t"/>
                      <a:r>
                        <a:rPr lang="en-US" sz="1200" u="none" strike="noStrike">
                          <a:effectLst/>
                        </a:rPr>
                        <a:t>Genetics and Nucleic Acids</a:t>
                      </a:r>
                      <a:endParaRPr lang="en-US" sz="1200" b="0" i="0" u="none" strike="noStrike">
                        <a:solidFill>
                          <a:srgbClr val="9C0006"/>
                        </a:solidFill>
                        <a:effectLst/>
                        <a:latin typeface="Calibri"/>
                      </a:endParaRPr>
                    </a:p>
                  </a:txBody>
                  <a:tcPr marL="1325" marR="1325" marT="1325" marB="0"/>
                </a:tc>
              </a:tr>
              <a:tr h="167277">
                <a:tc>
                  <a:txBody>
                    <a:bodyPr/>
                    <a:lstStyle/>
                    <a:p>
                      <a:pPr algn="l" fontAlgn="t"/>
                      <a:r>
                        <a:rPr lang="en-US" sz="1200" u="none" strike="noStrike">
                          <a:effectLst/>
                          <a:hlinkClick r:id="rId3"/>
                        </a:rPr>
                        <a:t>Dark Energy Survey Data Management</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Extragalactic Astronomy and Cosmology</a:t>
                      </a:r>
                      <a:endParaRPr lang="en-US" sz="1200" b="0" i="0" u="none" strike="noStrike" dirty="0">
                        <a:solidFill>
                          <a:srgbClr val="9C6500"/>
                        </a:solidFill>
                        <a:effectLst/>
                        <a:latin typeface="Calibri"/>
                      </a:endParaRPr>
                    </a:p>
                  </a:txBody>
                  <a:tcPr marL="1325" marR="1325" marT="1325" marB="0"/>
                </a:tc>
              </a:tr>
              <a:tr h="208648">
                <a:tc>
                  <a:txBody>
                    <a:bodyPr/>
                    <a:lstStyle/>
                    <a:p>
                      <a:pPr algn="l" fontAlgn="t"/>
                      <a:r>
                        <a:rPr lang="en-US" sz="1200" u="none" strike="noStrike">
                          <a:effectLst/>
                          <a:hlinkClick r:id="rId4"/>
                        </a:rPr>
                        <a:t>Biodrugscore: A portal for customized scoring and ranking of molecules docked to the human proteome</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Biochemistry and Molecular Structure and Function</a:t>
                      </a:r>
                      <a:endParaRPr lang="en-US" sz="1200" b="0" i="0" u="none" strike="noStrike" dirty="0">
                        <a:solidFill>
                          <a:srgbClr val="9C6500"/>
                        </a:solidFill>
                        <a:effectLst/>
                        <a:latin typeface="Calibri"/>
                      </a:endParaRPr>
                    </a:p>
                  </a:txBody>
                  <a:tcPr marL="1325" marR="1325" marT="1325" marB="0"/>
                </a:tc>
              </a:tr>
              <a:tr h="208648">
                <a:tc>
                  <a:txBody>
                    <a:bodyPr/>
                    <a:lstStyle/>
                    <a:p>
                      <a:pPr algn="l" fontAlgn="t"/>
                      <a:r>
                        <a:rPr lang="en-US" sz="1200" u="none" strike="noStrike">
                          <a:effectLst/>
                          <a:hlinkClick r:id="rId5"/>
                        </a:rPr>
                        <a:t>Globus Online</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Engineering Infrastructure Development</a:t>
                      </a:r>
                      <a:endParaRPr lang="en-US" sz="1200" b="0" i="0" u="none" strike="noStrike" dirty="0">
                        <a:solidFill>
                          <a:srgbClr val="9C6500"/>
                        </a:solidFill>
                        <a:effectLst/>
                        <a:latin typeface="Calibri"/>
                      </a:endParaRPr>
                    </a:p>
                  </a:txBody>
                  <a:tcPr marL="1325" marR="1325" marT="1325" marB="0"/>
                </a:tc>
              </a:tr>
              <a:tr h="84539">
                <a:tc>
                  <a:txBody>
                    <a:bodyPr/>
                    <a:lstStyle/>
                    <a:p>
                      <a:pPr algn="l" fontAlgn="t"/>
                      <a:r>
                        <a:rPr lang="en-US" sz="1200" u="none" strike="noStrike">
                          <a:effectLst/>
                          <a:hlinkClick r:id="rId6"/>
                        </a:rPr>
                        <a:t>High Resolution Daily Temperature and Precipitation Data for the Northeast United States</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Atmospheric Sciences</a:t>
                      </a:r>
                      <a:endParaRPr lang="en-US" sz="1200" b="0" i="0" u="none" strike="noStrike" dirty="0">
                        <a:solidFill>
                          <a:srgbClr val="9C6500"/>
                        </a:solidFill>
                        <a:effectLst/>
                        <a:latin typeface="Calibri"/>
                      </a:endParaRPr>
                    </a:p>
                  </a:txBody>
                  <a:tcPr marL="1325" marR="1325" marT="1325" marB="0"/>
                </a:tc>
              </a:tr>
              <a:tr h="84539">
                <a:tc>
                  <a:txBody>
                    <a:bodyPr/>
                    <a:lstStyle/>
                    <a:p>
                      <a:pPr algn="l" fontAlgn="t"/>
                      <a:r>
                        <a:rPr lang="en-US" sz="1200" u="none" strike="noStrike">
                          <a:effectLst/>
                          <a:hlinkClick r:id="rId7"/>
                        </a:rPr>
                        <a:t>Isoscapes modeling, analysis and prediction (IsoMAP)</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Environmental Biology</a:t>
                      </a:r>
                      <a:endParaRPr lang="en-US" sz="1200" b="0" i="0" u="none" strike="noStrike" dirty="0">
                        <a:solidFill>
                          <a:srgbClr val="9C6500"/>
                        </a:solidFill>
                        <a:effectLst/>
                        <a:latin typeface="Calibri"/>
                      </a:endParaRPr>
                    </a:p>
                  </a:txBody>
                  <a:tcPr marL="1325" marR="1325" marT="1325" marB="0"/>
                </a:tc>
              </a:tr>
              <a:tr h="84539">
                <a:tc>
                  <a:txBody>
                    <a:bodyPr/>
                    <a:lstStyle/>
                    <a:p>
                      <a:pPr algn="l" fontAlgn="t"/>
                      <a:r>
                        <a:rPr lang="en-US" sz="1200" u="none" strike="noStrike" dirty="0">
                          <a:effectLst/>
                          <a:hlinkClick r:id="rId8"/>
                        </a:rPr>
                        <a:t>Linked Environments for Atmospheric Discovery</a:t>
                      </a:r>
                      <a:endParaRPr lang="en-US" sz="1200" b="0" i="0" u="none" strike="noStrike" dirty="0">
                        <a:solidFill>
                          <a:srgbClr val="9C6500"/>
                        </a:solidFill>
                        <a:effectLst/>
                        <a:latin typeface="Calibri"/>
                      </a:endParaRPr>
                    </a:p>
                  </a:txBody>
                  <a:tcPr marL="1325" marR="1325" marT="1325" marB="0"/>
                </a:tc>
                <a:tc>
                  <a:txBody>
                    <a:bodyPr/>
                    <a:lstStyle/>
                    <a:p>
                      <a:pPr algn="l" fontAlgn="t"/>
                      <a:r>
                        <a:rPr lang="en-US" sz="1200" u="none" strike="noStrike" dirty="0">
                          <a:effectLst/>
                        </a:rPr>
                        <a:t>Atmospheric Sciences</a:t>
                      </a:r>
                      <a:endParaRPr lang="en-US" sz="1200" b="0" i="0" u="none" strike="noStrike" dirty="0">
                        <a:solidFill>
                          <a:srgbClr val="9C6500"/>
                        </a:solidFill>
                        <a:effectLst/>
                        <a:latin typeface="Calibri"/>
                      </a:endParaRPr>
                    </a:p>
                  </a:txBody>
                  <a:tcPr marL="1325" marR="1325" marT="1325" marB="0"/>
                </a:tc>
              </a:tr>
              <a:tr h="84539">
                <a:tc>
                  <a:txBody>
                    <a:bodyPr/>
                    <a:lstStyle/>
                    <a:p>
                      <a:pPr algn="l" fontAlgn="t"/>
                      <a:r>
                        <a:rPr lang="en-US" sz="1200" u="none" strike="noStrike">
                          <a:effectLst/>
                          <a:hlinkClick r:id="rId9"/>
                        </a:rPr>
                        <a:t>Massive Pulsar Surveys using the Arecibo L-band Feed Array (ALFA)</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Astronomical Sciences</a:t>
                      </a:r>
                      <a:endParaRPr lang="en-US" sz="1200" b="0" i="0" u="none" strike="noStrike" dirty="0">
                        <a:solidFill>
                          <a:srgbClr val="9C6500"/>
                        </a:solidFill>
                        <a:effectLst/>
                        <a:latin typeface="Calibri"/>
                      </a:endParaRPr>
                    </a:p>
                  </a:txBody>
                  <a:tcPr marL="1325" marR="1325" marT="1325" marB="0"/>
                </a:tc>
              </a:tr>
              <a:tr h="84539">
                <a:tc>
                  <a:txBody>
                    <a:bodyPr/>
                    <a:lstStyle/>
                    <a:p>
                      <a:pPr algn="l" fontAlgn="t"/>
                      <a:r>
                        <a:rPr lang="en-US" sz="1200" u="none" strike="noStrike">
                          <a:effectLst/>
                          <a:hlinkClick r:id="rId10"/>
                        </a:rPr>
                        <a:t>Purdue Environmental Data Portal</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Earth Sciences</a:t>
                      </a:r>
                      <a:endParaRPr lang="en-US" sz="1200" b="0" i="0" u="none" strike="noStrike" dirty="0">
                        <a:solidFill>
                          <a:srgbClr val="9C6500"/>
                        </a:solidFill>
                        <a:effectLst/>
                        <a:latin typeface="Calibri"/>
                      </a:endParaRPr>
                    </a:p>
                  </a:txBody>
                  <a:tcPr marL="1325" marR="1325" marT="1325" marB="0"/>
                </a:tc>
              </a:tr>
              <a:tr h="84539">
                <a:tc>
                  <a:txBody>
                    <a:bodyPr/>
                    <a:lstStyle/>
                    <a:p>
                      <a:pPr algn="l" fontAlgn="t"/>
                      <a:r>
                        <a:rPr lang="en-US" sz="1200" u="none" strike="noStrike">
                          <a:effectLst/>
                          <a:hlinkClick r:id="rId11"/>
                        </a:rPr>
                        <a:t>QuakeSim</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Geophysics</a:t>
                      </a:r>
                      <a:endParaRPr lang="en-US" sz="1200" b="0" i="0" u="none" strike="noStrike" dirty="0">
                        <a:solidFill>
                          <a:srgbClr val="9C6500"/>
                        </a:solidFill>
                        <a:effectLst/>
                        <a:latin typeface="Calibri"/>
                      </a:endParaRPr>
                    </a:p>
                  </a:txBody>
                  <a:tcPr marL="1325" marR="1325" marT="1325" marB="0"/>
                </a:tc>
              </a:tr>
              <a:tr h="84539">
                <a:tc>
                  <a:txBody>
                    <a:bodyPr/>
                    <a:lstStyle/>
                    <a:p>
                      <a:pPr algn="l" fontAlgn="t"/>
                      <a:r>
                        <a:rPr lang="en-US" sz="1200" u="none" strike="noStrike">
                          <a:effectLst/>
                          <a:hlinkClick r:id="rId12"/>
                        </a:rPr>
                        <a:t>Science Gateway for Diffraction Facilities, Data and Methods</a:t>
                      </a:r>
                      <a:endParaRPr lang="en-US" sz="1200" b="0" i="0" u="none" strike="noStrike">
                        <a:solidFill>
                          <a:srgbClr val="9C6500"/>
                        </a:solidFill>
                        <a:effectLst/>
                        <a:latin typeface="Calibri"/>
                      </a:endParaRPr>
                    </a:p>
                  </a:txBody>
                  <a:tcPr marL="1325" marR="1325" marT="1325" marB="0"/>
                </a:tc>
                <a:tc>
                  <a:txBody>
                    <a:bodyPr/>
                    <a:lstStyle/>
                    <a:p>
                      <a:pPr algn="l" fontAlgn="t"/>
                      <a:r>
                        <a:rPr lang="en-US" sz="1200" u="none" strike="noStrike" dirty="0">
                          <a:effectLst/>
                        </a:rPr>
                        <a:t>Chemistry</a:t>
                      </a:r>
                      <a:endParaRPr lang="en-US" sz="1200" b="0" i="0" u="none" strike="noStrike" dirty="0">
                        <a:solidFill>
                          <a:srgbClr val="9C6500"/>
                        </a:solidFill>
                        <a:effectLst/>
                        <a:latin typeface="Calibri"/>
                      </a:endParaRPr>
                    </a:p>
                  </a:txBody>
                  <a:tcPr marL="1325" marR="1325" marT="1325" marB="0"/>
                </a:tc>
              </a:tr>
              <a:tr h="125909">
                <a:tc>
                  <a:txBody>
                    <a:bodyPr/>
                    <a:lstStyle/>
                    <a:p>
                      <a:pPr algn="l" fontAlgn="t"/>
                      <a:r>
                        <a:rPr lang="en-US" sz="1200" u="none" strike="noStrike" dirty="0">
                          <a:effectLst/>
                          <a:hlinkClick r:id="rId13"/>
                        </a:rPr>
                        <a:t>The Earth System Grid</a:t>
                      </a:r>
                      <a:endParaRPr lang="en-US" sz="1200" b="0" i="0" u="none" strike="noStrike" dirty="0">
                        <a:solidFill>
                          <a:srgbClr val="9C6500"/>
                        </a:solidFill>
                        <a:effectLst/>
                        <a:latin typeface="Calibri"/>
                      </a:endParaRPr>
                    </a:p>
                  </a:txBody>
                  <a:tcPr marL="1325" marR="1325" marT="1325" marB="0"/>
                </a:tc>
                <a:tc>
                  <a:txBody>
                    <a:bodyPr/>
                    <a:lstStyle/>
                    <a:p>
                      <a:pPr algn="l" fontAlgn="t"/>
                      <a:r>
                        <a:rPr lang="en-US" sz="1200" u="none" strike="noStrike" dirty="0">
                          <a:effectLst/>
                        </a:rPr>
                        <a:t>Global Atmospheric Research</a:t>
                      </a:r>
                      <a:endParaRPr lang="en-US" sz="1200" b="0" i="0" u="none" strike="noStrike" dirty="0">
                        <a:solidFill>
                          <a:srgbClr val="9C6500"/>
                        </a:solidFill>
                        <a:effectLst/>
                        <a:latin typeface="Calibri"/>
                      </a:endParaRPr>
                    </a:p>
                  </a:txBody>
                  <a:tcPr marL="1325" marR="1325" marT="1325"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95624485"/>
              </p:ext>
            </p:extLst>
          </p:nvPr>
        </p:nvGraphicFramePr>
        <p:xfrm>
          <a:off x="762000" y="990600"/>
          <a:ext cx="7298747" cy="1833060"/>
        </p:xfrm>
        <a:graphic>
          <a:graphicData uri="http://schemas.openxmlformats.org/drawingml/2006/table">
            <a:tbl>
              <a:tblPr>
                <a:tableStyleId>{5C22544A-7EE6-4342-B048-85BDC9FD1C3A}</a:tableStyleId>
              </a:tblPr>
              <a:tblGrid>
                <a:gridCol w="4555547"/>
                <a:gridCol w="2743200"/>
              </a:tblGrid>
              <a:tr h="219778">
                <a:tc>
                  <a:txBody>
                    <a:bodyPr/>
                    <a:lstStyle/>
                    <a:p>
                      <a:pPr algn="l" fontAlgn="t"/>
                      <a:r>
                        <a:rPr lang="en-US" sz="1200" u="sng" strike="noStrike" dirty="0">
                          <a:effectLst/>
                          <a:hlinkClick r:id="rId14"/>
                        </a:rPr>
                        <a:t>Neutron Science </a:t>
                      </a:r>
                      <a:r>
                        <a:rPr lang="en-US" sz="1200" u="sng" strike="noStrike" dirty="0" err="1">
                          <a:effectLst/>
                          <a:hlinkClick r:id="rId14"/>
                        </a:rPr>
                        <a:t>TeraGrid</a:t>
                      </a:r>
                      <a:r>
                        <a:rPr lang="en-US" sz="1200" u="sng" strike="noStrike" dirty="0">
                          <a:effectLst/>
                          <a:hlinkClick r:id="rId14"/>
                        </a:rPr>
                        <a:t> Gateway</a:t>
                      </a:r>
                      <a:endParaRPr lang="en-US" sz="1200" b="0" i="0" u="sng" strike="noStrike" dirty="0">
                        <a:solidFill>
                          <a:srgbClr val="0000FF"/>
                        </a:solidFill>
                        <a:effectLst/>
                        <a:latin typeface="Calibri"/>
                      </a:endParaRPr>
                    </a:p>
                  </a:txBody>
                  <a:tcPr marL="1325" marR="1325" marT="1325" marB="0"/>
                </a:tc>
                <a:tc>
                  <a:txBody>
                    <a:bodyPr/>
                    <a:lstStyle/>
                    <a:p>
                      <a:pPr algn="l" fontAlgn="t"/>
                      <a:r>
                        <a:rPr lang="en-US" sz="1200" u="none" strike="noStrike" dirty="0">
                          <a:effectLst/>
                        </a:rPr>
                        <a:t>Materials Research</a:t>
                      </a:r>
                      <a:endParaRPr lang="en-US" sz="1200" b="0" i="0" u="none" strike="noStrike" dirty="0">
                        <a:solidFill>
                          <a:srgbClr val="888888"/>
                        </a:solidFill>
                        <a:effectLst/>
                        <a:latin typeface="Arial"/>
                      </a:endParaRPr>
                    </a:p>
                  </a:txBody>
                  <a:tcPr marL="1325" marR="1325" marT="1325" marB="0"/>
                </a:tc>
              </a:tr>
              <a:tr h="248941">
                <a:tc>
                  <a:txBody>
                    <a:bodyPr/>
                    <a:lstStyle/>
                    <a:p>
                      <a:pPr algn="l" fontAlgn="t"/>
                      <a:r>
                        <a:rPr lang="en-US" sz="1200" u="none" strike="noStrike" dirty="0">
                          <a:effectLst/>
                          <a:hlinkClick r:id="rId15"/>
                        </a:rPr>
                        <a:t>OGCE Science Gateway Portal</a:t>
                      </a:r>
                      <a:endParaRPr lang="en-US" sz="1200" b="0" i="0" u="none" strike="noStrike" dirty="0">
                        <a:solidFill>
                          <a:srgbClr val="9C0006"/>
                        </a:solidFill>
                        <a:effectLst/>
                        <a:latin typeface="Calibri"/>
                      </a:endParaRPr>
                    </a:p>
                  </a:txBody>
                  <a:tcPr marL="1325" marR="1325" marT="1325" marB="0"/>
                </a:tc>
                <a:tc>
                  <a:txBody>
                    <a:bodyPr/>
                    <a:lstStyle/>
                    <a:p>
                      <a:pPr algn="l" fontAlgn="t"/>
                      <a:r>
                        <a:rPr lang="en-US" sz="1200" u="none" strike="noStrike" dirty="0">
                          <a:effectLst/>
                        </a:rPr>
                        <a:t>Information Technology and Organizations</a:t>
                      </a:r>
                      <a:endParaRPr lang="en-US" sz="1200" b="0" i="0" u="none" strike="noStrike" dirty="0">
                        <a:solidFill>
                          <a:srgbClr val="9C0006"/>
                        </a:solidFill>
                        <a:effectLst/>
                        <a:latin typeface="Calibri"/>
                      </a:endParaRPr>
                    </a:p>
                  </a:txBody>
                  <a:tcPr marL="1325" marR="1325" marT="1325" marB="0"/>
                </a:tc>
              </a:tr>
              <a:tr h="276983">
                <a:tc>
                  <a:txBody>
                    <a:bodyPr/>
                    <a:lstStyle/>
                    <a:p>
                      <a:pPr algn="l" fontAlgn="t"/>
                      <a:r>
                        <a:rPr lang="en-US" sz="1200" u="none" strike="noStrike">
                          <a:effectLst/>
                          <a:hlinkClick r:id="rId16"/>
                        </a:rPr>
                        <a:t>ROBETTA: Automated Prediction of Protein Structure and Interactions</a:t>
                      </a:r>
                      <a:endParaRPr lang="en-US" sz="1200" b="0" i="0" u="none" strike="noStrike">
                        <a:solidFill>
                          <a:srgbClr val="006100"/>
                        </a:solidFill>
                        <a:effectLst/>
                        <a:latin typeface="Calibri"/>
                      </a:endParaRPr>
                    </a:p>
                  </a:txBody>
                  <a:tcPr marL="1325" marR="1325" marT="1325" marB="0"/>
                </a:tc>
                <a:tc>
                  <a:txBody>
                    <a:bodyPr/>
                    <a:lstStyle/>
                    <a:p>
                      <a:pPr algn="l" fontAlgn="t"/>
                      <a:r>
                        <a:rPr lang="en-US" sz="1200" u="none" strike="noStrike">
                          <a:effectLst/>
                        </a:rPr>
                        <a:t>Molecular Biosciences</a:t>
                      </a:r>
                      <a:endParaRPr lang="en-US" sz="1200" b="0" i="0" u="none" strike="noStrike">
                        <a:solidFill>
                          <a:srgbClr val="006100"/>
                        </a:solidFill>
                        <a:effectLst/>
                        <a:latin typeface="Calibri"/>
                      </a:endParaRPr>
                    </a:p>
                  </a:txBody>
                  <a:tcPr marL="1325" marR="1325" marT="1325" marB="0"/>
                </a:tc>
              </a:tr>
              <a:tr h="219778">
                <a:tc>
                  <a:txBody>
                    <a:bodyPr/>
                    <a:lstStyle/>
                    <a:p>
                      <a:pPr algn="l" fontAlgn="t"/>
                      <a:r>
                        <a:rPr lang="en-US" sz="1200" u="none" strike="noStrike">
                          <a:effectLst/>
                          <a:hlinkClick r:id="rId17"/>
                        </a:rPr>
                        <a:t>SCEC Earthworks Project Tera 3D)</a:t>
                      </a:r>
                      <a:endParaRPr lang="en-US" sz="1200" b="0" i="0" u="none" strike="noStrike">
                        <a:solidFill>
                          <a:srgbClr val="006100"/>
                        </a:solidFill>
                        <a:effectLst/>
                        <a:latin typeface="Calibri"/>
                      </a:endParaRPr>
                    </a:p>
                  </a:txBody>
                  <a:tcPr marL="1325" marR="1325" marT="1325" marB="0"/>
                </a:tc>
                <a:tc>
                  <a:txBody>
                    <a:bodyPr/>
                    <a:lstStyle/>
                    <a:p>
                      <a:pPr algn="l" fontAlgn="t"/>
                      <a:r>
                        <a:rPr lang="en-US" sz="1200" u="none" strike="noStrike" dirty="0">
                          <a:effectLst/>
                        </a:rPr>
                        <a:t>Seismology</a:t>
                      </a:r>
                      <a:endParaRPr lang="en-US" sz="1200" b="0" i="0" u="none" strike="noStrike" dirty="0">
                        <a:solidFill>
                          <a:srgbClr val="006100"/>
                        </a:solidFill>
                        <a:effectLst/>
                        <a:latin typeface="Calibri"/>
                      </a:endParaRPr>
                    </a:p>
                  </a:txBody>
                  <a:tcPr marL="1325" marR="1325" marT="1325" marB="0"/>
                </a:tc>
              </a:tr>
              <a:tr h="219778">
                <a:tc>
                  <a:txBody>
                    <a:bodyPr/>
                    <a:lstStyle/>
                    <a:p>
                      <a:pPr algn="l" fontAlgn="t"/>
                      <a:r>
                        <a:rPr lang="en-US" sz="1200" u="none" strike="noStrike" dirty="0">
                          <a:effectLst/>
                        </a:rPr>
                        <a:t>Social Science Gateway</a:t>
                      </a:r>
                      <a:endParaRPr lang="en-US" sz="1200" b="0" i="0" u="none" strike="noStrike" dirty="0">
                        <a:solidFill>
                          <a:srgbClr val="9C0006"/>
                        </a:solidFill>
                        <a:effectLst/>
                        <a:latin typeface="Calibri"/>
                      </a:endParaRPr>
                    </a:p>
                  </a:txBody>
                  <a:tcPr marL="1325" marR="1325" marT="1325" marB="0"/>
                </a:tc>
                <a:tc>
                  <a:txBody>
                    <a:bodyPr/>
                    <a:lstStyle/>
                    <a:p>
                      <a:pPr algn="l" fontAlgn="b"/>
                      <a:r>
                        <a:rPr lang="en-US" sz="1200" u="none" strike="noStrike">
                          <a:effectLst/>
                        </a:rPr>
                        <a:t>Social and Economic Science</a:t>
                      </a:r>
                      <a:endParaRPr lang="en-US" sz="1200" b="0" i="0" u="none" strike="noStrike">
                        <a:solidFill>
                          <a:srgbClr val="000000"/>
                        </a:solidFill>
                        <a:effectLst/>
                        <a:latin typeface="Calibri"/>
                      </a:endParaRPr>
                    </a:p>
                  </a:txBody>
                  <a:tcPr marL="1325" marR="1325" marT="1325" marB="0" anchor="b"/>
                </a:tc>
              </a:tr>
              <a:tr h="219778">
                <a:tc>
                  <a:txBody>
                    <a:bodyPr/>
                    <a:lstStyle/>
                    <a:p>
                      <a:pPr algn="l" fontAlgn="t"/>
                      <a:r>
                        <a:rPr lang="en-US" sz="1200" u="sng" strike="noStrike">
                          <a:effectLst/>
                          <a:hlinkClick r:id="rId18"/>
                        </a:rPr>
                        <a:t>TeraGrid Geographic Information Science Gateway</a:t>
                      </a:r>
                      <a:endParaRPr lang="en-US" sz="1200" b="0" i="0" u="sng" strike="noStrike">
                        <a:solidFill>
                          <a:srgbClr val="0000FF"/>
                        </a:solidFill>
                        <a:effectLst/>
                        <a:latin typeface="Calibri"/>
                      </a:endParaRPr>
                    </a:p>
                  </a:txBody>
                  <a:tcPr marL="1325" marR="1325" marT="1325" marB="0"/>
                </a:tc>
                <a:tc>
                  <a:txBody>
                    <a:bodyPr/>
                    <a:lstStyle/>
                    <a:p>
                      <a:pPr algn="l" fontAlgn="t"/>
                      <a:r>
                        <a:rPr lang="en-US" sz="1200" u="none" strike="noStrike">
                          <a:effectLst/>
                        </a:rPr>
                        <a:t>Geography and Regional Science</a:t>
                      </a:r>
                      <a:endParaRPr lang="en-US" sz="1200" b="0" i="0" u="none" strike="noStrike">
                        <a:solidFill>
                          <a:srgbClr val="888888"/>
                        </a:solidFill>
                        <a:effectLst/>
                        <a:latin typeface="Arial"/>
                      </a:endParaRPr>
                    </a:p>
                  </a:txBody>
                  <a:tcPr marL="1325" marR="1325" marT="1325" marB="0"/>
                </a:tc>
              </a:tr>
              <a:tr h="219778">
                <a:tc>
                  <a:txBody>
                    <a:bodyPr/>
                    <a:lstStyle/>
                    <a:p>
                      <a:pPr algn="l" fontAlgn="t"/>
                      <a:r>
                        <a:rPr lang="en-US" sz="1200" u="sng" strike="noStrike">
                          <a:effectLst/>
                          <a:hlinkClick r:id="rId19"/>
                        </a:rPr>
                        <a:t>VLab - Virtual Laboratory for Earth and Planetary Materials</a:t>
                      </a:r>
                      <a:endParaRPr lang="en-US" sz="1200" b="0" i="0" u="sng" strike="noStrike">
                        <a:solidFill>
                          <a:srgbClr val="0000FF"/>
                        </a:solidFill>
                        <a:effectLst/>
                        <a:latin typeface="Calibri"/>
                      </a:endParaRPr>
                    </a:p>
                  </a:txBody>
                  <a:tcPr marL="1325" marR="1325" marT="1325" marB="0"/>
                </a:tc>
                <a:tc>
                  <a:txBody>
                    <a:bodyPr/>
                    <a:lstStyle/>
                    <a:p>
                      <a:pPr algn="l" fontAlgn="t"/>
                      <a:r>
                        <a:rPr lang="en-US" sz="1200" u="none" strike="noStrike" dirty="0">
                          <a:effectLst/>
                        </a:rPr>
                        <a:t>Materials Research</a:t>
                      </a:r>
                      <a:endParaRPr lang="en-US" sz="1200" b="0" i="0" u="none" strike="noStrike" dirty="0">
                        <a:solidFill>
                          <a:srgbClr val="888888"/>
                        </a:solidFill>
                        <a:effectLst/>
                        <a:latin typeface="Arial"/>
                      </a:endParaRPr>
                    </a:p>
                  </a:txBody>
                  <a:tcPr marL="1325" marR="1325" marT="1325" marB="0"/>
                </a:tc>
              </a:tr>
            </a:tbl>
          </a:graphicData>
        </a:graphic>
      </p:graphicFrame>
    </p:spTree>
    <p:extLst>
      <p:ext uri="{BB962C8B-B14F-4D97-AF65-F5344CB8AC3E}">
        <p14:creationId xmlns:p14="http://schemas.microsoft.com/office/powerpoint/2010/main" val="2133475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33586</TotalTime>
  <Words>3368</Words>
  <Application>Microsoft Office PowerPoint</Application>
  <PresentationFormat>On-screen Show (4:3)</PresentationFormat>
  <Paragraphs>672</Paragraphs>
  <Slides>86</Slides>
  <Notes>0</Notes>
  <HiddenSlides>0</HiddenSlides>
  <MMClips>0</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Default Design</vt:lpstr>
      <vt:lpstr>Custom Design</vt:lpstr>
      <vt:lpstr>Gateway Challenges and Evolution: Current Trends and Practices in US Science Gateways</vt:lpstr>
      <vt:lpstr>Talk overview</vt:lpstr>
      <vt:lpstr>Talk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optimize resource use:</vt:lpstr>
      <vt:lpstr>To optimize resource use:</vt:lpstr>
      <vt:lpstr>Efficiency of resource use:</vt:lpstr>
      <vt:lpstr>To optimize resource use:</vt:lpstr>
      <vt:lpstr>Monitor resource distribution:</vt:lpstr>
      <vt:lpstr>PowerPoint Presentation</vt:lpstr>
      <vt:lpstr>PowerPoint Presentation</vt:lpstr>
      <vt:lpstr>Monitor resource distribution:</vt:lpstr>
      <vt:lpstr>PowerPoint Presentation</vt:lpstr>
      <vt:lpstr>Monitor resource distribution:</vt:lpstr>
      <vt:lpstr>Monitor resource distribution:</vt:lpstr>
      <vt:lpstr>Monitor resource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Survival Strategy 1.    Innovate!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Survival Strategy 2.    Identify new funding models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mmiller</dc:creator>
  <cp:lastModifiedBy>mmiller</cp:lastModifiedBy>
  <cp:revision>115</cp:revision>
  <dcterms:created xsi:type="dcterms:W3CDTF">2013-05-06T18:52:40Z</dcterms:created>
  <dcterms:modified xsi:type="dcterms:W3CDTF">2013-06-03T23:34:01Z</dcterms:modified>
</cp:coreProperties>
</file>