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5" r:id="rId3"/>
    <p:sldId id="335" r:id="rId4"/>
    <p:sldId id="316" r:id="rId5"/>
    <p:sldId id="317" r:id="rId6"/>
    <p:sldId id="318" r:id="rId7"/>
    <p:sldId id="319" r:id="rId8"/>
    <p:sldId id="341" r:id="rId9"/>
    <p:sldId id="314" r:id="rId10"/>
    <p:sldId id="320" r:id="rId11"/>
    <p:sldId id="324" r:id="rId12"/>
    <p:sldId id="340" r:id="rId13"/>
    <p:sldId id="337" r:id="rId14"/>
    <p:sldId id="338" r:id="rId15"/>
    <p:sldId id="339" r:id="rId16"/>
    <p:sldId id="328" r:id="rId17"/>
    <p:sldId id="327" r:id="rId18"/>
    <p:sldId id="329" r:id="rId19"/>
    <p:sldId id="321" r:id="rId20"/>
    <p:sldId id="330" r:id="rId21"/>
    <p:sldId id="331" r:id="rId22"/>
    <p:sldId id="322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DE9"/>
    <a:srgbClr val="878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6" autoAdjust="0"/>
    <p:restoredTop sz="93935" autoAdjust="0"/>
  </p:normalViewPr>
  <p:slideViewPr>
    <p:cSldViewPr snapToGrid="0" snapToObjects="1">
      <p:cViewPr varScale="1">
        <p:scale>
          <a:sx n="63" d="100"/>
          <a:sy n="63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E63C33F-469D-514B-A517-D23878447916}" type="datetimeFigureOut">
              <a:rPr lang="en-US"/>
              <a:pPr>
                <a:defRPr/>
              </a:pPr>
              <a:t>03/06/2013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5234127-5F70-FA4E-89D9-77125261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3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CB1A835-9F40-CE4C-B948-AC27AA7B64C1}" type="datetimeFigureOut">
              <a:rPr lang="en-US"/>
              <a:pPr>
                <a:defRPr/>
              </a:pPr>
              <a:t>03/06/2013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40CDFC8-16D1-8A4F-A5DB-348E3E06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Intro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Requirements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1 single user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2 non customize for end-user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3 error trace through steps difficult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4</a:t>
            </a:r>
            <a:r>
              <a:rPr lang="en-US" baseline="0" dirty="0">
                <a:latin typeface="Calibri" charset="0"/>
              </a:rPr>
              <a:t> rescuing wf not user-friendly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5 grid certificates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6 difficult input dataset selection (old bidb table)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7 newcomers need same portal/infrastructure to develop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===========================================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High-level Requirements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1-1 local user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1-2 configurable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1-3 input output error background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1-4 GUI</a:t>
            </a:r>
            <a:r>
              <a:rPr lang="en-US" baseline="0" dirty="0">
                <a:latin typeface="Calibri" charset="0"/>
              </a:rPr>
              <a:t> improve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1-5 bg gridcert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1-6 uniprot + sprot + self easy managing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1-7 outside users </a:t>
            </a:r>
            <a:r>
              <a:rPr lang="en-US" baseline="0">
                <a:latin typeface="Calibri" charset="0"/>
              </a:rPr>
              <a:t>ruffus</a:t>
            </a:r>
            <a:endParaRPr lang="en-US" baseline="0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Implementation</a:t>
            </a:r>
            <a:endParaRPr lang="en-US" baseline="0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A cluster auth 1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B gridcert 5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C GUI submission 2+4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D GUI monitoring errortrace rescuing 4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E wrap</a:t>
            </a:r>
            <a:r>
              <a:rPr lang="en-US" baseline="0" dirty="0">
                <a:latin typeface="Calibri" charset="0"/>
              </a:rPr>
              <a:t> a lot 3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F </a:t>
            </a:r>
            <a:r>
              <a:rPr lang="en-US" baseline="0">
                <a:latin typeface="Calibri" charset="0"/>
              </a:rPr>
              <a:t>BioDB</a:t>
            </a:r>
            <a:r>
              <a:rPr lang="en-US" baseline="0" dirty="0">
                <a:latin typeface="Calibri" charset="0"/>
              </a:rPr>
              <a:t> 6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G </a:t>
            </a:r>
            <a:r>
              <a:rPr lang="en-US" baseline="0">
                <a:latin typeface="Calibri" charset="0"/>
              </a:rPr>
              <a:t>Ruffus</a:t>
            </a: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1AC7C1-6711-324E-BB78-4A33FD3AB7A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0" y="1522413"/>
            <a:ext cx="9144000" cy="22748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E7DE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defPPr>
              <a:defRPr lang="en-US"/>
            </a:defPPr>
            <a:lvl1pPr eaLnBrk="1" hangingPunct="1">
              <a:defRPr sz="2400">
                <a:latin typeface="Calibri" charset="0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lvl="0"/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5600"/>
            <a:ext cx="17526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692275" y="6122410"/>
            <a:ext cx="5499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sz="1000" dirty="0" smtClean="0">
                <a:latin typeface="Arial" charset="0"/>
                <a:cs typeface="+mn-cs"/>
                <a:sym typeface="Arial" charset="0"/>
              </a:rPr>
              <a:t>SCI-BUS is supported by the FP7 Capacities </a:t>
            </a:r>
            <a:r>
              <a:rPr lang="en-US" sz="1000" dirty="0" err="1" smtClean="0">
                <a:latin typeface="Arial" charset="0"/>
                <a:cs typeface="+mn-cs"/>
                <a:sym typeface="Arial" charset="0"/>
              </a:rPr>
              <a:t>Programme</a:t>
            </a:r>
            <a:r>
              <a:rPr lang="en-US" sz="1000" smtClean="0">
                <a:latin typeface="Arial" charset="0"/>
                <a:cs typeface="+mn-cs"/>
                <a:sym typeface="Arial" charset="0"/>
              </a:rPr>
              <a:t>  under  contract nr RI-283481</a:t>
            </a:r>
            <a:endParaRPr lang="en-US" sz="1000" smtClean="0">
              <a:latin typeface="Arial" charset="0"/>
              <a:cs typeface="+mn-cs"/>
            </a:endParaRPr>
          </a:p>
          <a:p>
            <a:pPr defTabSz="914400">
              <a:spcBef>
                <a:spcPct val="50000"/>
              </a:spcBef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pic>
        <p:nvPicPr>
          <p:cNvPr id="7" name="Picture 10" descr="EUfla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253163"/>
            <a:ext cx="7905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P7-cap-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073775"/>
            <a:ext cx="8651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-e-Infrastructure_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355600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A8614B-85B1-554A-8514-92F1F370465F}" type="datetime1">
              <a:rPr lang="en-US"/>
              <a:pPr>
                <a:defRPr/>
              </a:pPr>
              <a:t>03/06/2013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79982-A4A4-8A42-AA75-EC51400D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0" y="11389"/>
            <a:ext cx="9144000" cy="152334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E7DE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defPPr>
              <a:defRPr lang="en-US"/>
            </a:defPPr>
            <a:lvl1pPr eaLnBrk="1" hangingPunct="1">
              <a:defRPr sz="2400">
                <a:latin typeface="Calibri" charset="0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lvl="0"/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5100"/>
            <a:ext cx="14398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CDF0CD-0276-0746-ACA2-A4CDE13ED75E}" type="datetime1">
              <a:rPr lang="en-US"/>
              <a:pPr>
                <a:defRPr/>
              </a:pPr>
              <a:t>03/06/2013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" descr="eth_logo_black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98" y="165100"/>
            <a:ext cx="1005068" cy="25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C06B2E7-8817-C647-8C53-E1B3E5CABF8F}" type="datetime1">
              <a:rPr lang="en-US"/>
              <a:pPr>
                <a:defRPr/>
              </a:pPr>
              <a:t>03/06/2013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84AE38D-5CC8-7A4E-9821-CCF2E8144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Courier New"/>
        <a:buChar char="o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the Swiss Grid Proteomics Portal 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00707" y="3886200"/>
            <a:ext cx="8328825" cy="1752600"/>
          </a:xfrm>
        </p:spPr>
        <p:txBody>
          <a:bodyPr/>
          <a:lstStyle/>
          <a:p>
            <a:pPr eaLnBrk="1" hangingPunct="1"/>
            <a:r>
              <a:rPr lang="en-US" sz="2800" dirty="0"/>
              <a:t>Peter Kunszt, </a:t>
            </a:r>
            <a:r>
              <a:rPr lang="en-US" sz="2800" dirty="0">
                <a:solidFill>
                  <a:schemeClr val="tx2"/>
                </a:solidFill>
              </a:rPr>
              <a:t>Lorenz Blum</a:t>
            </a:r>
            <a:r>
              <a:rPr lang="en-US" sz="2800" dirty="0"/>
              <a:t>, Béla Hullár, Emanuel Schmid, Adam Srebniak, Witold Wolski, Bernd Rinn, Franz-Josef Elmer, Chandrasekhar Ramakrishnan, Andreas Quandt and Lars Malmström</a:t>
            </a:r>
            <a:endParaRPr lang="en-US" sz="28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39" name="Picture 1" descr="eth_logo_black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08013"/>
            <a:ext cx="37274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US" dirty="0"/>
              <a:t>gUSE is Liferay based -&gt; simpler web development</a:t>
            </a:r>
          </a:p>
          <a:p>
            <a:r>
              <a:rPr lang="en-US" dirty="0"/>
              <a:t>Workflow wizard</a:t>
            </a:r>
          </a:p>
          <a:p>
            <a:pPr lvl="1"/>
            <a:r>
              <a:rPr lang="en-US" dirty="0"/>
              <a:t>Better guidance, simplified UI</a:t>
            </a:r>
          </a:p>
          <a:p>
            <a:pPr lvl="1"/>
            <a:r>
              <a:rPr lang="en-US" dirty="0"/>
              <a:t>Simple to add more configuration options (number, text, selection) 	</a:t>
            </a:r>
          </a:p>
          <a:p>
            <a:r>
              <a:rPr lang="en-US" dirty="0"/>
              <a:t>Workflow monitor</a:t>
            </a:r>
          </a:p>
          <a:p>
            <a:pPr lvl="1"/>
            <a:r>
              <a:rPr lang="en-US" dirty="0"/>
              <a:t>Compact UI</a:t>
            </a:r>
          </a:p>
          <a:p>
            <a:pPr lvl="1"/>
            <a:r>
              <a:rPr lang="en-US" dirty="0"/>
              <a:t>Simple "rescue"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Wizard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355" b="-5355"/>
          <a:stretch>
            <a:fillRect/>
          </a:stretch>
        </p:blipFill>
        <p:spPr>
          <a:xfrm>
            <a:off x="0" y="1533693"/>
            <a:ext cx="9204856" cy="5062316"/>
          </a:xfrm>
        </p:spPr>
      </p:pic>
    </p:spTree>
    <p:extLst>
      <p:ext uri="{BB962C8B-B14F-4D97-AF65-F5344CB8AC3E}">
        <p14:creationId xmlns:p14="http://schemas.microsoft.com/office/powerpoint/2010/main" val="5333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Wizard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8915" b="-38915"/>
          <a:stretch>
            <a:fillRect/>
          </a:stretch>
        </p:blipFill>
        <p:spPr>
          <a:xfrm>
            <a:off x="0" y="1565585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4854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Wizard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23" r="-2323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169" t="66179" b="8097"/>
          <a:stretch/>
        </p:blipFill>
        <p:spPr>
          <a:xfrm>
            <a:off x="6983999" y="6198799"/>
            <a:ext cx="561767" cy="660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1786" y="6377707"/>
            <a:ext cx="167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openBIS</a:t>
            </a:r>
          </a:p>
        </p:txBody>
      </p:sp>
      <p:sp>
        <p:nvSpPr>
          <p:cNvPr id="3" name="Bent-Up Arrow 2"/>
          <p:cNvSpPr/>
          <p:nvPr/>
        </p:nvSpPr>
        <p:spPr>
          <a:xfrm flipH="1">
            <a:off x="6214160" y="6198799"/>
            <a:ext cx="683532" cy="429108"/>
          </a:xfrm>
          <a:prstGeom prst="bentUpArrow">
            <a:avLst>
              <a:gd name="adj1" fmla="val 12374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Wizard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45" b="-1145"/>
          <a:stretch>
            <a:fillRect/>
          </a:stretch>
        </p:blipFill>
        <p:spPr>
          <a:xfrm>
            <a:off x="0" y="1600200"/>
            <a:ext cx="9144000" cy="502884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129" r="26909"/>
          <a:stretch/>
        </p:blipFill>
        <p:spPr>
          <a:xfrm>
            <a:off x="3871523" y="2892885"/>
            <a:ext cx="2428946" cy="31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Wizard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284" r="-1428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573" t="63168" r="19645" b="6242"/>
          <a:stretch/>
        </p:blipFill>
        <p:spPr>
          <a:xfrm>
            <a:off x="5311183" y="6215535"/>
            <a:ext cx="541743" cy="674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2926" y="6492323"/>
            <a:ext cx="14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 Cluster</a:t>
            </a:r>
          </a:p>
        </p:txBody>
      </p:sp>
      <p:sp>
        <p:nvSpPr>
          <p:cNvPr id="7" name="Bent-Up Arrow 6"/>
          <p:cNvSpPr/>
          <p:nvPr/>
        </p:nvSpPr>
        <p:spPr>
          <a:xfrm rot="16200000" flipH="1" flipV="1">
            <a:off x="4503798" y="6059742"/>
            <a:ext cx="683532" cy="789101"/>
          </a:xfrm>
          <a:prstGeom prst="bentUpArrow">
            <a:avLst>
              <a:gd name="adj1" fmla="val 12374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Monitor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655" r="-17655"/>
          <a:stretch>
            <a:fillRect/>
          </a:stretch>
        </p:blipFill>
        <p:spPr>
          <a:xfrm>
            <a:off x="0" y="1535987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6896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4968863" cy="5257800"/>
          </a:xfrm>
        </p:spPr>
        <p:txBody>
          <a:bodyPr/>
          <a:lstStyle/>
          <a:p>
            <a:pPr lvl="1"/>
            <a:r>
              <a:rPr lang="en-US" dirty="0"/>
              <a:t>"The BioDB project is about providing a synchronized distribution mechanism for public and secondary (derived) datasets all across Switzerland. "</a:t>
            </a:r>
          </a:p>
          <a:p>
            <a:pPr lvl="1"/>
            <a:r>
              <a:rPr lang="en-US" dirty="0"/>
              <a:t>Automatical update and distribution of reference databases like Swiss-Prot, SGD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 descr="Screen Shot 2013-06-02 at 15.2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62" y="1600200"/>
            <a:ext cx="4131958" cy="39660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21594" y="3304169"/>
            <a:ext cx="2663211" cy="9000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488" t="63472" r="59955" b="9602"/>
          <a:stretch/>
        </p:blipFill>
        <p:spPr>
          <a:xfrm>
            <a:off x="7360820" y="5782073"/>
            <a:ext cx="613162" cy="771467"/>
          </a:xfrm>
          <a:prstGeom prst="rect">
            <a:avLst/>
          </a:prstGeom>
        </p:spPr>
      </p:pic>
      <p:sp>
        <p:nvSpPr>
          <p:cNvPr id="14" name="Bent-Up Arrow 13"/>
          <p:cNvSpPr/>
          <p:nvPr/>
        </p:nvSpPr>
        <p:spPr>
          <a:xfrm rot="10800000" flipV="1">
            <a:off x="6393040" y="5618052"/>
            <a:ext cx="801633" cy="536267"/>
          </a:xfrm>
          <a:prstGeom prst="bentUpArrow">
            <a:avLst>
              <a:gd name="adj1" fmla="val 12374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40593" y="6437440"/>
            <a:ext cx="15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BioDB 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03" y="6370387"/>
            <a:ext cx="54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https://wiki.systemsx.ch/display/BIODB</a:t>
            </a:r>
          </a:p>
        </p:txBody>
      </p:sp>
    </p:spTree>
    <p:extLst>
      <p:ext uri="{BB962C8B-B14F-4D97-AF65-F5344CB8AC3E}">
        <p14:creationId xmlns:p14="http://schemas.microsoft.com/office/powerpoint/2010/main" val="30791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applicake</a:t>
            </a:r>
            <a:endParaRPr lang="en-US" dirty="0"/>
          </a:p>
          <a:p>
            <a:pPr lvl="1"/>
            <a:r>
              <a:rPr lang="en-US" dirty="0"/>
              <a:t>Each node</a:t>
            </a:r>
          </a:p>
          <a:p>
            <a:pPr marL="914400" lvl="2" indent="0">
              <a:buNone/>
            </a:pPr>
            <a:r>
              <a:rPr lang="en-US" dirty="0"/>
              <a:t>gets one input parameter file</a:t>
            </a:r>
            <a:br>
              <a:rPr lang="en-US" dirty="0"/>
            </a:br>
            <a:r>
              <a:rPr lang="en-US" dirty="0"/>
              <a:t>executes a program</a:t>
            </a:r>
            <a:br>
              <a:rPr lang="en-US" dirty="0"/>
            </a:br>
            <a:r>
              <a:rPr lang="en-US" dirty="0"/>
              <a:t>validates the run</a:t>
            </a:r>
            <a:br>
              <a:rPr lang="en-US" dirty="0"/>
            </a:br>
            <a:r>
              <a:rPr lang="en-US" dirty="0"/>
              <a:t>creates one output parameter file, which is passed to the next node</a:t>
            </a:r>
          </a:p>
          <a:p>
            <a:pPr lvl="1"/>
            <a:r>
              <a:rPr lang="en-US" dirty="0"/>
              <a:t>Errors and log messages are standardized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2275" y="6326487"/>
            <a:ext cx="66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http://www.sybit.net/projects/1342100-applicake</a:t>
            </a:r>
          </a:p>
        </p:txBody>
      </p:sp>
    </p:spTree>
    <p:extLst>
      <p:ext uri="{BB962C8B-B14F-4D97-AF65-F5344CB8AC3E}">
        <p14:creationId xmlns:p14="http://schemas.microsoft.com/office/powerpoint/2010/main" val="2019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Ruffus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Lightweight workflow engine</a:t>
            </a:r>
          </a:p>
          <a:p>
            <a:pPr lvl="2"/>
            <a:r>
              <a:rPr lang="en-US" dirty="0"/>
              <a:t>Manages dependencies</a:t>
            </a:r>
          </a:p>
          <a:p>
            <a:pPr lvl="2"/>
            <a:r>
              <a:rPr lang="en-US" dirty="0"/>
              <a:t>Parallel jobs</a:t>
            </a:r>
          </a:p>
          <a:p>
            <a:pPr lvl="2"/>
            <a:r>
              <a:rPr lang="en-US" dirty="0"/>
              <a:t>Rescuing of failed workflows</a:t>
            </a:r>
          </a:p>
          <a:p>
            <a:pPr lvl="1"/>
            <a:r>
              <a:rPr lang="en-US" dirty="0"/>
              <a:t>Works well with applicake nodes</a:t>
            </a:r>
          </a:p>
          <a:p>
            <a:pPr lvl="1"/>
            <a:r>
              <a:rPr lang="en-US" dirty="0"/>
              <a:t>Simple DRMAA extension allows to use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Screen Shot 2013-06-02 at 15.34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58"/>
          <a:stretch/>
        </p:blipFill>
        <p:spPr>
          <a:xfrm>
            <a:off x="3088565" y="6119982"/>
            <a:ext cx="1640777" cy="642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9342" y="6256789"/>
            <a:ext cx="364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http://www.ruffus.org.uk/</a:t>
            </a:r>
          </a:p>
        </p:txBody>
      </p:sp>
    </p:spTree>
    <p:extLst>
      <p:ext uri="{BB962C8B-B14F-4D97-AF65-F5344CB8AC3E}">
        <p14:creationId xmlns:p14="http://schemas.microsoft.com/office/powerpoint/2010/main" val="3087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Sciences have become data intensive</a:t>
            </a:r>
          </a:p>
          <a:p>
            <a:pPr lvl="1"/>
            <a:r>
              <a:rPr lang="en-US" dirty="0"/>
              <a:t>Systems Biology has to deal with large amounts of mass spectrometry data</a:t>
            </a:r>
          </a:p>
          <a:p>
            <a:r>
              <a:rPr lang="en-US" dirty="0"/>
              <a:t>SyBIT (part of SystemsX.ch initiative) provides data management support for laboratories</a:t>
            </a:r>
          </a:p>
          <a:p>
            <a:pPr lvl="1"/>
            <a:r>
              <a:rPr lang="en-US" dirty="0"/>
              <a:t>Build a web-based science gateway for data analysis at the Institute of Systems Biology (IMSB) at ETHZ.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670755"/>
            <a:ext cx="8748889" cy="4525963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b="1" dirty="0"/>
              <a:t>P-GRADE</a:t>
            </a:r>
            <a:r>
              <a:rPr lang="en-US" dirty="0"/>
              <a:t> version for better cluster support</a:t>
            </a:r>
          </a:p>
          <a:p>
            <a:r>
              <a:rPr lang="en-US" b="1" dirty="0"/>
              <a:t>Workflow Wizard &amp; Monitor </a:t>
            </a:r>
            <a:r>
              <a:rPr lang="en-US" dirty="0"/>
              <a:t>are (more) easy to use user interfaces</a:t>
            </a:r>
          </a:p>
          <a:p>
            <a:r>
              <a:rPr lang="en-US" b="1" dirty="0"/>
              <a:t>BioDB</a:t>
            </a:r>
            <a:r>
              <a:rPr lang="en-US" dirty="0"/>
              <a:t> for reference database handling</a:t>
            </a:r>
          </a:p>
          <a:p>
            <a:r>
              <a:rPr lang="en-US" b="1" dirty="0"/>
              <a:t>Applicake</a:t>
            </a:r>
            <a:r>
              <a:rPr lang="en-US" dirty="0"/>
              <a:t> to wrap execution of tools</a:t>
            </a:r>
          </a:p>
          <a:p>
            <a:r>
              <a:rPr lang="en-US" b="1" dirty="0"/>
              <a:t>Ruffus</a:t>
            </a:r>
            <a:r>
              <a:rPr lang="en-US" dirty="0"/>
              <a:t> to prototype workflows w/o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BioDB: Extend with personal databases</a:t>
            </a:r>
          </a:p>
          <a:p>
            <a:r>
              <a:rPr lang="en-US" dirty="0"/>
              <a:t>Access to further infrastructure</a:t>
            </a:r>
          </a:p>
          <a:p>
            <a:pPr lvl="1"/>
            <a:r>
              <a:rPr lang="en-US" dirty="0"/>
              <a:t>Grid certificates</a:t>
            </a:r>
          </a:p>
          <a:p>
            <a:pPr lvl="1"/>
            <a:r>
              <a:rPr lang="en-US" dirty="0"/>
              <a:t>Public cloud access</a:t>
            </a:r>
          </a:p>
          <a:p>
            <a:r>
              <a:rPr lang="en-US" dirty="0"/>
              <a:t>New workflows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SyBIT @ IMSB: Peter Kunszt, Béla Hullár, Emanuel Schmid, Adam Srebniak, Witold Wolski </a:t>
            </a:r>
          </a:p>
          <a:p>
            <a:r>
              <a:rPr lang="en-US" dirty="0"/>
              <a:t>CISD: Bernd Rinn, Franz-Josef Elmer, Chandrasekhar Ramakrishnan</a:t>
            </a:r>
          </a:p>
          <a:p>
            <a:r>
              <a:rPr lang="en-US" dirty="0"/>
              <a:t>IMSB: Andreas Quandt and Lars Malmström</a:t>
            </a:r>
            <a:endParaRPr lang="en-US" dirty="0">
              <a:solidFill>
                <a:srgbClr val="898989"/>
              </a:solidFill>
              <a:latin typeface="Calibri" charset="0"/>
            </a:endParaRPr>
          </a:p>
          <a:p>
            <a:r>
              <a:rPr lang="en-US" dirty="0"/>
              <a:t>…you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52" t="165" r="8143" b="50137"/>
          <a:stretch/>
        </p:blipFill>
        <p:spPr>
          <a:xfrm>
            <a:off x="1016992" y="2458616"/>
            <a:ext cx="7383855" cy="234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169" t="66179" b="8097"/>
          <a:stretch/>
        </p:blipFill>
        <p:spPr>
          <a:xfrm>
            <a:off x="6237820" y="5001146"/>
            <a:ext cx="1033094" cy="1215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8774" y="6219228"/>
            <a:ext cx="228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openBIS</a:t>
            </a:r>
          </a:p>
          <a:p>
            <a:pPr algn="ctr"/>
            <a:r>
              <a:rPr lang="en-US" dirty="0"/>
              <a:t>Data Storage Server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678" y="6227403"/>
            <a:ext cx="256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Mass Spectrometry Instruments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7573" t="63168" r="19645" b="6242"/>
          <a:stretch/>
        </p:blipFill>
        <p:spPr>
          <a:xfrm>
            <a:off x="4345904" y="5008777"/>
            <a:ext cx="1029076" cy="1445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4735" y="6431229"/>
            <a:ext cx="14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 Cluster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1476" r="39442" b="67858"/>
          <a:stretch/>
        </p:blipFill>
        <p:spPr bwMode="auto">
          <a:xfrm>
            <a:off x="5547915" y="2239636"/>
            <a:ext cx="1727406" cy="9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58863" y="3142281"/>
            <a:ext cx="18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openBIS WebUI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272" y="4933019"/>
            <a:ext cx="964531" cy="12153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86" y="5063521"/>
            <a:ext cx="964531" cy="1215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5953" y="5215921"/>
            <a:ext cx="964531" cy="121530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875105" y="4806491"/>
            <a:ext cx="0" cy="208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72296" y="4811707"/>
            <a:ext cx="0" cy="208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12627" y="4807111"/>
            <a:ext cx="0" cy="208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466358" y="2012449"/>
            <a:ext cx="3080021" cy="1962637"/>
            <a:chOff x="1855005" y="1570450"/>
            <a:chExt cx="2906343" cy="2688598"/>
          </a:xfrm>
        </p:grpSpPr>
        <p:pic>
          <p:nvPicPr>
            <p:cNvPr id="15" name="Picture 14" descr="Screen Shot 2013-06-01 at 12.57.4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30" y="1614246"/>
              <a:ext cx="2688343" cy="219423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72050" y="3848465"/>
              <a:ext cx="2006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Proteomics Portal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55005" y="1570450"/>
              <a:ext cx="2906343" cy="268859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36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4" y="1600200"/>
            <a:ext cx="3830203" cy="4525963"/>
          </a:xfrm>
        </p:spPr>
        <p:txBody>
          <a:bodyPr/>
          <a:lstStyle/>
          <a:p>
            <a:r>
              <a:rPr lang="en-US" sz="2800" dirty="0"/>
              <a:t>Built </a:t>
            </a:r>
            <a:r>
              <a:rPr lang="en-US" sz="2800" b="1" dirty="0"/>
              <a:t>Swiss Grid Proteomics Portal</a:t>
            </a:r>
            <a:r>
              <a:rPr lang="en-US" sz="2800" dirty="0"/>
              <a:t> in 2010, based on </a:t>
            </a:r>
            <a:br>
              <a:rPr lang="en-US" sz="2800" dirty="0"/>
            </a:br>
            <a:r>
              <a:rPr lang="en-US" sz="2800" dirty="0"/>
              <a:t>P-GRADE</a:t>
            </a:r>
          </a:p>
          <a:p>
            <a:r>
              <a:rPr lang="en-US" sz="2800" dirty="0"/>
              <a:t>After initial phase feedback was collected</a:t>
            </a:r>
          </a:p>
          <a:p>
            <a:r>
              <a:rPr lang="en-US" sz="2800" dirty="0"/>
              <a:t>Assembled requirements </a:t>
            </a:r>
            <a:br>
              <a:rPr lang="en-US" sz="2800" dirty="0"/>
            </a:br>
            <a:r>
              <a:rPr lang="en-US" sz="2800" dirty="0"/>
              <a:t>for next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Screen Shot 2013-06-01 at 12.5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06" y="1600199"/>
            <a:ext cx="5259796" cy="42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86967"/>
            <a:ext cx="6994525" cy="1143000"/>
          </a:xfrm>
        </p:spPr>
        <p:txBody>
          <a:bodyPr/>
          <a:lstStyle/>
          <a:p>
            <a:r>
              <a:rPr lang="en-US" dirty="0"/>
              <a:t>Problems/Requirements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accessibility</a:t>
            </a:r>
          </a:p>
          <a:p>
            <a:pPr lvl="1"/>
            <a:r>
              <a:rPr lang="en-US" dirty="0"/>
              <a:t>All jobs were submitted with the same credentials</a:t>
            </a:r>
          </a:p>
          <a:p>
            <a:pPr lvl="1"/>
            <a:r>
              <a:rPr lang="en-US" dirty="0"/>
              <a:t>Setup of Grid certificates too complex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Problems/Requirements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4" y="1726058"/>
            <a:ext cx="8680095" cy="4995417"/>
          </a:xfrm>
        </p:spPr>
        <p:txBody>
          <a:bodyPr/>
          <a:lstStyle/>
          <a:p>
            <a:r>
              <a:rPr lang="en-US" dirty="0"/>
              <a:t>Portal User Interface</a:t>
            </a:r>
          </a:p>
          <a:p>
            <a:pPr lvl="1"/>
            <a:r>
              <a:rPr lang="en-US" dirty="0"/>
              <a:t>Not intuitive enough (one large page)</a:t>
            </a:r>
          </a:p>
          <a:p>
            <a:pPr lvl="1"/>
            <a:r>
              <a:rPr lang="en-US" dirty="0"/>
              <a:t>Not flexible enough (parameters / parameter sets)</a:t>
            </a:r>
          </a:p>
          <a:p>
            <a:pPr lvl="1"/>
            <a:r>
              <a:rPr lang="en-US" dirty="0"/>
              <a:t>Lack of reference dataset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Problems/Requirements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development</a:t>
            </a:r>
          </a:p>
          <a:p>
            <a:pPr lvl="1"/>
            <a:r>
              <a:rPr lang="en-US" dirty="0"/>
              <a:t>Input/output handling, logging different for each tool</a:t>
            </a:r>
          </a:p>
          <a:p>
            <a:pPr lvl="1"/>
            <a:r>
              <a:rPr lang="en-US" dirty="0"/>
              <a:t>No simple way to prototype workflows outside </a:t>
            </a:r>
            <a:br>
              <a:rPr lang="en-US" dirty="0"/>
            </a:br>
            <a:r>
              <a:rPr lang="en-US" dirty="0"/>
              <a:t>P-GRADE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edition: iPortal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6356" cy="4525963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 descr="Screen Shot 2013-06-03 at 08.3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8" y="1732455"/>
            <a:ext cx="8729731" cy="43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Acessibility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6356" cy="4525963"/>
          </a:xfrm>
        </p:spPr>
        <p:txBody>
          <a:bodyPr/>
          <a:lstStyle/>
          <a:p>
            <a:r>
              <a:rPr lang="en-US" dirty="0"/>
              <a:t>new P-GRADE version (gUSE/WS-PGRADE) </a:t>
            </a:r>
            <a:br>
              <a:rPr lang="en-US" dirty="0"/>
            </a:br>
            <a:r>
              <a:rPr lang="en-US" dirty="0"/>
              <a:t>+ first-time login popup</a:t>
            </a:r>
            <a:br>
              <a:rPr lang="en-US" dirty="0"/>
            </a:br>
            <a:r>
              <a:rPr lang="en-US" dirty="0"/>
              <a:t>to set up cluster resources</a:t>
            </a:r>
          </a:p>
          <a:p>
            <a:r>
              <a:rPr lang="en-US" dirty="0"/>
              <a:t>Grid certificate handling still not solved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CF7EC-D3DB-8A49-A784-A2B34BCB40E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6683</TotalTime>
  <Words>644</Words>
  <Application>Microsoft Macintosh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Improving the Swiss Grid Proteomics Portal </vt:lpstr>
      <vt:lpstr>Introduction</vt:lpstr>
      <vt:lpstr>System Setup</vt:lpstr>
      <vt:lpstr>What happened so far…</vt:lpstr>
      <vt:lpstr>Problems/Requirements</vt:lpstr>
      <vt:lpstr>Problems/Requirements</vt:lpstr>
      <vt:lpstr>Problems/Requirements</vt:lpstr>
      <vt:lpstr>2nd edition: iPortal</vt:lpstr>
      <vt:lpstr>Grid Acessibility</vt:lpstr>
      <vt:lpstr>Portal UI</vt:lpstr>
      <vt:lpstr>Workflow Wizard</vt:lpstr>
      <vt:lpstr>Workflow Wizard</vt:lpstr>
      <vt:lpstr>Workflow Wizard</vt:lpstr>
      <vt:lpstr>Workflow Wizard</vt:lpstr>
      <vt:lpstr>Workflow Wizard</vt:lpstr>
      <vt:lpstr>Workflow Monitor</vt:lpstr>
      <vt:lpstr>BioDB</vt:lpstr>
      <vt:lpstr>Workflow Development</vt:lpstr>
      <vt:lpstr>Workflow Development</vt:lpstr>
      <vt:lpstr>Summary</vt:lpstr>
      <vt:lpstr>Outlook</vt:lpstr>
      <vt:lpstr>Acknowledgements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Gateway</dc:title>
  <dc:creator>Peter Kunszt</dc:creator>
  <cp:lastModifiedBy>Lorenz Blum</cp:lastModifiedBy>
  <cp:revision>192</cp:revision>
  <dcterms:created xsi:type="dcterms:W3CDTF">2011-09-07T11:43:25Z</dcterms:created>
  <dcterms:modified xsi:type="dcterms:W3CDTF">2013-06-03T12:33:50Z</dcterms:modified>
</cp:coreProperties>
</file>