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85" r:id="rId2"/>
    <p:sldId id="1621" r:id="rId3"/>
    <p:sldId id="1663" r:id="rId4"/>
    <p:sldId id="1623" r:id="rId5"/>
    <p:sldId id="1626" r:id="rId6"/>
    <p:sldId id="1627" r:id="rId7"/>
    <p:sldId id="1662" r:id="rId8"/>
    <p:sldId id="1657" r:id="rId9"/>
    <p:sldId id="1664" r:id="rId10"/>
    <p:sldId id="1669" r:id="rId11"/>
    <p:sldId id="1666" r:id="rId12"/>
    <p:sldId id="1675" r:id="rId13"/>
    <p:sldId id="1631" r:id="rId14"/>
    <p:sldId id="1677" r:id="rId15"/>
    <p:sldId id="1629" r:id="rId16"/>
    <p:sldId id="1632" r:id="rId17"/>
    <p:sldId id="1660" r:id="rId18"/>
    <p:sldId id="1633" r:id="rId19"/>
    <p:sldId id="1625" r:id="rId20"/>
    <p:sldId id="1670" r:id="rId21"/>
    <p:sldId id="1671" r:id="rId22"/>
    <p:sldId id="1687" r:id="rId23"/>
    <p:sldId id="1688" r:id="rId24"/>
    <p:sldId id="1667" r:id="rId25"/>
    <p:sldId id="1679" r:id="rId26"/>
    <p:sldId id="1681" r:id="rId27"/>
    <p:sldId id="1665" r:id="rId28"/>
    <p:sldId id="1674" r:id="rId29"/>
    <p:sldId id="1673" r:id="rId30"/>
    <p:sldId id="1683" r:id="rId31"/>
    <p:sldId id="1634" r:id="rId32"/>
    <p:sldId id="1690" r:id="rId33"/>
    <p:sldId id="1684" r:id="rId34"/>
    <p:sldId id="1686" r:id="rId35"/>
    <p:sldId id="1642" r:id="rId36"/>
    <p:sldId id="1689" r:id="rId37"/>
    <p:sldId id="1643" r:id="rId38"/>
  </p:sldIdLst>
  <p:sldSz cx="9144000" cy="6858000" type="screen4x3"/>
  <p:notesSz cx="6669088" cy="992822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F"/>
    <a:srgbClr val="902791"/>
    <a:srgbClr val="0042B2"/>
    <a:srgbClr val="00B0F0"/>
    <a:srgbClr val="0079C2"/>
    <a:srgbClr val="FF0000"/>
    <a:srgbClr val="006600"/>
    <a:srgbClr val="96E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9" autoAdjust="0"/>
    <p:restoredTop sz="87440" autoAdjust="0"/>
  </p:normalViewPr>
  <p:slideViewPr>
    <p:cSldViewPr snapToGrid="0">
      <p:cViewPr varScale="1">
        <p:scale>
          <a:sx n="90" d="100"/>
          <a:sy n="90" d="100"/>
        </p:scale>
        <p:origin x="-1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-2814" y="-120"/>
      </p:cViewPr>
      <p:guideLst>
        <p:guide orient="horz" pos="3127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B1F2936-E56B-424A-A0FF-29E31C54DC4D}" type="datetime1">
              <a:rPr lang="nl-NL"/>
              <a:pPr>
                <a:defRPr/>
              </a:pPr>
              <a:t>6/12/13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FCF2A49-D1F3-8842-84B6-90BAA73376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897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fld id="{AA800EA7-EE68-CB4C-9799-7FCC095ABAD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57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9654AEF-95EA-5241-BF53-55A6C65A06A0}" type="slidenum">
              <a:rPr sz="1200"/>
              <a:pPr/>
              <a:t>16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0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E5507-54F5-FF48-8E22-630E279DE9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00EA7-EE68-CB4C-9799-7FCC095ABA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A72D94-5407-004B-97D8-06AB4DDF9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4937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C5802-E026-2B41-8F3D-F4F53417C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5538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888" y="0"/>
            <a:ext cx="646112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5E7EE4-FBD4-DC46-8B4A-153DE7012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848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888" y="0"/>
            <a:ext cx="646112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5E7EE4-FBD4-DC46-8B4A-153DE7012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6948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2133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934200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pic>
        <p:nvPicPr>
          <p:cNvPr id="9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molgenis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33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225"/>
            <a:ext cx="3962400" cy="2263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934200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pic>
        <p:nvPicPr>
          <p:cNvPr id="9" name="Picture 27" descr="molgenis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molgenis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70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1"/>
              <a:t>Click to edit Master text styles</a:t>
            </a:r>
          </a:p>
          <a:p>
            <a:pPr lvl="1"/>
            <a:r>
              <a:rPr noProof="1"/>
              <a:t>Second level</a:t>
            </a:r>
          </a:p>
          <a:p>
            <a:pPr lvl="2"/>
            <a:r>
              <a:rPr noProof="1"/>
              <a:t>Third level</a:t>
            </a:r>
          </a:p>
          <a:p>
            <a:pPr lvl="3"/>
            <a:r>
              <a:rPr noProof="1"/>
              <a:t>Fourth level</a:t>
            </a:r>
          </a:p>
          <a:p>
            <a:pPr lvl="4"/>
            <a:r>
              <a:rPr noProof="1"/>
              <a:t>Fifth level</a:t>
            </a:r>
          </a:p>
        </p:txBody>
      </p:sp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11113"/>
            <a:ext cx="8382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noProof="1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888" y="0"/>
            <a:ext cx="646112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5E7EE4-FBD4-DC46-8B4A-153DE7012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7" descr="molgenis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7467600" y="6478588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molgenis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3"/>
          <a:stretch>
            <a:fillRect/>
          </a:stretch>
        </p:blipFill>
        <p:spPr bwMode="auto">
          <a:xfrm>
            <a:off x="7848600" y="6478588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0" y="6350000"/>
            <a:ext cx="108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8" r:id="rId2"/>
    <p:sldLayoutId id="2147485280" r:id="rId3"/>
    <p:sldLayoutId id="2147485281" r:id="rId4"/>
    <p:sldLayoutId id="2147485286" r:id="rId5"/>
    <p:sldLayoutId id="2147485290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6A2F5"/>
        </a:buClr>
        <a:buChar char="•"/>
        <a:defRPr sz="2200">
          <a:solidFill>
            <a:schemeClr val="tx1"/>
          </a:solidFill>
          <a:latin typeface="+mj-lt"/>
          <a:ea typeface="+mn-ea"/>
          <a:cs typeface="ヒラギノ角ゴ Pro W3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7207B"/>
        </a:buClr>
        <a:buFont typeface="Times" charset="0"/>
        <a:buChar char="•"/>
        <a:defRPr sz="2000">
          <a:solidFill>
            <a:schemeClr val="tx1"/>
          </a:solidFill>
          <a:latin typeface="+mj-lt"/>
          <a:ea typeface="+mn-ea"/>
          <a:cs typeface="ヒラギノ角ゴ Pro W3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2D73C"/>
        </a:buClr>
        <a:buChar char="•"/>
        <a:defRPr>
          <a:solidFill>
            <a:schemeClr val="tx1"/>
          </a:solidFill>
          <a:latin typeface="+mj-lt"/>
          <a:ea typeface="+mn-ea"/>
          <a:cs typeface="ヒラギノ角ゴ Pro W3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j-lt"/>
          <a:ea typeface="+mn-ea"/>
          <a:cs typeface="ヒラギノ角ゴ Pro W3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j-lt"/>
          <a:ea typeface="+mn-ea"/>
          <a:cs typeface="ヒラギノ角ゴ Pro W3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jpe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file://localhost/http/::www.biology.ucsc.edu:mcd:images:microarray.gif" TargetMode="External"/><Relationship Id="rId8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w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wmf"/><Relationship Id="rId8" Type="http://schemas.openxmlformats.org/officeDocument/2006/relationships/image" Target="../media/image45.png"/><Relationship Id="rId9" Type="http://schemas.openxmlformats.org/officeDocument/2006/relationships/image" Target="../media/image2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mriwiki.nl/svn/ebiogrid/modules/" TargetMode="External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genis.org/wiki/ComputeStart" TargetMode="External"/><Relationship Id="rId4" Type="http://schemas.openxmlformats.org/officeDocument/2006/relationships/hyperlink" Target="mailto:h.v.byelas@gmail.com" TargetMode="External"/><Relationship Id="rId5" Type="http://schemas.openxmlformats.org/officeDocument/2006/relationships/hyperlink" Target="mailto:m.a.swertz@gmail.com" TargetMode="External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042290" y="2130425"/>
            <a:ext cx="7966930" cy="1470025"/>
          </a:xfrm>
        </p:spPr>
        <p:txBody>
          <a:bodyPr/>
          <a:lstStyle/>
          <a:p>
            <a:pPr algn="ctr"/>
            <a:r>
              <a:rPr lang="en-US" dirty="0"/>
              <a:t>Scaling bio-analyses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computational clusters to grids </a:t>
            </a:r>
          </a:p>
        </p:txBody>
      </p:sp>
      <p:sp>
        <p:nvSpPr>
          <p:cNvPr id="19458" name="Subtitle 1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98505" cy="1752600"/>
          </a:xfrm>
        </p:spPr>
        <p:txBody>
          <a:bodyPr/>
          <a:lstStyle/>
          <a:p>
            <a:pPr algn="r"/>
            <a:r>
              <a:rPr lang="en-US" dirty="0" smtClean="0"/>
              <a:t>George Byelas</a:t>
            </a:r>
          </a:p>
          <a:p>
            <a:pPr algn="r"/>
            <a:r>
              <a:rPr lang="en-US" dirty="0" smtClean="0"/>
              <a:t>University Medical Centre Groningen, the Netherlands</a:t>
            </a:r>
          </a:p>
          <a:p>
            <a:pPr algn="r"/>
            <a:r>
              <a:rPr lang="en-US" dirty="0" smtClean="0"/>
              <a:t>IWSG-2013, Zürich, Switzerland, June 3</a:t>
            </a:r>
            <a:r>
              <a:rPr lang="en-US" baseline="30000" dirty="0" smtClean="0"/>
              <a:t>rd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8497888" y="9071"/>
            <a:ext cx="646112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F41DC3C-303D-4049-BF05-D91AEE7F0AAA}" type="slidenum">
              <a:rPr lang="en-US" sz="1200" smtClean="0">
                <a:solidFill>
                  <a:schemeClr val="bg1"/>
                </a:solidFill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380999" y="76200"/>
            <a:ext cx="8621889" cy="533400"/>
          </a:xfrm>
        </p:spPr>
        <p:txBody>
          <a:bodyPr/>
          <a:lstStyle/>
          <a:p>
            <a:r>
              <a:rPr lang="en-US" dirty="0" smtClean="0"/>
              <a:t> MOLGENIS approach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r>
              <a:rPr lang="en-US" dirty="0" smtClean="0"/>
              <a:t>Generate</a:t>
            </a:r>
          </a:p>
          <a:p>
            <a:r>
              <a:rPr lang="en-US" dirty="0" smtClean="0"/>
              <a:t>Use</a:t>
            </a:r>
            <a:endParaRPr lang="en-US" dirty="0"/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3302001" y="1520721"/>
            <a:ext cx="5216494" cy="4151435"/>
            <a:chOff x="533400" y="0"/>
            <a:chExt cx="8077200" cy="6629400"/>
          </a:xfrm>
        </p:grpSpPr>
        <p:pic>
          <p:nvPicPr>
            <p:cNvPr id="38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00200"/>
              <a:ext cx="1371600" cy="5842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28600"/>
              <a:ext cx="628650" cy="99536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1981200" cy="9906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113"/>
            <p:cNvSpPr>
              <a:spLocks noChangeShapeType="1"/>
            </p:cNvSpPr>
            <p:nvPr/>
          </p:nvSpPr>
          <p:spPr bwMode="auto">
            <a:xfrm>
              <a:off x="1752600" y="381000"/>
              <a:ext cx="0" cy="6248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4"/>
            <p:cNvSpPr>
              <a:spLocks noChangeShapeType="1"/>
            </p:cNvSpPr>
            <p:nvPr/>
          </p:nvSpPr>
          <p:spPr bwMode="auto">
            <a:xfrm>
              <a:off x="533400" y="1371600"/>
              <a:ext cx="8077200" cy="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3" name="Picture 60" descr="http://www.biology.ucsc.edu/mcd/images/microarray.gif"/>
            <p:cNvPicPr preferRelativeResize="0">
              <a:picLocks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0"/>
              <a:ext cx="685800" cy="609600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0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217738"/>
              <a:ext cx="676275" cy="601662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692150" cy="124301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40019">
              <a:off x="3498057" y="464343"/>
              <a:ext cx="749300" cy="43021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228600"/>
              <a:ext cx="903287" cy="9906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52400"/>
              <a:ext cx="1163638" cy="114458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RUGlogoTop" descr="407RUGBASETRANS_UK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2133600"/>
              <a:ext cx="1952625" cy="53816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" descr="The image “http://www.kvi.nl/~hofstee/CAS05/UMCG%2022mm%20kort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343400"/>
              <a:ext cx="1514475" cy="81438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078163"/>
              <a:ext cx="914400" cy="655637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1295400" cy="43973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352800"/>
              <a:ext cx="1514475" cy="28733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6"/>
            <a:stretch>
              <a:fillRect/>
            </a:stretch>
          </p:blipFill>
          <p:spPr bwMode="auto">
            <a:xfrm>
              <a:off x="4572000" y="2695575"/>
              <a:ext cx="1600200" cy="8096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811588"/>
              <a:ext cx="2109788" cy="45561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" descr="lifelines5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905000"/>
              <a:ext cx="990600" cy="8985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2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895600"/>
              <a:ext cx="687388" cy="719138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2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3" y="4464050"/>
              <a:ext cx="688975" cy="520700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2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3" y="3695700"/>
              <a:ext cx="681037" cy="685800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3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95800"/>
              <a:ext cx="1676400" cy="5302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3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5073650"/>
              <a:ext cx="685800" cy="665163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36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397375"/>
              <a:ext cx="1143000" cy="4032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37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38800"/>
              <a:ext cx="1509713" cy="51435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4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819275"/>
              <a:ext cx="1143000" cy="5429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207"/>
          <p:cNvSpPr txBox="1">
            <a:spLocks noChangeArrowheads="1"/>
          </p:cNvSpPr>
          <p:nvPr/>
        </p:nvSpPr>
        <p:spPr bwMode="auto">
          <a:xfrm>
            <a:off x="2491804" y="5351017"/>
            <a:ext cx="1373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smtClean="0">
                <a:latin typeface="+mj-lt"/>
                <a:ea typeface="ヒラギノ角ゴ Pro W3"/>
                <a:cs typeface="ヒラギノ角ゴ Pro W3"/>
              </a:rPr>
              <a:t>Analyses...</a:t>
            </a:r>
            <a:endParaRPr lang="en-GB" sz="1800" i="1" dirty="0"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33" name="Text Box 206"/>
          <p:cNvSpPr txBox="1">
            <a:spLocks noChangeArrowheads="1"/>
          </p:cNvSpPr>
          <p:nvPr/>
        </p:nvSpPr>
        <p:spPr bwMode="auto">
          <a:xfrm>
            <a:off x="7719014" y="1373184"/>
            <a:ext cx="124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smtClean="0">
                <a:latin typeface="+mj-lt"/>
                <a:ea typeface="ヒラギノ角ゴ Pro W3"/>
                <a:cs typeface="ヒラギノ角ゴ Pro W3"/>
              </a:rPr>
              <a:t>Species...</a:t>
            </a:r>
            <a:endParaRPr lang="en-GB" sz="1800" i="1" dirty="0"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36" name="Text Box 206"/>
          <p:cNvSpPr txBox="1">
            <a:spLocks noChangeArrowheads="1"/>
          </p:cNvSpPr>
          <p:nvPr/>
        </p:nvSpPr>
        <p:spPr bwMode="auto">
          <a:xfrm>
            <a:off x="7363508" y="5347409"/>
            <a:ext cx="1406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smtClean="0">
                <a:latin typeface="+mj-lt"/>
                <a:ea typeface="ヒラギノ角ゴ Pro W3"/>
                <a:cs typeface="ヒラギノ角ゴ Pro W3"/>
              </a:rPr>
              <a:t>Projects ...</a:t>
            </a:r>
            <a:endParaRPr lang="en-GB" sz="1800" i="1" dirty="0"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0318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design</a:t>
            </a:r>
            <a:endParaRPr lang="en-US" dirty="0"/>
          </a:p>
        </p:txBody>
      </p:sp>
      <p:pic>
        <p:nvPicPr>
          <p:cNvPr id="6" name="Content Placeholder 5" descr="Model-poste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6" b="-9296"/>
          <a:stretch>
            <a:fillRect/>
          </a:stretch>
        </p:blipFill>
        <p:spPr>
          <a:xfrm>
            <a:off x="2521533" y="1962957"/>
            <a:ext cx="6162154" cy="39213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34"/>
          <p:cNvSpPr txBox="1">
            <a:spLocks/>
          </p:cNvSpPr>
          <p:nvPr/>
        </p:nvSpPr>
        <p:spPr bwMode="auto">
          <a:xfrm>
            <a:off x="722921" y="5206998"/>
            <a:ext cx="7551617" cy="10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6A2F5"/>
              </a:buClr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7207B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2D73C"/>
              </a:buClr>
              <a:buChar char="•"/>
              <a:defRPr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Jobs are generated from the model</a:t>
            </a:r>
          </a:p>
          <a:p>
            <a:r>
              <a:rPr lang="en-US" dirty="0" smtClean="0"/>
              <a:t>Every job has an analysis target (</a:t>
            </a:r>
            <a:r>
              <a:rPr lang="en-US" i="1" dirty="0" smtClean="0"/>
              <a:t>e.g.</a:t>
            </a:r>
            <a:r>
              <a:rPr lang="en-US" dirty="0" smtClean="0"/>
              <a:t> Genome region)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857836"/>
            <a:ext cx="2190168" cy="24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5183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Command-line generator ( Demo @ IWSG-2012)</a:t>
            </a:r>
            <a:endParaRPr lang="en-US" dirty="0"/>
          </a:p>
        </p:txBody>
      </p:sp>
      <p:pic>
        <p:nvPicPr>
          <p:cNvPr id="5" name="Content Placeholder 4" descr="Generator-paper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" r="-1940"/>
          <a:stretch>
            <a:fillRect/>
          </a:stretch>
        </p:blipFill>
        <p:spPr>
          <a:xfrm>
            <a:off x="822791" y="854699"/>
            <a:ext cx="7236766" cy="4605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ontent Placeholder 34"/>
          <p:cNvSpPr txBox="1">
            <a:spLocks/>
          </p:cNvSpPr>
          <p:nvPr/>
        </p:nvSpPr>
        <p:spPr bwMode="auto">
          <a:xfrm>
            <a:off x="263769" y="5470759"/>
            <a:ext cx="8772769" cy="105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6A2F5"/>
              </a:buClr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7207B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2D73C"/>
              </a:buClr>
              <a:buChar char="•"/>
              <a:defRPr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Generates jobs (scripts) from model described in files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Suitable for </a:t>
            </a:r>
            <a:r>
              <a:rPr lang="en-US" dirty="0" smtClean="0">
                <a:solidFill>
                  <a:srgbClr val="0000CF"/>
                </a:solidFill>
              </a:rPr>
              <a:t>workflows</a:t>
            </a:r>
            <a:r>
              <a:rPr lang="en-US" dirty="0" smtClean="0"/>
              <a:t> </a:t>
            </a:r>
            <a:r>
              <a:rPr lang="en-US" dirty="0"/>
              <a:t>(PBS cluster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00CF"/>
                </a:solidFill>
              </a:rPr>
              <a:t>single </a:t>
            </a:r>
            <a:r>
              <a:rPr lang="en-US" dirty="0">
                <a:solidFill>
                  <a:srgbClr val="0000CF"/>
                </a:solidFill>
              </a:rPr>
              <a:t>jobs </a:t>
            </a:r>
            <a:r>
              <a:rPr lang="en-US" dirty="0"/>
              <a:t>(</a:t>
            </a:r>
            <a:r>
              <a:rPr lang="en-US" dirty="0" err="1"/>
              <a:t>gLite</a:t>
            </a:r>
            <a:r>
              <a:rPr lang="en-US" dirty="0"/>
              <a:t> grid)</a:t>
            </a:r>
          </a:p>
        </p:txBody>
      </p:sp>
    </p:spTree>
    <p:extLst>
      <p:ext uri="{BB962C8B-B14F-4D97-AF65-F5344CB8AC3E}">
        <p14:creationId xmlns:p14="http://schemas.microsoft.com/office/powerpoint/2010/main" val="379896404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802909" y="-397123"/>
            <a:ext cx="8243887" cy="14335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ea typeface="ヒラギノ角ゴ Pro W3" charset="0"/>
                <a:cs typeface="Arial"/>
              </a:rPr>
              <a:t>Database solution with MOLGENIS </a:t>
            </a:r>
            <a:r>
              <a:rPr lang="en-US" dirty="0">
                <a:latin typeface="Arial"/>
                <a:ea typeface="ヒラギノ角ゴ Pro W3" charset="0"/>
                <a:cs typeface="Arial"/>
              </a:rPr>
              <a:t>software </a:t>
            </a:r>
            <a:r>
              <a:rPr lang="en-US" dirty="0" smtClean="0">
                <a:latin typeface="Arial"/>
                <a:ea typeface="ヒラギノ角ゴ Pro W3" charset="0"/>
                <a:cs typeface="Arial"/>
              </a:rPr>
              <a:t>toolkit (1)</a:t>
            </a:r>
            <a:endParaRPr lang="en-US" dirty="0">
              <a:latin typeface="Arial"/>
              <a:ea typeface="ヒラギノ角ゴ Pro W3" charset="0"/>
              <a:cs typeface="Arial"/>
            </a:endParaRPr>
          </a:p>
        </p:txBody>
      </p:sp>
      <p:pic>
        <p:nvPicPr>
          <p:cNvPr id="49" name="Content Placeholder 3" descr="Screen shot 2012-10-08 at 14.44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9" b="-8609"/>
          <a:stretch>
            <a:fillRect/>
          </a:stretch>
        </p:blipFill>
        <p:spPr>
          <a:xfrm>
            <a:off x="6401164" y="1394435"/>
            <a:ext cx="2349073" cy="15385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172200" y="1047750"/>
            <a:ext cx="2854325" cy="5260975"/>
          </a:xfrm>
          <a:prstGeom prst="rect">
            <a:avLst/>
          </a:prstGeom>
          <a:noFill/>
          <a:ln w="25400" algn="ctr">
            <a:solidFill>
              <a:schemeClr val="hlink"/>
            </a:solidFill>
            <a:miter lim="800000"/>
            <a:headEnd type="none" w="lg" len="lg"/>
            <a:tailEnd type="none" w="lg" len="lg"/>
          </a:ln>
        </p:spPr>
        <p:txBody>
          <a:bodyPr wrap="none"/>
          <a:lstStyle/>
          <a:p>
            <a:pPr algn="ctr">
              <a:defRPr/>
            </a:pPr>
            <a:r>
              <a:rPr lang="nl-NL" sz="1800" b="1" dirty="0" err="1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Use</a:t>
            </a:r>
            <a:r>
              <a:rPr lang="nl-NL" sz="18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 (web)</a:t>
            </a:r>
            <a:endParaRPr lang="en-US" sz="1800" b="1" dirty="0">
              <a:solidFill>
                <a:schemeClr val="accent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060950"/>
            <a:ext cx="20383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855559"/>
            <a:ext cx="249396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29438" y="4816475"/>
            <a:ext cx="15970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i="1" dirty="0">
                <a:solidFill>
                  <a:schemeClr val="accent6"/>
                </a:solidFill>
                <a:latin typeface="+mn-lt"/>
                <a:ea typeface="+mn-ea"/>
                <a:cs typeface="Arial" pitchFamily="34" charset="0"/>
              </a:rPr>
              <a:t>Animal Observatory</a:t>
            </a:r>
            <a:endParaRPr lang="nl-NL" sz="1050" b="1" i="1" dirty="0">
              <a:solidFill>
                <a:schemeClr val="accent6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222902"/>
            <a:ext cx="990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58838" y="3888064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800" dirty="0" err="1">
                <a:solidFill>
                  <a:schemeClr val="tx1"/>
                </a:solidFill>
                <a:latin typeface="Arial" charset="0"/>
                <a:ea typeface="ヒラギノ角ゴ Pro W3" charset="0"/>
              </a:rPr>
              <a:t>NextGenSeq</a:t>
            </a:r>
            <a:endParaRPr lang="en-US" sz="1800" dirty="0">
              <a:solidFill>
                <a:schemeClr val="tx1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42938" y="552608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800">
                <a:solidFill>
                  <a:schemeClr val="tx1"/>
                </a:solidFill>
                <a:latin typeface="Arial" charset="0"/>
                <a:ea typeface="ヒラギノ角ゴ Pro W3" charset="0"/>
              </a:rPr>
              <a:t>Model organisms</a:t>
            </a:r>
            <a:endParaRPr lang="en-US" sz="1800">
              <a:solidFill>
                <a:schemeClr val="tx1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225425" y="1038225"/>
            <a:ext cx="2654300" cy="52609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nl-NL" sz="1800" b="1">
                <a:solidFill>
                  <a:srgbClr val="B90000"/>
                </a:solidFill>
              </a:rPr>
              <a:t>Model (xml)</a:t>
            </a:r>
            <a:endParaRPr lang="en-US" sz="1800" b="1">
              <a:solidFill>
                <a:srgbClr val="B90000"/>
              </a:solidFill>
              <a:cs typeface="Arial" charset="0"/>
            </a:endParaRPr>
          </a:p>
        </p:txBody>
      </p:sp>
      <p:pic>
        <p:nvPicPr>
          <p:cNvPr id="3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665663"/>
            <a:ext cx="13176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>
            <a:off x="2362200" y="2117725"/>
            <a:ext cx="7620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2263775" y="4324350"/>
            <a:ext cx="860425" cy="8397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/>
          <p:nvPr/>
        </p:nvCxnSpPr>
        <p:spPr>
          <a:xfrm>
            <a:off x="2428875" y="3538538"/>
            <a:ext cx="695325" cy="238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200400" y="2647950"/>
            <a:ext cx="2667000" cy="1905000"/>
          </a:xfrm>
          <a:prstGeom prst="foldedCorner">
            <a:avLst>
              <a:gd name="adj" fmla="val 7144"/>
            </a:avLst>
          </a:prstGeom>
          <a:gradFill rotWithShape="1">
            <a:gsLst>
              <a:gs pos="0">
                <a:srgbClr val="FFE9AB"/>
              </a:gs>
              <a:gs pos="50000">
                <a:srgbClr val="FFFFFF"/>
              </a:gs>
              <a:gs pos="100000">
                <a:srgbClr val="FFE9AB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36000" tIns="36000" rIns="36000" bIns="36000"/>
          <a:lstStyle/>
          <a:p>
            <a:pPr algn="ctr" defTabSz="3101975"/>
            <a:r>
              <a:rPr lang="en-US" sz="2000" b="1">
                <a:solidFill>
                  <a:srgbClr val="0066FF"/>
                </a:solidFill>
                <a:cs typeface="Arial" charset="0"/>
              </a:rPr>
              <a:t>Generator (java)</a:t>
            </a:r>
            <a:endParaRPr lang="en-US" sz="1600">
              <a:solidFill>
                <a:srgbClr val="0066FF"/>
              </a:solidFill>
              <a:latin typeface="Courier New" charset="0"/>
              <a:cs typeface="Arial" charset="0"/>
            </a:endParaRPr>
          </a:p>
        </p:txBody>
      </p:sp>
      <p:cxnSp>
        <p:nvCxnSpPr>
          <p:cNvPr id="43" name="Straight Arrow Connector 33"/>
          <p:cNvCxnSpPr>
            <a:cxnSpLocks noChangeShapeType="1"/>
          </p:cNvCxnSpPr>
          <p:nvPr/>
        </p:nvCxnSpPr>
        <p:spPr bwMode="auto">
          <a:xfrm flipV="1">
            <a:off x="5867400" y="2336800"/>
            <a:ext cx="473075" cy="6159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3"/>
          <p:cNvCxnSpPr/>
          <p:nvPr/>
        </p:nvCxnSpPr>
        <p:spPr>
          <a:xfrm>
            <a:off x="5867400" y="3562350"/>
            <a:ext cx="712788" cy="4841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3"/>
          <p:cNvCxnSpPr/>
          <p:nvPr/>
        </p:nvCxnSpPr>
        <p:spPr>
          <a:xfrm>
            <a:off x="5943600" y="4324350"/>
            <a:ext cx="747713" cy="13589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1725"/>
            <a:ext cx="990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7" descr="molgeni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08325"/>
            <a:ext cx="1192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Model-pos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7" y="1428238"/>
            <a:ext cx="2146728" cy="11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004121" y="2500351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800" dirty="0" smtClean="0">
                <a:solidFill>
                  <a:schemeClr val="tx1"/>
                </a:solidFill>
                <a:latin typeface="Arial" charset="0"/>
                <a:ea typeface="ヒラギノ角ゴ Pro W3" charset="0"/>
              </a:rPr>
              <a:t>Workflow</a:t>
            </a:r>
            <a:endParaRPr lang="en-US" sz="1800" dirty="0">
              <a:solidFill>
                <a:schemeClr val="tx1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10175" y="1490109"/>
            <a:ext cx="510014" cy="100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7940" dir="5400000" algn="ctr" rotWithShape="0">
              <a:schemeClr val="bg1">
                <a:alpha val="32000"/>
              </a:scheme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7801" y="1380105"/>
            <a:ext cx="1685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3366FF"/>
                </a:solidFill>
              </a:rPr>
              <a:t>Molgenis</a:t>
            </a:r>
            <a:r>
              <a:rPr lang="en-US" sz="1400" i="1" dirty="0" smtClean="0">
                <a:solidFill>
                  <a:srgbClr val="3366FF"/>
                </a:solidFill>
              </a:rPr>
              <a:t>/compute</a:t>
            </a:r>
            <a:endParaRPr lang="en-US" sz="14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796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4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ea typeface="ヒラギノ角ゴ Pro W3" charset="0"/>
                <a:cs typeface="Arial"/>
              </a:rPr>
              <a:t>Database solution with MOLGENIS </a:t>
            </a:r>
            <a:r>
              <a:rPr lang="en-US" dirty="0">
                <a:latin typeface="Arial"/>
                <a:ea typeface="ヒラギノ角ゴ Pro W3" charset="0"/>
                <a:cs typeface="Arial"/>
              </a:rPr>
              <a:t>software </a:t>
            </a:r>
            <a:r>
              <a:rPr lang="en-US" dirty="0" smtClean="0">
                <a:latin typeface="Arial"/>
                <a:ea typeface="ヒラギノ角ゴ Pro W3" charset="0"/>
                <a:cs typeface="Arial"/>
              </a:rPr>
              <a:t>toolkit (2)</a:t>
            </a:r>
            <a:endParaRPr lang="en-US" dirty="0">
              <a:latin typeface="Arial"/>
              <a:ea typeface="ヒラギノ角ゴ Pro W3" charset="0"/>
              <a:cs typeface="Arial"/>
            </a:endParaRPr>
          </a:p>
        </p:txBody>
      </p:sp>
      <p:pic>
        <p:nvPicPr>
          <p:cNvPr id="6" name="Content Placeholder 5" descr="Screen Shot 2013-05-28 at 10.09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3" b="-1963"/>
          <a:stretch>
            <a:fillRect/>
          </a:stretch>
        </p:blipFill>
        <p:spPr>
          <a:xfrm>
            <a:off x="244233" y="767864"/>
            <a:ext cx="8802634" cy="56016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1546" y="4626707"/>
            <a:ext cx="3865447" cy="15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6A2F5"/>
              </a:buClr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7207B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2D73C"/>
              </a:buClr>
              <a:buChar char="•"/>
              <a:defRPr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Model</a:t>
            </a:r>
          </a:p>
          <a:p>
            <a:pPr lvl="1"/>
            <a:r>
              <a:rPr lang="en-US" dirty="0" err="1" smtClean="0"/>
              <a:t>workflow.xml</a:t>
            </a:r>
            <a:r>
              <a:rPr lang="en-US" dirty="0" smtClean="0"/>
              <a:t> / 100 </a:t>
            </a:r>
            <a:r>
              <a:rPr lang="en-US" dirty="0" err="1" smtClean="0"/>
              <a:t>loc</a:t>
            </a:r>
            <a:endParaRPr lang="en-US" dirty="0" smtClean="0"/>
          </a:p>
          <a:p>
            <a:pPr lvl="1"/>
            <a:r>
              <a:rPr lang="en-US" dirty="0" err="1" smtClean="0"/>
              <a:t>ui.xml</a:t>
            </a:r>
            <a:r>
              <a:rPr lang="en-US" dirty="0" smtClean="0"/>
              <a:t>           /  25  </a:t>
            </a:r>
            <a:r>
              <a:rPr lang="en-US" dirty="0" err="1" smtClean="0"/>
              <a:t>loc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88442" y="4743939"/>
            <a:ext cx="3471333" cy="14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6A2F5"/>
              </a:buClr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7207B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2D73C"/>
              </a:buClr>
              <a:buChar char="•"/>
              <a:defRPr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Generate</a:t>
            </a:r>
          </a:p>
          <a:p>
            <a:pPr lvl="1"/>
            <a:r>
              <a:rPr lang="en-US" dirty="0" smtClean="0"/>
              <a:t>*.</a:t>
            </a:r>
            <a:r>
              <a:rPr lang="en-US" dirty="0" err="1" smtClean="0"/>
              <a:t>sql</a:t>
            </a:r>
            <a:r>
              <a:rPr lang="en-US" dirty="0" smtClean="0"/>
              <a:t>     / 1722   </a:t>
            </a:r>
            <a:r>
              <a:rPr lang="en-US" dirty="0" err="1" smtClean="0"/>
              <a:t>loc</a:t>
            </a:r>
            <a:endParaRPr lang="en-US" dirty="0" smtClean="0"/>
          </a:p>
          <a:p>
            <a:pPr lvl="1"/>
            <a:r>
              <a:rPr lang="en-US" dirty="0" smtClean="0"/>
              <a:t>*.java   / 46639 </a:t>
            </a:r>
            <a:r>
              <a:rPr lang="en-US" dirty="0" err="1" smtClean="0"/>
              <a:t>loc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96469" y="5683181"/>
            <a:ext cx="2571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: 400!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84230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00122 -0.15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Workflow design view in the generated </a:t>
            </a:r>
            <a:r>
              <a:rPr lang="en-US" dirty="0" err="1" smtClean="0">
                <a:latin typeface="Trebuchet MS" charset="0"/>
                <a:ea typeface="ヒラギノ角ゴ Pro W3" charset="0"/>
              </a:rPr>
              <a:t>Molgenis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 web-UI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pic>
        <p:nvPicPr>
          <p:cNvPr id="25602" name="Content Placeholder 3" descr="Screen shot 2012-10-08 at 14.44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9" b="-8609"/>
          <a:stretch>
            <a:fillRect/>
          </a:stretch>
        </p:blipFill>
        <p:spPr>
          <a:xfrm>
            <a:off x="381000" y="914399"/>
            <a:ext cx="8335838" cy="5459675"/>
          </a:xfrm>
        </p:spPr>
      </p:pic>
      <p:sp>
        <p:nvSpPr>
          <p:cNvPr id="4" name="Rounded Rectangular Callout 3"/>
          <p:cNvSpPr/>
          <p:nvPr/>
        </p:nvSpPr>
        <p:spPr bwMode="auto">
          <a:xfrm>
            <a:off x="2017375" y="5811908"/>
            <a:ext cx="1411625" cy="633341"/>
          </a:xfrm>
          <a:prstGeom prst="wedgeRoundRectCallout">
            <a:avLst>
              <a:gd name="adj1" fmla="val 7517"/>
              <a:gd name="adj2" fmla="val -145183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workflow</a:t>
            </a:r>
          </a:p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step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663403" y="5794367"/>
            <a:ext cx="1522429" cy="693215"/>
          </a:xfrm>
          <a:prstGeom prst="wedgeRoundRectCallout">
            <a:avLst>
              <a:gd name="adj1" fmla="val 45163"/>
              <a:gd name="adj2" fmla="val -143065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analysis</a:t>
            </a:r>
          </a:p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protocol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646332" y="5794367"/>
            <a:ext cx="1635701" cy="693215"/>
          </a:xfrm>
          <a:prstGeom prst="wedgeRoundRectCallout">
            <a:avLst>
              <a:gd name="adj1" fmla="val 28799"/>
              <a:gd name="adj2" fmla="val -134591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previous steps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274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Workflow run-time view (analysis jobs) 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4819" name="Content Placeholder 3" descr="Screen shot 2012-10-09 at 12.3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b="-7855"/>
          <a:stretch>
            <a:fillRect/>
          </a:stretch>
        </p:blipFill>
        <p:spPr bwMode="auto">
          <a:xfrm>
            <a:off x="228600" y="1519213"/>
            <a:ext cx="7413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1643063" y="2514600"/>
            <a:ext cx="7467600" cy="4724400"/>
          </a:xfrm>
          <a:prstGeom prst="wedgeRoundRectCallout">
            <a:avLst>
              <a:gd name="adj1" fmla="val -11473"/>
              <a:gd name="adj2" fmla="val -53607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2200" dirty="0">
              <a:solidFill>
                <a:schemeClr val="lt1"/>
              </a:solidFill>
            </a:endParaRPr>
          </a:p>
        </p:txBody>
      </p:sp>
      <p:pic>
        <p:nvPicPr>
          <p:cNvPr id="34821" name="Picture 1" descr="Screen shot 2012-12-17 at 11.22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22592" r="3439"/>
          <a:stretch>
            <a:fillRect/>
          </a:stretch>
        </p:blipFill>
        <p:spPr bwMode="auto">
          <a:xfrm>
            <a:off x="2057400" y="2743200"/>
            <a:ext cx="6688138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7656723" y="323882"/>
            <a:ext cx="1066800" cy="2590800"/>
          </a:xfrm>
          <a:prstGeom prst="wedgeRoundRectCallout">
            <a:avLst>
              <a:gd name="adj1" fmla="val -65139"/>
              <a:gd name="adj2" fmla="val 14587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2200" dirty="0">
              <a:solidFill>
                <a:schemeClr val="lt1"/>
              </a:solidFill>
            </a:endParaRPr>
          </a:p>
        </p:txBody>
      </p:sp>
      <p:pic>
        <p:nvPicPr>
          <p:cNvPr id="9" name="Content Placeholder 3" descr="Screen shot 2012-10-09 at 12.3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1" t="14999" r="1376" b="63528"/>
          <a:stretch>
            <a:fillRect/>
          </a:stretch>
        </p:blipFill>
        <p:spPr bwMode="auto">
          <a:xfrm>
            <a:off x="7732923" y="400082"/>
            <a:ext cx="8493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650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jobs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Screen shot 2013-04-11 at 12.2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728134"/>
            <a:ext cx="8667750" cy="578272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4085166" y="419131"/>
            <a:ext cx="3757083" cy="1401201"/>
          </a:xfrm>
          <a:prstGeom prst="wedgeRoundRectCallout">
            <a:avLst>
              <a:gd name="adj1" fmla="val 61551"/>
              <a:gd name="adj2" fmla="val 19786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2200" dirty="0">
              <a:solidFill>
                <a:schemeClr val="lt1"/>
              </a:solidFill>
            </a:endParaRPr>
          </a:p>
        </p:txBody>
      </p:sp>
      <p:pic>
        <p:nvPicPr>
          <p:cNvPr id="6" name="Picture 5" descr="Screen shot 2013-04-11 at 12.24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9" y="501650"/>
            <a:ext cx="3294647" cy="11811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592667" y="2772833"/>
            <a:ext cx="8456083" cy="3661834"/>
          </a:xfrm>
          <a:prstGeom prst="wedgeRoundRectCallout">
            <a:avLst>
              <a:gd name="adj1" fmla="val -52744"/>
              <a:gd name="adj2" fmla="val -36748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2200" dirty="0">
              <a:solidFill>
                <a:schemeClr val="lt1"/>
              </a:solidFill>
            </a:endParaRPr>
          </a:p>
        </p:txBody>
      </p:sp>
      <p:pic>
        <p:nvPicPr>
          <p:cNvPr id="9" name="Picture 8" descr="Screen shot 2013-04-11 at 11.09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5" y="3026833"/>
            <a:ext cx="8142415" cy="314325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897467" y="2942147"/>
            <a:ext cx="5516034" cy="643493"/>
          </a:xfrm>
          <a:prstGeom prst="wedgeRoundRectCallout">
            <a:avLst>
              <a:gd name="adj1" fmla="val 2396"/>
              <a:gd name="adj2" fmla="val 96072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sz="2200" dirty="0">
                <a:solidFill>
                  <a:srgbClr val="0000CF"/>
                </a:solidFill>
              </a:rPr>
              <a:t>Running on node: v33-45.gina.sara.nl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965199" y="3972960"/>
            <a:ext cx="5437718" cy="1191684"/>
          </a:xfrm>
          <a:prstGeom prst="wedgeRoundRectCallout">
            <a:avLst>
              <a:gd name="adj1" fmla="val 2396"/>
              <a:gd name="adj2" fmla="val 96072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sz="2200" dirty="0" smtClean="0">
                <a:solidFill>
                  <a:srgbClr val="0000CF"/>
                </a:solidFill>
              </a:rPr>
              <a:t>Error: terminate </a:t>
            </a:r>
            <a:r>
              <a:rPr lang="en-US" sz="2200" dirty="0">
                <a:solidFill>
                  <a:srgbClr val="0000CF"/>
                </a:solidFill>
              </a:rPr>
              <a:t>called after throwing an instance of '</a:t>
            </a:r>
            <a:r>
              <a:rPr lang="en-US" sz="2200" dirty="0" err="1">
                <a:solidFill>
                  <a:srgbClr val="0000CF"/>
                </a:solidFill>
              </a:rPr>
              <a:t>std</a:t>
            </a:r>
            <a:r>
              <a:rPr lang="en-US" sz="2200" dirty="0">
                <a:solidFill>
                  <a:srgbClr val="0000CF"/>
                </a:solidFill>
              </a:rPr>
              <a:t>::</a:t>
            </a:r>
            <a:r>
              <a:rPr lang="en-US" sz="2200" dirty="0" err="1">
                <a:solidFill>
                  <a:srgbClr val="0000CF"/>
                </a:solidFill>
              </a:rPr>
              <a:t>bad_alloc</a:t>
            </a:r>
            <a:r>
              <a:rPr lang="en-US" sz="2200" dirty="0">
                <a:solidFill>
                  <a:srgbClr val="0000CF"/>
                </a:solidFill>
              </a:rPr>
              <a:t>'</a:t>
            </a:r>
          </a:p>
          <a:p>
            <a:pPr algn="l">
              <a:defRPr/>
            </a:pPr>
            <a:r>
              <a:rPr lang="en-US" sz="2200" dirty="0">
                <a:solidFill>
                  <a:srgbClr val="0000CF"/>
                </a:solidFill>
              </a:rPr>
              <a:t>  what():  </a:t>
            </a:r>
            <a:r>
              <a:rPr lang="en-US" sz="2200" dirty="0" smtClean="0">
                <a:solidFill>
                  <a:srgbClr val="0000CF"/>
                </a:solidFill>
              </a:rPr>
              <a:t>St9bad_alloc</a:t>
            </a:r>
            <a:endParaRPr lang="en-US" sz="2200" dirty="0">
              <a:solidFill>
                <a:srgbClr val="0000CF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901700" y="5761533"/>
            <a:ext cx="5516034" cy="747197"/>
          </a:xfrm>
          <a:prstGeom prst="wedgeRoundRectCallout">
            <a:avLst>
              <a:gd name="adj1" fmla="val 2396"/>
              <a:gd name="adj2" fmla="val 96072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hu-HU" sz="2200" dirty="0" smtClean="0">
                <a:solidFill>
                  <a:srgbClr val="0000CF"/>
                </a:solidFill>
              </a:rPr>
              <a:t>How much memory: </a:t>
            </a:r>
          </a:p>
          <a:p>
            <a:pPr algn="l">
              <a:defRPr/>
            </a:pPr>
            <a:r>
              <a:rPr lang="hu-HU" sz="2200" dirty="0" smtClean="0">
                <a:solidFill>
                  <a:srgbClr val="0000CF"/>
                </a:solidFill>
              </a:rPr>
              <a:t>virtual </a:t>
            </a:r>
            <a:r>
              <a:rPr lang="hu-HU" sz="2200" dirty="0">
                <a:solidFill>
                  <a:srgbClr val="0000CF"/>
                </a:solidFill>
              </a:rPr>
              <a:t>memory (kbytes, -v) 4194304</a:t>
            </a:r>
            <a:endParaRPr lang="en-US" sz="2200" dirty="0">
              <a:solidFill>
                <a:srgbClr val="0000CF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912288" y="1909251"/>
            <a:ext cx="5516034" cy="643493"/>
          </a:xfrm>
          <a:prstGeom prst="wedgeRoundRectCallout">
            <a:avLst>
              <a:gd name="adj1" fmla="val 2396"/>
              <a:gd name="adj2" fmla="val 96072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sz="2200" dirty="0" err="1">
                <a:solidFill>
                  <a:srgbClr val="0000CF"/>
                </a:solidFill>
              </a:rPr>
              <a:t>chr</a:t>
            </a:r>
            <a:r>
              <a:rPr lang="en-US" sz="2200" dirty="0">
                <a:solidFill>
                  <a:srgbClr val="0000CF"/>
                </a:solidFill>
              </a:rPr>
              <a:t>: </a:t>
            </a:r>
            <a:r>
              <a:rPr lang="en-US" sz="2200" dirty="0" smtClean="0">
                <a:solidFill>
                  <a:srgbClr val="0000CF"/>
                </a:solidFill>
              </a:rPr>
              <a:t>4 from: 185000001 to: </a:t>
            </a:r>
            <a:r>
              <a:rPr lang="en-US" sz="2200" dirty="0">
                <a:solidFill>
                  <a:srgbClr val="0000CF"/>
                </a:solidFill>
              </a:rPr>
              <a:t>190000001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112000" y="3005667"/>
            <a:ext cx="1693333" cy="5503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0931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Workflow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4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295400" y="3638928"/>
            <a:ext cx="914400" cy="838200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Local storage/cloud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514600" y="3638928"/>
            <a:ext cx="1447800" cy="1295400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/>
              <a:t>Cluster</a:t>
            </a:r>
          </a:p>
          <a:p>
            <a:pPr algn="ctr">
              <a:defRPr/>
            </a:pPr>
            <a:r>
              <a:rPr lang="en-US" sz="1800" dirty="0" smtClean="0"/>
              <a:t>storage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191000" y="3486528"/>
            <a:ext cx="2438400" cy="2057400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Distributed grid</a:t>
            </a:r>
          </a:p>
          <a:p>
            <a:pPr algn="ctr">
              <a:defRPr/>
            </a:pPr>
            <a:r>
              <a:rPr lang="en-US" dirty="0" smtClean="0"/>
              <a:t>storages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295400" y="2648328"/>
            <a:ext cx="914400" cy="838200"/>
          </a:xfrm>
          <a:prstGeom prst="round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Local compute/cloud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2191128"/>
            <a:ext cx="1447800" cy="1295400"/>
          </a:xfrm>
          <a:prstGeom prst="round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Cluster compute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1000" y="1505328"/>
            <a:ext cx="2438400" cy="2057400"/>
          </a:xfrm>
          <a:prstGeom prst="round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(Inter)national</a:t>
            </a:r>
          </a:p>
          <a:p>
            <a:pPr algn="ctr">
              <a:defRPr/>
            </a:pP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133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Computational environments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228600" y="3105528"/>
            <a:ext cx="8686800" cy="914400"/>
          </a:xfrm>
          <a:prstGeom prst="left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ease of use vs. redundancy &amp; scale</a:t>
            </a:r>
          </a:p>
        </p:txBody>
      </p:sp>
      <p:sp>
        <p:nvSpPr>
          <p:cNvPr id="13335" name="TextBox 10"/>
          <p:cNvSpPr txBox="1">
            <a:spLocks noChangeArrowheads="1"/>
          </p:cNvSpPr>
          <p:nvPr/>
        </p:nvSpPr>
        <p:spPr bwMode="auto">
          <a:xfrm>
            <a:off x="6926263" y="2275266"/>
            <a:ext cx="1962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i="1"/>
              <a:t>Tool</a:t>
            </a:r>
          </a:p>
          <a:p>
            <a:r>
              <a:rPr lang="en-US" i="1"/>
              <a:t>environment</a:t>
            </a:r>
          </a:p>
        </p:txBody>
      </p:sp>
      <p:sp>
        <p:nvSpPr>
          <p:cNvPr id="13336" name="TextBox 11"/>
          <p:cNvSpPr txBox="1">
            <a:spLocks noChangeArrowheads="1"/>
          </p:cNvSpPr>
          <p:nvPr/>
        </p:nvSpPr>
        <p:spPr bwMode="auto">
          <a:xfrm>
            <a:off x="6934200" y="3943728"/>
            <a:ext cx="195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i="1"/>
              <a:t>Data</a:t>
            </a:r>
          </a:p>
          <a:p>
            <a:r>
              <a:rPr lang="en-US" i="1"/>
              <a:t>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668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Bio-workflows</a:t>
            </a:r>
          </a:p>
          <a:p>
            <a:r>
              <a:rPr lang="en-US" dirty="0" smtClean="0"/>
              <a:t>Workflow 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Job Generation</a:t>
            </a:r>
          </a:p>
          <a:p>
            <a:pPr lvl="1"/>
            <a:r>
              <a:rPr lang="en-US" smtClean="0"/>
              <a:t>Tool deployment</a:t>
            </a:r>
            <a:endParaRPr lang="en-US" dirty="0" smtClean="0"/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Workflow execution </a:t>
            </a:r>
          </a:p>
          <a:p>
            <a:pPr lvl="1"/>
            <a:r>
              <a:rPr lang="en-US" dirty="0" smtClean="0"/>
              <a:t>Implementation detail </a:t>
            </a:r>
          </a:p>
          <a:p>
            <a:pPr lvl="1"/>
            <a:r>
              <a:rPr lang="en-US" dirty="0" smtClean="0"/>
              <a:t>Recent developments</a:t>
            </a:r>
          </a:p>
          <a:p>
            <a:r>
              <a:rPr lang="en-US" dirty="0" smtClean="0"/>
              <a:t>Conclusion and further steps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3370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</a:rPr>
              <a:t>“Harmonized” tool management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228600" y="3556056"/>
            <a:ext cx="8686800" cy="914400"/>
          </a:xfrm>
          <a:prstGeom prst="leftRightArrow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/>
              <a:t>Simple download 	vs.	 On-site build deployment</a:t>
            </a:r>
            <a:endParaRPr lang="en-US" sz="2200" dirty="0"/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307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dirty="0"/>
              <a:t>Tool in input sandbox</a:t>
            </a:r>
          </a:p>
          <a:p>
            <a:pPr algn="l"/>
            <a:r>
              <a:rPr lang="en-US" dirty="0"/>
              <a:t>“</a:t>
            </a:r>
            <a:r>
              <a:rPr lang="en-US" altLang="ja-JP" dirty="0" err="1"/>
              <a:t>getFile</a:t>
            </a:r>
            <a:r>
              <a:rPr lang="en-US" altLang="ja-JP" dirty="0"/>
              <a:t>(</a:t>
            </a:r>
            <a:r>
              <a:rPr lang="en-US" dirty="0"/>
              <a:t>‘</a:t>
            </a:r>
            <a:r>
              <a:rPr lang="en-US" altLang="ja-JP" dirty="0" err="1"/>
              <a:t>tool.zip</a:t>
            </a:r>
            <a:r>
              <a:rPr lang="en-US" dirty="0"/>
              <a:t>’</a:t>
            </a:r>
            <a:r>
              <a:rPr lang="en-US" altLang="ja-JP" dirty="0"/>
              <a:t>)</a:t>
            </a:r>
            <a:r>
              <a:rPr lang="en-US" dirty="0"/>
              <a:t>”</a:t>
            </a:r>
          </a:p>
        </p:txBody>
      </p:sp>
      <p:sp>
        <p:nvSpPr>
          <p:cNvPr id="45064" name="TextBox 10"/>
          <p:cNvSpPr txBox="1">
            <a:spLocks noChangeArrowheads="1"/>
          </p:cNvSpPr>
          <p:nvPr/>
        </p:nvSpPr>
        <p:spPr bwMode="auto">
          <a:xfrm>
            <a:off x="4572000" y="914400"/>
            <a:ext cx="249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/>
              <a:t>Tool deployed as </a:t>
            </a:r>
          </a:p>
          <a:p>
            <a:pPr algn="l"/>
            <a:r>
              <a:rPr lang="en-US"/>
              <a:t>“load module”</a:t>
            </a:r>
          </a:p>
          <a:p>
            <a:pPr algn="l"/>
            <a:r>
              <a:rPr lang="en-US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1828800"/>
            <a:ext cx="60134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In $VO_BBMRI_NL_SW_DIR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/>
              <a:t>Download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Build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 smtClean="0"/>
              <a:t>Configure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752600"/>
            <a:ext cx="21859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/>
              <a:t>In $WORKDIR 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/>
              <a:t>Download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5E7EE4-FBD4-DC46-8B4A-153DE70120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4356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</a:rPr>
              <a:t>‘Harmonized’ tool management: modules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 using </a:t>
            </a:r>
            <a:r>
              <a:rPr lang="en-US" dirty="0">
                <a:solidFill>
                  <a:srgbClr val="000000"/>
                </a:solidFill>
              </a:rPr>
              <a:t>standard ‘modulecmd’ </a:t>
            </a:r>
            <a:r>
              <a:rPr lang="en-US" dirty="0" smtClean="0">
                <a:solidFill>
                  <a:srgbClr val="000000"/>
                </a:solidFill>
              </a:rPr>
              <a:t>tool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Software should be deployed at all grid sites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Module file should be added to all sites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://www.bbmriwiki.nl/svn/ebiogrid/modules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modu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4" y="2720731"/>
            <a:ext cx="8098692" cy="3705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795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Workflow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molgenis-topolog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4" y="800102"/>
            <a:ext cx="7442200" cy="5245100"/>
          </a:xfrm>
          <a:prstGeom prst="rect">
            <a:avLst/>
          </a:prstGeom>
        </p:spPr>
      </p:pic>
      <p:sp>
        <p:nvSpPr>
          <p:cNvPr id="6" name="Content Placeholder 34"/>
          <p:cNvSpPr txBox="1">
            <a:spLocks/>
          </p:cNvSpPr>
          <p:nvPr/>
        </p:nvSpPr>
        <p:spPr bwMode="auto">
          <a:xfrm>
            <a:off x="537307" y="5421923"/>
            <a:ext cx="6916615" cy="10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6A2F5"/>
              </a:buClr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7207B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2D73C"/>
              </a:buClr>
              <a:buChar char="•"/>
              <a:defRPr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j-lt"/>
                <a:ea typeface="+mn-ea"/>
                <a:cs typeface="ヒラギノ角ゴ Pro W3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2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Started pilot jobs retrieve analysis jobs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Molgenis</a:t>
            </a:r>
            <a:r>
              <a:rPr lang="en-US" dirty="0" smtClean="0"/>
              <a:t> server </a:t>
            </a:r>
          </a:p>
        </p:txBody>
      </p:sp>
    </p:spTree>
    <p:extLst>
      <p:ext uri="{BB962C8B-B14F-4D97-AF65-F5344CB8AC3E}">
        <p14:creationId xmlns:p14="http://schemas.microsoft.com/office/powerpoint/2010/main" val="321566782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execution with pilots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f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45" y="1043875"/>
            <a:ext cx="4621506" cy="4885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4997" y="1832210"/>
            <a:ext cx="464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00CF"/>
                </a:solidFill>
                <a:latin typeface="Courier"/>
                <a:cs typeface="Courier"/>
              </a:rPr>
              <a:t>glite</a:t>
            </a:r>
            <a:r>
              <a:rPr lang="en-US" sz="2000" b="1" dirty="0">
                <a:solidFill>
                  <a:srgbClr val="0000CF"/>
                </a:solidFill>
                <a:latin typeface="Courier"/>
                <a:cs typeface="Courier"/>
              </a:rPr>
              <a:t>-</a:t>
            </a:r>
            <a:r>
              <a:rPr lang="en-US" sz="2000" b="1" dirty="0" err="1">
                <a:solidFill>
                  <a:srgbClr val="0000CF"/>
                </a:solidFill>
                <a:latin typeface="Courier"/>
                <a:cs typeface="Courier"/>
              </a:rPr>
              <a:t>wms</a:t>
            </a:r>
            <a:r>
              <a:rPr lang="en-US" sz="2000" b="1" dirty="0">
                <a:solidFill>
                  <a:srgbClr val="0000CF"/>
                </a:solidFill>
                <a:latin typeface="Courier"/>
                <a:cs typeface="Courier"/>
              </a:rPr>
              <a:t>-job-submit \ </a:t>
            </a:r>
          </a:p>
          <a:p>
            <a:pPr algn="l"/>
            <a:r>
              <a:rPr lang="en-US" sz="2000" b="1" dirty="0">
                <a:solidFill>
                  <a:srgbClr val="0000CF"/>
                </a:solidFill>
                <a:latin typeface="Courier"/>
                <a:cs typeface="Courier"/>
              </a:rPr>
              <a:t>-d $USER … $HOME/</a:t>
            </a:r>
            <a:r>
              <a:rPr lang="en-US" sz="2000" b="1" dirty="0" err="1" smtClean="0">
                <a:solidFill>
                  <a:srgbClr val="0000CF"/>
                </a:solidFill>
                <a:latin typeface="Courier"/>
                <a:cs typeface="Courier"/>
              </a:rPr>
              <a:t>maverick.jdl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8576" y="3172921"/>
            <a:ext cx="586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curl  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… -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F status=started 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\</a:t>
            </a:r>
          </a:p>
          <a:p>
            <a:pPr algn="l"/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-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F backend=</a:t>
            </a:r>
            <a:r>
              <a:rPr lang="en-US" sz="1800" b="1" dirty="0" err="1" smtClean="0">
                <a:solidFill>
                  <a:srgbClr val="0000CF"/>
                </a:solidFill>
                <a:latin typeface="Courier"/>
                <a:cs typeface="Courier"/>
              </a:rPr>
              <a:t>ui.grid.sara.nl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 \ </a:t>
            </a:r>
          </a:p>
          <a:p>
            <a:pPr algn="l"/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http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://$SERVER:8080/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api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/pilot &gt; 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script.sh</a:t>
            </a:r>
            <a:endParaRPr lang="en-US" sz="1800" b="1" dirty="0">
              <a:solidFill>
                <a:srgbClr val="0000CF"/>
              </a:solidFill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53846" y="2246923"/>
            <a:ext cx="1856154" cy="56661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49937" y="3298092"/>
            <a:ext cx="1856154" cy="56661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1434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execution with pilots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17" y="709225"/>
            <a:ext cx="4889500" cy="593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883" y="1434941"/>
            <a:ext cx="3509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bash -l 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script.sh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 2&gt;&amp;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1 \</a:t>
            </a:r>
          </a:p>
          <a:p>
            <a:pPr algn="l"/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|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tee -a 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log.log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 &amp;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03" y="3323587"/>
            <a:ext cx="4201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curl …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-F status=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done \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-F log_file=@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done.log \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http://$SERVER:8080/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api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/pilot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190999" y="1465385"/>
            <a:ext cx="1611924" cy="6016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71461" y="2520460"/>
            <a:ext cx="1651000" cy="55896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9254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 animBg="1"/>
      <p:bldP spid="9" grpId="1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execution with pilots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231" y="777609"/>
            <a:ext cx="4889500" cy="593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3990" y="1854085"/>
            <a:ext cx="484809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Courier"/>
                <a:cs typeface="Courier"/>
              </a:rPr>
              <a:t>while [ 1 ] ; do</a:t>
            </a:r>
          </a:p>
          <a:p>
            <a:pPr algn="l"/>
            <a:r>
              <a:rPr lang="en-US" sz="1800" b="1" dirty="0" smtClean="0">
                <a:latin typeface="Courier"/>
                <a:cs typeface="Courier"/>
              </a:rPr>
              <a:t>…	</a:t>
            </a:r>
          </a:p>
          <a:p>
            <a:pPr algn="l"/>
            <a:r>
              <a:rPr lang="en-US" sz="1800" b="1" dirty="0" err="1" smtClean="0">
                <a:solidFill>
                  <a:srgbClr val="0000CF"/>
                </a:solidFill>
                <a:latin typeface="Courier"/>
                <a:cs typeface="Courier"/>
              </a:rPr>
              <a:t>check_process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"</a:t>
            </a:r>
            <a:r>
              <a:rPr lang="en-US" sz="1800" b="1" dirty="0" err="1" smtClean="0">
                <a:solidFill>
                  <a:srgbClr val="0000CF"/>
                </a:solidFill>
                <a:latin typeface="Courier"/>
                <a:cs typeface="Courier"/>
              </a:rPr>
              <a:t>script.sh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”</a:t>
            </a:r>
            <a:endParaRPr lang="en-US" sz="1800" b="1" dirty="0">
              <a:solidFill>
                <a:srgbClr val="0000CF"/>
              </a:solidFill>
              <a:latin typeface="Courier"/>
              <a:cs typeface="Courier"/>
            </a:endParaRPr>
          </a:p>
          <a:p>
            <a:pPr algn="l"/>
            <a:r>
              <a:rPr lang="en-US" sz="1800" b="1" dirty="0" smtClean="0">
                <a:latin typeface="Courier"/>
                <a:cs typeface="Courier"/>
              </a:rPr>
              <a:t>CHECK_RET</a:t>
            </a:r>
            <a:r>
              <a:rPr lang="en-US" sz="1800" b="1" dirty="0">
                <a:latin typeface="Courier"/>
                <a:cs typeface="Courier"/>
              </a:rPr>
              <a:t>=$?</a:t>
            </a:r>
          </a:p>
          <a:p>
            <a:pPr algn="l"/>
            <a:r>
              <a:rPr lang="en-US" sz="1800" b="1" dirty="0" smtClean="0">
                <a:latin typeface="Courier"/>
                <a:cs typeface="Courier"/>
              </a:rPr>
              <a:t>if </a:t>
            </a:r>
            <a:r>
              <a:rPr lang="en-US" sz="1800" b="1" dirty="0">
                <a:latin typeface="Courier"/>
                <a:cs typeface="Courier"/>
              </a:rPr>
              <a:t>[ $CHECK_RET -</a:t>
            </a:r>
            <a:r>
              <a:rPr lang="en-US" sz="1800" b="1" dirty="0" err="1">
                <a:latin typeface="Courier"/>
                <a:cs typeface="Courier"/>
              </a:rPr>
              <a:t>eq</a:t>
            </a:r>
            <a:r>
              <a:rPr lang="en-US" sz="1800" b="1" dirty="0">
                <a:latin typeface="Courier"/>
                <a:cs typeface="Courier"/>
              </a:rPr>
              <a:t> 0 ]</a:t>
            </a:r>
            <a:r>
              <a:rPr lang="en-US" sz="1800" b="1" dirty="0" smtClean="0">
                <a:latin typeface="Courier"/>
                <a:cs typeface="Courier"/>
              </a:rPr>
              <a:t>;</a:t>
            </a:r>
            <a:endParaRPr lang="en-US" sz="1800" b="1" dirty="0">
              <a:latin typeface="Courier"/>
              <a:cs typeface="Courier"/>
            </a:endParaRPr>
          </a:p>
          <a:p>
            <a:pPr algn="l"/>
            <a:r>
              <a:rPr lang="en-US" sz="1800" b="1" dirty="0" smtClean="0">
                <a:latin typeface="Courier"/>
                <a:cs typeface="Courier"/>
              </a:rPr>
              <a:t>then</a:t>
            </a:r>
          </a:p>
          <a:p>
            <a:pPr algn="l"/>
            <a:r>
              <a:rPr lang="en-US" sz="1800" b="1" dirty="0">
                <a:latin typeface="Courier"/>
                <a:cs typeface="Courier"/>
              </a:rPr>
              <a:t>	</a:t>
            </a:r>
            <a:r>
              <a:rPr lang="en-US" sz="1800" b="1" dirty="0" smtClean="0">
                <a:latin typeface="Courier"/>
                <a:cs typeface="Courier"/>
              </a:rPr>
              <a:t> …</a:t>
            </a:r>
          </a:p>
          <a:p>
            <a:pPr algn="l"/>
            <a:r>
              <a:rPr lang="en-US" sz="1800" b="1" dirty="0">
                <a:latin typeface="Courier"/>
                <a:cs typeface="Courier"/>
              </a:rPr>
              <a:t>	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curl 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…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-F status=</a:t>
            </a:r>
            <a:r>
              <a:rPr lang="en-US" sz="1800" b="1" dirty="0" err="1" smtClean="0">
                <a:solidFill>
                  <a:srgbClr val="0000CF"/>
                </a:solidFill>
                <a:latin typeface="Courier"/>
                <a:cs typeface="Courier"/>
              </a:rPr>
              <a:t>nopulse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 \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	 -F log_file=@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inter.log …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	 </a:t>
            </a:r>
            <a:r>
              <a:rPr lang="en-US" sz="1800" b="1" dirty="0" smtClean="0">
                <a:latin typeface="Courier"/>
                <a:cs typeface="Courier"/>
              </a:rPr>
              <a:t>…</a:t>
            </a:r>
          </a:p>
          <a:p>
            <a:pPr algn="l"/>
            <a:r>
              <a:rPr lang="en-US" sz="1800" b="1" dirty="0" err="1" smtClean="0">
                <a:latin typeface="Courier"/>
                <a:cs typeface="Courier"/>
              </a:rPr>
              <a:t>elif</a:t>
            </a:r>
            <a:endParaRPr lang="en-US" sz="1800" b="1" dirty="0" smtClean="0">
              <a:latin typeface="Courier"/>
              <a:cs typeface="Courier"/>
            </a:endParaRPr>
          </a:p>
          <a:p>
            <a:pPr algn="l"/>
            <a:r>
              <a:rPr lang="en-US" sz="1800" b="1" dirty="0">
                <a:latin typeface="Courier"/>
                <a:cs typeface="Courier"/>
              </a:rPr>
              <a:t>	…</a:t>
            </a:r>
          </a:p>
          <a:p>
            <a:pPr algn="l"/>
            <a:r>
              <a:rPr lang="en-US" sz="1800" b="1" dirty="0">
                <a:latin typeface="Courier"/>
                <a:cs typeface="Courier"/>
              </a:rPr>
              <a:t>	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curl … -F status</a:t>
            </a:r>
            <a:r>
              <a:rPr lang="en-US" sz="1800" b="1" dirty="0" smtClean="0">
                <a:solidFill>
                  <a:srgbClr val="0000CF"/>
                </a:solidFill>
                <a:latin typeface="Courier"/>
                <a:cs typeface="Courier"/>
              </a:rPr>
              <a:t>=pulse 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\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	 -F 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log_file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=@</a:t>
            </a:r>
            <a:r>
              <a:rPr lang="en-US" sz="1800" b="1" dirty="0" err="1">
                <a:solidFill>
                  <a:srgbClr val="0000CF"/>
                </a:solidFill>
                <a:latin typeface="Courier"/>
                <a:cs typeface="Courier"/>
              </a:rPr>
              <a:t>inter.log</a:t>
            </a:r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 …</a:t>
            </a:r>
          </a:p>
          <a:p>
            <a:pPr algn="l"/>
            <a:r>
              <a:rPr lang="en-US" sz="1800" b="1" dirty="0">
                <a:solidFill>
                  <a:srgbClr val="0000CF"/>
                </a:solidFill>
                <a:latin typeface="Courier"/>
                <a:cs typeface="Courier"/>
              </a:rPr>
              <a:t>	 </a:t>
            </a:r>
            <a:r>
              <a:rPr lang="en-US" sz="1800" b="1" dirty="0">
                <a:latin typeface="Courier"/>
                <a:cs typeface="Courier"/>
              </a:rPr>
              <a:t>…</a:t>
            </a:r>
          </a:p>
          <a:p>
            <a:pPr algn="l"/>
            <a:endParaRPr lang="en-US" sz="1800" b="1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31998" y="1524001"/>
            <a:ext cx="1563078" cy="62523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5580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Back-end independent analysis templates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7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Template structure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CF"/>
                </a:solidFill>
                <a:latin typeface="Courier"/>
                <a:cs typeface="Courier"/>
              </a:rPr>
              <a:t>//header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	#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MOLGENIS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walltime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=15: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00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nodes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=1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cores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=4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mem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=6</a:t>
            </a: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CF"/>
                </a:solidFill>
                <a:latin typeface="Courier"/>
                <a:cs typeface="Courier"/>
              </a:rPr>
              <a:t>//tool management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00CF"/>
                </a:solidFill>
                <a:latin typeface="Courier"/>
                <a:cs typeface="Courier"/>
              </a:rPr>
              <a:t>	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module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load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bwa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/${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bwaVersion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sz="2000" b="1" dirty="0">
              <a:solidFill>
                <a:srgbClr val="0000CF"/>
              </a:solidFill>
              <a:latin typeface="Courier"/>
              <a:cs typeface="Courier"/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CF"/>
                </a:solidFill>
                <a:latin typeface="Courier"/>
                <a:cs typeface="Courier"/>
              </a:rPr>
              <a:t>//data management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0000CF"/>
                </a:solidFill>
                <a:latin typeface="Courier"/>
                <a:cs typeface="Courier"/>
              </a:rPr>
              <a:t>	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 ${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indexfile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tr-TR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${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leftbarcodefqgz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CF"/>
                </a:solidFill>
                <a:latin typeface="Courier"/>
                <a:cs typeface="Courier"/>
              </a:rPr>
              <a:t>//template of the actual analysis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tr-TR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bwa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aln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 \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tr-TR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	$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indexfile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 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$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leftbarcodefqgz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 \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tr-TR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	-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t ${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bwaaligncores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 </a:t>
            </a:r>
            <a:r>
              <a:rPr lang="tr-TR" sz="2000" dirty="0" smtClean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f ${</a:t>
            </a:r>
            <a:r>
              <a:rPr lang="tr-TR" sz="2000" dirty="0" err="1">
                <a:solidFill>
                  <a:srgbClr val="000000"/>
                </a:solidFill>
                <a:latin typeface="Courier"/>
                <a:cs typeface="Courier"/>
              </a:rPr>
              <a:t>leftbwaout</a:t>
            </a:r>
            <a:r>
              <a:rPr lang="tr-TR" sz="2000" dirty="0">
                <a:solidFill>
                  <a:srgbClr val="000000"/>
                </a:solidFill>
                <a:latin typeface="Courier"/>
                <a:cs typeface="Courier"/>
              </a:rPr>
              <a:t>} </a:t>
            </a: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CF"/>
                </a:solidFill>
                <a:latin typeface="Courier"/>
                <a:cs typeface="Courier"/>
              </a:rPr>
              <a:t>//data management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00CF"/>
                </a:solidFill>
                <a:latin typeface="Courier"/>
                <a:cs typeface="Courier"/>
              </a:rPr>
              <a:t>	</a:t>
            </a:r>
            <a:r>
              <a:rPr lang="pl-PL" sz="2000" dirty="0" err="1">
                <a:solidFill>
                  <a:srgbClr val="000000"/>
                </a:solidFill>
                <a:latin typeface="Courier"/>
                <a:cs typeface="Courier"/>
              </a:rPr>
              <a:t>putFile</a:t>
            </a:r>
            <a:r>
              <a:rPr lang="pl-PL" sz="2000" dirty="0">
                <a:solidFill>
                  <a:srgbClr val="000000"/>
                </a:solidFill>
                <a:latin typeface="Courier"/>
                <a:cs typeface="Courier"/>
              </a:rPr>
              <a:t> ${</a:t>
            </a:r>
            <a:r>
              <a:rPr lang="pl-PL" sz="2000" dirty="0" err="1">
                <a:solidFill>
                  <a:srgbClr val="000000"/>
                </a:solidFill>
                <a:latin typeface="Courier"/>
                <a:cs typeface="Courier"/>
              </a:rPr>
              <a:t>leftbwaout</a:t>
            </a:r>
            <a:r>
              <a:rPr lang="pl-PL" sz="20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00CF"/>
              </a:solidFill>
              <a:latin typeface="Courier"/>
              <a:cs typeface="Courier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1020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Data transfer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getFile</a:t>
            </a:r>
            <a:r>
              <a:rPr lang="en-US" dirty="0" smtClean="0"/>
              <a:t> and </a:t>
            </a:r>
            <a:r>
              <a:rPr lang="en-US" dirty="0" err="1" smtClean="0"/>
              <a:t>putFile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are back-end specific</a:t>
            </a:r>
          </a:p>
          <a:p>
            <a:pPr lvl="1">
              <a:defRPr/>
            </a:pPr>
            <a:r>
              <a:rPr lang="pl-PL" dirty="0" err="1" smtClean="0"/>
              <a:t>now</a:t>
            </a:r>
            <a:r>
              <a:rPr lang="en-US" dirty="0" smtClean="0"/>
              <a:t>, we</a:t>
            </a:r>
          </a:p>
          <a:p>
            <a:pPr lvl="2">
              <a:defRPr/>
            </a:pPr>
            <a:r>
              <a:rPr lang="en-US" dirty="0" smtClean="0"/>
              <a:t>check if the files are present (cluster or </a:t>
            </a:r>
            <a:r>
              <a:rPr lang="en-US" dirty="0" err="1" smtClean="0"/>
              <a:t>localhost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do </a:t>
            </a:r>
            <a:r>
              <a:rPr lang="en-US" dirty="0" err="1" smtClean="0"/>
              <a:t>srm</a:t>
            </a:r>
            <a:r>
              <a:rPr lang="en-US" dirty="0" smtClean="0"/>
              <a:t>/</a:t>
            </a:r>
            <a:r>
              <a:rPr lang="en-US" dirty="0" err="1" smtClean="0"/>
              <a:t>lfn</a:t>
            </a:r>
            <a:r>
              <a:rPr lang="en-US" dirty="0" smtClean="0"/>
              <a:t> file transfer (grid)  </a:t>
            </a:r>
          </a:p>
          <a:p>
            <a:pPr>
              <a:defRPr/>
            </a:pPr>
            <a:r>
              <a:rPr lang="en-US" dirty="0" smtClean="0"/>
              <a:t>Input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Generated output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838200" y="4648200"/>
            <a:ext cx="7391400" cy="1371600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 $WORKDIR/groups/</a:t>
            </a: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gonl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/projects/</a:t>
            </a: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imputationBenchmarking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eQtl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/hapmap2r24ceu/chr20.map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838200" y="3352800"/>
            <a:ext cx="7391400" cy="685800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 ${</a:t>
            </a:r>
            <a:r>
              <a:rPr lang="en-US" sz="2000" kern="0" dirty="0" err="1">
                <a:solidFill>
                  <a:srgbClr val="000000"/>
                </a:solidFill>
                <a:latin typeface="Courier"/>
                <a:cs typeface="Courier"/>
              </a:rPr>
              <a:t>studyInputPedMapChr</a:t>
            </a:r>
            <a:r>
              <a:rPr lang="en-US" sz="2000" kern="0" dirty="0">
                <a:solidFill>
                  <a:srgbClr val="000000"/>
                </a:solidFill>
                <a:latin typeface="Courier"/>
                <a:cs typeface="Courier"/>
              </a:rPr>
              <a:t>}.map</a:t>
            </a:r>
          </a:p>
        </p:txBody>
      </p:sp>
      <p:pic>
        <p:nvPicPr>
          <p:cNvPr id="2" name="Picture 1" descr="Screen Shot 2013-05-27 at 4.4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12" y="11758"/>
            <a:ext cx="602127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353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Bio-workflows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90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back-end independent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1400" b="1" dirty="0" smtClean="0">
              <a:solidFill>
                <a:srgbClr val="0000CF"/>
              </a:solidFill>
              <a:latin typeface="Courier"/>
              <a:cs typeface="Courier"/>
            </a:endParaRPr>
          </a:p>
          <a:p>
            <a:pPr marL="0" indent="0">
              <a:buNone/>
              <a:defRPr/>
            </a:pPr>
            <a:r>
              <a:rPr lang="en-US" sz="1400" b="1" dirty="0" smtClean="0">
                <a:solidFill>
                  <a:srgbClr val="0000CF"/>
                </a:solidFill>
                <a:latin typeface="Courier"/>
                <a:cs typeface="Courier"/>
              </a:rPr>
              <a:t>/</a:t>
            </a:r>
            <a:r>
              <a:rPr lang="en-US" sz="1400" b="1" dirty="0">
                <a:solidFill>
                  <a:srgbClr val="0000CF"/>
                </a:solidFill>
                <a:latin typeface="Courier"/>
                <a:cs typeface="Courier"/>
              </a:rPr>
              <a:t>/header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#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MOLGENIS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walltime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=15:00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nodes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=1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cores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=4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mem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=6</a:t>
            </a:r>
          </a:p>
          <a:p>
            <a:pPr marL="0" indent="0">
              <a:buNone/>
              <a:defRPr/>
            </a:pPr>
            <a:r>
              <a:rPr lang="en-US" sz="1400" b="1" dirty="0">
                <a:solidFill>
                  <a:srgbClr val="0000CF"/>
                </a:solidFill>
                <a:latin typeface="Courier"/>
                <a:cs typeface="Courier"/>
              </a:rPr>
              <a:t>//tool management</a:t>
            </a:r>
          </a:p>
          <a:p>
            <a:pPr marL="0" indent="0">
              <a:buNone/>
              <a:defRPr/>
            </a:pP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module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load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bwa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/0.5.8c_patched</a:t>
            </a:r>
            <a:endParaRPr lang="en-US" sz="1400" b="1" dirty="0">
              <a:solidFill>
                <a:srgbClr val="0000CF"/>
              </a:solidFill>
              <a:latin typeface="Courier"/>
              <a:cs typeface="Courier"/>
            </a:endParaRPr>
          </a:p>
          <a:p>
            <a:pPr marL="0" indent="0">
              <a:buNone/>
              <a:defRPr/>
            </a:pPr>
            <a:r>
              <a:rPr lang="en-US" sz="1400" b="1" dirty="0">
                <a:solidFill>
                  <a:srgbClr val="0000CF"/>
                </a:solidFill>
                <a:latin typeface="Courier"/>
                <a:cs typeface="Courier"/>
              </a:rPr>
              <a:t>//data management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 $WORKDIR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resources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/hg19/</a:t>
            </a: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indices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pl-PL" sz="1400" dirty="0">
                <a:latin typeface="Courier"/>
                <a:cs typeface="Courier"/>
              </a:rPr>
              <a:t>human_g1k_v37.fa </a:t>
            </a:r>
            <a:endParaRPr lang="tr-TR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getFile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$WORKDIR/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groups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projects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cardio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/run01/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rawdata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pl-PL" sz="1400" dirty="0">
                <a:latin typeface="Courier"/>
                <a:cs typeface="Courier"/>
              </a:rPr>
              <a:t>121128_SN163_0484_AC1D3HACXX_L8_CAACCT_1.fq.gz </a:t>
            </a:r>
            <a:endParaRPr lang="tr-TR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buNone/>
              <a:defRPr/>
            </a:pPr>
            <a:r>
              <a:rPr lang="en-US" sz="1400" b="1" dirty="0">
                <a:solidFill>
                  <a:srgbClr val="0000CF"/>
                </a:solidFill>
                <a:latin typeface="Courier"/>
                <a:cs typeface="Courier"/>
              </a:rPr>
              <a:t>//template of the actual analysis</a:t>
            </a:r>
          </a:p>
          <a:p>
            <a:pPr marL="0" indent="0">
              <a:buNone/>
            </a:pPr>
            <a:r>
              <a:rPr lang="pl-PL" sz="1400" dirty="0" err="1" smtClean="0">
                <a:latin typeface="Courier"/>
                <a:cs typeface="Courier"/>
              </a:rPr>
              <a:t>bwa</a:t>
            </a:r>
            <a:r>
              <a:rPr lang="pl-PL" sz="1400" dirty="0" smtClean="0">
                <a:latin typeface="Courier"/>
                <a:cs typeface="Courier"/>
              </a:rPr>
              <a:t> </a:t>
            </a:r>
            <a:r>
              <a:rPr lang="pl-PL" sz="1400" dirty="0" err="1">
                <a:latin typeface="Courier"/>
                <a:cs typeface="Courier"/>
              </a:rPr>
              <a:t>aln</a:t>
            </a:r>
            <a:r>
              <a:rPr lang="pl-PL" sz="1400" dirty="0">
                <a:latin typeface="Courier"/>
                <a:cs typeface="Courier"/>
              </a:rPr>
              <a:t> </a:t>
            </a:r>
            <a:r>
              <a:rPr lang="pl-PL" sz="14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pl-PL" sz="1400" dirty="0" smtClean="0">
                <a:latin typeface="Courier"/>
                <a:cs typeface="Courier"/>
              </a:rPr>
              <a:t>human_g1k_v37</a:t>
            </a:r>
            <a:r>
              <a:rPr lang="pl-PL" sz="1400" dirty="0">
                <a:latin typeface="Courier"/>
                <a:cs typeface="Courier"/>
              </a:rPr>
              <a:t>.fa </a:t>
            </a:r>
            <a:r>
              <a:rPr lang="pl-PL" sz="1400" dirty="0" smtClean="0">
                <a:latin typeface="Courier"/>
                <a:cs typeface="Courier"/>
              </a:rPr>
              <a:t>121128_SN163_0484_AC1D3HACXX_L8_CAACCT_1</a:t>
            </a:r>
            <a:r>
              <a:rPr lang="pl-PL" sz="1400" dirty="0">
                <a:latin typeface="Courier"/>
                <a:cs typeface="Courier"/>
              </a:rPr>
              <a:t>.fq.gz </a:t>
            </a:r>
            <a:r>
              <a:rPr lang="pl-PL" sz="1400" dirty="0" smtClean="0">
                <a:latin typeface="Courier"/>
                <a:cs typeface="Courier"/>
              </a:rPr>
              <a:t>-</a:t>
            </a:r>
            <a:r>
              <a:rPr lang="pl-PL" sz="1400" dirty="0">
                <a:latin typeface="Courier"/>
                <a:cs typeface="Courier"/>
              </a:rPr>
              <a:t>t 4 \ </a:t>
            </a:r>
            <a:endParaRPr lang="pl-P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pl-PL" sz="1400" dirty="0" smtClean="0">
                <a:latin typeface="Courier"/>
                <a:cs typeface="Courier"/>
              </a:rPr>
              <a:t>-f 121128_SN163_0484_AC1D3HACXX_L8_CAACCT_1</a:t>
            </a:r>
            <a:r>
              <a:rPr lang="pl-PL" sz="1400" dirty="0">
                <a:latin typeface="Courier"/>
                <a:cs typeface="Courier"/>
              </a:rPr>
              <a:t>.</a:t>
            </a:r>
            <a:r>
              <a:rPr lang="pl-PL" sz="1400" dirty="0" smtClean="0">
                <a:latin typeface="Courier"/>
                <a:cs typeface="Courier"/>
              </a:rPr>
              <a:t>bwa_align.human_g1k_v37</a:t>
            </a:r>
            <a:r>
              <a:rPr lang="pl-PL" sz="1400" dirty="0">
                <a:latin typeface="Courier"/>
                <a:cs typeface="Courier"/>
              </a:rPr>
              <a:t>.sai 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solidFill>
                  <a:srgbClr val="0000CF"/>
                </a:solidFill>
                <a:latin typeface="Courier"/>
                <a:cs typeface="Courier"/>
              </a:rPr>
              <a:t>/</a:t>
            </a:r>
            <a:r>
              <a:rPr lang="en-US" sz="1400" b="1" dirty="0">
                <a:solidFill>
                  <a:srgbClr val="0000CF"/>
                </a:solidFill>
                <a:latin typeface="Courier"/>
                <a:cs typeface="Courier"/>
              </a:rPr>
              <a:t>/data management</a:t>
            </a:r>
          </a:p>
          <a:p>
            <a:pPr marL="0" indent="0">
              <a:buNone/>
              <a:defRPr/>
            </a:pPr>
            <a:r>
              <a:rPr lang="pl-PL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putFile</a:t>
            </a:r>
            <a:r>
              <a:rPr lang="pl-PL" sz="14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$WORKDIR/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groups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projects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err="1">
                <a:solidFill>
                  <a:srgbClr val="000000"/>
                </a:solidFill>
                <a:latin typeface="Courier"/>
                <a:cs typeface="Courier"/>
              </a:rPr>
              <a:t>cardio</a:t>
            </a:r>
            <a:r>
              <a:rPr lang="tr-TR" sz="14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run01/</a:t>
            </a:r>
            <a:r>
              <a:rPr lang="tr-TR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results</a:t>
            </a:r>
            <a:r>
              <a:rPr lang="tr-TR" sz="14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pl-PL" sz="1400" dirty="0">
                <a:latin typeface="Courier"/>
                <a:cs typeface="Courier"/>
              </a:rPr>
              <a:t>121128_SN163_0484_AC1D3HACXX_L8_CAACCT_1.bwa_align.human_g1k_v37.sai </a:t>
            </a:r>
            <a:endParaRPr lang="en-US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74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7627" y="2130425"/>
            <a:ext cx="8817535" cy="1470025"/>
          </a:xfrm>
        </p:spPr>
        <p:txBody>
          <a:bodyPr/>
          <a:lstStyle/>
          <a:p>
            <a:pPr algn="ctr"/>
            <a:r>
              <a:rPr lang="en-US" dirty="0"/>
              <a:t>Current developments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4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execution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Workflow is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 descr="Screen Shot 2013-05-31 at 11.4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9144000" cy="1500959"/>
          </a:xfrm>
          <a:prstGeom prst="rect">
            <a:avLst/>
          </a:prstGeom>
        </p:spPr>
      </p:pic>
      <p:pic>
        <p:nvPicPr>
          <p:cNvPr id="6" name="Picture 5" descr="Screen Shot 2013-05-31 at 11.48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944"/>
            <a:ext cx="9144000" cy="13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791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Dash-board for jobs monitoring (work-in-progress)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Content Placeholder 5" descr="Screen Shot 2013-05-30 at 4.03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5" b="-7885"/>
          <a:stretch>
            <a:fillRect/>
          </a:stretch>
        </p:blipFill>
        <p:spPr>
          <a:xfrm>
            <a:off x="169333" y="620889"/>
            <a:ext cx="8908547" cy="5827889"/>
          </a:xfrm>
        </p:spPr>
      </p:pic>
    </p:spTree>
    <p:extLst>
      <p:ext uri="{BB962C8B-B14F-4D97-AF65-F5344CB8AC3E}">
        <p14:creationId xmlns:p14="http://schemas.microsoft.com/office/powerpoint/2010/main" val="379327677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and further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not all parameters are known at the generation time</a:t>
            </a:r>
          </a:p>
          <a:p>
            <a:pPr lvl="1"/>
            <a:r>
              <a:rPr lang="en-US" dirty="0" smtClean="0"/>
              <a:t>Run-time parameters passing to DB from previous steps </a:t>
            </a:r>
            <a:r>
              <a:rPr lang="en-US" dirty="0" smtClean="0">
                <a:solidFill>
                  <a:srgbClr val="008000"/>
                </a:solidFill>
              </a:rPr>
              <a:t>(implemented)</a:t>
            </a:r>
          </a:p>
          <a:p>
            <a:r>
              <a:rPr lang="en-US" dirty="0" smtClean="0"/>
              <a:t>Advanced pilot management</a:t>
            </a:r>
          </a:p>
          <a:p>
            <a:pPr lvl="1"/>
            <a:r>
              <a:rPr lang="en-US" dirty="0" smtClean="0"/>
              <a:t>Pilots re-using</a:t>
            </a:r>
          </a:p>
          <a:p>
            <a:r>
              <a:rPr lang="en-US" dirty="0" smtClean="0"/>
              <a:t>Better workflow visualization</a:t>
            </a:r>
          </a:p>
          <a:p>
            <a:pPr lvl="1"/>
            <a:r>
              <a:rPr lang="en-US" dirty="0" smtClean="0"/>
              <a:t>Showing workflow elements and their properties</a:t>
            </a:r>
          </a:p>
          <a:p>
            <a:pPr marL="457200" lvl="1" indent="0">
              <a:buNone/>
            </a:pPr>
            <a:r>
              <a:rPr lang="en-US" dirty="0"/>
              <a:t>H. </a:t>
            </a:r>
            <a:r>
              <a:rPr lang="en-US" dirty="0" err="1"/>
              <a:t>Byelas</a:t>
            </a:r>
            <a:r>
              <a:rPr lang="en-US" dirty="0"/>
              <a:t> and M. </a:t>
            </a:r>
            <a:r>
              <a:rPr lang="en-US" dirty="0" err="1"/>
              <a:t>Swertz</a:t>
            </a:r>
            <a:r>
              <a:rPr lang="en-US" dirty="0"/>
              <a:t>, “Visualization of bioinformatics workflows for ease of understanding and design activities,” </a:t>
            </a:r>
            <a:r>
              <a:rPr lang="en-US" i="1" dirty="0"/>
              <a:t>Proceedings of the BIOSTEC BIOINFORMATICS-2013 conference</a:t>
            </a:r>
            <a:r>
              <a:rPr lang="en-US" dirty="0"/>
              <a:t>, pp. 117–123, 2013.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9190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08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protocol template style that is suitable for different back-ends</a:t>
            </a:r>
          </a:p>
          <a:p>
            <a:r>
              <a:rPr lang="en-US" dirty="0" smtClean="0"/>
              <a:t>Workflow tools deployment using module system</a:t>
            </a:r>
          </a:p>
          <a:p>
            <a:r>
              <a:rPr lang="en-US" dirty="0" smtClean="0"/>
              <a:t>Hidden in scripts data management </a:t>
            </a:r>
          </a:p>
          <a:p>
            <a:r>
              <a:rPr lang="en-US" dirty="0" smtClean="0"/>
              <a:t>Workflow execution using pilot jobs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9479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ヒラギノ角ゴ Pro W3" charset="0"/>
              </a:rPr>
              <a:t>All available as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http://www.molgenis.org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://www.molgenis.org/wiki/</a:t>
            </a:r>
            <a:r>
              <a:rPr lang="en-US" dirty="0" smtClean="0">
                <a:hlinkClick r:id="rId3"/>
              </a:rPr>
              <a:t>ComputeStart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h.v.byelas@gmail.com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m.a.swertz@gmail.com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497"/>
            <a:ext cx="8670717" cy="507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16909"/>
            <a:ext cx="8516463" cy="46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-15875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" y="2278054"/>
            <a:ext cx="6418127" cy="43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2 9"/>
          <p:cNvSpPr/>
          <p:nvPr/>
        </p:nvSpPr>
        <p:spPr bwMode="auto">
          <a:xfrm>
            <a:off x="4036006" y="1775887"/>
            <a:ext cx="6096000" cy="2819400"/>
          </a:xfrm>
          <a:prstGeom prst="irregularSeal2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US" sz="3200" noProof="1">
                <a:solidFill>
                  <a:srgbClr val="FFFFCC"/>
                </a:solidFill>
                <a:latin typeface="+mj-lt"/>
                <a:ea typeface="ヒラギノ角ゴ Pro W3" pitchFamily="21" charset="-128"/>
                <a:cs typeface="ヒラギノ角ゴ Pro W3"/>
              </a:rPr>
              <a:t>Thank you!</a:t>
            </a:r>
          </a:p>
          <a:p>
            <a:pPr algn="l">
              <a:defRPr/>
            </a:pPr>
            <a:r>
              <a:rPr lang="en-US" sz="3200" noProof="1">
                <a:solidFill>
                  <a:srgbClr val="FFFFCC"/>
                </a:solidFill>
                <a:latin typeface="+mj-lt"/>
                <a:ea typeface="ヒラギノ角ゴ Pro W3" pitchFamily="21" charset="-128"/>
                <a:cs typeface="ヒラギノ角ゴ Pro W3"/>
              </a:rPr>
              <a:t>Questions</a:t>
            </a:r>
            <a:r>
              <a:rPr lang="en-US" sz="3200" noProof="1" smtClean="0">
                <a:solidFill>
                  <a:srgbClr val="FFFFCC"/>
                </a:solidFill>
                <a:latin typeface="+mj-lt"/>
                <a:ea typeface="ヒラギノ角ゴ Pro W3" pitchFamily="21" charset="-128"/>
                <a:cs typeface="ヒラギノ角ゴ Pro W3"/>
              </a:rPr>
              <a:t>?</a:t>
            </a:r>
            <a:endParaRPr lang="en-US" sz="3200" noProof="1">
              <a:solidFill>
                <a:srgbClr val="FFFFCC"/>
              </a:solidFill>
              <a:latin typeface="+mj-lt"/>
              <a:ea typeface="ヒラギノ角ゴ Pro W3" pitchFamily="21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96828541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Example: NGS alignment workflow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pic>
        <p:nvPicPr>
          <p:cNvPr id="11266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6" y="2436056"/>
            <a:ext cx="1760116" cy="19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706214" y="4398027"/>
            <a:ext cx="18621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kern="0" dirty="0" smtClean="0">
                <a:solidFill>
                  <a:sysClr val="windowText" lastClr="000000"/>
                </a:solidFill>
              </a:rPr>
              <a:t>alignment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kern="0" dirty="0" smtClean="0">
                <a:solidFill>
                  <a:sysClr val="windowText" lastClr="000000"/>
                </a:solidFill>
              </a:rPr>
              <a:t>workflow</a:t>
            </a:r>
            <a:endParaRPr lang="en-US" sz="18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6423313" y="1524547"/>
            <a:ext cx="2339200" cy="2047773"/>
          </a:xfrm>
          <a:prstGeom prst="flowChartMultidocumen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Per Project: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Aligned </a:t>
            </a: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reads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QC-</a:t>
            </a: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reports</a:t>
            </a:r>
            <a:endParaRPr lang="en-US" sz="18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SNP lists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04528" y="4660059"/>
            <a:ext cx="1628999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Raw data</a:t>
            </a:r>
          </a:p>
        </p:txBody>
      </p:sp>
      <p:sp>
        <p:nvSpPr>
          <p:cNvPr id="61" name="Chevron 60"/>
          <p:cNvSpPr/>
          <p:nvPr/>
        </p:nvSpPr>
        <p:spPr>
          <a:xfrm rot="5400000">
            <a:off x="2054382" y="1972438"/>
            <a:ext cx="338137" cy="368300"/>
          </a:xfrm>
          <a:prstGeom prst="chevro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Chevron 63"/>
          <p:cNvSpPr/>
          <p:nvPr/>
        </p:nvSpPr>
        <p:spPr>
          <a:xfrm rot="5400000">
            <a:off x="2055176" y="4062381"/>
            <a:ext cx="338138" cy="369888"/>
          </a:xfrm>
          <a:prstGeom prst="chevro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7" name="Chevron 66"/>
          <p:cNvSpPr/>
          <p:nvPr/>
        </p:nvSpPr>
        <p:spPr>
          <a:xfrm rot="16200000" flipV="1">
            <a:off x="7195980" y="4035767"/>
            <a:ext cx="338138" cy="368300"/>
          </a:xfrm>
          <a:prstGeom prst="chevro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ular Callout 98"/>
          <p:cNvSpPr/>
          <p:nvPr/>
        </p:nvSpPr>
        <p:spPr bwMode="auto">
          <a:xfrm>
            <a:off x="336006" y="5583596"/>
            <a:ext cx="2590800" cy="629150"/>
          </a:xfrm>
          <a:prstGeom prst="wedgeRoundRectCallout">
            <a:avLst>
              <a:gd name="adj1" fmla="val 30679"/>
              <a:gd name="adj2" fmla="val -125737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10-100 </a:t>
            </a:r>
            <a:r>
              <a:rPr lang="en-US" sz="2200" dirty="0">
                <a:solidFill>
                  <a:schemeClr val="tx1"/>
                </a:solidFill>
              </a:rPr>
              <a:t>samples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455097" y="4650923"/>
            <a:ext cx="2005889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Result data</a:t>
            </a:r>
          </a:p>
        </p:txBody>
      </p:sp>
      <p:sp>
        <p:nvSpPr>
          <p:cNvPr id="100" name="Rounded Rectangular Callout 99"/>
          <p:cNvSpPr/>
          <p:nvPr/>
        </p:nvSpPr>
        <p:spPr bwMode="auto">
          <a:xfrm>
            <a:off x="3585015" y="5592730"/>
            <a:ext cx="2271895" cy="629150"/>
          </a:xfrm>
          <a:prstGeom prst="wedgeRoundRectCallout">
            <a:avLst>
              <a:gd name="adj1" fmla="val -8672"/>
              <a:gd name="adj2" fmla="val -94142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20 – 200 days</a:t>
            </a:r>
          </a:p>
        </p:txBody>
      </p:sp>
      <p:pic>
        <p:nvPicPr>
          <p:cNvPr id="11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8" y="80165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673134" y="4211885"/>
            <a:ext cx="1937074" cy="107808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tlCol="0" anchor="ctr"/>
          <a:lstStyle/>
          <a:p>
            <a:pPr algn="l"/>
            <a:endParaRPr lang="en-US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889787" y="4698989"/>
            <a:ext cx="338138" cy="369888"/>
          </a:xfrm>
          <a:prstGeom prst="chevro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154895" y="4686941"/>
            <a:ext cx="338138" cy="369888"/>
          </a:xfrm>
          <a:prstGeom prst="chevro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414599" y="5553266"/>
            <a:ext cx="2271895" cy="629150"/>
          </a:xfrm>
          <a:prstGeom prst="wedgeRoundRectCallout">
            <a:avLst>
              <a:gd name="adj1" fmla="val -3444"/>
              <a:gd name="adj2" fmla="val -118829"/>
              <a:gd name="adj3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80 </a:t>
            </a:r>
            <a:r>
              <a:rPr lang="en-US" sz="2200" dirty="0">
                <a:solidFill>
                  <a:schemeClr val="tx1"/>
                </a:solidFill>
              </a:rPr>
              <a:t>– </a:t>
            </a:r>
            <a:r>
              <a:rPr lang="en-US" sz="2200" dirty="0" smtClean="0">
                <a:solidFill>
                  <a:schemeClr val="tx1"/>
                </a:solidFill>
              </a:rPr>
              <a:t>800 GB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31" y="1286884"/>
            <a:ext cx="2080186" cy="2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397" y="2973917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0732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" y="928381"/>
            <a:ext cx="50292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ヒラギノ角ゴ Pro W3" charset="0"/>
              </a:rPr>
              <a:t>Alignment &amp; SNP calling </a:t>
            </a:r>
            <a:r>
              <a:rPr lang="en-US" dirty="0" smtClean="0">
                <a:latin typeface="Trebuchet MS" charset="0"/>
                <a:ea typeface="ヒラギノ角ゴ Pro W3" charset="0"/>
              </a:rPr>
              <a:t>workflow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60649" y="1142999"/>
            <a:ext cx="4114800" cy="5037451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Analysis protocols</a:t>
            </a:r>
          </a:p>
          <a:p>
            <a:pPr lvl="1"/>
            <a:r>
              <a:rPr lang="en-US" dirty="0" smtClean="0"/>
              <a:t>Sample DNA data</a:t>
            </a:r>
          </a:p>
          <a:p>
            <a:pPr lvl="1"/>
            <a:r>
              <a:rPr lang="en-US" dirty="0" smtClean="0"/>
              <a:t>Reference DNA data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Scripts are generated and executed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Aligned DNA and QC reports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2266" y="777397"/>
            <a:ext cx="2274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 dirty="0"/>
              <a:t>31 steps, ≥ 2 days per sample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901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ヒラギノ角ゴ Pro W3" charset="0"/>
              </a:rPr>
              <a:t>An analysis job (script) generated from a protocol</a:t>
            </a:r>
            <a:endParaRPr lang="en-US" dirty="0">
              <a:latin typeface="Trebuchet MS" charset="0"/>
              <a:ea typeface="ヒラギノ角ゴ Pro W3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100" dirty="0"/>
              <a:t>#!/bin/bash 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-q test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-l nodes=1:ppn=4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-l </a:t>
            </a:r>
            <a:r>
              <a:rPr lang="en-US" sz="1100" dirty="0" err="1"/>
              <a:t>walltime</a:t>
            </a:r>
            <a:r>
              <a:rPr lang="en-US" sz="1100" dirty="0"/>
              <a:t>=08:00:00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-l </a:t>
            </a:r>
            <a:r>
              <a:rPr lang="en-US" sz="1100" dirty="0" err="1"/>
              <a:t>mem</a:t>
            </a:r>
            <a:r>
              <a:rPr lang="en-US" sz="1100" dirty="0"/>
              <a:t>=6gb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-e </a:t>
            </a: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/projects/batch4/intermediate/test1/err/err_test1_BwaElement1A102a_FC81D90ABXX_L7.err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#PBS -o </a:t>
            </a: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/projects/batch4/intermediate/test1/out/out_test1_BwaElement1A102a_FC81D90ABXX_L7.</a:t>
            </a:r>
            <a:r>
              <a:rPr lang="en-US" sz="1100" dirty="0" smtClean="0"/>
              <a:t>out</a:t>
            </a:r>
          </a:p>
          <a:p>
            <a:pPr marL="0" indent="0">
              <a:buFontTx/>
              <a:buNone/>
              <a:defRPr/>
            </a:pPr>
            <a:r>
              <a:rPr lang="en-US" sz="1100" dirty="0" err="1" smtClean="0"/>
              <a:t>mkdir</a:t>
            </a:r>
            <a:r>
              <a:rPr lang="en-US" sz="1100" dirty="0" smtClean="0"/>
              <a:t> </a:t>
            </a:r>
            <a:r>
              <a:rPr lang="en-US" sz="1100" dirty="0"/>
              <a:t>-p </a:t>
            </a: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/projects/batch4/intermediate/test1/err</a:t>
            </a:r>
          </a:p>
          <a:p>
            <a:pPr marL="0" indent="0">
              <a:buFontTx/>
              <a:buNone/>
              <a:defRPr/>
            </a:pPr>
            <a:r>
              <a:rPr lang="en-US" sz="1100" dirty="0" err="1"/>
              <a:t>mkdir</a:t>
            </a:r>
            <a:r>
              <a:rPr lang="en-US" sz="1100" dirty="0"/>
              <a:t> -p </a:t>
            </a: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/projects/batch4/intermediate/test1/out</a:t>
            </a:r>
          </a:p>
          <a:p>
            <a:pPr marL="0" indent="0">
              <a:buFontTx/>
              <a:buNone/>
              <a:defRPr/>
            </a:pPr>
            <a:r>
              <a:rPr lang="en-US" sz="1100" dirty="0" err="1"/>
              <a:t>printf</a:t>
            </a:r>
            <a:r>
              <a:rPr lang="en-US" sz="1100" dirty="0"/>
              <a:t> "test1_BwaElement1A102a_FC81D90ABXX_L7_started 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/projects/batch4/intermediate/test1/log_test1.txt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date "+DATE: %m/%d/%</a:t>
            </a:r>
            <a:r>
              <a:rPr lang="en-US" sz="1100" dirty="0" err="1"/>
              <a:t>y%tTIME</a:t>
            </a:r>
            <a:r>
              <a:rPr lang="en-US" sz="1100" dirty="0"/>
              <a:t>: %H:%M:%S"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/projects/batch4/intermediate/test1/log_test1.txt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date "+start time: %m/%d/%</a:t>
            </a:r>
            <a:r>
              <a:rPr lang="en-US" sz="1100" dirty="0" err="1"/>
              <a:t>y%t</a:t>
            </a:r>
            <a:r>
              <a:rPr lang="en-US" sz="1100" dirty="0"/>
              <a:t> %H:%M:%S"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/projects/batch4/intermediate/test1/test1_BwaElement1A102a_FC81D90ABXX_L7.txt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echo running on node: `hostname`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/projects/batch4/intermediate/test1/test1_BwaElement1A102a_FC81D90ABXX_L7.txt</a:t>
            </a:r>
          </a:p>
          <a:p>
            <a:pPr marL="0" indent="0">
              <a:buFontTx/>
              <a:buNone/>
              <a:defRPr/>
            </a:pPr>
            <a:endParaRPr lang="en-US" sz="1100" dirty="0"/>
          </a:p>
          <a:p>
            <a:pPr marL="0" indent="0">
              <a:buFontTx/>
              <a:buNone/>
              <a:defRPr/>
            </a:pPr>
            <a:r>
              <a:rPr lang="en-US" sz="1100" dirty="0"/>
              <a:t>/target/gpfs2/</a:t>
            </a:r>
            <a:r>
              <a:rPr lang="en-US" sz="1100" dirty="0" err="1"/>
              <a:t>gcc</a:t>
            </a:r>
            <a:r>
              <a:rPr lang="en-US" sz="1100" dirty="0"/>
              <a:t>/tools//bwa-0.5.8c_patched/</a:t>
            </a:r>
            <a:r>
              <a:rPr lang="en-US" sz="1100" dirty="0" err="1"/>
              <a:t>bwa</a:t>
            </a:r>
            <a:r>
              <a:rPr lang="en-US" sz="1100" dirty="0"/>
              <a:t> </a:t>
            </a:r>
            <a:r>
              <a:rPr lang="en-US" sz="1100" dirty="0" err="1"/>
              <a:t>aln</a:t>
            </a:r>
            <a:r>
              <a:rPr lang="en-US" sz="1100" dirty="0"/>
              <a:t> \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/target/gpfs2/</a:t>
            </a:r>
            <a:r>
              <a:rPr lang="en-US" sz="1100" dirty="0" err="1"/>
              <a:t>gcc</a:t>
            </a:r>
            <a:r>
              <a:rPr lang="en-US" sz="1100" dirty="0"/>
              <a:t>/resources/hg19/indices/human_g1k_v37.fa \</a:t>
            </a:r>
          </a:p>
          <a:p>
            <a:pPr marL="0" indent="0">
              <a:buFontTx/>
              <a:buNone/>
              <a:defRPr/>
            </a:pP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</a:t>
            </a:r>
            <a:r>
              <a:rPr lang="en-US" sz="1100" dirty="0" err="1"/>
              <a:t>rawdata</a:t>
            </a:r>
            <a:r>
              <a:rPr lang="en-US" sz="1100" dirty="0"/>
              <a:t>/110121_I288_FC81D90ABXX_L7_HUMrutRGADIAAPE_1.fq.gz \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-t 4 \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-f </a:t>
            </a:r>
            <a:r>
              <a:rPr lang="en-US" sz="1100" dirty="0" smtClean="0"/>
              <a:t>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/projects/batch4/intermediate/A102a_110121_I288_FC81D90ABXX_L7_HUMrutRGADIAAPE_1.fq.gz.sai</a:t>
            </a:r>
          </a:p>
          <a:p>
            <a:pPr marL="0" indent="0">
              <a:buFontTx/>
              <a:buNone/>
              <a:defRPr/>
            </a:pPr>
            <a:endParaRPr lang="en-US" sz="1100" dirty="0"/>
          </a:p>
          <a:p>
            <a:pPr marL="0" indent="0">
              <a:buFontTx/>
              <a:buNone/>
              <a:defRPr/>
            </a:pPr>
            <a:r>
              <a:rPr lang="en-US" sz="1100" dirty="0" err="1" smtClean="0"/>
              <a:t>printf</a:t>
            </a:r>
            <a:r>
              <a:rPr lang="en-US" sz="1100" dirty="0" smtClean="0"/>
              <a:t> </a:t>
            </a:r>
            <a:r>
              <a:rPr lang="en-US" sz="1100" dirty="0"/>
              <a:t>"test1_BwaElement1A102a_FC81D90ABXX_L7_finished 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/projects/batch4/intermediate/test1/log_test1.txt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date "+finish time: %m/%d/%</a:t>
            </a:r>
            <a:r>
              <a:rPr lang="en-US" sz="1100" dirty="0" err="1"/>
              <a:t>y%t</a:t>
            </a:r>
            <a:r>
              <a:rPr lang="en-US" sz="1100" dirty="0"/>
              <a:t> %H:%M:%S"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/projects/batch4/intermediate/test1/test1_BwaElement1A102a_FC81D90ABXX_L7.txt</a:t>
            </a:r>
          </a:p>
          <a:p>
            <a:pPr marL="0" indent="0">
              <a:buFontTx/>
              <a:buNone/>
              <a:defRPr/>
            </a:pPr>
            <a:r>
              <a:rPr lang="en-US" sz="1100" dirty="0"/>
              <a:t>date "+DATE: %m/%d/%</a:t>
            </a:r>
            <a:r>
              <a:rPr lang="en-US" sz="1100" dirty="0" err="1"/>
              <a:t>y%tTIME</a:t>
            </a:r>
            <a:r>
              <a:rPr lang="en-US" sz="1100" dirty="0"/>
              <a:t>: %H:%M:%S" &gt;</a:t>
            </a:r>
            <a:r>
              <a:rPr lang="en-US" sz="1100" dirty="0" smtClean="0"/>
              <a:t>&gt;$GCC/</a:t>
            </a:r>
            <a:r>
              <a:rPr lang="en-US" sz="1100" dirty="0" err="1" smtClean="0"/>
              <a:t>test_compute</a:t>
            </a:r>
            <a:r>
              <a:rPr lang="en-US" sz="1100" dirty="0"/>
              <a:t>/projects/batch4/intermediate/test1/log_test1.txt</a:t>
            </a:r>
            <a:endParaRPr lang="en-US" sz="110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4050330"/>
            <a:ext cx="8686800" cy="1295400"/>
          </a:xfrm>
          <a:prstGeom prst="round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analysis specific</a:t>
            </a:r>
            <a:endParaRPr lang="en-US" sz="2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762000"/>
            <a:ext cx="8686800" cy="3243385"/>
          </a:xfrm>
          <a:prstGeom prst="roundRect">
            <a:avLst>
              <a:gd name="adj" fmla="val 8249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200" dirty="0" smtClean="0">
                <a:ln>
                  <a:solidFill>
                    <a:srgbClr val="0079C2"/>
                  </a:solidFill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backend specific</a:t>
            </a:r>
            <a:endParaRPr lang="en-US" sz="2200" dirty="0">
              <a:ln>
                <a:solidFill>
                  <a:srgbClr val="0079C2"/>
                </a:solidFill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5392623"/>
            <a:ext cx="8686800" cy="1039136"/>
          </a:xfrm>
          <a:prstGeom prst="roundRect">
            <a:avLst/>
          </a:prstGeom>
          <a:noFill/>
          <a:ln w="25400">
            <a:solidFill>
              <a:srgbClr val="0042B2"/>
            </a:solidFill>
            <a:round/>
            <a:headEnd/>
            <a:tailEnd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sz="2200" dirty="0">
              <a:ln>
                <a:solidFill>
                  <a:schemeClr val="accent1"/>
                </a:solidFill>
              </a:ln>
              <a:solidFill>
                <a:srgbClr val="0042B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82456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Imputation: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 of jobs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run: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/>
          <a:stretch>
            <a:fillRect/>
          </a:stretch>
        </p:blipFill>
        <p:spPr bwMode="auto">
          <a:xfrm>
            <a:off x="435671" y="1482507"/>
            <a:ext cx="806608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5-28 at 9.12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31" y="5866442"/>
            <a:ext cx="2604477" cy="922662"/>
          </a:xfrm>
          <a:prstGeom prst="rect">
            <a:avLst/>
          </a:prstGeom>
        </p:spPr>
      </p:pic>
      <p:pic>
        <p:nvPicPr>
          <p:cNvPr id="11" name="Picture 10" descr="CodeCogsEqn (3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9" y="4502346"/>
            <a:ext cx="8557184" cy="9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06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Bio-workflow </a:t>
            </a:r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analysis steps</a:t>
            </a:r>
          </a:p>
          <a:p>
            <a:pPr lvl="1"/>
            <a:r>
              <a:rPr lang="en-US" dirty="0" smtClean="0"/>
              <a:t>Many analysis jobs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analysis tools and their </a:t>
            </a:r>
            <a:r>
              <a:rPr lang="en-US" dirty="0" smtClean="0"/>
              <a:t>dependencies</a:t>
            </a:r>
          </a:p>
          <a:p>
            <a:r>
              <a:rPr lang="en-US" dirty="0" smtClean="0"/>
              <a:t>Large various data involved</a:t>
            </a:r>
          </a:p>
          <a:p>
            <a:r>
              <a:rPr lang="en-US" dirty="0" smtClean="0"/>
              <a:t>Heterogeneous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72D94-5407-004B-97D8-06AB4DDF95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5" descr="millip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521195"/>
            <a:ext cx="2392892" cy="17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59" y="3264703"/>
            <a:ext cx="1960394" cy="33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0" y="3355492"/>
            <a:ext cx="2749763" cy="30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0894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 design and generation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7888" y="0"/>
            <a:ext cx="646112" cy="249238"/>
          </a:xfrm>
        </p:spPr>
        <p:txBody>
          <a:bodyPr/>
          <a:lstStyle/>
          <a:p>
            <a:pPr>
              <a:defRPr/>
            </a:pPr>
            <a:fld id="{55DC5802-E026-2B41-8F3D-F4F53417C5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1C80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rebuchet M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>
          <a:noFill/>
        </a:ln>
        <a:effectLst>
          <a:outerShdw blurRad="63500" dist="27940" dir="5400000" algn="ctr" rotWithShape="0">
            <a:srgbClr val="000000">
              <a:alpha val="31999"/>
            </a:srgbClr>
          </a:outerShdw>
        </a:effectLst>
        <a:extLst>
          <a:ext uri="{91240B29-F687-4f45-9708-019B960494DF}">
            <a14:hiddenLine xmlns:a14="http://schemas.microsoft.com/office/drawing/2010/main" w="25400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anchor="ctr"/>
      <a:lstStyle>
        <a:defPPr algn="l">
          <a:defRPr sz="2200" dirty="0" smtClean="0">
            <a:solidFill>
              <a:schemeClr val="lt1"/>
            </a:solidFill>
            <a:latin typeface="+mn-lt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39285</TotalTime>
  <Words>1472</Words>
  <Application>Microsoft Macintosh PowerPoint</Application>
  <PresentationFormat>On-screen Show (4:3)</PresentationFormat>
  <Paragraphs>334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Scaling bio-analyses  from computational clusters to grids </vt:lpstr>
      <vt:lpstr>Content</vt:lpstr>
      <vt:lpstr>Bio-workflows</vt:lpstr>
      <vt:lpstr>Example: NGS alignment workflow</vt:lpstr>
      <vt:lpstr>Alignment &amp; SNP calling workflow</vt:lpstr>
      <vt:lpstr>An analysis job (script) generated from a protocol</vt:lpstr>
      <vt:lpstr>Imputation workflow</vt:lpstr>
      <vt:lpstr>Bio-workflow complexity</vt:lpstr>
      <vt:lpstr>Workflow design and generation</vt:lpstr>
      <vt:lpstr> MOLGENIS approach</vt:lpstr>
      <vt:lpstr>Workflow design</vt:lpstr>
      <vt:lpstr>Command-line generator ( Demo @ IWSG-2012)</vt:lpstr>
      <vt:lpstr>Database solution with MOLGENIS software toolkit (1)</vt:lpstr>
      <vt:lpstr>Database solution with MOLGENIS software toolkit (2)</vt:lpstr>
      <vt:lpstr>Workflow design view in the generated Molgenis web-UI</vt:lpstr>
      <vt:lpstr>Workflow run-time view (analysis jobs) </vt:lpstr>
      <vt:lpstr>Failed jobs overview</vt:lpstr>
      <vt:lpstr>Workflow deployment</vt:lpstr>
      <vt:lpstr>Computational environments</vt:lpstr>
      <vt:lpstr>“Harmonized” tool management</vt:lpstr>
      <vt:lpstr>‘Harmonized’ tool management: modules</vt:lpstr>
      <vt:lpstr>Workflow execution</vt:lpstr>
      <vt:lpstr>Execution topology</vt:lpstr>
      <vt:lpstr>Workflow execution with pilots (1)</vt:lpstr>
      <vt:lpstr>Workflow execution with pilots (2)</vt:lpstr>
      <vt:lpstr>Workflow execution with pilots (3)</vt:lpstr>
      <vt:lpstr>Back-end independent analysis templates</vt:lpstr>
      <vt:lpstr>Template structure</vt:lpstr>
      <vt:lpstr>Data transfer</vt:lpstr>
      <vt:lpstr>Generated back-end independent script</vt:lpstr>
      <vt:lpstr>Current developments</vt:lpstr>
      <vt:lpstr>Pilots Dashboard</vt:lpstr>
      <vt:lpstr>Dash-board for jobs monitoring (work-in-progress)</vt:lpstr>
      <vt:lpstr>Enhancements and further steps </vt:lpstr>
      <vt:lpstr>Conclusion</vt:lpstr>
      <vt:lpstr>Conclusion</vt:lpstr>
      <vt:lpstr>All available as open source</vt:lpstr>
    </vt:vector>
  </TitlesOfParts>
  <Company>Univerisity Medical Centre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Lude Franke</dc:creator>
  <cp:lastModifiedBy>HV Byelas</cp:lastModifiedBy>
  <cp:revision>1300</cp:revision>
  <dcterms:created xsi:type="dcterms:W3CDTF">2005-09-23T06:43:33Z</dcterms:created>
  <dcterms:modified xsi:type="dcterms:W3CDTF">2013-06-12T07:31:46Z</dcterms:modified>
</cp:coreProperties>
</file>