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305" r:id="rId4"/>
    <p:sldId id="276" r:id="rId5"/>
    <p:sldId id="310" r:id="rId6"/>
    <p:sldId id="279" r:id="rId7"/>
    <p:sldId id="322" r:id="rId8"/>
    <p:sldId id="323" r:id="rId9"/>
    <p:sldId id="280" r:id="rId10"/>
    <p:sldId id="313" r:id="rId11"/>
    <p:sldId id="301" r:id="rId12"/>
    <p:sldId id="314" r:id="rId13"/>
    <p:sldId id="302" r:id="rId14"/>
    <p:sldId id="315" r:id="rId15"/>
    <p:sldId id="316" r:id="rId16"/>
    <p:sldId id="321" r:id="rId17"/>
    <p:sldId id="269" r:id="rId18"/>
    <p:sldId id="318" r:id="rId19"/>
    <p:sldId id="289" r:id="rId20"/>
    <p:sldId id="317" r:id="rId21"/>
    <p:sldId id="290" r:id="rId22"/>
    <p:sldId id="293" r:id="rId23"/>
    <p:sldId id="294" r:id="rId24"/>
    <p:sldId id="295" r:id="rId25"/>
    <p:sldId id="324" r:id="rId26"/>
    <p:sldId id="285" r:id="rId27"/>
    <p:sldId id="261" r:id="rId28"/>
    <p:sldId id="262" r:id="rId29"/>
  </p:sldIdLst>
  <p:sldSz cx="9144000" cy="6858000" type="screen4x3"/>
  <p:notesSz cx="9874250" cy="6797675"/>
  <p:defaultTextStyle>
    <a:defPPr>
      <a:defRPr lang="en-GB"/>
    </a:defPPr>
    <a:lvl1pPr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0"/>
    <a:srgbClr val="F01302"/>
    <a:srgbClr val="800000"/>
    <a:srgbClr val="00007A"/>
    <a:srgbClr val="000074"/>
    <a:srgbClr val="EA2E08"/>
    <a:srgbClr val="305BA9"/>
    <a:srgbClr val="F1AF00"/>
    <a:srgbClr val="2B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8508" autoAdjust="0"/>
  </p:normalViewPr>
  <p:slideViewPr>
    <p:cSldViewPr snapToGrid="0">
      <p:cViewPr>
        <p:scale>
          <a:sx n="75" d="100"/>
          <a:sy n="75" d="100"/>
        </p:scale>
        <p:origin x="-12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635" y="0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573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635" y="6457573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B425CC-9EC7-4697-B127-DA91F395CCB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0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635" y="0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29334"/>
            <a:ext cx="7899400" cy="30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573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635" y="6457573"/>
            <a:ext cx="4277293" cy="3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EB6DA9-319A-437C-BA0F-994D0E97D85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5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6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0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80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1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F9A46-458B-4730-846C-62BD8B1F5A3A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aggiornare</a:t>
            </a:r>
            <a:r>
              <a:rPr lang="en-US" dirty="0" smtClean="0"/>
              <a:t>….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JSAGA</a:t>
            </a:r>
          </a:p>
          <a:p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 err="1" smtClean="0"/>
              <a:t>portlet</a:t>
            </a:r>
            <a:r>
              <a:rPr lang="en-US" dirty="0" smtClean="0"/>
              <a:t> </a:t>
            </a:r>
            <a:r>
              <a:rPr lang="en-US" dirty="0" err="1" smtClean="0"/>
              <a:t>conteiner</a:t>
            </a:r>
            <a:endParaRPr lang="en-US" dirty="0" smtClean="0"/>
          </a:p>
          <a:p>
            <a:r>
              <a:rPr lang="en-US" dirty="0" smtClean="0"/>
              <a:t>Middleware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offrono</a:t>
            </a:r>
            <a:r>
              <a:rPr lang="en-US" dirty="0" smtClean="0"/>
              <a:t> </a:t>
            </a:r>
            <a:r>
              <a:rPr lang="en-US" dirty="0" err="1" smtClean="0"/>
              <a:t>altre</a:t>
            </a:r>
            <a:r>
              <a:rPr lang="en-US" dirty="0" smtClean="0"/>
              <a:t> CPU e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softaware</a:t>
            </a:r>
            <a:r>
              <a:rPr lang="en-US" dirty="0" smtClean="0"/>
              <a:t> e </a:t>
            </a:r>
            <a:r>
              <a:rPr lang="en-US" dirty="0" err="1" smtClean="0"/>
              <a:t>vicersa</a:t>
            </a:r>
            <a:r>
              <a:rPr lang="en-US" dirty="0" smtClean="0"/>
              <a:t> 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CFA7F-FA71-4B49-BB39-35CAD9AF4AA5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9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9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7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9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B6DA9-319A-437C-BA0F-994D0E97D8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consorzio-cometa.i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 descr="mi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9813" y="5989638"/>
            <a:ext cx="474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744538"/>
            <a:ext cx="88900" cy="5815012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6" name="Picture 66" descr="sfondo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>
              <a:solidFill>
                <a:schemeClr val="bg2"/>
              </a:solidFill>
              <a:latin typeface="Verdana" pitchFamily="32" charset="0"/>
            </a:endParaRPr>
          </a:p>
        </p:txBody>
      </p:sp>
      <p:sp>
        <p:nvSpPr>
          <p:cNvPr id="8" name="Text Box 6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6521450"/>
            <a:ext cx="263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charset="2"/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charset="2"/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charset="2"/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charset="2"/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  <a:defRPr/>
            </a:pPr>
            <a:r>
              <a:rPr lang="en-GB" sz="1600" b="1" smtClean="0"/>
              <a:t>www.consorzio-cometa.it</a:t>
            </a:r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0" y="0"/>
            <a:ext cx="9144000" cy="804863"/>
            <a:chOff x="0" y="0"/>
            <a:chExt cx="5760" cy="507"/>
          </a:xfrm>
        </p:grpSpPr>
        <p:pic>
          <p:nvPicPr>
            <p:cNvPr id="10" name="Picture 46" descr="eu_logo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0" y="0"/>
              <a:ext cx="510" cy="3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1" name="Picture 67" descr="Logo consorzio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499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9"/>
            <p:cNvSpPr txBox="1">
              <a:spLocks noChangeArrowheads="1"/>
            </p:cNvSpPr>
            <p:nvPr userDrawn="1"/>
          </p:nvSpPr>
          <p:spPr bwMode="auto">
            <a:xfrm>
              <a:off x="5345" y="343"/>
              <a:ext cx="3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9973" tIns="44986" rIns="89973" bIns="4498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algn="ctr" defTabSz="449263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algn="ctr" defTabSz="449263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algn="ctr" defTabSz="449263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algn="ctr" defTabSz="449263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0813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4063" algn="l"/>
                  <a:tab pos="6288088" algn="l"/>
                  <a:tab pos="6737350" algn="l"/>
                  <a:tab pos="7185025" algn="l"/>
                  <a:tab pos="7631113" algn="l"/>
                  <a:tab pos="8085138" algn="l"/>
                  <a:tab pos="8534400" algn="l"/>
                  <a:tab pos="8978900" algn="l"/>
                </a:tabLst>
                <a:defRPr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sz="1100" b="1" smtClean="0">
                  <a:solidFill>
                    <a:srgbClr val="0066CC"/>
                  </a:solidFill>
                  <a:latin typeface="Luxi Sans" charset="0"/>
                </a:rPr>
                <a:t>FESR</a:t>
              </a:r>
            </a:p>
          </p:txBody>
        </p:sp>
      </p:grpSp>
      <p:pic>
        <p:nvPicPr>
          <p:cNvPr id="13" name="Picture 74" descr="logo_P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63" y="6016625"/>
            <a:ext cx="731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0" y="-203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sz="2800" b="1">
                <a:solidFill>
                  <a:srgbClr val="000060"/>
                </a:solidFill>
              </a:rPr>
              <a:t>Consorzio COMETA - Progetto PI2S2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20A3-F680-4E0C-9F76-83D84456469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1188" y="-203200"/>
            <a:ext cx="2203450" cy="6607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6075" y="-203200"/>
            <a:ext cx="6462713" cy="6607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083B-81A1-43A8-89F3-83D227D69CB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935038" y="-203200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46075" y="974725"/>
            <a:ext cx="4217988" cy="26384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16463" y="974725"/>
            <a:ext cx="4219575" cy="26384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46075" y="3765550"/>
            <a:ext cx="4217988" cy="26384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463" y="3765550"/>
            <a:ext cx="4219575" cy="26384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F216-32D8-4668-94F8-5DC7122CAE4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Workshop GARR – Calcolo e Storage Distribuito, 29-30 November 2012, Rome, Italy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AEFF-4875-45F4-BCDC-1EF7CE8949F0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3E40-5D86-48B8-91E1-948ACD02322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B216-C182-491B-A2D1-941B47798F6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2B6B-D36D-41CB-87F5-7CAD16F7E01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F8EB-ECEE-4432-B7DF-34EAAE5BD3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F6E0-AD7B-4AAE-BEF2-78AE04DDC15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D3DC-E5E3-4D99-9277-D134DF38836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7F7E-B079-4483-A9FA-31784027B7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0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0"/>
            <a:chExt cx="5760" cy="477"/>
          </a:xfrm>
        </p:grpSpPr>
        <p:pic>
          <p:nvPicPr>
            <p:cNvPr id="1032" name="Picture 148" descr="sfondodocumenti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" y="0"/>
              <a:ext cx="5758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49" descr="Logo consorzi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499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7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rgbClr val="000060"/>
                </a:solidFill>
              </a:defRPr>
            </a:lvl1pPr>
          </a:lstStyle>
          <a:p>
            <a:pPr>
              <a:defRPr/>
            </a:pPr>
            <a:r>
              <a:rPr lang="pt-BR"/>
              <a:t>ISGC 2011 &amp; OGF 31 19-21 March 2011, Academia Sinica,  Taipei, Taiwan</a:t>
            </a: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3F3BEA-1E72-432C-87CF-9B1A3B98104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0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1" name="Rectangle 154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-20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00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looncologicocefalu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ibfm.cnr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geant4.web.cern.ch/geant4/" TargetMode="Externa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ocuments.egi.eu/public/ShowDocument?docid=81" TargetMode="External"/><Relationship Id="rId4" Type="http://schemas.openxmlformats.org/officeDocument/2006/relationships/hyperlink" Target="https://documents.egi.eu/public/ShowDocument?docid=8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hyperlink" Target="http://www.polooncologicocefalu.it/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www.catania-science-gateways.it/it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consorzio-cometa.it/" TargetMode="External"/><Relationship Id="rId5" Type="http://schemas.openxmlformats.org/officeDocument/2006/relationships/hyperlink" Target="http://www.ibfm.cnr.it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www.italiangrid.it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9.png"/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hyperlink" Target="http://www.uni-koeln.de/math-nat-fak/geomet/meteo/winfos/euisoTTPPWW18.gif" TargetMode="External"/><Relationship Id="rId10" Type="http://schemas.openxmlformats.org/officeDocument/2006/relationships/image" Target="../media/image55.jpeg"/><Relationship Id="rId19" Type="http://schemas.openxmlformats.org/officeDocument/2006/relationships/image" Target="../media/image6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4.png"/><Relationship Id="rId7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tania-science-gateways.it/" TargetMode="External"/><Relationship Id="rId5" Type="http://schemas.openxmlformats.org/officeDocument/2006/relationships/image" Target="../media/image65.jpeg"/><Relationship Id="rId10" Type="http://schemas.openxmlformats.org/officeDocument/2006/relationships/image" Target="../media/image66.png"/><Relationship Id="rId4" Type="http://schemas.openxmlformats.org/officeDocument/2006/relationships/hyperlink" Target="https://www.facebook.com/pages/Catania-Science-Gateways/220075701389624" TargetMode="External"/><Relationship Id="rId9" Type="http://schemas.openxmlformats.org/officeDocument/2006/relationships/hyperlink" Target="http://gw.ct.infn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hyperlink" Target="http://gw.ct.infn.it/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hyperlink" Target="http://gw.ct.infn.it/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hyperlink" Target="http://gw.ct.infn.i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WC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wrt.com/e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jpeg"/><Relationship Id="rId18" Type="http://schemas.openxmlformats.org/officeDocument/2006/relationships/hyperlink" Target="http://grid.in2p3.fr/jsaga/" TargetMode="External"/><Relationship Id="rId26" Type="http://schemas.openxmlformats.org/officeDocument/2006/relationships/image" Target="../media/image80.png"/><Relationship Id="rId3" Type="http://schemas.openxmlformats.org/officeDocument/2006/relationships/hyperlink" Target="mailto:carlo.casarino@polooncologicocefalu.it" TargetMode="External"/><Relationship Id="rId21" Type="http://schemas.openxmlformats.org/officeDocument/2006/relationships/image" Target="../media/image78.png"/><Relationship Id="rId7" Type="http://schemas.openxmlformats.org/officeDocument/2006/relationships/hyperlink" Target="http://www.ibfm.cnr.it/" TargetMode="External"/><Relationship Id="rId12" Type="http://schemas.openxmlformats.org/officeDocument/2006/relationships/hyperlink" Target="http://www.facebook.com/pages/Catania-Science-Gateways/220075701389624" TargetMode="External"/><Relationship Id="rId17" Type="http://schemas.openxmlformats.org/officeDocument/2006/relationships/image" Target="../media/image76.png"/><Relationship Id="rId25" Type="http://schemas.openxmlformats.org/officeDocument/2006/relationships/hyperlink" Target="http://geant4.cern.ch/" TargetMode="External"/><Relationship Id="rId2" Type="http://schemas.openxmlformats.org/officeDocument/2006/relationships/image" Target="../media/image73.jpeg"/><Relationship Id="rId16" Type="http://schemas.openxmlformats.org/officeDocument/2006/relationships/hyperlink" Target="http://www.uow.edu.au/" TargetMode="External"/><Relationship Id="rId20" Type="http://schemas.openxmlformats.org/officeDocument/2006/relationships/hyperlink" Target="http://www.liferay.com/" TargetMode="External"/><Relationship Id="rId29" Type="http://schemas.openxmlformats.org/officeDocument/2006/relationships/hyperlink" Target="http://www.consorzio-comet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75.png"/><Relationship Id="rId24" Type="http://schemas.openxmlformats.org/officeDocument/2006/relationships/image" Target="../media/image9.png"/><Relationship Id="rId5" Type="http://schemas.openxmlformats.org/officeDocument/2006/relationships/hyperlink" Target="http://www.polooncologicocefalu.it/" TargetMode="External"/><Relationship Id="rId15" Type="http://schemas.openxmlformats.org/officeDocument/2006/relationships/image" Target="../media/image41.png"/><Relationship Id="rId23" Type="http://schemas.openxmlformats.org/officeDocument/2006/relationships/image" Target="../media/image79.png"/><Relationship Id="rId28" Type="http://schemas.openxmlformats.org/officeDocument/2006/relationships/image" Target="../media/image66.png"/><Relationship Id="rId10" Type="http://schemas.openxmlformats.org/officeDocument/2006/relationships/image" Target="../media/image74.png"/><Relationship Id="rId19" Type="http://schemas.openxmlformats.org/officeDocument/2006/relationships/image" Target="../media/image77.png"/><Relationship Id="rId4" Type="http://schemas.openxmlformats.org/officeDocument/2006/relationships/hyperlink" Target="mailto:giuseppe.larocca@ct.infn.it" TargetMode="External"/><Relationship Id="rId9" Type="http://schemas.openxmlformats.org/officeDocument/2006/relationships/hyperlink" Target="http://www.hsrgiglio.it/" TargetMode="External"/><Relationship Id="rId14" Type="http://schemas.openxmlformats.org/officeDocument/2006/relationships/hyperlink" Target="http://www.infn.it/" TargetMode="External"/><Relationship Id="rId22" Type="http://schemas.openxmlformats.org/officeDocument/2006/relationships/hyperlink" Target="http://www.newrt.com/en/" TargetMode="External"/><Relationship Id="rId27" Type="http://schemas.openxmlformats.org/officeDocument/2006/relationships/hyperlink" Target="http://sgw.garr.it/" TargetMode="External"/><Relationship Id="rId30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" y="1268413"/>
            <a:ext cx="8915400" cy="1411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 GEANT4 Web-based Application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to Support Intra-Operative Electron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Radio-Therapy using the European Grid Infrastructure </a:t>
            </a:r>
            <a:endParaRPr lang="it-IT" dirty="0" smtClean="0">
              <a:latin typeface="Calibri" pitchFamily="34" charset="0"/>
            </a:endParaRPr>
          </a:p>
        </p:txBody>
      </p:sp>
      <p:sp>
        <p:nvSpPr>
          <p:cNvPr id="4099" name="Subtitle 4"/>
          <p:cNvSpPr>
            <a:spLocks/>
          </p:cNvSpPr>
          <p:nvPr/>
        </p:nvSpPr>
        <p:spPr bwMode="auto">
          <a:xfrm>
            <a:off x="1095375" y="5851525"/>
            <a:ext cx="6985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1AF00"/>
              </a:buClr>
              <a:buFontTx/>
              <a:buNone/>
            </a:pPr>
            <a:r>
              <a:rPr lang="en-GB" b="1" dirty="0" smtClean="0">
                <a:solidFill>
                  <a:srgbClr val="CC0000"/>
                </a:solidFill>
                <a:latin typeface="Verdana" pitchFamily="32" charset="0"/>
              </a:rPr>
              <a:t>IWSG 2013 – </a:t>
            </a:r>
            <a:r>
              <a:rPr lang="en-GB" b="1" dirty="0">
                <a:solidFill>
                  <a:srgbClr val="000060"/>
                </a:solidFill>
                <a:latin typeface="Verdana" pitchFamily="32" charset="0"/>
              </a:rPr>
              <a:t>ETH Zürich</a:t>
            </a:r>
            <a:r>
              <a:rPr lang="en-GB" b="1" dirty="0">
                <a:solidFill>
                  <a:srgbClr val="CC0000"/>
                </a:solidFill>
                <a:latin typeface="Verdana" pitchFamily="32" charset="0"/>
              </a:rPr>
              <a:t/>
            </a:r>
            <a:br>
              <a:rPr lang="en-GB" b="1" dirty="0">
                <a:solidFill>
                  <a:srgbClr val="CC0000"/>
                </a:solidFill>
                <a:latin typeface="Verdana" pitchFamily="32" charset="0"/>
              </a:rPr>
            </a:br>
            <a:r>
              <a:rPr lang="en-GB" b="1" dirty="0" err="1">
                <a:solidFill>
                  <a:srgbClr val="000060"/>
                </a:solidFill>
                <a:latin typeface="Verdana" pitchFamily="32" charset="0"/>
              </a:rPr>
              <a:t>Zürich</a:t>
            </a:r>
            <a:r>
              <a:rPr lang="en-GB" b="1" dirty="0">
                <a:solidFill>
                  <a:srgbClr val="000060"/>
                </a:solidFill>
                <a:latin typeface="Verdana" pitchFamily="32" charset="0"/>
              </a:rPr>
              <a:t> </a:t>
            </a:r>
            <a:r>
              <a:rPr lang="en-GB" b="1" dirty="0" smtClean="0">
                <a:solidFill>
                  <a:srgbClr val="000060"/>
                </a:solidFill>
                <a:latin typeface="Verdana" pitchFamily="32" charset="0"/>
              </a:rPr>
              <a:t>– Switzerland, 3-5 June 2013</a:t>
            </a:r>
            <a:r>
              <a:rPr lang="en-GB" b="1" dirty="0">
                <a:solidFill>
                  <a:srgbClr val="000060"/>
                </a:solidFill>
                <a:latin typeface="Verdana" pitchFamily="32" charset="0"/>
              </a:rPr>
              <a:t/>
            </a:r>
            <a:br>
              <a:rPr lang="en-GB" b="1" dirty="0">
                <a:solidFill>
                  <a:srgbClr val="000060"/>
                </a:solidFill>
                <a:latin typeface="Verdana" pitchFamily="32" charset="0"/>
              </a:rPr>
            </a:br>
            <a:endParaRPr lang="en-GB" b="1" dirty="0">
              <a:solidFill>
                <a:srgbClr val="000060"/>
              </a:solidFill>
              <a:latin typeface="Verdana" pitchFamily="32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2717800"/>
            <a:ext cx="8786813" cy="27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C. Casarino</a:t>
            </a:r>
            <a:r>
              <a:rPr lang="it-IT" baseline="30000" dirty="0">
                <a:solidFill>
                  <a:srgbClr val="000060"/>
                </a:solidFill>
                <a:latin typeface="Comic Sans MS" pitchFamily="66" charset="0"/>
              </a:rPr>
              <a:t>1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, G.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Russo</a:t>
            </a:r>
            <a:r>
              <a:rPr lang="it-IT" baseline="30000" dirty="0" smtClean="0">
                <a:solidFill>
                  <a:srgbClr val="000060"/>
                </a:solidFill>
                <a:latin typeface="Comic Sans MS" pitchFamily="66" charset="0"/>
              </a:rPr>
              <a:t>1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G. Candiano</a:t>
            </a:r>
            <a:r>
              <a:rPr lang="it-IT" baseline="30000" dirty="0">
                <a:solidFill>
                  <a:srgbClr val="000060"/>
                </a:solidFill>
                <a:latin typeface="Comic Sans MS" pitchFamily="66" charset="0"/>
              </a:rPr>
              <a:t>1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 , </a:t>
            </a:r>
            <a:r>
              <a:rPr lang="it-IT" u="sng" dirty="0">
                <a:solidFill>
                  <a:srgbClr val="000060"/>
                </a:solidFill>
                <a:latin typeface="Comic Sans MS" pitchFamily="66" charset="0"/>
              </a:rPr>
              <a:t>G. La </a:t>
            </a:r>
            <a:r>
              <a:rPr lang="it-IT" u="sng" dirty="0" smtClean="0">
                <a:solidFill>
                  <a:srgbClr val="000060"/>
                </a:solidFill>
                <a:latin typeface="Comic Sans MS" pitchFamily="66" charset="0"/>
              </a:rPr>
              <a:t>Rocca</a:t>
            </a:r>
            <a:r>
              <a:rPr lang="it-IT" baseline="30000" dirty="0">
                <a:solidFill>
                  <a:srgbClr val="000060"/>
                </a:solidFill>
                <a:latin typeface="Comic Sans MS" pitchFamily="66" charset="0"/>
              </a:rPr>
              <a:t>2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R.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Barbera</a:t>
            </a:r>
            <a:r>
              <a:rPr lang="it-IT" baseline="30000" dirty="0" smtClean="0">
                <a:solidFill>
                  <a:srgbClr val="000060"/>
                </a:solidFill>
                <a:latin typeface="Comic Sans MS" pitchFamily="66" charset="0"/>
              </a:rPr>
              <a:t>2,3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/>
            </a:r>
            <a:br>
              <a:rPr lang="it-IT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G.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Borasi</a:t>
            </a:r>
            <a:r>
              <a:rPr lang="it-IT" baseline="30000" dirty="0" smtClean="0">
                <a:solidFill>
                  <a:srgbClr val="000060"/>
                </a:solidFill>
                <a:latin typeface="Comic Sans MS" pitchFamily="66" charset="0"/>
              </a:rPr>
              <a:t>1,4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C.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Messa</a:t>
            </a:r>
            <a:r>
              <a:rPr lang="it-IT" baseline="30000" dirty="0" smtClean="0">
                <a:solidFill>
                  <a:srgbClr val="000060"/>
                </a:solidFill>
                <a:latin typeface="Comic Sans MS" pitchFamily="66" charset="0"/>
              </a:rPr>
              <a:t>1,4,5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G.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Passaro</a:t>
            </a:r>
            <a:r>
              <a:rPr lang="it-IT" baseline="30000" dirty="0">
                <a:solidFill>
                  <a:srgbClr val="000060"/>
                </a:solidFill>
                <a:latin typeface="Comic Sans MS" pitchFamily="66" charset="0"/>
              </a:rPr>
              <a:t>7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it-IT" dirty="0">
                <a:solidFill>
                  <a:srgbClr val="000060"/>
                </a:solidFill>
                <a:latin typeface="Comic Sans MS" pitchFamily="66" charset="0"/>
              </a:rPr>
              <a:t>and M. C. </a:t>
            </a:r>
            <a:r>
              <a:rPr lang="it-IT" dirty="0" smtClean="0">
                <a:solidFill>
                  <a:srgbClr val="000060"/>
                </a:solidFill>
                <a:latin typeface="Comic Sans MS" pitchFamily="66" charset="0"/>
              </a:rPr>
              <a:t>Gilardi</a:t>
            </a:r>
            <a:r>
              <a:rPr lang="it-IT" baseline="30000" dirty="0" smtClean="0">
                <a:solidFill>
                  <a:srgbClr val="000060"/>
                </a:solidFill>
                <a:latin typeface="Comic Sans MS" pitchFamily="66" charset="0"/>
              </a:rPr>
              <a:t>1,4,6</a:t>
            </a:r>
            <a:endParaRPr lang="it-IT" sz="1600" baseline="30000" dirty="0">
              <a:solidFill>
                <a:srgbClr val="000060"/>
              </a:solidFill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US" sz="1500" b="1" baseline="30000" dirty="0" smtClean="0">
                <a:solidFill>
                  <a:srgbClr val="000060"/>
                </a:solidFill>
                <a:latin typeface="Comic Sans MS" pitchFamily="66" charset="0"/>
              </a:rPr>
              <a:t>1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IBFM-CNR – LATO </a:t>
            </a:r>
            <a:r>
              <a:rPr lang="en-US" sz="1500" dirty="0" err="1" smtClean="0">
                <a:solidFill>
                  <a:srgbClr val="000060"/>
                </a:solidFill>
                <a:latin typeface="Comic Sans MS" pitchFamily="66" charset="0"/>
              </a:rPr>
              <a:t>s.c.r.l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contrada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Pietro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Pollastra-Pisciotto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Cefalu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’ (Palermo), Italy  </a:t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 smtClean="0">
                <a:solidFill>
                  <a:srgbClr val="000060"/>
                </a:solidFill>
                <a:latin typeface="Comic Sans MS" pitchFamily="66" charset="0"/>
              </a:rPr>
              <a:t>2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Italian National Institute of Nuclear Physics, Division of Catania, Via S. Sofia 64, 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Italy 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/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 smtClean="0">
                <a:solidFill>
                  <a:srgbClr val="000060"/>
                </a:solidFill>
                <a:latin typeface="Comic Sans MS" pitchFamily="66" charset="0"/>
              </a:rPr>
              <a:t>3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Department of Physics and Astronomy of the University of Catania,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Viale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 A.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Doria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, 6, 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Italy 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/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>
                <a:solidFill>
                  <a:srgbClr val="000060"/>
                </a:solidFill>
                <a:latin typeface="Comic Sans MS" pitchFamily="66" charset="0"/>
              </a:rPr>
              <a:t>4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University of Milano-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Bicocca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, Milan, Italy  </a:t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>
                <a:solidFill>
                  <a:srgbClr val="000060"/>
                </a:solidFill>
                <a:latin typeface="Comic Sans MS" pitchFamily="66" charset="0"/>
              </a:rPr>
              <a:t>5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San Gregorio Hospital, Monza, Italy  </a:t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 smtClean="0">
                <a:solidFill>
                  <a:srgbClr val="000060"/>
                </a:solidFill>
                <a:latin typeface="Comic Sans MS" pitchFamily="66" charset="0"/>
              </a:rPr>
              <a:t>6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San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Raffaele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 Scientific Institute, Milan, Italy  </a:t>
            </a:r>
            <a:br>
              <a:rPr lang="en-US" sz="15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500" b="1" baseline="30000" dirty="0" smtClean="0">
                <a:solidFill>
                  <a:srgbClr val="000060"/>
                </a:solidFill>
                <a:latin typeface="Comic Sans MS" pitchFamily="66" charset="0"/>
              </a:rPr>
              <a:t>7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Consortium COMETA, Via S. Sofia 64, c/o </a:t>
            </a:r>
            <a:r>
              <a:rPr lang="en-US" sz="1500" dirty="0" err="1">
                <a:solidFill>
                  <a:srgbClr val="000060"/>
                </a:solidFill>
                <a:latin typeface="Comic Sans MS" pitchFamily="66" charset="0"/>
              </a:rPr>
              <a:t>Cittadella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1500" dirty="0" err="1" smtClean="0">
                <a:solidFill>
                  <a:srgbClr val="000060"/>
                </a:solidFill>
                <a:latin typeface="Comic Sans MS" pitchFamily="66" charset="0"/>
              </a:rPr>
              <a:t>Universitaria</a:t>
            </a:r>
            <a:r>
              <a:rPr lang="en-US" sz="1500" dirty="0" smtClean="0">
                <a:solidFill>
                  <a:srgbClr val="000060"/>
                </a:solidFill>
                <a:latin typeface="Comic Sans MS" pitchFamily="66" charset="0"/>
              </a:rPr>
              <a:t>, </a:t>
            </a:r>
            <a:r>
              <a:rPr lang="en-US" sz="1500" dirty="0">
                <a:solidFill>
                  <a:srgbClr val="000060"/>
                </a:solidFill>
                <a:latin typeface="Comic Sans MS" pitchFamily="66" charset="0"/>
              </a:rPr>
              <a:t>Catania, Italy </a:t>
            </a:r>
          </a:p>
        </p:txBody>
      </p:sp>
      <p:pic>
        <p:nvPicPr>
          <p:cNvPr id="5" name="Picture 13" descr="LOGO DEFINITIVO LATO cop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600" y="773113"/>
            <a:ext cx="1764000" cy="53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6" descr="Logo ibfm 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765176"/>
            <a:ext cx="756000" cy="5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C9332-7B4F-405E-858A-8B4D078A287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127000" y="5578340"/>
            <a:ext cx="2797369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Placing a metal disc to protect healthy tissue</a:t>
            </a:r>
            <a:endParaRPr lang="it-IT" dirty="0">
              <a:solidFill>
                <a:srgbClr val="000074"/>
              </a:solidFill>
              <a:latin typeface="Comic Sans MS" pitchFamily="66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19" y="2920620"/>
            <a:ext cx="2700338" cy="266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uppo 17"/>
          <p:cNvGrpSpPr>
            <a:grpSpLocks/>
          </p:cNvGrpSpPr>
          <p:nvPr/>
        </p:nvGrpSpPr>
        <p:grpSpPr bwMode="auto">
          <a:xfrm rot="5400000">
            <a:off x="1194232" y="1457181"/>
            <a:ext cx="4026017" cy="6004980"/>
            <a:chOff x="7689" y="2844246"/>
            <a:chExt cx="5173911" cy="6264522"/>
          </a:xfrm>
        </p:grpSpPr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2844246"/>
              <a:ext cx="4343400" cy="348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 rot="16200000">
              <a:off x="121489" y="3653486"/>
              <a:ext cx="852195" cy="10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Electron </a:t>
              </a:r>
            </a:p>
            <a:p>
              <a:r>
                <a:rPr lang="en-GB" dirty="0">
                  <a:solidFill>
                    <a:schemeClr val="accent1"/>
                  </a:solidFill>
                </a:rPr>
                <a:t>beam</a:t>
              </a:r>
            </a:p>
          </p:txBody>
        </p: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76200" y="4800600"/>
              <a:ext cx="838200" cy="609600"/>
              <a:chOff x="96" y="2928"/>
              <a:chExt cx="960" cy="384"/>
            </a:xfrm>
          </p:grpSpPr>
          <p:sp>
            <p:nvSpPr>
              <p:cNvPr id="25" name="Line 34"/>
              <p:cNvSpPr>
                <a:spLocks noChangeShapeType="1"/>
              </p:cNvSpPr>
              <p:nvPr/>
            </p:nvSpPr>
            <p:spPr bwMode="auto">
              <a:xfrm>
                <a:off x="96" y="2928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96" y="302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96" y="321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96" y="33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2209800" y="3581400"/>
              <a:ext cx="2362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 rot="16200000">
              <a:off x="1126784" y="3995017"/>
              <a:ext cx="955276" cy="10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Treatment</a:t>
              </a:r>
            </a:p>
            <a:p>
              <a:pPr algn="r"/>
              <a:r>
                <a:rPr lang="en-US" dirty="0">
                  <a:solidFill>
                    <a:schemeClr val="accent1"/>
                  </a:solidFill>
                </a:rPr>
                <a:t>Zone</a:t>
              </a: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2192260" y="3200403"/>
              <a:ext cx="3033" cy="59083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 rot="16200000">
              <a:off x="2339084" y="4452217"/>
              <a:ext cx="755699" cy="10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Healthy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Tissues</a:t>
              </a: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990600" y="3581400"/>
              <a:ext cx="122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233" y="2535077"/>
            <a:ext cx="2808000" cy="37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egnaposto contenuto 2"/>
          <p:cNvSpPr>
            <a:spLocks/>
          </p:cNvSpPr>
          <p:nvPr/>
        </p:nvSpPr>
        <p:spPr bwMode="auto">
          <a:xfrm>
            <a:off x="4538444" y="1987260"/>
            <a:ext cx="4474763" cy="4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Releasing of the “dose” to the target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550"/>
            <a:ext cx="7796213" cy="685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A typical scenario: the </a:t>
            </a:r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Intra-Operative Electron Radio-Therapy 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 (IOERT)  technique for breast treatment</a:t>
            </a:r>
          </a:p>
        </p:txBody>
      </p:sp>
      <p:sp>
        <p:nvSpPr>
          <p:cNvPr id="32" name="Segnaposto contenuto 2"/>
          <p:cNvSpPr>
            <a:spLocks/>
          </p:cNvSpPr>
          <p:nvPr/>
        </p:nvSpPr>
        <p:spPr bwMode="auto">
          <a:xfrm>
            <a:off x="177800" y="889000"/>
            <a:ext cx="8877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One of the most relevant risks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in intra-operative 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electron radiotherapy is the </a:t>
            </a:r>
            <a:r>
              <a:rPr lang="en-US" sz="2000" dirty="0">
                <a:solidFill>
                  <a:srgbClr val="EA2E08"/>
                </a:solidFill>
                <a:latin typeface="Comic Sans MS" pitchFamily="66" charset="0"/>
              </a:rPr>
              <a:t>incorrect positioning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 or </a:t>
            </a:r>
            <a:r>
              <a:rPr lang="en-US" sz="2000" dirty="0">
                <a:solidFill>
                  <a:srgbClr val="EA2E08"/>
                </a:solidFill>
                <a:latin typeface="Comic Sans MS" pitchFamily="66" charset="0"/>
              </a:rPr>
              <a:t>misalignment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 of the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shielding disc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 which are mandatory in high-dose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IORT</a:t>
            </a:r>
            <a:endParaRPr lang="it-IT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3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36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4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1FD26-71BC-4061-8C09-46248183F35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8" name="Rounded Rectangle 9"/>
          <p:cNvSpPr/>
          <p:nvPr/>
        </p:nvSpPr>
        <p:spPr>
          <a:xfrm>
            <a:off x="2078038" y="4040187"/>
            <a:ext cx="1884362" cy="130029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beam collimation systems </a:t>
            </a:r>
          </a:p>
        </p:txBody>
      </p:sp>
      <p:sp>
        <p:nvSpPr>
          <p:cNvPr id="29" name="Rounded Rectangle 10"/>
          <p:cNvSpPr/>
          <p:nvPr/>
        </p:nvSpPr>
        <p:spPr>
          <a:xfrm>
            <a:off x="3433762" y="2398713"/>
            <a:ext cx="2166938" cy="1303334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Design &amp; Studies</a:t>
            </a: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5043488" y="4054474"/>
            <a:ext cx="2170112" cy="130029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Patient and worker radioprotection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ounded Rectangle 17"/>
          <p:cNvSpPr/>
          <p:nvPr/>
        </p:nvSpPr>
        <p:spPr>
          <a:xfrm>
            <a:off x="954088" y="1023938"/>
            <a:ext cx="7326312" cy="470376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2162175" y="1004888"/>
            <a:ext cx="48424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kern="0" dirty="0">
                <a:solidFill>
                  <a:srgbClr val="2B519A"/>
                </a:solidFill>
                <a:latin typeface="Calibri" pitchFamily="34" charset="0"/>
              </a:rPr>
              <a:t>Technology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3200" b="1" kern="0" dirty="0">
              <a:solidFill>
                <a:srgbClr val="2B519A"/>
              </a:solidFill>
              <a:latin typeface="Calibri" pitchFamily="34" charset="0"/>
            </a:endParaRPr>
          </a:p>
        </p:txBody>
      </p:sp>
      <p:sp>
        <p:nvSpPr>
          <p:cNvPr id="34" name="Segnaposto contenuto 2"/>
          <p:cNvSpPr>
            <a:spLocks/>
          </p:cNvSpPr>
          <p:nvPr/>
        </p:nvSpPr>
        <p:spPr bwMode="auto">
          <a:xfrm>
            <a:off x="2387600" y="5969000"/>
            <a:ext cx="4533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150000"/>
              <a:defRPr/>
            </a:pPr>
            <a:r>
              <a:rPr lang="en-US" dirty="0" smtClean="0">
                <a:solidFill>
                  <a:srgbClr val="00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commercial software available</a:t>
            </a:r>
            <a:endParaRPr lang="en-US" dirty="0">
              <a:solidFill>
                <a:srgbClr val="00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660401" y="1308100"/>
            <a:ext cx="2705100" cy="965200"/>
          </a:xfrm>
          <a:prstGeom prst="wedgeRectCallout">
            <a:avLst>
              <a:gd name="adj1" fmla="val 49292"/>
              <a:gd name="adj2" fmla="val 131768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Company Requested Times : 1 - 6 months</a:t>
            </a:r>
            <a:endParaRPr lang="en-US" kern="0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5819775" y="1382713"/>
            <a:ext cx="2133600" cy="1246187"/>
          </a:xfrm>
          <a:prstGeom prst="wedgeRectCallout">
            <a:avLst>
              <a:gd name="adj1" fmla="val -57647"/>
              <a:gd name="adj2" fmla="val 82527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</a:rPr>
              <a:t>Research Community Requested </a:t>
            </a:r>
            <a:r>
              <a:rPr lang="en-US" kern="0" dirty="0">
                <a:solidFill>
                  <a:srgbClr val="FFFFFF"/>
                </a:solidFill>
                <a:latin typeface="Comic Sans MS" pitchFamily="66" charset="0"/>
              </a:rPr>
              <a:t>Times : </a:t>
            </a: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</a:rPr>
              <a:t>6 - 12 months</a:t>
            </a:r>
            <a:endParaRPr lang="en-US" kern="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82550"/>
            <a:ext cx="8001000" cy="685800"/>
          </a:xfrm>
        </p:spPr>
        <p:txBody>
          <a:bodyPr/>
          <a:lstStyle/>
          <a:p>
            <a:pPr eaLnBrk="1" hangingPunct="1"/>
            <a:r>
              <a:rPr lang="en-US" sz="2400" b="0" smtClean="0">
                <a:latin typeface="Calibri" pitchFamily="34" charset="0"/>
              </a:rPr>
              <a:t>IOERT </a:t>
            </a:r>
            <a:r>
              <a:rPr lang="en-US" sz="2400" b="0" dirty="0" smtClean="0">
                <a:latin typeface="Calibri" pitchFamily="34" charset="0"/>
              </a:rPr>
              <a:t>Simulation Activities</a:t>
            </a:r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9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DD7A74-EA64-4CF1-91A6-D302BB17B4ED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122832" y="890401"/>
            <a:ext cx="8877300" cy="13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A web-based application called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iort_therapy</a:t>
            </a:r>
            <a:r>
              <a:rPr lang="en-US" sz="2000" i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has been implemented 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simulates the electron beam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 collimation system of the NOVAC7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and 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it can be used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for:  </a:t>
            </a:r>
            <a:endParaRPr lang="it-IT" sz="2000" baseline="300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pic>
        <p:nvPicPr>
          <p:cNvPr id="18" name="Picture 7" descr="trasl_42mm_ok_de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627" y="2946056"/>
            <a:ext cx="309260" cy="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 descr="trasl_o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5090" y="2783203"/>
            <a:ext cx="958430" cy="112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collimatoreNOVAC7.JPG"/>
          <p:cNvPicPr>
            <a:picLocks noChangeAspect="1"/>
          </p:cNvPicPr>
          <p:nvPr/>
        </p:nvPicPr>
        <p:blipFill>
          <a:blip r:embed="rId5" cstate="print"/>
          <a:srcRect l="21363" r="26759"/>
          <a:stretch>
            <a:fillRect/>
          </a:stretch>
        </p:blipFill>
        <p:spPr>
          <a:xfrm>
            <a:off x="8276204" y="1774421"/>
            <a:ext cx="333692" cy="1728000"/>
          </a:xfrm>
          <a:prstGeom prst="rect">
            <a:avLst/>
          </a:prstGeom>
        </p:spPr>
      </p:pic>
      <p:pic>
        <p:nvPicPr>
          <p:cNvPr id="23" name="Immagine 22" descr="Imagesc_nodisc_ok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7787" y="2302912"/>
            <a:ext cx="1219044" cy="972000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24" name="Segnaposto contenuto 2"/>
          <p:cNvSpPr>
            <a:spLocks/>
          </p:cNvSpPr>
          <p:nvPr/>
        </p:nvSpPr>
        <p:spPr bwMode="auto">
          <a:xfrm>
            <a:off x="500415" y="2330006"/>
            <a:ext cx="6529011" cy="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The optimization of the therapeutic dose distribution</a:t>
            </a:r>
          </a:p>
        </p:txBody>
      </p:sp>
      <p:sp>
        <p:nvSpPr>
          <p:cNvPr id="25" name="Segnaposto contenuto 2"/>
          <p:cNvSpPr>
            <a:spLocks/>
          </p:cNvSpPr>
          <p:nvPr/>
        </p:nvSpPr>
        <p:spPr bwMode="auto">
          <a:xfrm>
            <a:off x="540788" y="2950802"/>
            <a:ext cx="4564609" cy="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The study of 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adioprotection aspects</a:t>
            </a:r>
          </a:p>
        </p:txBody>
      </p:sp>
      <p:sp>
        <p:nvSpPr>
          <p:cNvPr id="26" name="Segnaposto contenuto 2"/>
          <p:cNvSpPr>
            <a:spLocks/>
          </p:cNvSpPr>
          <p:nvPr/>
        </p:nvSpPr>
        <p:spPr bwMode="auto">
          <a:xfrm>
            <a:off x="542112" y="3733854"/>
            <a:ext cx="8297088" cy="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The development of procedures for the verification of the NOVAC7 specifications (Commissioning)</a:t>
            </a:r>
            <a:endParaRPr lang="en-US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550"/>
            <a:ext cx="7796213" cy="685800"/>
          </a:xfrm>
        </p:spPr>
        <p:txBody>
          <a:bodyPr/>
          <a:lstStyle/>
          <a:p>
            <a:pPr eaLnBrk="1" hangingPunct="1"/>
            <a:r>
              <a:rPr lang="en-US" sz="2400" b="0" dirty="0" err="1" smtClean="0">
                <a:latin typeface="Calibri" pitchFamily="34" charset="0"/>
              </a:rPr>
              <a:t>iort_therapy</a:t>
            </a:r>
            <a:r>
              <a:rPr lang="en-US" sz="2400" b="0" dirty="0" smtClean="0">
                <a:latin typeface="Calibri" pitchFamily="34" charset="0"/>
              </a:rPr>
              <a:t>: a Monte Carlo application based on the GEANT4 toolkit</a:t>
            </a:r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27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contenuto 2"/>
          <p:cNvSpPr>
            <a:spLocks/>
          </p:cNvSpPr>
          <p:nvPr/>
        </p:nvSpPr>
        <p:spPr bwMode="auto">
          <a:xfrm>
            <a:off x="542112" y="4775254"/>
            <a:ext cx="4779188" cy="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The design and the optimization of the collimation system, </a:t>
            </a:r>
            <a:r>
              <a:rPr lang="en-US" dirty="0" err="1" smtClean="0">
                <a:solidFill>
                  <a:srgbClr val="000074"/>
                </a:solidFill>
                <a:latin typeface="Comic Sans MS" pitchFamily="66" charset="0"/>
              </a:rPr>
              <a:t>etc</a:t>
            </a:r>
            <a:endParaRPr lang="en-US" dirty="0">
              <a:solidFill>
                <a:srgbClr val="000074"/>
              </a:solidFill>
              <a:latin typeface="Comic Sans MS" pitchFamily="66" charset="0"/>
            </a:endParaRPr>
          </a:p>
        </p:txBody>
      </p:sp>
      <p:pic>
        <p:nvPicPr>
          <p:cNvPr id="2050" name="Immagine 16" descr="Fig1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249553"/>
            <a:ext cx="3237796" cy="22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E40F21-BAEE-4F32-9F4C-B46B38711B21}" type="slidenum">
              <a:rPr lang="en-GB" smtClean="0"/>
              <a:pPr/>
              <a:t>13</a:t>
            </a:fld>
            <a:endParaRPr lang="en-GB" smtClean="0"/>
          </a:p>
        </p:txBody>
      </p:sp>
      <p:pic>
        <p:nvPicPr>
          <p:cNvPr id="13315" name="Immagine 4" descr="Fig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952500"/>
            <a:ext cx="86391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143000" y="133350"/>
            <a:ext cx="7796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000060"/>
                </a:solidFill>
                <a:latin typeface="Calibri" pitchFamily="34" charset="0"/>
              </a:rPr>
              <a:t>iort_therapy</a:t>
            </a:r>
            <a:r>
              <a:rPr lang="en-US" sz="2400" dirty="0">
                <a:solidFill>
                  <a:srgbClr val="00006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60"/>
                </a:solidFill>
                <a:latin typeface="Calibri" pitchFamily="34" charset="0"/>
              </a:rPr>
              <a:t> graphical interface</a:t>
            </a:r>
            <a:endParaRPr lang="en-US" sz="2400" dirty="0">
              <a:solidFill>
                <a:srgbClr val="000060"/>
              </a:solidFill>
              <a:latin typeface="Calibri" pitchFamily="34" charset="0"/>
            </a:endParaRPr>
          </a:p>
        </p:txBody>
      </p:sp>
      <p:sp>
        <p:nvSpPr>
          <p:cNvPr id="13317" name="CasellaDiTesto 11"/>
          <p:cNvSpPr txBox="1">
            <a:spLocks noChangeArrowheads="1"/>
          </p:cNvSpPr>
          <p:nvPr/>
        </p:nvSpPr>
        <p:spPr bwMode="auto">
          <a:xfrm>
            <a:off x="4457700" y="1524000"/>
            <a:ext cx="44005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chemeClr val="folHlink"/>
              </a:buClr>
              <a:buSzPct val="150000"/>
            </a:pP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Authors:</a:t>
            </a:r>
          </a:p>
          <a:p>
            <a:pPr algn="r">
              <a:buClr>
                <a:schemeClr val="folHlink"/>
              </a:buClr>
              <a:buSzPct val="150000"/>
            </a:pP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 G.Russo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(a,b,c)</a:t>
            </a: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, C.Casarino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*(c)</a:t>
            </a: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, </a:t>
            </a:r>
            <a:br>
              <a:rPr lang="en-US" sz="1600">
                <a:solidFill>
                  <a:srgbClr val="000060"/>
                </a:solidFill>
                <a:latin typeface="Verdana" pitchFamily="32" charset="0"/>
              </a:rPr>
            </a:b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G.C. Candiano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(c)</a:t>
            </a: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, G.A.P. Cirrone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(d)</a:t>
            </a: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, F.Romano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(d)</a:t>
            </a:r>
            <a:r>
              <a:rPr lang="en-US" sz="1600">
                <a:solidFill>
                  <a:srgbClr val="000060"/>
                </a:solidFill>
                <a:latin typeface="Verdana" pitchFamily="32" charset="0"/>
              </a:rPr>
              <a:t> and S.Guatelli</a:t>
            </a:r>
            <a:r>
              <a:rPr lang="en-US" sz="1600" baseline="30000">
                <a:solidFill>
                  <a:srgbClr val="000060"/>
                </a:solidFill>
                <a:latin typeface="Verdana" pitchFamily="32" charset="0"/>
              </a:rPr>
              <a:t>(e)</a:t>
            </a:r>
            <a:endParaRPr lang="en-US" sz="2000">
              <a:solidFill>
                <a:srgbClr val="000060"/>
              </a:solidFill>
              <a:latin typeface="Verdana" pitchFamily="32" charset="0"/>
            </a:endParaRPr>
          </a:p>
        </p:txBody>
      </p:sp>
      <p:sp>
        <p:nvSpPr>
          <p:cNvPr id="13320" name="CasellaDiTesto 11"/>
          <p:cNvSpPr txBox="1">
            <a:spLocks noChangeArrowheads="1"/>
          </p:cNvSpPr>
          <p:nvPr/>
        </p:nvSpPr>
        <p:spPr bwMode="auto">
          <a:xfrm>
            <a:off x="3924300" y="4214813"/>
            <a:ext cx="48006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(a)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Fondazione Istituto San Raffaele G.Giglio, Cefalù, Italy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(b)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IBFM-CNR , UOS of Cefalù, Italy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(c) 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LATO (Laboratorio di Tecnologie Oncologiche), Cefalù, Italy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(d)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Laboratori Nazionali del Sud of the INFN, Catania, Italy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(e)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University of Wallongong, Australia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  </a:t>
            </a:r>
            <a:r>
              <a:rPr lang="en-US" sz="1200" baseline="30000">
                <a:solidFill>
                  <a:srgbClr val="000074"/>
                </a:solidFill>
                <a:latin typeface="Calibri" pitchFamily="32" charset="0"/>
              </a:rPr>
              <a:t>*</a:t>
            </a:r>
            <a:r>
              <a:rPr lang="en-US" sz="1200">
                <a:solidFill>
                  <a:srgbClr val="000074"/>
                </a:solidFill>
                <a:latin typeface="Calibri" pitchFamily="32" charset="0"/>
              </a:rPr>
              <a:t>Corresponding Author</a:t>
            </a:r>
          </a:p>
          <a:p>
            <a:pPr algn="l">
              <a:buClr>
                <a:schemeClr val="folHlink"/>
              </a:buClr>
              <a:buSzPct val="150000"/>
            </a:pPr>
            <a:r>
              <a:rPr lang="en-US" sz="2000">
                <a:solidFill>
                  <a:srgbClr val="000074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1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/>
          <p:cNvGrpSpPr/>
          <p:nvPr/>
        </p:nvGrpSpPr>
        <p:grpSpPr>
          <a:xfrm>
            <a:off x="6605516" y="5950057"/>
            <a:ext cx="2372777" cy="607246"/>
            <a:chOff x="5197522" y="4519304"/>
            <a:chExt cx="3780771" cy="768000"/>
          </a:xfrm>
        </p:grpSpPr>
        <p:pic>
          <p:nvPicPr>
            <p:cNvPr id="24" name="Immagine 23" descr="Floppy-Dis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7522" y="4519304"/>
              <a:ext cx="1152000" cy="768000"/>
            </a:xfrm>
            <a:prstGeom prst="rect">
              <a:avLst/>
            </a:prstGeom>
          </p:spPr>
        </p:pic>
        <p:pic>
          <p:nvPicPr>
            <p:cNvPr id="25" name="Immagine 24" descr="dv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0293" y="4537540"/>
              <a:ext cx="1008000" cy="670320"/>
            </a:xfrm>
            <a:prstGeom prst="rect">
              <a:avLst/>
            </a:prstGeom>
          </p:spPr>
        </p:pic>
        <p:pic>
          <p:nvPicPr>
            <p:cNvPr id="26" name="Immagine 25" descr="dv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758" y="4567109"/>
              <a:ext cx="1008000" cy="670320"/>
            </a:xfrm>
            <a:prstGeom prst="rect">
              <a:avLst/>
            </a:prstGeom>
          </p:spPr>
        </p:pic>
        <p:sp>
          <p:nvSpPr>
            <p:cNvPr id="27" name="Freccia a destra 26"/>
            <p:cNvSpPr/>
            <p:nvPr/>
          </p:nvSpPr>
          <p:spPr bwMode="auto">
            <a:xfrm>
              <a:off x="6605516" y="4844955"/>
              <a:ext cx="477672" cy="21836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73075" marR="0" indent="-473075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SzTx/>
                <a:buFont typeface="Wingdings" charset="2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12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DD7A74-EA64-4CF1-91A6-D302BB17B4ED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82550"/>
            <a:ext cx="7732713" cy="685800"/>
          </a:xfrm>
        </p:spPr>
        <p:txBody>
          <a:bodyPr/>
          <a:lstStyle/>
          <a:p>
            <a:pPr eaLnBrk="1" hangingPunct="1"/>
            <a:r>
              <a:rPr lang="en-US" sz="2400" b="0" dirty="0" err="1" smtClean="0">
                <a:latin typeface="Calibri" pitchFamily="34" charset="0"/>
              </a:rPr>
              <a:t>iort_therapy</a:t>
            </a:r>
            <a:r>
              <a:rPr lang="en-US" sz="2400" b="0" dirty="0" smtClean="0">
                <a:latin typeface="Calibri" pitchFamily="34" charset="0"/>
              </a:rPr>
              <a:t>: a Monte Carlo application based on the GEANT4 toolkit</a:t>
            </a:r>
          </a:p>
        </p:txBody>
      </p:sp>
      <p:sp>
        <p:nvSpPr>
          <p:cNvPr id="7" name="Segnaposto contenuto 2"/>
          <p:cNvSpPr>
            <a:spLocks/>
          </p:cNvSpPr>
          <p:nvPr/>
        </p:nvSpPr>
        <p:spPr bwMode="auto">
          <a:xfrm>
            <a:off x="54019" y="865309"/>
            <a:ext cx="91093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Starting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from release 9.5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iort_therapy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is officially supported by the GEANT4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collaboration (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hlinkClick r:id="rId5"/>
              </a:rPr>
              <a:t>http://geant4.web.cern.ch/geant4/</a:t>
            </a:r>
            <a:r>
              <a:rPr lang="it-IT" sz="2000" dirty="0" smtClean="0">
                <a:solidFill>
                  <a:srgbClr val="000074"/>
                </a:solidFill>
                <a:latin typeface="Comic Sans MS" pitchFamily="66" charset="0"/>
              </a:rPr>
              <a:t>)</a:t>
            </a:r>
            <a:endParaRPr lang="en-US" sz="2000" dirty="0" smtClean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10" name="Segnaposto contenuto 2"/>
          <p:cNvSpPr>
            <a:spLocks/>
          </p:cNvSpPr>
          <p:nvPr/>
        </p:nvSpPr>
        <p:spPr bwMode="auto">
          <a:xfrm>
            <a:off x="12700" y="1760927"/>
            <a:ext cx="8877300" cy="8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By default, the application needs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a full installation of GEANT4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toolkit and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of some additional libraries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(2.2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GB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4" name="Segnaposto contenuto 2"/>
          <p:cNvSpPr>
            <a:spLocks/>
          </p:cNvSpPr>
          <p:nvPr/>
        </p:nvSpPr>
        <p:spPr bwMode="auto">
          <a:xfrm>
            <a:off x="2272" y="4010739"/>
            <a:ext cx="6716028" cy="8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typical results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: a dose distribution in a volume of 300 x 300 x 140 voxels</a:t>
            </a:r>
          </a:p>
        </p:txBody>
      </p:sp>
      <p:sp>
        <p:nvSpPr>
          <p:cNvPr id="16" name="Segnaposto contenuto 2"/>
          <p:cNvSpPr>
            <a:spLocks/>
          </p:cNvSpPr>
          <p:nvPr/>
        </p:nvSpPr>
        <p:spPr bwMode="auto">
          <a:xfrm>
            <a:off x="-8156" y="5673507"/>
            <a:ext cx="8401386" cy="6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size output files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(per simulation): from few MBs to tens of GBs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7385230" y="3488706"/>
            <a:ext cx="1008000" cy="1656000"/>
            <a:chOff x="3350528" y="312728"/>
            <a:chExt cx="2745472" cy="4487872"/>
          </a:xfrm>
        </p:grpSpPr>
        <p:pic>
          <p:nvPicPr>
            <p:cNvPr id="19" name="Immagine 18" descr="dose cerchi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0528" y="2057400"/>
              <a:ext cx="2743200" cy="27432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20" name="Immagine 19" descr="dose cerchi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1622936"/>
              <a:ext cx="2743200" cy="27432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21" name="Immagine 20" descr="dose cerchi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1145256"/>
              <a:ext cx="2743200" cy="27432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22" name="Immagine 21" descr="dose cerchi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708520"/>
              <a:ext cx="2743200" cy="27432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23" name="Immagine 22" descr="dose cerchi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312728"/>
              <a:ext cx="2743200" cy="27432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</p:grpSp>
      <p:sp>
        <p:nvSpPr>
          <p:cNvPr id="3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32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egnaposto contenuto 2"/>
          <p:cNvSpPr>
            <a:spLocks/>
          </p:cNvSpPr>
          <p:nvPr/>
        </p:nvSpPr>
        <p:spPr bwMode="auto">
          <a:xfrm>
            <a:off x="579264" y="2613199"/>
            <a:ext cx="8069436" cy="117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Before starting to use the distributed computing resources, 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iort_therapy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 application has been re-compiled as a stand-alone executable (67 MB of size)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endParaRPr lang="en-US" dirty="0" smtClean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30" name="Segnaposto contenuto 2"/>
          <p:cNvSpPr>
            <a:spLocks/>
          </p:cNvSpPr>
          <p:nvPr/>
        </p:nvSpPr>
        <p:spPr bwMode="auto">
          <a:xfrm>
            <a:off x="2271" y="4988639"/>
            <a:ext cx="8659715" cy="8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application mode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: batch or graphical mode (QT4 libraries)</a:t>
            </a:r>
          </a:p>
        </p:txBody>
      </p:sp>
    </p:spTree>
    <p:extLst>
      <p:ext uri="{BB962C8B-B14F-4D97-AF65-F5344CB8AC3E}">
        <p14:creationId xmlns:p14="http://schemas.microsoft.com/office/powerpoint/2010/main" val="1667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6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3D45A3-1599-44C2-88C0-4BB94F189646}" type="slidenum">
              <a:rPr lang="en-GB" smtClean="0"/>
              <a:pPr/>
              <a:t>15</a:t>
            </a:fld>
            <a:endParaRPr lang="en-GB" dirty="0" smtClean="0"/>
          </a:p>
        </p:txBody>
      </p:sp>
      <p:pic>
        <p:nvPicPr>
          <p:cNvPr id="7" name="Picture 10" descr="http://gw.ct.infn.it/image/image_gallery?img_id=2312504&amp;t=1352740416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963572"/>
            <a:ext cx="8034338" cy="1716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 txBox="1">
            <a:spLocks/>
          </p:cNvSpPr>
          <p:nvPr/>
        </p:nvSpPr>
        <p:spPr bwMode="auto">
          <a:xfrm>
            <a:off x="292101" y="3073400"/>
            <a:ext cx="8699500" cy="30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The </a:t>
            </a:r>
            <a:r>
              <a:rPr lang="en-US" sz="2000" b="0" kern="0" dirty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role of advanced 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R&amp;E Networking </a:t>
            </a:r>
            <a:r>
              <a:rPr lang="en-US" sz="2000" b="0" kern="0" dirty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and 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Computing infrastructures</a:t>
            </a:r>
            <a:endParaRPr lang="en-US" sz="1700" b="0" kern="0" dirty="0" smtClean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The </a:t>
            </a:r>
            <a:r>
              <a:rPr lang="en-US" sz="2000" b="0" kern="0" dirty="0" smtClean="0">
                <a:solidFill>
                  <a:srgbClr val="000060"/>
                </a:solidFill>
                <a:latin typeface="Comic Sans MS" pitchFamily="66" charset="0"/>
                <a:cs typeface="Arial" charset="0"/>
              </a:rPr>
              <a:t>Catania Science Gateway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 components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The </a:t>
            </a:r>
            <a:r>
              <a:rPr lang="en-US" sz="2000" b="0" kern="0" dirty="0" err="1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iort_therapy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 application on the Science Gateway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r>
              <a:rPr lang="en-US" sz="2000" b="0" kern="0" dirty="0" err="1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iort_therapy’s</a:t>
            </a:r>
            <a:r>
              <a:rPr lang="en-US" sz="2000" b="0" kern="0" dirty="0" smtClean="0">
                <a:solidFill>
                  <a:srgbClr val="000060"/>
                </a:solidFill>
                <a:latin typeface="Comic Sans MS" pitchFamily="66" charset="0"/>
                <a:cs typeface="Arial" charset="0"/>
              </a:rPr>
              <a:t> results</a:t>
            </a:r>
            <a:endParaRPr lang="en-US" sz="2000" b="0" kern="0" dirty="0" smtClean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Summary &amp; Conclusions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q"/>
            </a:pPr>
            <a:endParaRPr lang="en-US" sz="2000" b="0" kern="0" dirty="0" smtClean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000" b="0" kern="0" dirty="0" smtClean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1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7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w.ct.infn.it/sonification-portlet/images/geant_logo_rgb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80" y="5707856"/>
            <a:ext cx="1440160" cy="6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33052"/>
            <a:ext cx="8126288" cy="1080120"/>
          </a:xfrm>
        </p:spPr>
        <p:txBody>
          <a:bodyPr/>
          <a:lstStyle/>
          <a:p>
            <a:r>
              <a:rPr lang="it-IT" sz="2400" b="0" dirty="0" smtClean="0">
                <a:latin typeface="Calibri" pitchFamily="34" charset="0"/>
              </a:rPr>
              <a:t>The </a:t>
            </a:r>
            <a:r>
              <a:rPr lang="en-US" sz="2400" b="0" dirty="0" smtClean="0">
                <a:latin typeface="Calibri" pitchFamily="34" charset="0"/>
              </a:rPr>
              <a:t>role of advanced</a:t>
            </a:r>
            <a:r>
              <a:rPr lang="it-IT" sz="2400" b="0" dirty="0" smtClean="0">
                <a:latin typeface="Calibri" pitchFamily="34" charset="0"/>
              </a:rPr>
              <a:t> R&amp;E </a:t>
            </a:r>
            <a:r>
              <a:rPr lang="en-US" sz="2400" b="0" dirty="0" smtClean="0">
                <a:latin typeface="Calibri" pitchFamily="34" charset="0"/>
              </a:rPr>
              <a:t>Networking</a:t>
            </a:r>
            <a:r>
              <a:rPr lang="it-IT" sz="2400" b="0" dirty="0" smtClean="0">
                <a:latin typeface="Calibri" pitchFamily="34" charset="0"/>
              </a:rPr>
              <a:t> and Computing </a:t>
            </a:r>
            <a:r>
              <a:rPr lang="en-US" sz="2400" b="0" dirty="0">
                <a:latin typeface="Calibri" pitchFamily="34" charset="0"/>
              </a:rPr>
              <a:t>I</a:t>
            </a:r>
            <a:r>
              <a:rPr lang="en-US" sz="2400" b="0" dirty="0" smtClean="0">
                <a:latin typeface="Calibri" pitchFamily="34" charset="0"/>
              </a:rPr>
              <a:t>nfrastructures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15364" name="Picture 4" descr="https://gw.ct.infn.it/sonification-portlet/images/EGI_Logo_RGB_315x2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03" y="5551140"/>
            <a:ext cx="1035078" cy="8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gw.ct.infn.it/sonification-portlet/images/garland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22" y="5638456"/>
            <a:ext cx="1280500" cy="8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504" y="1078385"/>
            <a:ext cx="8784976" cy="71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Monte Carlo simulation tools offer the best software tool, but require large computing power … 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07504" y="2208685"/>
            <a:ext cx="8784976" cy="10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To achieve a correct statistical uncertainty in </a:t>
            </a:r>
            <a:r>
              <a:rPr lang="en-US" sz="2000" kern="0" dirty="0" smtClean="0">
                <a:solidFill>
                  <a:srgbClr val="F01302"/>
                </a:solidFill>
                <a:latin typeface="Comic Sans MS" pitchFamily="66" charset="0"/>
              </a:rPr>
              <a:t>dose distribution</a:t>
            </a: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 values the number of histories may increase up to </a:t>
            </a: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2000" kern="0" baseline="30000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 per simulations 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94804" y="3453285"/>
            <a:ext cx="8784976" cy="75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Clinical and Research studies usually demand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tens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 of dose distribution</a:t>
            </a:r>
            <a:endParaRPr lang="en-US" sz="2000" kern="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94804" y="4431185"/>
            <a:ext cx="8784976" cy="10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On a single </a:t>
            </a: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3 GHz CPU</a:t>
            </a: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 core, it would require about </a:t>
            </a: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200 full days</a:t>
            </a: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 to produce the dose distribution with the required precision and just </a:t>
            </a: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10 CPU hours</a:t>
            </a:r>
            <a:r>
              <a:rPr lang="en-US" sz="2000" kern="0" dirty="0" smtClean="0">
                <a:solidFill>
                  <a:srgbClr val="000066"/>
                </a:solidFill>
                <a:latin typeface="Comic Sans MS" pitchFamily="66" charset="0"/>
              </a:rPr>
              <a:t> on the e-Infrastructure</a:t>
            </a:r>
          </a:p>
        </p:txBody>
      </p:sp>
      <p:sp>
        <p:nvSpPr>
          <p:cNvPr id="1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  <a:noFill/>
        </p:spPr>
        <p:txBody>
          <a:bodyPr/>
          <a:lstStyle/>
          <a:p>
            <a:fld id="{DB3D45A3-1599-44C2-88C0-4BB94F189646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1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20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23" y="5546443"/>
            <a:ext cx="949699" cy="8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3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EC8D9E-8ABE-4956-91E2-3CF33676A459}" type="slidenum">
              <a:rPr lang="en-GB" smtClean="0"/>
              <a:pPr/>
              <a:t>17</a:t>
            </a:fld>
            <a:endParaRPr lang="en-GB" smtClean="0"/>
          </a:p>
        </p:txBody>
      </p:sp>
      <p:pic>
        <p:nvPicPr>
          <p:cNvPr id="15363" name="Picture 2" descr="sicili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665288"/>
            <a:ext cx="69326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3657600" y="1795463"/>
            <a:ext cx="5030788" cy="3070225"/>
            <a:chOff x="1927" y="1026"/>
            <a:chExt cx="3493" cy="2132"/>
          </a:xfrm>
        </p:grpSpPr>
        <p:pic>
          <p:nvPicPr>
            <p:cNvPr id="15494" name="Picture 4" descr="T3E_OED_an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3" y="2590"/>
              <a:ext cx="6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95" name="Picture 5" descr="T3E_OED_an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7" y="1026"/>
              <a:ext cx="6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96" name="Picture 6" descr="T3E_OED_an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9" y="1547"/>
              <a:ext cx="6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97" name="Line 7"/>
            <p:cNvSpPr>
              <a:spLocks noChangeShapeType="1"/>
            </p:cNvSpPr>
            <p:nvPr/>
          </p:nvSpPr>
          <p:spPr bwMode="auto">
            <a:xfrm>
              <a:off x="2608" y="1389"/>
              <a:ext cx="2132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98" name="Line 8"/>
            <p:cNvSpPr>
              <a:spLocks noChangeShapeType="1"/>
            </p:cNvSpPr>
            <p:nvPr/>
          </p:nvSpPr>
          <p:spPr bwMode="auto">
            <a:xfrm>
              <a:off x="2608" y="1389"/>
              <a:ext cx="1406" cy="145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99" name="Line 9"/>
            <p:cNvSpPr>
              <a:spLocks noChangeShapeType="1"/>
            </p:cNvSpPr>
            <p:nvPr/>
          </p:nvSpPr>
          <p:spPr bwMode="auto">
            <a:xfrm flipV="1">
              <a:off x="4014" y="1842"/>
              <a:ext cx="726" cy="9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2392363" y="1992313"/>
            <a:ext cx="5291137" cy="3787775"/>
            <a:chOff x="1202" y="1298"/>
            <a:chExt cx="3674" cy="2631"/>
          </a:xfrm>
        </p:grpSpPr>
        <p:grpSp>
          <p:nvGrpSpPr>
            <p:cNvPr id="15385" name="Group 11"/>
            <p:cNvGrpSpPr>
              <a:grpSpLocks/>
            </p:cNvGrpSpPr>
            <p:nvPr/>
          </p:nvGrpSpPr>
          <p:grpSpPr bwMode="auto">
            <a:xfrm flipH="1">
              <a:off x="1202" y="1298"/>
              <a:ext cx="363" cy="323"/>
              <a:chOff x="288" y="2832"/>
              <a:chExt cx="730" cy="660"/>
            </a:xfrm>
          </p:grpSpPr>
          <p:sp>
            <p:nvSpPr>
              <p:cNvPr id="15484" name="Freeform 12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5" name="Freeform 13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6" name="Freeform 14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7" name="Freeform 15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8" name="Rectangle 16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9" name="Freeform 17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90" name="Freeform 18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91" name="Freeform 19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92" name="Freeform 20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93" name="Freeform 21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86" name="Group 22"/>
            <p:cNvGrpSpPr>
              <a:grpSpLocks/>
            </p:cNvGrpSpPr>
            <p:nvPr/>
          </p:nvGrpSpPr>
          <p:grpSpPr bwMode="auto">
            <a:xfrm flipH="1">
              <a:off x="1519" y="1842"/>
              <a:ext cx="363" cy="323"/>
              <a:chOff x="288" y="2832"/>
              <a:chExt cx="730" cy="660"/>
            </a:xfrm>
          </p:grpSpPr>
          <p:sp>
            <p:nvSpPr>
              <p:cNvPr id="15474" name="Freeform 23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5" name="Freeform 24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6" name="Freeform 25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7" name="Freeform 26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8" name="Rectangle 27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9" name="Freeform 28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0" name="Freeform 29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1" name="Freeform 30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2" name="Freeform 31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83" name="Freeform 32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87" name="Group 33"/>
            <p:cNvGrpSpPr>
              <a:grpSpLocks/>
            </p:cNvGrpSpPr>
            <p:nvPr/>
          </p:nvGrpSpPr>
          <p:grpSpPr bwMode="auto">
            <a:xfrm flipH="1">
              <a:off x="2744" y="2477"/>
              <a:ext cx="363" cy="323"/>
              <a:chOff x="288" y="2832"/>
              <a:chExt cx="730" cy="660"/>
            </a:xfrm>
          </p:grpSpPr>
          <p:sp>
            <p:nvSpPr>
              <p:cNvPr id="15464" name="Freeform 34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5" name="Freeform 35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6" name="Freeform 36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7" name="Freeform 37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8" name="Rectangle 38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9" name="Freeform 39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0" name="Freeform 40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1" name="Freeform 41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2" name="Freeform 42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73" name="Freeform 43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88" name="Group 44"/>
            <p:cNvGrpSpPr>
              <a:grpSpLocks/>
            </p:cNvGrpSpPr>
            <p:nvPr/>
          </p:nvGrpSpPr>
          <p:grpSpPr bwMode="auto">
            <a:xfrm flipH="1">
              <a:off x="3424" y="2614"/>
              <a:ext cx="363" cy="323"/>
              <a:chOff x="288" y="2832"/>
              <a:chExt cx="730" cy="660"/>
            </a:xfrm>
          </p:grpSpPr>
          <p:sp>
            <p:nvSpPr>
              <p:cNvPr id="15454" name="Freeform 45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5" name="Freeform 46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6" name="Freeform 47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7" name="Freeform 48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8" name="Rectangle 49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9" name="Freeform 50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0" name="Freeform 51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1" name="Freeform 52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2" name="Freeform 53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63" name="Freeform 54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89" name="Group 55"/>
            <p:cNvGrpSpPr>
              <a:grpSpLocks/>
            </p:cNvGrpSpPr>
            <p:nvPr/>
          </p:nvGrpSpPr>
          <p:grpSpPr bwMode="auto">
            <a:xfrm flipH="1">
              <a:off x="3696" y="3606"/>
              <a:ext cx="363" cy="323"/>
              <a:chOff x="288" y="2832"/>
              <a:chExt cx="730" cy="660"/>
            </a:xfrm>
          </p:grpSpPr>
          <p:sp>
            <p:nvSpPr>
              <p:cNvPr id="15444" name="Freeform 56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5" name="Freeform 57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6" name="Freeform 58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7" name="Freeform 59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8" name="Rectangle 60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9" name="Freeform 61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0" name="Freeform 62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1" name="Freeform 63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2" name="Freeform 64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53" name="Freeform 65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90" name="Group 66"/>
            <p:cNvGrpSpPr>
              <a:grpSpLocks/>
            </p:cNvGrpSpPr>
            <p:nvPr/>
          </p:nvGrpSpPr>
          <p:grpSpPr bwMode="auto">
            <a:xfrm flipH="1">
              <a:off x="4014" y="2024"/>
              <a:ext cx="363" cy="323"/>
              <a:chOff x="288" y="2832"/>
              <a:chExt cx="730" cy="660"/>
            </a:xfrm>
          </p:grpSpPr>
          <p:sp>
            <p:nvSpPr>
              <p:cNvPr id="15434" name="Freeform 67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5" name="Freeform 68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6" name="Freeform 69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7" name="Freeform 70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8" name="Rectangle 71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9" name="Freeform 72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0" name="Freeform 73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1" name="Freeform 74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2" name="Freeform 75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43" name="Freeform 76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91" name="Group 77"/>
            <p:cNvGrpSpPr>
              <a:grpSpLocks/>
            </p:cNvGrpSpPr>
            <p:nvPr/>
          </p:nvGrpSpPr>
          <p:grpSpPr bwMode="auto">
            <a:xfrm flipH="1">
              <a:off x="2245" y="2018"/>
              <a:ext cx="363" cy="323"/>
              <a:chOff x="288" y="2832"/>
              <a:chExt cx="730" cy="660"/>
            </a:xfrm>
          </p:grpSpPr>
          <p:sp>
            <p:nvSpPr>
              <p:cNvPr id="15424" name="Freeform 78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5" name="Freeform 79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6" name="Freeform 80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7" name="Freeform 81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8" name="Rectangle 82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9" name="Freeform 83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0" name="Freeform 84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1" name="Freeform 85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2" name="Freeform 86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33" name="Freeform 87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92" name="Group 88"/>
            <p:cNvGrpSpPr>
              <a:grpSpLocks/>
            </p:cNvGrpSpPr>
            <p:nvPr/>
          </p:nvGrpSpPr>
          <p:grpSpPr bwMode="auto">
            <a:xfrm flipH="1">
              <a:off x="4331" y="3561"/>
              <a:ext cx="363" cy="323"/>
              <a:chOff x="288" y="2832"/>
              <a:chExt cx="730" cy="660"/>
            </a:xfrm>
          </p:grpSpPr>
          <p:sp>
            <p:nvSpPr>
              <p:cNvPr id="15414" name="Freeform 89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5" name="Freeform 90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6" name="Freeform 91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7" name="Freeform 92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8" name="Rectangle 93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9" name="Freeform 94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0" name="Freeform 95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1" name="Freeform 96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2" name="Freeform 97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23" name="Freeform 98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5393" name="Group 99"/>
            <p:cNvGrpSpPr>
              <a:grpSpLocks/>
            </p:cNvGrpSpPr>
            <p:nvPr/>
          </p:nvGrpSpPr>
          <p:grpSpPr bwMode="auto">
            <a:xfrm flipH="1">
              <a:off x="3152" y="3203"/>
              <a:ext cx="363" cy="323"/>
              <a:chOff x="288" y="2832"/>
              <a:chExt cx="730" cy="660"/>
            </a:xfrm>
          </p:grpSpPr>
          <p:sp>
            <p:nvSpPr>
              <p:cNvPr id="15404" name="Freeform 100"/>
              <p:cNvSpPr>
                <a:spLocks/>
              </p:cNvSpPr>
              <p:nvPr/>
            </p:nvSpPr>
            <p:spPr bwMode="auto">
              <a:xfrm>
                <a:off x="711" y="2832"/>
                <a:ext cx="158" cy="148"/>
              </a:xfrm>
              <a:custGeom>
                <a:avLst/>
                <a:gdLst>
                  <a:gd name="T0" fmla="*/ 0 w 474"/>
                  <a:gd name="T1" fmla="*/ 0 h 444"/>
                  <a:gd name="T2" fmla="*/ 0 w 474"/>
                  <a:gd name="T3" fmla="*/ 0 h 444"/>
                  <a:gd name="T4" fmla="*/ 0 w 474"/>
                  <a:gd name="T5" fmla="*/ 0 h 444"/>
                  <a:gd name="T6" fmla="*/ 0 w 474"/>
                  <a:gd name="T7" fmla="*/ 0 h 444"/>
                  <a:gd name="T8" fmla="*/ 0 w 474"/>
                  <a:gd name="T9" fmla="*/ 0 h 444"/>
                  <a:gd name="T10" fmla="*/ 0 w 474"/>
                  <a:gd name="T11" fmla="*/ 0 h 444"/>
                  <a:gd name="T12" fmla="*/ 0 w 474"/>
                  <a:gd name="T13" fmla="*/ 0 h 444"/>
                  <a:gd name="T14" fmla="*/ 0 w 474"/>
                  <a:gd name="T15" fmla="*/ 0 h 444"/>
                  <a:gd name="T16" fmla="*/ 0 w 474"/>
                  <a:gd name="T17" fmla="*/ 0 h 444"/>
                  <a:gd name="T18" fmla="*/ 0 w 474"/>
                  <a:gd name="T19" fmla="*/ 0 h 444"/>
                  <a:gd name="T20" fmla="*/ 0 w 474"/>
                  <a:gd name="T21" fmla="*/ 0 h 444"/>
                  <a:gd name="T22" fmla="*/ 0 w 474"/>
                  <a:gd name="T23" fmla="*/ 0 h 444"/>
                  <a:gd name="T24" fmla="*/ 0 w 474"/>
                  <a:gd name="T25" fmla="*/ 0 h 444"/>
                  <a:gd name="T26" fmla="*/ 0 w 474"/>
                  <a:gd name="T27" fmla="*/ 0 h 444"/>
                  <a:gd name="T28" fmla="*/ 0 w 474"/>
                  <a:gd name="T29" fmla="*/ 0 h 444"/>
                  <a:gd name="T30" fmla="*/ 0 w 474"/>
                  <a:gd name="T31" fmla="*/ 0 h 444"/>
                  <a:gd name="T32" fmla="*/ 0 w 474"/>
                  <a:gd name="T33" fmla="*/ 0 h 444"/>
                  <a:gd name="T34" fmla="*/ 0 w 474"/>
                  <a:gd name="T35" fmla="*/ 0 h 444"/>
                  <a:gd name="T36" fmla="*/ 0 w 474"/>
                  <a:gd name="T37" fmla="*/ 0 h 444"/>
                  <a:gd name="T38" fmla="*/ 0 w 474"/>
                  <a:gd name="T39" fmla="*/ 0 h 444"/>
                  <a:gd name="T40" fmla="*/ 0 w 474"/>
                  <a:gd name="T41" fmla="*/ 0 h 444"/>
                  <a:gd name="T42" fmla="*/ 0 w 474"/>
                  <a:gd name="T43" fmla="*/ 0 h 444"/>
                  <a:gd name="T44" fmla="*/ 0 w 474"/>
                  <a:gd name="T45" fmla="*/ 0 h 444"/>
                  <a:gd name="T46" fmla="*/ 0 w 474"/>
                  <a:gd name="T47" fmla="*/ 0 h 444"/>
                  <a:gd name="T48" fmla="*/ 0 w 474"/>
                  <a:gd name="T49" fmla="*/ 0 h 444"/>
                  <a:gd name="T50" fmla="*/ 0 w 474"/>
                  <a:gd name="T51" fmla="*/ 0 h 444"/>
                  <a:gd name="T52" fmla="*/ 0 w 474"/>
                  <a:gd name="T53" fmla="*/ 0 h 444"/>
                  <a:gd name="T54" fmla="*/ 0 w 474"/>
                  <a:gd name="T55" fmla="*/ 0 h 444"/>
                  <a:gd name="T56" fmla="*/ 0 w 474"/>
                  <a:gd name="T57" fmla="*/ 0 h 444"/>
                  <a:gd name="T58" fmla="*/ 0 w 474"/>
                  <a:gd name="T59" fmla="*/ 0 h 444"/>
                  <a:gd name="T60" fmla="*/ 0 w 474"/>
                  <a:gd name="T61" fmla="*/ 0 h 444"/>
                  <a:gd name="T62" fmla="*/ 0 w 474"/>
                  <a:gd name="T63" fmla="*/ 0 h 444"/>
                  <a:gd name="T64" fmla="*/ 0 w 474"/>
                  <a:gd name="T65" fmla="*/ 0 h 4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444"/>
                  <a:gd name="T101" fmla="*/ 474 w 474"/>
                  <a:gd name="T102" fmla="*/ 444 h 4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444">
                    <a:moveTo>
                      <a:pt x="252" y="0"/>
                    </a:moveTo>
                    <a:lnTo>
                      <a:pt x="230" y="1"/>
                    </a:lnTo>
                    <a:lnTo>
                      <a:pt x="208" y="5"/>
                    </a:lnTo>
                    <a:lnTo>
                      <a:pt x="186" y="9"/>
                    </a:lnTo>
                    <a:lnTo>
                      <a:pt x="166" y="18"/>
                    </a:lnTo>
                    <a:lnTo>
                      <a:pt x="146" y="27"/>
                    </a:lnTo>
                    <a:lnTo>
                      <a:pt x="129" y="38"/>
                    </a:lnTo>
                    <a:lnTo>
                      <a:pt x="111" y="51"/>
                    </a:lnTo>
                    <a:lnTo>
                      <a:pt x="96" y="65"/>
                    </a:lnTo>
                    <a:lnTo>
                      <a:pt x="81" y="80"/>
                    </a:lnTo>
                    <a:lnTo>
                      <a:pt x="68" y="98"/>
                    </a:lnTo>
                    <a:lnTo>
                      <a:pt x="58" y="116"/>
                    </a:lnTo>
                    <a:lnTo>
                      <a:pt x="48" y="136"/>
                    </a:lnTo>
                    <a:lnTo>
                      <a:pt x="40" y="156"/>
                    </a:lnTo>
                    <a:lnTo>
                      <a:pt x="35" y="177"/>
                    </a:lnTo>
                    <a:lnTo>
                      <a:pt x="32" y="199"/>
                    </a:lnTo>
                    <a:lnTo>
                      <a:pt x="31" y="222"/>
                    </a:lnTo>
                    <a:lnTo>
                      <a:pt x="0" y="346"/>
                    </a:lnTo>
                    <a:lnTo>
                      <a:pt x="55" y="322"/>
                    </a:lnTo>
                    <a:lnTo>
                      <a:pt x="63" y="335"/>
                    </a:lnTo>
                    <a:lnTo>
                      <a:pt x="71" y="348"/>
                    </a:lnTo>
                    <a:lnTo>
                      <a:pt x="80" y="360"/>
                    </a:lnTo>
                    <a:lnTo>
                      <a:pt x="90" y="372"/>
                    </a:lnTo>
                    <a:lnTo>
                      <a:pt x="100" y="382"/>
                    </a:lnTo>
                    <a:lnTo>
                      <a:pt x="111" y="392"/>
                    </a:lnTo>
                    <a:lnTo>
                      <a:pt x="123" y="401"/>
                    </a:lnTo>
                    <a:lnTo>
                      <a:pt x="136" y="409"/>
                    </a:lnTo>
                    <a:lnTo>
                      <a:pt x="149" y="418"/>
                    </a:lnTo>
                    <a:lnTo>
                      <a:pt x="162" y="424"/>
                    </a:lnTo>
                    <a:lnTo>
                      <a:pt x="176" y="430"/>
                    </a:lnTo>
                    <a:lnTo>
                      <a:pt x="190" y="434"/>
                    </a:lnTo>
                    <a:lnTo>
                      <a:pt x="205" y="439"/>
                    </a:lnTo>
                    <a:lnTo>
                      <a:pt x="220" y="441"/>
                    </a:lnTo>
                    <a:lnTo>
                      <a:pt x="236" y="444"/>
                    </a:lnTo>
                    <a:lnTo>
                      <a:pt x="252" y="444"/>
                    </a:lnTo>
                    <a:lnTo>
                      <a:pt x="275" y="442"/>
                    </a:lnTo>
                    <a:lnTo>
                      <a:pt x="297" y="439"/>
                    </a:lnTo>
                    <a:lnTo>
                      <a:pt x="318" y="434"/>
                    </a:lnTo>
                    <a:lnTo>
                      <a:pt x="338" y="426"/>
                    </a:lnTo>
                    <a:lnTo>
                      <a:pt x="358" y="417"/>
                    </a:lnTo>
                    <a:lnTo>
                      <a:pt x="376" y="406"/>
                    </a:lnTo>
                    <a:lnTo>
                      <a:pt x="394" y="393"/>
                    </a:lnTo>
                    <a:lnTo>
                      <a:pt x="409" y="379"/>
                    </a:lnTo>
                    <a:lnTo>
                      <a:pt x="423" y="363"/>
                    </a:lnTo>
                    <a:lnTo>
                      <a:pt x="436" y="346"/>
                    </a:lnTo>
                    <a:lnTo>
                      <a:pt x="447" y="328"/>
                    </a:lnTo>
                    <a:lnTo>
                      <a:pt x="456" y="308"/>
                    </a:lnTo>
                    <a:lnTo>
                      <a:pt x="464" y="288"/>
                    </a:lnTo>
                    <a:lnTo>
                      <a:pt x="469" y="267"/>
                    </a:lnTo>
                    <a:lnTo>
                      <a:pt x="473" y="244"/>
                    </a:lnTo>
                    <a:lnTo>
                      <a:pt x="474" y="222"/>
                    </a:lnTo>
                    <a:lnTo>
                      <a:pt x="473" y="199"/>
                    </a:lnTo>
                    <a:lnTo>
                      <a:pt x="469" y="177"/>
                    </a:lnTo>
                    <a:lnTo>
                      <a:pt x="464" y="156"/>
                    </a:lnTo>
                    <a:lnTo>
                      <a:pt x="456" y="136"/>
                    </a:lnTo>
                    <a:lnTo>
                      <a:pt x="447" y="116"/>
                    </a:lnTo>
                    <a:lnTo>
                      <a:pt x="436" y="98"/>
                    </a:lnTo>
                    <a:lnTo>
                      <a:pt x="423" y="80"/>
                    </a:lnTo>
                    <a:lnTo>
                      <a:pt x="409" y="65"/>
                    </a:lnTo>
                    <a:lnTo>
                      <a:pt x="394" y="51"/>
                    </a:lnTo>
                    <a:lnTo>
                      <a:pt x="376" y="38"/>
                    </a:lnTo>
                    <a:lnTo>
                      <a:pt x="358" y="27"/>
                    </a:lnTo>
                    <a:lnTo>
                      <a:pt x="338" y="18"/>
                    </a:lnTo>
                    <a:lnTo>
                      <a:pt x="318" y="9"/>
                    </a:lnTo>
                    <a:lnTo>
                      <a:pt x="297" y="5"/>
                    </a:lnTo>
                    <a:lnTo>
                      <a:pt x="275" y="1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5" name="Freeform 101"/>
              <p:cNvSpPr>
                <a:spLocks/>
              </p:cNvSpPr>
              <p:nvPr/>
            </p:nvSpPr>
            <p:spPr bwMode="auto">
              <a:xfrm>
                <a:off x="588" y="3474"/>
                <a:ext cx="138" cy="17"/>
              </a:xfrm>
              <a:custGeom>
                <a:avLst/>
                <a:gdLst>
                  <a:gd name="T0" fmla="*/ 0 w 415"/>
                  <a:gd name="T1" fmla="*/ 0 h 51"/>
                  <a:gd name="T2" fmla="*/ 0 w 415"/>
                  <a:gd name="T3" fmla="*/ 0 h 51"/>
                  <a:gd name="T4" fmla="*/ 0 w 415"/>
                  <a:gd name="T5" fmla="*/ 0 h 51"/>
                  <a:gd name="T6" fmla="*/ 0 w 415"/>
                  <a:gd name="T7" fmla="*/ 0 h 51"/>
                  <a:gd name="T8" fmla="*/ 0 w 415"/>
                  <a:gd name="T9" fmla="*/ 0 h 51"/>
                  <a:gd name="T10" fmla="*/ 0 w 415"/>
                  <a:gd name="T11" fmla="*/ 0 h 51"/>
                  <a:gd name="T12" fmla="*/ 0 w 415"/>
                  <a:gd name="T13" fmla="*/ 0 h 51"/>
                  <a:gd name="T14" fmla="*/ 0 w 415"/>
                  <a:gd name="T15" fmla="*/ 0 h 51"/>
                  <a:gd name="T16" fmla="*/ 0 w 415"/>
                  <a:gd name="T17" fmla="*/ 0 h 51"/>
                  <a:gd name="T18" fmla="*/ 0 w 415"/>
                  <a:gd name="T19" fmla="*/ 0 h 51"/>
                  <a:gd name="T20" fmla="*/ 0 w 415"/>
                  <a:gd name="T21" fmla="*/ 0 h 51"/>
                  <a:gd name="T22" fmla="*/ 0 w 415"/>
                  <a:gd name="T23" fmla="*/ 0 h 51"/>
                  <a:gd name="T24" fmla="*/ 0 w 415"/>
                  <a:gd name="T25" fmla="*/ 0 h 51"/>
                  <a:gd name="T26" fmla="*/ 0 w 415"/>
                  <a:gd name="T27" fmla="*/ 0 h 51"/>
                  <a:gd name="T28" fmla="*/ 0 w 4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5"/>
                  <a:gd name="T46" fmla="*/ 0 h 51"/>
                  <a:gd name="T47" fmla="*/ 415 w 4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5" h="51">
                    <a:moveTo>
                      <a:pt x="0" y="51"/>
                    </a:moveTo>
                    <a:lnTo>
                      <a:pt x="415" y="51"/>
                    </a:lnTo>
                    <a:lnTo>
                      <a:pt x="414" y="48"/>
                    </a:lnTo>
                    <a:lnTo>
                      <a:pt x="410" y="37"/>
                    </a:lnTo>
                    <a:lnTo>
                      <a:pt x="406" y="22"/>
                    </a:lnTo>
                    <a:lnTo>
                      <a:pt x="400" y="0"/>
                    </a:lnTo>
                    <a:lnTo>
                      <a:pt x="89" y="0"/>
                    </a:lnTo>
                    <a:lnTo>
                      <a:pt x="77" y="3"/>
                    </a:lnTo>
                    <a:lnTo>
                      <a:pt x="63" y="9"/>
                    </a:lnTo>
                    <a:lnTo>
                      <a:pt x="49" y="15"/>
                    </a:lnTo>
                    <a:lnTo>
                      <a:pt x="36" y="21"/>
                    </a:lnTo>
                    <a:lnTo>
                      <a:pt x="23" y="28"/>
                    </a:lnTo>
                    <a:lnTo>
                      <a:pt x="12" y="36"/>
                    </a:lnTo>
                    <a:lnTo>
                      <a:pt x="4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6" name="Freeform 102"/>
              <p:cNvSpPr>
                <a:spLocks/>
              </p:cNvSpPr>
              <p:nvPr/>
            </p:nvSpPr>
            <p:spPr bwMode="auto">
              <a:xfrm>
                <a:off x="606" y="2937"/>
                <a:ext cx="343" cy="537"/>
              </a:xfrm>
              <a:custGeom>
                <a:avLst/>
                <a:gdLst>
                  <a:gd name="T0" fmla="*/ 0 w 1028"/>
                  <a:gd name="T1" fmla="*/ 0 h 1609"/>
                  <a:gd name="T2" fmla="*/ 0 w 1028"/>
                  <a:gd name="T3" fmla="*/ 0 h 1609"/>
                  <a:gd name="T4" fmla="*/ 0 w 1028"/>
                  <a:gd name="T5" fmla="*/ 0 h 1609"/>
                  <a:gd name="T6" fmla="*/ 0 w 1028"/>
                  <a:gd name="T7" fmla="*/ 0 h 1609"/>
                  <a:gd name="T8" fmla="*/ 0 w 1028"/>
                  <a:gd name="T9" fmla="*/ 0 h 1609"/>
                  <a:gd name="T10" fmla="*/ 0 w 1028"/>
                  <a:gd name="T11" fmla="*/ 0 h 1609"/>
                  <a:gd name="T12" fmla="*/ 0 w 1028"/>
                  <a:gd name="T13" fmla="*/ 0 h 1609"/>
                  <a:gd name="T14" fmla="*/ 0 w 1028"/>
                  <a:gd name="T15" fmla="*/ 0 h 1609"/>
                  <a:gd name="T16" fmla="*/ 0 w 1028"/>
                  <a:gd name="T17" fmla="*/ 0 h 1609"/>
                  <a:gd name="T18" fmla="*/ 0 w 1028"/>
                  <a:gd name="T19" fmla="*/ 0 h 1609"/>
                  <a:gd name="T20" fmla="*/ 0 w 1028"/>
                  <a:gd name="T21" fmla="*/ 0 h 1609"/>
                  <a:gd name="T22" fmla="*/ 0 w 1028"/>
                  <a:gd name="T23" fmla="*/ 0 h 1609"/>
                  <a:gd name="T24" fmla="*/ 0 w 1028"/>
                  <a:gd name="T25" fmla="*/ 0 h 1609"/>
                  <a:gd name="T26" fmla="*/ 0 w 1028"/>
                  <a:gd name="T27" fmla="*/ 0 h 1609"/>
                  <a:gd name="T28" fmla="*/ 0 w 1028"/>
                  <a:gd name="T29" fmla="*/ 0 h 1609"/>
                  <a:gd name="T30" fmla="*/ 0 w 1028"/>
                  <a:gd name="T31" fmla="*/ 0 h 1609"/>
                  <a:gd name="T32" fmla="*/ 0 w 1028"/>
                  <a:gd name="T33" fmla="*/ 0 h 1609"/>
                  <a:gd name="T34" fmla="*/ 0 w 1028"/>
                  <a:gd name="T35" fmla="*/ 0 h 1609"/>
                  <a:gd name="T36" fmla="*/ 0 w 1028"/>
                  <a:gd name="T37" fmla="*/ 0 h 1609"/>
                  <a:gd name="T38" fmla="*/ 0 w 1028"/>
                  <a:gd name="T39" fmla="*/ 0 h 1609"/>
                  <a:gd name="T40" fmla="*/ 0 w 1028"/>
                  <a:gd name="T41" fmla="*/ 0 h 1609"/>
                  <a:gd name="T42" fmla="*/ 0 w 1028"/>
                  <a:gd name="T43" fmla="*/ 0 h 1609"/>
                  <a:gd name="T44" fmla="*/ 0 w 1028"/>
                  <a:gd name="T45" fmla="*/ 0 h 1609"/>
                  <a:gd name="T46" fmla="*/ 0 w 1028"/>
                  <a:gd name="T47" fmla="*/ 0 h 1609"/>
                  <a:gd name="T48" fmla="*/ 0 w 1028"/>
                  <a:gd name="T49" fmla="*/ 0 h 1609"/>
                  <a:gd name="T50" fmla="*/ 0 w 1028"/>
                  <a:gd name="T51" fmla="*/ 0 h 1609"/>
                  <a:gd name="T52" fmla="*/ 0 w 1028"/>
                  <a:gd name="T53" fmla="*/ 0 h 1609"/>
                  <a:gd name="T54" fmla="*/ 0 w 1028"/>
                  <a:gd name="T55" fmla="*/ 0 h 1609"/>
                  <a:gd name="T56" fmla="*/ 0 w 1028"/>
                  <a:gd name="T57" fmla="*/ 0 h 1609"/>
                  <a:gd name="T58" fmla="*/ 0 w 1028"/>
                  <a:gd name="T59" fmla="*/ 0 h 1609"/>
                  <a:gd name="T60" fmla="*/ 0 w 1028"/>
                  <a:gd name="T61" fmla="*/ 0 h 1609"/>
                  <a:gd name="T62" fmla="*/ 0 w 1028"/>
                  <a:gd name="T63" fmla="*/ 0 h 1609"/>
                  <a:gd name="T64" fmla="*/ 0 w 1028"/>
                  <a:gd name="T65" fmla="*/ 0 h 1609"/>
                  <a:gd name="T66" fmla="*/ 0 w 1028"/>
                  <a:gd name="T67" fmla="*/ 0 h 1609"/>
                  <a:gd name="T68" fmla="*/ 0 w 1028"/>
                  <a:gd name="T69" fmla="*/ 0 h 1609"/>
                  <a:gd name="T70" fmla="*/ 0 w 1028"/>
                  <a:gd name="T71" fmla="*/ 0 h 1609"/>
                  <a:gd name="T72" fmla="*/ 0 w 1028"/>
                  <a:gd name="T73" fmla="*/ 0 h 1609"/>
                  <a:gd name="T74" fmla="*/ 0 w 1028"/>
                  <a:gd name="T75" fmla="*/ 0 h 1609"/>
                  <a:gd name="T76" fmla="*/ 0 w 1028"/>
                  <a:gd name="T77" fmla="*/ 0 h 1609"/>
                  <a:gd name="T78" fmla="*/ 0 w 1028"/>
                  <a:gd name="T79" fmla="*/ 0 h 1609"/>
                  <a:gd name="T80" fmla="*/ 0 w 1028"/>
                  <a:gd name="T81" fmla="*/ 0 h 1609"/>
                  <a:gd name="T82" fmla="*/ 0 w 1028"/>
                  <a:gd name="T83" fmla="*/ 0 h 1609"/>
                  <a:gd name="T84" fmla="*/ 0 w 1028"/>
                  <a:gd name="T85" fmla="*/ 0 h 1609"/>
                  <a:gd name="T86" fmla="*/ 0 w 1028"/>
                  <a:gd name="T87" fmla="*/ 0 h 1609"/>
                  <a:gd name="T88" fmla="*/ 0 w 1028"/>
                  <a:gd name="T89" fmla="*/ 0 h 1609"/>
                  <a:gd name="T90" fmla="*/ 0 w 1028"/>
                  <a:gd name="T91" fmla="*/ 0 h 1609"/>
                  <a:gd name="T92" fmla="*/ 0 w 1028"/>
                  <a:gd name="T93" fmla="*/ 0 h 1609"/>
                  <a:gd name="T94" fmla="*/ 0 w 1028"/>
                  <a:gd name="T95" fmla="*/ 0 h 1609"/>
                  <a:gd name="T96" fmla="*/ 0 w 1028"/>
                  <a:gd name="T97" fmla="*/ 0 h 1609"/>
                  <a:gd name="T98" fmla="*/ 0 w 1028"/>
                  <a:gd name="T99" fmla="*/ 0 h 1609"/>
                  <a:gd name="T100" fmla="*/ 0 w 1028"/>
                  <a:gd name="T101" fmla="*/ 0 h 1609"/>
                  <a:gd name="T102" fmla="*/ 0 w 1028"/>
                  <a:gd name="T103" fmla="*/ 0 h 1609"/>
                  <a:gd name="T104" fmla="*/ 0 w 1028"/>
                  <a:gd name="T105" fmla="*/ 0 h 1609"/>
                  <a:gd name="T106" fmla="*/ 0 w 1028"/>
                  <a:gd name="T107" fmla="*/ 0 h 1609"/>
                  <a:gd name="T108" fmla="*/ 0 w 1028"/>
                  <a:gd name="T109" fmla="*/ 0 h 1609"/>
                  <a:gd name="T110" fmla="*/ 0 w 1028"/>
                  <a:gd name="T111" fmla="*/ 0 h 1609"/>
                  <a:gd name="T112" fmla="*/ 0 w 1028"/>
                  <a:gd name="T113" fmla="*/ 0 h 1609"/>
                  <a:gd name="T114" fmla="*/ 0 w 1028"/>
                  <a:gd name="T115" fmla="*/ 0 h 1609"/>
                  <a:gd name="T116" fmla="*/ 0 w 1028"/>
                  <a:gd name="T117" fmla="*/ 0 h 16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8"/>
                  <a:gd name="T178" fmla="*/ 0 h 1609"/>
                  <a:gd name="T179" fmla="*/ 1028 w 1028"/>
                  <a:gd name="T180" fmla="*/ 1609 h 16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8" h="1609">
                    <a:moveTo>
                      <a:pt x="835" y="0"/>
                    </a:moveTo>
                    <a:lnTo>
                      <a:pt x="823" y="5"/>
                    </a:lnTo>
                    <a:lnTo>
                      <a:pt x="815" y="24"/>
                    </a:lnTo>
                    <a:lnTo>
                      <a:pt x="806" y="43"/>
                    </a:lnTo>
                    <a:lnTo>
                      <a:pt x="795" y="60"/>
                    </a:lnTo>
                    <a:lnTo>
                      <a:pt x="782" y="77"/>
                    </a:lnTo>
                    <a:lnTo>
                      <a:pt x="769" y="93"/>
                    </a:lnTo>
                    <a:lnTo>
                      <a:pt x="755" y="108"/>
                    </a:lnTo>
                    <a:lnTo>
                      <a:pt x="740" y="122"/>
                    </a:lnTo>
                    <a:lnTo>
                      <a:pt x="723" y="134"/>
                    </a:lnTo>
                    <a:lnTo>
                      <a:pt x="706" y="145"/>
                    </a:lnTo>
                    <a:lnTo>
                      <a:pt x="687" y="155"/>
                    </a:lnTo>
                    <a:lnTo>
                      <a:pt x="668" y="164"/>
                    </a:lnTo>
                    <a:lnTo>
                      <a:pt x="648" y="171"/>
                    </a:lnTo>
                    <a:lnTo>
                      <a:pt x="628" y="177"/>
                    </a:lnTo>
                    <a:lnTo>
                      <a:pt x="607" y="181"/>
                    </a:lnTo>
                    <a:lnTo>
                      <a:pt x="585" y="183"/>
                    </a:lnTo>
                    <a:lnTo>
                      <a:pt x="563" y="184"/>
                    </a:lnTo>
                    <a:lnTo>
                      <a:pt x="548" y="184"/>
                    </a:lnTo>
                    <a:lnTo>
                      <a:pt x="532" y="183"/>
                    </a:lnTo>
                    <a:lnTo>
                      <a:pt x="517" y="181"/>
                    </a:lnTo>
                    <a:lnTo>
                      <a:pt x="503" y="177"/>
                    </a:lnTo>
                    <a:lnTo>
                      <a:pt x="488" y="174"/>
                    </a:lnTo>
                    <a:lnTo>
                      <a:pt x="473" y="169"/>
                    </a:lnTo>
                    <a:lnTo>
                      <a:pt x="459" y="164"/>
                    </a:lnTo>
                    <a:lnTo>
                      <a:pt x="446" y="158"/>
                    </a:lnTo>
                    <a:lnTo>
                      <a:pt x="431" y="164"/>
                    </a:lnTo>
                    <a:lnTo>
                      <a:pt x="424" y="204"/>
                    </a:lnTo>
                    <a:lnTo>
                      <a:pt x="411" y="240"/>
                    </a:lnTo>
                    <a:lnTo>
                      <a:pt x="394" y="272"/>
                    </a:lnTo>
                    <a:lnTo>
                      <a:pt x="376" y="299"/>
                    </a:lnTo>
                    <a:lnTo>
                      <a:pt x="353" y="324"/>
                    </a:lnTo>
                    <a:lnTo>
                      <a:pt x="330" y="344"/>
                    </a:lnTo>
                    <a:lnTo>
                      <a:pt x="305" y="362"/>
                    </a:lnTo>
                    <a:lnTo>
                      <a:pt x="279" y="377"/>
                    </a:lnTo>
                    <a:lnTo>
                      <a:pt x="254" y="390"/>
                    </a:lnTo>
                    <a:lnTo>
                      <a:pt x="231" y="399"/>
                    </a:lnTo>
                    <a:lnTo>
                      <a:pt x="208" y="407"/>
                    </a:lnTo>
                    <a:lnTo>
                      <a:pt x="188" y="413"/>
                    </a:lnTo>
                    <a:lnTo>
                      <a:pt x="172" y="417"/>
                    </a:lnTo>
                    <a:lnTo>
                      <a:pt x="159" y="419"/>
                    </a:lnTo>
                    <a:lnTo>
                      <a:pt x="150" y="421"/>
                    </a:lnTo>
                    <a:lnTo>
                      <a:pt x="148" y="421"/>
                    </a:lnTo>
                    <a:lnTo>
                      <a:pt x="214" y="640"/>
                    </a:lnTo>
                    <a:lnTo>
                      <a:pt x="231" y="641"/>
                    </a:lnTo>
                    <a:lnTo>
                      <a:pt x="247" y="641"/>
                    </a:lnTo>
                    <a:lnTo>
                      <a:pt x="264" y="640"/>
                    </a:lnTo>
                    <a:lnTo>
                      <a:pt x="281" y="637"/>
                    </a:lnTo>
                    <a:lnTo>
                      <a:pt x="298" y="634"/>
                    </a:lnTo>
                    <a:lnTo>
                      <a:pt x="313" y="630"/>
                    </a:lnTo>
                    <a:lnTo>
                      <a:pt x="328" y="627"/>
                    </a:lnTo>
                    <a:lnTo>
                      <a:pt x="344" y="622"/>
                    </a:lnTo>
                    <a:lnTo>
                      <a:pt x="357" y="617"/>
                    </a:lnTo>
                    <a:lnTo>
                      <a:pt x="370" y="613"/>
                    </a:lnTo>
                    <a:lnTo>
                      <a:pt x="380" y="608"/>
                    </a:lnTo>
                    <a:lnTo>
                      <a:pt x="390" y="604"/>
                    </a:lnTo>
                    <a:lnTo>
                      <a:pt x="398" y="601"/>
                    </a:lnTo>
                    <a:lnTo>
                      <a:pt x="404" y="598"/>
                    </a:lnTo>
                    <a:lnTo>
                      <a:pt x="407" y="597"/>
                    </a:lnTo>
                    <a:lnTo>
                      <a:pt x="409" y="596"/>
                    </a:lnTo>
                    <a:lnTo>
                      <a:pt x="399" y="611"/>
                    </a:lnTo>
                    <a:lnTo>
                      <a:pt x="391" y="634"/>
                    </a:lnTo>
                    <a:lnTo>
                      <a:pt x="383" y="662"/>
                    </a:lnTo>
                    <a:lnTo>
                      <a:pt x="377" y="692"/>
                    </a:lnTo>
                    <a:lnTo>
                      <a:pt x="372" y="720"/>
                    </a:lnTo>
                    <a:lnTo>
                      <a:pt x="368" y="744"/>
                    </a:lnTo>
                    <a:lnTo>
                      <a:pt x="366" y="760"/>
                    </a:lnTo>
                    <a:lnTo>
                      <a:pt x="365" y="766"/>
                    </a:lnTo>
                    <a:lnTo>
                      <a:pt x="275" y="801"/>
                    </a:lnTo>
                    <a:lnTo>
                      <a:pt x="201" y="847"/>
                    </a:lnTo>
                    <a:lnTo>
                      <a:pt x="140" y="903"/>
                    </a:lnTo>
                    <a:lnTo>
                      <a:pt x="93" y="964"/>
                    </a:lnTo>
                    <a:lnTo>
                      <a:pt x="56" y="1032"/>
                    </a:lnTo>
                    <a:lnTo>
                      <a:pt x="30" y="1102"/>
                    </a:lnTo>
                    <a:lnTo>
                      <a:pt x="13" y="1174"/>
                    </a:lnTo>
                    <a:lnTo>
                      <a:pt x="3" y="1246"/>
                    </a:lnTo>
                    <a:lnTo>
                      <a:pt x="0" y="1317"/>
                    </a:lnTo>
                    <a:lnTo>
                      <a:pt x="0" y="1383"/>
                    </a:lnTo>
                    <a:lnTo>
                      <a:pt x="4" y="1445"/>
                    </a:lnTo>
                    <a:lnTo>
                      <a:pt x="11" y="1499"/>
                    </a:lnTo>
                    <a:lnTo>
                      <a:pt x="18" y="1545"/>
                    </a:lnTo>
                    <a:lnTo>
                      <a:pt x="26" y="1579"/>
                    </a:lnTo>
                    <a:lnTo>
                      <a:pt x="30" y="1600"/>
                    </a:lnTo>
                    <a:lnTo>
                      <a:pt x="33" y="1609"/>
                    </a:lnTo>
                    <a:lnTo>
                      <a:pt x="344" y="1609"/>
                    </a:lnTo>
                    <a:lnTo>
                      <a:pt x="314" y="1525"/>
                    </a:lnTo>
                    <a:lnTo>
                      <a:pt x="297" y="1447"/>
                    </a:lnTo>
                    <a:lnTo>
                      <a:pt x="287" y="1377"/>
                    </a:lnTo>
                    <a:lnTo>
                      <a:pt x="286" y="1312"/>
                    </a:lnTo>
                    <a:lnTo>
                      <a:pt x="291" y="1256"/>
                    </a:lnTo>
                    <a:lnTo>
                      <a:pt x="302" y="1204"/>
                    </a:lnTo>
                    <a:lnTo>
                      <a:pt x="318" y="1158"/>
                    </a:lnTo>
                    <a:lnTo>
                      <a:pt x="338" y="1118"/>
                    </a:lnTo>
                    <a:lnTo>
                      <a:pt x="358" y="1083"/>
                    </a:lnTo>
                    <a:lnTo>
                      <a:pt x="380" y="1055"/>
                    </a:lnTo>
                    <a:lnTo>
                      <a:pt x="403" y="1030"/>
                    </a:lnTo>
                    <a:lnTo>
                      <a:pt x="424" y="1011"/>
                    </a:lnTo>
                    <a:lnTo>
                      <a:pt x="442" y="996"/>
                    </a:lnTo>
                    <a:lnTo>
                      <a:pt x="456" y="987"/>
                    </a:lnTo>
                    <a:lnTo>
                      <a:pt x="465" y="981"/>
                    </a:lnTo>
                    <a:lnTo>
                      <a:pt x="469" y="978"/>
                    </a:lnTo>
                    <a:lnTo>
                      <a:pt x="999" y="978"/>
                    </a:lnTo>
                    <a:lnTo>
                      <a:pt x="1017" y="875"/>
                    </a:lnTo>
                    <a:lnTo>
                      <a:pt x="1026" y="774"/>
                    </a:lnTo>
                    <a:lnTo>
                      <a:pt x="1028" y="679"/>
                    </a:lnTo>
                    <a:lnTo>
                      <a:pt x="1024" y="588"/>
                    </a:lnTo>
                    <a:lnTo>
                      <a:pt x="1014" y="502"/>
                    </a:lnTo>
                    <a:lnTo>
                      <a:pt x="999" y="421"/>
                    </a:lnTo>
                    <a:lnTo>
                      <a:pt x="981" y="347"/>
                    </a:lnTo>
                    <a:lnTo>
                      <a:pt x="961" y="279"/>
                    </a:lnTo>
                    <a:lnTo>
                      <a:pt x="940" y="216"/>
                    </a:lnTo>
                    <a:lnTo>
                      <a:pt x="919" y="162"/>
                    </a:lnTo>
                    <a:lnTo>
                      <a:pt x="898" y="114"/>
                    </a:lnTo>
                    <a:lnTo>
                      <a:pt x="878" y="73"/>
                    </a:lnTo>
                    <a:lnTo>
                      <a:pt x="860" y="43"/>
                    </a:lnTo>
                    <a:lnTo>
                      <a:pt x="847" y="19"/>
                    </a:lnTo>
                    <a:lnTo>
                      <a:pt x="839" y="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7" name="Freeform 103"/>
              <p:cNvSpPr>
                <a:spLocks/>
              </p:cNvSpPr>
              <p:nvPr/>
            </p:nvSpPr>
            <p:spPr bwMode="auto">
              <a:xfrm>
                <a:off x="737" y="3089"/>
                <a:ext cx="281" cy="229"/>
              </a:xfrm>
              <a:custGeom>
                <a:avLst/>
                <a:gdLst>
                  <a:gd name="T0" fmla="*/ 0 w 842"/>
                  <a:gd name="T1" fmla="*/ 0 h 687"/>
                  <a:gd name="T2" fmla="*/ 0 w 842"/>
                  <a:gd name="T3" fmla="*/ 0 h 687"/>
                  <a:gd name="T4" fmla="*/ 0 w 842"/>
                  <a:gd name="T5" fmla="*/ 0 h 687"/>
                  <a:gd name="T6" fmla="*/ 0 w 842"/>
                  <a:gd name="T7" fmla="*/ 0 h 687"/>
                  <a:gd name="T8" fmla="*/ 0 w 842"/>
                  <a:gd name="T9" fmla="*/ 0 h 687"/>
                  <a:gd name="T10" fmla="*/ 0 w 842"/>
                  <a:gd name="T11" fmla="*/ 0 h 687"/>
                  <a:gd name="T12" fmla="*/ 0 w 842"/>
                  <a:gd name="T13" fmla="*/ 0 h 687"/>
                  <a:gd name="T14" fmla="*/ 0 w 842"/>
                  <a:gd name="T15" fmla="*/ 0 h 687"/>
                  <a:gd name="T16" fmla="*/ 0 w 842"/>
                  <a:gd name="T17" fmla="*/ 0 h 687"/>
                  <a:gd name="T18" fmla="*/ 0 w 842"/>
                  <a:gd name="T19" fmla="*/ 0 h 687"/>
                  <a:gd name="T20" fmla="*/ 0 w 842"/>
                  <a:gd name="T21" fmla="*/ 0 h 687"/>
                  <a:gd name="T22" fmla="*/ 0 w 842"/>
                  <a:gd name="T23" fmla="*/ 0 h 687"/>
                  <a:gd name="T24" fmla="*/ 0 w 842"/>
                  <a:gd name="T25" fmla="*/ 0 h 687"/>
                  <a:gd name="T26" fmla="*/ 0 w 842"/>
                  <a:gd name="T27" fmla="*/ 0 h 687"/>
                  <a:gd name="T28" fmla="*/ 0 w 842"/>
                  <a:gd name="T29" fmla="*/ 0 h 687"/>
                  <a:gd name="T30" fmla="*/ 0 w 842"/>
                  <a:gd name="T31" fmla="*/ 0 h 687"/>
                  <a:gd name="T32" fmla="*/ 0 w 842"/>
                  <a:gd name="T33" fmla="*/ 0 h 687"/>
                  <a:gd name="T34" fmla="*/ 0 w 842"/>
                  <a:gd name="T35" fmla="*/ 0 h 687"/>
                  <a:gd name="T36" fmla="*/ 0 w 842"/>
                  <a:gd name="T37" fmla="*/ 0 h 687"/>
                  <a:gd name="T38" fmla="*/ 0 w 842"/>
                  <a:gd name="T39" fmla="*/ 0 h 687"/>
                  <a:gd name="T40" fmla="*/ 0 w 842"/>
                  <a:gd name="T41" fmla="*/ 0 h 687"/>
                  <a:gd name="T42" fmla="*/ 0 w 842"/>
                  <a:gd name="T43" fmla="*/ 0 h 687"/>
                  <a:gd name="T44" fmla="*/ 0 w 842"/>
                  <a:gd name="T45" fmla="*/ 0 h 687"/>
                  <a:gd name="T46" fmla="*/ 0 w 842"/>
                  <a:gd name="T47" fmla="*/ 0 h 687"/>
                  <a:gd name="T48" fmla="*/ 0 w 842"/>
                  <a:gd name="T49" fmla="*/ 0 h 687"/>
                  <a:gd name="T50" fmla="*/ 0 w 842"/>
                  <a:gd name="T51" fmla="*/ 0 h 687"/>
                  <a:gd name="T52" fmla="*/ 0 w 842"/>
                  <a:gd name="T53" fmla="*/ 0 h 687"/>
                  <a:gd name="T54" fmla="*/ 0 w 842"/>
                  <a:gd name="T55" fmla="*/ 0 h 687"/>
                  <a:gd name="T56" fmla="*/ 0 w 842"/>
                  <a:gd name="T57" fmla="*/ 0 h 687"/>
                  <a:gd name="T58" fmla="*/ 0 w 842"/>
                  <a:gd name="T59" fmla="*/ 0 h 687"/>
                  <a:gd name="T60" fmla="*/ 0 w 842"/>
                  <a:gd name="T61" fmla="*/ 0 h 687"/>
                  <a:gd name="T62" fmla="*/ 0 w 842"/>
                  <a:gd name="T63" fmla="*/ 0 h 687"/>
                  <a:gd name="T64" fmla="*/ 0 w 842"/>
                  <a:gd name="T65" fmla="*/ 0 h 687"/>
                  <a:gd name="T66" fmla="*/ 0 w 842"/>
                  <a:gd name="T67" fmla="*/ 0 h 687"/>
                  <a:gd name="T68" fmla="*/ 0 w 842"/>
                  <a:gd name="T69" fmla="*/ 0 h 687"/>
                  <a:gd name="T70" fmla="*/ 0 w 842"/>
                  <a:gd name="T71" fmla="*/ 0 h 687"/>
                  <a:gd name="T72" fmla="*/ 0 w 842"/>
                  <a:gd name="T73" fmla="*/ 0 h 687"/>
                  <a:gd name="T74" fmla="*/ 0 w 842"/>
                  <a:gd name="T75" fmla="*/ 0 h 687"/>
                  <a:gd name="T76" fmla="*/ 0 w 842"/>
                  <a:gd name="T77" fmla="*/ 0 h 687"/>
                  <a:gd name="T78" fmla="*/ 0 w 842"/>
                  <a:gd name="T79" fmla="*/ 0 h 687"/>
                  <a:gd name="T80" fmla="*/ 0 w 842"/>
                  <a:gd name="T81" fmla="*/ 0 h 687"/>
                  <a:gd name="T82" fmla="*/ 0 w 842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2"/>
                  <a:gd name="T127" fmla="*/ 0 h 687"/>
                  <a:gd name="T128" fmla="*/ 842 w 842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2" h="687">
                    <a:moveTo>
                      <a:pt x="712" y="0"/>
                    </a:moveTo>
                    <a:lnTo>
                      <a:pt x="673" y="0"/>
                    </a:lnTo>
                    <a:lnTo>
                      <a:pt x="681" y="59"/>
                    </a:lnTo>
                    <a:lnTo>
                      <a:pt x="688" y="119"/>
                    </a:lnTo>
                    <a:lnTo>
                      <a:pt x="692" y="184"/>
                    </a:lnTo>
                    <a:lnTo>
                      <a:pt x="693" y="250"/>
                    </a:lnTo>
                    <a:lnTo>
                      <a:pt x="691" y="318"/>
                    </a:lnTo>
                    <a:lnTo>
                      <a:pt x="686" y="388"/>
                    </a:lnTo>
                    <a:lnTo>
                      <a:pt x="677" y="461"/>
                    </a:lnTo>
                    <a:lnTo>
                      <a:pt x="662" y="535"/>
                    </a:lnTo>
                    <a:lnTo>
                      <a:pt x="653" y="581"/>
                    </a:lnTo>
                    <a:lnTo>
                      <a:pt x="607" y="581"/>
                    </a:lnTo>
                    <a:lnTo>
                      <a:pt x="93" y="581"/>
                    </a:lnTo>
                    <a:lnTo>
                      <a:pt x="85" y="587"/>
                    </a:lnTo>
                    <a:lnTo>
                      <a:pt x="75" y="594"/>
                    </a:lnTo>
                    <a:lnTo>
                      <a:pt x="64" y="604"/>
                    </a:lnTo>
                    <a:lnTo>
                      <a:pt x="52" y="615"/>
                    </a:lnTo>
                    <a:lnTo>
                      <a:pt x="39" y="628"/>
                    </a:lnTo>
                    <a:lnTo>
                      <a:pt x="26" y="644"/>
                    </a:lnTo>
                    <a:lnTo>
                      <a:pt x="13" y="661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0" y="684"/>
                    </a:lnTo>
                    <a:lnTo>
                      <a:pt x="0" y="686"/>
                    </a:lnTo>
                    <a:lnTo>
                      <a:pt x="0" y="687"/>
                    </a:lnTo>
                    <a:lnTo>
                      <a:pt x="781" y="687"/>
                    </a:lnTo>
                    <a:lnTo>
                      <a:pt x="784" y="686"/>
                    </a:lnTo>
                    <a:lnTo>
                      <a:pt x="788" y="680"/>
                    </a:lnTo>
                    <a:lnTo>
                      <a:pt x="796" y="672"/>
                    </a:lnTo>
                    <a:lnTo>
                      <a:pt x="805" y="658"/>
                    </a:lnTo>
                    <a:lnTo>
                      <a:pt x="814" y="640"/>
                    </a:lnTo>
                    <a:lnTo>
                      <a:pt x="824" y="617"/>
                    </a:lnTo>
                    <a:lnTo>
                      <a:pt x="832" y="587"/>
                    </a:lnTo>
                    <a:lnTo>
                      <a:pt x="839" y="552"/>
                    </a:lnTo>
                    <a:lnTo>
                      <a:pt x="842" y="510"/>
                    </a:lnTo>
                    <a:lnTo>
                      <a:pt x="842" y="461"/>
                    </a:lnTo>
                    <a:lnTo>
                      <a:pt x="837" y="405"/>
                    </a:lnTo>
                    <a:lnTo>
                      <a:pt x="826" y="342"/>
                    </a:lnTo>
                    <a:lnTo>
                      <a:pt x="810" y="270"/>
                    </a:lnTo>
                    <a:lnTo>
                      <a:pt x="785" y="188"/>
                    </a:lnTo>
                    <a:lnTo>
                      <a:pt x="753" y="99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8" name="Rectangle 104"/>
              <p:cNvSpPr>
                <a:spLocks noChangeArrowheads="1"/>
              </p:cNvSpPr>
              <p:nvPr/>
            </p:nvSpPr>
            <p:spPr bwMode="auto">
              <a:xfrm>
                <a:off x="737" y="3337"/>
                <a:ext cx="220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9" name="Freeform 105"/>
              <p:cNvSpPr>
                <a:spLocks/>
              </p:cNvSpPr>
              <p:nvPr/>
            </p:nvSpPr>
            <p:spPr bwMode="auto">
              <a:xfrm>
                <a:off x="755" y="3383"/>
                <a:ext cx="182" cy="109"/>
              </a:xfrm>
              <a:custGeom>
                <a:avLst/>
                <a:gdLst>
                  <a:gd name="T0" fmla="*/ 0 w 545"/>
                  <a:gd name="T1" fmla="*/ 0 h 326"/>
                  <a:gd name="T2" fmla="*/ 0 w 545"/>
                  <a:gd name="T3" fmla="*/ 0 h 326"/>
                  <a:gd name="T4" fmla="*/ 0 w 545"/>
                  <a:gd name="T5" fmla="*/ 0 h 326"/>
                  <a:gd name="T6" fmla="*/ 0 w 545"/>
                  <a:gd name="T7" fmla="*/ 0 h 326"/>
                  <a:gd name="T8" fmla="*/ 0 w 545"/>
                  <a:gd name="T9" fmla="*/ 0 h 326"/>
                  <a:gd name="T10" fmla="*/ 0 w 545"/>
                  <a:gd name="T11" fmla="*/ 0 h 326"/>
                  <a:gd name="T12" fmla="*/ 0 w 545"/>
                  <a:gd name="T13" fmla="*/ 0 h 326"/>
                  <a:gd name="T14" fmla="*/ 0 w 545"/>
                  <a:gd name="T15" fmla="*/ 0 h 326"/>
                  <a:gd name="T16" fmla="*/ 0 w 545"/>
                  <a:gd name="T17" fmla="*/ 0 h 326"/>
                  <a:gd name="T18" fmla="*/ 0 w 545"/>
                  <a:gd name="T19" fmla="*/ 0 h 326"/>
                  <a:gd name="T20" fmla="*/ 0 w 545"/>
                  <a:gd name="T21" fmla="*/ 0 h 326"/>
                  <a:gd name="T22" fmla="*/ 0 w 545"/>
                  <a:gd name="T23" fmla="*/ 0 h 326"/>
                  <a:gd name="T24" fmla="*/ 0 w 545"/>
                  <a:gd name="T25" fmla="*/ 0 h 326"/>
                  <a:gd name="T26" fmla="*/ 0 w 545"/>
                  <a:gd name="T27" fmla="*/ 0 h 326"/>
                  <a:gd name="T28" fmla="*/ 0 w 545"/>
                  <a:gd name="T29" fmla="*/ 0 h 326"/>
                  <a:gd name="T30" fmla="*/ 0 w 545"/>
                  <a:gd name="T31" fmla="*/ 0 h 326"/>
                  <a:gd name="T32" fmla="*/ 0 w 545"/>
                  <a:gd name="T33" fmla="*/ 0 h 326"/>
                  <a:gd name="T34" fmla="*/ 0 w 545"/>
                  <a:gd name="T35" fmla="*/ 0 h 326"/>
                  <a:gd name="T36" fmla="*/ 0 w 545"/>
                  <a:gd name="T37" fmla="*/ 0 h 326"/>
                  <a:gd name="T38" fmla="*/ 0 w 545"/>
                  <a:gd name="T39" fmla="*/ 0 h 326"/>
                  <a:gd name="T40" fmla="*/ 0 w 545"/>
                  <a:gd name="T41" fmla="*/ 0 h 326"/>
                  <a:gd name="T42" fmla="*/ 0 w 545"/>
                  <a:gd name="T43" fmla="*/ 0 h 326"/>
                  <a:gd name="T44" fmla="*/ 0 w 545"/>
                  <a:gd name="T45" fmla="*/ 0 h 326"/>
                  <a:gd name="T46" fmla="*/ 0 w 545"/>
                  <a:gd name="T47" fmla="*/ 0 h 326"/>
                  <a:gd name="T48" fmla="*/ 0 w 545"/>
                  <a:gd name="T49" fmla="*/ 0 h 326"/>
                  <a:gd name="T50" fmla="*/ 0 w 545"/>
                  <a:gd name="T51" fmla="*/ 0 h 326"/>
                  <a:gd name="T52" fmla="*/ 0 w 545"/>
                  <a:gd name="T53" fmla="*/ 0 h 326"/>
                  <a:gd name="T54" fmla="*/ 0 w 545"/>
                  <a:gd name="T55" fmla="*/ 0 h 326"/>
                  <a:gd name="T56" fmla="*/ 0 w 545"/>
                  <a:gd name="T57" fmla="*/ 0 h 326"/>
                  <a:gd name="T58" fmla="*/ 0 w 545"/>
                  <a:gd name="T59" fmla="*/ 0 h 326"/>
                  <a:gd name="T60" fmla="*/ 0 w 545"/>
                  <a:gd name="T61" fmla="*/ 0 h 326"/>
                  <a:gd name="T62" fmla="*/ 0 w 545"/>
                  <a:gd name="T63" fmla="*/ 0 h 326"/>
                  <a:gd name="T64" fmla="*/ 0 w 545"/>
                  <a:gd name="T65" fmla="*/ 0 h 326"/>
                  <a:gd name="T66" fmla="*/ 0 w 545"/>
                  <a:gd name="T67" fmla="*/ 0 h 326"/>
                  <a:gd name="T68" fmla="*/ 0 w 545"/>
                  <a:gd name="T69" fmla="*/ 0 h 326"/>
                  <a:gd name="T70" fmla="*/ 0 w 545"/>
                  <a:gd name="T71" fmla="*/ 0 h 326"/>
                  <a:gd name="T72" fmla="*/ 0 w 545"/>
                  <a:gd name="T73" fmla="*/ 0 h 326"/>
                  <a:gd name="T74" fmla="*/ 0 w 545"/>
                  <a:gd name="T75" fmla="*/ 0 h 326"/>
                  <a:gd name="T76" fmla="*/ 0 w 545"/>
                  <a:gd name="T77" fmla="*/ 0 h 326"/>
                  <a:gd name="T78" fmla="*/ 0 w 545"/>
                  <a:gd name="T79" fmla="*/ 0 h 326"/>
                  <a:gd name="T80" fmla="*/ 0 w 545"/>
                  <a:gd name="T81" fmla="*/ 0 h 326"/>
                  <a:gd name="T82" fmla="*/ 0 w 545"/>
                  <a:gd name="T83" fmla="*/ 0 h 326"/>
                  <a:gd name="T84" fmla="*/ 0 w 545"/>
                  <a:gd name="T85" fmla="*/ 0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5"/>
                  <a:gd name="T130" fmla="*/ 0 h 326"/>
                  <a:gd name="T131" fmla="*/ 545 w 545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5" h="326">
                    <a:moveTo>
                      <a:pt x="477" y="217"/>
                    </a:moveTo>
                    <a:lnTo>
                      <a:pt x="459" y="201"/>
                    </a:lnTo>
                    <a:lnTo>
                      <a:pt x="441" y="187"/>
                    </a:lnTo>
                    <a:lnTo>
                      <a:pt x="421" y="174"/>
                    </a:lnTo>
                    <a:lnTo>
                      <a:pt x="401" y="163"/>
                    </a:lnTo>
                    <a:lnTo>
                      <a:pt x="380" y="154"/>
                    </a:lnTo>
                    <a:lnTo>
                      <a:pt x="359" y="145"/>
                    </a:lnTo>
                    <a:lnTo>
                      <a:pt x="336" y="139"/>
                    </a:lnTo>
                    <a:lnTo>
                      <a:pt x="314" y="136"/>
                    </a:lnTo>
                    <a:lnTo>
                      <a:pt x="314" y="0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207" y="139"/>
                    </a:lnTo>
                    <a:lnTo>
                      <a:pt x="188" y="145"/>
                    </a:lnTo>
                    <a:lnTo>
                      <a:pt x="169" y="151"/>
                    </a:lnTo>
                    <a:lnTo>
                      <a:pt x="151" y="159"/>
                    </a:lnTo>
                    <a:lnTo>
                      <a:pt x="134" y="168"/>
                    </a:lnTo>
                    <a:lnTo>
                      <a:pt x="117" y="178"/>
                    </a:lnTo>
                    <a:lnTo>
                      <a:pt x="102" y="189"/>
                    </a:lnTo>
                    <a:lnTo>
                      <a:pt x="86" y="201"/>
                    </a:lnTo>
                    <a:lnTo>
                      <a:pt x="72" y="214"/>
                    </a:lnTo>
                    <a:lnTo>
                      <a:pt x="59" y="228"/>
                    </a:lnTo>
                    <a:lnTo>
                      <a:pt x="46" y="242"/>
                    </a:lnTo>
                    <a:lnTo>
                      <a:pt x="36" y="257"/>
                    </a:lnTo>
                    <a:lnTo>
                      <a:pt x="25" y="274"/>
                    </a:lnTo>
                    <a:lnTo>
                      <a:pt x="16" y="290"/>
                    </a:lnTo>
                    <a:lnTo>
                      <a:pt x="8" y="308"/>
                    </a:lnTo>
                    <a:lnTo>
                      <a:pt x="0" y="326"/>
                    </a:lnTo>
                    <a:lnTo>
                      <a:pt x="89" y="326"/>
                    </a:lnTo>
                    <a:lnTo>
                      <a:pt x="92" y="319"/>
                    </a:lnTo>
                    <a:lnTo>
                      <a:pt x="97" y="313"/>
                    </a:lnTo>
                    <a:lnTo>
                      <a:pt x="101" y="306"/>
                    </a:lnTo>
                    <a:lnTo>
                      <a:pt x="105" y="300"/>
                    </a:lnTo>
                    <a:lnTo>
                      <a:pt x="110" y="293"/>
                    </a:lnTo>
                    <a:lnTo>
                      <a:pt x="116" y="287"/>
                    </a:lnTo>
                    <a:lnTo>
                      <a:pt x="121" y="281"/>
                    </a:lnTo>
                    <a:lnTo>
                      <a:pt x="127" y="275"/>
                    </a:lnTo>
                    <a:lnTo>
                      <a:pt x="137" y="264"/>
                    </a:lnTo>
                    <a:lnTo>
                      <a:pt x="149" y="256"/>
                    </a:lnTo>
                    <a:lnTo>
                      <a:pt x="161" y="247"/>
                    </a:lnTo>
                    <a:lnTo>
                      <a:pt x="174" y="240"/>
                    </a:lnTo>
                    <a:lnTo>
                      <a:pt x="185" y="234"/>
                    </a:lnTo>
                    <a:lnTo>
                      <a:pt x="200" y="228"/>
                    </a:lnTo>
                    <a:lnTo>
                      <a:pt x="213" y="223"/>
                    </a:lnTo>
                    <a:lnTo>
                      <a:pt x="227" y="220"/>
                    </a:lnTo>
                    <a:lnTo>
                      <a:pt x="233" y="218"/>
                    </a:lnTo>
                    <a:lnTo>
                      <a:pt x="238" y="217"/>
                    </a:lnTo>
                    <a:lnTo>
                      <a:pt x="243" y="216"/>
                    </a:lnTo>
                    <a:lnTo>
                      <a:pt x="249" y="216"/>
                    </a:lnTo>
                    <a:lnTo>
                      <a:pt x="255" y="215"/>
                    </a:lnTo>
                    <a:lnTo>
                      <a:pt x="261" y="215"/>
                    </a:lnTo>
                    <a:lnTo>
                      <a:pt x="267" y="215"/>
                    </a:lnTo>
                    <a:lnTo>
                      <a:pt x="273" y="215"/>
                    </a:lnTo>
                    <a:lnTo>
                      <a:pt x="277" y="215"/>
                    </a:lnTo>
                    <a:lnTo>
                      <a:pt x="283" y="215"/>
                    </a:lnTo>
                    <a:lnTo>
                      <a:pt x="288" y="215"/>
                    </a:lnTo>
                    <a:lnTo>
                      <a:pt x="294" y="216"/>
                    </a:lnTo>
                    <a:lnTo>
                      <a:pt x="299" y="216"/>
                    </a:lnTo>
                    <a:lnTo>
                      <a:pt x="304" y="217"/>
                    </a:lnTo>
                    <a:lnTo>
                      <a:pt x="309" y="217"/>
                    </a:lnTo>
                    <a:lnTo>
                      <a:pt x="314" y="218"/>
                    </a:lnTo>
                    <a:lnTo>
                      <a:pt x="328" y="222"/>
                    </a:lnTo>
                    <a:lnTo>
                      <a:pt x="342" y="227"/>
                    </a:lnTo>
                    <a:lnTo>
                      <a:pt x="356" y="233"/>
                    </a:lnTo>
                    <a:lnTo>
                      <a:pt x="369" y="240"/>
                    </a:lnTo>
                    <a:lnTo>
                      <a:pt x="382" y="247"/>
                    </a:lnTo>
                    <a:lnTo>
                      <a:pt x="395" y="255"/>
                    </a:lnTo>
                    <a:lnTo>
                      <a:pt x="407" y="264"/>
                    </a:lnTo>
                    <a:lnTo>
                      <a:pt x="418" y="275"/>
                    </a:lnTo>
                    <a:lnTo>
                      <a:pt x="424" y="281"/>
                    </a:lnTo>
                    <a:lnTo>
                      <a:pt x="428" y="287"/>
                    </a:lnTo>
                    <a:lnTo>
                      <a:pt x="434" y="293"/>
                    </a:lnTo>
                    <a:lnTo>
                      <a:pt x="439" y="300"/>
                    </a:lnTo>
                    <a:lnTo>
                      <a:pt x="444" y="306"/>
                    </a:lnTo>
                    <a:lnTo>
                      <a:pt x="447" y="313"/>
                    </a:lnTo>
                    <a:lnTo>
                      <a:pt x="452" y="319"/>
                    </a:lnTo>
                    <a:lnTo>
                      <a:pt x="455" y="326"/>
                    </a:lnTo>
                    <a:lnTo>
                      <a:pt x="545" y="326"/>
                    </a:lnTo>
                    <a:lnTo>
                      <a:pt x="539" y="310"/>
                    </a:lnTo>
                    <a:lnTo>
                      <a:pt x="533" y="296"/>
                    </a:lnTo>
                    <a:lnTo>
                      <a:pt x="525" y="282"/>
                    </a:lnTo>
                    <a:lnTo>
                      <a:pt x="517" y="268"/>
                    </a:lnTo>
                    <a:lnTo>
                      <a:pt x="508" y="255"/>
                    </a:lnTo>
                    <a:lnTo>
                      <a:pt x="498" y="242"/>
                    </a:lnTo>
                    <a:lnTo>
                      <a:pt x="487" y="229"/>
                    </a:lnTo>
                    <a:lnTo>
                      <a:pt x="477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0" name="Freeform 106"/>
              <p:cNvSpPr>
                <a:spLocks/>
              </p:cNvSpPr>
              <p:nvPr/>
            </p:nvSpPr>
            <p:spPr bwMode="auto">
              <a:xfrm>
                <a:off x="537" y="3120"/>
                <a:ext cx="125" cy="28"/>
              </a:xfrm>
              <a:custGeom>
                <a:avLst/>
                <a:gdLst>
                  <a:gd name="T0" fmla="*/ 0 w 376"/>
                  <a:gd name="T1" fmla="*/ 0 h 85"/>
                  <a:gd name="T2" fmla="*/ 0 w 376"/>
                  <a:gd name="T3" fmla="*/ 0 h 85"/>
                  <a:gd name="T4" fmla="*/ 0 w 376"/>
                  <a:gd name="T5" fmla="*/ 0 h 85"/>
                  <a:gd name="T6" fmla="*/ 0 w 376"/>
                  <a:gd name="T7" fmla="*/ 0 h 85"/>
                  <a:gd name="T8" fmla="*/ 0 w 37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85"/>
                  <a:gd name="T17" fmla="*/ 376 w 37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85">
                    <a:moveTo>
                      <a:pt x="0" y="85"/>
                    </a:moveTo>
                    <a:lnTo>
                      <a:pt x="376" y="85"/>
                    </a:lnTo>
                    <a:lnTo>
                      <a:pt x="376" y="28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1" name="Freeform 107"/>
              <p:cNvSpPr>
                <a:spLocks/>
              </p:cNvSpPr>
              <p:nvPr/>
            </p:nvSpPr>
            <p:spPr bwMode="auto">
              <a:xfrm>
                <a:off x="288" y="2884"/>
                <a:ext cx="240" cy="263"/>
              </a:xfrm>
              <a:custGeom>
                <a:avLst/>
                <a:gdLst>
                  <a:gd name="T0" fmla="*/ 0 w 721"/>
                  <a:gd name="T1" fmla="*/ 0 h 790"/>
                  <a:gd name="T2" fmla="*/ 0 w 721"/>
                  <a:gd name="T3" fmla="*/ 0 h 790"/>
                  <a:gd name="T4" fmla="*/ 0 w 721"/>
                  <a:gd name="T5" fmla="*/ 0 h 790"/>
                  <a:gd name="T6" fmla="*/ 0 w 721"/>
                  <a:gd name="T7" fmla="*/ 0 h 790"/>
                  <a:gd name="T8" fmla="*/ 0 w 721"/>
                  <a:gd name="T9" fmla="*/ 0 h 790"/>
                  <a:gd name="T10" fmla="*/ 0 w 721"/>
                  <a:gd name="T11" fmla="*/ 0 h 790"/>
                  <a:gd name="T12" fmla="*/ 0 w 721"/>
                  <a:gd name="T13" fmla="*/ 0 h 790"/>
                  <a:gd name="T14" fmla="*/ 0 w 721"/>
                  <a:gd name="T15" fmla="*/ 0 h 790"/>
                  <a:gd name="T16" fmla="*/ 0 w 721"/>
                  <a:gd name="T17" fmla="*/ 0 h 790"/>
                  <a:gd name="T18" fmla="*/ 0 w 721"/>
                  <a:gd name="T19" fmla="*/ 0 h 790"/>
                  <a:gd name="T20" fmla="*/ 0 w 721"/>
                  <a:gd name="T21" fmla="*/ 0 h 790"/>
                  <a:gd name="T22" fmla="*/ 0 w 721"/>
                  <a:gd name="T23" fmla="*/ 0 h 790"/>
                  <a:gd name="T24" fmla="*/ 0 w 721"/>
                  <a:gd name="T25" fmla="*/ 0 h 790"/>
                  <a:gd name="T26" fmla="*/ 0 w 721"/>
                  <a:gd name="T27" fmla="*/ 0 h 7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1"/>
                  <a:gd name="T43" fmla="*/ 0 h 790"/>
                  <a:gd name="T44" fmla="*/ 721 w 721"/>
                  <a:gd name="T45" fmla="*/ 790 h 7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1" h="790">
                    <a:moveTo>
                      <a:pt x="672" y="790"/>
                    </a:moveTo>
                    <a:lnTo>
                      <a:pt x="62" y="790"/>
                    </a:lnTo>
                    <a:lnTo>
                      <a:pt x="62" y="665"/>
                    </a:lnTo>
                    <a:lnTo>
                      <a:pt x="213" y="665"/>
                    </a:lnTo>
                    <a:lnTo>
                      <a:pt x="213" y="612"/>
                    </a:lnTo>
                    <a:lnTo>
                      <a:pt x="153" y="612"/>
                    </a:lnTo>
                    <a:lnTo>
                      <a:pt x="0" y="217"/>
                    </a:lnTo>
                    <a:lnTo>
                      <a:pt x="557" y="0"/>
                    </a:lnTo>
                    <a:lnTo>
                      <a:pt x="721" y="565"/>
                    </a:lnTo>
                    <a:lnTo>
                      <a:pt x="574" y="616"/>
                    </a:lnTo>
                    <a:lnTo>
                      <a:pt x="574" y="659"/>
                    </a:lnTo>
                    <a:lnTo>
                      <a:pt x="678" y="659"/>
                    </a:lnTo>
                    <a:lnTo>
                      <a:pt x="678" y="790"/>
                    </a:lnTo>
                    <a:lnTo>
                      <a:pt x="672" y="7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2" name="Freeform 108"/>
              <p:cNvSpPr>
                <a:spLocks/>
              </p:cNvSpPr>
              <p:nvPr/>
            </p:nvSpPr>
            <p:spPr bwMode="auto">
              <a:xfrm>
                <a:off x="595" y="3083"/>
                <a:ext cx="48" cy="26"/>
              </a:xfrm>
              <a:custGeom>
                <a:avLst/>
                <a:gdLst>
                  <a:gd name="T0" fmla="*/ 0 w 143"/>
                  <a:gd name="T1" fmla="*/ 0 h 78"/>
                  <a:gd name="T2" fmla="*/ 0 w 143"/>
                  <a:gd name="T3" fmla="*/ 0 h 78"/>
                  <a:gd name="T4" fmla="*/ 0 w 143"/>
                  <a:gd name="T5" fmla="*/ 0 h 78"/>
                  <a:gd name="T6" fmla="*/ 0 w 143"/>
                  <a:gd name="T7" fmla="*/ 0 h 78"/>
                  <a:gd name="T8" fmla="*/ 0 w 143"/>
                  <a:gd name="T9" fmla="*/ 0 h 78"/>
                  <a:gd name="T10" fmla="*/ 0 w 143"/>
                  <a:gd name="T11" fmla="*/ 0 h 78"/>
                  <a:gd name="T12" fmla="*/ 0 w 143"/>
                  <a:gd name="T13" fmla="*/ 0 h 78"/>
                  <a:gd name="T14" fmla="*/ 0 w 143"/>
                  <a:gd name="T15" fmla="*/ 0 h 78"/>
                  <a:gd name="T16" fmla="*/ 0 w 143"/>
                  <a:gd name="T17" fmla="*/ 0 h 78"/>
                  <a:gd name="T18" fmla="*/ 0 w 143"/>
                  <a:gd name="T19" fmla="*/ 0 h 78"/>
                  <a:gd name="T20" fmla="*/ 0 w 143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78"/>
                  <a:gd name="T35" fmla="*/ 143 w 143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78">
                    <a:moveTo>
                      <a:pt x="143" y="78"/>
                    </a:moveTo>
                    <a:lnTo>
                      <a:pt x="0" y="78"/>
                    </a:lnTo>
                    <a:lnTo>
                      <a:pt x="3" y="74"/>
                    </a:lnTo>
                    <a:lnTo>
                      <a:pt x="13" y="66"/>
                    </a:lnTo>
                    <a:lnTo>
                      <a:pt x="27" y="54"/>
                    </a:lnTo>
                    <a:lnTo>
                      <a:pt x="43" y="40"/>
                    </a:lnTo>
                    <a:lnTo>
                      <a:pt x="62" y="27"/>
                    </a:lnTo>
                    <a:lnTo>
                      <a:pt x="81" y="14"/>
                    </a:lnTo>
                    <a:lnTo>
                      <a:pt x="99" y="4"/>
                    </a:lnTo>
                    <a:lnTo>
                      <a:pt x="114" y="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13" name="Freeform 109"/>
              <p:cNvSpPr>
                <a:spLocks/>
              </p:cNvSpPr>
              <p:nvPr/>
            </p:nvSpPr>
            <p:spPr bwMode="auto">
              <a:xfrm>
                <a:off x="306" y="3171"/>
                <a:ext cx="359" cy="321"/>
              </a:xfrm>
              <a:custGeom>
                <a:avLst/>
                <a:gdLst>
                  <a:gd name="T0" fmla="*/ 0 w 1075"/>
                  <a:gd name="T1" fmla="*/ 0 h 964"/>
                  <a:gd name="T2" fmla="*/ 0 w 1075"/>
                  <a:gd name="T3" fmla="*/ 0 h 964"/>
                  <a:gd name="T4" fmla="*/ 0 w 1075"/>
                  <a:gd name="T5" fmla="*/ 0 h 964"/>
                  <a:gd name="T6" fmla="*/ 0 w 1075"/>
                  <a:gd name="T7" fmla="*/ 0 h 964"/>
                  <a:gd name="T8" fmla="*/ 0 w 1075"/>
                  <a:gd name="T9" fmla="*/ 0 h 964"/>
                  <a:gd name="T10" fmla="*/ 0 w 1075"/>
                  <a:gd name="T11" fmla="*/ 0 h 964"/>
                  <a:gd name="T12" fmla="*/ 0 w 1075"/>
                  <a:gd name="T13" fmla="*/ 0 h 964"/>
                  <a:gd name="T14" fmla="*/ 0 w 1075"/>
                  <a:gd name="T15" fmla="*/ 0 h 964"/>
                  <a:gd name="T16" fmla="*/ 0 w 1075"/>
                  <a:gd name="T17" fmla="*/ 0 h 964"/>
                  <a:gd name="T18" fmla="*/ 0 w 1075"/>
                  <a:gd name="T19" fmla="*/ 0 h 964"/>
                  <a:gd name="T20" fmla="*/ 0 w 1075"/>
                  <a:gd name="T21" fmla="*/ 0 h 964"/>
                  <a:gd name="T22" fmla="*/ 0 w 1075"/>
                  <a:gd name="T23" fmla="*/ 0 h 964"/>
                  <a:gd name="T24" fmla="*/ 0 w 1075"/>
                  <a:gd name="T25" fmla="*/ 0 h 964"/>
                  <a:gd name="T26" fmla="*/ 0 w 1075"/>
                  <a:gd name="T27" fmla="*/ 0 h 964"/>
                  <a:gd name="T28" fmla="*/ 0 w 1075"/>
                  <a:gd name="T29" fmla="*/ 0 h 964"/>
                  <a:gd name="T30" fmla="*/ 0 w 1075"/>
                  <a:gd name="T31" fmla="*/ 0 h 964"/>
                  <a:gd name="T32" fmla="*/ 0 w 1075"/>
                  <a:gd name="T33" fmla="*/ 0 h 964"/>
                  <a:gd name="T34" fmla="*/ 0 w 1075"/>
                  <a:gd name="T35" fmla="*/ 0 h 964"/>
                  <a:gd name="T36" fmla="*/ 0 w 1075"/>
                  <a:gd name="T37" fmla="*/ 0 h 964"/>
                  <a:gd name="T38" fmla="*/ 0 w 1075"/>
                  <a:gd name="T39" fmla="*/ 0 h 964"/>
                  <a:gd name="T40" fmla="*/ 0 w 1075"/>
                  <a:gd name="T41" fmla="*/ 0 h 9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964"/>
                  <a:gd name="T65" fmla="*/ 1075 w 1075"/>
                  <a:gd name="T66" fmla="*/ 964 h 9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964">
                    <a:moveTo>
                      <a:pt x="0" y="0"/>
                    </a:moveTo>
                    <a:lnTo>
                      <a:pt x="0" y="87"/>
                    </a:lnTo>
                    <a:lnTo>
                      <a:pt x="131" y="87"/>
                    </a:lnTo>
                    <a:lnTo>
                      <a:pt x="131" y="322"/>
                    </a:lnTo>
                    <a:lnTo>
                      <a:pt x="218" y="322"/>
                    </a:lnTo>
                    <a:lnTo>
                      <a:pt x="218" y="87"/>
                    </a:lnTo>
                    <a:lnTo>
                      <a:pt x="715" y="87"/>
                    </a:lnTo>
                    <a:lnTo>
                      <a:pt x="715" y="802"/>
                    </a:lnTo>
                    <a:lnTo>
                      <a:pt x="218" y="802"/>
                    </a:lnTo>
                    <a:lnTo>
                      <a:pt x="218" y="322"/>
                    </a:lnTo>
                    <a:lnTo>
                      <a:pt x="131" y="322"/>
                    </a:lnTo>
                    <a:lnTo>
                      <a:pt x="131" y="964"/>
                    </a:lnTo>
                    <a:lnTo>
                      <a:pt x="218" y="964"/>
                    </a:lnTo>
                    <a:lnTo>
                      <a:pt x="218" y="890"/>
                    </a:lnTo>
                    <a:lnTo>
                      <a:pt x="715" y="890"/>
                    </a:lnTo>
                    <a:lnTo>
                      <a:pt x="715" y="964"/>
                    </a:lnTo>
                    <a:lnTo>
                      <a:pt x="803" y="964"/>
                    </a:lnTo>
                    <a:lnTo>
                      <a:pt x="803" y="87"/>
                    </a:lnTo>
                    <a:lnTo>
                      <a:pt x="1075" y="87"/>
                    </a:lnTo>
                    <a:lnTo>
                      <a:pt x="1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394" name="Line 110"/>
            <p:cNvSpPr>
              <a:spLocks noChangeShapeType="1"/>
            </p:cNvSpPr>
            <p:nvPr/>
          </p:nvSpPr>
          <p:spPr bwMode="auto">
            <a:xfrm>
              <a:off x="1519" y="1434"/>
              <a:ext cx="544" cy="0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5" name="Line 111"/>
            <p:cNvSpPr>
              <a:spLocks noChangeShapeType="1"/>
            </p:cNvSpPr>
            <p:nvPr/>
          </p:nvSpPr>
          <p:spPr bwMode="auto">
            <a:xfrm flipH="1" flipV="1">
              <a:off x="2426" y="1616"/>
              <a:ext cx="136" cy="499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6" name="Line 112"/>
            <p:cNvSpPr>
              <a:spLocks noChangeShapeType="1"/>
            </p:cNvSpPr>
            <p:nvPr/>
          </p:nvSpPr>
          <p:spPr bwMode="auto">
            <a:xfrm flipV="1">
              <a:off x="4331" y="1978"/>
              <a:ext cx="545" cy="182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7" name="Line 113"/>
            <p:cNvSpPr>
              <a:spLocks noChangeShapeType="1"/>
            </p:cNvSpPr>
            <p:nvPr/>
          </p:nvSpPr>
          <p:spPr bwMode="auto">
            <a:xfrm flipV="1">
              <a:off x="1837" y="1706"/>
              <a:ext cx="363" cy="227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8" name="Line 114"/>
            <p:cNvSpPr>
              <a:spLocks noChangeShapeType="1"/>
            </p:cNvSpPr>
            <p:nvPr/>
          </p:nvSpPr>
          <p:spPr bwMode="auto">
            <a:xfrm flipH="1" flipV="1">
              <a:off x="2426" y="1661"/>
              <a:ext cx="635" cy="907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9" name="Line 115"/>
            <p:cNvSpPr>
              <a:spLocks noChangeShapeType="1"/>
            </p:cNvSpPr>
            <p:nvPr/>
          </p:nvSpPr>
          <p:spPr bwMode="auto">
            <a:xfrm>
              <a:off x="3742" y="2704"/>
              <a:ext cx="408" cy="272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00" name="Line 116"/>
            <p:cNvSpPr>
              <a:spLocks noChangeShapeType="1"/>
            </p:cNvSpPr>
            <p:nvPr/>
          </p:nvSpPr>
          <p:spPr bwMode="auto">
            <a:xfrm flipV="1">
              <a:off x="3470" y="2976"/>
              <a:ext cx="680" cy="363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01" name="Line 117"/>
            <p:cNvSpPr>
              <a:spLocks noChangeShapeType="1"/>
            </p:cNvSpPr>
            <p:nvPr/>
          </p:nvSpPr>
          <p:spPr bwMode="auto">
            <a:xfrm flipV="1">
              <a:off x="4014" y="3249"/>
              <a:ext cx="317" cy="453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02" name="Line 118"/>
            <p:cNvSpPr>
              <a:spLocks noChangeShapeType="1"/>
            </p:cNvSpPr>
            <p:nvPr/>
          </p:nvSpPr>
          <p:spPr bwMode="auto">
            <a:xfrm flipH="1" flipV="1">
              <a:off x="4513" y="3203"/>
              <a:ext cx="136" cy="454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03" name="Line 119"/>
            <p:cNvSpPr>
              <a:spLocks noChangeShapeType="1"/>
            </p:cNvSpPr>
            <p:nvPr/>
          </p:nvSpPr>
          <p:spPr bwMode="auto">
            <a:xfrm flipV="1">
              <a:off x="3742" y="1978"/>
              <a:ext cx="1134" cy="726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5366" name="Group 120"/>
          <p:cNvGrpSpPr>
            <a:grpSpLocks/>
          </p:cNvGrpSpPr>
          <p:nvPr/>
        </p:nvGrpSpPr>
        <p:grpSpPr bwMode="auto">
          <a:xfrm>
            <a:off x="3594100" y="685800"/>
            <a:ext cx="5421313" cy="3462338"/>
            <a:chOff x="1882" y="255"/>
            <a:chExt cx="3765" cy="2404"/>
          </a:xfrm>
        </p:grpSpPr>
        <p:sp>
          <p:nvSpPr>
            <p:cNvPr id="15379" name="Line 121"/>
            <p:cNvSpPr>
              <a:spLocks noChangeShapeType="1"/>
            </p:cNvSpPr>
            <p:nvPr/>
          </p:nvSpPr>
          <p:spPr bwMode="auto">
            <a:xfrm flipV="1">
              <a:off x="5103" y="891"/>
              <a:ext cx="544" cy="7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0" name="Line 122"/>
            <p:cNvSpPr>
              <a:spLocks noChangeShapeType="1"/>
            </p:cNvSpPr>
            <p:nvPr/>
          </p:nvSpPr>
          <p:spPr bwMode="auto">
            <a:xfrm flipV="1">
              <a:off x="5103" y="573"/>
              <a:ext cx="90" cy="104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1" name="Line 123"/>
            <p:cNvSpPr>
              <a:spLocks noChangeShapeType="1"/>
            </p:cNvSpPr>
            <p:nvPr/>
          </p:nvSpPr>
          <p:spPr bwMode="auto">
            <a:xfrm flipV="1">
              <a:off x="2335" y="300"/>
              <a:ext cx="681" cy="7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2" name="Line 124"/>
            <p:cNvSpPr>
              <a:spLocks noChangeShapeType="1"/>
            </p:cNvSpPr>
            <p:nvPr/>
          </p:nvSpPr>
          <p:spPr bwMode="auto">
            <a:xfrm flipH="1" flipV="1">
              <a:off x="1882" y="255"/>
              <a:ext cx="408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3" name="Line 125"/>
            <p:cNvSpPr>
              <a:spLocks noChangeShapeType="1"/>
            </p:cNvSpPr>
            <p:nvPr/>
          </p:nvSpPr>
          <p:spPr bwMode="auto">
            <a:xfrm flipH="1" flipV="1">
              <a:off x="3334" y="1026"/>
              <a:ext cx="1088" cy="163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4" name="Line 126"/>
            <p:cNvSpPr>
              <a:spLocks noChangeShapeType="1"/>
            </p:cNvSpPr>
            <p:nvPr/>
          </p:nvSpPr>
          <p:spPr bwMode="auto">
            <a:xfrm flipV="1">
              <a:off x="4422" y="935"/>
              <a:ext cx="46" cy="172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368" name="Picture 132" descr="http://www.astropa.unipa.it/Urania/images/INAF-logo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1797050"/>
            <a:ext cx="8350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4" descr="http://mcinquil.web.cern.ch/mcinquil/images/Infn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88" y="819150"/>
            <a:ext cx="10525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 descr="logo_uni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6213" y="4508500"/>
            <a:ext cx="8493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" descr="logo_uni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9750" y="34496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9" descr="logo_unip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5113" y="1143796"/>
            <a:ext cx="3068637" cy="5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8" descr="logosci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" y="3679825"/>
            <a:ext cx="19065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-50800"/>
            <a:ext cx="8229600" cy="825500"/>
          </a:xfrm>
        </p:spPr>
        <p:txBody>
          <a:bodyPr/>
          <a:lstStyle/>
          <a:p>
            <a:pPr eaLnBrk="1" hangingPunct="1"/>
            <a:r>
              <a:rPr lang="it-IT" sz="2400" b="0" dirty="0" smtClean="0">
                <a:latin typeface="Calibri" pitchFamily="34" charset="0"/>
              </a:rPr>
              <a:t>The Consorzio COMETA</a:t>
            </a:r>
            <a:br>
              <a:rPr lang="it-IT" sz="2400" b="0" dirty="0" smtClean="0">
                <a:latin typeface="Calibri" pitchFamily="34" charset="0"/>
              </a:rPr>
            </a:br>
            <a:r>
              <a:rPr lang="it-IT" sz="1600" b="0" dirty="0" smtClean="0">
                <a:latin typeface="Calibri" pitchFamily="34" charset="0"/>
              </a:rPr>
              <a:t>(http://www.consorzio-cometa.it)</a:t>
            </a:r>
          </a:p>
        </p:txBody>
      </p:sp>
      <p:sp>
        <p:nvSpPr>
          <p:cNvPr id="140" name="Text Box 4"/>
          <p:cNvSpPr txBox="1">
            <a:spLocks noChangeArrowheads="1"/>
          </p:cNvSpPr>
          <p:nvPr/>
        </p:nvSpPr>
        <p:spPr bwMode="auto">
          <a:xfrm>
            <a:off x="25400" y="4687888"/>
            <a:ext cx="3803650" cy="179863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DF1303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AutoNum type="arabicPeriod"/>
            </a:pPr>
            <a:r>
              <a:rPr lang="it-IT" sz="1600" b="1" dirty="0">
                <a:latin typeface="Calibri" pitchFamily="32" charset="0"/>
              </a:rPr>
              <a:t> </a:t>
            </a:r>
            <a:r>
              <a:rPr lang="en-US" b="1" u="sng" dirty="0">
                <a:solidFill>
                  <a:srgbClr val="EA2E08"/>
                </a:solidFill>
                <a:latin typeface="Calibri" pitchFamily="32" charset="0"/>
              </a:rPr>
              <a:t>~</a:t>
            </a:r>
            <a:r>
              <a:rPr lang="it-IT" b="1" u="sng" dirty="0">
                <a:solidFill>
                  <a:srgbClr val="EA2E08"/>
                </a:solidFill>
                <a:latin typeface="Calibri" pitchFamily="32" charset="0"/>
              </a:rPr>
              <a:t>2000 </a:t>
            </a:r>
            <a:r>
              <a:rPr lang="en-US" b="1" u="sng" dirty="0" smtClean="0">
                <a:solidFill>
                  <a:srgbClr val="EA2E08"/>
                </a:solidFill>
                <a:latin typeface="Calibri" pitchFamily="32" charset="0"/>
              </a:rPr>
              <a:t>cores</a:t>
            </a:r>
            <a:r>
              <a:rPr lang="it-IT" sz="1600" b="1" dirty="0" smtClean="0">
                <a:latin typeface="Calibri" pitchFamily="32" charset="0"/>
              </a:rPr>
              <a:t> 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AMD </a:t>
            </a:r>
            <a:r>
              <a:rPr lang="it-IT" sz="1600" b="1" dirty="0" err="1">
                <a:solidFill>
                  <a:srgbClr val="000060"/>
                </a:solidFill>
                <a:latin typeface="Calibri" pitchFamily="32" charset="0"/>
              </a:rPr>
              <a:t>Opteron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 2218</a:t>
            </a:r>
            <a:endParaRPr lang="it-IT" sz="1600" b="1" u="sng" dirty="0">
              <a:solidFill>
                <a:srgbClr val="000060"/>
              </a:solidFill>
              <a:latin typeface="Calibri" pitchFamily="32" charset="0"/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AutoNum type="arabicPeriod"/>
            </a:pP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 2 GB of RAM per core 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AutoNum type="arabicPeriod"/>
            </a:pP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 LSF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as</a:t>
            </a:r>
            <a:r>
              <a:rPr lang="it-IT" sz="1600" b="1" dirty="0" smtClean="0">
                <a:solidFill>
                  <a:srgbClr val="000060"/>
                </a:solidFill>
                <a:latin typeface="Calibri" pitchFamily="32" charset="0"/>
              </a:rPr>
              <a:t> 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LRMS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everywhere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AutoNum type="arabicPeriod"/>
            </a:pPr>
            <a:r>
              <a:rPr lang="it-IT" sz="1600" b="1" dirty="0" smtClean="0">
                <a:solidFill>
                  <a:srgbClr val="000060"/>
                </a:solidFill>
                <a:latin typeface="Calibri" pitchFamily="32" charset="0"/>
              </a:rPr>
              <a:t> 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Infiniband-4X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at all sites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latin typeface="Calibri" pitchFamily="32" charset="0"/>
              </a:rPr>
              <a:t>200</a:t>
            </a:r>
            <a:r>
              <a:rPr lang="it-IT" sz="1600" b="1" dirty="0">
                <a:solidFill>
                  <a:srgbClr val="FF0000"/>
                </a:solidFill>
                <a:latin typeface="Calibri" pitchFamily="32" charset="0"/>
              </a:rPr>
              <a:t>+ TB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 of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raw </a:t>
            </a:r>
            <a:r>
              <a:rPr lang="it-IT" sz="1600" b="1" dirty="0" smtClean="0">
                <a:solidFill>
                  <a:srgbClr val="000060"/>
                </a:solidFill>
                <a:latin typeface="Calibri" pitchFamily="32" charset="0"/>
              </a:rPr>
              <a:t>disk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storage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/>
            </a:r>
            <a:br>
              <a:rPr lang="it-IT" sz="1600" b="1" dirty="0">
                <a:solidFill>
                  <a:srgbClr val="000060"/>
                </a:solidFill>
                <a:latin typeface="Calibri" pitchFamily="32" charset="0"/>
              </a:rPr>
            </a:br>
            <a:r>
              <a:rPr lang="it-IT" sz="1600" b="1" dirty="0" smtClean="0">
                <a:solidFill>
                  <a:srgbClr val="000060"/>
                </a:solidFill>
                <a:latin typeface="Calibri" pitchFamily="32" charset="0"/>
              </a:rPr>
              <a:t>Distributed/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parallel</a:t>
            </a:r>
            <a:r>
              <a:rPr lang="it-IT" sz="1600" b="1" dirty="0" smtClean="0">
                <a:solidFill>
                  <a:srgbClr val="000060"/>
                </a:solidFill>
                <a:latin typeface="Calibri" pitchFamily="32" charset="0"/>
              </a:rPr>
              <a:t> GPFS </a:t>
            </a:r>
            <a:r>
              <a:rPr lang="it-IT" sz="1600" b="1" dirty="0">
                <a:solidFill>
                  <a:srgbClr val="000060"/>
                </a:solidFill>
                <a:latin typeface="Calibri" pitchFamily="32" charset="0"/>
              </a:rPr>
              <a:t>file </a:t>
            </a:r>
            <a:r>
              <a:rPr lang="en-US" sz="1600" b="1" dirty="0" smtClean="0">
                <a:solidFill>
                  <a:srgbClr val="000060"/>
                </a:solidFill>
                <a:latin typeface="Calibri" pitchFamily="32" charset="0"/>
              </a:rPr>
              <a:t>system</a:t>
            </a:r>
            <a:endParaRPr lang="en-US" sz="1600" b="1" dirty="0">
              <a:solidFill>
                <a:srgbClr val="000060"/>
              </a:solidFill>
              <a:latin typeface="Calibri" pitchFamily="32" charset="0"/>
            </a:endParaRPr>
          </a:p>
        </p:txBody>
      </p:sp>
      <p:pic>
        <p:nvPicPr>
          <p:cNvPr id="15501" name="Picture 141" descr="http://roma2.rm.ingv.it/userfiles/file/Logo/INGV_Logo-abbr_colo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" y="2722563"/>
            <a:ext cx="6985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43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7936" y="6515100"/>
            <a:ext cx="34899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DAEFF-4875-45F4-BCDC-1EF7CE8949F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-50800"/>
            <a:ext cx="8229600" cy="825500"/>
          </a:xfrm>
        </p:spPr>
        <p:txBody>
          <a:bodyPr/>
          <a:lstStyle/>
          <a:p>
            <a:pPr eaLnBrk="1" hangingPunct="1"/>
            <a:r>
              <a:rPr lang="it-IT" sz="2400" b="0" dirty="0" smtClean="0">
                <a:latin typeface="Calibri" pitchFamily="34" charset="0"/>
              </a:rPr>
              <a:t>The </a:t>
            </a:r>
            <a:r>
              <a:rPr lang="it-IT" sz="2400" b="0" dirty="0" err="1" smtClean="0">
                <a:latin typeface="Calibri" pitchFamily="34" charset="0"/>
              </a:rPr>
              <a:t>Italian</a:t>
            </a:r>
            <a:r>
              <a:rPr lang="it-IT" sz="2400" b="0" dirty="0" smtClean="0">
                <a:latin typeface="Calibri" pitchFamily="34" charset="0"/>
              </a:rPr>
              <a:t> </a:t>
            </a:r>
            <a:r>
              <a:rPr lang="it-IT" sz="2400" b="0" dirty="0" err="1" smtClean="0">
                <a:latin typeface="Calibri" pitchFamily="34" charset="0"/>
              </a:rPr>
              <a:t>Grid</a:t>
            </a:r>
            <a:r>
              <a:rPr lang="it-IT" sz="2400" b="0" dirty="0" smtClean="0">
                <a:latin typeface="Calibri" pitchFamily="34" charset="0"/>
              </a:rPr>
              <a:t> </a:t>
            </a:r>
            <a:r>
              <a:rPr lang="it-IT" sz="2400" b="0" dirty="0" err="1" smtClean="0">
                <a:latin typeface="Calibri" pitchFamily="34" charset="0"/>
              </a:rPr>
              <a:t>Infrastructure</a:t>
            </a:r>
            <a:r>
              <a:rPr lang="it-IT" sz="2400" b="0" dirty="0" smtClean="0">
                <a:latin typeface="Calibri" pitchFamily="34" charset="0"/>
              </a:rPr>
              <a:t/>
            </a:r>
            <a:br>
              <a:rPr lang="it-IT" sz="2400" b="0" dirty="0" smtClean="0">
                <a:latin typeface="Calibri" pitchFamily="34" charset="0"/>
              </a:rPr>
            </a:br>
            <a:r>
              <a:rPr lang="it-IT" sz="1600" b="0" dirty="0" smtClean="0">
                <a:latin typeface="Calibri" pitchFamily="34" charset="0"/>
              </a:rPr>
              <a:t>(http://www.italiangrid.it)</a:t>
            </a:r>
          </a:p>
        </p:txBody>
      </p:sp>
      <p:pic>
        <p:nvPicPr>
          <p:cNvPr id="2050" name="Picture 2" descr="http://www.italiangrid.it/themes/garland/images/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-22225"/>
            <a:ext cx="29432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taliangrid.it/sites/default/files/copertina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795335"/>
            <a:ext cx="3181351" cy="57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235326" y="824385"/>
            <a:ext cx="5781674" cy="160131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US" sz="2000" b="0" dirty="0">
                <a:solidFill>
                  <a:srgbClr val="FF0000"/>
                </a:solidFill>
                <a:latin typeface="Comic Sans MS" pitchFamily="66" charset="0"/>
              </a:rPr>
              <a:t>Italian </a:t>
            </a:r>
            <a:r>
              <a:rPr lang="en-US" sz="2000" b="0" dirty="0" smtClean="0">
                <a:solidFill>
                  <a:srgbClr val="FF0000"/>
                </a:solidFill>
                <a:latin typeface="Comic Sans MS" pitchFamily="66" charset="0"/>
              </a:rPr>
              <a:t>Grid Initiative (IGI)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 is a Joint Research Unit supported by the Italian Ministry of University and Research (MIUR) and recognized by the EU Commission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3235326" y="2449985"/>
            <a:ext cx="5781674" cy="10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IGI provides the </a:t>
            </a: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Italian Grid Infrastructure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for supporting common services for e-Research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3400426" y="3935885"/>
            <a:ext cx="4092574" cy="25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58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sites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25000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CPU cores, </a:t>
            </a: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8000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CPUs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28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PB of disk storage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PB of tape storage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50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VOs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30M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job/year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2000" b="0" kern="0" dirty="0" smtClean="0">
                <a:solidFill>
                  <a:srgbClr val="000066"/>
                </a:solidFill>
                <a:latin typeface="Comic Sans MS" pitchFamily="66" charset="0"/>
              </a:rPr>
              <a:t> Application Domains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3362326" y="3567585"/>
            <a:ext cx="2466974" cy="40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000" b="0" u="sng" kern="0" dirty="0" smtClean="0">
                <a:solidFill>
                  <a:srgbClr val="000066"/>
                </a:solidFill>
                <a:latin typeface="Comic Sans MS" pitchFamily="66" charset="0"/>
              </a:rPr>
              <a:t>IGI in numbers</a:t>
            </a:r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5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0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  <a:noFill/>
        </p:spPr>
        <p:txBody>
          <a:bodyPr/>
          <a:lstStyle/>
          <a:p>
            <a:fld id="{FC6D33F0-6798-4CEC-8DB5-87F585676C35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0" y="-215900"/>
            <a:ext cx="6724650" cy="1141413"/>
          </a:xfrm>
        </p:spPr>
        <p:txBody>
          <a:bodyPr/>
          <a:lstStyle/>
          <a:p>
            <a:pPr eaLnBrk="1" hangingPunct="1"/>
            <a:r>
              <a:rPr lang="en-GB" sz="2400" b="0" smtClean="0">
                <a:latin typeface="Calibri" pitchFamily="34" charset="0"/>
              </a:rPr>
              <a:t>The Catania Science Gateway components </a:t>
            </a:r>
          </a:p>
        </p:txBody>
      </p:sp>
      <p:sp>
        <p:nvSpPr>
          <p:cNvPr id="29" name="Segnaposto contenuto 2"/>
          <p:cNvSpPr>
            <a:spLocks/>
          </p:cNvSpPr>
          <p:nvPr/>
        </p:nvSpPr>
        <p:spPr bwMode="auto">
          <a:xfrm>
            <a:off x="25400" y="774700"/>
            <a:ext cx="9055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primary requirements that drove us in the design and implementation of the Science Gateway were: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Use of 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standards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Simplicity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Easiness of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use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Re-usability</a:t>
            </a: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106" name="Segnaposto contenuto 2"/>
          <p:cNvSpPr>
            <a:spLocks/>
          </p:cNvSpPr>
          <p:nvPr/>
        </p:nvSpPr>
        <p:spPr bwMode="auto">
          <a:xfrm>
            <a:off x="76200" y="2882900"/>
            <a:ext cx="90551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For the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development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of the basic elements of the Science Gateway we  decided to adopt the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JSR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286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standard and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Liferay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as </a:t>
            </a:r>
            <a:r>
              <a:rPr lang="en-US" dirty="0" err="1" smtClean="0">
                <a:solidFill>
                  <a:srgbClr val="000060"/>
                </a:solidFill>
                <a:latin typeface="Comic Sans MS" pitchFamily="66" charset="0"/>
              </a:rPr>
              <a:t>portlet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container</a:t>
            </a: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8" name="Segnaposto contenuto 2"/>
          <p:cNvSpPr>
            <a:spLocks/>
          </p:cNvSpPr>
          <p:nvPr/>
        </p:nvSpPr>
        <p:spPr bwMode="auto">
          <a:xfrm>
            <a:off x="76200" y="3657600"/>
            <a:ext cx="90551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Identity Federations based on the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SAML 2.0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 standard and on its implementation based on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Shibboleth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charset="2"/>
              <a:buChar char="v"/>
            </a:pP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76200" y="4394200"/>
            <a:ext cx="90551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To access the computing resources we use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SAGA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its JSAGA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implementation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charset="2"/>
              <a:buChar char="v"/>
            </a:pP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10" name="Segnaposto contenuto 2"/>
          <p:cNvSpPr>
            <a:spLocks/>
          </p:cNvSpPr>
          <p:nvPr/>
        </p:nvSpPr>
        <p:spPr bwMode="auto">
          <a:xfrm>
            <a:off x="76200" y="5130800"/>
            <a:ext cx="90551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For all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grid transactions we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rely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on robot X.509 certificates and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on the following standards: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JAX-RS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and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PKCS#11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charset="2"/>
              <a:buChar char="v"/>
            </a:pP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pic>
        <p:nvPicPr>
          <p:cNvPr id="11" name="Picture 24" descr="https://fbcdn-sphotos-c-a.akamaihd.net/hphotos-ak-ash3/523626_410429225687603_151341434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55" y="1130556"/>
            <a:ext cx="1252537" cy="132688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2"/>
          <p:cNvSpPr>
            <a:spLocks/>
          </p:cNvSpPr>
          <p:nvPr/>
        </p:nvSpPr>
        <p:spPr bwMode="auto">
          <a:xfrm>
            <a:off x="88900" y="5816600"/>
            <a:ext cx="849709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We comply with </a:t>
            </a:r>
            <a:r>
              <a:rPr lang="en-US" dirty="0">
                <a:solidFill>
                  <a:srgbClr val="000060"/>
                </a:solidFill>
                <a:latin typeface="Comic Sans MS" pitchFamily="66" charset="0"/>
              </a:rPr>
              <a:t>the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  <a:hlinkClick r:id="rId4"/>
              </a:rPr>
              <a:t>EGI VO Portal Policy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and the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  <a:hlinkClick r:id="rId5"/>
              </a:rPr>
              <a:t>EGI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  <a:hlinkClick r:id="rId5"/>
              </a:rPr>
              <a:t>Grid</a:t>
            </a:r>
            <a:br>
              <a:rPr lang="en-US" dirty="0" smtClean="0">
                <a:solidFill>
                  <a:srgbClr val="F01302"/>
                </a:solidFill>
                <a:latin typeface="Comic Sans MS" pitchFamily="66" charset="0"/>
                <a:hlinkClick r:id="rId5"/>
              </a:rPr>
            </a:br>
            <a:r>
              <a:rPr lang="en-US" dirty="0" smtClean="0">
                <a:solidFill>
                  <a:srgbClr val="F01302"/>
                </a:solidFill>
                <a:latin typeface="Comic Sans MS" pitchFamily="66" charset="0"/>
                <a:hlinkClick r:id="rId5"/>
              </a:rPr>
              <a:t>Security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  <a:hlinkClick r:id="rId5"/>
              </a:rPr>
              <a:t>Traceability and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  <a:hlinkClick r:id="rId5"/>
              </a:rPr>
              <a:t>Logging Policy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!!</a:t>
            </a:r>
            <a:endParaRPr lang="en-US" dirty="0">
              <a:solidFill>
                <a:srgbClr val="00006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charset="2"/>
              <a:buChar char="v"/>
            </a:pPr>
            <a:endParaRPr lang="it-IT" sz="16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1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6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6" grpId="0"/>
      <p:bldP spid="8" grpId="0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sp>
        <p:nvSpPr>
          <p:cNvPr id="512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381D80-CA29-41B2-9B9F-A0CEFBB3FFF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75" y="82550"/>
            <a:ext cx="3246438" cy="685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Calibri" pitchFamily="34" charset="0"/>
              </a:rPr>
              <a:t>Topics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804863"/>
            <a:ext cx="8991600" cy="5519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US" sz="2000" b="0" dirty="0" smtClean="0">
                <a:solidFill>
                  <a:srgbClr val="FF0000"/>
                </a:solidFill>
                <a:latin typeface="Comic Sans MS" pitchFamily="66" charset="0"/>
              </a:rPr>
              <a:t>IBFM CNR - LATO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 (</a:t>
            </a:r>
            <a:r>
              <a:rPr lang="en-US" sz="2000" b="0" dirty="0" err="1" smtClean="0">
                <a:solidFill>
                  <a:srgbClr val="000066"/>
                </a:solidFill>
                <a:latin typeface="Comic Sans MS" pitchFamily="66" charset="0"/>
              </a:rPr>
              <a:t>LAboratorio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 di </a:t>
            </a:r>
            <a:r>
              <a:rPr lang="en-US" sz="2000" b="0" dirty="0" err="1" smtClean="0">
                <a:solidFill>
                  <a:srgbClr val="000066"/>
                </a:solidFill>
                <a:latin typeface="Comic Sans MS" pitchFamily="66" charset="0"/>
              </a:rPr>
              <a:t>Tecnologie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000066"/>
                </a:solidFill>
                <a:latin typeface="Comic Sans MS" pitchFamily="66" charset="0"/>
              </a:rPr>
              <a:t>Oncologiche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) </a:t>
            </a:r>
            <a:b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@ HSR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Clinical and Research Activities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US" sz="2000" b="0" dirty="0" smtClean="0">
                <a:solidFill>
                  <a:srgbClr val="FF0000"/>
                </a:solidFill>
                <a:latin typeface="Comic Sans MS" pitchFamily="66" charset="0"/>
              </a:rPr>
              <a:t>Intra-Operative Electron Radio Therapy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 (IOERT) </a:t>
            </a:r>
            <a:b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technique in a nutshell</a:t>
            </a:r>
          </a:p>
          <a:p>
            <a:pPr eaLnBrk="1" hangingPunct="1">
              <a:lnSpc>
                <a:spcPct val="80000"/>
              </a:lnSpc>
            </a:pPr>
            <a:endParaRPr lang="en-US" sz="2000" b="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0"/>
                </a:solidFill>
                <a:latin typeface="Comic Sans MS" pitchFamily="66" charset="0"/>
              </a:rPr>
              <a:t>Overview of </a:t>
            </a:r>
            <a:r>
              <a:rPr lang="en-US" sz="2000" b="0" dirty="0" err="1" smtClean="0">
                <a:solidFill>
                  <a:srgbClr val="FF0000"/>
                </a:solidFill>
                <a:latin typeface="Comic Sans MS" pitchFamily="66" charset="0"/>
              </a:rPr>
              <a:t>iort_therapy</a:t>
            </a: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, a Monte Carlo application based on the GEANT4 toolkit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The role of advanced R&amp;E networking and computing infrastructures: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Consorzio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COMETA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 Italian Grid Infrastructure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The Catania Science Gateway components;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iort_therapy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application on the Science Gateway</a:t>
            </a:r>
          </a:p>
          <a:p>
            <a:pPr eaLnBrk="1" hangingPunct="1">
              <a:lnSpc>
                <a:spcPct val="80000"/>
              </a:lnSpc>
            </a:pPr>
            <a:endParaRPr lang="en-US" sz="2000" b="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>
                <a:solidFill>
                  <a:srgbClr val="000066"/>
                </a:solidFill>
                <a:latin typeface="Comic Sans MS" pitchFamily="66" charset="0"/>
              </a:rPr>
              <a:t>Summary and Conclusions</a:t>
            </a:r>
          </a:p>
        </p:txBody>
      </p:sp>
      <p:pic>
        <p:nvPicPr>
          <p:cNvPr id="9" name="Picture 24" descr="https://fbcdn-sphotos-c-a.akamaihd.net/hphotos-ak-ash3/523626_410429225687603_1513414347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5" y="4813556"/>
            <a:ext cx="1252537" cy="132688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6" descr="Logo ibfm 2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0" y="1743076"/>
            <a:ext cx="972000" cy="73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LOGO DEFINITIVO LATO cop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1100" y="1166813"/>
            <a:ext cx="1764000" cy="53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taliangrid.it/themes/garland/images/header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013455"/>
            <a:ext cx="3175450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81" y="4013455"/>
            <a:ext cx="891809" cy="80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56465"/>
            <a:ext cx="527050" cy="476250"/>
          </a:xfrm>
          <a:noFill/>
        </p:spPr>
        <p:txBody>
          <a:bodyPr/>
          <a:lstStyle/>
          <a:p>
            <a:fld id="{754A06A6-077F-466C-8762-CEFCB3EC6F00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17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0" y="-215900"/>
            <a:ext cx="6724650" cy="1141413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Calibri" pitchFamily="34" charset="0"/>
              </a:rPr>
              <a:t>The Catania Science Gateway model </a:t>
            </a:r>
          </a:p>
        </p:txBody>
      </p:sp>
      <p:pic>
        <p:nvPicPr>
          <p:cNvPr id="90" name="Picture 2" descr="http://cms.iopscience.iop.org/alfresco/d/d/workspace/SpacesStore/36af8528-2015-11e1-8314-e901e4daa3c3/Shibboleth-logo.gif?guest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9" y="906900"/>
            <a:ext cx="664963" cy="6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le 6"/>
          <p:cNvSpPr/>
          <p:nvPr/>
        </p:nvSpPr>
        <p:spPr>
          <a:xfrm rot="5400000">
            <a:off x="5021213" y="2274780"/>
            <a:ext cx="2392363" cy="6985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+mn-cs"/>
              </a:rPr>
              <a:t>Science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+mn-cs"/>
              </a:rPr>
              <a:t>Gateway</a:t>
            </a:r>
          </a:p>
        </p:txBody>
      </p:sp>
      <p:pic>
        <p:nvPicPr>
          <p:cNvPr id="93" name="Picture 8" descr="Screen shot 2011-04-18 at 4.08.00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7730">
            <a:off x="5441950" y="3321736"/>
            <a:ext cx="1298575" cy="463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Rounded Rectangle 17"/>
          <p:cNvSpPr/>
          <p:nvPr/>
        </p:nvSpPr>
        <p:spPr>
          <a:xfrm>
            <a:off x="179388" y="1074046"/>
            <a:ext cx="5010150" cy="2428386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95" name="Picture 27" descr="User-group-25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012419"/>
            <a:ext cx="128111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Left Brace 30"/>
          <p:cNvSpPr/>
          <p:nvPr/>
        </p:nvSpPr>
        <p:spPr>
          <a:xfrm>
            <a:off x="6688138" y="1516748"/>
            <a:ext cx="341312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rgbClr val="2B519A"/>
              </a:solidFill>
              <a:latin typeface="Arial"/>
              <a:cs typeface="+mn-cs"/>
            </a:endParaRPr>
          </a:p>
        </p:txBody>
      </p:sp>
      <p:sp>
        <p:nvSpPr>
          <p:cNvPr id="97" name="Rounded Rectangle 16"/>
          <p:cNvSpPr/>
          <p:nvPr/>
        </p:nvSpPr>
        <p:spPr>
          <a:xfrm>
            <a:off x="35496" y="4262931"/>
            <a:ext cx="6750844" cy="2190611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713" y="4705241"/>
            <a:ext cx="1689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Rounded Rectangle 12"/>
          <p:cNvSpPr/>
          <p:nvPr/>
        </p:nvSpPr>
        <p:spPr>
          <a:xfrm>
            <a:off x="314929" y="2435960"/>
            <a:ext cx="4736827" cy="84455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Standard-based (SAGA) </a:t>
            </a:r>
            <a:r>
              <a:rPr lang="en-US" sz="1600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/>
            </a:r>
            <a:br>
              <a:rPr lang="en-US" sz="1600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n-US" sz="1600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middleware-independent </a:t>
            </a:r>
            <a:r>
              <a:rPr lang="en-US" sz="1600" kern="0" dirty="0" smtClean="0">
                <a:solidFill>
                  <a:srgbClr val="FFFFFF"/>
                </a:solidFill>
                <a:latin typeface="Comic Sans MS" pitchFamily="66" charset="0"/>
              </a:rPr>
              <a:t>Grid </a:t>
            </a:r>
            <a:r>
              <a:rPr lang="en-US" sz="1600" kern="0" dirty="0">
                <a:solidFill>
                  <a:srgbClr val="FFFFFF"/>
                </a:solidFill>
                <a:latin typeface="Comic Sans MS" pitchFamily="66" charset="0"/>
              </a:rPr>
              <a:t>Engine</a:t>
            </a:r>
            <a:endParaRPr lang="en-US" sz="1600" kern="0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0" name="Immagine 68" descr="logo_unicor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07" y="5746120"/>
            <a:ext cx="1800225" cy="4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magine 69" descr="glob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6950" y="5463670"/>
            <a:ext cx="1143709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magin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9600" y="4739373"/>
            <a:ext cx="1943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magin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2" y="5653752"/>
            <a:ext cx="1235076" cy="611731"/>
          </a:xfrm>
          <a:prstGeom prst="rect">
            <a:avLst/>
          </a:prstGeom>
        </p:spPr>
      </p:pic>
      <p:pic>
        <p:nvPicPr>
          <p:cNvPr id="105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2774" y="4596200"/>
            <a:ext cx="1559066" cy="694036"/>
          </a:xfrm>
          <a:prstGeom prst="rect">
            <a:avLst/>
          </a:prstGeom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698" y="4524192"/>
            <a:ext cx="11239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Fumetto 1 106"/>
          <p:cNvSpPr/>
          <p:nvPr/>
        </p:nvSpPr>
        <p:spPr>
          <a:xfrm>
            <a:off x="6934200" y="4574273"/>
            <a:ext cx="213360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Users from different organizations having different roles and privileges</a:t>
            </a:r>
          </a:p>
        </p:txBody>
      </p:sp>
      <p:pic>
        <p:nvPicPr>
          <p:cNvPr id="108" name="Picture 4" descr="http://t1.gstatic.com/images?q=tbn:ANd9GcS8p6n1emVWk3PZzdXv12mXonjPOwO6wMQdk6c-A5G9gm0-9-rX1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99856"/>
            <a:ext cx="793383" cy="791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29"/>
          <p:cNvSpPr txBox="1">
            <a:spLocks noChangeArrowheads="1"/>
          </p:cNvSpPr>
          <p:nvPr/>
        </p:nvSpPr>
        <p:spPr bwMode="auto">
          <a:xfrm>
            <a:off x="6937375" y="2363952"/>
            <a:ext cx="209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2B519A"/>
                </a:solidFill>
                <a:latin typeface="Comic Sans MS" pitchFamily="66" charset="0"/>
              </a:rPr>
              <a:t>Administrator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2B519A"/>
                </a:solidFill>
                <a:latin typeface="Comic Sans MS" pitchFamily="66" charset="0"/>
              </a:rPr>
              <a:t>Power User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2B519A"/>
                </a:solidFill>
                <a:latin typeface="Comic Sans MS" pitchFamily="66" charset="0"/>
              </a:rPr>
              <a:t>Basic User</a:t>
            </a:r>
          </a:p>
        </p:txBody>
      </p:sp>
      <p:pic>
        <p:nvPicPr>
          <p:cNvPr id="110" name="Picture 2" descr="http://t1.gstatic.com/images?q=tbn:ANd9GcSLfLRQkzw1rvCuzom5wDrodzDQUSIfxbLqFBtibcGXKSwuhP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3" y="1356870"/>
            <a:ext cx="971600" cy="9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euisoTTPPWWicon18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0206"/>
            <a:ext cx="1166945" cy="11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fig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17316"/>
            <a:ext cx="1368152" cy="10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31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ccia bidirezionale verticale 1"/>
          <p:cNvSpPr/>
          <p:nvPr/>
        </p:nvSpPr>
        <p:spPr bwMode="auto">
          <a:xfrm>
            <a:off x="1327473" y="3375711"/>
            <a:ext cx="514027" cy="1042689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Freccia bidirezionale verticale 31"/>
          <p:cNvSpPr/>
          <p:nvPr/>
        </p:nvSpPr>
        <p:spPr bwMode="auto">
          <a:xfrm>
            <a:off x="2572073" y="3375711"/>
            <a:ext cx="514027" cy="1042689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Freccia bidirezionale verticale 32"/>
          <p:cNvSpPr/>
          <p:nvPr/>
        </p:nvSpPr>
        <p:spPr bwMode="auto">
          <a:xfrm>
            <a:off x="3702373" y="3375711"/>
            <a:ext cx="514027" cy="1042689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Freccia bidirezionale verticale 33"/>
          <p:cNvSpPr/>
          <p:nvPr/>
        </p:nvSpPr>
        <p:spPr bwMode="auto">
          <a:xfrm rot="5400000">
            <a:off x="5256309" y="1963744"/>
            <a:ext cx="514027" cy="978028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8856" y="5586217"/>
            <a:ext cx="16811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4" y="828521"/>
            <a:ext cx="5861396" cy="56214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4FB62E-1C70-4049-BA49-297925CD36EE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15900"/>
            <a:ext cx="8089900" cy="1141413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Calibri" pitchFamily="34" charset="0"/>
              </a:rPr>
              <a:t>The </a:t>
            </a:r>
            <a:r>
              <a:rPr lang="en-GB" sz="2400" b="0" dirty="0" err="1" smtClean="0">
                <a:latin typeface="Calibri" pitchFamily="34" charset="0"/>
              </a:rPr>
              <a:t>iort_therapy</a:t>
            </a:r>
            <a:r>
              <a:rPr lang="en-GB" sz="2400" b="0" dirty="0" smtClean="0">
                <a:latin typeface="Calibri" pitchFamily="34" charset="0"/>
              </a:rPr>
              <a:t> application on the Science Gateway </a:t>
            </a:r>
          </a:p>
        </p:txBody>
      </p:sp>
      <p:sp>
        <p:nvSpPr>
          <p:cNvPr id="17" name="Fumetto 1 16"/>
          <p:cNvSpPr/>
          <p:nvPr/>
        </p:nvSpPr>
        <p:spPr>
          <a:xfrm>
            <a:off x="6480175" y="2332039"/>
            <a:ext cx="2133600" cy="1173162"/>
          </a:xfrm>
          <a:prstGeom prst="wedgeRectCallout">
            <a:avLst>
              <a:gd name="adj1" fmla="val -171932"/>
              <a:gd name="adj2" fmla="val -69811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It </a:t>
            </a: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shows the list of enabled infrastructures</a:t>
            </a:r>
            <a:endParaRPr lang="en-US" kern="0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8440" name="Picture 13" descr="http://gw.ct.infn.it/iort-portlet/images/glass_number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20685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097588" y="6008852"/>
            <a:ext cx="173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2B519A"/>
                </a:solidFill>
                <a:latin typeface="Comic Sans MS" pitchFamily="66" charset="0"/>
              </a:rPr>
              <a:t>Follow us on:</a:t>
            </a:r>
            <a:endParaRPr lang="en-US" kern="0" dirty="0">
              <a:solidFill>
                <a:srgbClr val="2B519A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gw.ct.infn.it/image/image_gallery?uuid=8e5ad4ee-580c-4732-a02e-620e75853f97&amp;groupId=1566106&amp;t=13433928251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5793984"/>
            <a:ext cx="695326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fbcdn-sphotos-c-a.akamaihd.net/hphotos-ak-ash3/523626_410429225687603_1513414347_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6" y="5706802"/>
            <a:ext cx="727074" cy="7702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8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umetto 1 18"/>
          <p:cNvSpPr/>
          <p:nvPr/>
        </p:nvSpPr>
        <p:spPr>
          <a:xfrm>
            <a:off x="6480175" y="3619500"/>
            <a:ext cx="2133600" cy="1079500"/>
          </a:xfrm>
          <a:prstGeom prst="wedgeRectCallout">
            <a:avLst>
              <a:gd name="adj1" fmla="val -124909"/>
              <a:gd name="adj2" fmla="val -18720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It provides </a:t>
            </a: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instructions for user</a:t>
            </a:r>
            <a:endParaRPr lang="en-US" kern="0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" name="Segnaposto contenuto 2"/>
          <p:cNvSpPr>
            <a:spLocks/>
          </p:cNvSpPr>
          <p:nvPr/>
        </p:nvSpPr>
        <p:spPr bwMode="auto">
          <a:xfrm>
            <a:off x="6240463" y="1471613"/>
            <a:ext cx="202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sz="1400" dirty="0">
                <a:solidFill>
                  <a:schemeClr val="accent1"/>
                </a:solidFill>
                <a:latin typeface="Comic Sans MS" pitchFamily="66" charset="0"/>
              </a:rPr>
              <a:t>running on 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  <a:hlinkClick r:id="rId9"/>
              </a:rPr>
              <a:t>sgw.garr.it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26" y="817563"/>
            <a:ext cx="2446862" cy="78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85813"/>
            <a:ext cx="5295900" cy="568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umetto 1 14"/>
          <p:cNvSpPr/>
          <p:nvPr/>
        </p:nvSpPr>
        <p:spPr>
          <a:xfrm>
            <a:off x="6670675" y="2382838"/>
            <a:ext cx="2133600" cy="1808162"/>
          </a:xfrm>
          <a:prstGeom prst="wedgeRectCallout">
            <a:avLst>
              <a:gd name="adj1" fmla="val -179670"/>
              <a:gd name="adj2" fmla="val 14098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It is possible to rank the generic computing resource</a:t>
            </a:r>
          </a:p>
        </p:txBody>
      </p:sp>
      <p:sp>
        <p:nvSpPr>
          <p:cNvPr id="1945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EED91A-16CE-4140-87C4-D1801EBC254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15900"/>
            <a:ext cx="8089900" cy="1141413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Calibri" pitchFamily="34" charset="0"/>
              </a:rPr>
              <a:t>The </a:t>
            </a:r>
            <a:r>
              <a:rPr lang="en-GB" sz="2400" b="0" dirty="0" err="1" smtClean="0">
                <a:latin typeface="Calibri" pitchFamily="34" charset="0"/>
              </a:rPr>
              <a:t>iort_therapy</a:t>
            </a:r>
            <a:r>
              <a:rPr lang="en-GB" sz="2400" b="0" dirty="0" smtClean="0">
                <a:latin typeface="Calibri" pitchFamily="34" charset="0"/>
              </a:rPr>
              <a:t> application on the Science Gateway </a:t>
            </a:r>
          </a:p>
        </p:txBody>
      </p:sp>
      <p:sp>
        <p:nvSpPr>
          <p:cNvPr id="17" name="Fumetto 1 16"/>
          <p:cNvSpPr/>
          <p:nvPr/>
        </p:nvSpPr>
        <p:spPr>
          <a:xfrm>
            <a:off x="6683375" y="4325938"/>
            <a:ext cx="2133600" cy="1808162"/>
          </a:xfrm>
          <a:prstGeom prst="wedgeRectCallout">
            <a:avLst>
              <a:gd name="adj1" fmla="val -187408"/>
              <a:gd name="adj2" fmla="val 13396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It shows the computing resources where GEANT4 has been successfully deployed</a:t>
            </a:r>
          </a:p>
        </p:txBody>
      </p:sp>
      <p:pic>
        <p:nvPicPr>
          <p:cNvPr id="19464" name="Picture 4" descr="http://gw.ct.infn.it/iort-portlet/images/glass_number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0" y="21685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6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contenuto 2"/>
          <p:cNvSpPr>
            <a:spLocks/>
          </p:cNvSpPr>
          <p:nvPr/>
        </p:nvSpPr>
        <p:spPr bwMode="auto">
          <a:xfrm>
            <a:off x="6240463" y="1471613"/>
            <a:ext cx="202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sz="1400" dirty="0">
                <a:solidFill>
                  <a:schemeClr val="accent1"/>
                </a:solidFill>
                <a:latin typeface="Comic Sans MS" pitchFamily="66" charset="0"/>
              </a:rPr>
              <a:t>running on 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  <a:hlinkClick r:id="rId5"/>
              </a:rPr>
              <a:t>sgw.garr.it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26" y="817563"/>
            <a:ext cx="2446862" cy="78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484313"/>
            <a:ext cx="6092825" cy="49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72015C-C203-44E1-905E-5EC13236D097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15900"/>
            <a:ext cx="8089900" cy="1141413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Calibri" pitchFamily="34" charset="0"/>
              </a:rPr>
              <a:t>The </a:t>
            </a:r>
            <a:r>
              <a:rPr lang="en-GB" sz="2400" b="0" dirty="0" err="1" smtClean="0">
                <a:latin typeface="Calibri" pitchFamily="34" charset="0"/>
              </a:rPr>
              <a:t>iort_therapy</a:t>
            </a:r>
            <a:r>
              <a:rPr lang="en-GB" sz="2400" b="0" dirty="0" smtClean="0">
                <a:latin typeface="Calibri" pitchFamily="34" charset="0"/>
              </a:rPr>
              <a:t> application on the Science Gateway </a:t>
            </a:r>
          </a:p>
        </p:txBody>
      </p:sp>
      <p:sp>
        <p:nvSpPr>
          <p:cNvPr id="17" name="Fumetto 1 16"/>
          <p:cNvSpPr/>
          <p:nvPr/>
        </p:nvSpPr>
        <p:spPr>
          <a:xfrm>
            <a:off x="6683375" y="1954213"/>
            <a:ext cx="2133600" cy="1246187"/>
          </a:xfrm>
          <a:prstGeom prst="wedgeRectCallout">
            <a:avLst>
              <a:gd name="adj1" fmla="val -146338"/>
              <a:gd name="adj2" fmla="val 2018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Uploading a GEANT4 macro as ASCII file or use the text-area</a:t>
            </a:r>
          </a:p>
        </p:txBody>
      </p:sp>
      <p:sp>
        <p:nvSpPr>
          <p:cNvPr id="15" name="Fumetto 1 14"/>
          <p:cNvSpPr/>
          <p:nvPr/>
        </p:nvSpPr>
        <p:spPr>
          <a:xfrm>
            <a:off x="6670675" y="5410200"/>
            <a:ext cx="2133600" cy="800100"/>
          </a:xfrm>
          <a:prstGeom prst="wedgeRectCallout">
            <a:avLst>
              <a:gd name="adj1" fmla="val -148124"/>
              <a:gd name="adj2" fmla="val -50212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# of Monte Carlo jobs submitted</a:t>
            </a:r>
          </a:p>
        </p:txBody>
      </p:sp>
      <p:pic>
        <p:nvPicPr>
          <p:cNvPr id="20489" name="Picture 4" descr="http://gw.ct.infn.it/iort-portlet/images/glass_numbers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18272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umetto 1 15"/>
          <p:cNvSpPr/>
          <p:nvPr/>
        </p:nvSpPr>
        <p:spPr>
          <a:xfrm>
            <a:off x="6683375" y="3476625"/>
            <a:ext cx="2133600" cy="635000"/>
          </a:xfrm>
          <a:prstGeom prst="wedgeRectCallout">
            <a:avLst>
              <a:gd name="adj1" fmla="val -129075"/>
              <a:gd name="adj2" fmla="val 35058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Job description</a:t>
            </a:r>
          </a:p>
        </p:txBody>
      </p:sp>
      <p:sp>
        <p:nvSpPr>
          <p:cNvPr id="13" name="Fumetto 1 12"/>
          <p:cNvSpPr/>
          <p:nvPr/>
        </p:nvSpPr>
        <p:spPr>
          <a:xfrm>
            <a:off x="6683375" y="4416425"/>
            <a:ext cx="2133600" cy="635000"/>
          </a:xfrm>
          <a:prstGeom prst="wedgeRectCallout">
            <a:avLst>
              <a:gd name="adj1" fmla="val -241575"/>
              <a:gd name="adj2" fmla="val -30942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Enable e-mail notification</a:t>
            </a:r>
          </a:p>
        </p:txBody>
      </p:sp>
      <p:sp>
        <p:nvSpPr>
          <p:cNvPr id="1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20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contenuto 2"/>
          <p:cNvSpPr>
            <a:spLocks/>
          </p:cNvSpPr>
          <p:nvPr/>
        </p:nvSpPr>
        <p:spPr bwMode="auto">
          <a:xfrm>
            <a:off x="6240463" y="1471613"/>
            <a:ext cx="202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sz="1400" dirty="0">
                <a:solidFill>
                  <a:schemeClr val="accent1"/>
                </a:solidFill>
                <a:latin typeface="Comic Sans MS" pitchFamily="66" charset="0"/>
              </a:rPr>
              <a:t>running on 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  <a:hlinkClick r:id="rId5"/>
              </a:rPr>
              <a:t>sgw.garr.it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26" y="817563"/>
            <a:ext cx="2446862" cy="78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0" y="881063"/>
            <a:ext cx="8639084" cy="5595937"/>
          </a:xfrm>
          <a:prstGeom prst="rect">
            <a:avLst/>
          </a:prstGeom>
        </p:spPr>
      </p:pic>
      <p:sp>
        <p:nvSpPr>
          <p:cNvPr id="2150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A3E19E-3B49-407B-A446-15B594565EAE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15900"/>
            <a:ext cx="8089900" cy="1141413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Calibri" pitchFamily="34" charset="0"/>
              </a:rPr>
              <a:t>The </a:t>
            </a:r>
            <a:r>
              <a:rPr lang="en-GB" sz="2400" b="0" dirty="0" err="1" smtClean="0">
                <a:latin typeface="Calibri" pitchFamily="34" charset="0"/>
              </a:rPr>
              <a:t>iort_therapy</a:t>
            </a:r>
            <a:r>
              <a:rPr lang="en-GB" sz="2400" b="0" dirty="0" smtClean="0">
                <a:latin typeface="Calibri" pitchFamily="34" charset="0"/>
              </a:rPr>
              <a:t> application on the Science Gateway 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0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contenuto 2"/>
          <p:cNvSpPr>
            <a:spLocks/>
          </p:cNvSpPr>
          <p:nvPr/>
        </p:nvSpPr>
        <p:spPr bwMode="auto">
          <a:xfrm>
            <a:off x="6240463" y="1471613"/>
            <a:ext cx="202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sz="1400" dirty="0">
                <a:solidFill>
                  <a:schemeClr val="accent1"/>
                </a:solidFill>
                <a:latin typeface="Comic Sans MS" pitchFamily="66" charset="0"/>
              </a:rPr>
              <a:t>running on 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  <a:hlinkClick r:id="rId4"/>
              </a:rPr>
              <a:t>sgw.garr.it</a:t>
            </a:r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26" y="817563"/>
            <a:ext cx="2446862" cy="78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5F2119-4FC9-4C87-B3A8-C770F23F21E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15900"/>
            <a:ext cx="8089900" cy="1141413"/>
          </a:xfrm>
        </p:spPr>
        <p:txBody>
          <a:bodyPr/>
          <a:lstStyle/>
          <a:p>
            <a:pPr eaLnBrk="1" hangingPunct="1"/>
            <a:r>
              <a:rPr lang="en-GB" sz="2400" b="0" dirty="0" err="1" smtClean="0">
                <a:latin typeface="Calibri" pitchFamily="34" charset="0"/>
              </a:rPr>
              <a:t>iort_therapy’s</a:t>
            </a:r>
            <a:r>
              <a:rPr lang="en-GB" sz="2400" b="0" dirty="0" smtClean="0">
                <a:latin typeface="Calibri" pitchFamily="34" charset="0"/>
              </a:rPr>
              <a:t> results</a:t>
            </a:r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114300" y="4330700"/>
            <a:ext cx="8890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The average data rate produced from the computing infrastructure: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EA2E08"/>
                </a:solidFill>
                <a:latin typeface="Comic Sans MS" pitchFamily="66" charset="0"/>
              </a:rPr>
              <a:t>partially</a:t>
            </a:r>
            <a:r>
              <a:rPr lang="en-US" dirty="0" smtClean="0">
                <a:solidFill>
                  <a:srgbClr val="EA2E08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address the IOERT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Clinical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requirements </a:t>
            </a:r>
          </a:p>
          <a:p>
            <a:pPr marL="1257300" lvl="2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The NOVAC7 </a:t>
            </a:r>
            <a:r>
              <a:rPr lang="en-US" dirty="0">
                <a:solidFill>
                  <a:srgbClr val="F01302"/>
                </a:solidFill>
                <a:latin typeface="Comic Sans MS" pitchFamily="66" charset="0"/>
              </a:rPr>
              <a:t>c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ommissioning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could be done in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1 week</a:t>
            </a:r>
            <a:endParaRPr lang="en-US" dirty="0" smtClean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10" name="Segnaposto contenuto 2"/>
          <p:cNvSpPr>
            <a:spLocks/>
          </p:cNvSpPr>
          <p:nvPr/>
        </p:nvSpPr>
        <p:spPr bwMode="auto">
          <a:xfrm>
            <a:off x="88900" y="5499100"/>
            <a:ext cx="8890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EA2E08"/>
                </a:solidFill>
                <a:latin typeface="Comic Sans MS" pitchFamily="66" charset="0"/>
              </a:rPr>
              <a:t>fully</a:t>
            </a:r>
            <a:r>
              <a:rPr lang="en-US" dirty="0" smtClean="0">
                <a:solidFill>
                  <a:srgbClr val="EA2E08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address the IOERT </a:t>
            </a: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Technical</a:t>
            </a: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 requirements </a:t>
            </a:r>
          </a:p>
          <a:p>
            <a:pPr marL="1257300" lvl="2" indent="-342900" algn="l"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The computing infrastructure helps to fulfill Company and </a:t>
            </a:r>
            <a:b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60"/>
                </a:solidFill>
                <a:latin typeface="Comic Sans MS" pitchFamily="66" charset="0"/>
              </a:rPr>
              <a:t>Research’s requirements</a:t>
            </a:r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3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" y="787400"/>
            <a:ext cx="5718969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2"/>
          <p:cNvSpPr>
            <a:spLocks/>
          </p:cNvSpPr>
          <p:nvPr/>
        </p:nvSpPr>
        <p:spPr bwMode="auto">
          <a:xfrm>
            <a:off x="5803900" y="1003300"/>
            <a:ext cx="2984500" cy="119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 Light" pitchFamily="34" charset="0"/>
                <a:ea typeface="SimSun" pitchFamily="2" charset="-122"/>
              </a:rPr>
              <a:t>43598 h</a:t>
            </a:r>
            <a:r>
              <a:rPr lang="en-US" sz="1600" b="1" dirty="0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</a:rPr>
              <a:t> </a:t>
            </a:r>
            <a:r>
              <a:rPr lang="en-US" sz="1600" b="1" dirty="0" err="1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  <a:hlinkClick r:id="rId4" action="ppaction://hlinkfile"/>
              </a:rPr>
              <a:t>WallClock</a:t>
            </a:r>
            <a:r>
              <a:rPr lang="en-US" sz="1600" b="1" dirty="0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</a:rPr>
              <a:t> Time used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 Light" pitchFamily="34" charset="0"/>
                <a:ea typeface="SimSun" pitchFamily="2" charset="-122"/>
              </a:rPr>
              <a:t>5436</a:t>
            </a:r>
            <a:r>
              <a:rPr lang="en-US" sz="1600" b="1" dirty="0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</a:rPr>
              <a:t> jobs submitted 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alibri Light" pitchFamily="34" charset="0"/>
                <a:ea typeface="SimSun" pitchFamily="2" charset="-122"/>
              </a:rPr>
              <a:t>85,2 GB </a:t>
            </a:r>
            <a:r>
              <a:rPr lang="it-IT" sz="1600" b="1" dirty="0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</a:rPr>
              <a:t> </a:t>
            </a:r>
            <a:r>
              <a:rPr lang="en-US" sz="1600" b="1" dirty="0" smtClean="0">
                <a:solidFill>
                  <a:srgbClr val="000060"/>
                </a:solidFill>
                <a:latin typeface="Calibri Light" pitchFamily="34" charset="0"/>
                <a:ea typeface="SimSun" pitchFamily="2" charset="-122"/>
              </a:rPr>
              <a:t>raw data produced</a:t>
            </a:r>
            <a:endParaRPr lang="en-US" sz="1600" b="1" dirty="0">
              <a:solidFill>
                <a:srgbClr val="000060"/>
              </a:solidFill>
              <a:latin typeface="Calibri Light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7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136915-14B9-489E-9448-F30B3691B28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>
          <a:xfrm>
            <a:off x="4948238" y="-12700"/>
            <a:ext cx="4005262" cy="855663"/>
          </a:xfrm>
          <a:noFill/>
        </p:spPr>
        <p:txBody>
          <a:bodyPr lIns="90000" tIns="46800" rIns="90000" bIns="46800"/>
          <a:lstStyle/>
          <a:p>
            <a:pPr algn="ctr" eaLnBrk="1" hangingPunct="1"/>
            <a:r>
              <a:rPr lang="en-US" sz="2400" b="0" dirty="0" smtClean="0">
                <a:latin typeface="Calibri" pitchFamily="34" charset="0"/>
              </a:rPr>
              <a:t>Summary &amp; Conclusions</a:t>
            </a:r>
          </a:p>
        </p:txBody>
      </p:sp>
      <p:sp>
        <p:nvSpPr>
          <p:cNvPr id="7" name="Segnaposto contenuto 2"/>
          <p:cNvSpPr>
            <a:spLocks/>
          </p:cNvSpPr>
          <p:nvPr/>
        </p:nvSpPr>
        <p:spPr bwMode="auto">
          <a:xfrm>
            <a:off x="101600" y="863600"/>
            <a:ext cx="88773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Thanks to the advanced R&amp;E Networking and the Computing Infrastructures the </a:t>
            </a:r>
            <a:r>
              <a:rPr lang="en-US" sz="2000" dirty="0" err="1" smtClean="0">
                <a:solidFill>
                  <a:srgbClr val="000060"/>
                </a:solidFill>
                <a:latin typeface="Comic Sans MS" pitchFamily="66" charset="0"/>
              </a:rPr>
              <a:t>LAboratorio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di </a:t>
            </a:r>
            <a:r>
              <a:rPr lang="en-US" sz="2000" dirty="0" err="1" smtClean="0">
                <a:solidFill>
                  <a:srgbClr val="000060"/>
                </a:solidFill>
                <a:latin typeface="Comic Sans MS" pitchFamily="66" charset="0"/>
              </a:rPr>
              <a:t>Tecnologie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0060"/>
                </a:solidFill>
                <a:latin typeface="Comic Sans MS" pitchFamily="66" charset="0"/>
              </a:rPr>
              <a:t>Oncologiche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can then: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endParaRPr lang="en-US" sz="2000" dirty="0" smtClean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Sustain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a research project to validate and improve commercial IOERT </a:t>
            </a:r>
            <a:r>
              <a:rPr lang="en-US" sz="2000" dirty="0">
                <a:solidFill>
                  <a:srgbClr val="000060"/>
                </a:solidFill>
                <a:latin typeface="Comic Sans MS" pitchFamily="66" charset="0"/>
              </a:rPr>
              <a:t>Treatment Planning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System (TPS)</a:t>
            </a:r>
          </a:p>
          <a:p>
            <a:pPr lvl="1" algn="just">
              <a:spcBef>
                <a:spcPct val="20000"/>
              </a:spcBef>
              <a:buClr>
                <a:schemeClr val="folHlink"/>
              </a:buClr>
              <a:buSzPct val="150000"/>
            </a:pPr>
            <a:endParaRPr lang="en-US" sz="2000" dirty="0" smtClean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Collaborate</a:t>
            </a:r>
            <a:r>
              <a:rPr lang="en-US" sz="2000" i="1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with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  <a:hlinkClick r:id="rId2"/>
              </a:rPr>
              <a:t>New Radiant Technology NRT </a:t>
            </a:r>
            <a:r>
              <a:rPr lang="en-US" sz="2000" dirty="0" err="1" smtClean="0">
                <a:solidFill>
                  <a:srgbClr val="000060"/>
                </a:solidFill>
                <a:latin typeface="Comic Sans MS" pitchFamily="66" charset="0"/>
                <a:hlinkClick r:id="rId2"/>
              </a:rPr>
              <a:t>S.p.a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  <a:hlinkClick r:id="rId2"/>
              </a:rPr>
              <a:t>.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company to optimize patient radio-protection and the design of the NOVAC collimation system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endParaRPr lang="en-US" sz="2000" dirty="0" smtClean="0">
              <a:solidFill>
                <a:srgbClr val="000060"/>
              </a:solidFill>
              <a:latin typeface="Comic Sans MS" pitchFamily="66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Promote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the use and the distribution of the </a:t>
            </a:r>
            <a:r>
              <a:rPr lang="en-US" sz="2000" dirty="0" err="1" smtClean="0">
                <a:solidFill>
                  <a:srgbClr val="000060"/>
                </a:solidFill>
                <a:latin typeface="Comic Sans MS" pitchFamily="66" charset="0"/>
              </a:rPr>
              <a:t>iort_therapy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 application in hospitals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0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E236A1-2B23-4082-9A13-521FC007C8F6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1379538" y="-12700"/>
            <a:ext cx="6704012" cy="855663"/>
          </a:xfrm>
          <a:noFill/>
        </p:spPr>
        <p:txBody>
          <a:bodyPr lIns="90000" tIns="46800" rIns="90000" bIns="46800"/>
          <a:lstStyle/>
          <a:p>
            <a:pPr algn="ctr" eaLnBrk="1" hangingPunct="1"/>
            <a:r>
              <a:rPr lang="en-US" sz="2400" b="0" dirty="0" smtClean="0">
                <a:latin typeface="Calibri" pitchFamily="34" charset="0"/>
              </a:rPr>
              <a:t>References</a:t>
            </a:r>
          </a:p>
        </p:txBody>
      </p:sp>
      <p:sp>
        <p:nvSpPr>
          <p:cNvPr id="24580" name="CasellaDiTesto 11"/>
          <p:cNvSpPr txBox="1">
            <a:spLocks noChangeArrowheads="1"/>
          </p:cNvSpPr>
          <p:nvPr/>
        </p:nvSpPr>
        <p:spPr bwMode="auto">
          <a:xfrm>
            <a:off x="158750" y="850900"/>
            <a:ext cx="8680450" cy="54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Clr>
                <a:schemeClr val="folHlink"/>
              </a:buClr>
              <a:buSzPct val="150000"/>
            </a:pP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Russo G,  CASARINO C,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Arnetta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Candiano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A Stefano. F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Alongi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Borasi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</a:t>
            </a:r>
            <a:br>
              <a:rPr lang="en-US" sz="16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Messa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MC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Gilardi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(2012).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Dose distribution changes with shielding disc misalignments and wrong orientations in breast IOERT: a Monte Carlo – GEANT4 and experimental study</a:t>
            </a:r>
            <a:r>
              <a:rPr lang="en-US" sz="1600" i="1" dirty="0">
                <a:solidFill>
                  <a:srgbClr val="000060"/>
                </a:solidFill>
                <a:latin typeface="Comic Sans MS" pitchFamily="66" charset="0"/>
              </a:rPr>
              <a:t>. 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J. Appl.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Clin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. Med. Phys. 5 , 74 - 92 </a:t>
            </a:r>
          </a:p>
          <a:p>
            <a:pPr marL="342900" indent="-342900" algn="just">
              <a:buClr>
                <a:schemeClr val="folHlink"/>
              </a:buClr>
              <a:buSzPct val="150000"/>
            </a:pP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G Russo, CASARINO C.,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Candiano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Borasi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Messa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MC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Gilardi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(2012).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 GEANT4 application for the simulation of the NOVAC7: a support to optimize the clinical setup in IOERT treatment.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In: 3</a:t>
            </a:r>
            <a:r>
              <a:rPr lang="en-US" sz="1600" baseline="30000" dirty="0">
                <a:solidFill>
                  <a:srgbClr val="000060"/>
                </a:solidFill>
                <a:latin typeface="Comic Sans MS" pitchFamily="66" charset="0"/>
              </a:rPr>
              <a:t>rd 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European Workshop on Monte Carlo Treatment Planning.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Sevilla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Spain, 15-18 May 2012</a:t>
            </a:r>
          </a:p>
          <a:p>
            <a:pPr marL="342900" indent="-342900" algn="just">
              <a:buClr>
                <a:schemeClr val="folHlink"/>
              </a:buClr>
              <a:buSzPct val="150000"/>
            </a:pP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I Fazio, G Russo, CASARINO C.,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Candiano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G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Borasi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Messa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MC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Gilardi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(2012).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DOSE DISTRIBUTION CHANGES WITH SHIELDING DISC MISALIGNMENTS AND WRONG ORIENTATIONS IN BREAST IOERT:  A MONTE CARLO – GEANT4 STUDY.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In: ISIORT 7th International Conference of the International Society for Intraoperative Radiation Therapy (ISIORT).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Baveno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Italy, June 22-24, 2012</a:t>
            </a:r>
          </a:p>
          <a:p>
            <a:pPr marL="342900" indent="-342900" algn="just">
              <a:buClr>
                <a:schemeClr val="folHlink"/>
              </a:buClr>
              <a:buSzPct val="150000"/>
            </a:pP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V.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Ardizzone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R.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Barbera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A.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Calanducci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M.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Fargetta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E.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Ingrà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I.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Porro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G. La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Rocca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S.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Monforte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R.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Ricceri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R.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Rotondo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D.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Scardaci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, A. </a:t>
            </a:r>
            <a:r>
              <a:rPr lang="en-US" sz="1600" dirty="0" err="1">
                <a:solidFill>
                  <a:srgbClr val="000060"/>
                </a:solidFill>
                <a:latin typeface="Comic Sans MS" pitchFamily="66" charset="0"/>
              </a:rPr>
              <a:t>Schenone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– 2012,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The DECIDE Science Gateway, Journal of Grid Computing</a:t>
            </a:r>
            <a:r>
              <a:rPr lang="en-US" sz="1600" dirty="0">
                <a:solidFill>
                  <a:srgbClr val="000060"/>
                </a:solidFill>
                <a:latin typeface="Comic Sans MS" pitchFamily="66" charset="0"/>
              </a:rPr>
              <a:t> – Special Issue: Science Gateway, ISSN 1570-7873, 2012</a:t>
            </a:r>
          </a:p>
          <a:p>
            <a:pPr marL="342900" indent="-342900" algn="just">
              <a:buClr>
                <a:schemeClr val="folHlink"/>
              </a:buClr>
              <a:buSzPct val="150000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9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http://vigilanteproject.com/wp-content/uploads/2012/04/than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808038"/>
            <a:ext cx="15033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8B587C-4B17-4A26-878F-7A9C4D69E884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89963" cy="54292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/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>
              <a:buFontTx/>
              <a:buNone/>
            </a:pPr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/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/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/>
            <a:endParaRPr lang="it-IT" b="0" dirty="0" smtClean="0">
              <a:solidFill>
                <a:srgbClr val="000066"/>
              </a:solidFill>
              <a:latin typeface="Verdana" pitchFamily="32" charset="0"/>
            </a:endParaRPr>
          </a:p>
          <a:p>
            <a:pPr eaLnBrk="1" hangingPunct="1"/>
            <a:endParaRPr lang="it-IT" sz="2800" b="0" dirty="0" smtClean="0">
              <a:solidFill>
                <a:srgbClr val="000066"/>
              </a:solidFill>
              <a:latin typeface="Verdana" pitchFamily="32" charset="0"/>
            </a:endParaRP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423988" y="903288"/>
            <a:ext cx="75930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Any questions, comments or remarks are very welcome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Contacts:  </a:t>
            </a:r>
            <a:r>
              <a:rPr lang="it-IT" sz="2000" dirty="0" smtClean="0">
                <a:solidFill>
                  <a:srgbClr val="000060"/>
                </a:solidFill>
                <a:latin typeface="Comic Sans MS" pitchFamily="66" charset="0"/>
                <a:hlinkClick r:id="rId3"/>
              </a:rPr>
              <a:t>carlo.casarino@polooncologicocefalu.it</a:t>
            </a:r>
            <a:r>
              <a:rPr lang="it-IT" sz="2000" dirty="0">
                <a:solidFill>
                  <a:srgbClr val="000060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rgbClr val="000060"/>
                </a:solidFill>
                <a:latin typeface="Comic Sans MS" pitchFamily="66" charset="0"/>
              </a:rPr>
            </a:br>
            <a:r>
              <a:rPr lang="it-IT" sz="2000" dirty="0" smtClean="0">
                <a:solidFill>
                  <a:srgbClr val="000060"/>
                </a:solidFill>
                <a:latin typeface="Comic Sans MS" pitchFamily="66" charset="0"/>
                <a:hlinkClick r:id="rId4"/>
              </a:rPr>
              <a:t>giuseppe.larocca@ct.infn.it</a:t>
            </a:r>
            <a:r>
              <a:rPr lang="it-IT" sz="2000" dirty="0" smtClean="0">
                <a:solidFill>
                  <a:srgbClr val="000060"/>
                </a:solidFill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pl-PL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5606" name="Picture 13" descr="LOGO DEFINITIVO LATO cop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" y="2360613"/>
            <a:ext cx="2260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magine 6" descr="Logo ibfm 2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8900" y="2197459"/>
            <a:ext cx="1006475" cy="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9" descr="http://gw.ct.infn.it/iort-portlet/images/logoSRGiglio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9038" y="3559175"/>
            <a:ext cx="866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2" descr="http://gw.ct.infn.it/iort-portlet/images/LogoPoloOncologico.png">
            <a:hlinkClick r:id="rId5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5776" y="2197459"/>
            <a:ext cx="2130424" cy="87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4" descr="https://fbcdn-sphotos-c-a.akamaihd.net/hphotos-ak-ash3/523626_410429225687603_1513414347_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1183" y="4778375"/>
            <a:ext cx="110570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4" descr="http://mcinquil.web.cern.ch/mcinquil/images/Infn_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869" y="3397407"/>
            <a:ext cx="1268412" cy="11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7" descr="http://gw.ct.infn.it/iort-portlet/images/img_logo_uow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5601" y="2346188"/>
            <a:ext cx="1976438" cy="5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0" descr="JSAGA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79676" y="5148263"/>
            <a:ext cx="243261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4" descr="http://www.redtree.be/wp-content/uploads/2012/07/Liferay_logo-large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83338" y="5135563"/>
            <a:ext cx="25479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0" name="Rectangle 6"/>
          <p:cNvSpPr>
            <a:spLocks noGrp="1" noChangeArrowheads="1"/>
          </p:cNvSpPr>
          <p:nvPr>
            <p:ph type="title"/>
          </p:nvPr>
        </p:nvSpPr>
        <p:spPr>
          <a:xfrm>
            <a:off x="1646238" y="-12700"/>
            <a:ext cx="6704012" cy="855663"/>
          </a:xfrm>
          <a:noFill/>
        </p:spPr>
        <p:txBody>
          <a:bodyPr lIns="90000" tIns="46800" rIns="90000" bIns="46800"/>
          <a:lstStyle/>
          <a:p>
            <a:pPr algn="ctr" eaLnBrk="1" hangingPunct="1"/>
            <a:r>
              <a:rPr lang="en-US" sz="2400" b="0" dirty="0" smtClean="0">
                <a:latin typeface="Calibri" pitchFamily="34" charset="0"/>
              </a:rPr>
              <a:t>Contacts</a:t>
            </a:r>
          </a:p>
        </p:txBody>
      </p:sp>
      <p:pic>
        <p:nvPicPr>
          <p:cNvPr id="1026" name="Picture 2" descr="http://1.bp.blogspot.com/_9ah-w4G7jow/S7EZS5cCL5I/AAAAAAAAAOc/s57Nkau60u4/s400/nrt_logo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3666727"/>
            <a:ext cx="1797844" cy="8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24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730625"/>
            <a:ext cx="171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>
            <a:hlinkClick r:id="rId27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1" y="5126038"/>
            <a:ext cx="1849565" cy="631825"/>
          </a:xfrm>
          <a:prstGeom prst="rect">
            <a:avLst/>
          </a:prstGeom>
        </p:spPr>
      </p:pic>
      <p:pic>
        <p:nvPicPr>
          <p:cNvPr id="3" name="Immagine 2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39" y="3525256"/>
            <a:ext cx="1274996" cy="115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3D45A3-1599-44C2-88C0-4BB94F18964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148" name="Rectangle 3"/>
          <p:cNvSpPr txBox="1">
            <a:spLocks/>
          </p:cNvSpPr>
          <p:nvPr/>
        </p:nvSpPr>
        <p:spPr bwMode="auto">
          <a:xfrm>
            <a:off x="538162" y="2870202"/>
            <a:ext cx="8351838" cy="31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Wingdings" charset="2"/>
              <a:buChar char="q"/>
            </a:pP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IBFM CNR - LATO</a:t>
            </a:r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it-IT" sz="2000" dirty="0" err="1">
                <a:solidFill>
                  <a:srgbClr val="000066"/>
                </a:solidFill>
                <a:latin typeface="Comic Sans MS" pitchFamily="66" charset="0"/>
              </a:rPr>
              <a:t>LAboratorio</a:t>
            </a:r>
            <a:r>
              <a:rPr lang="it-IT" sz="2000" dirty="0">
                <a:solidFill>
                  <a:srgbClr val="000066"/>
                </a:solidFill>
                <a:latin typeface="Comic Sans MS" pitchFamily="66" charset="0"/>
              </a:rPr>
              <a:t> di Tecnologie Oncologiche</a:t>
            </a:r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) </a:t>
            </a:r>
            <a:b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@ HSR Giglio</a:t>
            </a:r>
            <a:endParaRPr lang="it-IT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Clinical and Research Activities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Wingdings" charset="2"/>
              <a:buChar char="q"/>
            </a:pP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Intra-Operative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Electron Radio-Therapy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 (IOERT)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technique in a nutshell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Wingdings" charset="2"/>
              <a:buChar char="q"/>
            </a:pPr>
            <a:endParaRPr lang="en-US" sz="20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Overview of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iort_therapy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, a 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Monte Carlo application based on the GEANT4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toolkit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buFont typeface="Arial" charset="0"/>
              <a:buNone/>
            </a:pPr>
            <a:endParaRPr lang="it-IT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7" name="Picture 10" descr="http://gw.ct.infn.it/image/image_gallery?img_id=2312504&amp;t=1352740416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963572"/>
            <a:ext cx="8034338" cy="1716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9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BEBC8-DDA8-4B0A-8EBC-B04E5B3309C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82550"/>
            <a:ext cx="8012113" cy="685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Calibri" pitchFamily="34" charset="0"/>
              </a:rPr>
              <a:t>IBFM CNR – </a:t>
            </a:r>
            <a:r>
              <a:rPr lang="en-US" sz="2400" b="0" dirty="0" err="1" smtClean="0">
                <a:latin typeface="Calibri" pitchFamily="34" charset="0"/>
              </a:rPr>
              <a:t>Laboratorio</a:t>
            </a:r>
            <a:r>
              <a:rPr lang="en-US" sz="2400" b="0" dirty="0" smtClean="0">
                <a:latin typeface="Calibri" pitchFamily="34" charset="0"/>
              </a:rPr>
              <a:t> di </a:t>
            </a:r>
            <a:r>
              <a:rPr lang="en-US" sz="2400" b="0" dirty="0" err="1" smtClean="0">
                <a:latin typeface="Calibri" pitchFamily="34" charset="0"/>
              </a:rPr>
              <a:t>Tecnologie</a:t>
            </a:r>
            <a:r>
              <a:rPr lang="en-US" sz="2400" b="0" dirty="0" smtClean="0">
                <a:latin typeface="Calibri" pitchFamily="34" charset="0"/>
              </a:rPr>
              <a:t> </a:t>
            </a:r>
            <a:r>
              <a:rPr lang="en-US" sz="2400" b="0" dirty="0" err="1" smtClean="0">
                <a:latin typeface="Calibri" pitchFamily="34" charset="0"/>
              </a:rPr>
              <a:t>Oncologiche</a:t>
            </a:r>
            <a:r>
              <a:rPr lang="en-US" sz="2400" b="0" dirty="0" smtClean="0">
                <a:latin typeface="Calibri" pitchFamily="34" charset="0"/>
              </a:rPr>
              <a:t> (LATO) </a:t>
            </a:r>
          </a:p>
        </p:txBody>
      </p:sp>
      <p:sp>
        <p:nvSpPr>
          <p:cNvPr id="10" name="Segnaposto contenuto 2"/>
          <p:cNvSpPr>
            <a:spLocks/>
          </p:cNvSpPr>
          <p:nvPr/>
        </p:nvSpPr>
        <p:spPr bwMode="auto">
          <a:xfrm>
            <a:off x="76200" y="812800"/>
            <a:ext cx="8953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it-IT" sz="2000" dirty="0" smtClean="0">
                <a:solidFill>
                  <a:srgbClr val="EA2E08"/>
                </a:solidFill>
                <a:latin typeface="Comic Sans MS" pitchFamily="66" charset="0"/>
              </a:rPr>
              <a:t>IBFM CNR – LATO (</a:t>
            </a:r>
            <a:r>
              <a:rPr lang="it-IT" sz="2000" dirty="0" err="1" smtClean="0">
                <a:solidFill>
                  <a:srgbClr val="EA2E08"/>
                </a:solidFill>
                <a:latin typeface="Comic Sans MS" pitchFamily="66" charset="0"/>
              </a:rPr>
              <a:t>LAboratorio</a:t>
            </a:r>
            <a:r>
              <a:rPr lang="it-IT" sz="2000" dirty="0" smtClean="0">
                <a:solidFill>
                  <a:srgbClr val="EA2E08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EA2E08"/>
                </a:solidFill>
                <a:latin typeface="Comic Sans MS" pitchFamily="66" charset="0"/>
              </a:rPr>
              <a:t>di Tecnologie </a:t>
            </a:r>
            <a:r>
              <a:rPr lang="it-IT" sz="2000" dirty="0" smtClean="0">
                <a:solidFill>
                  <a:srgbClr val="EA2E08"/>
                </a:solidFill>
                <a:latin typeface="Comic Sans MS" pitchFamily="66" charset="0"/>
              </a:rPr>
              <a:t>Oncologiche) </a:t>
            </a:r>
            <a:br>
              <a:rPr lang="it-IT" sz="2000" dirty="0" smtClean="0">
                <a:solidFill>
                  <a:srgbClr val="EA2E08"/>
                </a:solidFill>
                <a:latin typeface="Comic Sans MS" pitchFamily="66" charset="0"/>
              </a:rPr>
            </a:br>
            <a:r>
              <a:rPr lang="it-IT" sz="2000" dirty="0" smtClean="0">
                <a:solidFill>
                  <a:srgbClr val="000060"/>
                </a:solidFill>
                <a:latin typeface="Comic Sans MS" pitchFamily="66" charset="0"/>
              </a:rPr>
              <a:t>@ HSR </a:t>
            </a:r>
            <a:r>
              <a:rPr lang="it-IT" sz="2000" dirty="0">
                <a:solidFill>
                  <a:srgbClr val="000060"/>
                </a:solidFill>
                <a:latin typeface="Comic Sans MS" pitchFamily="66" charset="0"/>
              </a:rPr>
              <a:t>Giglio – Fondazione Istituto San Raffaele G. Giglio </a:t>
            </a:r>
            <a:r>
              <a:rPr lang="it-IT" sz="2000" dirty="0" smtClean="0">
                <a:solidFill>
                  <a:srgbClr val="000060"/>
                </a:solidFill>
                <a:latin typeface="Comic Sans MS" pitchFamily="66" charset="0"/>
              </a:rPr>
              <a:t>in </a:t>
            </a:r>
            <a:r>
              <a:rPr lang="it-IT" sz="2000" dirty="0">
                <a:solidFill>
                  <a:srgbClr val="000060"/>
                </a:solidFill>
                <a:latin typeface="Comic Sans MS" pitchFamily="66" charset="0"/>
              </a:rPr>
              <a:t>Cefalù, </a:t>
            </a:r>
            <a:r>
              <a:rPr lang="it-IT" sz="2000" dirty="0" err="1" smtClean="0">
                <a:solidFill>
                  <a:srgbClr val="000060"/>
                </a:solidFill>
                <a:latin typeface="Comic Sans MS" pitchFamily="66" charset="0"/>
              </a:rPr>
              <a:t>Italy</a:t>
            </a:r>
            <a:endParaRPr lang="en-US" sz="2000" dirty="0">
              <a:solidFill>
                <a:srgbClr val="000060"/>
              </a:solidFill>
              <a:latin typeface="Comic Sans MS" pitchFamily="66" charset="0"/>
            </a:endParaRPr>
          </a:p>
        </p:txBody>
      </p:sp>
      <p:sp>
        <p:nvSpPr>
          <p:cNvPr id="11" name="Segnaposto contenuto 2"/>
          <p:cNvSpPr>
            <a:spLocks/>
          </p:cNvSpPr>
          <p:nvPr/>
        </p:nvSpPr>
        <p:spPr bwMode="auto">
          <a:xfrm>
            <a:off x="139700" y="3175000"/>
            <a:ext cx="4102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150000"/>
              <a:defRPr/>
            </a:pPr>
            <a:r>
              <a:rPr lang="en-US" sz="2000" u="sng" dirty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Clinical and Research </a:t>
            </a:r>
            <a:r>
              <a:rPr lang="en-US" sz="2000" u="sng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Activities:</a:t>
            </a:r>
            <a:endParaRPr lang="en-US" sz="2000" u="sng" dirty="0">
              <a:solidFill>
                <a:srgbClr val="000074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egnaposto contenuto 2"/>
          <p:cNvSpPr>
            <a:spLocks/>
          </p:cNvSpPr>
          <p:nvPr/>
        </p:nvSpPr>
        <p:spPr bwMode="auto">
          <a:xfrm>
            <a:off x="190500" y="3632200"/>
            <a:ext cx="8775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Proteomic and Genomic</a:t>
            </a: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Morbid Anatomy</a:t>
            </a: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Magnetic Resonance</a:t>
            </a: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Nuclear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Medicine</a:t>
            </a: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Clinic Informatics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Magnetic Resonance guided Focused Ultrasound Surgery (</a:t>
            </a:r>
            <a:r>
              <a:rPr lang="en-US" sz="2000" dirty="0" err="1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MRgFUS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Intra-Operative Electron Radio-Therapy (IOERT)</a:t>
            </a:r>
            <a:endParaRPr lang="en-US" sz="2000" dirty="0">
              <a:solidFill>
                <a:srgbClr val="000074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://www.hsrgiglio.it/sito_old/download/logo_jpg_hsrgigl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1" y="1570979"/>
            <a:ext cx="1327679" cy="15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polo oncolog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27" y="1710679"/>
            <a:ext cx="2299173" cy="12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srgiglio.it/sito//images/imagefader/1_1m.jpg?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1637598"/>
            <a:ext cx="4680224" cy="30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6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DAEFF-4875-45F4-BCDC-1EF7CE8949F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Segnaposto contenuto 2"/>
          <p:cNvSpPr>
            <a:spLocks/>
          </p:cNvSpPr>
          <p:nvPr/>
        </p:nvSpPr>
        <p:spPr bwMode="auto">
          <a:xfrm>
            <a:off x="170216" y="5850612"/>
            <a:ext cx="8877300" cy="6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sz="2000" b="1" dirty="0" smtClean="0">
                <a:solidFill>
                  <a:srgbClr val="F01302"/>
                </a:solidFill>
                <a:latin typeface="Comic Sans MS" pitchFamily="66" charset="0"/>
              </a:rPr>
              <a:t>The Radiotherapy plays an important role in cancer treatment!</a:t>
            </a:r>
            <a:endParaRPr lang="it-IT" b="1" dirty="0">
              <a:solidFill>
                <a:srgbClr val="000074"/>
              </a:solidFill>
              <a:latin typeface="Verdana" pitchFamily="32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447800" y="907672"/>
            <a:ext cx="7353300" cy="3384928"/>
            <a:chOff x="894119" y="1560928"/>
            <a:chExt cx="7328633" cy="3620672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762" y="1676400"/>
              <a:ext cx="6848475" cy="3505200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693311" y="1560928"/>
              <a:ext cx="2784143" cy="34214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00060"/>
                  </a:solidFill>
                </a:rPr>
                <a:t>Multimodal approach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  <p:sp>
          <p:nvSpPr>
            <p:cNvPr id="19" name="CasellaDiTesto 9"/>
            <p:cNvSpPr txBox="1"/>
            <p:nvPr/>
          </p:nvSpPr>
          <p:spPr>
            <a:xfrm>
              <a:off x="894119" y="2142512"/>
              <a:ext cx="1132762" cy="36317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1600" b="1" dirty="0" smtClean="0">
                  <a:solidFill>
                    <a:srgbClr val="000060"/>
                  </a:solidFill>
                </a:rPr>
                <a:t>Surgery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  <p:sp>
          <p:nvSpPr>
            <p:cNvPr id="20" name="CasellaDiTesto 10"/>
            <p:cNvSpPr txBox="1"/>
            <p:nvPr/>
          </p:nvSpPr>
          <p:spPr>
            <a:xfrm>
              <a:off x="1343537" y="4062884"/>
              <a:ext cx="1544488" cy="36317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1600" b="1" dirty="0" smtClean="0">
                  <a:solidFill>
                    <a:srgbClr val="000060"/>
                  </a:solidFill>
                </a:rPr>
                <a:t>Radiotherapy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  <p:sp>
          <p:nvSpPr>
            <p:cNvPr id="21" name="CasellaDiTesto 11"/>
            <p:cNvSpPr txBox="1"/>
            <p:nvPr/>
          </p:nvSpPr>
          <p:spPr>
            <a:xfrm>
              <a:off x="3833316" y="4657112"/>
              <a:ext cx="1705969" cy="36317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1600" b="1" dirty="0" smtClean="0">
                  <a:solidFill>
                    <a:srgbClr val="000060"/>
                  </a:solidFill>
                </a:rPr>
                <a:t>Chemotherapy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  <p:sp>
          <p:nvSpPr>
            <p:cNvPr id="22" name="CasellaDiTesto 11"/>
            <p:cNvSpPr txBox="1"/>
            <p:nvPr/>
          </p:nvSpPr>
          <p:spPr>
            <a:xfrm>
              <a:off x="6214068" y="1625600"/>
              <a:ext cx="1705969" cy="34214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1600" b="1" dirty="0" smtClean="0">
                  <a:solidFill>
                    <a:srgbClr val="000060"/>
                  </a:solidFill>
                </a:rPr>
                <a:t>Not treatable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  <p:sp>
          <p:nvSpPr>
            <p:cNvPr id="23" name="CasellaDiTesto 11"/>
            <p:cNvSpPr txBox="1"/>
            <p:nvPr/>
          </p:nvSpPr>
          <p:spPr>
            <a:xfrm>
              <a:off x="6214068" y="4657112"/>
              <a:ext cx="2008684" cy="36317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Font typeface="Wingdings" charset="2"/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1600" b="1" dirty="0" smtClean="0">
                  <a:solidFill>
                    <a:srgbClr val="000060"/>
                  </a:solidFill>
                </a:rPr>
                <a:t>Local recurrence</a:t>
              </a:r>
              <a:endParaRPr lang="en-GB" sz="1600" b="1" dirty="0">
                <a:solidFill>
                  <a:srgbClr val="000060"/>
                </a:solidFill>
              </a:endParaRPr>
            </a:p>
          </p:txBody>
        </p:sp>
      </p:grp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82550"/>
            <a:ext cx="8012113" cy="685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Calibri" pitchFamily="34" charset="0"/>
              </a:rPr>
              <a:t>Cancer and Radiotherapy</a:t>
            </a:r>
          </a:p>
        </p:txBody>
      </p:sp>
      <p:sp>
        <p:nvSpPr>
          <p:cNvPr id="26" name="Segnaposto contenuto 2"/>
          <p:cNvSpPr>
            <a:spLocks/>
          </p:cNvSpPr>
          <p:nvPr/>
        </p:nvSpPr>
        <p:spPr bwMode="auto">
          <a:xfrm>
            <a:off x="76200" y="4165600"/>
            <a:ext cx="9017000" cy="18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000074"/>
                </a:solidFill>
                <a:latin typeface="Comic Sans MS" pitchFamily="66" charset="0"/>
              </a:rPr>
              <a:t>At present, globally about </a:t>
            </a:r>
            <a:r>
              <a:rPr lang="en-US" sz="1900" dirty="0" smtClean="0">
                <a:solidFill>
                  <a:srgbClr val="FF0000"/>
                </a:solidFill>
                <a:latin typeface="Comic Sans MS" pitchFamily="66" charset="0"/>
              </a:rPr>
              <a:t>70% of cancers are treatable</a:t>
            </a:r>
            <a:r>
              <a:rPr lang="en-US" sz="1900" dirty="0" smtClean="0">
                <a:solidFill>
                  <a:srgbClr val="000074"/>
                </a:solidFill>
                <a:latin typeface="Comic Sans MS" pitchFamily="66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  <a:latin typeface="Comic Sans MS" pitchFamily="66" charset="0"/>
              </a:rPr>
              <a:t>14%</a:t>
            </a:r>
            <a:r>
              <a:rPr lang="en-US" sz="1900" dirty="0" smtClean="0">
                <a:solidFill>
                  <a:srgbClr val="000074"/>
                </a:solidFill>
                <a:latin typeface="Comic Sans MS" pitchFamily="66" charset="0"/>
              </a:rPr>
              <a:t> of patients are cured by radiotherapy only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  <a:latin typeface="Comic Sans MS" pitchFamily="66" charset="0"/>
              </a:rPr>
              <a:t>12%</a:t>
            </a:r>
            <a:r>
              <a:rPr lang="en-US" sz="1900" dirty="0" smtClean="0">
                <a:solidFill>
                  <a:srgbClr val="000074"/>
                </a:solidFill>
                <a:latin typeface="Comic Sans MS" pitchFamily="66" charset="0"/>
              </a:rPr>
              <a:t> uses a multimodal approach in which radiotherapy is an integral part</a:t>
            </a:r>
            <a:endParaRPr lang="it-IT" sz="1900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28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29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9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C9332-7B4F-405E-858A-8B4D078A287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550"/>
            <a:ext cx="7796213" cy="685800"/>
          </a:xfrm>
        </p:spPr>
        <p:txBody>
          <a:bodyPr/>
          <a:lstStyle/>
          <a:p>
            <a:pPr eaLnBrk="1" hangingPunct="1"/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T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he Radio-Therapy  technique: a bit of history … </a:t>
            </a:r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127000" y="749300"/>
            <a:ext cx="8877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007A"/>
                </a:solidFill>
                <a:latin typeface="Comic Sans MS" pitchFamily="66" charset="0"/>
              </a:rPr>
              <a:t>Medicine has used radiation therapy as a treatment for cancer for more than </a:t>
            </a:r>
            <a:r>
              <a:rPr lang="en-US" sz="2000" dirty="0">
                <a:solidFill>
                  <a:srgbClr val="F01302"/>
                </a:solidFill>
                <a:latin typeface="Comic Sans MS" pitchFamily="66" charset="0"/>
              </a:rPr>
              <a:t>100 </a:t>
            </a:r>
            <a:r>
              <a:rPr lang="en-US" sz="2000" dirty="0" smtClean="0">
                <a:solidFill>
                  <a:srgbClr val="00007A"/>
                </a:solidFill>
                <a:latin typeface="Comic Sans MS" pitchFamily="66" charset="0"/>
              </a:rPr>
              <a:t>years</a:t>
            </a:r>
            <a:endParaRPr lang="en-US" sz="2000" dirty="0">
              <a:solidFill>
                <a:srgbClr val="F01302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www.geocities.ws/lux731/Images/Grubbe_Emil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53463"/>
            <a:ext cx="1307643" cy="15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/>
          <p:cNvSpPr>
            <a:spLocks/>
          </p:cNvSpPr>
          <p:nvPr/>
        </p:nvSpPr>
        <p:spPr bwMode="auto">
          <a:xfrm>
            <a:off x="2032000" y="3403600"/>
            <a:ext cx="61595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Emil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Herman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Grubbe</a:t>
            </a:r>
            <a:r>
              <a:rPr lang="it-IT" dirty="0" smtClean="0">
                <a:solidFill>
                  <a:srgbClr val="000074"/>
                </a:solidFill>
                <a:latin typeface="Comic Sans MS" pitchFamily="66" charset="0"/>
              </a:rPr>
              <a:t> (1875 – 1960), 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physician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First American to use x-rays in the treatment of cancer (1896)</a:t>
            </a:r>
          </a:p>
        </p:txBody>
      </p:sp>
      <p:pic>
        <p:nvPicPr>
          <p:cNvPr id="3078" name="Picture 6" descr="http://www.biography.com/imported/images/Biography/Images/Profiles/C/Marie-Curie-9263538-1-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823569"/>
            <a:ext cx="1300434" cy="15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2"/>
          <p:cNvSpPr>
            <a:spLocks/>
          </p:cNvSpPr>
          <p:nvPr/>
        </p:nvSpPr>
        <p:spPr bwMode="auto">
          <a:xfrm>
            <a:off x="2032000" y="1752600"/>
            <a:ext cx="66929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Marie Curie</a:t>
            </a:r>
            <a:r>
              <a:rPr lang="it-IT" dirty="0" smtClean="0">
                <a:solidFill>
                  <a:srgbClr val="000074"/>
                </a:solidFill>
                <a:latin typeface="Comic Sans MS" pitchFamily="66" charset="0"/>
              </a:rPr>
              <a:t> (1867 – 1934), 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physicist and chemist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Nobel Prize in Physics in 1903 (polonium and radium)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Nobel Prize in Chemist in 1911</a:t>
            </a:r>
            <a:r>
              <a:rPr lang="it-IT" dirty="0" smtClean="0">
                <a:solidFill>
                  <a:srgbClr val="000074"/>
                </a:solidFill>
                <a:latin typeface="Comic Sans MS" pitchFamily="66" charset="0"/>
              </a:rPr>
              <a:t> </a:t>
            </a:r>
            <a:endParaRPr lang="it-IT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2" name="AutoShape 8" descr="data:image/jpeg;base64,/9j/4AAQSkZJRgABAQAAAQABAAD/2wCEAAkGBwgHBgkIBwgKCgkLDRYPDQwMDRsUFRAWIB0iIiAdHx8kKDQsJCYxJx8fLT0tMTU3Ojo6Iys/RD84QzQ5OjcBCgoKDQwNGg8PGjclHyU3Nzc3Nzc3Nzc3Nzc3Nzc3Nzc3Nzc3Nzc3Nzc3Nzc3Nzc3Nzc3Nzc3Nzc3Nzc3Nzc3N//AABEIAKAAcgMBIgACEQEDEQH/xAAcAAABBAMBAAAAAAAAAAAAAAAGAwQFBwABAgj/xAA5EAABAwMCAwcDAgUDBQEAAAABAgMEAAUREiEGMUEHEyJRYXGBFDKRFaEjJEJSsTPB0UNygpLwFv/EABQBAQAAAAAAAAAAAAAAAAAAAAD/xAAUEQEAAAAAAAAAAAAAAAAAAAAA/9oADAMBAAIRAxEAPwCywjwn2qPtKf5533qZ0eE+1RtoT/OO+9BMITkV2E12hAOM0E8b8aOWuYq1WwapgTl1wDUW88sDz9TQGpW2ghKlpSVDIBOMimhvFrExcL9Rh/VIOlTH1CAsHyKc5z6VRUm+zzMTImXNxySAdu98QHzyobnsn69ySh5DwWQtDhHPPU/O1B6VXeYLbpbMlnUNlICxlJ9R0p82tK0hSFBQIzkGvMSZEp4Npd8Wk/cnBUk//Gi+zcWXS0R0obmBxKPtQ4nwnfl6GgvDA86zFAVj7SLfJwi44Zd5KUk/b6n0o5iSmZbCXWHEONqGUrQcgj0oNkUmRinGOtJqFAjWq7Ka5NBmaysxWqBUoGhXtUdZ0fzT3vUsR4T7UwtCP5h0+tA7uM1i1W6TcJatEeM2XHFEdBXnh64KeROuU51SXJTxdWEfctR+1A9htVhdtt6cYgM2xpzCHFhbqQdyRyHt/wAVWtjtki9SGkNt63PsQlJzj1NBBOMOTZJ7qMpCs5CBuRRC3YLsGGS3CfOlGUr0cz126irt4Q4It9ljoccbQ9Jx4lFOcGistIH2oSPig87McE8QTAhbcX6fPNONvxTv/wDAXtTgS+lRI/qA6Vfign+0CkXFICsHTmgpCT2eTEtB5OoOjbA6j1prZJfE/B1w1IS4uGk+OMtXgcHp5HnV4vd2M5GKGb5FCsOoRrRjC2yOY9KAhs11jXq3tzoa9Tax4k58SD1Ch0NPFDeqJVd5fCXERfjaw1q8aCdnE+RHnirvt0ti4wI8yKsLZfbS4hQOQQRmgUIrgppYiuCKBLBrKV01qgXI2PtTO0py6770/UPCfamdqGFu+9BQnGKJl/42nB46imQWmkIGwSDge/nVu8D8IRrDEDixrlLSNSinGPam1m4dhJvDtw7tKng6pZJIIBKv2o2bwU56UHaBtWL510Nq0SMbmgQdB07UiWznJSo/NKypTMVkuvL0o86Ebj2i2GI73XfqWvVpwlNBNXEKQjUAagZD6e8Slatt96URxja5yQ0HFeMbEYNRl1aWpsrbOyCTkdaAL7SY+bg3o8QeZCgU9SOool7DL39RaJNkfUe+iOFxvUf+mo7j4OfzQtf5f18ZtTQw7FVqAJ3AOxH5A/NRHDfETPDHFke6aD9MoFElCBvoPM48xig9IafOudArUWSxMjtyYzqXWXUhSFpOxB5Urt03oE9ArKUxWqDpX2n2prbgAXDy3p4r7T7U2t4/1Pegg232YK3mStAUXCogDfBOad3a7KtsNC0tlStJOMVA8YtFMwKSAFKTjWD086ecUNOO27vWwo/wdQSnmo4GB8mgCxf76/dFyVSFLRndtvOEe9F1k4iVNcbhr1JkufYFbZ+aGZVs4rdtjDFoWm3sbh1jAScdFqXvknnj4qe4T4dUw6JMx9L7jRAbwM6F9VavL0oGPHs+VDDUeQrHeHYA86AnjbWELmSmJCkIUEkstalKUeQySAPk1aPaNZP1H6Gck/6Dmle2QAetctQY6bWGYcOKYzigVtnPiUOp9aCq4VwiPOIMJt9rXulDyQFftmj/AITmmW0tiQTqTt4h91KI4STPc1yUJZQk5SlrGR+dqnHLbChtIU3qDiRz1bmgqDjiDIsN9KtJ+nkJJ9wedQrVuVJcSphxlTbg2cSc6fMHPWrG7S+7cgw87uJd21JHIjlQq2zDaajuNt6QcBxQPXqCKCw+x2LD/TpBZdmF6KruFNPrBQ2D/aB7VYumgDsoiLjvXkj/AEi8B85JH7GrDxQJ4rKUxWUHKh4T7U3g/wBXvTlRGk+1NYG6Vf8AdQQ/EttacktzHMBKRvvuae2h1Ey2x3VAFWgBSfXrTm7QlzWNKFhJGefWoHhxuVDelxpTagkr1oVkYPnigl5lv+sb7pee7JGUhRCfkdacIjIitd20nANYZIbTtTJ25tlxxK0q0tI1uLTvpHlQObkwJcBTZPTn7UOcNrQxJdhrXqSFak5/xTq4cU2xm35YfD3eJJTpoFe4rZulzH6Uw5H+nc3kOEAOpxvhPv1NBaUpbYbwEgD8UOzHQHsJX1xim7N9bnwiErBWjAUkHc1DyZLhfwUqTlWRmgjO0FLr02BHYa1qKSoc9t6jlWCbNffUGkw4DSkqdWo7q8I3SPejuRFRIUw+rGsJwKYWy/MpfEGVhK1K7taFkc+m34oDDg6AiFZkFAOp9RcJPPoBn4AqdJA57VGofDbaUNI0pA2ArA46s7ZNBI6h5ispj3bn9prKBys+E+1NrecoV/3Uu5nSrbpTWCQ22rX4fF1oJAU0ksnUVgp238q2uaw3zcFMZ0yLKQWyXcHq2rSfzQJS3cR1LbGrbOfKghnjJESQ5Fb0ZdcIU6Rqx8DnRetxlKCzpKGlp08ycfNVu/wSHbytq3uuIQolRdB+3NBxcZLF5liNaIS23VLKf4YOFnfOfLlQw/8AUWyTIYfZ0Oo31KPL0z+aPoHBlytiHyu4xJS9BDbinHGVIPmSDv8AtQzfbLLS5qmOQG2iMFERRUTtgklRKiT70EDBvcmJPbkx8uOeELCRso55VYs+W248zp5EAn0J6UMQYLSYqWmWwkJO1O1vFh4AgnGM0B6ysKSyMDlQRI4akT+0lhTasJeQh5YSOidiT+Km7XeGFuIUrUB9ozypHtDam2+yweK7RIUzLtz+gkDIW0sjZQ6gHH70FrNx20JACQcDG9KhIHIAUJ8C8bw+KIgQrTHuKEguR87H1Seo/wAUWZoN1lZWUDfXWzoV9yQab6h610DQJu26I8SS3hR6g4rlq1R2/wCkkdMmnANdhR86BncoCHYig0jxp3GOtQ1qSlDis5Clc1DfNE4VmhbiONItT/6lESXIvN5sHdB8x6UC11sTdzRh13R5EChuRwJHQ4FtzVFQ5BSBv+9dzeNY6GU4KtWNwKhZXHClj+C0cZ5gb0EndLRbrZHRmRqfCcqxyoRlvakLdxpU7jSMf0+dY/Ll3B3vZZUGsnwk4KvT2prKWpxwJxgk7jokUExZkd5IjMoBUpS9KUdVUYdqKmLZ2cyo7mMu92ygDqsq5/5PxTfs/tCko/WJSSlKUlEVKhuR1X89KBO2nin9RurVmjKBjQMlxQP3PEb/APqNvcmgBY1xkwpKXYrzjLqDlKm1YKT6UaQu1riplQLsqPISP6XY6d/kYNV43y3Oa0pecZ6cqC3x203fAzaIJ9e8WM1lU/3h8zWUHsSs0jyreK7A2oOAmt4rZKUgqUoBI5knGKEeIu0Oy2YqaYWZknlpaOw91UBeM7gZ+KA+PuNIlvfgW+DIS479c19Vp3CWwrdJPmdvjNV9xJ2j326pWyy8mG0vbuo+xI9Vc6DZa3EMHS4ovKyQo75POguHivgtcKSqVb21PQ3CVFKd+7J/2qCZhITyTgjyNW9w3PRdOH7fMQch6OhXzjehrtEbsVrthuE1z6WStXdtFobuKPQjqPM9OdACPxQPGXfyQcVNcMcHm5PpkzgpENOCEq2U77+SaKbLwkxGZbedUmU8oBXeHlv5DpRD3PcN6AMDHIUEDxbem+H+H5U4JToYbPdIHVWMJFeYJDzkl1TzytTjiitZ8yTk1a/bxd+8ft1kjHGlBkSE/wBxJwgfsTVVJZwSlXPpQcAgDArSmz3aVeasUt9OskUq80RFVjdQ8Q+KBLuUjYg5FZXfPfTzrKD1axckrxk9aYXnjC02dpRfc1vY2ab3J9/Kqv4q4zkwpf6dAUlLgTl10cx6Cgh+Y8+4pxxWpROSSd6Am4t47uV+cUgOFiMD4GW1EAe/maDXZABzkldcPuYzg70gnxHfnQO2NZHeK89s124ohZO2cYHlW0DAweg5Vy6SsAcsUF0dg16M7hmRa3Tl23PaQCd+7Vkp/wBx8UB9s11cuHF82I6r+BCaSy0jGQCd1H3O1K9hVwMPjmRDURomxVDn/Uk5H+TTPtQCWuJeIu8ixlCS8hLD7iCXApIGpKDnw5BG+KC1OxniT9e4PZaec1S7f/LvZOSQPtV8j/BozmOBAK1HASMmvPvYJKejcay2kkpjvRSl1GdtWpOn5G/5NXBx9dP0zh24PpOFpZIT7nYf5oKG41uAufEk6aDr1uaUH+1I2A9v+ahEJGNR3UeVYrKlBR5q51sctvig7CsYSf6utN1yVd6qPGxqP3OHfA8qUI1BQWMpxuKTjMpjKHkr7SetAslBSkDbYdayk1P+I+M8/OsoHEmQp+7POq3UvP7mulnCTmmiTiaTz2NKOqJNAkvGc1tHhOrqOVcL2yPWlo+ArUoZxyFAuha9I7zY+dbXuPKuScqJP4rFK238qB3wZONu4/tMlJwA+Eqz5EYNSHG0xqdfrk4yqLIcuD/8N3JBiaV6Rv0zgfkUITSpqYhaCQobginyZsiFbn2IzoDcpvu3kqQDkZz+ee/r7YCa7MZf6Z2gxmH15S+ox3FZ65Bz+RR/23XgJbjWhheVrcU69jolP2j5JJ/8apSGXkONmKVJe7wd3p56s7Y+aJ+Kr1Kvt2XNnNd1IQhLSkZ+1QGDQRCSUnOOVKA+EHr0rgAnGTsa7HIehoN457e9Ryl9+8pzUdCNkjNOpzhQ0lpH3u7e1NHcMNhKQOWDQJlWSeVZTbJ863Qf/9k="/>
          <p:cNvSpPr>
            <a:spLocks noChangeAspect="1" noChangeArrowheads="1"/>
          </p:cNvSpPr>
          <p:nvPr/>
        </p:nvSpPr>
        <p:spPr bwMode="auto">
          <a:xfrm>
            <a:off x="155575" y="-731838"/>
            <a:ext cx="1085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0" descr="data:image/jpeg;base64,/9j/4AAQSkZJRgABAQAAAQABAAD/2wCEAAkGBwgHBgkIBwgKCgkLDRYPDQwMDRsUFRAWIB0iIiAdHx8kKDQsJCYxJx8fLT0tMTU3Ojo6Iys/RD84QzQ5OjcBCgoKDQwNGg8PGjclHyU3Nzc3Nzc3Nzc3Nzc3Nzc3Nzc3Nzc3Nzc3Nzc3Nzc3Nzc3Nzc3Nzc3Nzc3Nzc3Nzc3N//AABEIAKAAcgMBIgACEQEDEQH/xAAcAAABBAMBAAAAAAAAAAAAAAAGAwQFBwABAgj/xAA5EAABAwMCAwcDAgUDBQEAAAABAgMEAAUREiEGMUEHEyJRYXGBFDKRFaEjJEJSsTPB0UNygpLwFv/EABQBAQAAAAAAAAAAAAAAAAAAAAD/xAAUEQEAAAAAAAAAAAAAAAAAAAAA/9oADAMBAAIRAxEAPwCywjwn2qPtKf5533qZ0eE+1RtoT/OO+9BMITkV2E12hAOM0E8b8aOWuYq1WwapgTl1wDUW88sDz9TQGpW2ghKlpSVDIBOMimhvFrExcL9Rh/VIOlTH1CAsHyKc5z6VRUm+zzMTImXNxySAdu98QHzyobnsn69ySh5DwWQtDhHPPU/O1B6VXeYLbpbMlnUNlICxlJ9R0p82tK0hSFBQIzkGvMSZEp4Npd8Wk/cnBUk//Gi+zcWXS0R0obmBxKPtQ4nwnfl6GgvDA86zFAVj7SLfJwi44Zd5KUk/b6n0o5iSmZbCXWHEONqGUrQcgj0oNkUmRinGOtJqFAjWq7Ka5NBmaysxWqBUoGhXtUdZ0fzT3vUsR4T7UwtCP5h0+tA7uM1i1W6TcJatEeM2XHFEdBXnh64KeROuU51SXJTxdWEfctR+1A9htVhdtt6cYgM2xpzCHFhbqQdyRyHt/wAVWtjtki9SGkNt63PsQlJzj1NBBOMOTZJ7qMpCs5CBuRRC3YLsGGS3CfOlGUr0cz126irt4Q4It9ljoccbQ9Jx4lFOcGistIH2oSPig87McE8QTAhbcX6fPNONvxTv/wDAXtTgS+lRI/qA6Vfign+0CkXFICsHTmgpCT2eTEtB5OoOjbA6j1prZJfE/B1w1IS4uGk+OMtXgcHp5HnV4vd2M5GKGb5FCsOoRrRjC2yOY9KAhs11jXq3tzoa9Tax4k58SD1Ch0NPFDeqJVd5fCXERfjaw1q8aCdnE+RHnirvt0ti4wI8yKsLZfbS4hQOQQRmgUIrgppYiuCKBLBrKV01qgXI2PtTO0py6770/UPCfamdqGFu+9BQnGKJl/42nB46imQWmkIGwSDge/nVu8D8IRrDEDixrlLSNSinGPam1m4dhJvDtw7tKng6pZJIIBKv2o2bwU56UHaBtWL510Nq0SMbmgQdB07UiWznJSo/NKypTMVkuvL0o86Ebj2i2GI73XfqWvVpwlNBNXEKQjUAagZD6e8Slatt96URxja5yQ0HFeMbEYNRl1aWpsrbOyCTkdaAL7SY+bg3o8QeZCgU9SOool7DL39RaJNkfUe+iOFxvUf+mo7j4OfzQtf5f18ZtTQw7FVqAJ3AOxH5A/NRHDfETPDHFke6aD9MoFElCBvoPM48xig9IafOudArUWSxMjtyYzqXWXUhSFpOxB5Urt03oE9ArKUxWqDpX2n2prbgAXDy3p4r7T7U2t4/1Pegg232YK3mStAUXCogDfBOad3a7KtsNC0tlStJOMVA8YtFMwKSAFKTjWD086ecUNOO27vWwo/wdQSnmo4GB8mgCxf76/dFyVSFLRndtvOEe9F1k4iVNcbhr1JkufYFbZ+aGZVs4rdtjDFoWm3sbh1jAScdFqXvknnj4qe4T4dUw6JMx9L7jRAbwM6F9VavL0oGPHs+VDDUeQrHeHYA86AnjbWELmSmJCkIUEkstalKUeQySAPk1aPaNZP1H6Gck/6Dmle2QAetctQY6bWGYcOKYzigVtnPiUOp9aCq4VwiPOIMJt9rXulDyQFftmj/AITmmW0tiQTqTt4h91KI4STPc1yUJZQk5SlrGR+dqnHLbChtIU3qDiRz1bmgqDjiDIsN9KtJ+nkJJ9wedQrVuVJcSphxlTbg2cSc6fMHPWrG7S+7cgw87uJd21JHIjlQq2zDaajuNt6QcBxQPXqCKCw+x2LD/TpBZdmF6KruFNPrBQ2D/aB7VYumgDsoiLjvXkj/AEi8B85JH7GrDxQJ4rKUxWUHKh4T7U3g/wBXvTlRGk+1NYG6Vf8AdQQ/EttacktzHMBKRvvuae2h1Ey2x3VAFWgBSfXrTm7QlzWNKFhJGefWoHhxuVDelxpTagkr1oVkYPnigl5lv+sb7pee7JGUhRCfkdacIjIitd20nANYZIbTtTJ25tlxxK0q0tI1uLTvpHlQObkwJcBTZPTn7UOcNrQxJdhrXqSFak5/xTq4cU2xm35YfD3eJJTpoFe4rZulzH6Uw5H+nc3kOEAOpxvhPv1NBaUpbYbwEgD8UOzHQHsJX1xim7N9bnwiErBWjAUkHc1DyZLhfwUqTlWRmgjO0FLr02BHYa1qKSoc9t6jlWCbNffUGkw4DSkqdWo7q8I3SPejuRFRIUw+rGsJwKYWy/MpfEGVhK1K7taFkc+m34oDDg6AiFZkFAOp9RcJPPoBn4AqdJA57VGofDbaUNI0pA2ArA46s7ZNBI6h5ispj3bn9prKBys+E+1NrecoV/3Uu5nSrbpTWCQ22rX4fF1oJAU0ksnUVgp238q2uaw3zcFMZ0yLKQWyXcHq2rSfzQJS3cR1LbGrbOfKghnjJESQ5Fb0ZdcIU6Rqx8DnRetxlKCzpKGlp08ycfNVu/wSHbytq3uuIQolRdB+3NBxcZLF5liNaIS23VLKf4YOFnfOfLlQw/8AUWyTIYfZ0Oo31KPL0z+aPoHBlytiHyu4xJS9BDbinHGVIPmSDv8AtQzfbLLS5qmOQG2iMFERRUTtgklRKiT70EDBvcmJPbkx8uOeELCRso55VYs+W248zp5EAn0J6UMQYLSYqWmWwkJO1O1vFh4AgnGM0B6ysKSyMDlQRI4akT+0lhTasJeQh5YSOidiT+Km7XeGFuIUrUB9ozypHtDam2+yweK7RIUzLtz+gkDIW0sjZQ6gHH70FrNx20JACQcDG9KhIHIAUJ8C8bw+KIgQrTHuKEguR87H1Seo/wAUWZoN1lZWUDfXWzoV9yQab6h610DQJu26I8SS3hR6g4rlq1R2/wCkkdMmnANdhR86BncoCHYig0jxp3GOtQ1qSlDis5Clc1DfNE4VmhbiONItT/6lESXIvN5sHdB8x6UC11sTdzRh13R5EChuRwJHQ4FtzVFQ5BSBv+9dzeNY6GU4KtWNwKhZXHClj+C0cZ5gb0EndLRbrZHRmRqfCcqxyoRlvakLdxpU7jSMf0+dY/Ll3B3vZZUGsnwk4KvT2prKWpxwJxgk7jokUExZkd5IjMoBUpS9KUdVUYdqKmLZ2cyo7mMu92ygDqsq5/5PxTfs/tCko/WJSSlKUlEVKhuR1X89KBO2nin9RurVmjKBjQMlxQP3PEb/APqNvcmgBY1xkwpKXYrzjLqDlKm1YKT6UaQu1riplQLsqPISP6XY6d/kYNV43y3Oa0pecZ6cqC3x203fAzaIJ9e8WM1lU/3h8zWUHsSs0jyreK7A2oOAmt4rZKUgqUoBI5knGKEeIu0Oy2YqaYWZknlpaOw91UBeM7gZ+KA+PuNIlvfgW+DIS479c19Vp3CWwrdJPmdvjNV9xJ2j326pWyy8mG0vbuo+xI9Vc6DZa3EMHS4ovKyQo75POguHivgtcKSqVb21PQ3CVFKd+7J/2qCZhITyTgjyNW9w3PRdOH7fMQch6OhXzjehrtEbsVrthuE1z6WStXdtFobuKPQjqPM9OdACPxQPGXfyQcVNcMcHm5PpkzgpENOCEq2U77+SaKbLwkxGZbedUmU8oBXeHlv5DpRD3PcN6AMDHIUEDxbem+H+H5U4JToYbPdIHVWMJFeYJDzkl1TzytTjiitZ8yTk1a/bxd+8ft1kjHGlBkSE/wBxJwgfsTVVJZwSlXPpQcAgDArSmz3aVeasUt9OskUq80RFVjdQ8Q+KBLuUjYg5FZXfPfTzrKD1axckrxk9aYXnjC02dpRfc1vY2ab3J9/Kqv4q4zkwpf6dAUlLgTl10cx6Cgh+Y8+4pxxWpROSSd6Am4t47uV+cUgOFiMD4GW1EAe/maDXZABzkldcPuYzg70gnxHfnQO2NZHeK89s124ohZO2cYHlW0DAweg5Vy6SsAcsUF0dg16M7hmRa3Tl23PaQCd+7Vkp/wBx8UB9s11cuHF82I6r+BCaSy0jGQCd1H3O1K9hVwMPjmRDURomxVDn/Uk5H+TTPtQCWuJeIu8ixlCS8hLD7iCXApIGpKDnw5BG+KC1OxniT9e4PZaec1S7f/LvZOSQPtV8j/BozmOBAK1HASMmvPvYJKejcay2kkpjvRSl1GdtWpOn5G/5NXBx9dP0zh24PpOFpZIT7nYf5oKG41uAufEk6aDr1uaUH+1I2A9v+ahEJGNR3UeVYrKlBR5q51sctvig7CsYSf6utN1yVd6qPGxqP3OHfA8qUI1BQWMpxuKTjMpjKHkr7SetAslBSkDbYdayk1P+I+M8/OsoHEmQp+7POq3UvP7mulnCTmmiTiaTz2NKOqJNAkvGc1tHhOrqOVcL2yPWlo+ArUoZxyFAuha9I7zY+dbXuPKuScqJP4rFK238qB3wZONu4/tMlJwA+Eqz5EYNSHG0xqdfrk4yqLIcuD/8N3JBiaV6Rv0zgfkUITSpqYhaCQobginyZsiFbn2IzoDcpvu3kqQDkZz+ee/r7YCa7MZf6Z2gxmH15S+ox3FZ65Bz+RR/23XgJbjWhheVrcU69jolP2j5JJ/8apSGXkONmKVJe7wd3p56s7Y+aJ+Kr1Kvt2XNnNd1IQhLSkZ+1QGDQRCSUnOOVKA+EHr0rgAnGTsa7HIehoN457e9Ryl9+8pzUdCNkjNOpzhQ0lpH3u7e1NHcMNhKQOWDQJlWSeVZTbJ863Qf/9k="/>
          <p:cNvSpPr>
            <a:spLocks noChangeAspect="1" noChangeArrowheads="1"/>
          </p:cNvSpPr>
          <p:nvPr/>
        </p:nvSpPr>
        <p:spPr bwMode="auto">
          <a:xfrm>
            <a:off x="307975" y="-579438"/>
            <a:ext cx="1085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12" descr="data:image/jpeg;base64,/9j/4AAQSkZJRgABAQAAAQABAAD/2wCEAAkGBwgHBgkIBwgKCgkLDRYPDQwMDRsUFRAWIB0iIiAdHx8kKDQsJCYxJx8fLT0tMTU3Ojo6Iys/RD84QzQ5OjcBCgoKDQwNGg8PGjclHyU3Nzc3Nzc3Nzc3Nzc3Nzc3Nzc3Nzc3Nzc3Nzc3Nzc3Nzc3Nzc3Nzc3Nzc3Nzc3Nzc3N//AABEIAKAAcgMBIgACEQEDEQH/xAAcAAABBAMBAAAAAAAAAAAAAAAGAwQFBwABAgj/xAA5EAABAwMCAwcDAgUDBQEAAAABAgMEAAUREiEGMUEHEyJRYXGBFDKRFaEjJEJSsTPB0UNygpLwFv/EABQBAQAAAAAAAAAAAAAAAAAAAAD/xAAUEQEAAAAAAAAAAAAAAAAAAAAA/9oADAMBAAIRAxEAPwCywjwn2qPtKf5533qZ0eE+1RtoT/OO+9BMITkV2E12hAOM0E8b8aOWuYq1WwapgTl1wDUW88sDz9TQGpW2ghKlpSVDIBOMimhvFrExcL9Rh/VIOlTH1CAsHyKc5z6VRUm+zzMTImXNxySAdu98QHzyobnsn69ySh5DwWQtDhHPPU/O1B6VXeYLbpbMlnUNlICxlJ9R0p82tK0hSFBQIzkGvMSZEp4Npd8Wk/cnBUk//Gi+zcWXS0R0obmBxKPtQ4nwnfl6GgvDA86zFAVj7SLfJwi44Zd5KUk/b6n0o5iSmZbCXWHEONqGUrQcgj0oNkUmRinGOtJqFAjWq7Ka5NBmaysxWqBUoGhXtUdZ0fzT3vUsR4T7UwtCP5h0+tA7uM1i1W6TcJatEeM2XHFEdBXnh64KeROuU51SXJTxdWEfctR+1A9htVhdtt6cYgM2xpzCHFhbqQdyRyHt/wAVWtjtki9SGkNt63PsQlJzj1NBBOMOTZJ7qMpCs5CBuRRC3YLsGGS3CfOlGUr0cz126irt4Q4It9ljoccbQ9Jx4lFOcGistIH2oSPig87McE8QTAhbcX6fPNONvxTv/wDAXtTgS+lRI/qA6Vfign+0CkXFICsHTmgpCT2eTEtB5OoOjbA6j1prZJfE/B1w1IS4uGk+OMtXgcHp5HnV4vd2M5GKGb5FCsOoRrRjC2yOY9KAhs11jXq3tzoa9Tax4k58SD1Ch0NPFDeqJVd5fCXERfjaw1q8aCdnE+RHnirvt0ti4wI8yKsLZfbS4hQOQQRmgUIrgppYiuCKBLBrKV01qgXI2PtTO0py6770/UPCfamdqGFu+9BQnGKJl/42nB46imQWmkIGwSDge/nVu8D8IRrDEDixrlLSNSinGPam1m4dhJvDtw7tKng6pZJIIBKv2o2bwU56UHaBtWL510Nq0SMbmgQdB07UiWznJSo/NKypTMVkuvL0o86Ebj2i2GI73XfqWvVpwlNBNXEKQjUAagZD6e8Slatt96URxja5yQ0HFeMbEYNRl1aWpsrbOyCTkdaAL7SY+bg3o8QeZCgU9SOool7DL39RaJNkfUe+iOFxvUf+mo7j4OfzQtf5f18ZtTQw7FVqAJ3AOxH5A/NRHDfETPDHFke6aD9MoFElCBvoPM48xig9IafOudArUWSxMjtyYzqXWXUhSFpOxB5Urt03oE9ArKUxWqDpX2n2prbgAXDy3p4r7T7U2t4/1Pegg232YK3mStAUXCogDfBOad3a7KtsNC0tlStJOMVA8YtFMwKSAFKTjWD086ecUNOO27vWwo/wdQSnmo4GB8mgCxf76/dFyVSFLRndtvOEe9F1k4iVNcbhr1JkufYFbZ+aGZVs4rdtjDFoWm3sbh1jAScdFqXvknnj4qe4T4dUw6JMx9L7jRAbwM6F9VavL0oGPHs+VDDUeQrHeHYA86AnjbWELmSmJCkIUEkstalKUeQySAPk1aPaNZP1H6Gck/6Dmle2QAetctQY6bWGYcOKYzigVtnPiUOp9aCq4VwiPOIMJt9rXulDyQFftmj/AITmmW0tiQTqTt4h91KI4STPc1yUJZQk5SlrGR+dqnHLbChtIU3qDiRz1bmgqDjiDIsN9KtJ+nkJJ9wedQrVuVJcSphxlTbg2cSc6fMHPWrG7S+7cgw87uJd21JHIjlQq2zDaajuNt6QcBxQPXqCKCw+x2LD/TpBZdmF6KruFNPrBQ2D/aB7VYumgDsoiLjvXkj/AEi8B85JH7GrDxQJ4rKUxWUHKh4T7U3g/wBXvTlRGk+1NYG6Vf8AdQQ/EttacktzHMBKRvvuae2h1Ey2x3VAFWgBSfXrTm7QlzWNKFhJGefWoHhxuVDelxpTagkr1oVkYPnigl5lv+sb7pee7JGUhRCfkdacIjIitd20nANYZIbTtTJ25tlxxK0q0tI1uLTvpHlQObkwJcBTZPTn7UOcNrQxJdhrXqSFak5/xTq4cU2xm35YfD3eJJTpoFe4rZulzH6Uw5H+nc3kOEAOpxvhPv1NBaUpbYbwEgD8UOzHQHsJX1xim7N9bnwiErBWjAUkHc1DyZLhfwUqTlWRmgjO0FLr02BHYa1qKSoc9t6jlWCbNffUGkw4DSkqdWo7q8I3SPejuRFRIUw+rGsJwKYWy/MpfEGVhK1K7taFkc+m34oDDg6AiFZkFAOp9RcJPPoBn4AqdJA57VGofDbaUNI0pA2ArA46s7ZNBI6h5ispj3bn9prKBys+E+1NrecoV/3Uu5nSrbpTWCQ22rX4fF1oJAU0ksnUVgp238q2uaw3zcFMZ0yLKQWyXcHq2rSfzQJS3cR1LbGrbOfKghnjJESQ5Fb0ZdcIU6Rqx8DnRetxlKCzpKGlp08ycfNVu/wSHbytq3uuIQolRdB+3NBxcZLF5liNaIS23VLKf4YOFnfOfLlQw/8AUWyTIYfZ0Oo31KPL0z+aPoHBlytiHyu4xJS9BDbinHGVIPmSDv8AtQzfbLLS5qmOQG2iMFERRUTtgklRKiT70EDBvcmJPbkx8uOeELCRso55VYs+W248zp5EAn0J6UMQYLSYqWmWwkJO1O1vFh4AgnGM0B6ysKSyMDlQRI4akT+0lhTasJeQh5YSOidiT+Km7XeGFuIUrUB9ozypHtDam2+yweK7RIUzLtz+gkDIW0sjZQ6gHH70FrNx20JACQcDG9KhIHIAUJ8C8bw+KIgQrTHuKEguR87H1Seo/wAUWZoN1lZWUDfXWzoV9yQab6h610DQJu26I8SS3hR6g4rlq1R2/wCkkdMmnANdhR86BncoCHYig0jxp3GOtQ1qSlDis5Clc1DfNE4VmhbiONItT/6lESXIvN5sHdB8x6UC11sTdzRh13R5EChuRwJHQ4FtzVFQ5BSBv+9dzeNY6GU4KtWNwKhZXHClj+C0cZ5gb0EndLRbrZHRmRqfCcqxyoRlvakLdxpU7jSMf0+dY/Ll3B3vZZUGsnwk4KvT2prKWpxwJxgk7jokUExZkd5IjMoBUpS9KUdVUYdqKmLZ2cyo7mMu92ygDqsq5/5PxTfs/tCko/WJSSlKUlEVKhuR1X89KBO2nin9RurVmjKBjQMlxQP3PEb/APqNvcmgBY1xkwpKXYrzjLqDlKm1YKT6UaQu1riplQLsqPISP6XY6d/kYNV43y3Oa0pecZ6cqC3x203fAzaIJ9e8WM1lU/3h8zWUHsSs0jyreK7A2oOAmt4rZKUgqUoBI5knGKEeIu0Oy2YqaYWZknlpaOw91UBeM7gZ+KA+PuNIlvfgW+DIS479c19Vp3CWwrdJPmdvjNV9xJ2j326pWyy8mG0vbuo+xI9Vc6DZa3EMHS4ovKyQo75POguHivgtcKSqVb21PQ3CVFKd+7J/2qCZhITyTgjyNW9w3PRdOH7fMQch6OhXzjehrtEbsVrthuE1z6WStXdtFobuKPQjqPM9OdACPxQPGXfyQcVNcMcHm5PpkzgpENOCEq2U77+SaKbLwkxGZbedUmU8oBXeHlv5DpRD3PcN6AMDHIUEDxbem+H+H5U4JToYbPdIHVWMJFeYJDzkl1TzytTjiitZ8yTk1a/bxd+8ft1kjHGlBkSE/wBxJwgfsTVVJZwSlXPpQcAgDArSmz3aVeasUt9OskUq80RFVjdQ8Q+KBLuUjYg5FZXfPfTzrKD1axckrxk9aYXnjC02dpRfc1vY2ab3J9/Kqv4q4zkwpf6dAUlLgTl10cx6Cgh+Y8+4pxxWpROSSd6Am4t47uV+cUgOFiMD4GW1EAe/maDXZABzkldcPuYzg70gnxHfnQO2NZHeK89s124ohZO2cYHlW0DAweg5Vy6SsAcsUF0dg16M7hmRa3Tl23PaQCd+7Vkp/wBx8UB9s11cuHF82I6r+BCaSy0jGQCd1H3O1K9hVwMPjmRDURomxVDn/Uk5H+TTPtQCWuJeIu8ixlCS8hLD7iCXApIGpKDnw5BG+KC1OxniT9e4PZaec1S7f/LvZOSQPtV8j/BozmOBAK1HASMmvPvYJKejcay2kkpjvRSl1GdtWpOn5G/5NXBx9dP0zh24PpOFpZIT7nYf5oKG41uAufEk6aDr1uaUH+1I2A9v+ahEJGNR3UeVYrKlBR5q51sctvig7CsYSf6utN1yVd6qPGxqP3OHfA8qUI1BQWMpxuKTjMpjKHkr7SetAslBSkDbYdayk1P+I+M8/OsoHEmQp+7POq3UvP7mulnCTmmiTiaTz2NKOqJNAkvGc1tHhOrqOVcL2yPWlo+ArUoZxyFAuha9I7zY+dbXuPKuScqJP4rFK238qB3wZONu4/tMlJwA+Eqz5EYNSHG0xqdfrk4yqLIcuD/8N3JBiaV6Rv0zgfkUITSpqYhaCQobginyZsiFbn2IzoDcpvu3kqQDkZz+ee/r7YCa7MZf6Z2gxmH15S+ox3FZ65Bz+RR/23XgJbjWhheVrcU69jolP2j5JJ/8apSGXkONmKVJe7wd3p56s7Y+aJ+Kr1Kvt2XNnNd1IQhLSkZ+1QGDQRCSUnOOVKA+EHr0rgAnGTsa7HIehoN457e9Ryl9+8pzUdCNkjNOpzhQ0lpH3u7e1NHcMNhKQOWDQJlWSeVZTbJ863Qf/9k="/>
          <p:cNvSpPr>
            <a:spLocks noChangeAspect="1" noChangeArrowheads="1"/>
          </p:cNvSpPr>
          <p:nvPr/>
        </p:nvSpPr>
        <p:spPr bwMode="auto">
          <a:xfrm>
            <a:off x="460375" y="-427038"/>
            <a:ext cx="1085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90" name="Picture 18" descr="http://www.webcir.org/noticir/2011_vol8_n9/hounsfie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047192"/>
            <a:ext cx="1412512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gnaposto contenuto 2"/>
          <p:cNvSpPr>
            <a:spLocks/>
          </p:cNvSpPr>
          <p:nvPr/>
        </p:nvSpPr>
        <p:spPr bwMode="auto">
          <a:xfrm>
            <a:off x="2032000" y="5054600"/>
            <a:ext cx="6807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omic Sans MS" pitchFamily="66" charset="0"/>
              </a:rPr>
              <a:t>Godfrey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Hounsfield</a:t>
            </a:r>
            <a:r>
              <a:rPr lang="it-IT" dirty="0" smtClean="0">
                <a:solidFill>
                  <a:srgbClr val="000074"/>
                </a:solidFill>
                <a:latin typeface="Comic Sans MS" pitchFamily="66" charset="0"/>
              </a:rPr>
              <a:t> (1919 – 2004), </a:t>
            </a:r>
            <a:r>
              <a:rPr lang="it-IT" dirty="0" err="1" smtClean="0">
                <a:solidFill>
                  <a:srgbClr val="000074"/>
                </a:solidFill>
                <a:latin typeface="Comic Sans MS" pitchFamily="66" charset="0"/>
              </a:rPr>
              <a:t>engineer</a:t>
            </a:r>
            <a:endParaRPr lang="en-US" dirty="0" smtClean="0">
              <a:solidFill>
                <a:srgbClr val="000074"/>
              </a:solidFill>
              <a:latin typeface="Comic Sans MS" pitchFamily="66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Nobel Prize in Medicine in 1971 (Computed Tomography)</a:t>
            </a:r>
          </a:p>
        </p:txBody>
      </p:sp>
      <p:sp>
        <p:nvSpPr>
          <p:cNvPr id="16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7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C9332-7B4F-405E-858A-8B4D078A287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550"/>
            <a:ext cx="7796213" cy="685800"/>
          </a:xfrm>
        </p:spPr>
        <p:txBody>
          <a:bodyPr/>
          <a:lstStyle/>
          <a:p>
            <a:pPr eaLnBrk="1" hangingPunct="1"/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T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he </a:t>
            </a:r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Intra-Operative Electron Radio-Therapy 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 (IOERT)  technique in a nutshell</a:t>
            </a:r>
          </a:p>
        </p:txBody>
      </p:sp>
      <p:sp>
        <p:nvSpPr>
          <p:cNvPr id="9" name="Segnaposto contenuto 2"/>
          <p:cNvSpPr>
            <a:spLocks/>
          </p:cNvSpPr>
          <p:nvPr/>
        </p:nvSpPr>
        <p:spPr bwMode="auto">
          <a:xfrm>
            <a:off x="127000" y="711200"/>
            <a:ext cx="8877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 Intra-Operative </a:t>
            </a:r>
            <a:r>
              <a:rPr lang="en-US" sz="2000" dirty="0">
                <a:solidFill>
                  <a:srgbClr val="F01302"/>
                </a:solidFill>
                <a:latin typeface="Comic Sans MS" pitchFamily="66" charset="0"/>
              </a:rPr>
              <a:t>Electron Radiotherapy (IOERT)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 is an advanced radiation therapy technique that allows treatment of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tumors, 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directly in the surgery room,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after the removing of tumor tissues </a:t>
            </a:r>
            <a:endParaRPr lang="it-IT" sz="2000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13" name="Segnaposto contenuto 2"/>
          <p:cNvSpPr>
            <a:spLocks/>
          </p:cNvSpPr>
          <p:nvPr/>
        </p:nvSpPr>
        <p:spPr bwMode="auto">
          <a:xfrm>
            <a:off x="127000" y="2146299"/>
            <a:ext cx="8775700" cy="10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This technique consists of delivering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Ionizing Radiations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dose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for short)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60"/>
                </a:solidFill>
                <a:latin typeface="Comic Sans MS" pitchFamily="66" charset="0"/>
              </a:rPr>
              <a:t>inside cancerous tissues to damage cell DNA content</a:t>
            </a:r>
            <a:endParaRPr lang="it-IT" sz="2000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11" name="Segnaposto contenuto 2"/>
          <p:cNvSpPr>
            <a:spLocks/>
          </p:cNvSpPr>
          <p:nvPr/>
        </p:nvSpPr>
        <p:spPr bwMode="auto">
          <a:xfrm>
            <a:off x="126999" y="5537199"/>
            <a:ext cx="8510587" cy="100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Possible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Ionizing Radiations: </a:t>
            </a:r>
            <a:r>
              <a:rPr lang="el-GR" sz="2000" dirty="0">
                <a:solidFill>
                  <a:srgbClr val="000074"/>
                </a:solidFill>
                <a:latin typeface="Comic Sans MS" pitchFamily="66" charset="0"/>
              </a:rPr>
              <a:t>γ</a:t>
            </a:r>
            <a:r>
              <a:rPr lang="it-IT" sz="2000" dirty="0">
                <a:solidFill>
                  <a:srgbClr val="000074"/>
                </a:solidFill>
                <a:latin typeface="Comic Sans MS" pitchFamily="66" charset="0"/>
              </a:rPr>
              <a:t>- and </a:t>
            </a:r>
            <a:r>
              <a:rPr lang="en-US" sz="2000" dirty="0" smtClean="0">
                <a:solidFill>
                  <a:srgbClr val="000074"/>
                </a:solidFill>
                <a:latin typeface="Comic Sans MS" pitchFamily="66" charset="0"/>
              </a:rPr>
              <a:t>X-rays, photons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, </a:t>
            </a:r>
            <a:r>
              <a:rPr lang="en-US" sz="2000" i="1" dirty="0">
                <a:solidFill>
                  <a:srgbClr val="000074"/>
                </a:solidFill>
                <a:latin typeface="Comic Sans MS" pitchFamily="66" charset="0"/>
              </a:rPr>
              <a:t>electrons</a:t>
            </a:r>
            <a:r>
              <a:rPr lang="en-US" sz="2000" dirty="0">
                <a:solidFill>
                  <a:srgbClr val="000074"/>
                </a:solidFill>
                <a:latin typeface="Comic Sans MS" pitchFamily="66" charset="0"/>
              </a:rPr>
              <a:t>, protons, </a:t>
            </a:r>
            <a:r>
              <a:rPr lang="en-US" sz="2000" dirty="0" err="1" smtClean="0">
                <a:solidFill>
                  <a:srgbClr val="000074"/>
                </a:solidFill>
                <a:latin typeface="Comic Sans MS" pitchFamily="66" charset="0"/>
              </a:rPr>
              <a:t>etc</a:t>
            </a:r>
            <a:endParaRPr lang="it-IT" sz="2000" dirty="0">
              <a:solidFill>
                <a:srgbClr val="000074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www.bnl.gov/discover/images/Fall2008/DNA-719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3186113"/>
            <a:ext cx="7151688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6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C9332-7B4F-405E-858A-8B4D078A287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550"/>
            <a:ext cx="7796213" cy="685800"/>
          </a:xfrm>
        </p:spPr>
        <p:txBody>
          <a:bodyPr/>
          <a:lstStyle/>
          <a:p>
            <a:pPr eaLnBrk="1" hangingPunct="1"/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T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he </a:t>
            </a:r>
            <a:r>
              <a:rPr lang="en-US" sz="2400" b="0" dirty="0">
                <a:solidFill>
                  <a:srgbClr val="00007A"/>
                </a:solidFill>
                <a:latin typeface="Calibri" pitchFamily="34" charset="0"/>
              </a:rPr>
              <a:t>Intra-Operative Electron Radio-Therapy </a:t>
            </a:r>
            <a:r>
              <a:rPr lang="en-US" sz="2400" b="0" dirty="0" smtClean="0">
                <a:solidFill>
                  <a:srgbClr val="00007A"/>
                </a:solidFill>
                <a:latin typeface="Calibri" pitchFamily="34" charset="0"/>
              </a:rPr>
              <a:t> (IOERT)  technique in a nutshell</a:t>
            </a:r>
          </a:p>
        </p:txBody>
      </p:sp>
      <p:sp>
        <p:nvSpPr>
          <p:cNvPr id="10" name="Segnaposto contenuto 2"/>
          <p:cNvSpPr>
            <a:spLocks/>
          </p:cNvSpPr>
          <p:nvPr/>
        </p:nvSpPr>
        <p:spPr bwMode="auto">
          <a:xfrm>
            <a:off x="76199" y="863600"/>
            <a:ext cx="9014001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electron beam is produced through dedicated and mobile accelerators, such 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as: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01302"/>
                </a:solidFill>
                <a:latin typeface="Comic Sans MS" pitchFamily="66" charset="0"/>
              </a:rPr>
              <a:t>NOVAC7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(NRT, </a:t>
            </a:r>
            <a:r>
              <a:rPr lang="en-US" dirty="0" err="1">
                <a:solidFill>
                  <a:srgbClr val="000074"/>
                </a:solidFill>
                <a:latin typeface="Comic Sans MS" pitchFamily="66" charset="0"/>
              </a:rPr>
              <a:t>Aprilia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, Italy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LYAC</a:t>
            </a:r>
            <a:endParaRPr lang="en-US" dirty="0" smtClean="0">
              <a:solidFill>
                <a:srgbClr val="000074"/>
              </a:solidFill>
              <a:latin typeface="Comic Sans MS" pitchFamily="66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MOBETRON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 (California)</a:t>
            </a:r>
          </a:p>
        </p:txBody>
      </p:sp>
      <p:pic>
        <p:nvPicPr>
          <p:cNvPr id="11" name="Picture 8" descr="iort (2)_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300" y="1828800"/>
            <a:ext cx="3514901" cy="46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egnaposto contenuto 2"/>
          <p:cNvSpPr>
            <a:spLocks/>
          </p:cNvSpPr>
          <p:nvPr/>
        </p:nvSpPr>
        <p:spPr bwMode="auto">
          <a:xfrm>
            <a:off x="63500" y="3556000"/>
            <a:ext cx="5511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u="sng" dirty="0" smtClean="0">
                <a:solidFill>
                  <a:srgbClr val="000074"/>
                </a:solidFill>
                <a:latin typeface="Comic Sans MS" pitchFamily="66" charset="0"/>
              </a:rPr>
              <a:t>NOVAC7 Specifications</a:t>
            </a:r>
          </a:p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Electron beams of 4, 6, 8 e 10 MeV</a:t>
            </a:r>
          </a:p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Different diameters  (from 3 to 10 cm)</a:t>
            </a:r>
          </a:p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lant angles collimators (0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°, 15°, 22.5°</a:t>
            </a: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, </a:t>
            </a:r>
            <a:b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74"/>
                </a:solidFill>
                <a:latin typeface="Comic Sans MS" pitchFamily="66" charset="0"/>
              </a:rPr>
              <a:t>30</a:t>
            </a: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>° and 45°)</a:t>
            </a:r>
          </a:p>
          <a:p>
            <a:pPr marL="285750" indent="-285750" algn="l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dirty="0">
                <a:solidFill>
                  <a:srgbClr val="000074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000074"/>
                </a:solidFill>
                <a:latin typeface="Comic Sans MS" pitchFamily="66" charset="0"/>
              </a:rPr>
            </a:br>
            <a:endParaRPr lang="en-US" dirty="0">
              <a:solidFill>
                <a:srgbClr val="000074"/>
              </a:solidFill>
              <a:latin typeface="Comic Sans MS" pitchFamily="66" charset="0"/>
            </a:endParaRPr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4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8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1FD26-71BC-4061-8C09-46248183F35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82550"/>
            <a:ext cx="8001000" cy="685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Calibri" pitchFamily="34" charset="0"/>
              </a:rPr>
              <a:t>IOERT Simulation Activities</a:t>
            </a:r>
          </a:p>
        </p:txBody>
      </p:sp>
      <p:sp>
        <p:nvSpPr>
          <p:cNvPr id="28" name="Rounded Rectangle 9"/>
          <p:cNvSpPr/>
          <p:nvPr/>
        </p:nvSpPr>
        <p:spPr>
          <a:xfrm>
            <a:off x="1011238" y="3811587"/>
            <a:ext cx="1884362" cy="130029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Therapeutic Dose</a:t>
            </a: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9" name="Rounded Rectangle 10"/>
          <p:cNvSpPr/>
          <p:nvPr/>
        </p:nvSpPr>
        <p:spPr>
          <a:xfrm>
            <a:off x="2239962" y="2347913"/>
            <a:ext cx="2166938" cy="1303334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OPTIMIZATION</a:t>
            </a: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3227388" y="3838574"/>
            <a:ext cx="1928812" cy="130029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Patient Radio-Protection</a:t>
            </a: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Rounded Rectangle 17"/>
          <p:cNvSpPr/>
          <p:nvPr/>
        </p:nvSpPr>
        <p:spPr>
          <a:xfrm>
            <a:off x="877888" y="1735138"/>
            <a:ext cx="7567612" cy="436086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2225675" y="1716088"/>
            <a:ext cx="48424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kern="0" dirty="0" smtClean="0">
                <a:solidFill>
                  <a:srgbClr val="2B519A"/>
                </a:solidFill>
                <a:latin typeface="Calibri" pitchFamily="34" charset="0"/>
              </a:rPr>
              <a:t>Clinical</a:t>
            </a:r>
            <a:endParaRPr lang="en-US" sz="3200" b="1" kern="0" dirty="0">
              <a:solidFill>
                <a:srgbClr val="2B519A"/>
              </a:solidFill>
              <a:latin typeface="Calibri" pitchFamily="34" charset="0"/>
            </a:endParaRPr>
          </a:p>
        </p:txBody>
      </p:sp>
      <p:sp>
        <p:nvSpPr>
          <p:cNvPr id="35" name="Rounded Rectangle 9"/>
          <p:cNvSpPr/>
          <p:nvPr/>
        </p:nvSpPr>
        <p:spPr>
          <a:xfrm>
            <a:off x="5913438" y="2935287"/>
            <a:ext cx="1884362" cy="130029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NOVAC7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  <a:cs typeface="+mn-cs"/>
              </a:rPr>
              <a:t>Commissioning</a:t>
            </a: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6" name="Segnaposto contenuto 2"/>
          <p:cNvSpPr>
            <a:spLocks/>
          </p:cNvSpPr>
          <p:nvPr/>
        </p:nvSpPr>
        <p:spPr bwMode="auto">
          <a:xfrm>
            <a:off x="1206499" y="5308600"/>
            <a:ext cx="664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150000"/>
              <a:defRPr/>
            </a:pPr>
            <a:r>
              <a:rPr lang="en-US" dirty="0" smtClean="0">
                <a:solidFill>
                  <a:srgbClr val="00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Commercial software available.</a:t>
            </a:r>
            <a:r>
              <a:rPr lang="en-US" dirty="0">
                <a:solidFill>
                  <a:srgbClr val="00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00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 but imprecise Treatment Planning System (TPS)</a:t>
            </a:r>
            <a:endParaRPr lang="en-US" dirty="0">
              <a:solidFill>
                <a:srgbClr val="00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Segnaposto contenuto 2"/>
          <p:cNvSpPr>
            <a:spLocks/>
          </p:cNvSpPr>
          <p:nvPr/>
        </p:nvSpPr>
        <p:spPr bwMode="auto">
          <a:xfrm>
            <a:off x="4851400" y="4381500"/>
            <a:ext cx="3898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folHlink"/>
              </a:buClr>
              <a:buSzPct val="150000"/>
              <a:defRPr/>
            </a:pPr>
            <a:r>
              <a:rPr lang="en-US" dirty="0" smtClean="0">
                <a:solidFill>
                  <a:srgbClr val="00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 commercial software available</a:t>
            </a:r>
            <a:endParaRPr lang="en-US" dirty="0">
              <a:solidFill>
                <a:srgbClr val="00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Fumetto 1 39"/>
          <p:cNvSpPr/>
          <p:nvPr/>
        </p:nvSpPr>
        <p:spPr>
          <a:xfrm>
            <a:off x="296863" y="1117600"/>
            <a:ext cx="3500437" cy="965200"/>
          </a:xfrm>
          <a:prstGeom prst="wedgeRectCallout">
            <a:avLst>
              <a:gd name="adj1" fmla="val -2351"/>
              <a:gd name="adj2" fmla="val 150189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Clinicians &amp; Medical Physics Requested Times : ≤ 24 hours</a:t>
            </a:r>
            <a:endParaRPr lang="en-US" kern="0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1" name="Fumetto 1 40"/>
          <p:cNvSpPr/>
          <p:nvPr/>
        </p:nvSpPr>
        <p:spPr>
          <a:xfrm>
            <a:off x="6823075" y="1179513"/>
            <a:ext cx="2133600" cy="1246187"/>
          </a:xfrm>
          <a:prstGeom prst="wedgeRectCallout">
            <a:avLst>
              <a:gd name="adj1" fmla="val -57647"/>
              <a:gd name="adj2" fmla="val 82527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Comic Sans MS" pitchFamily="66" charset="0"/>
              </a:rPr>
              <a:t>Clinicians &amp; Medical Physics </a:t>
            </a: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</a:rPr>
              <a:t>Requested </a:t>
            </a:r>
            <a:r>
              <a:rPr lang="en-US" kern="0" dirty="0">
                <a:solidFill>
                  <a:srgbClr val="FFFFFF"/>
                </a:solidFill>
                <a:latin typeface="Comic Sans MS" pitchFamily="66" charset="0"/>
              </a:rPr>
              <a:t>Times : ≤ </a:t>
            </a:r>
            <a:r>
              <a:rPr lang="en-US" kern="0" dirty="0" smtClean="0">
                <a:solidFill>
                  <a:srgbClr val="FFFFFF"/>
                </a:solidFill>
                <a:latin typeface="Comic Sans MS" pitchFamily="66" charset="0"/>
              </a:rPr>
              <a:t>1 month</a:t>
            </a:r>
            <a:endParaRPr lang="en-US" kern="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19100" y="6559550"/>
            <a:ext cx="7797800" cy="298450"/>
          </a:xfrm>
          <a:noFill/>
        </p:spPr>
        <p:txBody>
          <a:bodyPr/>
          <a:lstStyle/>
          <a:p>
            <a:pPr algn="l"/>
            <a:r>
              <a:rPr lang="pt-BR" dirty="0" smtClean="0"/>
              <a:t>G. LA ROCCA </a:t>
            </a:r>
            <a:r>
              <a:rPr lang="it-IT" dirty="0" smtClean="0">
                <a:solidFill>
                  <a:srgbClr val="00007A"/>
                </a:solidFill>
              </a:rPr>
              <a:t>~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IWSG 2013 – </a:t>
            </a:r>
            <a:r>
              <a:rPr lang="de-DE" dirty="0"/>
              <a:t>ETH </a:t>
            </a:r>
            <a:r>
              <a:rPr lang="de-DE" dirty="0" smtClean="0"/>
              <a:t>Zürich </a:t>
            </a:r>
            <a:r>
              <a:rPr lang="de-DE" dirty="0"/>
              <a:t>– </a:t>
            </a:r>
            <a:r>
              <a:rPr lang="de-DE" dirty="0" err="1" smtClean="0"/>
              <a:t>Switzerland</a:t>
            </a:r>
            <a:r>
              <a:rPr lang="de-DE" dirty="0" smtClean="0"/>
              <a:t>, 03-05 </a:t>
            </a:r>
            <a:r>
              <a:rPr lang="de-DE" dirty="0"/>
              <a:t>June </a:t>
            </a:r>
            <a:r>
              <a:rPr lang="de-DE" dirty="0" smtClean="0"/>
              <a:t>2013 </a:t>
            </a:r>
            <a:endParaRPr lang="en-GB" dirty="0" smtClean="0"/>
          </a:p>
        </p:txBody>
      </p:sp>
      <p:pic>
        <p:nvPicPr>
          <p:cNvPr id="18" name="Picture 11" descr="http://www.shine2012.eu/wp-content/uploads/2012/09/Logo_IN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" y="6500813"/>
            <a:ext cx="363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OMET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COMET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73075" marR="0" indent="-473075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FFCC00"/>
          </a:buClr>
          <a:buSzTx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73075" marR="0" indent="-473075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FFCC00"/>
          </a:buClr>
          <a:buSzTx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MET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COMETA_Presentation_Template</Template>
  <TotalTime>6792</TotalTime>
  <Words>1938</Words>
  <Application>Microsoft Office PowerPoint</Application>
  <PresentationFormat>Presentazione su schermo (4:3)</PresentationFormat>
  <Paragraphs>292</Paragraphs>
  <Slides>28</Slides>
  <Notes>14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COMETA_Presentation_Template</vt:lpstr>
      <vt:lpstr>A GEANT4 Web-based Application  to Support Intra-Operative Electron  Radio-Therapy using the European Grid Infrastructure </vt:lpstr>
      <vt:lpstr>Topics</vt:lpstr>
      <vt:lpstr>Presentazione standard di PowerPoint</vt:lpstr>
      <vt:lpstr>IBFM CNR – Laboratorio di Tecnologie Oncologiche (LATO) </vt:lpstr>
      <vt:lpstr>Cancer and Radiotherapy</vt:lpstr>
      <vt:lpstr>The Radio-Therapy  technique: a bit of history … </vt:lpstr>
      <vt:lpstr>The Intra-Operative Electron Radio-Therapy  (IOERT)  technique in a nutshell</vt:lpstr>
      <vt:lpstr>The Intra-Operative Electron Radio-Therapy  (IOERT)  technique in a nutshell</vt:lpstr>
      <vt:lpstr>IOERT Simulation Activities</vt:lpstr>
      <vt:lpstr>A typical scenario: the Intra-Operative Electron Radio-Therapy  (IOERT)  technique for breast treatment</vt:lpstr>
      <vt:lpstr>IOERT Simulation Activities</vt:lpstr>
      <vt:lpstr>iort_therapy: a Monte Carlo application based on the GEANT4 toolkit</vt:lpstr>
      <vt:lpstr>Presentazione standard di PowerPoint</vt:lpstr>
      <vt:lpstr>iort_therapy: a Monte Carlo application based on the GEANT4 toolkit</vt:lpstr>
      <vt:lpstr>Presentazione standard di PowerPoint</vt:lpstr>
      <vt:lpstr>The role of advanced R&amp;E Networking and Computing Infrastructures</vt:lpstr>
      <vt:lpstr>The Consorzio COMETA (http://www.consorzio-cometa.it)</vt:lpstr>
      <vt:lpstr>The Italian Grid Infrastructure (http://www.italiangrid.it)</vt:lpstr>
      <vt:lpstr>The Catania Science Gateway components </vt:lpstr>
      <vt:lpstr>The Catania Science Gateway model </vt:lpstr>
      <vt:lpstr>The iort_therapy application on the Science Gateway </vt:lpstr>
      <vt:lpstr>The iort_therapy application on the Science Gateway </vt:lpstr>
      <vt:lpstr>The iort_therapy application on the Science Gateway </vt:lpstr>
      <vt:lpstr>The iort_therapy application on the Science Gateway </vt:lpstr>
      <vt:lpstr>iort_therapy’s results</vt:lpstr>
      <vt:lpstr>Summary &amp; Conclusions</vt:lpstr>
      <vt:lpstr>References</vt:lpstr>
      <vt:lpstr>Contacts</vt:lpstr>
    </vt:vector>
  </TitlesOfParts>
  <Company>Univ. Catania and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Roberto Barbera</dc:creator>
  <cp:lastModifiedBy>larocca</cp:lastModifiedBy>
  <cp:revision>483</cp:revision>
  <cp:lastPrinted>2012-11-28T11:51:57Z</cp:lastPrinted>
  <dcterms:created xsi:type="dcterms:W3CDTF">2005-12-10T16:13:58Z</dcterms:created>
  <dcterms:modified xsi:type="dcterms:W3CDTF">2013-06-06T09:44:13Z</dcterms:modified>
</cp:coreProperties>
</file>