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notesMasterIdLst>
    <p:notesMasterId r:id="rId30"/>
  </p:notesMasterIdLst>
  <p:sldIdLst>
    <p:sldId id="256" r:id="rId2"/>
    <p:sldId id="298" r:id="rId3"/>
    <p:sldId id="299" r:id="rId4"/>
    <p:sldId id="315" r:id="rId5"/>
    <p:sldId id="314" r:id="rId6"/>
    <p:sldId id="317" r:id="rId7"/>
    <p:sldId id="316" r:id="rId8"/>
    <p:sldId id="300" r:id="rId9"/>
    <p:sldId id="309" r:id="rId10"/>
    <p:sldId id="321" r:id="rId11"/>
    <p:sldId id="322" r:id="rId12"/>
    <p:sldId id="323" r:id="rId13"/>
    <p:sldId id="325" r:id="rId14"/>
    <p:sldId id="327" r:id="rId15"/>
    <p:sldId id="318" r:id="rId16"/>
    <p:sldId id="328" r:id="rId17"/>
    <p:sldId id="319" r:id="rId18"/>
    <p:sldId id="320" r:id="rId19"/>
    <p:sldId id="304" r:id="rId20"/>
    <p:sldId id="305" r:id="rId21"/>
    <p:sldId id="307" r:id="rId22"/>
    <p:sldId id="332" r:id="rId23"/>
    <p:sldId id="311" r:id="rId24"/>
    <p:sldId id="312" r:id="rId25"/>
    <p:sldId id="324" r:id="rId26"/>
    <p:sldId id="326" r:id="rId27"/>
    <p:sldId id="331" r:id="rId28"/>
    <p:sldId id="313" r:id="rId29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8B87"/>
    <a:srgbClr val="2A5D1C"/>
    <a:srgbClr val="708B87"/>
    <a:srgbClr val="3C8A3A"/>
    <a:srgbClr val="1D2D32"/>
    <a:srgbClr val="3C8A38"/>
    <a:srgbClr val="10266A"/>
    <a:srgbClr val="3A8737"/>
    <a:srgbClr val="DDEFF7"/>
    <a:srgbClr val="40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41" autoAdjust="0"/>
  </p:normalViewPr>
  <p:slideViewPr>
    <p:cSldViewPr snapToGrid="0" snapToObjects="1">
      <p:cViewPr>
        <p:scale>
          <a:sx n="100" d="100"/>
          <a:sy n="100" d="100"/>
        </p:scale>
        <p:origin x="-1408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B0E62-95EF-0E45-8A40-39C155BC89F0}" type="datetimeFigureOut">
              <a:rPr lang="en-US" smtClean="0"/>
              <a:pPr/>
              <a:t>04/06/13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E9A15-FBB5-6E4C-B994-1A2D4C98486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9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Reduce text -&gt;</a:t>
            </a:r>
            <a:r>
              <a:rPr lang="en-GB" baseline="0" dirty="0" smtClean="0"/>
              <a:t> enlarge font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F40E3-0E64-4AA1-A8A1-FD1B3A6BAC7D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CRIA: Coordinator, application provider - </a:t>
            </a:r>
            <a:r>
              <a:rPr lang="en-GB" dirty="0" err="1" smtClean="0"/>
              <a:t>openmodeller</a:t>
            </a:r>
            <a:endParaRPr lang="en-GB" dirty="0" smtClean="0"/>
          </a:p>
          <a:p>
            <a:r>
              <a:rPr lang="en-GB" dirty="0" smtClean="0"/>
              <a:t>UFF</a:t>
            </a:r>
            <a:r>
              <a:rPr lang="en-GB" baseline="0" dirty="0" smtClean="0"/>
              <a:t> – technology provider – </a:t>
            </a:r>
            <a:r>
              <a:rPr lang="en-GB" baseline="0" dirty="0" err="1" smtClean="0"/>
              <a:t>easygrid</a:t>
            </a:r>
            <a:r>
              <a:rPr lang="en-GB" baseline="0" dirty="0" smtClean="0"/>
              <a:t>, condor, infrastructure provider</a:t>
            </a:r>
          </a:p>
          <a:p>
            <a:r>
              <a:rPr lang="en-GB" baseline="0" dirty="0" smtClean="0"/>
              <a:t>CESAR: technology provider </a:t>
            </a:r>
          </a:p>
          <a:p>
            <a:r>
              <a:rPr lang="en-GB" baseline="0" dirty="0" smtClean="0"/>
              <a:t>RNP: infrastructure provider</a:t>
            </a:r>
          </a:p>
          <a:p>
            <a:endParaRPr lang="en-GB" baseline="0" dirty="0" smtClean="0"/>
          </a:p>
          <a:p>
            <a:r>
              <a:rPr lang="en-GB" baseline="0" dirty="0" smtClean="0"/>
              <a:t>BSC – Coordinator, technology provider, infrastructure provider</a:t>
            </a:r>
          </a:p>
          <a:p>
            <a:r>
              <a:rPr lang="en-GB" baseline="0" dirty="0" smtClean="0"/>
              <a:t>CNR – technology provider, infrastructure provider</a:t>
            </a:r>
          </a:p>
          <a:p>
            <a:r>
              <a:rPr lang="en-GB" baseline="0" dirty="0" smtClean="0"/>
              <a:t>UPVLC – technology provider, use cases coordinator</a:t>
            </a:r>
          </a:p>
          <a:p>
            <a:r>
              <a:rPr lang="en-GB" baseline="0" dirty="0" smtClean="0"/>
              <a:t>Species 2000 – application provider</a:t>
            </a:r>
          </a:p>
          <a:p>
            <a:r>
              <a:rPr lang="en-GB" baseline="0" dirty="0" smtClean="0"/>
              <a:t>Trust-it – communication, policy oriented activities 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4FDDA-FBB6-6D49-AF7B-FFA42787F3A5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CRIA: Coordinator, application provider - </a:t>
            </a:r>
            <a:r>
              <a:rPr lang="en-GB" dirty="0" err="1" smtClean="0"/>
              <a:t>openmodeller</a:t>
            </a:r>
            <a:endParaRPr lang="en-GB" dirty="0" smtClean="0"/>
          </a:p>
          <a:p>
            <a:r>
              <a:rPr lang="en-GB" dirty="0" smtClean="0"/>
              <a:t>UFF</a:t>
            </a:r>
            <a:r>
              <a:rPr lang="en-GB" baseline="0" dirty="0" smtClean="0"/>
              <a:t> – technology provider – </a:t>
            </a:r>
            <a:r>
              <a:rPr lang="en-GB" baseline="0" dirty="0" err="1" smtClean="0"/>
              <a:t>easygrid</a:t>
            </a:r>
            <a:r>
              <a:rPr lang="en-GB" baseline="0" dirty="0" smtClean="0"/>
              <a:t>, condor, infrastructure provider</a:t>
            </a:r>
          </a:p>
          <a:p>
            <a:r>
              <a:rPr lang="en-GB" baseline="0" dirty="0" smtClean="0"/>
              <a:t>CESAR: technology provider </a:t>
            </a:r>
          </a:p>
          <a:p>
            <a:r>
              <a:rPr lang="en-GB" baseline="0" dirty="0" smtClean="0"/>
              <a:t>RNP: infrastructure provider</a:t>
            </a:r>
          </a:p>
          <a:p>
            <a:endParaRPr lang="en-GB" baseline="0" dirty="0" smtClean="0"/>
          </a:p>
          <a:p>
            <a:r>
              <a:rPr lang="en-GB" baseline="0" dirty="0" smtClean="0"/>
              <a:t>BSC – Coordinator, technology provider, infrastructure provider</a:t>
            </a:r>
          </a:p>
          <a:p>
            <a:r>
              <a:rPr lang="en-GB" baseline="0" dirty="0" smtClean="0"/>
              <a:t>CNR – technology provider, infrastructure provider</a:t>
            </a:r>
          </a:p>
          <a:p>
            <a:r>
              <a:rPr lang="en-GB" baseline="0" dirty="0" smtClean="0"/>
              <a:t>UPVLC – technology provider, use cases coordinator</a:t>
            </a:r>
          </a:p>
          <a:p>
            <a:r>
              <a:rPr lang="en-GB" baseline="0" dirty="0" smtClean="0"/>
              <a:t>Species 2000 – application provider</a:t>
            </a:r>
          </a:p>
          <a:p>
            <a:r>
              <a:rPr lang="en-GB" baseline="0" dirty="0" smtClean="0"/>
              <a:t>Trust-it – communication, policy oriented activities 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4FDDA-FBB6-6D49-AF7B-FFA42787F3A5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F79A-910A-491E-BA1D-3579853EAF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F79A-910A-491E-BA1D-3579853EAF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0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F79A-910A-491E-BA1D-3579853EAF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0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F79A-910A-491E-BA1D-3579853EAF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F79A-910A-491E-BA1D-3579853EAF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700722"/>
            <a:ext cx="7772400" cy="1214896"/>
          </a:xfrm>
        </p:spPr>
        <p:txBody>
          <a:bodyPr/>
          <a:lstStyle>
            <a:lvl1pPr>
              <a:defRPr>
                <a:solidFill>
                  <a:srgbClr val="3A8737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4481018"/>
            <a:ext cx="6400800" cy="1448431"/>
          </a:xfrm>
        </p:spPr>
        <p:txBody>
          <a:bodyPr/>
          <a:lstStyle>
            <a:lvl1pPr marL="0" indent="0" algn="ctr">
              <a:buNone/>
              <a:defRPr>
                <a:solidFill>
                  <a:srgbClr val="10266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D069E17-E86F-41B0-B63C-A9C4F6CA6625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A759F91-29DA-40C9-9476-EECA53CD4EF5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B1AE39-E653-4964-A314-72F33E1E615E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EB89233-9D96-4C9D-A063-4F899271A64A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C8A38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0266A"/>
                </a:solidFill>
              </a:defRPr>
            </a:lvl1pPr>
            <a:lvl2pPr>
              <a:defRPr>
                <a:solidFill>
                  <a:srgbClr val="10266A"/>
                </a:solidFill>
              </a:defRPr>
            </a:lvl2pPr>
            <a:lvl3pPr>
              <a:defRPr>
                <a:solidFill>
                  <a:srgbClr val="10266A"/>
                </a:solidFill>
              </a:defRPr>
            </a:lvl3pPr>
            <a:lvl4pPr>
              <a:defRPr>
                <a:solidFill>
                  <a:srgbClr val="10266A"/>
                </a:solidFill>
              </a:defRPr>
            </a:lvl4pPr>
            <a:lvl5pPr>
              <a:defRPr>
                <a:solidFill>
                  <a:srgbClr val="10266A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6C92748-4908-4A2F-89A8-1DC24246494F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0831DF-FF57-4126-BBE4-FACE56F5DC4E}" type="slidenum">
              <a:rPr lang="it-IT" smtClean="0"/>
              <a:pPr/>
              <a:t>‹Nr.›</a:t>
            </a:fld>
            <a:endParaRPr lang="it-IT"/>
          </a:p>
        </p:txBody>
      </p:sp>
      <p:sp>
        <p:nvSpPr>
          <p:cNvPr id="7" name="Segnaposto piè di pagina 4"/>
          <p:cNvSpPr txBox="1">
            <a:spLocks/>
          </p:cNvSpPr>
          <p:nvPr userDrawn="1"/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ct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DDEFF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dirty="0" smtClean="0"/>
              <a:t>IWSG13</a:t>
            </a:r>
            <a:r>
              <a:rPr lang="it-IT" baseline="0" dirty="0" smtClean="0"/>
              <a:t> </a:t>
            </a:r>
            <a:r>
              <a:rPr lang="it-IT" dirty="0" smtClean="0"/>
              <a:t>– 4/6/2013</a:t>
            </a:r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0ADB4AB-9425-4B98-B639-8E053A197F80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95F4C2A-B93E-4519-A54A-3A4581A79635}" type="slidenum">
              <a:rPr lang="it-IT" smtClean="0"/>
              <a:pPr/>
              <a:t>‹Nr.›</a:t>
            </a:fld>
            <a:endParaRPr lang="it-IT"/>
          </a:p>
        </p:txBody>
      </p:sp>
      <p:sp>
        <p:nvSpPr>
          <p:cNvPr id="8" name="Segnaposto piè di pagina 4"/>
          <p:cNvSpPr txBox="1">
            <a:spLocks/>
          </p:cNvSpPr>
          <p:nvPr userDrawn="1"/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ct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DDEFF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dirty="0" smtClean="0"/>
              <a:t>IWSG13</a:t>
            </a:r>
            <a:r>
              <a:rPr lang="it-IT" baseline="0" dirty="0" smtClean="0"/>
              <a:t> </a:t>
            </a:r>
            <a:r>
              <a:rPr lang="it-IT" dirty="0" smtClean="0"/>
              <a:t>– 4/6/2013</a:t>
            </a:r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9E09175-6892-4CB6-B580-964D8C9BDA11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ABD77B-38FA-4594-97F6-DBE0D74346EB}" type="slidenum">
              <a:rPr lang="it-IT" smtClean="0"/>
              <a:pPr/>
              <a:t>‹Nr.›</a:t>
            </a:fld>
            <a:endParaRPr lang="it-IT"/>
          </a:p>
        </p:txBody>
      </p:sp>
      <p:sp>
        <p:nvSpPr>
          <p:cNvPr id="8" name="Segnaposto piè di pagina 4"/>
          <p:cNvSpPr txBox="1">
            <a:spLocks/>
          </p:cNvSpPr>
          <p:nvPr userDrawn="1"/>
        </p:nvSpPr>
        <p:spPr>
          <a:xfrm>
            <a:off x="3276600" y="6551613"/>
            <a:ext cx="28956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ct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DDEFF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it-IT" dirty="0" smtClean="0"/>
              <a:t>IWSG13</a:t>
            </a:r>
            <a:r>
              <a:rPr lang="it-IT" baseline="0" dirty="0" smtClean="0"/>
              <a:t> </a:t>
            </a:r>
            <a:r>
              <a:rPr lang="it-IT" dirty="0" smtClean="0"/>
              <a:t>– 4/6/2013</a:t>
            </a:r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DF6B919-1820-4173-8F25-281AA3499E1E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E7F174-801C-46EC-BFB8-EB08E3736729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20D3591-6FBB-4B58-8319-3A0FE7C1CD47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D118E2-9221-4FDF-B1F4-624C81C013A1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15E99A2-017F-45F4-A187-C0F242B0BA01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6E57BE-32E0-49CB-87D7-ED29F348CCB3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87A4E5E-D68E-44C6-AE1E-7C6EC4867373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30FE46A-E3A1-4427-8C17-6D8F8542949B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B442272-4798-45A7-BB44-17C3CD2F8556}" type="datetimeFigureOut">
              <a:rPr lang="it-IT" smtClean="0"/>
              <a:pPr/>
              <a:t>04/06/13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D674D5-1802-4208-9250-1A0D86878BA9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3C8A38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C8A38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C8A38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C8A38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C8A38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10266A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10266A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10266A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0266A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0266A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brazilopenbio.eu/" TargetMode="Externa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ortal.eubrazilopenbio.d4science.org/group/data-e-infrastructure-gatewa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eubrazilopenbio.eu/index.php/COMPSs" TargetMode="External"/><Relationship Id="rId4" Type="http://schemas.openxmlformats.org/officeDocument/2006/relationships/hyperlink" Target="http://openmodeller.sf.net/" TargetMode="External"/><Relationship Id="rId5" Type="http://schemas.openxmlformats.org/officeDocument/2006/relationships/hyperlink" Target="http://wiki.eubrazilopenbio.eu/index.php/EasyGrid_AMS" TargetMode="External"/><Relationship Id="rId6" Type="http://schemas.openxmlformats.org/officeDocument/2006/relationships/hyperlink" Target="http://usto.re/" TargetMode="External"/><Relationship Id="rId7" Type="http://schemas.openxmlformats.org/officeDocument/2006/relationships/image" Target="../media/image56.png"/><Relationship Id="rId8" Type="http://schemas.openxmlformats.org/officeDocument/2006/relationships/image" Target="../media/image57.jpeg"/><Relationship Id="rId9" Type="http://schemas.openxmlformats.org/officeDocument/2006/relationships/image" Target="../media/image58.png"/><Relationship Id="rId10" Type="http://schemas.openxmlformats.org/officeDocument/2006/relationships/image" Target="../media/image29.jp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cube.wiki.gcube-system.org/gcube/" TargetMode="Externa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g"/><Relationship Id="rId1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olo 1"/>
          <p:cNvSpPr>
            <a:spLocks noGrp="1"/>
          </p:cNvSpPr>
          <p:nvPr>
            <p:ph type="ctrTitle"/>
          </p:nvPr>
        </p:nvSpPr>
        <p:spPr>
          <a:xfrm>
            <a:off x="1054100" y="3378734"/>
            <a:ext cx="6972300" cy="1216025"/>
          </a:xfrm>
        </p:spPr>
        <p:txBody>
          <a:bodyPr/>
          <a:lstStyle/>
          <a:p>
            <a:r>
              <a:rPr lang="es-ES" sz="4000" dirty="0" smtClean="0"/>
              <a:t>Open </a:t>
            </a:r>
            <a:r>
              <a:rPr lang="es-ES" sz="4000" dirty="0"/>
              <a:t>Data and Cloud Computing </a:t>
            </a:r>
            <a:r>
              <a:rPr lang="es-ES" sz="4000" dirty="0" smtClean="0"/>
              <a:t>e-</a:t>
            </a:r>
            <a:r>
              <a:rPr lang="es-ES" sz="4000" dirty="0" err="1" smtClean="0"/>
              <a:t>Infrastructure</a:t>
            </a:r>
            <a:r>
              <a:rPr lang="es-ES" sz="4000" dirty="0" smtClean="0"/>
              <a:t> </a:t>
            </a:r>
            <a:r>
              <a:rPr lang="es-ES" sz="4000" dirty="0" err="1"/>
              <a:t>for</a:t>
            </a:r>
            <a:r>
              <a:rPr lang="es-ES" sz="4000" dirty="0"/>
              <a:t> </a:t>
            </a:r>
            <a:r>
              <a:rPr lang="es-ES" sz="4000" dirty="0" err="1"/>
              <a:t>Biodiversity</a:t>
            </a:r>
            <a:r>
              <a:rPr lang="es-ES" sz="4000" dirty="0"/>
              <a:t>	</a:t>
            </a:r>
          </a:p>
        </p:txBody>
      </p:sp>
      <p:sp>
        <p:nvSpPr>
          <p:cNvPr id="13314" name="Sottotitolo 2"/>
          <p:cNvSpPr>
            <a:spLocks noGrp="1"/>
          </p:cNvSpPr>
          <p:nvPr>
            <p:ph type="subTitle" idx="1"/>
          </p:nvPr>
        </p:nvSpPr>
        <p:spPr>
          <a:xfrm>
            <a:off x="508000" y="4430218"/>
            <a:ext cx="8128000" cy="1448431"/>
          </a:xfrm>
        </p:spPr>
        <p:txBody>
          <a:bodyPr/>
          <a:lstStyle/>
          <a:p>
            <a:r>
              <a:rPr lang="es-ES" sz="2000" b="1" dirty="0" smtClean="0"/>
              <a:t>Daniele Lezzi</a:t>
            </a:r>
            <a:endParaRPr lang="es-ES" sz="2000" dirty="0"/>
          </a:p>
          <a:p>
            <a:r>
              <a:rPr lang="es-ES" sz="2000" dirty="0" smtClean="0"/>
              <a:t>Barcelona </a:t>
            </a:r>
            <a:r>
              <a:rPr lang="es-ES" sz="2000" dirty="0" err="1" smtClean="0"/>
              <a:t>Supercomputing</a:t>
            </a:r>
            <a:r>
              <a:rPr lang="es-ES" sz="2000" dirty="0" smtClean="0"/>
              <a:t> Center</a:t>
            </a:r>
          </a:p>
          <a:p>
            <a:endParaRPr lang="es-ES" sz="2000" dirty="0" smtClean="0"/>
          </a:p>
          <a:p>
            <a:r>
              <a:rPr lang="it-IT" sz="2000" dirty="0" smtClean="0"/>
              <a:t>International Workshop on Science </a:t>
            </a:r>
            <a:r>
              <a:rPr lang="it-IT" sz="2000" dirty="0" err="1" smtClean="0"/>
              <a:t>Gateways</a:t>
            </a:r>
            <a:r>
              <a:rPr lang="it-IT" sz="2000" dirty="0" smtClean="0"/>
              <a:t>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5143" y="566052"/>
            <a:ext cx="8795657" cy="1011238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GB" sz="3600" b="1" dirty="0" smtClean="0"/>
              <a:t>Accessing the infrastructure</a:t>
            </a:r>
            <a:endParaRPr lang="en-GB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483600" cy="4525963"/>
          </a:xfrm>
        </p:spPr>
        <p:txBody>
          <a:bodyPr/>
          <a:lstStyle/>
          <a:p>
            <a:r>
              <a:rPr lang="en-GB" sz="2500" dirty="0" smtClean="0"/>
              <a:t>A GUI developed using Google Web Toolkit (GWT) and  Java. </a:t>
            </a:r>
          </a:p>
          <a:p>
            <a:r>
              <a:rPr lang="en-GB" sz="2500" dirty="0" smtClean="0"/>
              <a:t>Integrated with a several number of </a:t>
            </a:r>
            <a:r>
              <a:rPr lang="en-GB" sz="2500" dirty="0" err="1" smtClean="0"/>
              <a:t>gCube</a:t>
            </a:r>
            <a:r>
              <a:rPr lang="en-GB" sz="2500" dirty="0" smtClean="0"/>
              <a:t> applications, such as:</a:t>
            </a:r>
          </a:p>
          <a:p>
            <a:pPr lvl="1"/>
            <a:r>
              <a:rPr lang="en-GB" sz="2100" b="1" dirty="0" smtClean="0"/>
              <a:t>The workspace</a:t>
            </a:r>
            <a:r>
              <a:rPr lang="en-GB" sz="2100" dirty="0" smtClean="0"/>
              <a:t>. Users will be able to store taxonomic checklists and the results of the cross-maps on their own storage space. </a:t>
            </a:r>
          </a:p>
          <a:p>
            <a:pPr lvl="1"/>
            <a:r>
              <a:rPr lang="en-GB" sz="2100" b="1" dirty="0" smtClean="0"/>
              <a:t>The Species Discovery Service</a:t>
            </a:r>
            <a:r>
              <a:rPr lang="en-GB" sz="2100" dirty="0" smtClean="0"/>
              <a:t>, a </a:t>
            </a:r>
            <a:r>
              <a:rPr lang="en-GB" sz="2100" dirty="0" err="1" smtClean="0"/>
              <a:t>gCube</a:t>
            </a:r>
            <a:r>
              <a:rPr lang="en-GB" sz="2100" dirty="0" smtClean="0"/>
              <a:t> </a:t>
            </a:r>
            <a:r>
              <a:rPr lang="en-GB" sz="2100" dirty="0" err="1" smtClean="0"/>
              <a:t>portlet</a:t>
            </a:r>
            <a:r>
              <a:rPr lang="en-GB" sz="2100" dirty="0" smtClean="0"/>
              <a:t> that enables obtaining taxonomic checklist and occurrences from different providers.</a:t>
            </a:r>
          </a:p>
          <a:p>
            <a:pPr lvl="1"/>
            <a:r>
              <a:rPr lang="en-GB" sz="2100" b="1" dirty="0" smtClean="0"/>
              <a:t>The </a:t>
            </a:r>
            <a:r>
              <a:rPr lang="en-GB" sz="2100" b="1" dirty="0" err="1" smtClean="0"/>
              <a:t>gCube</a:t>
            </a:r>
            <a:r>
              <a:rPr lang="en-GB" sz="2100" b="1" dirty="0" smtClean="0"/>
              <a:t> Information </a:t>
            </a:r>
            <a:r>
              <a:rPr lang="en-GB" sz="2100" b="1" dirty="0"/>
              <a:t>S</a:t>
            </a:r>
            <a:r>
              <a:rPr lang="en-GB" sz="2100" b="1" dirty="0" smtClean="0"/>
              <a:t>ystem</a:t>
            </a:r>
            <a:r>
              <a:rPr lang="en-GB" sz="2100" dirty="0" smtClean="0"/>
              <a:t>, that enables the GUI to obtain the endpoint of the cross-map and ENM web services that will execute the algorithm of the cross-map and ENM.</a:t>
            </a:r>
          </a:p>
          <a:p>
            <a:endParaRPr lang="en-GB" sz="21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31DF-FF57-4126-BBE4-FACE56F5DC4E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54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title"/>
          </p:nvPr>
        </p:nvSpPr>
        <p:spPr>
          <a:xfrm>
            <a:off x="209563" y="791089"/>
            <a:ext cx="8714304" cy="82129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4000"/>
              </a:lnSpc>
            </a:pPr>
            <a:r>
              <a:rPr lang="en-GB" sz="3600" b="1" dirty="0"/>
              <a:t>General Services - The workspace</a:t>
            </a:r>
          </a:p>
        </p:txBody>
      </p:sp>
      <p:sp>
        <p:nvSpPr>
          <p:cNvPr id="1433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700" dirty="0" smtClean="0"/>
              <a:t>The workspace is a virtual drive in which you can upload and download the files needed for the services and the results.</a:t>
            </a:r>
          </a:p>
          <a:p>
            <a:r>
              <a:rPr lang="en-GB" sz="2700" dirty="0" smtClean="0"/>
              <a:t>Files can be organized </a:t>
            </a:r>
            <a:br>
              <a:rPr lang="en-GB" sz="2700" dirty="0" smtClean="0"/>
            </a:br>
            <a:r>
              <a:rPr lang="en-GB" sz="2700" dirty="0" smtClean="0"/>
              <a:t>into folders.</a:t>
            </a:r>
          </a:p>
          <a:p>
            <a:r>
              <a:rPr lang="en-GB" sz="2700" dirty="0" smtClean="0"/>
              <a:t>Several file types </a:t>
            </a:r>
            <a:br>
              <a:rPr lang="en-GB" sz="2700" dirty="0" smtClean="0"/>
            </a:br>
            <a:r>
              <a:rPr lang="en-GB" sz="2700" dirty="0" smtClean="0"/>
              <a:t>can be directly </a:t>
            </a:r>
            <a:br>
              <a:rPr lang="en-GB" sz="2700" dirty="0" smtClean="0"/>
            </a:br>
            <a:r>
              <a:rPr lang="en-GB" sz="2700" dirty="0" smtClean="0"/>
              <a:t>displayed</a:t>
            </a:r>
          </a:p>
          <a:p>
            <a:pPr lvl="1"/>
            <a:r>
              <a:rPr lang="en-GB" sz="2400" dirty="0" smtClean="0"/>
              <a:t>Bitmaps, text, </a:t>
            </a:r>
            <a:br>
              <a:rPr lang="en-GB" sz="2400" dirty="0" smtClean="0"/>
            </a:br>
            <a:r>
              <a:rPr lang="en-GB" sz="2400" dirty="0" smtClean="0"/>
              <a:t>GIS data, etc.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84" y="2955156"/>
            <a:ext cx="4772619" cy="317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31DF-FF57-4126-BBE4-FACE56F5DC4E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33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title"/>
          </p:nvPr>
        </p:nvSpPr>
        <p:spPr>
          <a:xfrm>
            <a:off x="654063" y="752989"/>
            <a:ext cx="8714304" cy="82129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4000"/>
              </a:lnSpc>
            </a:pPr>
            <a:r>
              <a:rPr lang="en-GB" sz="3600" b="1" dirty="0"/>
              <a:t>General Services - Species products discovery</a:t>
            </a:r>
          </a:p>
        </p:txBody>
      </p:sp>
      <p:sp>
        <p:nvSpPr>
          <p:cNvPr id="1433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en-GB" sz="2600" smtClean="0"/>
              <a:t>The Species product discovery enables retrieving  taxons and occurrence points from a number of providers &amp; data sources in a </a:t>
            </a:r>
            <a:br>
              <a:rPr lang="en-GB" sz="2600" smtClean="0"/>
            </a:br>
            <a:r>
              <a:rPr lang="en-GB" sz="2600" smtClean="0"/>
              <a:t>seamless way.</a:t>
            </a:r>
          </a:p>
          <a:p>
            <a:pPr>
              <a:lnSpc>
                <a:spcPts val="3000"/>
              </a:lnSpc>
            </a:pPr>
            <a:r>
              <a:rPr lang="en-GB" sz="2600" smtClean="0"/>
              <a:t>Search on taxons </a:t>
            </a:r>
            <a:br>
              <a:rPr lang="en-GB" sz="2600" smtClean="0"/>
            </a:br>
            <a:r>
              <a:rPr lang="en-GB" sz="2600" smtClean="0"/>
              <a:t>or occurrence </a:t>
            </a:r>
            <a:br>
              <a:rPr lang="en-GB" sz="2600" smtClean="0"/>
            </a:br>
            <a:r>
              <a:rPr lang="en-GB" sz="2600" smtClean="0"/>
              <a:t>points is selected </a:t>
            </a:r>
            <a:br>
              <a:rPr lang="en-GB" sz="2600" smtClean="0"/>
            </a:br>
            <a:r>
              <a:rPr lang="en-GB" sz="2600" smtClean="0"/>
              <a:t>from the first box.</a:t>
            </a:r>
          </a:p>
          <a:p>
            <a:pPr>
              <a:lnSpc>
                <a:spcPts val="3000"/>
              </a:lnSpc>
            </a:pPr>
            <a:r>
              <a:rPr lang="en-GB" sz="2600" smtClean="0"/>
              <a:t>Resulting files </a:t>
            </a:r>
            <a:br>
              <a:rPr lang="en-GB" sz="2600" smtClean="0"/>
            </a:br>
            <a:r>
              <a:rPr lang="en-GB" sz="2600" smtClean="0"/>
              <a:t>can be stored in </a:t>
            </a:r>
            <a:br>
              <a:rPr lang="en-GB" sz="2600" smtClean="0"/>
            </a:br>
            <a:r>
              <a:rPr lang="en-GB" sz="2600" smtClean="0"/>
              <a:t>the workspace </a:t>
            </a:r>
            <a:br>
              <a:rPr lang="en-GB" sz="2600" smtClean="0"/>
            </a:br>
            <a:r>
              <a:rPr lang="en-GB" sz="2600" smtClean="0"/>
              <a:t>and used further.</a:t>
            </a:r>
          </a:p>
          <a:p>
            <a:pPr>
              <a:lnSpc>
                <a:spcPts val="3000"/>
              </a:lnSpc>
            </a:pPr>
            <a:endParaRPr lang="en-GB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71" y="2611289"/>
            <a:ext cx="5291526" cy="367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31DF-FF57-4126-BBE4-FACE56F5DC4E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99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700314"/>
            <a:ext cx="8890000" cy="996724"/>
          </a:xfrm>
        </p:spPr>
        <p:txBody>
          <a:bodyPr/>
          <a:lstStyle/>
          <a:p>
            <a:r>
              <a:rPr lang="en-GB" sz="3600" b="1" dirty="0" smtClean="0"/>
              <a:t>General Services - Species products discovery</a:t>
            </a:r>
            <a:br>
              <a:rPr lang="en-GB" sz="3600" b="1" dirty="0" smtClean="0"/>
            </a:br>
            <a:r>
              <a:rPr lang="en-GB" sz="3600" b="1" dirty="0" smtClean="0"/>
              <a:t>Occurrence points</a:t>
            </a:r>
            <a:endParaRPr lang="en-GB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7133" y="1667933"/>
            <a:ext cx="2802467" cy="4458230"/>
          </a:xfrm>
        </p:spPr>
        <p:txBody>
          <a:bodyPr/>
          <a:lstStyle/>
          <a:p>
            <a:r>
              <a:rPr lang="en-GB" sz="2200" dirty="0" smtClean="0"/>
              <a:t>Service products discovery can also be used to browse occurrence points.</a:t>
            </a:r>
          </a:p>
          <a:p>
            <a:r>
              <a:rPr lang="en-GB" sz="2200" dirty="0" smtClean="0"/>
              <a:t>Scientific or common names can be used.</a:t>
            </a:r>
          </a:p>
          <a:p>
            <a:r>
              <a:rPr lang="en-GB" sz="2200" dirty="0" smtClean="0"/>
              <a:t>Data from the different databases is presented in the list.</a:t>
            </a:r>
          </a:p>
          <a:p>
            <a:r>
              <a:rPr lang="en-GB" sz="2200" dirty="0" smtClean="0"/>
              <a:t>Downloading may take long.</a:t>
            </a:r>
            <a:endParaRPr lang="en-GB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98" y="1924653"/>
            <a:ext cx="5690507" cy="4201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31DF-FF57-4126-BBE4-FACE56F5DC4E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17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title"/>
          </p:nvPr>
        </p:nvSpPr>
        <p:spPr>
          <a:xfrm>
            <a:off x="101600" y="422789"/>
            <a:ext cx="8932333" cy="707511"/>
          </a:xfrm>
        </p:spPr>
        <p:txBody>
          <a:bodyPr/>
          <a:lstStyle/>
          <a:p>
            <a:r>
              <a:rPr lang="es-ES" sz="3600" b="1" dirty="0" smtClean="0"/>
              <a:t>Data </a:t>
            </a:r>
            <a:r>
              <a:rPr lang="es-ES" sz="3600" b="1" dirty="0" err="1" smtClean="0"/>
              <a:t>Services:gCube</a:t>
            </a:r>
            <a:endParaRPr lang="en-GB" sz="4000" b="1" noProof="0" dirty="0" smtClean="0">
              <a:solidFill>
                <a:srgbClr val="FF0000"/>
              </a:solidFill>
            </a:endParaRPr>
          </a:p>
        </p:txBody>
      </p:sp>
      <p:sp>
        <p:nvSpPr>
          <p:cNvPr id="14338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486790" cy="4525963"/>
          </a:xfrm>
        </p:spPr>
        <p:txBody>
          <a:bodyPr/>
          <a:lstStyle/>
          <a:p>
            <a:r>
              <a:rPr lang="en-GB" sz="3000" b="1" dirty="0" err="1"/>
              <a:t>gCube</a:t>
            </a:r>
            <a:r>
              <a:rPr lang="en-GB" sz="3000" b="1" dirty="0"/>
              <a:t> </a:t>
            </a:r>
            <a:r>
              <a:rPr lang="en-GB" sz="3000" dirty="0"/>
              <a:t>is a service-oriented framework enabling for the creation and interconnection of e-Infrastructures in a controlled and highly configurable manner</a:t>
            </a:r>
            <a:r>
              <a:rPr lang="en-GB" sz="3000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7" name="6 Grupo"/>
          <p:cNvGrpSpPr/>
          <p:nvPr/>
        </p:nvGrpSpPr>
        <p:grpSpPr>
          <a:xfrm>
            <a:off x="2773180" y="3146282"/>
            <a:ext cx="6170810" cy="3336705"/>
            <a:chOff x="2773180" y="3146282"/>
            <a:chExt cx="6170810" cy="3336705"/>
          </a:xfrm>
        </p:grpSpPr>
        <p:sp>
          <p:nvSpPr>
            <p:cNvPr id="5" name="4 Rectángulo"/>
            <p:cNvSpPr/>
            <p:nvPr/>
          </p:nvSpPr>
          <p:spPr>
            <a:xfrm>
              <a:off x="2777004" y="4869260"/>
              <a:ext cx="2349633" cy="1466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3180" y="3146282"/>
              <a:ext cx="6170810" cy="3336705"/>
            </a:xfrm>
            <a:prstGeom prst="rect">
              <a:avLst/>
            </a:prstGeom>
          </p:spPr>
        </p:pic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235" y="3429000"/>
              <a:ext cx="1112927" cy="475030"/>
            </a:xfrm>
            <a:prstGeom prst="rect">
              <a:avLst/>
            </a:prstGeom>
          </p:spPr>
        </p:pic>
      </p:grpSp>
      <p:sp>
        <p:nvSpPr>
          <p:cNvPr id="9" name="Rectangle 3"/>
          <p:cNvSpPr/>
          <p:nvPr/>
        </p:nvSpPr>
        <p:spPr>
          <a:xfrm>
            <a:off x="814920" y="3970928"/>
            <a:ext cx="3136900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/>
              <a:t>C</a:t>
            </a:r>
            <a:r>
              <a:rPr lang="en-US" dirty="0" smtClean="0"/>
              <a:t>omputing</a:t>
            </a:r>
            <a:r>
              <a:rPr lang="en-US" dirty="0"/>
              <a:t>, storage, data </a:t>
            </a:r>
            <a:r>
              <a:rPr lang="en-US" dirty="0" smtClean="0"/>
              <a:t>and </a:t>
            </a:r>
            <a:r>
              <a:rPr lang="en-US" dirty="0"/>
              <a:t>software are made accessible by </a:t>
            </a:r>
            <a:r>
              <a:rPr lang="en-US" dirty="0" smtClean="0"/>
              <a:t>the infrastructure </a:t>
            </a:r>
            <a:r>
              <a:rPr lang="en-US" dirty="0"/>
              <a:t>and are exploited by users</a:t>
            </a:r>
          </a:p>
          <a:p>
            <a:r>
              <a:rPr lang="en-US" dirty="0"/>
              <a:t>using a thin client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31DF-FF57-4126-BBE4-FACE56F5DC4E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510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Use case I: Integration of Taxonomies</a:t>
            </a:r>
            <a:endParaRPr lang="en-GB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2A-B93E-4519-A54A-3A4581A79635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97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title"/>
          </p:nvPr>
        </p:nvSpPr>
        <p:spPr>
          <a:xfrm>
            <a:off x="952500" y="548594"/>
            <a:ext cx="8229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4000"/>
              </a:lnSpc>
            </a:pPr>
            <a:r>
              <a:rPr lang="en-GB" sz="3600" b="1" dirty="0"/>
              <a:t>Use case I - Integration of Taxonomies:</a:t>
            </a:r>
            <a:br>
              <a:rPr lang="en-GB" sz="3600" b="1" dirty="0"/>
            </a:br>
            <a:r>
              <a:rPr lang="en-GB" sz="3600" b="1" dirty="0"/>
              <a:t>The problem</a:t>
            </a:r>
          </a:p>
        </p:txBody>
      </p:sp>
      <p:sp>
        <p:nvSpPr>
          <p:cNvPr id="14338" name="Segnaposto contenuto 2"/>
          <p:cNvSpPr>
            <a:spLocks noGrp="1"/>
          </p:cNvSpPr>
          <p:nvPr>
            <p:ph idx="1"/>
          </p:nvPr>
        </p:nvSpPr>
        <p:spPr>
          <a:xfrm>
            <a:off x="457200" y="1689100"/>
            <a:ext cx="8229600" cy="4525963"/>
          </a:xfrm>
        </p:spPr>
        <p:txBody>
          <a:bodyPr/>
          <a:lstStyle/>
          <a:p>
            <a:r>
              <a:rPr lang="en-GB" dirty="0" smtClean="0"/>
              <a:t>Given 2 taxonomic checklists in Darwin code (</a:t>
            </a:r>
            <a:r>
              <a:rPr lang="en-GB" dirty="0" err="1" smtClean="0"/>
              <a:t>dwca</a:t>
            </a:r>
            <a:r>
              <a:rPr lang="en-GB" dirty="0" smtClean="0"/>
              <a:t>) format, the objective is to obtain the relationships present between the taxa in one checklist with taxa in the other checklist.</a:t>
            </a:r>
          </a:p>
          <a:p>
            <a:r>
              <a:rPr lang="en-GB" dirty="0" smtClean="0"/>
              <a:t>The specific steps of the use case are:</a:t>
            </a:r>
          </a:p>
          <a:p>
            <a:pPr lvl="1"/>
            <a:r>
              <a:rPr lang="en-GB" dirty="0" smtClean="0"/>
              <a:t>Obtain the </a:t>
            </a:r>
            <a:r>
              <a:rPr lang="en-GB" dirty="0" err="1" smtClean="0"/>
              <a:t>dwca</a:t>
            </a:r>
            <a:r>
              <a:rPr lang="en-GB" dirty="0" smtClean="0"/>
              <a:t> files of the checklist to compare. </a:t>
            </a:r>
          </a:p>
          <a:p>
            <a:pPr lvl="1"/>
            <a:r>
              <a:rPr lang="en-GB" dirty="0" smtClean="0"/>
              <a:t>Import the checklist into the web service. </a:t>
            </a:r>
          </a:p>
          <a:p>
            <a:pPr lvl="1"/>
            <a:r>
              <a:rPr lang="en-GB" dirty="0" smtClean="0"/>
              <a:t>Run the cross-map.</a:t>
            </a:r>
          </a:p>
          <a:p>
            <a:pPr lvl="1"/>
            <a:r>
              <a:rPr lang="en-GB" dirty="0" smtClean="0"/>
              <a:t>Save the results. </a:t>
            </a:r>
          </a:p>
          <a:p>
            <a:endParaRPr lang="en-GB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31DF-FF57-4126-BBE4-FACE56F5DC4E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8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3" t="26309" r="29774" b="26669"/>
          <a:stretch/>
        </p:blipFill>
        <p:spPr bwMode="auto">
          <a:xfrm>
            <a:off x="3976913" y="2830287"/>
            <a:ext cx="5042502" cy="320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7" name="Titolo 1"/>
          <p:cNvSpPr>
            <a:spLocks noGrp="1"/>
          </p:cNvSpPr>
          <p:nvPr>
            <p:ph type="title"/>
          </p:nvPr>
        </p:nvSpPr>
        <p:spPr>
          <a:xfrm>
            <a:off x="287867" y="791089"/>
            <a:ext cx="8644465" cy="821290"/>
          </a:xfrm>
        </p:spPr>
        <p:txBody>
          <a:bodyPr/>
          <a:lstStyle/>
          <a:p>
            <a:r>
              <a:rPr lang="en-GB" sz="3600" b="1" dirty="0" smtClean="0"/>
              <a:t>Use case I - Integration of Taxonomies:</a:t>
            </a:r>
            <a:r>
              <a:rPr lang="en-GB" sz="3600" b="1" noProof="0" dirty="0" smtClean="0"/>
              <a:t> </a:t>
            </a:r>
            <a:r>
              <a:rPr lang="en-GB" sz="3600" b="1" noProof="0" dirty="0" smtClean="0">
                <a:solidFill>
                  <a:srgbClr val="FF0000"/>
                </a:solidFill>
              </a:rPr>
              <a:t/>
            </a:r>
            <a:br>
              <a:rPr lang="en-GB" sz="3600" b="1" noProof="0" dirty="0" smtClean="0">
                <a:solidFill>
                  <a:srgbClr val="FF0000"/>
                </a:solidFill>
              </a:rPr>
            </a:br>
            <a:r>
              <a:rPr lang="en-GB" sz="3600" b="1" dirty="0" smtClean="0"/>
              <a:t>Bottlenecks</a:t>
            </a:r>
            <a:endParaRPr lang="en-GB" sz="3600" b="1" dirty="0"/>
          </a:p>
        </p:txBody>
      </p:sp>
      <p:sp>
        <p:nvSpPr>
          <p:cNvPr id="14338" name="Segnaposto contenuto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GB" sz="2600" smtClean="0"/>
              <a:t>Currently 46 members</a:t>
            </a:r>
          </a:p>
          <a:p>
            <a:r>
              <a:rPr lang="en-GB" sz="2600" smtClean="0"/>
              <a:t>There are now 100 participating databases</a:t>
            </a:r>
          </a:p>
          <a:p>
            <a:r>
              <a:rPr lang="en-GB" sz="2600" smtClean="0"/>
              <a:t>Estimated 150 databases </a:t>
            </a:r>
            <a:br>
              <a:rPr lang="en-GB" sz="2600" smtClean="0"/>
            </a:br>
            <a:r>
              <a:rPr lang="en-GB" sz="2600" smtClean="0"/>
              <a:t>and partners</a:t>
            </a:r>
          </a:p>
          <a:p>
            <a:r>
              <a:rPr lang="en-GB" sz="2600" smtClean="0"/>
              <a:t>Aim is to increase </a:t>
            </a:r>
            <a:br>
              <a:rPr lang="en-GB" sz="2600" smtClean="0"/>
            </a:br>
            <a:r>
              <a:rPr lang="en-GB" sz="2600" smtClean="0"/>
              <a:t>number of members </a:t>
            </a:r>
            <a:br>
              <a:rPr lang="en-GB" sz="2600" smtClean="0"/>
            </a:br>
            <a:r>
              <a:rPr lang="en-GB" sz="2600" smtClean="0"/>
              <a:t>and databases</a:t>
            </a:r>
          </a:p>
          <a:p>
            <a:r>
              <a:rPr lang="en-GB" sz="2600" smtClean="0"/>
              <a:t>Increasing access to </a:t>
            </a:r>
            <a:br>
              <a:rPr lang="en-GB" sz="2600" smtClean="0"/>
            </a:br>
            <a:r>
              <a:rPr lang="en-GB" sz="2600" smtClean="0"/>
              <a:t>the data</a:t>
            </a:r>
          </a:p>
          <a:p>
            <a:pPr lvl="1"/>
            <a:r>
              <a:rPr lang="en-GB" sz="2400" smtClean="0"/>
              <a:t>Problems with the quality of service</a:t>
            </a:r>
          </a:p>
          <a:p>
            <a:endParaRPr lang="en-GB" sz="2800" dirty="0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31DF-FF57-4126-BBE4-FACE56F5DC4E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31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Use CASE II: Ecological Niche modelling</a:t>
            </a:r>
            <a:endParaRPr lang="en-GB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2A-B93E-4519-A54A-3A4581A79635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84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1238250" y="274638"/>
            <a:ext cx="6916738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3600" b="1" dirty="0" err="1"/>
              <a:t>Ecological</a:t>
            </a:r>
            <a:r>
              <a:rPr lang="it-IT" sz="3600" b="1" dirty="0"/>
              <a:t> </a:t>
            </a:r>
            <a:r>
              <a:rPr lang="it-IT" sz="3600" b="1" dirty="0" err="1"/>
              <a:t>Niche</a:t>
            </a:r>
            <a:r>
              <a:rPr lang="it-IT" sz="3600" b="1" dirty="0"/>
              <a:t> </a:t>
            </a:r>
            <a:r>
              <a:rPr lang="it-IT" sz="3600" b="1" dirty="0" err="1"/>
              <a:t>Modelling</a:t>
            </a:r>
            <a:endParaRPr lang="it-IT" sz="3600" b="1" dirty="0"/>
          </a:p>
        </p:txBody>
      </p:sp>
      <p:sp>
        <p:nvSpPr>
          <p:cNvPr id="15363" name="Segnaposto contenuto 2"/>
          <p:cNvSpPr>
            <a:spLocks noGrp="1"/>
          </p:cNvSpPr>
          <p:nvPr>
            <p:ph idx="1"/>
          </p:nvPr>
        </p:nvSpPr>
        <p:spPr>
          <a:xfrm>
            <a:off x="265113" y="1408113"/>
            <a:ext cx="3835400" cy="4652962"/>
          </a:xfrm>
        </p:spPr>
        <p:txBody>
          <a:bodyPr/>
          <a:lstStyle/>
          <a:p>
            <a:pPr indent="-3175">
              <a:buFont typeface="Arial" pitchFamily="34" charset="0"/>
              <a:buNone/>
            </a:pPr>
            <a:r>
              <a:rPr lang="en-GB" b="1" dirty="0" smtClean="0"/>
              <a:t>Ecological niche: </a:t>
            </a:r>
          </a:p>
          <a:p>
            <a:pPr indent="-3175">
              <a:buFont typeface="Arial" pitchFamily="34" charset="0"/>
              <a:buNone/>
            </a:pPr>
            <a:r>
              <a:rPr lang="en-GB" dirty="0" smtClean="0"/>
              <a:t>Set of ecological requirements for a species to survive and maintain viable populations over the time.</a:t>
            </a:r>
          </a:p>
          <a:p>
            <a:pPr indent="-3175">
              <a:buFont typeface="Arial" pitchFamily="34" charset="0"/>
              <a:buNone/>
            </a:pPr>
            <a:r>
              <a:rPr lang="en-GB" sz="2800" dirty="0" smtClean="0"/>
              <a:t>(</a:t>
            </a:r>
            <a:r>
              <a:rPr lang="en-GB" sz="2800" dirty="0" err="1" smtClean="0"/>
              <a:t>Grinnel</a:t>
            </a:r>
            <a:r>
              <a:rPr lang="en-GB" sz="2800" dirty="0" smtClean="0"/>
              <a:t>, 1917)</a:t>
            </a:r>
          </a:p>
        </p:txBody>
      </p:sp>
      <p:pic>
        <p:nvPicPr>
          <p:cNvPr id="4" name="Imagem 3" descr="point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012950"/>
            <a:ext cx="1795463" cy="1508125"/>
          </a:xfrm>
          <a:prstGeom prst="rect">
            <a:avLst/>
          </a:prstGeom>
          <a:noFill/>
          <a:ln w="9525">
            <a:solidFill>
              <a:srgbClr val="5A5A5A"/>
            </a:solidFill>
            <a:miter lim="800000"/>
            <a:headEnd/>
            <a:tailEnd/>
          </a:ln>
        </p:spPr>
      </p:pic>
      <p:pic>
        <p:nvPicPr>
          <p:cNvPr id="8" name="Imagem 7" descr="dma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3613" y="4751388"/>
            <a:ext cx="1858962" cy="1560512"/>
          </a:xfrm>
          <a:prstGeom prst="rect">
            <a:avLst/>
          </a:prstGeom>
          <a:noFill/>
          <a:ln w="9525">
            <a:solidFill>
              <a:srgbClr val="5A5A5A"/>
            </a:solidFill>
            <a:miter lim="800000"/>
            <a:headEnd/>
            <a:tailEnd/>
          </a:ln>
        </p:spPr>
      </p:pic>
      <p:sp>
        <p:nvSpPr>
          <p:cNvPr id="9" name="Espaço Reservado para Conteúdo 2"/>
          <p:cNvSpPr txBox="1">
            <a:spLocks/>
          </p:cNvSpPr>
          <p:nvPr/>
        </p:nvSpPr>
        <p:spPr bwMode="auto">
          <a:xfrm>
            <a:off x="4667250" y="1447800"/>
            <a:ext cx="213836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US" sz="1600">
                <a:solidFill>
                  <a:srgbClr val="4F6228"/>
                </a:solidFill>
                <a:latin typeface="Verdana" pitchFamily="34" charset="0"/>
              </a:rPr>
              <a:t>Species occurrence points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 bwMode="auto">
          <a:xfrm>
            <a:off x="6729413" y="1439863"/>
            <a:ext cx="2197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200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US" sz="1600">
                <a:solidFill>
                  <a:srgbClr val="4F6228"/>
                </a:solidFill>
                <a:latin typeface="Verdana" pitchFamily="34" charset="0"/>
              </a:rPr>
              <a:t>Environmental variables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 bwMode="auto">
          <a:xfrm>
            <a:off x="7326313" y="3924300"/>
            <a:ext cx="11842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GB" sz="1600">
                <a:solidFill>
                  <a:srgbClr val="4F6228"/>
                </a:solidFill>
                <a:latin typeface="Verdana" pitchFamily="34" charset="0"/>
              </a:rPr>
              <a:t>Modellingalgorithm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553200" y="3886200"/>
            <a:ext cx="481013" cy="417513"/>
            <a:chOff x="1632" y="1248"/>
            <a:chExt cx="2682" cy="2286"/>
          </a:xfrm>
        </p:grpSpPr>
        <p:sp>
          <p:nvSpPr>
            <p:cNvPr id="15378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4 w 21600"/>
                <a:gd name="T13" fmla="*/ 3957 h 21600"/>
                <a:gd name="T14" fmla="*/ 17840 w 21600"/>
                <a:gd name="T15" fmla="*/ 176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round/>
              <a:headEnd/>
              <a:tailEnd/>
            </a:ln>
            <a:scene3d>
              <a:camera prst="legacyPerspectiveFront">
                <a:rot lat="20099971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pt-BR"/>
            </a:p>
          </p:txBody>
        </p:sp>
        <p:sp>
          <p:nvSpPr>
            <p:cNvPr id="15379" name="AutoShape 31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68 w 21600"/>
                <a:gd name="T13" fmla="*/ 3965 h 21600"/>
                <a:gd name="T14" fmla="*/ 17836 w 21600"/>
                <a:gd name="T15" fmla="*/ 176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round/>
              <a:headEnd/>
              <a:tailEnd/>
            </a:ln>
            <a:scene3d>
              <a:camera prst="legacyPerspectiveFront">
                <a:rot lat="20099971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pt-BR"/>
            </a:p>
          </p:txBody>
        </p:sp>
        <p:sp>
          <p:nvSpPr>
            <p:cNvPr id="15380" name="AutoShape 32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80 w 21600"/>
                <a:gd name="T13" fmla="*/ 3957 h 21600"/>
                <a:gd name="T14" fmla="*/ 17846 w 21600"/>
                <a:gd name="T15" fmla="*/ 176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round/>
              <a:headEnd/>
              <a:tailEnd/>
            </a:ln>
            <a:scene3d>
              <a:camera prst="legacyPerspectiveFront">
                <a:rot lat="20099971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pt-BR"/>
            </a:p>
          </p:txBody>
        </p:sp>
      </p:grpSp>
      <p:cxnSp>
        <p:nvCxnSpPr>
          <p:cNvPr id="22" name="Conector de seta reta 21"/>
          <p:cNvCxnSpPr/>
          <p:nvPr/>
        </p:nvCxnSpPr>
        <p:spPr>
          <a:xfrm>
            <a:off x="6043613" y="3579813"/>
            <a:ext cx="523875" cy="3937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>
            <a:off x="7118350" y="3521075"/>
            <a:ext cx="403225" cy="45243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>
            <a:off x="6929438" y="4451350"/>
            <a:ext cx="0" cy="26193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spaço Reservado para Conteúdo 2"/>
          <p:cNvSpPr txBox="1">
            <a:spLocks/>
          </p:cNvSpPr>
          <p:nvPr/>
        </p:nvSpPr>
        <p:spPr bwMode="auto">
          <a:xfrm>
            <a:off x="4829175" y="5275263"/>
            <a:ext cx="118427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GB" sz="1600">
                <a:solidFill>
                  <a:srgbClr val="4F6228"/>
                </a:solidFill>
                <a:latin typeface="Verdana" pitchFamily="34" charset="0"/>
              </a:rPr>
              <a:t>Projected niche model</a:t>
            </a:r>
          </a:p>
        </p:txBody>
      </p:sp>
      <p:grpSp>
        <p:nvGrpSpPr>
          <p:cNvPr id="3" name="Grupo 29"/>
          <p:cNvGrpSpPr>
            <a:grpSpLocks/>
          </p:cNvGrpSpPr>
          <p:nvPr/>
        </p:nvGrpSpPr>
        <p:grpSpPr bwMode="auto">
          <a:xfrm>
            <a:off x="7265988" y="2135188"/>
            <a:ext cx="1741487" cy="947737"/>
            <a:chOff x="7118350" y="2164184"/>
            <a:chExt cx="1741113" cy="947850"/>
          </a:xfrm>
        </p:grpSpPr>
        <p:pic>
          <p:nvPicPr>
            <p:cNvPr id="15375" name="Imagem 26" descr="Imagem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18350" y="2478102"/>
              <a:ext cx="1651880" cy="63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Imagem 27" descr="Imagem3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22246" y="2275091"/>
              <a:ext cx="1737217" cy="700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Imagem 28" descr="Imagem2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05000" y="2164184"/>
              <a:ext cx="1200813" cy="627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0968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0"/>
          <p:cNvGrpSpPr/>
          <p:nvPr/>
        </p:nvGrpSpPr>
        <p:grpSpPr>
          <a:xfrm>
            <a:off x="1045014" y="4732176"/>
            <a:ext cx="3570848" cy="1371189"/>
            <a:chOff x="1045014" y="4732176"/>
            <a:chExt cx="3570848" cy="1371189"/>
          </a:xfrm>
        </p:grpSpPr>
        <p:sp>
          <p:nvSpPr>
            <p:cNvPr id="38" name="Freccia a destra 37"/>
            <p:cNvSpPr/>
            <p:nvPr/>
          </p:nvSpPr>
          <p:spPr>
            <a:xfrm rot="5400000">
              <a:off x="2144843" y="3632347"/>
              <a:ext cx="1371189" cy="3570848"/>
            </a:xfrm>
            <a:prstGeom prst="rightArrow">
              <a:avLst>
                <a:gd name="adj1" fmla="val 88470"/>
                <a:gd name="adj2" fmla="val 31639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1667973" y="4903336"/>
              <a:ext cx="259098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600" dirty="0" smtClean="0"/>
                <a:t>Further </a:t>
              </a:r>
              <a:r>
                <a:rPr lang="en-GB" sz="1600" b="1" dirty="0" smtClean="0"/>
                <a:t>EU-Brazil collaboration </a:t>
              </a:r>
              <a:r>
                <a:rPr lang="en-GB" sz="1600" dirty="0" smtClean="0"/>
                <a:t>in support of the </a:t>
              </a:r>
              <a:r>
                <a:rPr lang="en-GB" sz="1600" b="1" dirty="0" smtClean="0"/>
                <a:t>biodiversity area &amp; infrastructures</a:t>
              </a:r>
              <a:endParaRPr lang="en-GB" sz="1600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31139" y="5011365"/>
              <a:ext cx="525488" cy="525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uppo 21"/>
          <p:cNvGrpSpPr/>
          <p:nvPr/>
        </p:nvGrpSpPr>
        <p:grpSpPr>
          <a:xfrm>
            <a:off x="665134" y="4109175"/>
            <a:ext cx="4281769" cy="812480"/>
            <a:chOff x="665134" y="4109175"/>
            <a:chExt cx="4281769" cy="812480"/>
          </a:xfrm>
        </p:grpSpPr>
        <p:sp>
          <p:nvSpPr>
            <p:cNvPr id="35" name="Freccia a destra 34"/>
            <p:cNvSpPr/>
            <p:nvPr/>
          </p:nvSpPr>
          <p:spPr>
            <a:xfrm rot="5400000">
              <a:off x="2400919" y="2375671"/>
              <a:ext cx="810199" cy="4281769"/>
            </a:xfrm>
            <a:prstGeom prst="rightArrow">
              <a:avLst>
                <a:gd name="adj1" fmla="val 88470"/>
                <a:gd name="adj2" fmla="val 31639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30487" y="4262702"/>
              <a:ext cx="680273" cy="39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Segnaposto contenuto 2"/>
            <p:cNvSpPr txBox="1">
              <a:spLocks/>
            </p:cNvSpPr>
            <p:nvPr/>
          </p:nvSpPr>
          <p:spPr bwMode="auto">
            <a:xfrm>
              <a:off x="1582334" y="4109175"/>
              <a:ext cx="3070104" cy="658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eaLnBrk="1" latinLnBrk="0" hangingPunct="1">
                <a:lnSpc>
                  <a:spcPct val="100000"/>
                </a:lnSpc>
                <a:buClrTx/>
                <a:buSzTx/>
                <a:tabLst/>
                <a:defRPr/>
              </a:pPr>
              <a:r>
                <a:rPr lang="en-GB" sz="2200" b="1" dirty="0" smtClean="0"/>
                <a:t>Computing resources </a:t>
              </a:r>
              <a:br>
                <a:rPr lang="en-GB" sz="2200" b="1" dirty="0" smtClean="0"/>
              </a:br>
              <a:r>
                <a:rPr lang="en-GB" sz="2200" b="1" dirty="0" smtClean="0"/>
                <a:t>&amp; SW platforms</a:t>
              </a:r>
              <a:endParaRPr lang="en-GB" sz="2200" b="1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6374" y="141514"/>
            <a:ext cx="7345662" cy="1143000"/>
          </a:xfrm>
        </p:spPr>
        <p:txBody>
          <a:bodyPr/>
          <a:lstStyle/>
          <a:p>
            <a:r>
              <a:rPr lang="en-GB" sz="3600" b="1" dirty="0" smtClean="0"/>
              <a:t>EU-Brazil </a:t>
            </a:r>
            <a:r>
              <a:rPr lang="en-GB" sz="3600" b="1" dirty="0" err="1" smtClean="0"/>
              <a:t>OpenBio</a:t>
            </a:r>
            <a:endParaRPr lang="en-GB" sz="1200" b="1" dirty="0" smtClean="0">
              <a:latin typeface="+mn-lt"/>
            </a:endParaRPr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4946904" y="4722223"/>
            <a:ext cx="4122452" cy="1786091"/>
          </a:xfrm>
        </p:spPr>
        <p:txBody>
          <a:bodyPr/>
          <a:lstStyle/>
          <a:p>
            <a:pPr>
              <a:spcBef>
                <a:spcPts val="0"/>
              </a:spcBef>
              <a:buBlip>
                <a:blip r:embed="rId5"/>
              </a:buBlip>
            </a:pPr>
            <a:r>
              <a:rPr lang="it-IT" sz="1800" b="1" dirty="0" smtClean="0"/>
              <a:t>EU &amp; Brazilian biodiversity scientific communities</a:t>
            </a:r>
          </a:p>
          <a:p>
            <a:pPr>
              <a:spcBef>
                <a:spcPts val="0"/>
              </a:spcBef>
              <a:buBlip>
                <a:blip r:embed="rId5"/>
              </a:buBlip>
            </a:pPr>
            <a:r>
              <a:rPr lang="it-IT" sz="1800" b="1" dirty="0" smtClean="0"/>
              <a:t>Data and resource managers &amp; Open Access community</a:t>
            </a:r>
          </a:p>
          <a:p>
            <a:pPr>
              <a:spcBef>
                <a:spcPts val="0"/>
              </a:spcBef>
              <a:buBlip>
                <a:blip r:embed="rId5"/>
              </a:buBlip>
            </a:pPr>
            <a:r>
              <a:rPr lang="it-IT" sz="1800" b="1" dirty="0" smtClean="0"/>
              <a:t>European &amp; Brazilian policy and funding bodies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6237876" y="3961174"/>
            <a:ext cx="2790237" cy="76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Who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will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 benefit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from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 </a:t>
            </a:r>
            <a:b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</a:b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EUBrazilOpenBio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?</a:t>
            </a:r>
          </a:p>
        </p:txBody>
      </p:sp>
      <p:sp>
        <p:nvSpPr>
          <p:cNvPr id="19" name="Segnaposto contenuto 2"/>
          <p:cNvSpPr txBox="1">
            <a:spLocks/>
          </p:cNvSpPr>
          <p:nvPr/>
        </p:nvSpPr>
        <p:spPr bwMode="auto">
          <a:xfrm>
            <a:off x="-37343" y="1655065"/>
            <a:ext cx="7707094" cy="10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266A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    Combining </a:t>
            </a:r>
            <a:r>
              <a:rPr kumimoji="0" lang="en-GB" sz="2000" b="1" i="1" u="none" strike="noStrike" kern="1200" cap="none" spc="0" normalizeH="0" noProof="0" dirty="0" smtClean="0">
                <a:ln>
                  <a:noFill/>
                </a:ln>
                <a:solidFill>
                  <a:srgbClr val="10266A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Biodiversity Science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10266A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and </a:t>
            </a:r>
            <a:r>
              <a:rPr kumimoji="0" lang="en-GB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10266A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th</a:t>
            </a:r>
            <a:r>
              <a:rPr lang="en-GB" sz="2000" dirty="0" smtClean="0">
                <a:solidFill>
                  <a:srgbClr val="10266A"/>
                </a:solidFill>
                <a:latin typeface="+mn-lt"/>
                <a:cs typeface="ＭＳ Ｐゴシック" charset="0"/>
              </a:rPr>
              <a:t>e </a:t>
            </a:r>
            <a:r>
              <a:rPr lang="en-GB" sz="2000" b="1" i="1" dirty="0" smtClean="0">
                <a:solidFill>
                  <a:srgbClr val="10266A"/>
                </a:solidFill>
                <a:latin typeface="+mn-lt"/>
                <a:cs typeface="ＭＳ Ｐゴシック" charset="0"/>
              </a:rPr>
              <a:t>Open Access Movement to deploy </a:t>
            </a:r>
            <a:r>
              <a:rPr lang="en-GB" sz="2000" b="1" i="1" dirty="0" smtClean="0">
                <a:solidFill>
                  <a:srgbClr val="3C8A38"/>
                </a:solidFill>
                <a:latin typeface="+mn-lt"/>
                <a:cs typeface="ＭＳ Ｐゴシック" charset="0"/>
              </a:rPr>
              <a:t>a joint European and Brazilian e-Infrastructure </a:t>
            </a:r>
            <a:r>
              <a:rPr lang="en-GB" sz="2000" dirty="0" smtClean="0">
                <a:solidFill>
                  <a:srgbClr val="3C8A38"/>
                </a:solidFill>
                <a:latin typeface="+mn-lt"/>
                <a:cs typeface="ＭＳ Ｐゴシック" charset="0"/>
              </a:rPr>
              <a:t>of </a:t>
            </a:r>
            <a:r>
              <a:rPr lang="en-GB" sz="2000" b="1" i="1" dirty="0" smtClean="0">
                <a:solidFill>
                  <a:srgbClr val="3C8A38"/>
                </a:solidFill>
                <a:latin typeface="+mn-lt"/>
                <a:cs typeface="ＭＳ Ｐゴシック" charset="0"/>
              </a:rPr>
              <a:t>open access resources</a:t>
            </a:r>
            <a:r>
              <a:rPr lang="en-GB" sz="2000" dirty="0" smtClean="0">
                <a:solidFill>
                  <a:srgbClr val="3C8A38"/>
                </a:solidFill>
                <a:latin typeface="+mn-lt"/>
                <a:cs typeface="ＭＳ Ｐゴシック" charset="0"/>
              </a:rPr>
              <a:t> </a:t>
            </a:r>
            <a:r>
              <a:rPr lang="en-GB" sz="2000" dirty="0" smtClean="0">
                <a:solidFill>
                  <a:srgbClr val="10266A"/>
                </a:solidFill>
                <a:latin typeface="+mn-lt"/>
                <a:cs typeface="ＭＳ Ｐゴシック" charset="0"/>
              </a:rPr>
              <a:t>supporting </a:t>
            </a:r>
            <a:r>
              <a:rPr lang="en-GB" sz="2000" b="1" i="1" dirty="0" smtClean="0">
                <a:solidFill>
                  <a:srgbClr val="10266A"/>
                </a:solidFill>
                <a:latin typeface="+mn-lt"/>
                <a:cs typeface="ＭＳ Ｐゴシック" charset="0"/>
              </a:rPr>
              <a:t>the needs of the </a:t>
            </a:r>
          </a:p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000" b="1" i="1" dirty="0" smtClean="0">
                <a:solidFill>
                  <a:srgbClr val="10266A"/>
                </a:solidFill>
                <a:latin typeface="+mn-lt"/>
                <a:cs typeface="ＭＳ Ｐゴシック" charset="0"/>
              </a:rPr>
              <a:t>biodiversity scientific community</a:t>
            </a:r>
            <a:r>
              <a:rPr lang="en-GB" sz="2000" dirty="0" smtClean="0">
                <a:solidFill>
                  <a:srgbClr val="10266A"/>
                </a:solidFill>
                <a:latin typeface="+mn-lt"/>
                <a:cs typeface="ＭＳ Ｐゴシック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266A"/>
              </a:solidFill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20" name="Picture 2" descr="C:\Users\Sara\AppData\Local\Temp\OpenBIO-Map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277136">
            <a:off x="5671834" y="1940100"/>
            <a:ext cx="3133651" cy="1796626"/>
          </a:xfrm>
          <a:prstGeom prst="rect">
            <a:avLst/>
          </a:prstGeom>
          <a:noFill/>
        </p:spPr>
      </p:pic>
      <p:grpSp>
        <p:nvGrpSpPr>
          <p:cNvPr id="7" name="Gruppo 22"/>
          <p:cNvGrpSpPr/>
          <p:nvPr/>
        </p:nvGrpSpPr>
        <p:grpSpPr>
          <a:xfrm>
            <a:off x="468066" y="3181503"/>
            <a:ext cx="4753157" cy="1077684"/>
            <a:chOff x="468066" y="3181503"/>
            <a:chExt cx="4753157" cy="1077684"/>
          </a:xfrm>
        </p:grpSpPr>
        <p:sp>
          <p:nvSpPr>
            <p:cNvPr id="25" name="Freccia a destra 24"/>
            <p:cNvSpPr/>
            <p:nvPr/>
          </p:nvSpPr>
          <p:spPr>
            <a:xfrm rot="5400000">
              <a:off x="2305803" y="1343766"/>
              <a:ext cx="1077684" cy="4753157"/>
            </a:xfrm>
            <a:prstGeom prst="rightArrow">
              <a:avLst>
                <a:gd name="adj1" fmla="val 88470"/>
                <a:gd name="adj2" fmla="val 31639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00896" y="3203275"/>
              <a:ext cx="781438" cy="747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Segnaposto contenuto 2"/>
            <p:cNvSpPr txBox="1">
              <a:spLocks/>
            </p:cNvSpPr>
            <p:nvPr/>
          </p:nvSpPr>
          <p:spPr bwMode="auto">
            <a:xfrm>
              <a:off x="1316074" y="3265875"/>
              <a:ext cx="3816221" cy="580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2400" b="1" dirty="0" smtClean="0"/>
                <a:t>Two biodiversity use cases</a:t>
              </a:r>
              <a:endParaRPr lang="en-US" sz="2400" dirty="0"/>
            </a:p>
          </p:txBody>
        </p:sp>
      </p:grpSp>
      <p:sp>
        <p:nvSpPr>
          <p:cNvPr id="57" name="Titolo 1"/>
          <p:cNvSpPr txBox="1">
            <a:spLocks/>
          </p:cNvSpPr>
          <p:nvPr/>
        </p:nvSpPr>
        <p:spPr bwMode="auto">
          <a:xfrm>
            <a:off x="1723693" y="713014"/>
            <a:ext cx="73456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1200" cap="none" spc="0" normalizeH="0" baseline="0" noProof="0" dirty="0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EU-Brazil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 </a:t>
            </a:r>
            <a:r>
              <a:rPr kumimoji="0" lang="en-GB" b="1" i="1" u="none" strike="noStrike" kern="1200" cap="none" spc="0" normalizeH="0" baseline="0" noProof="0" dirty="0" smtClean="0">
                <a:ln>
                  <a:noFill/>
                </a:ln>
                <a:solidFill>
                  <a:srgbClr val="3C8A38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Open Data and Cloud Computing e-Infrastructure for Biodiversity</a:t>
            </a:r>
            <a:endParaRPr kumimoji="0" lang="en-GB" sz="1100" b="1" i="1" u="none" strike="noStrike" kern="1200" cap="none" spc="0" normalizeH="0" baseline="0" noProof="0" dirty="0" smtClean="0">
              <a:ln>
                <a:noFill/>
              </a:ln>
              <a:solidFill>
                <a:srgbClr val="3C8A38"/>
              </a:solidFill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0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6"/>
          <p:cNvSpPr>
            <a:spLocks noChangeArrowheads="1"/>
          </p:cNvSpPr>
          <p:nvPr/>
        </p:nvSpPr>
        <p:spPr bwMode="auto">
          <a:xfrm>
            <a:off x="319088" y="3022600"/>
            <a:ext cx="2817812" cy="1344613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defRPr/>
            </a:pPr>
            <a:endParaRPr lang="en-GB" sz="1600" b="1" dirty="0">
              <a:ea typeface="MS PGothic"/>
              <a:cs typeface="MS PGothic"/>
            </a:endParaRPr>
          </a:p>
          <a:p>
            <a:pPr algn="ctr">
              <a:defRPr/>
            </a:pPr>
            <a:endParaRPr lang="en-GB" sz="1600" b="1" dirty="0">
              <a:ea typeface="MS PGothic"/>
              <a:cs typeface="MS PGothic"/>
            </a:endParaRPr>
          </a:p>
          <a:p>
            <a:pPr algn="ctr">
              <a:defRPr/>
            </a:pPr>
            <a:endParaRPr lang="en-GB" sz="1600" b="1" dirty="0">
              <a:ea typeface="MS PGothic"/>
              <a:cs typeface="MS PGothic"/>
            </a:endParaRPr>
          </a:p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(Brazilian Virtual Herbarium)</a:t>
            </a:r>
            <a:endParaRPr lang="pt-BR" sz="1600" b="1" dirty="0">
              <a:ea typeface="MS PGothic"/>
              <a:cs typeface="MS PGothic"/>
            </a:endParaRPr>
          </a:p>
        </p:txBody>
      </p:sp>
      <p:sp>
        <p:nvSpPr>
          <p:cNvPr id="11" name="Arco 10"/>
          <p:cNvSpPr/>
          <p:nvPr/>
        </p:nvSpPr>
        <p:spPr>
          <a:xfrm rot="13800000">
            <a:off x="6191250" y="1260475"/>
            <a:ext cx="6910388" cy="5907088"/>
          </a:xfrm>
          <a:prstGeom prst="arc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AutoShape 26"/>
          <p:cNvSpPr>
            <a:spLocks noChangeArrowheads="1"/>
          </p:cNvSpPr>
          <p:nvPr/>
        </p:nvSpPr>
        <p:spPr bwMode="auto">
          <a:xfrm>
            <a:off x="4881563" y="3262313"/>
            <a:ext cx="1849437" cy="849312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openModeller </a:t>
            </a:r>
          </a:p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Web Service</a:t>
            </a:r>
            <a:endParaRPr lang="pt-BR" sz="1600" b="1" dirty="0">
              <a:ea typeface="MS PGothic"/>
              <a:cs typeface="MS PGothic"/>
            </a:endParaRPr>
          </a:p>
        </p:txBody>
      </p:sp>
      <p:sp>
        <p:nvSpPr>
          <p:cNvPr id="21509" name="CaixaDeTexto 12"/>
          <p:cNvSpPr txBox="1">
            <a:spLocks noChangeArrowheads="1"/>
          </p:cNvSpPr>
          <p:nvPr/>
        </p:nvSpPr>
        <p:spPr bwMode="auto">
          <a:xfrm>
            <a:off x="6981825" y="4141788"/>
            <a:ext cx="1881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(single machine)</a:t>
            </a:r>
            <a:endParaRPr lang="pt-B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3149600"/>
            <a:ext cx="2393950" cy="6000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olo 1"/>
          <p:cNvSpPr txBox="1">
            <a:spLocks/>
          </p:cNvSpPr>
          <p:nvPr/>
        </p:nvSpPr>
        <p:spPr bwMode="auto">
          <a:xfrm>
            <a:off x="1385888" y="274638"/>
            <a:ext cx="72278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 b="1">
                <a:solidFill>
                  <a:srgbClr val="3C8A38"/>
                </a:solidFill>
                <a:latin typeface="+mj-lt"/>
                <a:cs typeface="ＭＳ Ｐゴシック" charset="0"/>
              </a:defRPr>
            </a:lvl1pPr>
            <a:lvl2pPr algn="ctr" eaLnBrk="1" hangingPunct="1">
              <a:defRPr sz="4400">
                <a:solidFill>
                  <a:srgbClr val="3C8A38"/>
                </a:solidFill>
                <a:latin typeface="Calibri" charset="0"/>
                <a:cs typeface="ＭＳ Ｐゴシック" charset="0"/>
              </a:defRPr>
            </a:lvl2pPr>
            <a:lvl3pPr algn="ctr" eaLnBrk="1" hangingPunct="1">
              <a:defRPr sz="4400">
                <a:solidFill>
                  <a:srgbClr val="3C8A38"/>
                </a:solidFill>
                <a:latin typeface="Calibri" charset="0"/>
                <a:cs typeface="ＭＳ Ｐゴシック" charset="0"/>
              </a:defRPr>
            </a:lvl3pPr>
            <a:lvl4pPr algn="ctr" eaLnBrk="1" hangingPunct="1">
              <a:defRPr sz="4400">
                <a:solidFill>
                  <a:srgbClr val="3C8A38"/>
                </a:solidFill>
                <a:latin typeface="Calibri" charset="0"/>
                <a:cs typeface="ＭＳ Ｐゴシック" charset="0"/>
              </a:defRPr>
            </a:lvl4pPr>
            <a:lvl5pPr algn="ctr" eaLnBrk="1" hangingPunct="1">
              <a:defRPr sz="4400">
                <a:solidFill>
                  <a:srgbClr val="3C8A38"/>
                </a:solidFill>
                <a:latin typeface="Calibri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OpenBio</a:t>
            </a:r>
            <a:endParaRPr lang="it-IT" dirty="0"/>
          </a:p>
        </p:txBody>
      </p:sp>
      <p:sp>
        <p:nvSpPr>
          <p:cNvPr id="16" name="Seta para a direita 15"/>
          <p:cNvSpPr/>
          <p:nvPr/>
        </p:nvSpPr>
        <p:spPr>
          <a:xfrm>
            <a:off x="3387725" y="3149600"/>
            <a:ext cx="1282700" cy="449263"/>
          </a:xfrm>
          <a:prstGeom prst="rightArrow">
            <a:avLst/>
          </a:prstGeom>
          <a:solidFill>
            <a:srgbClr val="E7F3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gnaposto contenuto 2"/>
          <p:cNvSpPr>
            <a:spLocks noGrp="1"/>
          </p:cNvSpPr>
          <p:nvPr>
            <p:ph idx="1"/>
          </p:nvPr>
        </p:nvSpPr>
        <p:spPr>
          <a:xfrm>
            <a:off x="319088" y="4989513"/>
            <a:ext cx="6411912" cy="11461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smtClean="0"/>
              <a:t>~50min for a single species</a:t>
            </a:r>
          </a:p>
          <a:p>
            <a:pPr>
              <a:buFont typeface="Arial" charset="0"/>
              <a:buNone/>
            </a:pPr>
            <a:r>
              <a:rPr lang="en-GB" smtClean="0"/>
              <a:t>(until the final model is generated)</a:t>
            </a:r>
          </a:p>
        </p:txBody>
      </p:sp>
      <p:pic>
        <p:nvPicPr>
          <p:cNvPr id="18" name="Picture 4" descr="CRIA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5013" y="3365500"/>
            <a:ext cx="1493837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15" name="Espaço Reservado para Conteúdo 2"/>
          <p:cNvSpPr txBox="1">
            <a:spLocks/>
          </p:cNvSpPr>
          <p:nvPr/>
        </p:nvSpPr>
        <p:spPr bwMode="auto">
          <a:xfrm>
            <a:off x="3500438" y="3197225"/>
            <a:ext cx="11350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600">
                <a:solidFill>
                  <a:srgbClr val="4F6228"/>
                </a:solidFill>
                <a:latin typeface="Verdana" pitchFamily="34" charset="0"/>
              </a:rPr>
              <a:t>request</a:t>
            </a:r>
          </a:p>
        </p:txBody>
      </p:sp>
      <p:sp>
        <p:nvSpPr>
          <p:cNvPr id="21" name="Seta para a direita 20"/>
          <p:cNvSpPr/>
          <p:nvPr/>
        </p:nvSpPr>
        <p:spPr>
          <a:xfrm>
            <a:off x="3392645" y="3746500"/>
            <a:ext cx="1282700" cy="395288"/>
          </a:xfrm>
          <a:prstGeom prst="rightArrow">
            <a:avLst/>
          </a:prstGeom>
          <a:solidFill>
            <a:srgbClr val="E7F3F9"/>
          </a:solidFill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517" name="Espaço Reservado para Conteúdo 2"/>
          <p:cNvSpPr txBox="1">
            <a:spLocks/>
          </p:cNvSpPr>
          <p:nvPr/>
        </p:nvSpPr>
        <p:spPr bwMode="auto">
          <a:xfrm>
            <a:off x="3500438" y="3746500"/>
            <a:ext cx="11350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600">
                <a:solidFill>
                  <a:srgbClr val="4F6228"/>
                </a:solidFill>
                <a:latin typeface="Verdana" pitchFamily="34" charset="0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378321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6"/>
          <p:cNvSpPr>
            <a:spLocks noChangeArrowheads="1"/>
          </p:cNvSpPr>
          <p:nvPr/>
        </p:nvSpPr>
        <p:spPr bwMode="auto">
          <a:xfrm>
            <a:off x="655638" y="2298700"/>
            <a:ext cx="2093912" cy="94297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Advanced Web </a:t>
            </a:r>
          </a:p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interface for niche</a:t>
            </a:r>
          </a:p>
          <a:p>
            <a:pPr algn="ctr">
              <a:defRPr/>
            </a:pPr>
            <a:r>
              <a:rPr lang="en-GB" sz="1600" b="1" dirty="0" smtClean="0">
                <a:ea typeface="MS PGothic"/>
                <a:cs typeface="MS PGothic"/>
              </a:rPr>
              <a:t>Modelling (OMWS+) </a:t>
            </a:r>
            <a:endParaRPr lang="pt-BR" sz="1600" b="1" dirty="0">
              <a:ea typeface="MS PGothic"/>
              <a:cs typeface="MS PGothic"/>
            </a:endParaRPr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auto">
          <a:xfrm>
            <a:off x="280988" y="4203700"/>
            <a:ext cx="3557587" cy="181292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Other applications</a:t>
            </a:r>
          </a:p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(Brazilian Virtual Herbarium)</a:t>
            </a:r>
            <a:endParaRPr lang="pt-BR" sz="1600" b="1" dirty="0">
              <a:ea typeface="MS PGothic"/>
              <a:cs typeface="MS PGothic"/>
            </a:endParaRPr>
          </a:p>
        </p:txBody>
      </p:sp>
      <p:sp>
        <p:nvSpPr>
          <p:cNvPr id="10" name="Arco 9"/>
          <p:cNvSpPr/>
          <p:nvPr/>
        </p:nvSpPr>
        <p:spPr>
          <a:xfrm rot="13800000">
            <a:off x="6191250" y="1260475"/>
            <a:ext cx="6910388" cy="5907088"/>
          </a:xfrm>
          <a:prstGeom prst="arc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4851400" y="3328988"/>
            <a:ext cx="1849438" cy="874712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Enhanced niche </a:t>
            </a:r>
          </a:p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modelling</a:t>
            </a:r>
          </a:p>
          <a:p>
            <a:pPr algn="ctr">
              <a:defRPr/>
            </a:pPr>
            <a:r>
              <a:rPr lang="en-GB" sz="1600" b="1" dirty="0">
                <a:ea typeface="MS PGothic"/>
                <a:cs typeface="MS PGothic"/>
              </a:rPr>
              <a:t>Web Service</a:t>
            </a:r>
            <a:endParaRPr lang="pt-BR" sz="1600" b="1" dirty="0">
              <a:ea typeface="MS PGothic"/>
              <a:cs typeface="MS PGothic"/>
            </a:endParaRPr>
          </a:p>
        </p:txBody>
      </p:sp>
      <p:pic>
        <p:nvPicPr>
          <p:cNvPr id="5122" name="Picture 2" descr="http://research.cs.wisc.edu/condor/CondorWeek2006/condor-logo-light-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5013" y="2901950"/>
            <a:ext cx="19050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https://encrypted-tbn3.google.com/images?q=tbn:ANd9GcROEynAtqUkKfd0FEs9jz_LjxZXr57SVSGkfDEiV9Nvac-nB-Ysk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75" y="4872038"/>
            <a:ext cx="2093913" cy="558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464" name="CaixaDeTexto 12"/>
          <p:cNvSpPr txBox="1">
            <a:spLocks noChangeArrowheads="1"/>
          </p:cNvSpPr>
          <p:nvPr/>
        </p:nvSpPr>
        <p:spPr bwMode="auto">
          <a:xfrm>
            <a:off x="7540625" y="1419225"/>
            <a:ext cx="1370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Cloud-based</a:t>
            </a:r>
          </a:p>
          <a:p>
            <a:r>
              <a:rPr lang="en-GB" b="1"/>
              <a:t>backends:</a:t>
            </a:r>
            <a:endParaRPr lang="pt-BR" b="1"/>
          </a:p>
        </p:txBody>
      </p:sp>
      <p:sp>
        <p:nvSpPr>
          <p:cNvPr id="19465" name="CaixaDeTexto 13"/>
          <p:cNvSpPr txBox="1">
            <a:spLocks noChangeArrowheads="1"/>
          </p:cNvSpPr>
          <p:nvPr/>
        </p:nvSpPr>
        <p:spPr bwMode="auto">
          <a:xfrm>
            <a:off x="6954838" y="4502150"/>
            <a:ext cx="200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COMP Superscalar</a:t>
            </a:r>
            <a:endParaRPr lang="pt-BR"/>
          </a:p>
        </p:txBody>
      </p:sp>
      <p:sp>
        <p:nvSpPr>
          <p:cNvPr id="19466" name="CaixaDeTexto 14"/>
          <p:cNvSpPr txBox="1">
            <a:spLocks noChangeArrowheads="1"/>
          </p:cNvSpPr>
          <p:nvPr/>
        </p:nvSpPr>
        <p:spPr bwMode="auto">
          <a:xfrm>
            <a:off x="7070725" y="3581400"/>
            <a:ext cx="209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(virtualized Condor)</a:t>
            </a:r>
            <a:endParaRPr lang="pt-BR"/>
          </a:p>
        </p:txBody>
      </p:sp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4838" y="2049463"/>
            <a:ext cx="1789112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https://encrypted-tbn1.google.com/images?q=tbn:ANd9GcQEhxGV4JnO91oBzPDyl-koezBeVTStpuACaMpLq4cSHQdVIVwng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638" y="1695450"/>
            <a:ext cx="1524000" cy="495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469" name="AutoShape 26"/>
          <p:cNvSpPr>
            <a:spLocks noChangeArrowheads="1"/>
          </p:cNvSpPr>
          <p:nvPr/>
        </p:nvSpPr>
        <p:spPr bwMode="auto">
          <a:xfrm>
            <a:off x="280988" y="1320800"/>
            <a:ext cx="3557587" cy="205105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1600" b="1"/>
          </a:p>
        </p:txBody>
      </p:sp>
      <p:sp>
        <p:nvSpPr>
          <p:cNvPr id="19470" name="CaixaDeTexto 44"/>
          <p:cNvSpPr txBox="1">
            <a:spLocks noChangeArrowheads="1"/>
          </p:cNvSpPr>
          <p:nvPr/>
        </p:nvSpPr>
        <p:spPr bwMode="auto">
          <a:xfrm>
            <a:off x="554038" y="1371600"/>
            <a:ext cx="3140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/>
              <a:t>Virtual Research Environment</a:t>
            </a:r>
            <a:endParaRPr lang="pt-BR" b="1"/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7400" y="5078413"/>
            <a:ext cx="2393950" cy="6000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472" name="CaixaDeTexto 55"/>
          <p:cNvSpPr txBox="1">
            <a:spLocks noChangeArrowheads="1"/>
          </p:cNvSpPr>
          <p:nvPr/>
        </p:nvSpPr>
        <p:spPr bwMode="auto">
          <a:xfrm>
            <a:off x="6502400" y="4176713"/>
            <a:ext cx="2771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/>
              <a:t>Additional improvements:</a:t>
            </a:r>
            <a:endParaRPr lang="pt-BR" b="1"/>
          </a:p>
        </p:txBody>
      </p:sp>
      <p:sp>
        <p:nvSpPr>
          <p:cNvPr id="19473" name="CaixaDeTexto 56"/>
          <p:cNvSpPr txBox="1">
            <a:spLocks noChangeArrowheads="1"/>
          </p:cNvSpPr>
          <p:nvPr/>
        </p:nvSpPr>
        <p:spPr bwMode="auto">
          <a:xfrm>
            <a:off x="7440613" y="5495925"/>
            <a:ext cx="1636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EasyGrid AMS</a:t>
            </a:r>
            <a:endParaRPr lang="pt-BR"/>
          </a:p>
        </p:txBody>
      </p:sp>
      <p:sp>
        <p:nvSpPr>
          <p:cNvPr id="21" name="Titolo 1"/>
          <p:cNvSpPr txBox="1">
            <a:spLocks/>
          </p:cNvSpPr>
          <p:nvPr/>
        </p:nvSpPr>
        <p:spPr bwMode="auto">
          <a:xfrm>
            <a:off x="1725613" y="222250"/>
            <a:ext cx="722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1" hangingPunct="1">
              <a:defRPr sz="3600" b="1">
                <a:solidFill>
                  <a:srgbClr val="3C8A38"/>
                </a:solidFill>
                <a:latin typeface="+mj-lt"/>
                <a:cs typeface="ＭＳ Ｐゴシック" charset="0"/>
              </a:defRPr>
            </a:lvl1pPr>
            <a:lvl2pPr algn="ctr" eaLnBrk="1" hangingPunct="1">
              <a:defRPr sz="4400">
                <a:solidFill>
                  <a:srgbClr val="3C8A38"/>
                </a:solidFill>
                <a:latin typeface="Calibri" charset="0"/>
                <a:cs typeface="ＭＳ Ｐゴシック" charset="0"/>
              </a:defRPr>
            </a:lvl2pPr>
            <a:lvl3pPr algn="ctr" eaLnBrk="1" hangingPunct="1">
              <a:defRPr sz="4400">
                <a:solidFill>
                  <a:srgbClr val="3C8A38"/>
                </a:solidFill>
                <a:latin typeface="Calibri" charset="0"/>
                <a:cs typeface="ＭＳ Ｐゴシック" charset="0"/>
              </a:defRPr>
            </a:lvl3pPr>
            <a:lvl4pPr algn="ctr" eaLnBrk="1" hangingPunct="1">
              <a:defRPr sz="4400">
                <a:solidFill>
                  <a:srgbClr val="3C8A38"/>
                </a:solidFill>
                <a:latin typeface="Calibri" charset="0"/>
                <a:cs typeface="ＭＳ Ｐゴシック" charset="0"/>
              </a:defRPr>
            </a:lvl4pPr>
            <a:lvl5pPr algn="ctr" eaLnBrk="1" hangingPunct="1">
              <a:defRPr sz="4400">
                <a:solidFill>
                  <a:srgbClr val="3C8A38"/>
                </a:solidFill>
                <a:latin typeface="Calibri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dirty="0"/>
              <a:t>EU-Brazil OpenBio strategy</a:t>
            </a:r>
          </a:p>
        </p:txBody>
      </p:sp>
      <p:sp>
        <p:nvSpPr>
          <p:cNvPr id="26" name="Seta para a direita 25"/>
          <p:cNvSpPr/>
          <p:nvPr/>
        </p:nvSpPr>
        <p:spPr>
          <a:xfrm rot="1152284">
            <a:off x="3903663" y="3308350"/>
            <a:ext cx="860425" cy="273050"/>
          </a:xfrm>
          <a:prstGeom prst="rightArrow">
            <a:avLst/>
          </a:prstGeom>
          <a:solidFill>
            <a:srgbClr val="E7F3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>
            <a:off x="3933402" y="3996718"/>
            <a:ext cx="821443" cy="254716"/>
          </a:xfrm>
          <a:prstGeom prst="rightArrow">
            <a:avLst/>
          </a:prstGeom>
          <a:solidFill>
            <a:srgbClr val="E7F3F9"/>
          </a:solidFill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77" name="CaixaDeTexto 56"/>
          <p:cNvSpPr txBox="1">
            <a:spLocks noChangeArrowheads="1"/>
          </p:cNvSpPr>
          <p:nvPr/>
        </p:nvSpPr>
        <p:spPr bwMode="auto">
          <a:xfrm>
            <a:off x="7475538" y="5810250"/>
            <a:ext cx="1636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U.Store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78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2"/>
          <p:cNvSpPr>
            <a:spLocks noChangeArrowheads="1"/>
          </p:cNvSpPr>
          <p:nvPr/>
        </p:nvSpPr>
        <p:spPr bwMode="auto">
          <a:xfrm>
            <a:off x="1205527" y="466872"/>
            <a:ext cx="7772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3600" b="1" dirty="0">
                <a:solidFill>
                  <a:srgbClr val="3C8A38"/>
                </a:solidFill>
                <a:latin typeface="+mj-lt"/>
                <a:cs typeface="ＭＳ Ｐゴシック" charset="0"/>
              </a:rPr>
              <a:t>The </a:t>
            </a:r>
            <a:r>
              <a:rPr lang="it-IT" sz="3600" b="1" dirty="0" err="1">
                <a:solidFill>
                  <a:srgbClr val="3C8A38"/>
                </a:solidFill>
                <a:latin typeface="+mj-lt"/>
                <a:cs typeface="ＭＳ Ｐゴシック" charset="0"/>
              </a:rPr>
              <a:t>COMPSs</a:t>
            </a:r>
            <a:r>
              <a:rPr lang="it-IT" sz="3600" b="1" dirty="0">
                <a:solidFill>
                  <a:srgbClr val="3C8A38"/>
                </a:solidFill>
                <a:latin typeface="+mj-lt"/>
                <a:cs typeface="ＭＳ Ｐゴシック" charset="0"/>
              </a:rPr>
              <a:t> </a:t>
            </a:r>
            <a:r>
              <a:rPr lang="it-IT" sz="3600" b="1" dirty="0" err="1">
                <a:solidFill>
                  <a:srgbClr val="3C8A38"/>
                </a:solidFill>
                <a:latin typeface="+mj-lt"/>
                <a:cs typeface="ＭＳ Ｐゴシック" charset="0"/>
              </a:rPr>
              <a:t>programming</a:t>
            </a:r>
            <a:r>
              <a:rPr lang="it-IT" sz="3600" b="1" dirty="0">
                <a:solidFill>
                  <a:srgbClr val="3C8A38"/>
                </a:solidFill>
                <a:latin typeface="+mj-lt"/>
                <a:cs typeface="ＭＳ Ｐゴシック" charset="0"/>
              </a:rPr>
              <a:t> </a:t>
            </a:r>
            <a:r>
              <a:rPr lang="it-IT" sz="3600" b="1" dirty="0" err="1">
                <a:solidFill>
                  <a:srgbClr val="3C8A38"/>
                </a:solidFill>
                <a:latin typeface="+mj-lt"/>
                <a:cs typeface="ＭＳ Ｐゴシック" charset="0"/>
              </a:rPr>
              <a:t>framework</a:t>
            </a:r>
            <a:endParaRPr lang="en-GB" sz="3600" b="1" dirty="0">
              <a:solidFill>
                <a:srgbClr val="3C8A38"/>
              </a:solidFill>
              <a:latin typeface="+mj-lt"/>
              <a:cs typeface="ＭＳ Ｐゴシック" charset="0"/>
            </a:endParaRPr>
          </a:p>
        </p:txBody>
      </p:sp>
      <p:pic>
        <p:nvPicPr>
          <p:cNvPr id="62" name="Imagen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6390600"/>
            <a:ext cx="6697663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26543000"/>
            <a:ext cx="6697663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1524000"/>
            <a:ext cx="4669612" cy="37719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325938" y="1700818"/>
            <a:ext cx="472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10266A"/>
                </a:solidFill>
              </a:rPr>
              <a:t>Platform unaware programming model that simplifies the development of applications in distributed environments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10266A"/>
                </a:solidFill>
              </a:rPr>
              <a:t>Low user intervention for application development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10266A"/>
                </a:solidFill>
              </a:rPr>
              <a:t>Transparent data management, task execution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10266A"/>
                </a:solidFill>
              </a:rPr>
              <a:t>Parallelization at task level </a:t>
            </a:r>
          </a:p>
        </p:txBody>
      </p:sp>
    </p:spTree>
    <p:extLst>
      <p:ext uri="{BB962C8B-B14F-4D97-AF65-F5344CB8AC3E}">
        <p14:creationId xmlns:p14="http://schemas.microsoft.com/office/powerpoint/2010/main" val="4527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2"/>
          <p:cNvSpPr>
            <a:spLocks noChangeArrowheads="1"/>
          </p:cNvSpPr>
          <p:nvPr/>
        </p:nvSpPr>
        <p:spPr bwMode="auto">
          <a:xfrm>
            <a:off x="1404832" y="373477"/>
            <a:ext cx="7772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4000"/>
              </a:lnSpc>
            </a:pPr>
            <a:r>
              <a:rPr lang="it-IT" sz="3600" b="1" dirty="0" err="1">
                <a:solidFill>
                  <a:srgbClr val="3C8A38"/>
                </a:solidFill>
                <a:latin typeface="+mj-lt"/>
                <a:cs typeface="ＭＳ Ｐゴシック" charset="0"/>
              </a:rPr>
              <a:t>Validation</a:t>
            </a:r>
            <a:r>
              <a:rPr lang="it-IT" sz="3600" b="1" dirty="0">
                <a:solidFill>
                  <a:srgbClr val="3C8A38"/>
                </a:solidFill>
                <a:latin typeface="+mj-lt"/>
                <a:cs typeface="ＭＳ Ｐゴシック" charset="0"/>
              </a:rPr>
              <a:t> of the ENM </a:t>
            </a:r>
            <a:r>
              <a:rPr lang="it-IT" sz="3600" b="1" dirty="0" err="1">
                <a:solidFill>
                  <a:srgbClr val="3C8A38"/>
                </a:solidFill>
                <a:latin typeface="+mj-lt"/>
                <a:cs typeface="ＭＳ Ｐゴシック" charset="0"/>
              </a:rPr>
              <a:t>workflow</a:t>
            </a:r>
            <a:endParaRPr lang="en-GB" sz="3600" b="1" dirty="0">
              <a:solidFill>
                <a:srgbClr val="3C8A38"/>
              </a:solidFill>
              <a:latin typeface="+mj-lt"/>
              <a:cs typeface="ＭＳ Ｐゴシック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026475"/>
              </p:ext>
            </p:extLst>
          </p:nvPr>
        </p:nvGraphicFramePr>
        <p:xfrm>
          <a:off x="469900" y="1439007"/>
          <a:ext cx="5245100" cy="2042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275"/>
                <a:gridCol w="1311275"/>
                <a:gridCol w="1311275"/>
                <a:gridCol w="1311275"/>
              </a:tblGrid>
              <a:tr h="459949">
                <a:tc>
                  <a:txBody>
                    <a:bodyPr/>
                    <a:lstStyle/>
                    <a:p>
                      <a:r>
                        <a:rPr lang="es-ES" sz="1400" b="0" dirty="0">
                          <a:effectLst/>
                          <a:latin typeface="NimbusRomNo9L"/>
                        </a:rPr>
                        <a:t>#</a:t>
                      </a:r>
                      <a:r>
                        <a:rPr lang="es-ES" sz="1400" b="0" dirty="0" err="1">
                          <a:effectLst/>
                          <a:latin typeface="NimbusRomNo9L"/>
                        </a:rPr>
                        <a:t>VMs</a:t>
                      </a:r>
                      <a:r>
                        <a:rPr lang="es-ES" sz="1400" b="0" dirty="0">
                          <a:effectLst/>
                          <a:latin typeface="NimbusRomNo9L"/>
                        </a:rPr>
                        <a:t> </a:t>
                      </a:r>
                      <a:endParaRPr lang="es-E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b="0">
                          <a:effectLst/>
                          <a:latin typeface="NimbusRomNo9L"/>
                        </a:rPr>
                        <a:t>#Cores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b="0" dirty="0">
                          <a:effectLst/>
                          <a:latin typeface="NimbusRomNo9L"/>
                        </a:rPr>
                        <a:t>Cloud</a:t>
                      </a:r>
                      <a:br>
                        <a:rPr lang="es-ES" sz="1400" b="0" dirty="0">
                          <a:effectLst/>
                          <a:latin typeface="NimbusRomNo9L"/>
                        </a:rPr>
                      </a:br>
                      <a:r>
                        <a:rPr lang="es-ES" sz="1400" b="0" dirty="0" smtClean="0">
                          <a:effectLst/>
                          <a:latin typeface="NimbusRomNo9L"/>
                        </a:rPr>
                        <a:t>Time                  </a:t>
                      </a:r>
                      <a:r>
                        <a:rPr lang="es-ES" sz="1400" b="0" dirty="0" err="1" smtClean="0">
                          <a:effectLst/>
                          <a:latin typeface="NimbusRomNo9L"/>
                        </a:rPr>
                        <a:t>Speedup</a:t>
                      </a:r>
                      <a:r>
                        <a:rPr lang="es-ES" sz="1400" b="0" dirty="0" smtClean="0">
                          <a:effectLst/>
                          <a:latin typeface="NimbusRomNo9L"/>
                        </a:rPr>
                        <a:t> </a:t>
                      </a:r>
                      <a:endParaRPr lang="es-ES" sz="1400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2829"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  <a:latin typeface="NimbusRomNo9L"/>
                        </a:rPr>
                        <a:t>1 </a:t>
                      </a:r>
                      <a:endParaRPr lang="es-E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4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02:00:21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1.00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</a:tr>
              <a:tr h="262829"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2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8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01:00:47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1.98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</a:tr>
              <a:tr h="262829"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4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16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00:33:52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3.55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</a:tr>
              <a:tr h="262829"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8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32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00:25:16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4.76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</a:tr>
              <a:tr h="262829"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10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40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>
                          <a:effectLst/>
                          <a:latin typeface="NimbusRomNo9L"/>
                        </a:rPr>
                        <a:t>00:23:57 </a:t>
                      </a:r>
                      <a:endParaRPr lang="es-ES" sz="1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effectLst/>
                          <a:latin typeface="NimbusRomNo9L"/>
                        </a:rPr>
                        <a:t>5.02 </a:t>
                      </a:r>
                      <a:endParaRPr lang="es-ES" sz="1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Imagen 8" descr="enm_ela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708400"/>
            <a:ext cx="3193213" cy="2552700"/>
          </a:xfrm>
          <a:prstGeom prst="rect">
            <a:avLst/>
          </a:prstGeom>
        </p:spPr>
      </p:pic>
      <p:pic>
        <p:nvPicPr>
          <p:cNvPr id="13" name="Imagen 12" descr="grap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151679"/>
            <a:ext cx="3302000" cy="25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2"/>
          <p:cNvSpPr>
            <a:spLocks noChangeArrowheads="1"/>
          </p:cNvSpPr>
          <p:nvPr/>
        </p:nvSpPr>
        <p:spPr bwMode="auto">
          <a:xfrm>
            <a:off x="1404832" y="373477"/>
            <a:ext cx="7772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4000"/>
              </a:lnSpc>
            </a:pPr>
            <a:r>
              <a:rPr lang="it-IT" sz="3600" b="1" dirty="0" err="1">
                <a:solidFill>
                  <a:srgbClr val="3C8A38"/>
                </a:solidFill>
                <a:latin typeface="+mj-lt"/>
                <a:cs typeface="ＭＳ Ｐゴシック" charset="0"/>
              </a:rPr>
              <a:t>Collaborations</a:t>
            </a:r>
            <a:r>
              <a:rPr lang="it-IT" sz="3600" b="1" dirty="0">
                <a:solidFill>
                  <a:srgbClr val="3C8A38"/>
                </a:solidFill>
                <a:latin typeface="+mj-lt"/>
                <a:cs typeface="ＭＳ Ｐゴシック" charset="0"/>
              </a:rPr>
              <a:t>  </a:t>
            </a:r>
            <a:endParaRPr lang="en-GB" sz="3600" b="1" dirty="0">
              <a:solidFill>
                <a:srgbClr val="3C8A38"/>
              </a:solidFill>
              <a:latin typeface="+mj-lt"/>
              <a:cs typeface="ＭＳ Ｐゴシック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0637500" y="30778450"/>
            <a:ext cx="8812213" cy="1758950"/>
          </a:xfrm>
          <a:prstGeom prst="roundRect">
            <a:avLst/>
          </a:prstGeom>
          <a:noFill/>
          <a:ln w="9525" cap="flat" cmpd="sng" algn="ctr">
            <a:solidFill>
              <a:srgbClr val="008000"/>
            </a:solidFill>
            <a:prstDash val="solid"/>
          </a:ln>
          <a:effectLst/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Experiment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Orchestrator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Service</a:t>
            </a:r>
            <a:endParaRPr lang="es-ES" sz="2800" kern="0" dirty="0">
              <a:solidFill>
                <a:srgbClr val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0637500" y="30148213"/>
            <a:ext cx="8812213" cy="477837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OMWS+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0637500" y="32664400"/>
            <a:ext cx="8812213" cy="27178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660066"/>
            </a:solidFill>
            <a:prstDash val="solid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VENUS-C Cloud Middleware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3379113" y="33499425"/>
            <a:ext cx="4597400" cy="170497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COMPSs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Workflow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Orchestrator</a:t>
            </a:r>
            <a:endParaRPr lang="es-ES" sz="2800" kern="0" dirty="0">
              <a:solidFill>
                <a:srgbClr val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23564850" y="31470600"/>
            <a:ext cx="3243263" cy="990600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VENUS-C </a:t>
            </a:r>
            <a:r>
              <a:rPr lang="es-ES" sz="2800" kern="0" dirty="0" err="1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Connector</a:t>
            </a:r>
            <a:endParaRPr lang="es-ES" sz="2800" kern="0" dirty="0">
              <a:solidFill>
                <a:sysClr val="windowText" lastClr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24161750" y="34590038"/>
            <a:ext cx="1279525" cy="503237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OCCI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25919113" y="34590038"/>
            <a:ext cx="1457325" cy="503237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CDMI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20637500" y="35534600"/>
            <a:ext cx="8812213" cy="2916238"/>
          </a:xfrm>
          <a:prstGeom prst="round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b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EGI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Federated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Cloud</a:t>
            </a:r>
          </a:p>
        </p:txBody>
      </p:sp>
      <p:pic>
        <p:nvPicPr>
          <p:cNvPr id="17" name="Imagen 59" descr="Venus-C logo_colou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638" y="34461450"/>
            <a:ext cx="1701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Agrupar 13"/>
          <p:cNvGrpSpPr>
            <a:grpSpLocks/>
          </p:cNvGrpSpPr>
          <p:nvPr/>
        </p:nvGrpSpPr>
        <p:grpSpPr bwMode="auto">
          <a:xfrm>
            <a:off x="20535900" y="35793363"/>
            <a:ext cx="3424238" cy="2081212"/>
            <a:chOff x="21385667" y="30829610"/>
            <a:chExt cx="4722373" cy="2825390"/>
          </a:xfrm>
        </p:grpSpPr>
        <p:pic>
          <p:nvPicPr>
            <p:cNvPr id="19" name="Imagen 8" descr="nub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5667" y="30829610"/>
              <a:ext cx="4722373" cy="2825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Agrupar 12"/>
            <p:cNvGrpSpPr>
              <a:grpSpLocks/>
            </p:cNvGrpSpPr>
            <p:nvPr/>
          </p:nvGrpSpPr>
          <p:grpSpPr bwMode="auto">
            <a:xfrm>
              <a:off x="22844222" y="32147730"/>
              <a:ext cx="2285880" cy="711200"/>
              <a:chOff x="16509133" y="23393400"/>
              <a:chExt cx="2285880" cy="711200"/>
            </a:xfrm>
          </p:grpSpPr>
          <p:sp>
            <p:nvSpPr>
              <p:cNvPr id="27" name="Rectángulo 26"/>
              <p:cNvSpPr/>
              <p:nvPr/>
            </p:nvSpPr>
            <p:spPr>
              <a:xfrm>
                <a:off x="16508668" y="23394227"/>
                <a:ext cx="2285654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8" name="Imagen 69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Agrupar 76"/>
            <p:cNvGrpSpPr>
              <a:grpSpLocks/>
            </p:cNvGrpSpPr>
            <p:nvPr/>
          </p:nvGrpSpPr>
          <p:grpSpPr bwMode="auto">
            <a:xfrm>
              <a:off x="22996622" y="32300130"/>
              <a:ext cx="2285880" cy="711200"/>
              <a:chOff x="16509133" y="23393400"/>
              <a:chExt cx="2285880" cy="711200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16509521" y="23392686"/>
                <a:ext cx="2285654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6" name="Imagen 79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Agrupar 83"/>
            <p:cNvGrpSpPr>
              <a:grpSpLocks/>
            </p:cNvGrpSpPr>
            <p:nvPr/>
          </p:nvGrpSpPr>
          <p:grpSpPr bwMode="auto">
            <a:xfrm>
              <a:off x="23149022" y="32452530"/>
              <a:ext cx="2285880" cy="711200"/>
              <a:chOff x="16509133" y="23393400"/>
              <a:chExt cx="2285880" cy="711200"/>
            </a:xfrm>
          </p:grpSpPr>
          <p:sp>
            <p:nvSpPr>
              <p:cNvPr id="23" name="Rectángulo 22"/>
              <p:cNvSpPr/>
              <p:nvPr/>
            </p:nvSpPr>
            <p:spPr>
              <a:xfrm>
                <a:off x="16508184" y="23393301"/>
                <a:ext cx="2287842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4" name="Imagen 85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9" name="Imagen 101" descr="nub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488" y="35785425"/>
            <a:ext cx="34258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Agrupar 102"/>
          <p:cNvGrpSpPr>
            <a:grpSpLocks/>
          </p:cNvGrpSpPr>
          <p:nvPr/>
        </p:nvGrpSpPr>
        <p:grpSpPr bwMode="auto">
          <a:xfrm>
            <a:off x="25024590" y="36756367"/>
            <a:ext cx="1658282" cy="523878"/>
            <a:chOff x="16509133" y="23393400"/>
            <a:chExt cx="2285880" cy="711200"/>
          </a:xfrm>
        </p:grpSpPr>
        <p:sp>
          <p:nvSpPr>
            <p:cNvPr id="31" name="Rectángulo 30"/>
            <p:cNvSpPr/>
            <p:nvPr/>
          </p:nvSpPr>
          <p:spPr>
            <a:xfrm>
              <a:off x="16510181" y="23394225"/>
              <a:ext cx="2284595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2" name="Imagen 110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Agrupar 103"/>
          <p:cNvGrpSpPr>
            <a:grpSpLocks/>
          </p:cNvGrpSpPr>
          <p:nvPr/>
        </p:nvGrpSpPr>
        <p:grpSpPr bwMode="auto">
          <a:xfrm>
            <a:off x="25135148" y="36868626"/>
            <a:ext cx="1658282" cy="523878"/>
            <a:chOff x="16509133" y="23393400"/>
            <a:chExt cx="2285880" cy="711200"/>
          </a:xfrm>
        </p:grpSpPr>
        <p:sp>
          <p:nvSpPr>
            <p:cNvPr id="34" name="Rectángulo 33"/>
            <p:cNvSpPr/>
            <p:nvPr/>
          </p:nvSpPr>
          <p:spPr>
            <a:xfrm>
              <a:off x="16508775" y="23392686"/>
              <a:ext cx="2286783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5" name="Imagen 108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Agrupar 104"/>
          <p:cNvGrpSpPr>
            <a:grpSpLocks/>
          </p:cNvGrpSpPr>
          <p:nvPr/>
        </p:nvGrpSpPr>
        <p:grpSpPr bwMode="auto">
          <a:xfrm>
            <a:off x="25245706" y="36980886"/>
            <a:ext cx="1658282" cy="523878"/>
            <a:chOff x="16509133" y="23393400"/>
            <a:chExt cx="2285880" cy="711200"/>
          </a:xfrm>
        </p:grpSpPr>
        <p:sp>
          <p:nvSpPr>
            <p:cNvPr id="37" name="Rectángulo 36"/>
            <p:cNvSpPr/>
            <p:nvPr/>
          </p:nvSpPr>
          <p:spPr>
            <a:xfrm>
              <a:off x="16509556" y="23393301"/>
              <a:ext cx="2284595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8" name="Imagen 106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Imagen 14" descr="gr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0" y="34853563"/>
            <a:ext cx="18319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20" descr="EUBrazilOpenBio ENM GUI Screenshot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688" y="27008138"/>
            <a:ext cx="4827587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40" descr="Captura de pantalla 2013-03-21 a la(s) 11.44.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746" y="26229949"/>
            <a:ext cx="3618673" cy="3675376"/>
          </a:xfrm>
          <a:prstGeom prst="rect">
            <a:avLst/>
          </a:prstGeom>
        </p:spPr>
      </p:pic>
      <p:pic>
        <p:nvPicPr>
          <p:cNvPr id="42" name="Picture 2" descr="C:\Documents and Settings\Renato\Desktop\Taverna-wheel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087" y="29203650"/>
            <a:ext cx="75892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Agrupar 4"/>
          <p:cNvGrpSpPr/>
          <p:nvPr/>
        </p:nvGrpSpPr>
        <p:grpSpPr>
          <a:xfrm>
            <a:off x="239004" y="1071719"/>
            <a:ext cx="3347938" cy="5225740"/>
            <a:chOff x="792323" y="1181152"/>
            <a:chExt cx="3347938" cy="5225740"/>
          </a:xfrm>
        </p:grpSpPr>
        <p:sp>
          <p:nvSpPr>
            <p:cNvPr id="77" name="Rectángulo redondeado 76"/>
            <p:cNvSpPr/>
            <p:nvPr/>
          </p:nvSpPr>
          <p:spPr>
            <a:xfrm>
              <a:off x="830483" y="3126124"/>
              <a:ext cx="3309778" cy="752140"/>
            </a:xfrm>
            <a:prstGeom prst="roundRect">
              <a:avLst/>
            </a:prstGeom>
            <a:noFill/>
            <a:ln w="9525" cap="flat" cmpd="sng" algn="ctr">
              <a:solidFill>
                <a:srgbClr val="008000"/>
              </a:solidFill>
              <a:prstDash val="solid"/>
            </a:ln>
            <a:effectLst/>
          </p:spPr>
          <p:txBody>
            <a:bodyPr/>
            <a:lstStyle>
              <a:defPPr>
                <a:defRPr lang="en-US"/>
              </a:defPPr>
              <a:lvl1pPr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2087563" indent="-1630363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4175125" indent="-326072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6264275" indent="-489267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8351838" indent="-6523038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Experiment</a:t>
              </a:r>
              <a:r>
                <a:rPr lang="es-ES" sz="1200" kern="0" dirty="0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200" kern="0" dirty="0" err="1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Orchestrator</a:t>
              </a:r>
              <a:r>
                <a:rPr lang="es-ES" sz="1200" kern="0" dirty="0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200" kern="0" dirty="0" err="1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Service</a:t>
              </a:r>
              <a:endParaRPr lang="es-ES" sz="12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830483" y="2856630"/>
              <a:ext cx="3309778" cy="204327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2087563" indent="-1630363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4175125" indent="-326072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6264275" indent="-489267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8351838" indent="-6523038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OMWS+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830483" y="3932570"/>
              <a:ext cx="3309778" cy="1162151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660066"/>
              </a:solidFill>
              <a:prstDash val="solid"/>
            </a:ln>
            <a:effectLst/>
          </p:spPr>
          <p:txBody>
            <a:bodyPr/>
            <a:lstStyle>
              <a:defPPr>
                <a:defRPr lang="en-US"/>
              </a:defPPr>
              <a:lvl1pPr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2087563" indent="-1630363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4175125" indent="-326072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6264275" indent="-489267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8351838" indent="-6523038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VENUS-C Cloud Middleware</a:t>
              </a:r>
            </a:p>
          </p:txBody>
        </p:sp>
        <p:sp>
          <p:nvSpPr>
            <p:cNvPr id="80" name="Rectángulo redondeado 79"/>
            <p:cNvSpPr/>
            <p:nvPr/>
          </p:nvSpPr>
          <p:spPr>
            <a:xfrm>
              <a:off x="1860205" y="4289632"/>
              <a:ext cx="1726737" cy="729060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2087563" indent="-1630363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4175125" indent="-326072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6264275" indent="-489267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8351838" indent="-6523038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COMPSs</a:t>
              </a:r>
              <a:r>
                <a:rPr lang="es-ES" sz="1200" kern="0" dirty="0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200" kern="0" dirty="0" err="1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Workflow</a:t>
              </a:r>
              <a:r>
                <a:rPr lang="es-ES" sz="1200" kern="0" dirty="0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200" kern="0" dirty="0" err="1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Orchestrator</a:t>
              </a:r>
              <a:endParaRPr lang="es-ES" sz="12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81" name="Rectángulo redondeado 80"/>
            <p:cNvSpPr/>
            <p:nvPr/>
          </p:nvSpPr>
          <p:spPr>
            <a:xfrm>
              <a:off x="1929966" y="3422092"/>
              <a:ext cx="1218137" cy="423588"/>
            </a:xfrm>
            <a:prstGeom prst="roundRect">
              <a:avLst/>
            </a:prstGeom>
            <a:solidFill>
              <a:srgbClr val="EEECE1"/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2087563" indent="-1630363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4175125" indent="-326072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6264275" indent="-489267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8351838" indent="-6523038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ysClr val="windowText" lastClr="000000"/>
                  </a:solidFill>
                  <a:latin typeface="Gill Sans"/>
                  <a:ea typeface="+mn-ea"/>
                  <a:cs typeface="Gill Sans"/>
                </a:rPr>
                <a:t>VENUS-C </a:t>
              </a:r>
              <a:r>
                <a:rPr lang="es-ES" sz="1200" kern="0" dirty="0" err="1">
                  <a:solidFill>
                    <a:sysClr val="windowText" lastClr="000000"/>
                  </a:solidFill>
                  <a:latin typeface="Gill Sans"/>
                  <a:ea typeface="+mn-ea"/>
                  <a:cs typeface="Gill Sans"/>
                </a:rPr>
                <a:t>Connector</a:t>
              </a:r>
              <a:endParaRPr lang="es-ES" sz="12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82" name="Rectángulo redondeado 81"/>
            <p:cNvSpPr/>
            <p:nvPr/>
          </p:nvSpPr>
          <p:spPr>
            <a:xfrm>
              <a:off x="2154156" y="4755986"/>
              <a:ext cx="595308" cy="215188"/>
            </a:xfrm>
            <a:prstGeom prst="roundRect">
              <a:avLst/>
            </a:prstGeom>
            <a:solidFill>
              <a:srgbClr val="EEECE1"/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2087563" indent="-1630363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4175125" indent="-326072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6264275" indent="-489267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8351838" indent="-6523038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000" kern="0" dirty="0">
                  <a:solidFill>
                    <a:sysClr val="windowText" lastClr="000000"/>
                  </a:solidFill>
                  <a:latin typeface="Gill Sans"/>
                  <a:ea typeface="+mn-ea"/>
                  <a:cs typeface="Gill Sans"/>
                </a:rPr>
                <a:t>OCCI</a:t>
              </a:r>
            </a:p>
          </p:txBody>
        </p:sp>
        <p:sp>
          <p:nvSpPr>
            <p:cNvPr id="83" name="Rectángulo redondeado 82"/>
            <p:cNvSpPr/>
            <p:nvPr/>
          </p:nvSpPr>
          <p:spPr>
            <a:xfrm>
              <a:off x="2814203" y="4755986"/>
              <a:ext cx="547357" cy="215188"/>
            </a:xfrm>
            <a:prstGeom prst="roundRect">
              <a:avLst/>
            </a:prstGeom>
            <a:solidFill>
              <a:srgbClr val="EEECE1"/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2087563" indent="-1630363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4175125" indent="-326072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6264275" indent="-489267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8351838" indent="-6523038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000" kern="0" dirty="0">
                  <a:solidFill>
                    <a:sysClr val="windowText" lastClr="000000"/>
                  </a:solidFill>
                  <a:latin typeface="Gill Sans"/>
                  <a:ea typeface="+mn-ea"/>
                  <a:cs typeface="Gill Sans"/>
                </a:rPr>
                <a:t>CDMI</a:t>
              </a:r>
            </a:p>
          </p:txBody>
        </p:sp>
        <p:sp>
          <p:nvSpPr>
            <p:cNvPr id="84" name="Rectángulo redondeado 83"/>
            <p:cNvSpPr/>
            <p:nvPr/>
          </p:nvSpPr>
          <p:spPr>
            <a:xfrm>
              <a:off x="830483" y="5159888"/>
              <a:ext cx="3309778" cy="1247004"/>
            </a:xfrm>
            <a:prstGeom prst="roundRect">
              <a:avLst/>
            </a:prstGeom>
            <a:solidFill>
              <a:srgbClr val="728B87"/>
            </a:solidFill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anchor="b"/>
            <a:lstStyle>
              <a:defPPr>
                <a:defRPr lang="en-US"/>
              </a:defPPr>
              <a:lvl1pPr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2087563" indent="-1630363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4175125" indent="-326072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6264275" indent="-4892675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8351838" indent="-6523038" algn="l" defTabSz="20875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EGI </a:t>
              </a:r>
              <a:r>
                <a:rPr lang="es-ES" sz="1200" kern="0" dirty="0" err="1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Federated</a:t>
              </a:r>
              <a:r>
                <a:rPr lang="es-ES" sz="1200" kern="0" dirty="0">
                  <a:solidFill>
                    <a:srgbClr val="000000"/>
                  </a:solidFill>
                  <a:latin typeface="Gill Sans"/>
                  <a:ea typeface="+mn-ea"/>
                  <a:cs typeface="Gill Sans"/>
                </a:rPr>
                <a:t> Cloud</a:t>
              </a:r>
            </a:p>
          </p:txBody>
        </p:sp>
        <p:pic>
          <p:nvPicPr>
            <p:cNvPr id="85" name="Imagen 84" descr="Venus-C logo_colour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484" y="4701001"/>
              <a:ext cx="639179" cy="281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Agrupar 85"/>
            <p:cNvGrpSpPr>
              <a:grpSpLocks/>
            </p:cNvGrpSpPr>
            <p:nvPr/>
          </p:nvGrpSpPr>
          <p:grpSpPr bwMode="auto">
            <a:xfrm>
              <a:off x="792323" y="5270537"/>
              <a:ext cx="1286109" cy="889941"/>
              <a:chOff x="21385667" y="30829610"/>
              <a:chExt cx="4722373" cy="2825390"/>
            </a:xfrm>
          </p:grpSpPr>
          <p:pic>
            <p:nvPicPr>
              <p:cNvPr id="102" name="Imagen 101" descr="nub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85667" y="30829610"/>
                <a:ext cx="4722373" cy="2825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3" name="Agrupar 102"/>
              <p:cNvGrpSpPr>
                <a:grpSpLocks/>
              </p:cNvGrpSpPr>
              <p:nvPr/>
            </p:nvGrpSpPr>
            <p:grpSpPr bwMode="auto">
              <a:xfrm>
                <a:off x="22843757" y="32148557"/>
                <a:ext cx="2285654" cy="711197"/>
                <a:chOff x="16508668" y="23394227"/>
                <a:chExt cx="2285654" cy="711197"/>
              </a:xfrm>
            </p:grpSpPr>
            <p:sp>
              <p:nvSpPr>
                <p:cNvPr id="110" name="Rectángulo 109"/>
                <p:cNvSpPr/>
                <p:nvPr/>
              </p:nvSpPr>
              <p:spPr>
                <a:xfrm>
                  <a:off x="16508668" y="23394227"/>
                  <a:ext cx="2285654" cy="71119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087563" indent="-1630363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175125" indent="-3260725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264275" indent="-4892675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351838" indent="-6523038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s-ES" sz="1200"/>
                </a:p>
              </p:txBody>
            </p:sp>
            <p:pic>
              <p:nvPicPr>
                <p:cNvPr id="111" name="Imagen 110" descr="om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36128" y="23495000"/>
                  <a:ext cx="2022444" cy="498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4" name="Agrupar 103"/>
              <p:cNvGrpSpPr>
                <a:grpSpLocks/>
              </p:cNvGrpSpPr>
              <p:nvPr/>
            </p:nvGrpSpPr>
            <p:grpSpPr bwMode="auto">
              <a:xfrm>
                <a:off x="22997010" y="32299416"/>
                <a:ext cx="2285654" cy="711197"/>
                <a:chOff x="16509521" y="23392686"/>
                <a:chExt cx="2285654" cy="711197"/>
              </a:xfrm>
            </p:grpSpPr>
            <p:sp>
              <p:nvSpPr>
                <p:cNvPr id="108" name="Rectángulo 107"/>
                <p:cNvSpPr/>
                <p:nvPr/>
              </p:nvSpPr>
              <p:spPr>
                <a:xfrm>
                  <a:off x="16509521" y="23392686"/>
                  <a:ext cx="2285654" cy="71119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087563" indent="-1630363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175125" indent="-3260725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264275" indent="-4892675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351838" indent="-6523038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s-ES" sz="1200"/>
                </a:p>
              </p:txBody>
            </p:sp>
            <p:pic>
              <p:nvPicPr>
                <p:cNvPr id="109" name="Imagen 108" descr="om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36128" y="23495000"/>
                  <a:ext cx="2022444" cy="498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5" name="Agrupar 104"/>
              <p:cNvGrpSpPr>
                <a:grpSpLocks/>
              </p:cNvGrpSpPr>
              <p:nvPr/>
            </p:nvGrpSpPr>
            <p:grpSpPr bwMode="auto">
              <a:xfrm>
                <a:off x="23148073" y="32452431"/>
                <a:ext cx="2287842" cy="711197"/>
                <a:chOff x="16508184" y="23393301"/>
                <a:chExt cx="2287842" cy="711197"/>
              </a:xfrm>
            </p:grpSpPr>
            <p:sp>
              <p:nvSpPr>
                <p:cNvPr id="106" name="Rectángulo 105"/>
                <p:cNvSpPr/>
                <p:nvPr/>
              </p:nvSpPr>
              <p:spPr>
                <a:xfrm>
                  <a:off x="16508184" y="23393301"/>
                  <a:ext cx="2287842" cy="71119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087563" indent="-1630363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175125" indent="-3260725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264275" indent="-4892675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8351838" indent="-6523038" algn="l" defTabSz="2087563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s-ES" sz="1200"/>
                </a:p>
              </p:txBody>
            </p:sp>
            <p:pic>
              <p:nvPicPr>
                <p:cNvPr id="107" name="Imagen 106" descr="om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36128" y="23495000"/>
                  <a:ext cx="2022444" cy="498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87" name="Imagen 86" descr="nub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817" y="5267142"/>
              <a:ext cx="1286705" cy="889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" name="Agrupar 87"/>
            <p:cNvGrpSpPr>
              <a:grpSpLocks/>
            </p:cNvGrpSpPr>
            <p:nvPr/>
          </p:nvGrpSpPr>
          <p:grpSpPr bwMode="auto">
            <a:xfrm>
              <a:off x="2478516" y="5682583"/>
              <a:ext cx="622484" cy="224013"/>
              <a:chOff x="16510181" y="23394225"/>
              <a:chExt cx="2284595" cy="711196"/>
            </a:xfrm>
          </p:grpSpPr>
          <p:sp>
            <p:nvSpPr>
              <p:cNvPr id="100" name="Rectángulo 99"/>
              <p:cNvSpPr/>
              <p:nvPr/>
            </p:nvSpPr>
            <p:spPr>
              <a:xfrm>
                <a:off x="16510181" y="23394225"/>
                <a:ext cx="2284595" cy="71119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087563" indent="-1630363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175125" indent="-3260725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264275" indent="-4892675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351838" indent="-6523038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s-ES" sz="1200"/>
              </a:p>
            </p:txBody>
          </p:sp>
          <p:pic>
            <p:nvPicPr>
              <p:cNvPr id="101" name="Imagen 100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9" name="Agrupar 88"/>
            <p:cNvGrpSpPr>
              <a:grpSpLocks/>
            </p:cNvGrpSpPr>
            <p:nvPr/>
          </p:nvGrpSpPr>
          <p:grpSpPr bwMode="auto">
            <a:xfrm>
              <a:off x="2519656" y="5730101"/>
              <a:ext cx="623080" cy="224013"/>
              <a:chOff x="16508775" y="23392686"/>
              <a:chExt cx="2286783" cy="711196"/>
            </a:xfrm>
          </p:grpSpPr>
          <p:sp>
            <p:nvSpPr>
              <p:cNvPr id="97" name="Rectángulo 96"/>
              <p:cNvSpPr/>
              <p:nvPr/>
            </p:nvSpPr>
            <p:spPr>
              <a:xfrm>
                <a:off x="16508775" y="23392686"/>
                <a:ext cx="2286783" cy="71119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087563" indent="-1630363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175125" indent="-3260725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264275" indent="-4892675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351838" indent="-6523038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s-ES" sz="1200"/>
              </a:p>
            </p:txBody>
          </p:sp>
          <p:pic>
            <p:nvPicPr>
              <p:cNvPr id="98" name="Imagen 97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0" name="Agrupar 89"/>
            <p:cNvGrpSpPr>
              <a:grpSpLocks/>
            </p:cNvGrpSpPr>
            <p:nvPr/>
          </p:nvGrpSpPr>
          <p:grpSpPr bwMode="auto">
            <a:xfrm>
              <a:off x="2561394" y="5778298"/>
              <a:ext cx="622484" cy="224013"/>
              <a:chOff x="16509556" y="23393301"/>
              <a:chExt cx="2284595" cy="711196"/>
            </a:xfrm>
          </p:grpSpPr>
          <p:sp>
            <p:nvSpPr>
              <p:cNvPr id="95" name="Rectángulo 94"/>
              <p:cNvSpPr/>
              <p:nvPr/>
            </p:nvSpPr>
            <p:spPr>
              <a:xfrm>
                <a:off x="16509556" y="23393301"/>
                <a:ext cx="2284595" cy="71119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087563" indent="-1630363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175125" indent="-3260725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264275" indent="-4892675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351838" indent="-6523038" algn="l" defTabSz="2087563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s-ES" sz="1200"/>
              </a:p>
            </p:txBody>
          </p:sp>
          <p:pic>
            <p:nvPicPr>
              <p:cNvPr id="96" name="Imagen 95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1" name="Imagen 90" descr="grap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578" y="4868671"/>
              <a:ext cx="688071" cy="95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Imagen 91" descr="EUBrazilOpenBio ENM GUI Screenshot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39" y="1513911"/>
              <a:ext cx="1813193" cy="1238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Imagen 92" descr="Captura de pantalla 2013-03-21 a la(s) 11.44.0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464" y="1181152"/>
              <a:ext cx="1359137" cy="1571617"/>
            </a:xfrm>
            <a:prstGeom prst="rect">
              <a:avLst/>
            </a:prstGeom>
          </p:spPr>
        </p:pic>
        <p:pic>
          <p:nvPicPr>
            <p:cNvPr id="94" name="Picture 2" descr="C:\Documents and Settings\Renato\Desktop\Taverna-wheel-log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711" y="2452728"/>
              <a:ext cx="285046" cy="30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" name="Rectangle 8"/>
          <p:cNvSpPr>
            <a:spLocks noChangeArrowheads="1"/>
          </p:cNvSpPr>
          <p:nvPr/>
        </p:nvSpPr>
        <p:spPr bwMode="auto">
          <a:xfrm>
            <a:off x="3708400" y="1477724"/>
            <a:ext cx="5270500" cy="311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10266A"/>
                </a:solidFill>
                <a:latin typeface="+mn-lt"/>
              </a:rPr>
              <a:t>Provision of the OMWS+ to </a:t>
            </a:r>
            <a:r>
              <a:rPr lang="en-US" sz="2000" b="1" dirty="0" err="1" smtClean="0">
                <a:solidFill>
                  <a:srgbClr val="10266A"/>
                </a:solidFill>
                <a:latin typeface="+mn-lt"/>
              </a:rPr>
              <a:t>BioVel</a:t>
            </a:r>
            <a:r>
              <a:rPr lang="en-US" sz="2000" dirty="0" smtClean="0">
                <a:solidFill>
                  <a:srgbClr val="10266A"/>
                </a:solidFill>
                <a:latin typeface="+mn-lt"/>
              </a:rPr>
              <a:t> community to access the </a:t>
            </a:r>
            <a:r>
              <a:rPr lang="en-US" sz="2000" b="1" dirty="0" smtClean="0">
                <a:solidFill>
                  <a:srgbClr val="10266A"/>
                </a:solidFill>
                <a:latin typeface="+mn-lt"/>
              </a:rPr>
              <a:t>EGI Federated Cloud</a:t>
            </a:r>
          </a:p>
          <a:p>
            <a:pPr marL="2667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10266A"/>
                </a:solidFill>
                <a:latin typeface="+mn-lt"/>
              </a:rPr>
              <a:t>VENUS-C/COMPSs enables the execution of </a:t>
            </a:r>
            <a:r>
              <a:rPr lang="en-US" sz="2000" dirty="0" err="1" smtClean="0">
                <a:solidFill>
                  <a:srgbClr val="10266A"/>
                </a:solidFill>
                <a:latin typeface="+mn-lt"/>
              </a:rPr>
              <a:t>Taverna</a:t>
            </a:r>
            <a:r>
              <a:rPr lang="en-US" sz="2000" dirty="0" smtClean="0">
                <a:solidFill>
                  <a:srgbClr val="10266A"/>
                </a:solidFill>
                <a:latin typeface="+mn-lt"/>
              </a:rPr>
              <a:t> workflows thanks to interoperability features</a:t>
            </a:r>
          </a:p>
          <a:p>
            <a:pPr marL="2667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10266A"/>
                </a:solidFill>
                <a:latin typeface="+mn-lt"/>
              </a:rPr>
              <a:t>OMWS+ protocol officially integrated in the main release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 smtClean="0">
              <a:solidFill>
                <a:srgbClr val="10266A"/>
              </a:solidFill>
              <a:latin typeface="+mn-lt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 smtClean="0">
              <a:solidFill>
                <a:srgbClr val="10266A"/>
              </a:solidFill>
              <a:latin typeface="+mn-lt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>
              <a:solidFill>
                <a:srgbClr val="10266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title"/>
          </p:nvPr>
        </p:nvSpPr>
        <p:spPr>
          <a:xfrm>
            <a:off x="209563" y="641189"/>
            <a:ext cx="8714304" cy="821290"/>
          </a:xfrm>
        </p:spPr>
        <p:txBody>
          <a:bodyPr/>
          <a:lstStyle/>
          <a:p>
            <a:r>
              <a:rPr lang="en-GB" sz="3600" b="1" dirty="0" smtClean="0"/>
              <a:t>Accessing the infrastructure</a:t>
            </a:r>
            <a:endParaRPr lang="en-GB" sz="3600" b="1" dirty="0"/>
          </a:p>
        </p:txBody>
      </p:sp>
      <p:sp>
        <p:nvSpPr>
          <p:cNvPr id="1433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The infrastructure is available at</a:t>
            </a:r>
          </a:p>
          <a:p>
            <a:pPr lvl="1"/>
            <a:r>
              <a:rPr lang="en-GB" sz="2400" dirty="0" smtClean="0">
                <a:hlinkClick r:id="rId2"/>
              </a:rPr>
              <a:t>https://portal.eubrazilopenbio.d4science.org/group/data-e-infrastructure-gateway</a:t>
            </a:r>
            <a:endParaRPr lang="en-GB" sz="2400" dirty="0" smtClean="0"/>
          </a:p>
          <a:p>
            <a:r>
              <a:rPr lang="en-GB" sz="2800" dirty="0" smtClean="0"/>
              <a:t>You can access from the </a:t>
            </a:r>
            <a:br>
              <a:rPr lang="en-GB" sz="2800" dirty="0" smtClean="0"/>
            </a:br>
            <a:r>
              <a:rPr lang="en-GB" sz="2800" dirty="0" smtClean="0"/>
              <a:t>main portal of </a:t>
            </a:r>
            <a:br>
              <a:rPr lang="en-GB" sz="2800" dirty="0" smtClean="0"/>
            </a:br>
            <a:r>
              <a:rPr lang="en-GB" sz="2800" dirty="0" smtClean="0"/>
              <a:t>EUBrazilOpenBio</a:t>
            </a:r>
          </a:p>
          <a:p>
            <a:pPr lvl="1"/>
            <a:r>
              <a:rPr lang="en-GB" sz="2400" dirty="0" smtClean="0">
                <a:hlinkClick r:id="rId3"/>
              </a:rPr>
              <a:t>www.eubrazilopenbio.eu</a:t>
            </a:r>
            <a:endParaRPr lang="en-GB" sz="2400" dirty="0" smtClean="0"/>
          </a:p>
          <a:p>
            <a:r>
              <a:rPr lang="en-GB" sz="2800" dirty="0" smtClean="0"/>
              <a:t>A registration is needed.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1" y="2965088"/>
            <a:ext cx="4261926" cy="320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lecha derecha"/>
          <p:cNvSpPr/>
          <p:nvPr/>
        </p:nvSpPr>
        <p:spPr>
          <a:xfrm rot="20002495">
            <a:off x="5540888" y="3488959"/>
            <a:ext cx="978408" cy="484632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5968767" y="4233920"/>
            <a:ext cx="2998230" cy="2071996"/>
            <a:chOff x="3565948" y="2556933"/>
            <a:chExt cx="5326531" cy="368102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948" y="2556933"/>
              <a:ext cx="5326531" cy="36810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5" t="14737" r="6931" b="5600"/>
            <a:stretch/>
          </p:blipFill>
          <p:spPr bwMode="auto">
            <a:xfrm>
              <a:off x="3609054" y="3114134"/>
              <a:ext cx="5223137" cy="30511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31DF-FF57-4126-BBE4-FACE56F5DC4E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01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Inventory of components</a:t>
            </a:r>
            <a:endParaRPr lang="es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 err="1" smtClean="0"/>
              <a:t>EUBrazilOpenBio</a:t>
            </a:r>
            <a:r>
              <a:rPr lang="es-ES" sz="2000" dirty="0" smtClean="0"/>
              <a:t> has </a:t>
            </a:r>
            <a:r>
              <a:rPr lang="es-ES" sz="2000" dirty="0" err="1" smtClean="0"/>
              <a:t>developed</a:t>
            </a:r>
            <a:r>
              <a:rPr lang="es-ES" sz="2000" dirty="0" smtClean="0"/>
              <a:t> a set of </a:t>
            </a:r>
            <a:r>
              <a:rPr lang="es-ES" sz="2000" dirty="0" err="1" smtClean="0"/>
              <a:t>components</a:t>
            </a:r>
            <a:r>
              <a:rPr lang="es-ES" sz="2000" dirty="0" smtClean="0"/>
              <a:t> </a:t>
            </a:r>
            <a:r>
              <a:rPr lang="es-ES" sz="2000" dirty="0" err="1" smtClean="0"/>
              <a:t>on</a:t>
            </a:r>
            <a:r>
              <a:rPr lang="es-ES" sz="2000" dirty="0" smtClean="0"/>
              <a:t> top of </a:t>
            </a:r>
            <a:r>
              <a:rPr lang="es-ES" sz="2000" dirty="0" err="1" smtClean="0"/>
              <a:t>different</a:t>
            </a:r>
            <a:r>
              <a:rPr lang="es-ES" sz="2000" dirty="0" smtClean="0"/>
              <a:t> </a:t>
            </a:r>
            <a:r>
              <a:rPr lang="es-ES" sz="2000" dirty="0" err="1"/>
              <a:t>technologies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make</a:t>
            </a:r>
            <a:r>
              <a:rPr lang="es-ES" sz="2000" dirty="0"/>
              <a:t> </a:t>
            </a:r>
            <a:r>
              <a:rPr lang="es-ES" sz="2000" dirty="0" err="1"/>
              <a:t>available</a:t>
            </a:r>
            <a:r>
              <a:rPr lang="es-ES" sz="2000" dirty="0"/>
              <a:t> a </a:t>
            </a:r>
            <a:r>
              <a:rPr lang="es-ES" sz="2000" dirty="0" err="1"/>
              <a:t>large</a:t>
            </a:r>
            <a:r>
              <a:rPr lang="es-ES" sz="2000" dirty="0"/>
              <a:t> </a:t>
            </a:r>
            <a:r>
              <a:rPr lang="es-ES" sz="2000" dirty="0" err="1"/>
              <a:t>variety</a:t>
            </a:r>
            <a:r>
              <a:rPr lang="es-ES" sz="2000" dirty="0"/>
              <a:t> of </a:t>
            </a:r>
            <a:r>
              <a:rPr lang="es-ES" sz="2000" dirty="0" err="1"/>
              <a:t>services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managing</a:t>
            </a:r>
            <a:r>
              <a:rPr lang="es-ES" sz="2000" dirty="0"/>
              <a:t>, </a:t>
            </a:r>
            <a:r>
              <a:rPr lang="es-ES" sz="2000" dirty="0" err="1"/>
              <a:t>manipulating</a:t>
            </a:r>
            <a:r>
              <a:rPr lang="es-ES" sz="2000" dirty="0"/>
              <a:t> and </a:t>
            </a:r>
            <a:r>
              <a:rPr lang="es-ES" sz="2000" dirty="0" err="1"/>
              <a:t>processing</a:t>
            </a:r>
            <a:r>
              <a:rPr lang="es-ES" sz="2000" dirty="0"/>
              <a:t> data and </a:t>
            </a:r>
            <a:r>
              <a:rPr lang="es-ES" sz="2000" dirty="0" err="1"/>
              <a:t>metadata</a:t>
            </a:r>
            <a:r>
              <a:rPr lang="es-ES" sz="2000" dirty="0"/>
              <a:t> </a:t>
            </a:r>
            <a:r>
              <a:rPr lang="es-ES" sz="2000" dirty="0" err="1"/>
              <a:t>within</a:t>
            </a:r>
            <a:r>
              <a:rPr lang="es-ES" sz="2000" dirty="0"/>
              <a:t> </a:t>
            </a:r>
            <a:r>
              <a:rPr lang="es-ES" sz="2000" dirty="0" err="1"/>
              <a:t>an</a:t>
            </a:r>
            <a:r>
              <a:rPr lang="es-ES" sz="2000" dirty="0"/>
              <a:t> </a:t>
            </a:r>
            <a:r>
              <a:rPr lang="es-ES" sz="2000" dirty="0" err="1"/>
              <a:t>autonomously-managed</a:t>
            </a:r>
            <a:r>
              <a:rPr lang="es-ES" sz="2000" dirty="0"/>
              <a:t> </a:t>
            </a:r>
            <a:r>
              <a:rPr lang="es-ES" sz="2000" dirty="0" err="1" smtClean="0"/>
              <a:t>infrastructure</a:t>
            </a:r>
            <a:endParaRPr lang="es-ES" sz="2000" dirty="0" smtClean="0"/>
          </a:p>
          <a:p>
            <a:r>
              <a:rPr lang="es-ES" sz="2000" dirty="0" smtClean="0"/>
              <a:t>More </a:t>
            </a:r>
            <a:r>
              <a:rPr lang="es-ES" sz="2000" dirty="0" err="1" smtClean="0"/>
              <a:t>information</a:t>
            </a:r>
            <a:r>
              <a:rPr lang="es-ES" sz="2000" dirty="0" smtClean="0"/>
              <a:t> can be </a:t>
            </a:r>
            <a:r>
              <a:rPr lang="es-ES" sz="2000" dirty="0" err="1" smtClean="0"/>
              <a:t>found</a:t>
            </a:r>
            <a:r>
              <a:rPr lang="es-ES" sz="2000" dirty="0" smtClean="0"/>
              <a:t> at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reference</a:t>
            </a:r>
            <a:r>
              <a:rPr lang="es-ES" sz="2000" dirty="0" smtClean="0"/>
              <a:t> </a:t>
            </a:r>
            <a:r>
              <a:rPr lang="es-ES" sz="2000" dirty="0" err="1" smtClean="0"/>
              <a:t>pages</a:t>
            </a:r>
            <a:endParaRPr lang="es-ES" sz="2000" dirty="0"/>
          </a:p>
          <a:p>
            <a:pPr lvl="1"/>
            <a:r>
              <a:rPr lang="es-ES" sz="1800" dirty="0" err="1" smtClean="0"/>
              <a:t>gCube</a:t>
            </a:r>
            <a:r>
              <a:rPr lang="es-ES" sz="1800" dirty="0"/>
              <a:t> Framework, </a:t>
            </a:r>
            <a:r>
              <a:rPr lang="es-ES" sz="1800" dirty="0">
                <a:hlinkClick r:id="rId2"/>
              </a:rPr>
              <a:t>https://gcube.wiki.gcube-system.org/gcube</a:t>
            </a:r>
            <a:r>
              <a:rPr lang="es-ES" sz="1800" dirty="0" smtClean="0">
                <a:hlinkClick r:id="rId2"/>
              </a:rPr>
              <a:t>/</a:t>
            </a:r>
            <a:r>
              <a:rPr lang="es-ES" sz="1800" dirty="0" smtClean="0"/>
              <a:t> </a:t>
            </a:r>
          </a:p>
          <a:p>
            <a:pPr lvl="1"/>
            <a:r>
              <a:rPr lang="es-ES" sz="1800" dirty="0" err="1" smtClean="0"/>
              <a:t>COMPSs</a:t>
            </a:r>
            <a:r>
              <a:rPr lang="es-ES" sz="1800" dirty="0"/>
              <a:t> </a:t>
            </a:r>
            <a:r>
              <a:rPr lang="es-ES" sz="1800" dirty="0" smtClean="0"/>
              <a:t>and VENUS-C PMES, </a:t>
            </a:r>
            <a:r>
              <a:rPr lang="es-ES" sz="1800" dirty="0">
                <a:hlinkClick r:id="rId3"/>
              </a:rPr>
              <a:t>http://wiki.eubrazilopenbio.eu/index.php/COMPSs</a:t>
            </a:r>
            <a:endParaRPr lang="es-ES" sz="1800" dirty="0"/>
          </a:p>
          <a:p>
            <a:pPr lvl="1"/>
            <a:r>
              <a:rPr lang="es-ES" sz="1800" dirty="0" err="1" smtClean="0"/>
              <a:t>openModeller</a:t>
            </a:r>
            <a:r>
              <a:rPr lang="es-ES" sz="1800" dirty="0"/>
              <a:t>, </a:t>
            </a:r>
            <a:r>
              <a:rPr lang="es-ES" sz="1800" dirty="0">
                <a:hlinkClick r:id="rId4"/>
              </a:rPr>
              <a:t>http://openmodeller.sf.net</a:t>
            </a:r>
            <a:r>
              <a:rPr lang="es-ES" sz="1800" dirty="0" smtClean="0">
                <a:hlinkClick r:id="rId4"/>
              </a:rPr>
              <a:t>/</a:t>
            </a:r>
            <a:r>
              <a:rPr lang="es-ES" sz="1800" dirty="0" smtClean="0"/>
              <a:t>  </a:t>
            </a:r>
          </a:p>
          <a:p>
            <a:pPr lvl="1"/>
            <a:r>
              <a:rPr lang="es-ES" sz="1800" dirty="0" err="1" smtClean="0"/>
              <a:t>EasyGrid</a:t>
            </a:r>
            <a:r>
              <a:rPr lang="es-ES" sz="1800" dirty="0" smtClean="0"/>
              <a:t> AMS, </a:t>
            </a:r>
            <a:r>
              <a:rPr lang="es-ES" sz="1800" dirty="0">
                <a:hlinkClick r:id="rId5"/>
              </a:rPr>
              <a:t>http://wiki.eubrazilopenbio.eu/index.php/EasyGrid_AMS</a:t>
            </a:r>
            <a:endParaRPr lang="es-ES" sz="1800" dirty="0" smtClean="0"/>
          </a:p>
          <a:p>
            <a:pPr lvl="1"/>
            <a:r>
              <a:rPr lang="es-ES" sz="1800" dirty="0" err="1" smtClean="0"/>
              <a:t>u.store</a:t>
            </a:r>
            <a:r>
              <a:rPr lang="es-ES" sz="1800" dirty="0" smtClean="0"/>
              <a:t>,</a:t>
            </a:r>
            <a:r>
              <a:rPr lang="es-ES" sz="1800" dirty="0">
                <a:hlinkClick r:id="rId6"/>
              </a:rPr>
              <a:t> http://usto.re/</a:t>
            </a:r>
            <a:endParaRPr lang="es-ES" sz="1800" dirty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</p:txBody>
      </p:sp>
      <p:pic>
        <p:nvPicPr>
          <p:cNvPr id="1026" name="Picture 2" descr="USTO.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31" y="5434012"/>
            <a:ext cx="1622425" cy="7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SNdwrRqDbhWLFGPRSDTYnXKgT8lXfzVAqEb66y7LXGf2StbJc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5423173"/>
            <a:ext cx="1554692" cy="78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70432" b="74071"/>
          <a:stretch/>
        </p:blipFill>
        <p:spPr bwMode="auto">
          <a:xfrm>
            <a:off x="2810933" y="5469647"/>
            <a:ext cx="880532" cy="69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96" y="5421547"/>
            <a:ext cx="1854239" cy="791444"/>
          </a:xfrm>
          <a:prstGeom prst="rect">
            <a:avLst/>
          </a:prstGeom>
        </p:spPr>
      </p:pic>
      <p:pic>
        <p:nvPicPr>
          <p:cNvPr id="1030" name="Picture 6" descr="http://www.macupdate.com/util/iconlg/2617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11" y="5442486"/>
            <a:ext cx="770504" cy="77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77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2"/>
          <p:cNvSpPr>
            <a:spLocks noChangeArrowheads="1"/>
          </p:cNvSpPr>
          <p:nvPr/>
        </p:nvSpPr>
        <p:spPr bwMode="auto">
          <a:xfrm>
            <a:off x="1404832" y="373477"/>
            <a:ext cx="7772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4000"/>
              </a:lnSpc>
            </a:pPr>
            <a:r>
              <a:rPr lang="en-GB" sz="3600" b="1" dirty="0" smtClean="0">
                <a:solidFill>
                  <a:srgbClr val="3C8A38"/>
                </a:solidFill>
                <a:latin typeface="+mj-lt"/>
                <a:cs typeface="ＭＳ Ｐゴシック" charset="0"/>
              </a:rPr>
              <a:t>Sustainability plans</a:t>
            </a:r>
            <a:endParaRPr lang="en-GB" sz="3600" b="1" dirty="0">
              <a:solidFill>
                <a:srgbClr val="3C8A38"/>
              </a:solidFill>
              <a:latin typeface="+mj-lt"/>
              <a:cs typeface="ＭＳ Ｐゴシック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0637500" y="30778450"/>
            <a:ext cx="8812213" cy="1758950"/>
          </a:xfrm>
          <a:prstGeom prst="roundRect">
            <a:avLst/>
          </a:prstGeom>
          <a:noFill/>
          <a:ln w="9525" cap="flat" cmpd="sng" algn="ctr">
            <a:solidFill>
              <a:srgbClr val="008000"/>
            </a:solidFill>
            <a:prstDash val="solid"/>
          </a:ln>
          <a:effectLst/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Experiment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Orchestrator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Service</a:t>
            </a:r>
            <a:endParaRPr lang="es-ES" sz="2800" kern="0" dirty="0">
              <a:solidFill>
                <a:srgbClr val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0637500" y="30148213"/>
            <a:ext cx="8812213" cy="477837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OMWS+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0637500" y="32664400"/>
            <a:ext cx="8812213" cy="27178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660066"/>
            </a:solidFill>
            <a:prstDash val="solid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VENUS-C Cloud Middleware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3379113" y="33499425"/>
            <a:ext cx="4597400" cy="170497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COMPSs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Workflow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Orchestrator</a:t>
            </a:r>
            <a:endParaRPr lang="es-ES" sz="2800" kern="0" dirty="0">
              <a:solidFill>
                <a:srgbClr val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23564850" y="31470600"/>
            <a:ext cx="3243263" cy="990600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VENUS-C </a:t>
            </a:r>
            <a:r>
              <a:rPr lang="es-ES" sz="2800" kern="0" dirty="0" err="1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Connector</a:t>
            </a:r>
            <a:endParaRPr lang="es-ES" sz="2800" kern="0" dirty="0">
              <a:solidFill>
                <a:sysClr val="windowText" lastClr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24161750" y="34590038"/>
            <a:ext cx="1279525" cy="503237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OCCI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25919113" y="34590038"/>
            <a:ext cx="1457325" cy="503237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CDMI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20637500" y="35534600"/>
            <a:ext cx="8812213" cy="2916238"/>
          </a:xfrm>
          <a:prstGeom prst="round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b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EGI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Federated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Cloud</a:t>
            </a:r>
          </a:p>
        </p:txBody>
      </p:sp>
      <p:pic>
        <p:nvPicPr>
          <p:cNvPr id="17" name="Imagen 59" descr="Venus-C logo_colou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638" y="34461450"/>
            <a:ext cx="1701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Agrupar 13"/>
          <p:cNvGrpSpPr>
            <a:grpSpLocks/>
          </p:cNvGrpSpPr>
          <p:nvPr/>
        </p:nvGrpSpPr>
        <p:grpSpPr bwMode="auto">
          <a:xfrm>
            <a:off x="20535900" y="35793363"/>
            <a:ext cx="3424238" cy="2081212"/>
            <a:chOff x="21385667" y="30829610"/>
            <a:chExt cx="4722373" cy="2825390"/>
          </a:xfrm>
        </p:grpSpPr>
        <p:pic>
          <p:nvPicPr>
            <p:cNvPr id="19" name="Imagen 8" descr="nub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5667" y="30829610"/>
              <a:ext cx="4722373" cy="2825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Agrupar 12"/>
            <p:cNvGrpSpPr>
              <a:grpSpLocks/>
            </p:cNvGrpSpPr>
            <p:nvPr/>
          </p:nvGrpSpPr>
          <p:grpSpPr bwMode="auto">
            <a:xfrm>
              <a:off x="22844222" y="32147730"/>
              <a:ext cx="2285880" cy="711200"/>
              <a:chOff x="16509133" y="23393400"/>
              <a:chExt cx="2285880" cy="711200"/>
            </a:xfrm>
          </p:grpSpPr>
          <p:sp>
            <p:nvSpPr>
              <p:cNvPr id="27" name="Rectángulo 26"/>
              <p:cNvSpPr/>
              <p:nvPr/>
            </p:nvSpPr>
            <p:spPr>
              <a:xfrm>
                <a:off x="16508668" y="23394227"/>
                <a:ext cx="2285654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8" name="Imagen 69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Agrupar 76"/>
            <p:cNvGrpSpPr>
              <a:grpSpLocks/>
            </p:cNvGrpSpPr>
            <p:nvPr/>
          </p:nvGrpSpPr>
          <p:grpSpPr bwMode="auto">
            <a:xfrm>
              <a:off x="22996622" y="32300130"/>
              <a:ext cx="2285880" cy="711200"/>
              <a:chOff x="16509133" y="23393400"/>
              <a:chExt cx="2285880" cy="711200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16509521" y="23392686"/>
                <a:ext cx="2285654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6" name="Imagen 79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Agrupar 83"/>
            <p:cNvGrpSpPr>
              <a:grpSpLocks/>
            </p:cNvGrpSpPr>
            <p:nvPr/>
          </p:nvGrpSpPr>
          <p:grpSpPr bwMode="auto">
            <a:xfrm>
              <a:off x="23149022" y="32452530"/>
              <a:ext cx="2285880" cy="711200"/>
              <a:chOff x="16509133" y="23393400"/>
              <a:chExt cx="2285880" cy="711200"/>
            </a:xfrm>
          </p:grpSpPr>
          <p:sp>
            <p:nvSpPr>
              <p:cNvPr id="23" name="Rectángulo 22"/>
              <p:cNvSpPr/>
              <p:nvPr/>
            </p:nvSpPr>
            <p:spPr>
              <a:xfrm>
                <a:off x="16508184" y="23393301"/>
                <a:ext cx="2287842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4" name="Imagen 85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9" name="Imagen 101" descr="nub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488" y="35785425"/>
            <a:ext cx="34258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Agrupar 102"/>
          <p:cNvGrpSpPr>
            <a:grpSpLocks/>
          </p:cNvGrpSpPr>
          <p:nvPr/>
        </p:nvGrpSpPr>
        <p:grpSpPr bwMode="auto">
          <a:xfrm>
            <a:off x="25024590" y="36756367"/>
            <a:ext cx="1658282" cy="523878"/>
            <a:chOff x="16509133" y="23393400"/>
            <a:chExt cx="2285880" cy="711200"/>
          </a:xfrm>
        </p:grpSpPr>
        <p:sp>
          <p:nvSpPr>
            <p:cNvPr id="31" name="Rectángulo 30"/>
            <p:cNvSpPr/>
            <p:nvPr/>
          </p:nvSpPr>
          <p:spPr>
            <a:xfrm>
              <a:off x="16510181" y="23394225"/>
              <a:ext cx="2284595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2" name="Imagen 110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Agrupar 103"/>
          <p:cNvGrpSpPr>
            <a:grpSpLocks/>
          </p:cNvGrpSpPr>
          <p:nvPr/>
        </p:nvGrpSpPr>
        <p:grpSpPr bwMode="auto">
          <a:xfrm>
            <a:off x="25135148" y="36868626"/>
            <a:ext cx="1658282" cy="523878"/>
            <a:chOff x="16509133" y="23393400"/>
            <a:chExt cx="2285880" cy="711200"/>
          </a:xfrm>
        </p:grpSpPr>
        <p:sp>
          <p:nvSpPr>
            <p:cNvPr id="34" name="Rectángulo 33"/>
            <p:cNvSpPr/>
            <p:nvPr/>
          </p:nvSpPr>
          <p:spPr>
            <a:xfrm>
              <a:off x="16508775" y="23392686"/>
              <a:ext cx="2286783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5" name="Imagen 108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Agrupar 104"/>
          <p:cNvGrpSpPr>
            <a:grpSpLocks/>
          </p:cNvGrpSpPr>
          <p:nvPr/>
        </p:nvGrpSpPr>
        <p:grpSpPr bwMode="auto">
          <a:xfrm>
            <a:off x="25245706" y="36980886"/>
            <a:ext cx="1658282" cy="523878"/>
            <a:chOff x="16509133" y="23393400"/>
            <a:chExt cx="2285880" cy="711200"/>
          </a:xfrm>
        </p:grpSpPr>
        <p:sp>
          <p:nvSpPr>
            <p:cNvPr id="37" name="Rectángulo 36"/>
            <p:cNvSpPr/>
            <p:nvPr/>
          </p:nvSpPr>
          <p:spPr>
            <a:xfrm>
              <a:off x="16509556" y="23393301"/>
              <a:ext cx="2284595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38" name="Imagen 106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Imagen 14" descr="gr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0" y="34853563"/>
            <a:ext cx="18319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20" descr="EUBrazilOpenBio ENM GUI Screenshot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688" y="27008138"/>
            <a:ext cx="4827587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40" descr="Captura de pantalla 2013-03-21 a la(s) 11.44.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746" y="26229949"/>
            <a:ext cx="3618673" cy="3675376"/>
          </a:xfrm>
          <a:prstGeom prst="rect">
            <a:avLst/>
          </a:prstGeom>
        </p:spPr>
      </p:pic>
      <p:pic>
        <p:nvPicPr>
          <p:cNvPr id="42" name="Picture 2" descr="C:\Documents and Settings\Renato\Desktop\Taverna-wheel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087" y="29203650"/>
            <a:ext cx="75892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2542" y="1177289"/>
            <a:ext cx="83421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 smtClean="0"/>
              <a:t>Socio-economic Analysis </a:t>
            </a:r>
            <a:endParaRPr lang="en-GB" sz="16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 smtClean="0"/>
              <a:t>Promoting benefits for biodiversity researchers and next-generation of researchers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sz="1600" dirty="0" smtClean="0"/>
              <a:t>Modelling important for sustainable development: conservation planning, geographic &amp; ecological aspects of disease transmission, guiding biodiversity field surveys. 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dirty="0" smtClean="0"/>
              <a:t>Benefits for developers </a:t>
            </a:r>
            <a:r>
              <a:rPr lang="en-GB" dirty="0"/>
              <a:t>&amp; integrators.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dirty="0"/>
              <a:t>Citizen scientists – raising awareness of the value of </a:t>
            </a:r>
            <a:r>
              <a:rPr lang="en-GB" dirty="0" smtClean="0"/>
              <a:t>biodiversity. Sharing a passion for nature. 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dirty="0" smtClean="0"/>
              <a:t>Promotion of tangible assets to target audiences: integrated services, resources, use cases, </a:t>
            </a:r>
            <a:r>
              <a:rPr lang="en-GB" dirty="0" err="1" smtClean="0"/>
              <a:t>eTraining</a:t>
            </a:r>
            <a:r>
              <a:rPr lang="en-GB" dirty="0" smtClean="0"/>
              <a:t> Programme and hands-on tutorials.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dirty="0" smtClean="0"/>
              <a:t>Detailed partner exploitation plans to exploit assets and synergies to broaden the user base, e.g. 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sz="1600" dirty="0"/>
              <a:t>EGI Federated Cloud Use case for Ecology in synergy with </a:t>
            </a:r>
            <a:r>
              <a:rPr lang="en-GB" sz="1600" dirty="0" err="1"/>
              <a:t>BioVEL</a:t>
            </a:r>
            <a:r>
              <a:rPr lang="en-GB" sz="1600" dirty="0"/>
              <a:t> 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dirty="0" err="1" smtClean="0"/>
              <a:t>EUBrazilOpenBio</a:t>
            </a:r>
            <a:r>
              <a:rPr lang="en-GB" dirty="0" smtClean="0"/>
              <a:t> Joint Action Plan for policy makers &amp; funding agencies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sz="1600" dirty="0" smtClean="0"/>
              <a:t>Horizon 2020: from e-infrastructure prototypes to sustainable services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sz="1600" dirty="0" smtClean="0"/>
              <a:t>Analysis of the EU &amp; Brazil policy and biodiversity landscape 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sz="1600" dirty="0" smtClean="0"/>
              <a:t>Identify actions to evolve the e-infrastructure &amp; address biodiversity challenges for sustainable development 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  <a:tabLst>
                <a:tab pos="8166100" algn="l"/>
              </a:tabLst>
            </a:pPr>
            <a:r>
              <a:rPr lang="en-GB" sz="1600" dirty="0"/>
              <a:t>Identify </a:t>
            </a:r>
            <a:r>
              <a:rPr lang="en-GB" sz="1600" dirty="0" smtClean="0"/>
              <a:t>opportunities for enterprise participation in collaborative initiatives and new public-private partnerships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63" y="423998"/>
            <a:ext cx="751619" cy="8035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13" y="4079231"/>
            <a:ext cx="1230630" cy="9359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33" y="797175"/>
            <a:ext cx="694833" cy="8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846032" y="1922877"/>
            <a:ext cx="777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GB" sz="3200" dirty="0" smtClean="0">
              <a:solidFill>
                <a:srgbClr val="3C8A38"/>
              </a:solidFill>
              <a:latin typeface="+mj-lt"/>
            </a:endParaRPr>
          </a:p>
          <a:p>
            <a:pPr algn="ctr"/>
            <a:r>
              <a:rPr lang="en-GB" sz="3200" dirty="0" smtClean="0">
                <a:solidFill>
                  <a:srgbClr val="3C8A38"/>
                </a:solidFill>
                <a:latin typeface="+mj-lt"/>
              </a:rPr>
              <a:t>Join the </a:t>
            </a:r>
            <a:r>
              <a:rPr lang="en-GB" sz="3200" dirty="0" err="1" smtClean="0">
                <a:solidFill>
                  <a:srgbClr val="3C8A38"/>
                </a:solidFill>
                <a:latin typeface="+mj-lt"/>
              </a:rPr>
              <a:t>EUBrazilOpenBio</a:t>
            </a:r>
            <a:r>
              <a:rPr lang="en-GB" sz="3200" dirty="0" smtClean="0">
                <a:solidFill>
                  <a:srgbClr val="3C8A38"/>
                </a:solidFill>
                <a:latin typeface="+mj-lt"/>
              </a:rPr>
              <a:t> Online Community!</a:t>
            </a:r>
          </a:p>
          <a:p>
            <a:pPr algn="ctr"/>
            <a:r>
              <a:rPr lang="en-GB" sz="3200" dirty="0" smtClean="0">
                <a:solidFill>
                  <a:srgbClr val="3C8A38"/>
                </a:solidFill>
                <a:latin typeface="+mj-lt"/>
              </a:rPr>
              <a:t>Engage in the </a:t>
            </a:r>
            <a:r>
              <a:rPr lang="en-GB" sz="3200" dirty="0" err="1" smtClean="0">
                <a:solidFill>
                  <a:srgbClr val="3C8A38"/>
                </a:solidFill>
                <a:latin typeface="+mj-lt"/>
              </a:rPr>
              <a:t>eTraining</a:t>
            </a:r>
            <a:r>
              <a:rPr lang="en-GB" sz="3200" dirty="0" smtClean="0">
                <a:solidFill>
                  <a:srgbClr val="3C8A38"/>
                </a:solidFill>
                <a:latin typeface="+mj-lt"/>
              </a:rPr>
              <a:t> Programme</a:t>
            </a:r>
          </a:p>
          <a:p>
            <a:pPr algn="ctr"/>
            <a:endParaRPr lang="en-GB" sz="3200" dirty="0" smtClean="0">
              <a:solidFill>
                <a:srgbClr val="3C8A38"/>
              </a:solidFill>
              <a:latin typeface="+mj-lt"/>
              <a:hlinkClick r:id=""/>
            </a:endParaRPr>
          </a:p>
          <a:p>
            <a:pPr algn="ctr"/>
            <a:r>
              <a:rPr lang="en-GB" sz="3200" dirty="0" smtClean="0">
                <a:solidFill>
                  <a:srgbClr val="3C8A38"/>
                </a:solidFill>
                <a:latin typeface="+mj-lt"/>
                <a:hlinkClick r:id=""/>
              </a:rPr>
              <a:t>www.eubrazilopenbio.eu</a:t>
            </a:r>
            <a:r>
              <a:rPr lang="en-GB" sz="3200" dirty="0" smtClean="0">
                <a:solidFill>
                  <a:srgbClr val="3C8A38"/>
                </a:solidFill>
                <a:latin typeface="+mj-lt"/>
              </a:rPr>
              <a:t> </a:t>
            </a:r>
            <a:endParaRPr lang="en-GB" sz="3200" dirty="0">
              <a:solidFill>
                <a:srgbClr val="3C8A38"/>
              </a:solidFill>
              <a:latin typeface="+mj-lt"/>
            </a:endParaRPr>
          </a:p>
          <a:p>
            <a:pPr algn="ctr"/>
            <a:endParaRPr lang="en-GB" sz="3200" dirty="0" smtClean="0">
              <a:solidFill>
                <a:srgbClr val="3C8A38"/>
              </a:solidFill>
              <a:latin typeface="+mj-lt"/>
            </a:endParaRPr>
          </a:p>
          <a:p>
            <a:pPr algn="ctr"/>
            <a:endParaRPr lang="en-GB" sz="3200" dirty="0">
              <a:solidFill>
                <a:srgbClr val="3C8A38"/>
              </a:solidFill>
              <a:latin typeface="+mj-lt"/>
            </a:endParaRPr>
          </a:p>
          <a:p>
            <a:pPr algn="ctr"/>
            <a:r>
              <a:rPr lang="en-GB" sz="3200" dirty="0" smtClean="0">
                <a:solidFill>
                  <a:srgbClr val="3C8A38"/>
                </a:solidFill>
                <a:latin typeface="+mj-lt"/>
              </a:rPr>
              <a:t>Thanks for your attention</a:t>
            </a:r>
            <a:endParaRPr lang="en-GB" sz="3200" dirty="0">
              <a:solidFill>
                <a:srgbClr val="3C8A38"/>
              </a:solidFill>
              <a:latin typeface="+mj-lt"/>
            </a:endParaRPr>
          </a:p>
        </p:txBody>
      </p:sp>
      <p:sp>
        <p:nvSpPr>
          <p:cNvPr id="50" name="Rectángulo redondeado 49"/>
          <p:cNvSpPr/>
          <p:nvPr/>
        </p:nvSpPr>
        <p:spPr>
          <a:xfrm>
            <a:off x="20637500" y="30778450"/>
            <a:ext cx="8812213" cy="1758950"/>
          </a:xfrm>
          <a:prstGeom prst="roundRect">
            <a:avLst/>
          </a:prstGeom>
          <a:noFill/>
          <a:ln w="9525" cap="flat" cmpd="sng" algn="ctr">
            <a:solidFill>
              <a:srgbClr val="008000"/>
            </a:solidFill>
            <a:prstDash val="solid"/>
          </a:ln>
          <a:effectLst/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Experiment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Orchestrator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Service</a:t>
            </a:r>
            <a:endParaRPr lang="es-ES" sz="2800" kern="0" dirty="0">
              <a:solidFill>
                <a:srgbClr val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51" name="Rectángulo redondeado 50"/>
          <p:cNvSpPr/>
          <p:nvPr/>
        </p:nvSpPr>
        <p:spPr>
          <a:xfrm>
            <a:off x="20637500" y="30148213"/>
            <a:ext cx="8812213" cy="477837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OMWS+</a:t>
            </a:r>
          </a:p>
        </p:txBody>
      </p:sp>
      <p:sp>
        <p:nvSpPr>
          <p:cNvPr id="52" name="Rectángulo redondeado 51"/>
          <p:cNvSpPr/>
          <p:nvPr/>
        </p:nvSpPr>
        <p:spPr>
          <a:xfrm>
            <a:off x="20637500" y="32664400"/>
            <a:ext cx="8812213" cy="27178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660066"/>
            </a:solidFill>
            <a:prstDash val="solid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VENUS-C Cloud Middleware</a:t>
            </a:r>
          </a:p>
        </p:txBody>
      </p:sp>
      <p:sp>
        <p:nvSpPr>
          <p:cNvPr id="53" name="Rectángulo redondeado 52"/>
          <p:cNvSpPr/>
          <p:nvPr/>
        </p:nvSpPr>
        <p:spPr>
          <a:xfrm>
            <a:off x="23379113" y="33499425"/>
            <a:ext cx="4597400" cy="170497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COMPSs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Workflow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Orchestrator</a:t>
            </a:r>
            <a:endParaRPr lang="es-ES" sz="2800" kern="0" dirty="0">
              <a:solidFill>
                <a:srgbClr val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54" name="Rectángulo redondeado 53"/>
          <p:cNvSpPr/>
          <p:nvPr/>
        </p:nvSpPr>
        <p:spPr>
          <a:xfrm>
            <a:off x="23564850" y="31470600"/>
            <a:ext cx="3243263" cy="990600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VENUS-C </a:t>
            </a:r>
            <a:r>
              <a:rPr lang="es-ES" sz="2800" kern="0" dirty="0" err="1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Connector</a:t>
            </a:r>
            <a:endParaRPr lang="es-ES" sz="2800" kern="0" dirty="0">
              <a:solidFill>
                <a:sysClr val="windowText" lastClr="000000"/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55" name="Rectángulo redondeado 54"/>
          <p:cNvSpPr/>
          <p:nvPr/>
        </p:nvSpPr>
        <p:spPr>
          <a:xfrm>
            <a:off x="24161750" y="34590038"/>
            <a:ext cx="1279525" cy="503237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OCCI</a:t>
            </a:r>
          </a:p>
        </p:txBody>
      </p:sp>
      <p:sp>
        <p:nvSpPr>
          <p:cNvPr id="56" name="Rectángulo redondeado 55"/>
          <p:cNvSpPr/>
          <p:nvPr/>
        </p:nvSpPr>
        <p:spPr>
          <a:xfrm>
            <a:off x="25919113" y="34590038"/>
            <a:ext cx="1457325" cy="503237"/>
          </a:xfrm>
          <a:prstGeom prst="roundRect">
            <a:avLst/>
          </a:prstGeom>
          <a:solidFill>
            <a:srgbClr val="EEECE1"/>
          </a:soli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ysClr val="windowText" lastClr="000000"/>
                </a:solidFill>
                <a:latin typeface="Gill Sans"/>
                <a:ea typeface="+mn-ea"/>
                <a:cs typeface="Gill Sans"/>
              </a:rPr>
              <a:t>CDMI</a:t>
            </a:r>
          </a:p>
        </p:txBody>
      </p:sp>
      <p:sp>
        <p:nvSpPr>
          <p:cNvPr id="57" name="Rectángulo redondeado 56"/>
          <p:cNvSpPr/>
          <p:nvPr/>
        </p:nvSpPr>
        <p:spPr>
          <a:xfrm>
            <a:off x="20637500" y="35534600"/>
            <a:ext cx="8812213" cy="2916238"/>
          </a:xfrm>
          <a:prstGeom prst="round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b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EGI </a:t>
            </a:r>
            <a:r>
              <a:rPr lang="es-ES" sz="2800" kern="0" dirty="0" err="1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Federated</a:t>
            </a:r>
            <a:r>
              <a:rPr lang="es-ES" sz="2800" kern="0" dirty="0">
                <a:solidFill>
                  <a:srgbClr val="000000"/>
                </a:solidFill>
                <a:latin typeface="Gill Sans"/>
                <a:ea typeface="+mn-ea"/>
                <a:cs typeface="Gill Sans"/>
              </a:rPr>
              <a:t> Cloud</a:t>
            </a:r>
          </a:p>
        </p:txBody>
      </p:sp>
      <p:pic>
        <p:nvPicPr>
          <p:cNvPr id="58" name="Imagen 59" descr="Venus-C logo_colou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638" y="34461450"/>
            <a:ext cx="1701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Agrupar 13"/>
          <p:cNvGrpSpPr>
            <a:grpSpLocks/>
          </p:cNvGrpSpPr>
          <p:nvPr/>
        </p:nvGrpSpPr>
        <p:grpSpPr bwMode="auto">
          <a:xfrm>
            <a:off x="20535900" y="35793363"/>
            <a:ext cx="3424238" cy="2081212"/>
            <a:chOff x="21385667" y="30829610"/>
            <a:chExt cx="4722373" cy="2825390"/>
          </a:xfrm>
        </p:grpSpPr>
        <p:pic>
          <p:nvPicPr>
            <p:cNvPr id="60" name="Imagen 8" descr="nub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5667" y="30829610"/>
              <a:ext cx="4722373" cy="2825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" name="Agrupar 12"/>
            <p:cNvGrpSpPr>
              <a:grpSpLocks/>
            </p:cNvGrpSpPr>
            <p:nvPr/>
          </p:nvGrpSpPr>
          <p:grpSpPr bwMode="auto">
            <a:xfrm>
              <a:off x="22844222" y="32147730"/>
              <a:ext cx="2285880" cy="711200"/>
              <a:chOff x="16509133" y="23393400"/>
              <a:chExt cx="2285880" cy="711200"/>
            </a:xfrm>
          </p:grpSpPr>
          <p:sp>
            <p:nvSpPr>
              <p:cNvPr id="68" name="Rectángulo 67"/>
              <p:cNvSpPr/>
              <p:nvPr/>
            </p:nvSpPr>
            <p:spPr>
              <a:xfrm>
                <a:off x="16508668" y="23394227"/>
                <a:ext cx="2285654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69" name="Imagen 69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" name="Agrupar 76"/>
            <p:cNvGrpSpPr>
              <a:grpSpLocks/>
            </p:cNvGrpSpPr>
            <p:nvPr/>
          </p:nvGrpSpPr>
          <p:grpSpPr bwMode="auto">
            <a:xfrm>
              <a:off x="22996622" y="32300130"/>
              <a:ext cx="2285880" cy="711200"/>
              <a:chOff x="16509133" y="23393400"/>
              <a:chExt cx="2285880" cy="711200"/>
            </a:xfrm>
          </p:grpSpPr>
          <p:sp>
            <p:nvSpPr>
              <p:cNvPr id="66" name="Rectángulo 65"/>
              <p:cNvSpPr/>
              <p:nvPr/>
            </p:nvSpPr>
            <p:spPr>
              <a:xfrm>
                <a:off x="16509521" y="23392686"/>
                <a:ext cx="2285654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67" name="Imagen 79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3" name="Agrupar 83"/>
            <p:cNvGrpSpPr>
              <a:grpSpLocks/>
            </p:cNvGrpSpPr>
            <p:nvPr/>
          </p:nvGrpSpPr>
          <p:grpSpPr bwMode="auto">
            <a:xfrm>
              <a:off x="23149022" y="32452530"/>
              <a:ext cx="2285880" cy="711200"/>
              <a:chOff x="16509133" y="23393400"/>
              <a:chExt cx="2285880" cy="711200"/>
            </a:xfrm>
          </p:grpSpPr>
          <p:sp>
            <p:nvSpPr>
              <p:cNvPr id="64" name="Rectángulo 63"/>
              <p:cNvSpPr/>
              <p:nvPr/>
            </p:nvSpPr>
            <p:spPr>
              <a:xfrm>
                <a:off x="16508184" y="23393301"/>
                <a:ext cx="2287842" cy="7111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65" name="Imagen 85" descr="o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6128" y="23495000"/>
                <a:ext cx="2022444" cy="49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0" name="Imagen 101" descr="nub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488" y="35785425"/>
            <a:ext cx="34258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Agrupar 102"/>
          <p:cNvGrpSpPr>
            <a:grpSpLocks/>
          </p:cNvGrpSpPr>
          <p:nvPr/>
        </p:nvGrpSpPr>
        <p:grpSpPr bwMode="auto">
          <a:xfrm>
            <a:off x="25024590" y="36756367"/>
            <a:ext cx="1658282" cy="523878"/>
            <a:chOff x="16509133" y="23393400"/>
            <a:chExt cx="2285880" cy="711200"/>
          </a:xfrm>
        </p:grpSpPr>
        <p:sp>
          <p:nvSpPr>
            <p:cNvPr id="72" name="Rectángulo 71"/>
            <p:cNvSpPr/>
            <p:nvPr/>
          </p:nvSpPr>
          <p:spPr>
            <a:xfrm>
              <a:off x="16510181" y="23394225"/>
              <a:ext cx="2284595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73" name="Imagen 110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7" name="Agrupar 103"/>
          <p:cNvGrpSpPr>
            <a:grpSpLocks/>
          </p:cNvGrpSpPr>
          <p:nvPr/>
        </p:nvGrpSpPr>
        <p:grpSpPr bwMode="auto">
          <a:xfrm>
            <a:off x="25135148" y="36868626"/>
            <a:ext cx="1658282" cy="523878"/>
            <a:chOff x="16509133" y="23393400"/>
            <a:chExt cx="2285880" cy="711200"/>
          </a:xfrm>
        </p:grpSpPr>
        <p:sp>
          <p:nvSpPr>
            <p:cNvPr id="78" name="Rectángulo 77"/>
            <p:cNvSpPr/>
            <p:nvPr/>
          </p:nvSpPr>
          <p:spPr>
            <a:xfrm>
              <a:off x="16508775" y="23392686"/>
              <a:ext cx="2286783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79" name="Imagen 108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Agrupar 104"/>
          <p:cNvGrpSpPr>
            <a:grpSpLocks/>
          </p:cNvGrpSpPr>
          <p:nvPr/>
        </p:nvGrpSpPr>
        <p:grpSpPr bwMode="auto">
          <a:xfrm>
            <a:off x="25245706" y="36980886"/>
            <a:ext cx="1658282" cy="523878"/>
            <a:chOff x="16509133" y="23393400"/>
            <a:chExt cx="2285880" cy="711200"/>
          </a:xfrm>
        </p:grpSpPr>
        <p:sp>
          <p:nvSpPr>
            <p:cNvPr id="81" name="Rectángulo 80"/>
            <p:cNvSpPr/>
            <p:nvPr/>
          </p:nvSpPr>
          <p:spPr>
            <a:xfrm>
              <a:off x="16509556" y="23393301"/>
              <a:ext cx="2284595" cy="71119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82" name="Imagen 106" descr="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128" y="23495000"/>
              <a:ext cx="2022444" cy="49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" name="Imagen 14" descr="gr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0" y="34853563"/>
            <a:ext cx="18319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n 20" descr="EUBrazilOpenBio ENM GUI Screenshot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688" y="27008138"/>
            <a:ext cx="4827587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n 84" descr="Captura de pantalla 2013-03-21 a la(s) 11.44.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746" y="26229949"/>
            <a:ext cx="3618673" cy="3675376"/>
          </a:xfrm>
          <a:prstGeom prst="rect">
            <a:avLst/>
          </a:prstGeom>
        </p:spPr>
      </p:pic>
      <p:pic>
        <p:nvPicPr>
          <p:cNvPr id="86" name="Picture 2" descr="C:\Documents and Settings\Renato\Desktop\Taverna-wheel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087" y="29203650"/>
            <a:ext cx="75892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ángulo 86"/>
          <p:cNvSpPr/>
          <p:nvPr/>
        </p:nvSpPr>
        <p:spPr>
          <a:xfrm>
            <a:off x="3245215" y="5492234"/>
            <a:ext cx="262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err="1" smtClean="0">
                <a:solidFill>
                  <a:srgbClr val="3C8A38"/>
                </a:solidFill>
              </a:rPr>
              <a:t>www.eubrazilopenbio.eu</a:t>
            </a:r>
            <a:endParaRPr lang="it-IT" b="1" dirty="0">
              <a:solidFill>
                <a:srgbClr val="3C8A38"/>
              </a:solidFill>
            </a:endParaRPr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388" y="5462588"/>
            <a:ext cx="27654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n 9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388" y="6835775"/>
            <a:ext cx="27654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Imagen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788" y="5614988"/>
            <a:ext cx="27654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788" y="6988175"/>
            <a:ext cx="27654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195" y="141514"/>
            <a:ext cx="6498770" cy="1143000"/>
          </a:xfrm>
        </p:spPr>
        <p:txBody>
          <a:bodyPr/>
          <a:lstStyle/>
          <a:p>
            <a:r>
              <a:rPr lang="en-GB" sz="3600" b="1" dirty="0" smtClean="0"/>
              <a:t>The Partnership</a:t>
            </a:r>
            <a:endParaRPr lang="en-GB" sz="3600" b="1" dirty="0"/>
          </a:p>
        </p:txBody>
      </p:sp>
      <p:pic>
        <p:nvPicPr>
          <p:cNvPr id="4" name="Picture 2" descr="C:\Users\Sara\AppData\Local\Temp\OpenBIO-Ma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998278"/>
            <a:ext cx="8572500" cy="4914900"/>
          </a:xfrm>
          <a:prstGeom prst="rect">
            <a:avLst/>
          </a:prstGeom>
          <a:noFill/>
        </p:spPr>
      </p:pic>
      <p:sp>
        <p:nvSpPr>
          <p:cNvPr id="6" name="Rettangolo arrotondato 5"/>
          <p:cNvSpPr/>
          <p:nvPr/>
        </p:nvSpPr>
        <p:spPr>
          <a:xfrm>
            <a:off x="6670250" y="2041114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 defTabSz="266700">
              <a:lnSpc>
                <a:spcPct val="90000"/>
              </a:lnSpc>
              <a:spcAft>
                <a:spcPct val="35000"/>
              </a:spcAft>
            </a:pPr>
            <a:r>
              <a:rPr lang="it-IT" sz="1600" dirty="0" smtClean="0">
                <a:solidFill>
                  <a:srgbClr val="306D99"/>
                </a:solidFill>
              </a:rPr>
              <a:t>					BSC,</a:t>
            </a:r>
            <a:br>
              <a:rPr lang="it-IT" sz="1600" dirty="0" smtClean="0">
                <a:solidFill>
                  <a:srgbClr val="306D99"/>
                </a:solidFill>
              </a:rPr>
            </a:br>
            <a:r>
              <a:rPr lang="it-IT" sz="1600" dirty="0" smtClean="0">
                <a:solidFill>
                  <a:srgbClr val="306D99"/>
                </a:solidFill>
              </a:rPr>
              <a:t>					</a:t>
            </a:r>
            <a:r>
              <a:rPr lang="it-IT" sz="1600" dirty="0" err="1" smtClean="0">
                <a:solidFill>
                  <a:srgbClr val="306D99"/>
                </a:solidFill>
              </a:rPr>
              <a:t>Spain</a:t>
            </a:r>
            <a:endParaRPr lang="it-IT" sz="1600" dirty="0" smtClean="0">
              <a:solidFill>
                <a:srgbClr val="306D99"/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446244" y="2548625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it-IT" sz="1600" dirty="0" smtClean="0"/>
              <a:t>		CRIA, SP</a:t>
            </a:r>
            <a:endParaRPr lang="it-IT" sz="1600" dirty="0"/>
          </a:p>
        </p:txBody>
      </p:sp>
      <p:sp>
        <p:nvSpPr>
          <p:cNvPr id="9" name="Rettangolo arrotondato 8"/>
          <p:cNvSpPr/>
          <p:nvPr/>
        </p:nvSpPr>
        <p:spPr>
          <a:xfrm>
            <a:off x="5682342" y="3000003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it-IT" sz="1600" dirty="0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              CNR-ISTI, Italy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1455646" y="3225575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it-IT" sz="1600" dirty="0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                UFF, RJ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6825342" y="5319178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it-IT" sz="1600" dirty="0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	</a:t>
            </a:r>
            <a:r>
              <a:rPr lang="it-IT" sz="1600" dirty="0" err="1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Trust-IT</a:t>
            </a:r>
            <a:r>
              <a:rPr lang="it-IT" sz="1600" dirty="0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, UK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6825342" y="3819575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it-IT" sz="1600" dirty="0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               UPVLC, Spain</a:t>
            </a:r>
            <a:endParaRPr lang="it-IT" sz="2000" dirty="0"/>
          </a:p>
        </p:txBody>
      </p:sp>
      <p:sp>
        <p:nvSpPr>
          <p:cNvPr id="14" name="Rettangolo arrotondato 13"/>
          <p:cNvSpPr/>
          <p:nvPr/>
        </p:nvSpPr>
        <p:spPr>
          <a:xfrm>
            <a:off x="5682342" y="4606030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it-IT" sz="1600" dirty="0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	SP2000, UK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312646" y="4012030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it-IT" sz="1600" dirty="0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		CESAR, PE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589244" y="4781642"/>
            <a:ext cx="2286000" cy="594000"/>
          </a:xfrm>
          <a:prstGeom prst="roundRect">
            <a:avLst>
              <a:gd name="adj" fmla="val 10000"/>
            </a:avLst>
          </a:prstGeom>
          <a:solidFill>
            <a:schemeClr val="bg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it-IT" sz="1600" dirty="0" smtClean="0">
                <a:solidFill>
                  <a:srgbClr val="306D99">
                    <a:hueOff val="0"/>
                    <a:satOff val="0"/>
                    <a:lumOff val="0"/>
                    <a:alphaOff val="0"/>
                  </a:srgbClr>
                </a:solidFill>
              </a:rPr>
              <a:t>	RNP, RJ</a:t>
            </a:r>
          </a:p>
        </p:txBody>
      </p:sp>
      <p:pic>
        <p:nvPicPr>
          <p:cNvPr id="21" name="Picture 2" descr="C:\Users\Sara\Documents\EU-Brazil OpenBio\logos\correct_size\CR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574" y="2635114"/>
            <a:ext cx="900072" cy="378780"/>
          </a:xfrm>
          <a:prstGeom prst="rect">
            <a:avLst/>
          </a:prstGeom>
          <a:noFill/>
        </p:spPr>
      </p:pic>
      <p:pic>
        <p:nvPicPr>
          <p:cNvPr id="22" name="Picture 3" descr="C:\Users\Sara\Documents\EU-Brazil OpenBio\logos\correct_size\UF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8836" y="3268493"/>
            <a:ext cx="514527" cy="522566"/>
          </a:xfrm>
          <a:prstGeom prst="rect">
            <a:avLst/>
          </a:prstGeom>
          <a:noFill/>
        </p:spPr>
      </p:pic>
      <p:pic>
        <p:nvPicPr>
          <p:cNvPr id="23" name="Picture 4" descr="C:\Users\Sara\Documents\EU-Brazil OpenBio\logos\correct_size\assoc_cesa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730" y="4026126"/>
            <a:ext cx="738319" cy="550542"/>
          </a:xfrm>
          <a:prstGeom prst="rect">
            <a:avLst/>
          </a:prstGeom>
          <a:noFill/>
        </p:spPr>
      </p:pic>
      <p:pic>
        <p:nvPicPr>
          <p:cNvPr id="24" name="Picture 5" descr="C:\Users\Sara\Documents\EU-Brazil OpenBio\logos\correct_size\RN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3827" y="4869474"/>
            <a:ext cx="804945" cy="429596"/>
          </a:xfrm>
          <a:prstGeom prst="rect">
            <a:avLst/>
          </a:prstGeom>
          <a:noFill/>
        </p:spPr>
      </p:pic>
      <p:pic>
        <p:nvPicPr>
          <p:cNvPr id="25" name="Picture 6" descr="C:\Users\Sara\Documents\EU-Brazil OpenBio\logos\correct_size\BS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2027" y="2142914"/>
            <a:ext cx="1300044" cy="351465"/>
          </a:xfrm>
          <a:prstGeom prst="rect">
            <a:avLst/>
          </a:prstGeom>
          <a:noFill/>
        </p:spPr>
      </p:pic>
      <p:pic>
        <p:nvPicPr>
          <p:cNvPr id="26" name="Picture 7" descr="C:\Users\Sara\Documents\EU-Brazil OpenBio\logos\correct_size\CNR_IST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8586" y="3099947"/>
            <a:ext cx="558716" cy="421507"/>
          </a:xfrm>
          <a:prstGeom prst="rect">
            <a:avLst/>
          </a:prstGeom>
          <a:noFill/>
        </p:spPr>
      </p:pic>
      <p:pic>
        <p:nvPicPr>
          <p:cNvPr id="27" name="Picture 8" descr="C:\Users\Sara\Documents\EU-Brazil OpenBio\logos\correct_size\UPVLC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18222" y="3836235"/>
            <a:ext cx="467932" cy="540000"/>
          </a:xfrm>
          <a:prstGeom prst="rect">
            <a:avLst/>
          </a:prstGeom>
          <a:noFill/>
        </p:spPr>
      </p:pic>
      <p:pic>
        <p:nvPicPr>
          <p:cNvPr id="28" name="Picture 9" descr="C:\Users\Sara\Documents\EU-Brazil OpenBio\logos\correct_size\SP200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51522" y="4727418"/>
            <a:ext cx="818728" cy="369629"/>
          </a:xfrm>
          <a:prstGeom prst="rect">
            <a:avLst/>
          </a:prstGeom>
          <a:noFill/>
        </p:spPr>
      </p:pic>
      <p:pic>
        <p:nvPicPr>
          <p:cNvPr id="29" name="Picture 10" descr="C:\Users\Sara\Documents\EU-Brazil OpenBio\logos\correct_size\Trust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34588" y="5376943"/>
            <a:ext cx="456703" cy="468000"/>
          </a:xfrm>
          <a:prstGeom prst="rect">
            <a:avLst/>
          </a:prstGeom>
          <a:noFill/>
        </p:spPr>
      </p:pic>
      <p:sp>
        <p:nvSpPr>
          <p:cNvPr id="30" name="Segnaposto contenuto 2"/>
          <p:cNvSpPr txBox="1">
            <a:spLocks/>
          </p:cNvSpPr>
          <p:nvPr/>
        </p:nvSpPr>
        <p:spPr bwMode="auto">
          <a:xfrm>
            <a:off x="1869641" y="1417638"/>
            <a:ext cx="4800609" cy="10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266A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    A well-balanced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10266A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 effort of </a:t>
            </a:r>
          </a:p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000" b="1" i="1" dirty="0" smtClean="0">
                <a:solidFill>
                  <a:srgbClr val="3C8A38"/>
                </a:solidFill>
                <a:latin typeface="+mn-lt"/>
                <a:cs typeface="ＭＳ Ｐゴシック" charset="0"/>
              </a:rPr>
              <a:t>European and Brazilian organisations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266A"/>
              </a:solidFill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0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099"/>
            <a:ext cx="8229600" cy="1143000"/>
          </a:xfrm>
        </p:spPr>
        <p:txBody>
          <a:bodyPr/>
          <a:lstStyle/>
          <a:p>
            <a:r>
              <a:rPr lang="en-GB" sz="3600" b="1" dirty="0" smtClean="0"/>
              <a:t>The Technological Challenges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mtClean="0"/>
              <a:t>Nowadays science is posing “systems” engineers with challenging tasks:</a:t>
            </a:r>
          </a:p>
          <a:p>
            <a:pPr lvl="1"/>
            <a:r>
              <a:rPr lang="en-GB" b="1" smtClean="0"/>
              <a:t>highly-evolving requirements</a:t>
            </a:r>
            <a:r>
              <a:rPr lang="en-GB" smtClean="0"/>
              <a:t>;</a:t>
            </a:r>
          </a:p>
          <a:p>
            <a:pPr lvl="1"/>
            <a:r>
              <a:rPr lang="en-GB" b="1" smtClean="0"/>
              <a:t>large scale resource &amp; player distribution</a:t>
            </a:r>
            <a:r>
              <a:rPr lang="en-GB" smtClean="0"/>
              <a:t>;</a:t>
            </a:r>
          </a:p>
          <a:p>
            <a:pPr lvl="1"/>
            <a:r>
              <a:rPr lang="en-GB" b="1" smtClean="0"/>
              <a:t>heterogeneity</a:t>
            </a:r>
            <a:r>
              <a:rPr lang="en-GB" smtClean="0"/>
              <a:t>;</a:t>
            </a:r>
          </a:p>
          <a:p>
            <a:r>
              <a:rPr lang="en-GB" smtClean="0"/>
              <a:t>This makes standard development approaches often too expensive and</a:t>
            </a:r>
          </a:p>
          <a:p>
            <a:pPr lvl="1"/>
            <a:r>
              <a:rPr lang="en-GB" smtClean="0"/>
              <a:t>“from-scratch” development of ad-hoc solutions</a:t>
            </a:r>
          </a:p>
          <a:p>
            <a:pPr lvl="1"/>
            <a:r>
              <a:rPr lang="en-GB" smtClean="0"/>
              <a:t>HW investment (even if intermittently needed)</a:t>
            </a:r>
          </a:p>
          <a:p>
            <a:pPr marL="0" indent="0" algn="ctr">
              <a:buNone/>
            </a:pPr>
            <a:r>
              <a:rPr lang="en-GB" b="1" smtClean="0"/>
              <a:t>… do not result in sustainable infrastructures …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191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378001"/>
            <a:ext cx="8229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sz="3600" b="1" dirty="0"/>
              <a:t>Infrastructure </a:t>
            </a:r>
            <a:r>
              <a:rPr lang="en-GB" sz="3600" b="1" dirty="0" err="1"/>
              <a:t>vs</a:t>
            </a:r>
            <a:r>
              <a:rPr lang="en-GB" sz="3600" b="1" dirty="0"/>
              <a:t> e-Infrastructure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1001"/>
            <a:ext cx="8229600" cy="442971"/>
          </a:xfrm>
        </p:spPr>
        <p:txBody>
          <a:bodyPr>
            <a:normAutofit fontScale="92500" lnSpcReduction="20000"/>
          </a:bodyPr>
          <a:lstStyle/>
          <a:p>
            <a:r>
              <a:rPr lang="en-GB" sz="2800" smtClean="0"/>
              <a:t>Science has been traditionally based on infrastructures</a:t>
            </a:r>
          </a:p>
          <a:p>
            <a:pPr marL="0" indent="0">
              <a:buNone/>
            </a:pPr>
            <a:endParaRPr lang="en-GB" sz="3500" smtClean="0"/>
          </a:p>
          <a:p>
            <a:endParaRPr lang="en-GB" dirty="0"/>
          </a:p>
        </p:txBody>
      </p:sp>
      <p:pic>
        <p:nvPicPr>
          <p:cNvPr id="7" name="Picture 2" descr="http://www.nhm.ac.uk/natureplus/servlet/JiveServlet/showImage/38-2493-33639/L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1" y="2009181"/>
            <a:ext cx="2307314" cy="1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tock-photos-medical.com/em_w/01/76/45/600-01764594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685" y="2009181"/>
            <a:ext cx="2336076" cy="1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botany.wisc.edu/pic/images/sandycl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22" y="2009742"/>
            <a:ext cx="2970627" cy="155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1249" y="3785930"/>
            <a:ext cx="8229600" cy="247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rgbClr val="10266A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10266A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10266A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10266A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10266A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400" dirty="0" smtClean="0"/>
              <a:t>E-infrastructures are becoming increasingly important tools for</a:t>
            </a:r>
          </a:p>
          <a:p>
            <a:pPr lvl="1"/>
            <a:r>
              <a:rPr lang="en-GB" dirty="0" smtClean="0"/>
              <a:t>addressing the complexities and challenges of  scientific discovery</a:t>
            </a:r>
          </a:p>
          <a:p>
            <a:pPr lvl="1"/>
            <a:r>
              <a:rPr lang="en-GB" dirty="0" smtClean="0"/>
              <a:t>enabling researchers across the world to collaborate on scientific initiatives by sharing access to unique or distributed scientific facilities (including data, instruments, applications, computing and communications)</a:t>
            </a:r>
            <a:r>
              <a:rPr lang="en-GB" sz="2700" dirty="0" smtClean="0"/>
              <a:t> through user-friendly interfaces.</a:t>
            </a:r>
          </a:p>
        </p:txBody>
      </p:sp>
    </p:spTree>
    <p:extLst>
      <p:ext uri="{BB962C8B-B14F-4D97-AF65-F5344CB8AC3E}">
        <p14:creationId xmlns:p14="http://schemas.microsoft.com/office/powerpoint/2010/main" val="282901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sz="3600" b="1"/>
              <a:t>Supporting </a:t>
            </a:r>
            <a:br>
              <a:rPr lang="en-GB" sz="3600" b="1"/>
            </a:br>
            <a:r>
              <a:rPr lang="en-GB" sz="3600" b="1"/>
              <a:t>Virtual Research Environments</a:t>
            </a:r>
            <a:endParaRPr lang="en-GB" sz="36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57200" y="1435100"/>
            <a:ext cx="8229600" cy="8763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Virtual Research Environment is a </a:t>
            </a:r>
            <a:r>
              <a:rPr lang="en-US" b="1" dirty="0" smtClean="0"/>
              <a:t>complete “system”</a:t>
            </a:r>
            <a:r>
              <a:rPr lang="en-US" dirty="0" smtClean="0"/>
              <a:t> consisting of hardware, data, and applications deployed to support the needs of a </a:t>
            </a:r>
            <a:r>
              <a:rPr lang="en-US" b="1" dirty="0" smtClean="0"/>
              <a:t>user community </a:t>
            </a:r>
            <a:r>
              <a:rPr lang="en-US" dirty="0" smtClean="0"/>
              <a:t>and promoting </a:t>
            </a:r>
            <a:r>
              <a:rPr lang="en-US" b="1" dirty="0" smtClean="0"/>
              <a:t>effective and fruitful collaborations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4" name="Picture 13" descr="SpeciesLabVRE_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7" y="2514842"/>
            <a:ext cx="5932713" cy="3744000"/>
          </a:xfrm>
          <a:prstGeom prst="rect">
            <a:avLst/>
          </a:prstGeom>
        </p:spPr>
      </p:pic>
      <p:pic>
        <p:nvPicPr>
          <p:cNvPr id="13" name="Picture 12" descr="SpeciesLabV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5760000" cy="3744242"/>
          </a:xfrm>
          <a:prstGeom prst="rect">
            <a:avLst/>
          </a:prstGeom>
          <a:ln>
            <a:solidFill>
              <a:srgbClr val="10266A"/>
            </a:solidFill>
          </a:ln>
        </p:spPr>
      </p:pic>
    </p:spTree>
    <p:extLst>
      <p:ext uri="{BB962C8B-B14F-4D97-AF65-F5344CB8AC3E}">
        <p14:creationId xmlns:p14="http://schemas.microsoft.com/office/powerpoint/2010/main" val="116550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EUBRAZILOPENBIO Infrastructure</a:t>
            </a:r>
            <a:endParaRPr lang="en-GB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87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195" y="141514"/>
            <a:ext cx="649877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sz="3600" b="1" dirty="0"/>
              <a:t>An Hybrid Infrastructure</a:t>
            </a:r>
          </a:p>
        </p:txBody>
      </p:sp>
      <p:grpSp>
        <p:nvGrpSpPr>
          <p:cNvPr id="4" name="Agrupar 100"/>
          <p:cNvGrpSpPr>
            <a:grpSpLocks/>
          </p:cNvGrpSpPr>
          <p:nvPr/>
        </p:nvGrpSpPr>
        <p:grpSpPr bwMode="auto">
          <a:xfrm>
            <a:off x="3794125" y="19913600"/>
            <a:ext cx="7426325" cy="4113213"/>
            <a:chOff x="577108" y="15767816"/>
            <a:chExt cx="7427651" cy="4112854"/>
          </a:xfrm>
        </p:grpSpPr>
        <p:sp>
          <p:nvSpPr>
            <p:cNvPr id="5" name="Rectángulo redondeado 4"/>
            <p:cNvSpPr/>
            <p:nvPr/>
          </p:nvSpPr>
          <p:spPr>
            <a:xfrm>
              <a:off x="612039" y="15767816"/>
              <a:ext cx="7392720" cy="1006387"/>
            </a:xfrm>
            <a:prstGeom prst="roundRect">
              <a:avLst/>
            </a:prstGeom>
            <a:solidFill>
              <a:srgbClr val="4F81B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User</a:t>
              </a:r>
              <a:r>
                <a:rPr lang="es-ES" sz="16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communities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1579000" y="16177355"/>
              <a:ext cx="1355967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#1</a:t>
              </a: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3082630" y="16177355"/>
              <a:ext cx="1357555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#2</a:t>
              </a: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5154688" y="16177355"/>
              <a:ext cx="1357554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#N</a:t>
              </a: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612039" y="16994847"/>
              <a:ext cx="7392720" cy="1195283"/>
            </a:xfrm>
            <a:prstGeom prst="roundRect">
              <a:avLst/>
            </a:prstGeom>
            <a:solidFill>
              <a:srgbClr val="9BBB59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823215" y="17371051"/>
              <a:ext cx="1598897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Data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2514204" y="17371051"/>
              <a:ext cx="3739231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Computing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6372518" y="17371051"/>
              <a:ext cx="1519509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Management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3" name="Rectángulo redondeado 12"/>
            <p:cNvSpPr/>
            <p:nvPr/>
          </p:nvSpPr>
          <p:spPr>
            <a:xfrm>
              <a:off x="577108" y="18339342"/>
              <a:ext cx="7427651" cy="1541328"/>
            </a:xfrm>
            <a:prstGeom prst="roundRect">
              <a:avLst/>
            </a:prstGeom>
            <a:solidFill>
              <a:srgbClr val="C0504D">
                <a:lumMod val="75000"/>
              </a:srgbClr>
            </a:soli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Existing</a:t>
              </a:r>
              <a:r>
                <a:rPr lang="es-ES" sz="16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Infrastructures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4" name="Rectángulo redondeado 13"/>
            <p:cNvSpPr/>
            <p:nvPr/>
          </p:nvSpPr>
          <p:spPr>
            <a:xfrm>
              <a:off x="918482" y="19080640"/>
              <a:ext cx="928853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Grids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2018815" y="19085401"/>
              <a:ext cx="906625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Clouds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6" name="Rectángulo redondeado 15"/>
            <p:cNvSpPr/>
            <p:nvPr/>
          </p:nvSpPr>
          <p:spPr>
            <a:xfrm>
              <a:off x="3077867" y="19085401"/>
              <a:ext cx="995540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Clusters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7" name="Rectángulo redondeado 16"/>
            <p:cNvSpPr/>
            <p:nvPr/>
          </p:nvSpPr>
          <p:spPr>
            <a:xfrm>
              <a:off x="4246476" y="18833011"/>
              <a:ext cx="1910103" cy="784157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Data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Sources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18" name="Rectángulo redondeado 17"/>
            <p:cNvSpPr/>
            <p:nvPr/>
          </p:nvSpPr>
          <p:spPr>
            <a:xfrm>
              <a:off x="2572952" y="17831386"/>
              <a:ext cx="836761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VENUS-C</a:t>
              </a: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3446233" y="17831386"/>
              <a:ext cx="916151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HTCondor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4405254" y="17831386"/>
              <a:ext cx="822472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COMPSs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21" name="Rectángulo redondeado 20"/>
            <p:cNvSpPr/>
            <p:nvPr/>
          </p:nvSpPr>
          <p:spPr>
            <a:xfrm>
              <a:off x="881962" y="17928215"/>
              <a:ext cx="716091" cy="523829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gCube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storage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1652038" y="17928215"/>
              <a:ext cx="717678" cy="523829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Usto.re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23" name="Rectángulo redondeado 22"/>
            <p:cNvSpPr/>
            <p:nvPr/>
          </p:nvSpPr>
          <p:spPr>
            <a:xfrm>
              <a:off x="6536060" y="17969487"/>
              <a:ext cx="1244822" cy="306360"/>
            </a:xfrm>
            <a:prstGeom prst="round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Biodiversity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VRE</a:t>
              </a:r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4427483" y="19190167"/>
              <a:ext cx="698625" cy="423826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CoL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25" name="Rectángulo redondeado 24"/>
            <p:cNvSpPr/>
            <p:nvPr/>
          </p:nvSpPr>
          <p:spPr>
            <a:xfrm>
              <a:off x="5229314" y="19186993"/>
              <a:ext cx="697037" cy="423826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GBIF</a:t>
              </a:r>
            </a:p>
          </p:txBody>
        </p:sp>
        <p:sp>
          <p:nvSpPr>
            <p:cNvPr id="26" name="Rectángulo redondeado 25"/>
            <p:cNvSpPr/>
            <p:nvPr/>
          </p:nvSpPr>
          <p:spPr>
            <a:xfrm>
              <a:off x="5280123" y="17831386"/>
              <a:ext cx="925678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EasyGrid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AMS</a:t>
              </a:r>
            </a:p>
          </p:txBody>
        </p:sp>
        <p:sp>
          <p:nvSpPr>
            <p:cNvPr id="27" name="Rectángulo redondeado 26"/>
            <p:cNvSpPr/>
            <p:nvPr/>
          </p:nvSpPr>
          <p:spPr>
            <a:xfrm>
              <a:off x="6240732" y="19080640"/>
              <a:ext cx="962197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gHNs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</p:grpSp>
      <p:grpSp>
        <p:nvGrpSpPr>
          <p:cNvPr id="28" name="Agrupar 100"/>
          <p:cNvGrpSpPr>
            <a:grpSpLocks/>
          </p:cNvGrpSpPr>
          <p:nvPr/>
        </p:nvGrpSpPr>
        <p:grpSpPr bwMode="auto">
          <a:xfrm>
            <a:off x="3946525" y="20066000"/>
            <a:ext cx="7426325" cy="4113213"/>
            <a:chOff x="577108" y="15767816"/>
            <a:chExt cx="7427651" cy="4112854"/>
          </a:xfrm>
        </p:grpSpPr>
        <p:sp>
          <p:nvSpPr>
            <p:cNvPr id="29" name="Rectángulo redondeado 28"/>
            <p:cNvSpPr/>
            <p:nvPr/>
          </p:nvSpPr>
          <p:spPr>
            <a:xfrm>
              <a:off x="612039" y="15767816"/>
              <a:ext cx="7392720" cy="1006387"/>
            </a:xfrm>
            <a:prstGeom prst="roundRect">
              <a:avLst/>
            </a:prstGeom>
            <a:solidFill>
              <a:srgbClr val="4F81B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User</a:t>
              </a:r>
              <a:r>
                <a:rPr lang="es-ES" sz="16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communities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1579000" y="16177355"/>
              <a:ext cx="1355967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#1</a:t>
              </a:r>
            </a:p>
          </p:txBody>
        </p:sp>
        <p:sp>
          <p:nvSpPr>
            <p:cNvPr id="32" name="Rectángulo redondeado 31"/>
            <p:cNvSpPr/>
            <p:nvPr/>
          </p:nvSpPr>
          <p:spPr>
            <a:xfrm>
              <a:off x="3082630" y="16177355"/>
              <a:ext cx="1357555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#2</a:t>
              </a:r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5154688" y="16177355"/>
              <a:ext cx="1357554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#N</a:t>
              </a:r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612039" y="16994847"/>
              <a:ext cx="7392720" cy="1195283"/>
            </a:xfrm>
            <a:prstGeom prst="roundRect">
              <a:avLst/>
            </a:prstGeom>
            <a:solidFill>
              <a:srgbClr val="9BBB59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823215" y="17371051"/>
              <a:ext cx="1598897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Data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36" name="Rectángulo redondeado 35"/>
            <p:cNvSpPr/>
            <p:nvPr/>
          </p:nvSpPr>
          <p:spPr>
            <a:xfrm>
              <a:off x="2514204" y="17371051"/>
              <a:ext cx="3739231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Computing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37" name="Rectángulo redondeado 36"/>
            <p:cNvSpPr/>
            <p:nvPr/>
          </p:nvSpPr>
          <p:spPr>
            <a:xfrm>
              <a:off x="6372518" y="17371051"/>
              <a:ext cx="1519509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Management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577108" y="18339342"/>
              <a:ext cx="7427651" cy="1541328"/>
            </a:xfrm>
            <a:prstGeom prst="roundRect">
              <a:avLst/>
            </a:prstGeom>
            <a:solidFill>
              <a:srgbClr val="C0504D">
                <a:lumMod val="75000"/>
              </a:srgbClr>
            </a:soli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Existing</a:t>
              </a:r>
              <a:r>
                <a:rPr lang="es-ES" sz="16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Infrastructures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39" name="Rectángulo redondeado 38"/>
            <p:cNvSpPr/>
            <p:nvPr/>
          </p:nvSpPr>
          <p:spPr>
            <a:xfrm>
              <a:off x="918482" y="19080640"/>
              <a:ext cx="928853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Grids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40" name="Rectángulo redondeado 39"/>
            <p:cNvSpPr/>
            <p:nvPr/>
          </p:nvSpPr>
          <p:spPr>
            <a:xfrm>
              <a:off x="2018815" y="19085401"/>
              <a:ext cx="906625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Clouds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41" name="Rectángulo redondeado 40"/>
            <p:cNvSpPr/>
            <p:nvPr/>
          </p:nvSpPr>
          <p:spPr>
            <a:xfrm>
              <a:off x="3077867" y="19085401"/>
              <a:ext cx="995540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Clusters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4246476" y="18833011"/>
              <a:ext cx="1910103" cy="784157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Data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Sources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43" name="Rectángulo redondeado 42"/>
            <p:cNvSpPr/>
            <p:nvPr/>
          </p:nvSpPr>
          <p:spPr>
            <a:xfrm>
              <a:off x="2572952" y="17831386"/>
              <a:ext cx="836761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VENUS-C</a:t>
              </a:r>
            </a:p>
          </p:txBody>
        </p:sp>
        <p:sp>
          <p:nvSpPr>
            <p:cNvPr id="44" name="Rectángulo redondeado 43"/>
            <p:cNvSpPr/>
            <p:nvPr/>
          </p:nvSpPr>
          <p:spPr>
            <a:xfrm>
              <a:off x="3446233" y="17831386"/>
              <a:ext cx="916151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HTCondor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45" name="Rectángulo redondeado 44"/>
            <p:cNvSpPr/>
            <p:nvPr/>
          </p:nvSpPr>
          <p:spPr>
            <a:xfrm>
              <a:off x="4405254" y="17831386"/>
              <a:ext cx="822472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COMPSs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46" name="Rectángulo redondeado 45"/>
            <p:cNvSpPr/>
            <p:nvPr/>
          </p:nvSpPr>
          <p:spPr>
            <a:xfrm>
              <a:off x="881962" y="17928215"/>
              <a:ext cx="716091" cy="523829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gCube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storage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47" name="Rectángulo redondeado 46"/>
            <p:cNvSpPr/>
            <p:nvPr/>
          </p:nvSpPr>
          <p:spPr>
            <a:xfrm>
              <a:off x="1652038" y="17928215"/>
              <a:ext cx="717678" cy="523829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Usto.re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48" name="Rectángulo redondeado 47"/>
            <p:cNvSpPr/>
            <p:nvPr/>
          </p:nvSpPr>
          <p:spPr>
            <a:xfrm>
              <a:off x="6536060" y="17969487"/>
              <a:ext cx="1244822" cy="306360"/>
            </a:xfrm>
            <a:prstGeom prst="round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Biodiversity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VRE</a:t>
              </a:r>
            </a:p>
          </p:txBody>
        </p:sp>
        <p:sp>
          <p:nvSpPr>
            <p:cNvPr id="49" name="Rectángulo redondeado 48"/>
            <p:cNvSpPr/>
            <p:nvPr/>
          </p:nvSpPr>
          <p:spPr>
            <a:xfrm>
              <a:off x="4427483" y="19190167"/>
              <a:ext cx="698625" cy="423826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CoL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50" name="Rectángulo redondeado 49"/>
            <p:cNvSpPr/>
            <p:nvPr/>
          </p:nvSpPr>
          <p:spPr>
            <a:xfrm>
              <a:off x="5229314" y="19186993"/>
              <a:ext cx="697037" cy="423826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GBIF</a:t>
              </a:r>
            </a:p>
          </p:txBody>
        </p:sp>
        <p:sp>
          <p:nvSpPr>
            <p:cNvPr id="51" name="Rectángulo redondeado 50"/>
            <p:cNvSpPr/>
            <p:nvPr/>
          </p:nvSpPr>
          <p:spPr>
            <a:xfrm>
              <a:off x="5280123" y="17831386"/>
              <a:ext cx="925678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EasyGrid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AMS</a:t>
              </a:r>
            </a:p>
          </p:txBody>
        </p:sp>
        <p:sp>
          <p:nvSpPr>
            <p:cNvPr id="52" name="Rectángulo redondeado 51"/>
            <p:cNvSpPr/>
            <p:nvPr/>
          </p:nvSpPr>
          <p:spPr>
            <a:xfrm>
              <a:off x="6240732" y="19080640"/>
              <a:ext cx="962197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gHNs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</p:grpSp>
      <p:grpSp>
        <p:nvGrpSpPr>
          <p:cNvPr id="53" name="Agrupar 100"/>
          <p:cNvGrpSpPr>
            <a:grpSpLocks/>
          </p:cNvGrpSpPr>
          <p:nvPr/>
        </p:nvGrpSpPr>
        <p:grpSpPr bwMode="auto">
          <a:xfrm>
            <a:off x="4098925" y="20218400"/>
            <a:ext cx="7426325" cy="4113213"/>
            <a:chOff x="577108" y="15767816"/>
            <a:chExt cx="7427651" cy="4112854"/>
          </a:xfrm>
        </p:grpSpPr>
        <p:sp>
          <p:nvSpPr>
            <p:cNvPr id="54" name="Rectángulo redondeado 53"/>
            <p:cNvSpPr/>
            <p:nvPr/>
          </p:nvSpPr>
          <p:spPr>
            <a:xfrm>
              <a:off x="612039" y="15767816"/>
              <a:ext cx="7392720" cy="1006387"/>
            </a:xfrm>
            <a:prstGeom prst="roundRect">
              <a:avLst/>
            </a:prstGeom>
            <a:solidFill>
              <a:srgbClr val="4F81B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User</a:t>
              </a:r>
              <a:r>
                <a:rPr lang="es-ES" sz="16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communities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55" name="Rectángulo redondeado 54"/>
            <p:cNvSpPr/>
            <p:nvPr/>
          </p:nvSpPr>
          <p:spPr>
            <a:xfrm>
              <a:off x="1579000" y="16177355"/>
              <a:ext cx="1355967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#1</a:t>
              </a:r>
            </a:p>
          </p:txBody>
        </p:sp>
        <p:sp>
          <p:nvSpPr>
            <p:cNvPr id="56" name="Rectángulo redondeado 55"/>
            <p:cNvSpPr/>
            <p:nvPr/>
          </p:nvSpPr>
          <p:spPr>
            <a:xfrm>
              <a:off x="3082630" y="16177355"/>
              <a:ext cx="1357555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#2</a:t>
              </a:r>
            </a:p>
          </p:txBody>
        </p:sp>
        <p:sp>
          <p:nvSpPr>
            <p:cNvPr id="57" name="Rectángulo redondeado 56"/>
            <p:cNvSpPr/>
            <p:nvPr/>
          </p:nvSpPr>
          <p:spPr>
            <a:xfrm>
              <a:off x="5154688" y="16177355"/>
              <a:ext cx="1357554" cy="523829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Application</a:t>
              </a: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#N</a:t>
              </a:r>
            </a:p>
          </p:txBody>
        </p:sp>
        <p:sp>
          <p:nvSpPr>
            <p:cNvPr id="58" name="Rectángulo redondeado 57"/>
            <p:cNvSpPr/>
            <p:nvPr/>
          </p:nvSpPr>
          <p:spPr>
            <a:xfrm>
              <a:off x="612039" y="16994847"/>
              <a:ext cx="7392720" cy="1195283"/>
            </a:xfrm>
            <a:prstGeom prst="roundRect">
              <a:avLst/>
            </a:prstGeom>
            <a:solidFill>
              <a:srgbClr val="9BBB59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59" name="Rectángulo redondeado 58"/>
            <p:cNvSpPr/>
            <p:nvPr/>
          </p:nvSpPr>
          <p:spPr>
            <a:xfrm>
              <a:off x="823215" y="17371051"/>
              <a:ext cx="1598897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Data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0" name="Rectángulo redondeado 59"/>
            <p:cNvSpPr/>
            <p:nvPr/>
          </p:nvSpPr>
          <p:spPr>
            <a:xfrm>
              <a:off x="2514204" y="17371051"/>
              <a:ext cx="3739231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Computing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1" name="Rectángulo redondeado 60"/>
            <p:cNvSpPr/>
            <p:nvPr/>
          </p:nvSpPr>
          <p:spPr>
            <a:xfrm>
              <a:off x="6372518" y="17371051"/>
              <a:ext cx="1519509" cy="687328"/>
            </a:xfrm>
            <a:prstGeom prst="roundRect">
              <a:avLst/>
            </a:prstGeom>
            <a:solidFill>
              <a:srgbClr val="9BBB59">
                <a:lumMod val="50000"/>
              </a:srgbClr>
            </a:solidFill>
            <a:ln w="9525" cap="flat" cmpd="sng" algn="ctr">
              <a:solidFill>
                <a:srgbClr val="4F622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Management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Services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577108" y="18339342"/>
              <a:ext cx="7427651" cy="1541328"/>
            </a:xfrm>
            <a:prstGeom prst="roundRect">
              <a:avLst/>
            </a:prstGeom>
            <a:solidFill>
              <a:srgbClr val="C0504D">
                <a:lumMod val="75000"/>
              </a:srgbClr>
            </a:solidFill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Existing</a:t>
              </a:r>
              <a:r>
                <a:rPr lang="es-ES" sz="16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6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Infrastructures</a:t>
              </a:r>
              <a:endParaRPr lang="es-ES" sz="16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918482" y="19080640"/>
              <a:ext cx="928853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Grids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4" name="Rectángulo redondeado 63"/>
            <p:cNvSpPr/>
            <p:nvPr/>
          </p:nvSpPr>
          <p:spPr>
            <a:xfrm>
              <a:off x="2018815" y="19085401"/>
              <a:ext cx="906625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Clouds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5" name="Rectángulo redondeado 64"/>
            <p:cNvSpPr/>
            <p:nvPr/>
          </p:nvSpPr>
          <p:spPr>
            <a:xfrm>
              <a:off x="3077867" y="19085401"/>
              <a:ext cx="995540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Clusters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6" name="Rectángulo redondeado 65"/>
            <p:cNvSpPr/>
            <p:nvPr/>
          </p:nvSpPr>
          <p:spPr>
            <a:xfrm>
              <a:off x="4246476" y="18833011"/>
              <a:ext cx="1910103" cy="784157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Data </a:t>
              </a: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Sources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7" name="Rectángulo redondeado 66"/>
            <p:cNvSpPr/>
            <p:nvPr/>
          </p:nvSpPr>
          <p:spPr>
            <a:xfrm>
              <a:off x="2572952" y="17831386"/>
              <a:ext cx="836761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VENUS-C</a:t>
              </a:r>
            </a:p>
          </p:txBody>
        </p:sp>
        <p:sp>
          <p:nvSpPr>
            <p:cNvPr id="68" name="Rectángulo redondeado 67"/>
            <p:cNvSpPr/>
            <p:nvPr/>
          </p:nvSpPr>
          <p:spPr>
            <a:xfrm>
              <a:off x="3446233" y="17831386"/>
              <a:ext cx="916151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HTCondor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69" name="Rectángulo redondeado 68"/>
            <p:cNvSpPr/>
            <p:nvPr/>
          </p:nvSpPr>
          <p:spPr>
            <a:xfrm>
              <a:off x="4405254" y="17831386"/>
              <a:ext cx="822472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COMPSs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70" name="Rectángulo redondeado 69"/>
            <p:cNvSpPr/>
            <p:nvPr/>
          </p:nvSpPr>
          <p:spPr>
            <a:xfrm>
              <a:off x="881962" y="17928215"/>
              <a:ext cx="716091" cy="523829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gCube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</a:t>
              </a: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storage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71" name="Rectángulo redondeado 70"/>
            <p:cNvSpPr/>
            <p:nvPr/>
          </p:nvSpPr>
          <p:spPr>
            <a:xfrm>
              <a:off x="1652038" y="17928215"/>
              <a:ext cx="717678" cy="523829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Usto.re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72" name="Rectángulo redondeado 71"/>
            <p:cNvSpPr/>
            <p:nvPr/>
          </p:nvSpPr>
          <p:spPr>
            <a:xfrm>
              <a:off x="6536060" y="17969487"/>
              <a:ext cx="1244822" cy="306360"/>
            </a:xfrm>
            <a:prstGeom prst="round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Biodiversity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VRE</a:t>
              </a:r>
            </a:p>
          </p:txBody>
        </p:sp>
        <p:sp>
          <p:nvSpPr>
            <p:cNvPr id="73" name="Rectángulo redondeado 72"/>
            <p:cNvSpPr/>
            <p:nvPr/>
          </p:nvSpPr>
          <p:spPr>
            <a:xfrm>
              <a:off x="4427483" y="19190167"/>
              <a:ext cx="698625" cy="423826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CoL</a:t>
              </a:r>
              <a:endParaRPr lang="es-ES" sz="12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74" name="Rectángulo redondeado 73"/>
            <p:cNvSpPr/>
            <p:nvPr/>
          </p:nvSpPr>
          <p:spPr>
            <a:xfrm>
              <a:off x="5229314" y="19186993"/>
              <a:ext cx="697037" cy="423826"/>
            </a:xfrm>
            <a:prstGeom prst="roundRect">
              <a:avLst/>
            </a:prstGeom>
            <a:solidFill>
              <a:srgbClr val="4BACC6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GBIF</a:t>
              </a:r>
            </a:p>
          </p:txBody>
        </p:sp>
        <p:sp>
          <p:nvSpPr>
            <p:cNvPr id="75" name="Rectángulo redondeado 74"/>
            <p:cNvSpPr/>
            <p:nvPr/>
          </p:nvSpPr>
          <p:spPr>
            <a:xfrm>
              <a:off x="5280123" y="17831386"/>
              <a:ext cx="925678" cy="595261"/>
            </a:xfrm>
            <a:prstGeom prst="roundRect">
              <a:avLst/>
            </a:prstGeom>
            <a:solidFill>
              <a:srgbClr val="8064A2">
                <a:lumMod val="50000"/>
              </a:srgbClr>
            </a:solidFill>
            <a:ln w="9525" cap="flat" cmpd="sng" algn="ctr">
              <a:solidFill>
                <a:srgbClr val="8064A2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2000" rIns="72000" anchor="ctr">
              <a:norm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EasyGrid</a:t>
              </a:r>
              <a:r>
                <a:rPr lang="es-ES" sz="1200" kern="0" dirty="0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 AMS</a:t>
              </a:r>
            </a:p>
          </p:txBody>
        </p:sp>
        <p:sp>
          <p:nvSpPr>
            <p:cNvPr id="76" name="Rectángulo redondeado 75"/>
            <p:cNvSpPr/>
            <p:nvPr/>
          </p:nvSpPr>
          <p:spPr>
            <a:xfrm>
              <a:off x="6240732" y="19080640"/>
              <a:ext cx="962197" cy="523829"/>
            </a:xfrm>
            <a:prstGeom prst="roundRect">
              <a:avLst/>
            </a:prstGeom>
            <a:solidFill>
              <a:srgbClr val="C0504D">
                <a:lumMod val="50000"/>
              </a:srgbClr>
            </a:solidFill>
            <a:ln w="9525" cap="flat" cmpd="sng" algn="ctr">
              <a:solidFill>
                <a:srgbClr val="63252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kern="0" dirty="0" err="1">
                  <a:solidFill>
                    <a:sysClr val="window" lastClr="FFFFFF"/>
                  </a:solidFill>
                  <a:latin typeface="Gill Sans"/>
                  <a:ea typeface="+mn-ea"/>
                  <a:cs typeface="Gill Sans"/>
                </a:rPr>
                <a:t>gHNs</a:t>
              </a:r>
              <a:endParaRPr lang="es-ES" sz="1400" kern="0" dirty="0">
                <a:solidFill>
                  <a:sysClr val="window" lastClr="FFFFFF"/>
                </a:solidFill>
                <a:latin typeface="Gill Sans"/>
                <a:ea typeface="+mn-ea"/>
                <a:cs typeface="Gill Sans"/>
              </a:endParaRPr>
            </a:p>
          </p:txBody>
        </p:sp>
      </p:grpSp>
      <p:sp>
        <p:nvSpPr>
          <p:cNvPr id="78" name="CuadroTexto 77"/>
          <p:cNvSpPr txBox="1"/>
          <p:nvPr/>
        </p:nvSpPr>
        <p:spPr>
          <a:xfrm>
            <a:off x="2171700" y="3124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93" name="Imagen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66" y="3436382"/>
            <a:ext cx="2109395" cy="2298700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66" y="1284514"/>
            <a:ext cx="2033337" cy="1839686"/>
          </a:xfrm>
          <a:prstGeom prst="rect">
            <a:avLst/>
          </a:prstGeom>
        </p:spPr>
      </p:pic>
      <p:sp>
        <p:nvSpPr>
          <p:cNvPr id="95" name="Rectángulo 94"/>
          <p:cNvSpPr/>
          <p:nvPr/>
        </p:nvSpPr>
        <p:spPr>
          <a:xfrm>
            <a:off x="2616200" y="1538514"/>
            <a:ext cx="61849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175">
              <a:spcBef>
                <a:spcPct val="20000"/>
              </a:spcBef>
              <a:buFont typeface="Arial" pitchFamily="34" charset="0"/>
              <a:buNone/>
            </a:pPr>
            <a:r>
              <a:rPr lang="en-US" dirty="0">
                <a:solidFill>
                  <a:srgbClr val="10266A"/>
                </a:solidFill>
                <a:latin typeface="+mn-lt"/>
                <a:cs typeface="ＭＳ Ｐゴシック" charset="0"/>
              </a:rPr>
              <a:t>Integrating different technologies to make a large variety of services available for managing, manipulating and processing data and metadata within an autonomously-managed infrastructure: </a:t>
            </a:r>
            <a:r>
              <a:rPr lang="it-IT" b="1" dirty="0" err="1">
                <a:solidFill>
                  <a:srgbClr val="10266A"/>
                </a:solidFill>
                <a:latin typeface="+mn-lt"/>
                <a:cs typeface="ＭＳ Ｐゴシック" charset="0"/>
              </a:rPr>
              <a:t>gCube</a:t>
            </a:r>
            <a:r>
              <a:rPr lang="it-IT" b="1" dirty="0">
                <a:solidFill>
                  <a:srgbClr val="10266A"/>
                </a:solidFill>
                <a:latin typeface="+mn-lt"/>
                <a:cs typeface="ＭＳ Ｐゴシック" charset="0"/>
              </a:rPr>
              <a:t> </a:t>
            </a:r>
            <a:r>
              <a:rPr lang="it-IT" b="1" dirty="0" err="1">
                <a:solidFill>
                  <a:srgbClr val="10266A"/>
                </a:solidFill>
                <a:latin typeface="+mn-lt"/>
                <a:cs typeface="ＭＳ Ｐゴシック" charset="0"/>
              </a:rPr>
              <a:t>system</a:t>
            </a:r>
            <a:r>
              <a:rPr lang="it-IT" b="1" dirty="0">
                <a:solidFill>
                  <a:srgbClr val="10266A"/>
                </a:solidFill>
                <a:latin typeface="+mn-lt"/>
                <a:cs typeface="ＭＳ Ｐゴシック" charset="0"/>
              </a:rPr>
              <a:t>, </a:t>
            </a:r>
            <a:r>
              <a:rPr lang="it-IT" b="1" dirty="0" err="1">
                <a:solidFill>
                  <a:srgbClr val="10266A"/>
                </a:solidFill>
                <a:latin typeface="+mn-lt"/>
                <a:cs typeface="ＭＳ Ｐゴシック" charset="0"/>
              </a:rPr>
              <a:t>openModeller</a:t>
            </a:r>
            <a:r>
              <a:rPr lang="it-IT" b="1" dirty="0">
                <a:solidFill>
                  <a:srgbClr val="10266A"/>
                </a:solidFill>
                <a:latin typeface="+mn-lt"/>
                <a:cs typeface="ＭＳ Ｐゴシック" charset="0"/>
              </a:rPr>
              <a:t>, </a:t>
            </a:r>
            <a:r>
              <a:rPr lang="it-IT" b="1" dirty="0" err="1">
                <a:solidFill>
                  <a:srgbClr val="10266A"/>
                </a:solidFill>
                <a:latin typeface="+mn-lt"/>
                <a:cs typeface="ＭＳ Ｐゴシック" charset="0"/>
              </a:rPr>
              <a:t>COMPSs</a:t>
            </a:r>
            <a:r>
              <a:rPr lang="it-IT" b="1" dirty="0">
                <a:solidFill>
                  <a:srgbClr val="10266A"/>
                </a:solidFill>
                <a:latin typeface="+mn-lt"/>
                <a:cs typeface="ＭＳ Ｐゴシック" charset="0"/>
              </a:rPr>
              <a:t>, </a:t>
            </a:r>
            <a:r>
              <a:rPr lang="it-IT" b="1" dirty="0" err="1">
                <a:solidFill>
                  <a:srgbClr val="10266A"/>
                </a:solidFill>
                <a:latin typeface="+mn-lt"/>
                <a:cs typeface="ＭＳ Ｐゴシック" charset="0"/>
              </a:rPr>
              <a:t>EasyGrid</a:t>
            </a:r>
            <a:r>
              <a:rPr lang="it-IT" b="1" dirty="0">
                <a:solidFill>
                  <a:srgbClr val="10266A"/>
                </a:solidFill>
                <a:latin typeface="+mn-lt"/>
                <a:cs typeface="ＭＳ Ｐゴシック" charset="0"/>
              </a:rPr>
              <a:t> AMS, VENUS-C, </a:t>
            </a:r>
            <a:r>
              <a:rPr lang="it-IT" b="1" dirty="0" err="1">
                <a:solidFill>
                  <a:srgbClr val="10266A"/>
                </a:solidFill>
                <a:latin typeface="+mn-lt"/>
                <a:cs typeface="ＭＳ Ｐゴシック" charset="0"/>
              </a:rPr>
              <a:t>HTCondor</a:t>
            </a:r>
            <a:r>
              <a:rPr lang="it-IT" b="1" dirty="0">
                <a:solidFill>
                  <a:srgbClr val="10266A"/>
                </a:solidFill>
                <a:latin typeface="+mn-lt"/>
                <a:cs typeface="ＭＳ Ｐゴシック" charset="0"/>
              </a:rPr>
              <a:t>, </a:t>
            </a:r>
            <a:r>
              <a:rPr lang="it-IT" b="1" dirty="0" err="1">
                <a:solidFill>
                  <a:srgbClr val="10266A"/>
                </a:solidFill>
                <a:latin typeface="+mn-lt"/>
                <a:cs typeface="ＭＳ Ｐゴシック" charset="0"/>
              </a:rPr>
              <a:t>u.store</a:t>
            </a:r>
            <a:endParaRPr lang="it-IT" b="1" dirty="0">
              <a:solidFill>
                <a:srgbClr val="10266A"/>
              </a:solidFill>
              <a:latin typeface="+mn-lt"/>
              <a:cs typeface="ＭＳ Ｐゴシック" charset="0"/>
            </a:endParaRPr>
          </a:p>
        </p:txBody>
      </p:sp>
      <p:sp>
        <p:nvSpPr>
          <p:cNvPr id="96" name="TextBox 40"/>
          <p:cNvSpPr txBox="1">
            <a:spLocks noChangeArrowheads="1"/>
          </p:cNvSpPr>
          <p:nvPr/>
        </p:nvSpPr>
        <p:spPr bwMode="auto">
          <a:xfrm>
            <a:off x="2616200" y="3213100"/>
            <a:ext cx="645318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342900" indent="-3175">
              <a:spcBef>
                <a:spcPct val="20000"/>
              </a:spcBef>
              <a:buFont typeface="Arial" pitchFamily="34" charset="0"/>
              <a:buNone/>
              <a:defRPr>
                <a:solidFill>
                  <a:srgbClr val="10266A"/>
                </a:solidFill>
                <a:latin typeface="+mn-lt"/>
                <a:cs typeface="ＭＳ Ｐゴシック" charset="0"/>
              </a:defRPr>
            </a:lvl1pPr>
          </a:lstStyle>
          <a:p>
            <a:r>
              <a:rPr lang="it-IT" dirty="0" err="1"/>
              <a:t>Leveraging</a:t>
            </a:r>
            <a:r>
              <a:rPr lang="it-IT" dirty="0"/>
              <a:t> on </a:t>
            </a:r>
            <a:r>
              <a:rPr lang="it-IT" dirty="0" err="1"/>
              <a:t>existing</a:t>
            </a:r>
            <a:r>
              <a:rPr lang="it-IT" dirty="0"/>
              <a:t> </a:t>
            </a:r>
            <a:r>
              <a:rPr lang="it-IT" dirty="0" err="1"/>
              <a:t>European</a:t>
            </a:r>
            <a:r>
              <a:rPr lang="it-IT" dirty="0"/>
              <a:t>, </a:t>
            </a:r>
            <a:r>
              <a:rPr lang="it-IT" dirty="0" err="1"/>
              <a:t>Brazilian</a:t>
            </a:r>
            <a:r>
              <a:rPr lang="it-IT" dirty="0"/>
              <a:t> and global data </a:t>
            </a:r>
            <a:r>
              <a:rPr lang="it-IT" dirty="0" err="1"/>
              <a:t>sources</a:t>
            </a:r>
            <a:r>
              <a:rPr lang="it-IT" dirty="0"/>
              <a:t> </a:t>
            </a:r>
            <a:r>
              <a:rPr lang="it-IT" dirty="0" err="1"/>
              <a:t>ranging</a:t>
            </a:r>
            <a:r>
              <a:rPr lang="it-IT" dirty="0"/>
              <a:t> from </a:t>
            </a:r>
            <a:r>
              <a:rPr lang="it-IT" dirty="0" err="1"/>
              <a:t>species</a:t>
            </a:r>
            <a:r>
              <a:rPr lang="it-IT" dirty="0"/>
              <a:t> data - </a:t>
            </a:r>
            <a:r>
              <a:rPr lang="it-IT" dirty="0" err="1"/>
              <a:t>species</a:t>
            </a:r>
            <a:r>
              <a:rPr lang="it-IT" dirty="0"/>
              <a:t> </a:t>
            </a:r>
            <a:r>
              <a:rPr lang="it-IT" dirty="0" err="1"/>
              <a:t>names</a:t>
            </a:r>
            <a:r>
              <a:rPr lang="it-IT" dirty="0"/>
              <a:t>, </a:t>
            </a:r>
            <a:r>
              <a:rPr lang="it-IT" dirty="0" err="1"/>
              <a:t>synonyms</a:t>
            </a:r>
            <a:r>
              <a:rPr lang="it-IT" dirty="0"/>
              <a:t>, </a:t>
            </a:r>
            <a:r>
              <a:rPr lang="it-IT" dirty="0" err="1"/>
              <a:t>taxonomical</a:t>
            </a:r>
            <a:r>
              <a:rPr lang="it-IT" dirty="0"/>
              <a:t> </a:t>
            </a:r>
            <a:r>
              <a:rPr lang="it-IT" dirty="0" err="1"/>
              <a:t>classifications</a:t>
            </a:r>
            <a:r>
              <a:rPr lang="it-IT" dirty="0"/>
              <a:t> - to </a:t>
            </a:r>
            <a:r>
              <a:rPr lang="it-IT" dirty="0" err="1"/>
              <a:t>literature</a:t>
            </a:r>
            <a:r>
              <a:rPr lang="it-IT" dirty="0"/>
              <a:t>, </a:t>
            </a:r>
            <a:r>
              <a:rPr lang="it-IT" dirty="0" err="1"/>
              <a:t>occurrence</a:t>
            </a:r>
            <a:r>
              <a:rPr lang="it-IT" dirty="0"/>
              <a:t> </a:t>
            </a:r>
            <a:r>
              <a:rPr lang="it-IT" dirty="0" err="1"/>
              <a:t>maps</a:t>
            </a:r>
            <a:r>
              <a:rPr lang="it-IT" dirty="0"/>
              <a:t> and images: </a:t>
            </a:r>
            <a:r>
              <a:rPr lang="en-US" b="1" dirty="0"/>
              <a:t>Catalogue of Life, List of Species of the Brazilian Flora, </a:t>
            </a:r>
            <a:r>
              <a:rPr lang="en-US" b="1" dirty="0" err="1"/>
              <a:t>speciesLink</a:t>
            </a:r>
            <a:r>
              <a:rPr lang="en-US" b="1" dirty="0"/>
              <a:t>, Biodiversity Heritage Library, </a:t>
            </a:r>
            <a:r>
              <a:rPr lang="en-US" b="1" dirty="0" err="1"/>
              <a:t>Bioline</a:t>
            </a:r>
            <a:r>
              <a:rPr lang="en-US" b="1" dirty="0"/>
              <a:t> International, Global Biodiversity Information Facility (GBIF).</a:t>
            </a:r>
            <a:endParaRPr lang="it-IT" b="1" dirty="0"/>
          </a:p>
        </p:txBody>
      </p:sp>
      <p:sp>
        <p:nvSpPr>
          <p:cNvPr id="100" name="TextBox 40"/>
          <p:cNvSpPr txBox="1">
            <a:spLocks noChangeArrowheads="1"/>
          </p:cNvSpPr>
          <p:nvPr/>
        </p:nvSpPr>
        <p:spPr bwMode="auto">
          <a:xfrm>
            <a:off x="2618580" y="5003462"/>
            <a:ext cx="6453189" cy="86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342900" indent="-3175">
              <a:spcBef>
                <a:spcPct val="20000"/>
              </a:spcBef>
              <a:buFont typeface="Arial" pitchFamily="34" charset="0"/>
              <a:buNone/>
              <a:defRPr>
                <a:solidFill>
                  <a:srgbClr val="10266A"/>
                </a:solidFill>
                <a:latin typeface="+mn-lt"/>
                <a:cs typeface="ＭＳ Ｐゴシック" charset="0"/>
              </a:defRPr>
            </a:lvl1pPr>
          </a:lstStyle>
          <a:p>
            <a:r>
              <a:rPr lang="it-IT" dirty="0" err="1" smtClean="0"/>
              <a:t>Two</a:t>
            </a:r>
            <a:r>
              <a:rPr lang="it-IT" dirty="0" smtClean="0"/>
              <a:t> use </a:t>
            </a:r>
            <a:r>
              <a:rPr lang="it-IT" dirty="0" err="1" smtClean="0"/>
              <a:t>cases</a:t>
            </a:r>
            <a:r>
              <a:rPr lang="it-IT" dirty="0" smtClean="0"/>
              <a:t>: </a:t>
            </a:r>
            <a:r>
              <a:rPr lang="it-IT" b="1" dirty="0" err="1" smtClean="0"/>
              <a:t>Taxonomy</a:t>
            </a:r>
            <a:r>
              <a:rPr lang="it-IT" b="1" dirty="0" smtClean="0"/>
              <a:t> Management and </a:t>
            </a:r>
            <a:r>
              <a:rPr lang="it-IT" b="1" dirty="0" err="1" smtClean="0"/>
              <a:t>Ecological</a:t>
            </a:r>
            <a:r>
              <a:rPr lang="it-IT" b="1" dirty="0" smtClean="0"/>
              <a:t> </a:t>
            </a:r>
            <a:r>
              <a:rPr lang="it-IT" b="1" dirty="0" err="1" smtClean="0"/>
              <a:t>Niche</a:t>
            </a:r>
            <a:r>
              <a:rPr lang="it-IT" b="1" dirty="0" smtClean="0"/>
              <a:t> </a:t>
            </a:r>
            <a:r>
              <a:rPr lang="it-IT" b="1" dirty="0" err="1" smtClean="0"/>
              <a:t>Modelling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69373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2"/>
          <a:srcRect l="29583" t="37902" r="34676" b="19876"/>
          <a:stretch/>
        </p:blipFill>
        <p:spPr>
          <a:xfrm>
            <a:off x="3695626" y="2603500"/>
            <a:ext cx="5301161" cy="3522663"/>
          </a:xfrm>
          <a:prstGeom prst="rect">
            <a:avLst/>
          </a:prstGeom>
        </p:spPr>
      </p:pic>
      <p:sp>
        <p:nvSpPr>
          <p:cNvPr id="59" name="Marcador de texto 3"/>
          <p:cNvSpPr>
            <a:spLocks noGrp="1"/>
          </p:cNvSpPr>
          <p:nvPr>
            <p:ph idx="1"/>
          </p:nvPr>
        </p:nvSpPr>
        <p:spPr>
          <a:xfrm>
            <a:off x="101600" y="1524000"/>
            <a:ext cx="8229600" cy="4525963"/>
          </a:xfrm>
        </p:spPr>
        <p:txBody>
          <a:bodyPr/>
          <a:lstStyle/>
          <a:p>
            <a:r>
              <a:rPr lang="es-ES" sz="2400" dirty="0" err="1" smtClean="0"/>
              <a:t>EUBrazil</a:t>
            </a:r>
            <a:r>
              <a:rPr lang="es-ES" sz="2400" dirty="0" smtClean="0"/>
              <a:t> </a:t>
            </a:r>
            <a:r>
              <a:rPr lang="es-ES" sz="2400" dirty="0" err="1" smtClean="0"/>
              <a:t>OpenBio</a:t>
            </a:r>
            <a:r>
              <a:rPr lang="es-ES" sz="2400" dirty="0" smtClean="0"/>
              <a:t> </a:t>
            </a:r>
            <a:r>
              <a:rPr lang="es-ES" sz="2400" dirty="0" err="1" smtClean="0"/>
              <a:t>have</a:t>
            </a:r>
            <a:r>
              <a:rPr lang="es-ES" sz="2400" dirty="0" smtClean="0"/>
              <a:t> </a:t>
            </a:r>
            <a:r>
              <a:rPr lang="es-ES" sz="2400" dirty="0" err="1" smtClean="0"/>
              <a:t>implemented</a:t>
            </a:r>
            <a:r>
              <a:rPr lang="es-ES" sz="2400" dirty="0" smtClean="0"/>
              <a:t> new </a:t>
            </a:r>
            <a:r>
              <a:rPr lang="es-ES" sz="2400" dirty="0" err="1" smtClean="0"/>
              <a:t>services</a:t>
            </a:r>
            <a:r>
              <a:rPr lang="es-ES" sz="2400" dirty="0" smtClean="0"/>
              <a:t> and </a:t>
            </a:r>
            <a:r>
              <a:rPr lang="es-ES" sz="2400" dirty="0" err="1" smtClean="0"/>
              <a:t>components</a:t>
            </a:r>
            <a:r>
              <a:rPr lang="es-ES" sz="2400" dirty="0" smtClean="0"/>
              <a:t> </a:t>
            </a:r>
            <a:r>
              <a:rPr lang="es-ES" sz="2400" dirty="0" err="1" smtClean="0"/>
              <a:t>to</a:t>
            </a:r>
            <a:r>
              <a:rPr lang="es-ES" sz="2400" dirty="0" smtClean="0"/>
              <a:t> </a:t>
            </a:r>
            <a:r>
              <a:rPr lang="es-ES" sz="2400" dirty="0" err="1" smtClean="0"/>
              <a:t>ease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development</a:t>
            </a:r>
            <a:r>
              <a:rPr lang="es-ES" sz="2400" dirty="0" smtClean="0"/>
              <a:t> of </a:t>
            </a:r>
            <a:r>
              <a:rPr lang="es-ES" sz="2400" dirty="0" err="1" smtClean="0"/>
              <a:t>applications</a:t>
            </a:r>
            <a:endParaRPr lang="es-ES" sz="2400" dirty="0" smtClean="0"/>
          </a:p>
          <a:p>
            <a:pPr lvl="1"/>
            <a:r>
              <a:rPr lang="es-ES" sz="2000" dirty="0" smtClean="0"/>
              <a:t>Data Access </a:t>
            </a:r>
            <a:r>
              <a:rPr lang="es-ES" sz="2000" dirty="0" err="1" smtClean="0"/>
              <a:t>services</a:t>
            </a:r>
            <a:endParaRPr lang="es-ES" sz="2000" dirty="0" smtClean="0"/>
          </a:p>
          <a:p>
            <a:pPr lvl="2"/>
            <a:r>
              <a:rPr lang="es-ES" sz="1600" dirty="0" err="1" smtClean="0"/>
              <a:t>gCube</a:t>
            </a:r>
            <a:r>
              <a:rPr lang="es-ES" sz="1600" dirty="0" smtClean="0"/>
              <a:t> Storage.</a:t>
            </a:r>
          </a:p>
          <a:p>
            <a:pPr lvl="2"/>
            <a:r>
              <a:rPr lang="es-ES" sz="1600" dirty="0" smtClean="0"/>
              <a:t>Storage </a:t>
            </a:r>
            <a:r>
              <a:rPr lang="es-ES" sz="1600" dirty="0" err="1" smtClean="0"/>
              <a:t>connectors</a:t>
            </a:r>
            <a:r>
              <a:rPr lang="es-ES" sz="1600" dirty="0" smtClean="0"/>
              <a:t>.</a:t>
            </a:r>
          </a:p>
          <a:p>
            <a:pPr lvl="1"/>
            <a:r>
              <a:rPr lang="es-ES" sz="2000" dirty="0" err="1" smtClean="0"/>
              <a:t>Execution</a:t>
            </a:r>
            <a:r>
              <a:rPr lang="es-ES" sz="2000" dirty="0" smtClean="0"/>
              <a:t> </a:t>
            </a:r>
            <a:r>
              <a:rPr lang="es-ES" sz="2000" dirty="0" err="1" smtClean="0"/>
              <a:t>Services</a:t>
            </a:r>
            <a:endParaRPr lang="es-ES" sz="2000" dirty="0" smtClean="0"/>
          </a:p>
          <a:p>
            <a:pPr lvl="2"/>
            <a:r>
              <a:rPr lang="es-ES" sz="1600" dirty="0" smtClean="0"/>
              <a:t>COMPS+PMES </a:t>
            </a:r>
            <a:r>
              <a:rPr lang="es-ES" sz="1600" dirty="0" err="1" smtClean="0"/>
              <a:t>execution</a:t>
            </a:r>
            <a:r>
              <a:rPr lang="es-ES" sz="1600" dirty="0" smtClean="0"/>
              <a:t>.</a:t>
            </a:r>
            <a:endParaRPr lang="es-ES" sz="1600" dirty="0"/>
          </a:p>
          <a:p>
            <a:pPr lvl="2"/>
            <a:r>
              <a:rPr lang="es-ES" sz="1600" dirty="0"/>
              <a:t>OMWS2 </a:t>
            </a:r>
            <a:r>
              <a:rPr lang="es-ES" sz="1600" dirty="0" err="1"/>
              <a:t>Execution</a:t>
            </a:r>
            <a:r>
              <a:rPr lang="es-ES" sz="1600" dirty="0"/>
              <a:t> </a:t>
            </a:r>
            <a:r>
              <a:rPr lang="es-ES" sz="1600" dirty="0" err="1"/>
              <a:t>Services</a:t>
            </a:r>
            <a:endParaRPr lang="es-ES" sz="1600" dirty="0"/>
          </a:p>
          <a:p>
            <a:pPr lvl="3"/>
            <a:r>
              <a:rPr lang="es-ES" sz="1400" dirty="0" err="1"/>
              <a:t>Orchestrator</a:t>
            </a:r>
            <a:r>
              <a:rPr lang="es-ES" sz="1400" dirty="0"/>
              <a:t> </a:t>
            </a:r>
            <a:r>
              <a:rPr lang="es-ES" sz="1400" dirty="0" err="1" smtClean="0"/>
              <a:t>Service</a:t>
            </a:r>
            <a:r>
              <a:rPr lang="es-ES" sz="1400" dirty="0" smtClean="0"/>
              <a:t>.</a:t>
            </a:r>
            <a:endParaRPr lang="es-ES" sz="1400" dirty="0"/>
          </a:p>
          <a:p>
            <a:pPr lvl="1"/>
            <a:r>
              <a:rPr lang="es-ES" sz="2000" dirty="0" err="1" smtClean="0"/>
              <a:t>Developing</a:t>
            </a:r>
            <a:r>
              <a:rPr lang="es-ES" sz="2000" dirty="0" smtClean="0"/>
              <a:t> </a:t>
            </a:r>
            <a:r>
              <a:rPr lang="es-ES" sz="2000" dirty="0" err="1" smtClean="0"/>
              <a:t>portlets</a:t>
            </a:r>
            <a:endParaRPr lang="es-ES" sz="2000" dirty="0" smtClean="0"/>
          </a:p>
          <a:p>
            <a:pPr lvl="2"/>
            <a:r>
              <a:rPr lang="es-ES" sz="1600" dirty="0" smtClean="0"/>
              <a:t>High-</a:t>
            </a:r>
            <a:r>
              <a:rPr lang="es-ES" sz="1600" dirty="0" err="1" smtClean="0"/>
              <a:t>end</a:t>
            </a:r>
            <a:r>
              <a:rPr lang="es-ES" sz="1600" dirty="0" smtClean="0"/>
              <a:t> </a:t>
            </a:r>
            <a:r>
              <a:rPr lang="es-ES" sz="1600" dirty="0" err="1" smtClean="0"/>
              <a:t>services</a:t>
            </a:r>
            <a:endParaRPr lang="es-ES" sz="1600" dirty="0" smtClean="0"/>
          </a:p>
          <a:p>
            <a:pPr lvl="3"/>
            <a:r>
              <a:rPr lang="es-ES" sz="1400" dirty="0" err="1" smtClean="0"/>
              <a:t>Species</a:t>
            </a:r>
            <a:r>
              <a:rPr lang="es-ES" sz="1400" dirty="0" smtClean="0"/>
              <a:t> </a:t>
            </a:r>
            <a:r>
              <a:rPr lang="es-ES" sz="1400" dirty="0" err="1" smtClean="0"/>
              <a:t>Discovery</a:t>
            </a:r>
            <a:r>
              <a:rPr lang="es-ES" sz="1400" dirty="0" smtClean="0"/>
              <a:t> </a:t>
            </a:r>
            <a:r>
              <a:rPr lang="es-ES" sz="1400" dirty="0" err="1" smtClean="0"/>
              <a:t>Service</a:t>
            </a:r>
            <a:r>
              <a:rPr lang="es-ES" sz="1400" dirty="0" smtClean="0"/>
              <a:t>.</a:t>
            </a:r>
          </a:p>
          <a:p>
            <a:pPr lvl="2"/>
            <a:r>
              <a:rPr lang="es-ES" sz="1600" dirty="0" smtClean="0"/>
              <a:t>ENM and XMAP </a:t>
            </a:r>
            <a:r>
              <a:rPr lang="es-ES" sz="1600" dirty="0" err="1" smtClean="0"/>
              <a:t>service</a:t>
            </a:r>
            <a:r>
              <a:rPr lang="es-ES" sz="1600" dirty="0" smtClean="0"/>
              <a:t>.</a:t>
            </a:r>
          </a:p>
        </p:txBody>
      </p:sp>
      <p:sp>
        <p:nvSpPr>
          <p:cNvPr id="60" name="Título 1"/>
          <p:cNvSpPr>
            <a:spLocks noGrp="1"/>
          </p:cNvSpPr>
          <p:nvPr>
            <p:ph type="title"/>
          </p:nvPr>
        </p:nvSpPr>
        <p:spPr>
          <a:xfrm>
            <a:off x="787400" y="325438"/>
            <a:ext cx="8229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b="1" dirty="0"/>
              <a:t>Insight of </a:t>
            </a:r>
            <a:r>
              <a:rPr lang="en-US" sz="3600" b="1" dirty="0" err="1"/>
              <a:t>EUBrazilOpenBio</a:t>
            </a:r>
            <a:r>
              <a:rPr lang="en-US" sz="3600" b="1" dirty="0"/>
              <a:t> infrastructure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595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penBio_PPTTemplate">
  <a:themeElements>
    <a:clrScheme name="Impostazioni personalizzate 10">
      <a:dk1>
        <a:srgbClr val="306D9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68744"/>
      </a:hlink>
      <a:folHlink>
        <a:srgbClr val="CE4F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EUBrazilOpenBio_ppt_template_Jan 2012</Template>
  <TotalTime>42179</TotalTime>
  <Words>1771</Words>
  <Application>Microsoft Macintosh PowerPoint</Application>
  <PresentationFormat>Presentación en pantalla (4:3)</PresentationFormat>
  <Paragraphs>352</Paragraphs>
  <Slides>28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OpenBio_PPTTemplate</vt:lpstr>
      <vt:lpstr>Open Data and Cloud Computing e-Infrastructure for Biodiversity </vt:lpstr>
      <vt:lpstr>EU-Brazil OpenBio</vt:lpstr>
      <vt:lpstr>The Partnership</vt:lpstr>
      <vt:lpstr>The Technological Challenges</vt:lpstr>
      <vt:lpstr>Infrastructure vs e-Infrastructure</vt:lpstr>
      <vt:lpstr>Supporting  Virtual Research Environments</vt:lpstr>
      <vt:lpstr>The EUBRAZILOPENBIO Infrastructure</vt:lpstr>
      <vt:lpstr>An Hybrid Infrastructure</vt:lpstr>
      <vt:lpstr>Insight of EUBrazilOpenBio infrastructure</vt:lpstr>
      <vt:lpstr>Accessing the infrastructure</vt:lpstr>
      <vt:lpstr>General Services - The workspace</vt:lpstr>
      <vt:lpstr>General Services - Species products discovery</vt:lpstr>
      <vt:lpstr>General Services - Species products discovery Occurrence points</vt:lpstr>
      <vt:lpstr>Data Services:gCube</vt:lpstr>
      <vt:lpstr>Use case I: Integration of Taxonomies</vt:lpstr>
      <vt:lpstr>Use case I - Integration of Taxonomies: The problem</vt:lpstr>
      <vt:lpstr>Use case I - Integration of Taxonomies:  Bottlenecks</vt:lpstr>
      <vt:lpstr>Use CASE II: Ecological Niche modelling</vt:lpstr>
      <vt:lpstr>Ecological Niche Modelling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Accessing the infrastructure</vt:lpstr>
      <vt:lpstr>Inventory of components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Sara Pittonet Gaiarin</dc:creator>
  <cp:lastModifiedBy>Daniele Lezzi</cp:lastModifiedBy>
  <cp:revision>142</cp:revision>
  <dcterms:created xsi:type="dcterms:W3CDTF">2011-10-13T11:42:07Z</dcterms:created>
  <dcterms:modified xsi:type="dcterms:W3CDTF">2013-06-04T13:24:48Z</dcterms:modified>
</cp:coreProperties>
</file>