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59" r:id="rId5"/>
    <p:sldId id="260" r:id="rId6"/>
    <p:sldId id="258" r:id="rId7"/>
    <p:sldId id="261" r:id="rId8"/>
    <p:sldId id="262" r:id="rId9"/>
    <p:sldId id="281" r:id="rId10"/>
    <p:sldId id="263" r:id="rId11"/>
    <p:sldId id="264" r:id="rId12"/>
    <p:sldId id="265" r:id="rId13"/>
    <p:sldId id="266" r:id="rId14"/>
    <p:sldId id="268" r:id="rId15"/>
    <p:sldId id="267" r:id="rId16"/>
    <p:sldId id="270" r:id="rId17"/>
    <p:sldId id="273" r:id="rId18"/>
    <p:sldId id="269" r:id="rId19"/>
    <p:sldId id="274" r:id="rId20"/>
    <p:sldId id="271" r:id="rId21"/>
    <p:sldId id="276" r:id="rId22"/>
    <p:sldId id="272" r:id="rId23"/>
    <p:sldId id="275" r:id="rId24"/>
    <p:sldId id="278" r:id="rId25"/>
    <p:sldId id="292" r:id="rId26"/>
    <p:sldId id="277" r:id="rId27"/>
    <p:sldId id="291" r:id="rId28"/>
    <p:sldId id="290" r:id="rId29"/>
    <p:sldId id="289" r:id="rId30"/>
    <p:sldId id="279" r:id="rId31"/>
    <p:sldId id="282" r:id="rId32"/>
    <p:sldId id="283" r:id="rId33"/>
    <p:sldId id="284" r:id="rId34"/>
    <p:sldId id="294" r:id="rId35"/>
    <p:sldId id="293" r:id="rId36"/>
    <p:sldId id="285" r:id="rId37"/>
    <p:sldId id="286" r:id="rId38"/>
    <p:sldId id="28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.cetis.ac.uk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informaticslaboratory.nl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3600"/>
            <a:ext cx="7772400" cy="2990850"/>
          </a:xfrm>
        </p:spPr>
        <p:txBody>
          <a:bodyPr>
            <a:normAutofit/>
          </a:bodyPr>
          <a:lstStyle/>
          <a:p>
            <a:r>
              <a:rPr lang="nl-NL" dirty="0" smtClean="0"/>
              <a:t>MISRAM - </a:t>
            </a:r>
            <a:r>
              <a:rPr lang="en-US" dirty="0"/>
              <a:t>A Model-based Information Security Risk</a:t>
            </a:r>
            <a:br>
              <a:rPr lang="en-US" dirty="0"/>
            </a:br>
            <a:r>
              <a:rPr lang="en-US" dirty="0"/>
              <a:t>Assessment </a:t>
            </a:r>
            <a:r>
              <a:rPr lang="en-US" dirty="0" smtClean="0"/>
              <a:t>Method</a:t>
            </a:r>
            <a:br>
              <a:rPr lang="en-US" dirty="0" smtClean="0"/>
            </a:br>
            <a:r>
              <a:rPr lang="en-US" i="1" dirty="0" smtClean="0"/>
              <a:t>for </a:t>
            </a:r>
            <a:r>
              <a:rPr lang="en-US" i="1" dirty="0"/>
              <a:t>Science Gateways</a:t>
            </a:r>
            <a:endParaRPr lang="nl-NL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6400800" cy="1600200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Evert Mouw, Guido van ’t </a:t>
            </a:r>
            <a:r>
              <a:rPr lang="nl-NL" dirty="0" err="1" smtClean="0"/>
              <a:t>Noordende</a:t>
            </a:r>
            <a:r>
              <a:rPr lang="nl-NL" dirty="0" smtClean="0"/>
              <a:t>,</a:t>
            </a:r>
          </a:p>
          <a:p>
            <a:r>
              <a:rPr lang="nl-NL" dirty="0" smtClean="0"/>
              <a:t>Baas </a:t>
            </a:r>
            <a:r>
              <a:rPr lang="nl-NL" dirty="0"/>
              <a:t>Louter, Silvia </a:t>
            </a:r>
            <a:r>
              <a:rPr lang="nl-NL" dirty="0" err="1"/>
              <a:t>Delgado</a:t>
            </a:r>
            <a:r>
              <a:rPr lang="nl-NL" dirty="0"/>
              <a:t> </a:t>
            </a:r>
            <a:r>
              <a:rPr lang="nl-NL" dirty="0" err="1" smtClean="0"/>
              <a:t>Olabarriaga</a:t>
            </a:r>
            <a:endParaRPr lang="nl-NL" dirty="0" smtClean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i="1" dirty="0"/>
              <a:t>University of Amsterdam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Presentation of the paper at the IWSG 2013, Zurich.</a:t>
            </a:r>
          </a:p>
          <a:p>
            <a:pPr algn="ctr"/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Contact: Evert &lt;post@evert.net&gt;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7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nl-NL" dirty="0" err="1" smtClean="0"/>
              <a:t>Two</a:t>
            </a:r>
            <a:r>
              <a:rPr lang="nl-NL" dirty="0" smtClean="0"/>
              <a:t> </a:t>
            </a:r>
            <a:r>
              <a:rPr lang="nl-NL" dirty="0" err="1" smtClean="0"/>
              <a:t>problems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DCRA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105400"/>
          </a:xfrm>
        </p:spPr>
        <p:txBody>
          <a:bodyPr>
            <a:no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nl-NL" sz="3200" dirty="0" smtClean="0"/>
              <a:t>DCRA is a bit </a:t>
            </a:r>
            <a:r>
              <a:rPr lang="nl-NL" sz="3200" dirty="0" err="1" smtClean="0"/>
              <a:t>complicated</a:t>
            </a:r>
            <a:r>
              <a:rPr lang="nl-NL" sz="3200" dirty="0" smtClean="0"/>
              <a:t>. The model is </a:t>
            </a:r>
            <a:r>
              <a:rPr lang="nl-NL" sz="3200" dirty="0" err="1" smtClean="0"/>
              <a:t>mathematically</a:t>
            </a:r>
            <a:r>
              <a:rPr lang="nl-NL" sz="3200" dirty="0" smtClean="0"/>
              <a:t> sound but </a:t>
            </a:r>
            <a:r>
              <a:rPr lang="nl-NL" sz="3200" dirty="0" err="1" smtClean="0"/>
              <a:t>it’s</a:t>
            </a:r>
            <a:r>
              <a:rPr lang="nl-NL" sz="3200" dirty="0" smtClean="0"/>
              <a:t> </a:t>
            </a:r>
            <a:r>
              <a:rPr lang="nl-NL" sz="3200" dirty="0" err="1" smtClean="0"/>
              <a:t>not</a:t>
            </a:r>
            <a:r>
              <a:rPr lang="nl-NL" sz="3200" dirty="0" smtClean="0"/>
              <a:t> easy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fill</a:t>
            </a:r>
            <a:r>
              <a:rPr lang="nl-NL" sz="3200" dirty="0" smtClean="0"/>
              <a:t> in the </a:t>
            </a:r>
            <a:r>
              <a:rPr lang="nl-NL" sz="3200" dirty="0" err="1" smtClean="0"/>
              <a:t>numbers</a:t>
            </a:r>
            <a:r>
              <a:rPr lang="nl-NL" sz="3200" dirty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make </a:t>
            </a:r>
            <a:r>
              <a:rPr lang="nl-NL" sz="3200" dirty="0" err="1" smtClean="0"/>
              <a:t>quick</a:t>
            </a:r>
            <a:r>
              <a:rPr lang="nl-NL" sz="3200" dirty="0" smtClean="0"/>
              <a:t> </a:t>
            </a:r>
            <a:r>
              <a:rPr lang="nl-NL" sz="3200" dirty="0" err="1" smtClean="0"/>
              <a:t>calculations</a:t>
            </a:r>
            <a:r>
              <a:rPr lang="nl-NL" sz="3200" dirty="0" smtClean="0"/>
              <a:t>.</a:t>
            </a:r>
            <a:br>
              <a:rPr lang="nl-NL" sz="3200" dirty="0" smtClean="0"/>
            </a:br>
            <a:r>
              <a:rPr lang="nl-NL" sz="3200" b="1" dirty="0" smtClean="0">
                <a:solidFill>
                  <a:schemeClr val="accent2"/>
                </a:solidFill>
                <a:sym typeface="Wingdings" pitchFamily="2" charset="2"/>
              </a:rPr>
              <a:t> We </a:t>
            </a:r>
            <a:r>
              <a:rPr lang="nl-NL" sz="3200" b="1" dirty="0" err="1" smtClean="0">
                <a:solidFill>
                  <a:schemeClr val="accent2"/>
                </a:solidFill>
                <a:sym typeface="Wingdings" pitchFamily="2" charset="2"/>
              </a:rPr>
              <a:t>simplified</a:t>
            </a:r>
            <a:r>
              <a:rPr lang="nl-NL" sz="3200" b="1" dirty="0" smtClean="0">
                <a:solidFill>
                  <a:schemeClr val="accent2"/>
                </a:solidFill>
                <a:sym typeface="Wingdings" pitchFamily="2" charset="2"/>
              </a:rPr>
              <a:t> the model a bit (at a </a:t>
            </a:r>
            <a:r>
              <a:rPr lang="nl-NL" sz="3200" b="1" dirty="0" err="1" smtClean="0">
                <a:solidFill>
                  <a:schemeClr val="accent2"/>
                </a:solidFill>
                <a:sym typeface="Wingdings" pitchFamily="2" charset="2"/>
              </a:rPr>
              <a:t>cost</a:t>
            </a:r>
            <a:r>
              <a:rPr lang="nl-NL" sz="3200" b="1" dirty="0" smtClean="0">
                <a:solidFill>
                  <a:schemeClr val="accent2"/>
                </a:solidFill>
                <a:sym typeface="Wingdings" pitchFamily="2" charset="2"/>
              </a:rPr>
              <a:t>).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sz="3200" dirty="0" smtClean="0">
                <a:sym typeface="Wingdings" pitchFamily="2" charset="2"/>
              </a:rPr>
              <a:t>DCRA </a:t>
            </a:r>
            <a:r>
              <a:rPr lang="nl-NL" sz="3200" dirty="0" err="1" smtClean="0">
                <a:sym typeface="Wingdings" pitchFamily="2" charset="2"/>
              </a:rPr>
              <a:t>mostly</a:t>
            </a:r>
            <a:r>
              <a:rPr lang="nl-NL" sz="3200" dirty="0" smtClean="0">
                <a:sym typeface="Wingdings" pitchFamily="2" charset="2"/>
              </a:rPr>
              <a:t> </a:t>
            </a:r>
            <a:r>
              <a:rPr lang="nl-NL" sz="3200" dirty="0" err="1" smtClean="0">
                <a:sym typeface="Wingdings" pitchFamily="2" charset="2"/>
              </a:rPr>
              <a:t>describes</a:t>
            </a:r>
            <a:r>
              <a:rPr lang="nl-NL" sz="3200" dirty="0" smtClean="0">
                <a:sym typeface="Wingdings" pitchFamily="2" charset="2"/>
              </a:rPr>
              <a:t> the </a:t>
            </a:r>
            <a:r>
              <a:rPr lang="nl-NL" sz="3200" dirty="0" err="1" smtClean="0">
                <a:sym typeface="Wingdings" pitchFamily="2" charset="2"/>
              </a:rPr>
              <a:t>calculations</a:t>
            </a:r>
            <a:r>
              <a:rPr lang="nl-NL" sz="3200" dirty="0" smtClean="0">
                <a:sym typeface="Wingdings" pitchFamily="2" charset="2"/>
              </a:rPr>
              <a:t>, </a:t>
            </a:r>
            <a:r>
              <a:rPr lang="nl-NL" sz="3200" dirty="0" err="1" smtClean="0">
                <a:sym typeface="Wingdings" pitchFamily="2" charset="2"/>
              </a:rPr>
              <a:t>not</a:t>
            </a:r>
            <a:r>
              <a:rPr lang="nl-NL" sz="3200" dirty="0" smtClean="0">
                <a:sym typeface="Wingdings" pitchFamily="2" charset="2"/>
              </a:rPr>
              <a:t> the </a:t>
            </a:r>
            <a:r>
              <a:rPr lang="nl-NL" sz="3200" dirty="0" err="1" smtClean="0">
                <a:sym typeface="Wingdings" pitchFamily="2" charset="2"/>
              </a:rPr>
              <a:t>whole</a:t>
            </a:r>
            <a:r>
              <a:rPr lang="nl-NL" sz="3200" dirty="0" smtClean="0">
                <a:sym typeface="Wingdings" pitchFamily="2" charset="2"/>
              </a:rPr>
              <a:t> </a:t>
            </a:r>
            <a:r>
              <a:rPr lang="nl-NL" sz="3200" dirty="0" err="1" smtClean="0">
                <a:sym typeface="Wingdings" pitchFamily="2" charset="2"/>
              </a:rPr>
              <a:t>process</a:t>
            </a:r>
            <a:r>
              <a:rPr lang="nl-NL" sz="3200" dirty="0" smtClean="0">
                <a:sym typeface="Wingdings" pitchFamily="2" charset="2"/>
              </a:rPr>
              <a:t>. It </a:t>
            </a:r>
            <a:r>
              <a:rPr lang="nl-NL" sz="3200" dirty="0" err="1" smtClean="0">
                <a:sym typeface="Wingdings" pitchFamily="2" charset="2"/>
              </a:rPr>
              <a:t>needs</a:t>
            </a:r>
            <a:r>
              <a:rPr lang="nl-NL" sz="3200" dirty="0" smtClean="0">
                <a:sym typeface="Wingdings" pitchFamily="2" charset="2"/>
              </a:rPr>
              <a:t> </a:t>
            </a:r>
            <a:r>
              <a:rPr lang="nl-NL" sz="3200" dirty="0" err="1" smtClean="0">
                <a:sym typeface="Wingdings" pitchFamily="2" charset="2"/>
              </a:rPr>
              <a:t>to</a:t>
            </a:r>
            <a:r>
              <a:rPr lang="nl-NL" sz="3200" dirty="0" smtClean="0">
                <a:sym typeface="Wingdings" pitchFamily="2" charset="2"/>
              </a:rPr>
              <a:t> fit </a:t>
            </a:r>
            <a:r>
              <a:rPr lang="nl-NL" sz="3200" dirty="0" err="1" smtClean="0">
                <a:sym typeface="Wingdings" pitchFamily="2" charset="2"/>
              </a:rPr>
              <a:t>within</a:t>
            </a:r>
            <a:r>
              <a:rPr lang="nl-NL" sz="3200" dirty="0" smtClean="0">
                <a:sym typeface="Wingdings" pitchFamily="2" charset="2"/>
              </a:rPr>
              <a:t> a </a:t>
            </a:r>
            <a:r>
              <a:rPr lang="nl-NL" sz="3200" dirty="0" err="1" smtClean="0">
                <a:sym typeface="Wingdings" pitchFamily="2" charset="2"/>
              </a:rPr>
              <a:t>whole</a:t>
            </a:r>
            <a:r>
              <a:rPr lang="nl-NL" sz="3200" dirty="0" smtClean="0">
                <a:sym typeface="Wingdings" pitchFamily="2" charset="2"/>
              </a:rPr>
              <a:t> “workflow” or </a:t>
            </a:r>
            <a:r>
              <a:rPr lang="nl-NL" sz="3200" dirty="0" err="1" smtClean="0">
                <a:sym typeface="Wingdings" pitchFamily="2" charset="2"/>
              </a:rPr>
              <a:t>process</a:t>
            </a:r>
            <a:r>
              <a:rPr lang="nl-NL" sz="3200" dirty="0" smtClean="0">
                <a:sym typeface="Wingdings" pitchFamily="2" charset="2"/>
              </a:rPr>
              <a:t> model.</a:t>
            </a:r>
            <a:br>
              <a:rPr lang="nl-NL" sz="3200" dirty="0" smtClean="0">
                <a:sym typeface="Wingdings" pitchFamily="2" charset="2"/>
              </a:rPr>
            </a:br>
            <a:r>
              <a:rPr lang="nl-NL" sz="3200" b="1" dirty="0" smtClean="0">
                <a:solidFill>
                  <a:schemeClr val="accent2"/>
                </a:solidFill>
                <a:sym typeface="Wingdings" pitchFamily="2" charset="2"/>
              </a:rPr>
              <a:t> We made </a:t>
            </a:r>
            <a:r>
              <a:rPr lang="nl-NL" sz="3200" b="1" dirty="0" err="1" smtClean="0">
                <a:solidFill>
                  <a:schemeClr val="accent2"/>
                </a:solidFill>
                <a:sym typeface="Wingdings" pitchFamily="2" charset="2"/>
              </a:rPr>
              <a:t>such</a:t>
            </a:r>
            <a:r>
              <a:rPr lang="nl-NL" sz="3200" b="1" dirty="0" smtClean="0">
                <a:solidFill>
                  <a:schemeClr val="accent2"/>
                </a:solidFill>
                <a:sym typeface="Wingdings" pitchFamily="2" charset="2"/>
              </a:rPr>
              <a:t> a “workflow”.</a:t>
            </a:r>
            <a:endParaRPr lang="nl-NL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2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8473"/>
            <a:ext cx="8229600" cy="895927"/>
          </a:xfrm>
        </p:spPr>
        <p:txBody>
          <a:bodyPr/>
          <a:lstStyle/>
          <a:p>
            <a:r>
              <a:rPr lang="nl-NL" dirty="0" smtClean="0"/>
              <a:t>MISRAM workflow (</a:t>
            </a:r>
            <a:r>
              <a:rPr lang="nl-NL" b="1" dirty="0" smtClean="0">
                <a:solidFill>
                  <a:schemeClr val="accent2"/>
                </a:solidFill>
              </a:rPr>
              <a:t>2</a:t>
            </a:r>
            <a:r>
              <a:rPr lang="nl-NL" dirty="0" smtClean="0"/>
              <a:t>/2)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03" y="914401"/>
            <a:ext cx="8314961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15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8473"/>
            <a:ext cx="8229600" cy="895927"/>
          </a:xfrm>
        </p:spPr>
        <p:txBody>
          <a:bodyPr/>
          <a:lstStyle/>
          <a:p>
            <a:r>
              <a:rPr lang="nl-NL" dirty="0" smtClean="0"/>
              <a:t>MISRAM workflow (</a:t>
            </a:r>
            <a:r>
              <a:rPr lang="nl-NL" b="1" dirty="0" smtClean="0">
                <a:solidFill>
                  <a:schemeClr val="accent2"/>
                </a:solidFill>
              </a:rPr>
              <a:t>1</a:t>
            </a:r>
            <a:r>
              <a:rPr lang="nl-NL" dirty="0" smtClean="0"/>
              <a:t>/2)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0" y="1307523"/>
            <a:ext cx="9032835" cy="5550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45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Nice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Science</a:t>
            </a:r>
            <a:r>
              <a:rPr lang="nl-NL" dirty="0" smtClean="0"/>
              <a:t> Gateways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3600" dirty="0" smtClean="0"/>
              <a:t>Gateways </a:t>
            </a:r>
            <a:r>
              <a:rPr lang="nl-NL" sz="3600" dirty="0" err="1" smtClean="0"/>
              <a:t>typically</a:t>
            </a:r>
            <a:r>
              <a:rPr lang="nl-NL" sz="3600" dirty="0" smtClean="0"/>
              <a:t> live </a:t>
            </a:r>
            <a:r>
              <a:rPr lang="nl-NL" sz="3600" dirty="0" err="1" smtClean="0"/>
              <a:t>between</a:t>
            </a:r>
            <a:r>
              <a:rPr lang="nl-NL" sz="3600" dirty="0" smtClean="0"/>
              <a:t> </a:t>
            </a:r>
            <a:r>
              <a:rPr lang="nl-NL" sz="3600" b="1" dirty="0" err="1" smtClean="0">
                <a:solidFill>
                  <a:schemeClr val="accent1"/>
                </a:solidFill>
              </a:rPr>
              <a:t>layers</a:t>
            </a:r>
            <a:r>
              <a:rPr lang="nl-NL" sz="3600" dirty="0" smtClean="0"/>
              <a:t>: </a:t>
            </a:r>
            <a:r>
              <a:rPr lang="nl-NL" sz="3600" dirty="0" err="1" smtClean="0"/>
              <a:t>between</a:t>
            </a:r>
            <a:r>
              <a:rPr lang="nl-NL" sz="3600" dirty="0" smtClean="0"/>
              <a:t> user systems, </a:t>
            </a:r>
            <a:r>
              <a:rPr lang="nl-NL" sz="3600" dirty="0" err="1" smtClean="0"/>
              <a:t>and</a:t>
            </a:r>
            <a:r>
              <a:rPr lang="nl-NL" sz="3600" dirty="0" smtClean="0"/>
              <a:t> </a:t>
            </a:r>
            <a:r>
              <a:rPr lang="nl-NL" sz="3600" dirty="0" err="1" smtClean="0"/>
              <a:t>grid</a:t>
            </a:r>
            <a:r>
              <a:rPr lang="nl-NL" sz="3600" dirty="0" smtClean="0"/>
              <a:t> or </a:t>
            </a:r>
            <a:r>
              <a:rPr lang="nl-NL" sz="3600" dirty="0" err="1" smtClean="0"/>
              <a:t>cloud</a:t>
            </a:r>
            <a:r>
              <a:rPr lang="nl-NL" sz="3600" dirty="0" smtClean="0"/>
              <a:t>. </a:t>
            </a:r>
            <a:r>
              <a:rPr lang="nl-NL" sz="3600" dirty="0" err="1" smtClean="0"/>
              <a:t>This</a:t>
            </a:r>
            <a:r>
              <a:rPr lang="nl-NL" sz="3600" dirty="0" smtClean="0"/>
              <a:t> </a:t>
            </a:r>
            <a:r>
              <a:rPr lang="nl-NL" sz="3600" b="1" dirty="0" smtClean="0">
                <a:solidFill>
                  <a:schemeClr val="accent1"/>
                </a:solidFill>
              </a:rPr>
              <a:t>model-</a:t>
            </a:r>
            <a:r>
              <a:rPr lang="nl-NL" sz="3600" b="1" dirty="0" err="1" smtClean="0">
                <a:solidFill>
                  <a:schemeClr val="accent1"/>
                </a:solidFill>
              </a:rPr>
              <a:t>based</a:t>
            </a:r>
            <a:r>
              <a:rPr lang="nl-NL" sz="3600" b="1" dirty="0" smtClean="0">
                <a:solidFill>
                  <a:schemeClr val="accent1"/>
                </a:solidFill>
              </a:rPr>
              <a:t> or </a:t>
            </a:r>
            <a:r>
              <a:rPr lang="nl-NL" sz="3600" b="1" dirty="0" err="1" smtClean="0">
                <a:solidFill>
                  <a:schemeClr val="accent1"/>
                </a:solidFill>
              </a:rPr>
              <a:t>architecture-based</a:t>
            </a:r>
            <a:r>
              <a:rPr lang="nl-NL" sz="3600" b="1" dirty="0" smtClean="0">
                <a:solidFill>
                  <a:schemeClr val="accent1"/>
                </a:solidFill>
              </a:rPr>
              <a:t> </a:t>
            </a:r>
            <a:r>
              <a:rPr lang="nl-NL" sz="3600" dirty="0" err="1" smtClean="0"/>
              <a:t>method</a:t>
            </a:r>
            <a:r>
              <a:rPr lang="nl-NL" sz="3600" dirty="0" smtClean="0"/>
              <a:t> fits in well.</a:t>
            </a:r>
          </a:p>
          <a:p>
            <a:r>
              <a:rPr lang="nl-NL" sz="3600" dirty="0" err="1" smtClean="0"/>
              <a:t>Science</a:t>
            </a:r>
            <a:r>
              <a:rPr lang="nl-NL" sz="3600" dirty="0" smtClean="0"/>
              <a:t> Gateways: </a:t>
            </a:r>
            <a:r>
              <a:rPr lang="nl-NL" sz="3600" dirty="0" err="1" smtClean="0"/>
              <a:t>who</a:t>
            </a:r>
            <a:r>
              <a:rPr lang="nl-NL" sz="3600" dirty="0" smtClean="0"/>
              <a:t> </a:t>
            </a:r>
            <a:r>
              <a:rPr lang="nl-NL" sz="3600" dirty="0" err="1" smtClean="0"/>
              <a:t>can</a:t>
            </a:r>
            <a:r>
              <a:rPr lang="nl-NL" sz="3600" dirty="0" smtClean="0"/>
              <a:t> </a:t>
            </a:r>
            <a:r>
              <a:rPr lang="nl-NL" sz="3600" dirty="0" err="1" smtClean="0"/>
              <a:t>determine</a:t>
            </a:r>
            <a:r>
              <a:rPr lang="nl-NL" sz="3600" dirty="0" smtClean="0"/>
              <a:t> the code </a:t>
            </a:r>
            <a:r>
              <a:rPr lang="nl-NL" sz="3600" dirty="0" err="1" smtClean="0"/>
              <a:t>quality</a:t>
            </a:r>
            <a:r>
              <a:rPr lang="nl-NL" sz="3600" dirty="0" smtClean="0"/>
              <a:t>, the </a:t>
            </a:r>
            <a:r>
              <a:rPr lang="nl-NL" sz="3600" dirty="0" err="1" smtClean="0"/>
              <a:t>inner</a:t>
            </a:r>
            <a:r>
              <a:rPr lang="nl-NL" sz="3600" dirty="0" smtClean="0"/>
              <a:t> security, the </a:t>
            </a:r>
            <a:r>
              <a:rPr lang="nl-NL" sz="3600" dirty="0" err="1" smtClean="0"/>
              <a:t>usage</a:t>
            </a:r>
            <a:r>
              <a:rPr lang="nl-NL" sz="3600" dirty="0" smtClean="0"/>
              <a:t>? </a:t>
            </a:r>
            <a:r>
              <a:rPr lang="nl-NL" sz="3600" b="1" dirty="0" err="1" smtClean="0">
                <a:solidFill>
                  <a:schemeClr val="accent1"/>
                </a:solidFill>
              </a:rPr>
              <a:t>Who</a:t>
            </a:r>
            <a:r>
              <a:rPr lang="nl-NL" sz="3600" b="1" dirty="0" smtClean="0">
                <a:solidFill>
                  <a:schemeClr val="accent1"/>
                </a:solidFill>
              </a:rPr>
              <a:t> is the expert?</a:t>
            </a:r>
            <a:r>
              <a:rPr lang="nl-NL" sz="3600" dirty="0" smtClean="0"/>
              <a:t> </a:t>
            </a:r>
            <a:r>
              <a:rPr lang="nl-NL" sz="3600" dirty="0" err="1" smtClean="0"/>
              <a:t>Isn’t</a:t>
            </a:r>
            <a:r>
              <a:rPr lang="nl-NL" sz="3600" dirty="0" smtClean="0"/>
              <a:t> </a:t>
            </a:r>
            <a:r>
              <a:rPr lang="nl-NL" sz="3600" dirty="0" err="1" smtClean="0"/>
              <a:t>that</a:t>
            </a:r>
            <a:r>
              <a:rPr lang="nl-NL" sz="3600" dirty="0" smtClean="0"/>
              <a:t> the </a:t>
            </a:r>
            <a:r>
              <a:rPr lang="nl-NL" sz="3600" dirty="0" err="1" smtClean="0"/>
              <a:t>dev</a:t>
            </a:r>
            <a:r>
              <a:rPr lang="nl-NL" sz="3600" dirty="0" smtClean="0"/>
              <a:t>/</a:t>
            </a:r>
            <a:r>
              <a:rPr lang="nl-NL" sz="3600" dirty="0" err="1" smtClean="0"/>
              <a:t>admin</a:t>
            </a:r>
            <a:r>
              <a:rPr lang="nl-NL" sz="3600" dirty="0" smtClean="0"/>
              <a:t> </a:t>
            </a:r>
            <a:r>
              <a:rPr lang="nl-NL" sz="3600" dirty="0" err="1" smtClean="0"/>
              <a:t>group</a:t>
            </a:r>
            <a:r>
              <a:rPr lang="nl-NL" sz="3600" dirty="0" smtClean="0"/>
              <a:t> </a:t>
            </a:r>
            <a:r>
              <a:rPr lang="nl-NL" sz="3600" dirty="0" err="1" smtClean="0"/>
              <a:t>itself</a:t>
            </a:r>
            <a:r>
              <a:rPr lang="nl-NL" sz="3600" dirty="0" smtClean="0"/>
              <a:t>?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51263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/>
          </a:bodyPr>
          <a:lstStyle/>
          <a:p>
            <a:r>
              <a:rPr lang="nl-NL" sz="6600" b="1" dirty="0" smtClean="0">
                <a:solidFill>
                  <a:schemeClr val="accent1"/>
                </a:solidFill>
              </a:rPr>
              <a:t>A few practical hints</a:t>
            </a:r>
            <a:endParaRPr lang="nl-NL" sz="6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More are </a:t>
            </a:r>
            <a:r>
              <a:rPr lang="nl-NL" dirty="0" err="1">
                <a:solidFill>
                  <a:schemeClr val="bg1">
                    <a:lumMod val="50000"/>
                  </a:schemeClr>
                </a:solidFill>
              </a:rPr>
              <a:t>g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</a:rPr>
              <a:t>iven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 in the paper.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8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(</a:t>
            </a:r>
            <a:r>
              <a:rPr lang="nl-NL" dirty="0" err="1" smtClean="0"/>
              <a:t>getting</a:t>
            </a:r>
            <a:r>
              <a:rPr lang="nl-NL" dirty="0" smtClean="0"/>
              <a:t> the expert opinion)</a:t>
            </a:r>
            <a:br>
              <a:rPr lang="nl-NL" dirty="0" smtClean="0"/>
            </a:br>
            <a:r>
              <a:rPr lang="nl-NL" b="1" dirty="0" err="1" smtClean="0"/>
              <a:t>surveying</a:t>
            </a:r>
            <a:r>
              <a:rPr lang="nl-NL" b="1" dirty="0" smtClean="0"/>
              <a:t> tips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/>
                </a:solidFill>
              </a:rPr>
              <a:t>Likert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scale, 5 points</a:t>
            </a:r>
            <a:r>
              <a:rPr lang="en-US" dirty="0" smtClean="0"/>
              <a:t>: </a:t>
            </a:r>
            <a:r>
              <a:rPr lang="en-US" dirty="0"/>
              <a:t>none, low, moderate, high, very high, </a:t>
            </a:r>
            <a:r>
              <a:rPr lang="en-US" i="1" dirty="0">
                <a:solidFill>
                  <a:schemeClr val="accent3"/>
                </a:solidFill>
              </a:rPr>
              <a:t>no </a:t>
            </a:r>
            <a:r>
              <a:rPr lang="en-US" i="1" dirty="0" smtClean="0">
                <a:solidFill>
                  <a:schemeClr val="accent3"/>
                </a:solidFill>
              </a:rPr>
              <a:t>answer</a:t>
            </a:r>
          </a:p>
          <a:p>
            <a:r>
              <a:rPr lang="en-US" b="1" dirty="0">
                <a:solidFill>
                  <a:schemeClr val="accent1"/>
                </a:solidFill>
              </a:rPr>
              <a:t>k</a:t>
            </a:r>
            <a:r>
              <a:rPr lang="en-US" dirty="0"/>
              <a:t>eep </a:t>
            </a:r>
            <a:r>
              <a:rPr lang="en-US" b="1" dirty="0">
                <a:solidFill>
                  <a:schemeClr val="accent1"/>
                </a:solidFill>
              </a:rPr>
              <a:t>i</a:t>
            </a:r>
            <a:r>
              <a:rPr lang="en-US" dirty="0"/>
              <a:t>t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hort (and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imple </a:t>
            </a:r>
            <a:r>
              <a:rPr lang="en-US" dirty="0" smtClean="0">
                <a:sym typeface="Wingdings" pitchFamily="2" charset="2"/>
              </a:rPr>
              <a:t>KISS)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/>
              <a:t>better </a:t>
            </a:r>
            <a:r>
              <a:rPr lang="en-US" dirty="0" smtClean="0"/>
              <a:t>participation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/>
              <a:t>less selection </a:t>
            </a:r>
            <a:r>
              <a:rPr lang="en-US" dirty="0" smtClean="0"/>
              <a:t>bias</a:t>
            </a:r>
          </a:p>
          <a:p>
            <a:r>
              <a:rPr lang="nl-NL" dirty="0"/>
              <a:t> </a:t>
            </a:r>
            <a:r>
              <a:rPr lang="nl-NL" dirty="0" err="1"/>
              <a:t>allow</a:t>
            </a:r>
            <a:r>
              <a:rPr lang="nl-NL" dirty="0"/>
              <a:t> </a:t>
            </a:r>
            <a:r>
              <a:rPr lang="nl-NL" b="1" dirty="0">
                <a:solidFill>
                  <a:schemeClr val="accent3"/>
                </a:solidFill>
              </a:rPr>
              <a:t>free-</a:t>
            </a:r>
            <a:r>
              <a:rPr lang="nl-NL" b="1" dirty="0" err="1">
                <a:solidFill>
                  <a:schemeClr val="accent3"/>
                </a:solidFill>
              </a:rPr>
              <a:t>text</a:t>
            </a:r>
            <a:r>
              <a:rPr lang="nl-NL" b="1" dirty="0">
                <a:solidFill>
                  <a:schemeClr val="accent3"/>
                </a:solidFill>
              </a:rPr>
              <a:t> </a:t>
            </a:r>
            <a:r>
              <a:rPr lang="nl-NL" b="1" dirty="0" err="1">
                <a:solidFill>
                  <a:schemeClr val="accent3"/>
                </a:solidFill>
              </a:rPr>
              <a:t>comments</a:t>
            </a:r>
            <a:endParaRPr lang="nl-NL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0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(</a:t>
            </a:r>
            <a:r>
              <a:rPr lang="nl-NL" dirty="0" err="1" smtClean="0"/>
              <a:t>getting</a:t>
            </a:r>
            <a:r>
              <a:rPr lang="nl-NL" dirty="0" smtClean="0"/>
              <a:t> the expert opinion)</a:t>
            </a:r>
            <a:br>
              <a:rPr lang="nl-NL" dirty="0" smtClean="0"/>
            </a:br>
            <a:r>
              <a:rPr lang="nl-NL" b="1" dirty="0" err="1" smtClean="0"/>
              <a:t>defeat</a:t>
            </a:r>
            <a:r>
              <a:rPr lang="nl-NL" b="1" dirty="0" smtClean="0"/>
              <a:t> </a:t>
            </a:r>
            <a:r>
              <a:rPr lang="nl-NL" b="1" dirty="0" err="1" smtClean="0"/>
              <a:t>outliers</a:t>
            </a:r>
            <a:r>
              <a:rPr lang="nl-NL" b="1" dirty="0" smtClean="0"/>
              <a:t> </a:t>
            </a:r>
            <a:r>
              <a:rPr lang="nl-NL" b="1" dirty="0" err="1" smtClean="0"/>
              <a:t>with</a:t>
            </a:r>
            <a:r>
              <a:rPr lang="nl-NL" b="1" dirty="0"/>
              <a:t> a </a:t>
            </a:r>
            <a:r>
              <a:rPr lang="nl-NL" b="1" dirty="0" err="1"/>
              <a:t>trimmed</a:t>
            </a:r>
            <a:r>
              <a:rPr lang="nl-NL" b="1" dirty="0"/>
              <a:t> </a:t>
            </a:r>
            <a:r>
              <a:rPr lang="nl-NL" b="1" dirty="0" err="1"/>
              <a:t>mean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Outliers</a:t>
            </a:r>
            <a:r>
              <a:rPr lang="nl-NL" dirty="0" smtClean="0"/>
              <a:t> have </a:t>
            </a:r>
            <a:r>
              <a:rPr lang="nl-NL" dirty="0" err="1" smtClean="0"/>
              <a:t>much</a:t>
            </a:r>
            <a:r>
              <a:rPr lang="nl-NL" dirty="0" smtClean="0"/>
              <a:t> effect </a:t>
            </a:r>
            <a:r>
              <a:rPr lang="nl-NL" dirty="0" err="1" smtClean="0"/>
              <a:t>when</a:t>
            </a:r>
            <a:r>
              <a:rPr lang="nl-NL" dirty="0" smtClean="0"/>
              <a:t> the </a:t>
            </a:r>
            <a:r>
              <a:rPr lang="nl-NL" dirty="0" err="1"/>
              <a:t>number</a:t>
            </a:r>
            <a:r>
              <a:rPr lang="nl-NL" dirty="0"/>
              <a:t> of </a:t>
            </a:r>
            <a:r>
              <a:rPr lang="nl-NL" dirty="0" err="1" smtClean="0"/>
              <a:t>respondents</a:t>
            </a:r>
            <a:r>
              <a:rPr lang="nl-NL" dirty="0" smtClean="0"/>
              <a:t> is </a:t>
            </a:r>
            <a:r>
              <a:rPr lang="nl-NL" dirty="0" err="1" smtClean="0"/>
              <a:t>mall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Still</a:t>
            </a:r>
            <a:r>
              <a:rPr lang="nl-NL" dirty="0" smtClean="0"/>
              <a:t>, the </a:t>
            </a:r>
            <a:r>
              <a:rPr lang="nl-NL" dirty="0" err="1"/>
              <a:t>mean</a:t>
            </a:r>
            <a:r>
              <a:rPr lang="nl-NL" dirty="0"/>
              <a:t> </a:t>
            </a:r>
            <a:r>
              <a:rPr lang="nl-NL" dirty="0" smtClean="0"/>
              <a:t>is </a:t>
            </a:r>
            <a:r>
              <a:rPr lang="nl-NL" dirty="0" err="1" smtClean="0"/>
              <a:t>better</a:t>
            </a:r>
            <a:r>
              <a:rPr lang="nl-NL" dirty="0" smtClean="0"/>
              <a:t> </a:t>
            </a:r>
            <a:r>
              <a:rPr lang="nl-NL" dirty="0" err="1" smtClean="0"/>
              <a:t>than</a:t>
            </a:r>
            <a:r>
              <a:rPr lang="nl-NL" dirty="0" smtClean="0"/>
              <a:t> the </a:t>
            </a:r>
            <a:r>
              <a:rPr lang="nl-NL" dirty="0" err="1"/>
              <a:t>median</a:t>
            </a:r>
            <a:r>
              <a:rPr lang="nl-NL" dirty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get the </a:t>
            </a:r>
            <a:r>
              <a:rPr lang="nl-NL" dirty="0" err="1" smtClean="0"/>
              <a:t>average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a small </a:t>
            </a:r>
            <a:r>
              <a:rPr lang="nl-NL" dirty="0" err="1" smtClean="0"/>
              <a:t>group</a:t>
            </a:r>
            <a:r>
              <a:rPr lang="nl-NL" dirty="0" smtClean="0"/>
              <a:t>, </a:t>
            </a:r>
            <a:r>
              <a:rPr lang="en-US" dirty="0"/>
              <a:t>e.g. </a:t>
            </a:r>
            <a:r>
              <a:rPr lang="en-US" dirty="0" smtClean="0"/>
              <a:t>when six </a:t>
            </a:r>
            <a:r>
              <a:rPr lang="en-US" dirty="0"/>
              <a:t>of the respondents assign value ‘3’, and the seven others assign ‘4</a:t>
            </a:r>
            <a:r>
              <a:rPr lang="en-US" dirty="0" smtClean="0"/>
              <a:t>’.</a:t>
            </a:r>
            <a:endParaRPr lang="nl-NL" dirty="0" smtClean="0"/>
          </a:p>
          <a:p>
            <a:r>
              <a:rPr lang="nl-NL" dirty="0" err="1" smtClean="0"/>
              <a:t>Another</a:t>
            </a:r>
            <a:r>
              <a:rPr lang="nl-NL" dirty="0" smtClean="0"/>
              <a:t> solution: </a:t>
            </a:r>
            <a:r>
              <a:rPr lang="nl-NL" dirty="0" err="1" smtClean="0"/>
              <a:t>use</a:t>
            </a:r>
            <a:r>
              <a:rPr lang="nl-NL" dirty="0"/>
              <a:t> a </a:t>
            </a:r>
            <a:r>
              <a:rPr lang="nl-NL" b="1" dirty="0" err="1">
                <a:solidFill>
                  <a:schemeClr val="accent1"/>
                </a:solidFill>
              </a:rPr>
              <a:t>trimmed</a:t>
            </a:r>
            <a:r>
              <a:rPr lang="nl-NL" b="1" dirty="0">
                <a:solidFill>
                  <a:schemeClr val="accent1"/>
                </a:solidFill>
              </a:rPr>
              <a:t> </a:t>
            </a:r>
            <a:r>
              <a:rPr lang="nl-NL" b="1" dirty="0" err="1" smtClean="0">
                <a:solidFill>
                  <a:schemeClr val="accent1"/>
                </a:solidFill>
              </a:rPr>
              <a:t>mean</a:t>
            </a:r>
            <a:r>
              <a:rPr lang="nl-NL" dirty="0" smtClean="0"/>
              <a:t>.</a:t>
            </a:r>
            <a:r>
              <a:rPr lang="en-US" dirty="0"/>
              <a:t> Leave out </a:t>
            </a:r>
            <a:r>
              <a:rPr lang="en-US" b="1" i="1" dirty="0">
                <a:solidFill>
                  <a:schemeClr val="accent3"/>
                </a:solidFill>
              </a:rPr>
              <a:t>x</a:t>
            </a:r>
            <a:r>
              <a:rPr lang="en-US" dirty="0"/>
              <a:t>% of the highest and the lowest values.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532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Include</a:t>
            </a:r>
            <a:r>
              <a:rPr lang="nl-NL" dirty="0" smtClean="0"/>
              <a:t> a classic questionnaire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The non-model risk assessment </a:t>
            </a:r>
            <a:r>
              <a:rPr lang="nl-NL" dirty="0" err="1" smtClean="0"/>
              <a:t>methods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do </a:t>
            </a:r>
            <a:r>
              <a:rPr lang="nl-NL" dirty="0" err="1" smtClean="0"/>
              <a:t>detects</a:t>
            </a:r>
            <a:r>
              <a:rPr lang="nl-NL" dirty="0" smtClean="0"/>
              <a:t> </a:t>
            </a:r>
            <a:r>
              <a:rPr lang="nl-NL" dirty="0" err="1" smtClean="0"/>
              <a:t>vulnerabilities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risks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are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catched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our</a:t>
            </a:r>
            <a:r>
              <a:rPr lang="nl-NL" dirty="0" smtClean="0"/>
              <a:t> model-</a:t>
            </a:r>
            <a:r>
              <a:rPr lang="nl-NL" dirty="0" err="1" smtClean="0"/>
              <a:t>based</a:t>
            </a:r>
            <a:r>
              <a:rPr lang="nl-NL" dirty="0" smtClean="0"/>
              <a:t> approach </a:t>
            </a:r>
            <a:r>
              <a:rPr lang="nl-NL" dirty="0" err="1" smtClean="0"/>
              <a:t>alone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Use</a:t>
            </a:r>
            <a:r>
              <a:rPr lang="nl-NL" dirty="0" smtClean="0"/>
              <a:t> a short questionnaire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includes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are </a:t>
            </a:r>
            <a:r>
              <a:rPr lang="nl-NL" dirty="0" err="1" smtClean="0"/>
              <a:t>obligatory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legal</a:t>
            </a:r>
            <a:r>
              <a:rPr lang="nl-NL" dirty="0" smtClean="0"/>
              <a:t> domain. For the Netherlands, in </a:t>
            </a:r>
            <a:r>
              <a:rPr lang="nl-NL" dirty="0" err="1" smtClean="0"/>
              <a:t>healthcare</a:t>
            </a:r>
            <a:r>
              <a:rPr lang="nl-NL" dirty="0" smtClean="0"/>
              <a:t>, </a:t>
            </a:r>
            <a:r>
              <a:rPr lang="nl-NL" dirty="0" err="1" smtClean="0"/>
              <a:t>that</a:t>
            </a:r>
            <a:r>
              <a:rPr lang="nl-NL" dirty="0"/>
              <a:t> is NEN </a:t>
            </a:r>
            <a:r>
              <a:rPr lang="nl-NL" dirty="0" smtClean="0"/>
              <a:t>7510.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874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Creating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IT&amp;I diagram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42" y="1394401"/>
            <a:ext cx="4862946" cy="3738563"/>
          </a:xfrm>
        </p:spPr>
        <p:txBody>
          <a:bodyPr/>
          <a:lstStyle/>
          <a:p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do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Graphviz</a:t>
            </a:r>
            <a:r>
              <a:rPr lang="nl-NL" dirty="0" smtClean="0"/>
              <a:t>, Visio, Dia, or </a:t>
            </a:r>
            <a:r>
              <a:rPr lang="nl-NL" dirty="0" err="1" smtClean="0"/>
              <a:t>whatever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like</a:t>
            </a:r>
            <a:r>
              <a:rPr lang="nl-NL" dirty="0" smtClean="0"/>
              <a:t>.</a:t>
            </a:r>
          </a:p>
          <a:p>
            <a:r>
              <a:rPr lang="nl-NL" dirty="0" smtClean="0"/>
              <a:t>I </a:t>
            </a:r>
            <a:r>
              <a:rPr lang="nl-NL" dirty="0" err="1" smtClean="0"/>
              <a:t>like</a:t>
            </a:r>
            <a:r>
              <a:rPr lang="nl-NL" dirty="0" smtClean="0"/>
              <a:t> </a:t>
            </a:r>
            <a:r>
              <a:rPr lang="nl-NL" dirty="0" err="1" smtClean="0"/>
              <a:t>Archi</a:t>
            </a:r>
            <a:r>
              <a:rPr lang="nl-NL" dirty="0" smtClean="0"/>
              <a:t>. It </a:t>
            </a:r>
            <a:r>
              <a:rPr lang="nl-NL" dirty="0" err="1" smtClean="0"/>
              <a:t>creates</a:t>
            </a:r>
            <a:r>
              <a:rPr lang="nl-NL" dirty="0" smtClean="0"/>
              <a:t> ArchiMate </a:t>
            </a:r>
            <a:r>
              <a:rPr lang="nl-NL" dirty="0" err="1" smtClean="0"/>
              <a:t>diagrams</a:t>
            </a:r>
            <a:r>
              <a:rPr lang="nl-NL" dirty="0" smtClean="0"/>
              <a:t>.</a:t>
            </a:r>
            <a:br>
              <a:rPr lang="nl-NL" dirty="0" smtClean="0"/>
            </a:br>
            <a:r>
              <a:rPr lang="nl-NL" dirty="0" smtClean="0"/>
              <a:t>IT&amp;I was </a:t>
            </a:r>
            <a:r>
              <a:rPr lang="nl-NL" dirty="0" err="1" smtClean="0"/>
              <a:t>derived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ArchiMate.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745" y="1524000"/>
            <a:ext cx="4186912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56388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latin typeface="Calibri" pitchFamily="34" charset="0"/>
                <a:ea typeface="Verdana" pitchFamily="34" charset="0"/>
                <a:cs typeface="Verdana" pitchFamily="34" charset="0"/>
                <a:hlinkClick r:id="rId3"/>
              </a:rPr>
              <a:t>http://archi.cetis.ac.uk</a:t>
            </a:r>
            <a:r>
              <a:rPr lang="nl-NL" sz="3200" dirty="0" smtClean="0">
                <a:latin typeface="Calibri" pitchFamily="34" charset="0"/>
                <a:ea typeface="Verdana" pitchFamily="34" charset="0"/>
                <a:cs typeface="Verdana" pitchFamily="34" charset="0"/>
                <a:hlinkClick r:id="rId3"/>
              </a:rPr>
              <a:t>/</a:t>
            </a:r>
            <a:r>
              <a:rPr lang="nl-NL" sz="32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3200" dirty="0"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70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The </a:t>
            </a:r>
            <a:r>
              <a:rPr lang="nl-NL" dirty="0" err="1" smtClean="0"/>
              <a:t>integrated</a:t>
            </a:r>
            <a:r>
              <a:rPr lang="nl-NL" dirty="0" smtClean="0"/>
              <a:t> report is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others</a:t>
            </a:r>
            <a:r>
              <a:rPr lang="nl-NL" dirty="0" smtClean="0"/>
              <a:t> </a:t>
            </a:r>
            <a:r>
              <a:rPr lang="nl-NL" dirty="0" err="1" smtClean="0"/>
              <a:t>too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The end-</a:t>
            </a:r>
            <a:r>
              <a:rPr lang="nl-NL" sz="3600" dirty="0" err="1" smtClean="0"/>
              <a:t>result</a:t>
            </a:r>
            <a:r>
              <a:rPr lang="nl-NL" sz="3600" dirty="0" smtClean="0"/>
              <a:t> is </a:t>
            </a:r>
            <a:r>
              <a:rPr lang="nl-NL" sz="3600" dirty="0" err="1" smtClean="0"/>
              <a:t>an</a:t>
            </a:r>
            <a:r>
              <a:rPr lang="nl-NL" sz="3600" dirty="0" smtClean="0"/>
              <a:t> </a:t>
            </a:r>
            <a:r>
              <a:rPr lang="nl-NL" sz="3600" dirty="0" err="1" smtClean="0"/>
              <a:t>integrated</a:t>
            </a:r>
            <a:r>
              <a:rPr lang="nl-NL" sz="3600" dirty="0" smtClean="0"/>
              <a:t> report.</a:t>
            </a:r>
          </a:p>
          <a:p>
            <a:r>
              <a:rPr lang="nl-NL" sz="3600" dirty="0" smtClean="0"/>
              <a:t>It </a:t>
            </a:r>
            <a:r>
              <a:rPr lang="nl-NL" sz="3600" dirty="0" err="1" smtClean="0"/>
              <a:t>should</a:t>
            </a:r>
            <a:r>
              <a:rPr lang="nl-NL" sz="3600" dirty="0" smtClean="0"/>
              <a:t> </a:t>
            </a:r>
            <a:r>
              <a:rPr lang="nl-NL" sz="3600" dirty="0" err="1" smtClean="0"/>
              <a:t>be</a:t>
            </a:r>
            <a:r>
              <a:rPr lang="nl-NL" sz="3600" dirty="0" smtClean="0"/>
              <a:t> </a:t>
            </a:r>
            <a:r>
              <a:rPr lang="nl-NL" sz="3600" b="1" dirty="0" err="1" smtClean="0">
                <a:solidFill>
                  <a:schemeClr val="accent1"/>
                </a:solidFill>
              </a:rPr>
              <a:t>readable</a:t>
            </a:r>
            <a:r>
              <a:rPr lang="nl-NL" sz="3600" b="1" dirty="0" smtClean="0">
                <a:solidFill>
                  <a:schemeClr val="accent1"/>
                </a:solidFill>
              </a:rPr>
              <a:t> </a:t>
            </a:r>
            <a:r>
              <a:rPr lang="nl-NL" sz="3600" b="1" dirty="0" err="1" smtClean="0">
                <a:solidFill>
                  <a:schemeClr val="accent1"/>
                </a:solidFill>
              </a:rPr>
              <a:t>by</a:t>
            </a:r>
            <a:r>
              <a:rPr lang="nl-NL" sz="3600" b="1" dirty="0" smtClean="0">
                <a:solidFill>
                  <a:schemeClr val="accent1"/>
                </a:solidFill>
              </a:rPr>
              <a:t> outsiders</a:t>
            </a:r>
            <a:r>
              <a:rPr lang="nl-NL" sz="3600" dirty="0" smtClean="0"/>
              <a:t>.</a:t>
            </a:r>
          </a:p>
          <a:p>
            <a:r>
              <a:rPr lang="nl-NL" sz="3600" dirty="0" smtClean="0"/>
              <a:t>It </a:t>
            </a:r>
            <a:r>
              <a:rPr lang="nl-NL" sz="3600" dirty="0" err="1" smtClean="0"/>
              <a:t>should</a:t>
            </a:r>
            <a:r>
              <a:rPr lang="nl-NL" sz="3600" dirty="0"/>
              <a:t> </a:t>
            </a:r>
            <a:r>
              <a:rPr lang="nl-NL" sz="3600" dirty="0" err="1" smtClean="0"/>
              <a:t>give</a:t>
            </a:r>
            <a:r>
              <a:rPr lang="nl-NL" sz="3600" dirty="0" smtClean="0"/>
              <a:t> </a:t>
            </a:r>
            <a:r>
              <a:rPr lang="nl-NL" sz="3600" dirty="0" err="1" smtClean="0"/>
              <a:t>an</a:t>
            </a:r>
            <a:r>
              <a:rPr lang="nl-NL" sz="3600" dirty="0" smtClean="0"/>
              <a:t> </a:t>
            </a:r>
            <a:r>
              <a:rPr lang="nl-NL" sz="3600" b="1" dirty="0" err="1" smtClean="0">
                <a:solidFill>
                  <a:schemeClr val="accent1"/>
                </a:solidFill>
              </a:rPr>
              <a:t>overview</a:t>
            </a:r>
            <a:r>
              <a:rPr lang="nl-NL" sz="3600" b="1" dirty="0" smtClean="0">
                <a:solidFill>
                  <a:schemeClr val="accent1"/>
                </a:solidFill>
              </a:rPr>
              <a:t> of </a:t>
            </a:r>
            <a:r>
              <a:rPr lang="nl-NL" sz="3600" b="1" dirty="0" err="1" smtClean="0">
                <a:solidFill>
                  <a:schemeClr val="accent1"/>
                </a:solidFill>
              </a:rPr>
              <a:t>risks</a:t>
            </a:r>
            <a:r>
              <a:rPr lang="nl-NL" sz="3600" dirty="0" smtClean="0"/>
              <a:t>.</a:t>
            </a:r>
          </a:p>
          <a:p>
            <a:r>
              <a:rPr lang="nl-NL" sz="3600" dirty="0" smtClean="0"/>
              <a:t>It </a:t>
            </a:r>
            <a:r>
              <a:rPr lang="nl-NL" sz="3600" dirty="0" err="1" smtClean="0"/>
              <a:t>should</a:t>
            </a:r>
            <a:r>
              <a:rPr lang="nl-NL" sz="3600" dirty="0" smtClean="0"/>
              <a:t> </a:t>
            </a:r>
            <a:r>
              <a:rPr lang="nl-NL" sz="3600" dirty="0" err="1" smtClean="0"/>
              <a:t>contain</a:t>
            </a:r>
            <a:r>
              <a:rPr lang="nl-NL" sz="3600" dirty="0" smtClean="0"/>
              <a:t> </a:t>
            </a:r>
            <a:r>
              <a:rPr lang="nl-NL" sz="3600" dirty="0" err="1" smtClean="0"/>
              <a:t>suggestions</a:t>
            </a:r>
            <a:r>
              <a:rPr lang="nl-NL" sz="3600" dirty="0" smtClean="0"/>
              <a:t> </a:t>
            </a:r>
            <a:r>
              <a:rPr lang="nl-NL" sz="3600" dirty="0" err="1" smtClean="0"/>
              <a:t>for</a:t>
            </a:r>
            <a:r>
              <a:rPr lang="nl-NL" sz="3600" dirty="0" smtClean="0"/>
              <a:t> </a:t>
            </a:r>
            <a:r>
              <a:rPr lang="nl-NL" sz="3600" b="1" dirty="0" smtClean="0">
                <a:solidFill>
                  <a:schemeClr val="accent1"/>
                </a:solidFill>
              </a:rPr>
              <a:t>actions</a:t>
            </a:r>
            <a:r>
              <a:rPr lang="nl-NL" sz="3600" dirty="0" smtClean="0"/>
              <a:t>.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8567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Motivation</a:t>
            </a:r>
            <a:r>
              <a:rPr lang="nl-NL" dirty="0" smtClean="0"/>
              <a:t> / </a:t>
            </a:r>
            <a:r>
              <a:rPr lang="nl-NL" dirty="0" err="1" smtClean="0"/>
              <a:t>Problem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Much</a:t>
            </a:r>
            <a:r>
              <a:rPr lang="nl-NL" dirty="0" smtClean="0"/>
              <a:t> data </a:t>
            </a:r>
            <a:r>
              <a:rPr lang="nl-NL" dirty="0" err="1" smtClean="0"/>
              <a:t>that</a:t>
            </a:r>
            <a:r>
              <a:rPr lang="nl-NL" dirty="0" smtClean="0"/>
              <a:t> passes </a:t>
            </a:r>
            <a:r>
              <a:rPr lang="nl-NL" dirty="0" err="1" smtClean="0"/>
              <a:t>our</a:t>
            </a:r>
            <a:r>
              <a:rPr lang="nl-NL" dirty="0" smtClean="0"/>
              <a:t> Gateway is of </a:t>
            </a:r>
            <a:r>
              <a:rPr lang="nl-NL" dirty="0" err="1" smtClean="0">
                <a:solidFill>
                  <a:schemeClr val="accent2"/>
                </a:solidFill>
              </a:rPr>
              <a:t>sentitive</a:t>
            </a:r>
            <a:r>
              <a:rPr lang="nl-NL" dirty="0" smtClean="0">
                <a:solidFill>
                  <a:schemeClr val="accent2"/>
                </a:solidFill>
              </a:rPr>
              <a:t> </a:t>
            </a:r>
            <a:r>
              <a:rPr lang="nl-NL" dirty="0" err="1" smtClean="0">
                <a:solidFill>
                  <a:schemeClr val="accent2"/>
                </a:solidFill>
              </a:rPr>
              <a:t>nature</a:t>
            </a:r>
            <a:r>
              <a:rPr lang="nl-NL" dirty="0" smtClean="0"/>
              <a:t> (DNA </a:t>
            </a:r>
            <a:r>
              <a:rPr lang="nl-NL" dirty="0" smtClean="0">
                <a:sym typeface="Wingdings" pitchFamily="2" charset="2"/>
              </a:rPr>
              <a:t> </a:t>
            </a:r>
            <a:r>
              <a:rPr lang="nl-NL" dirty="0" err="1" smtClean="0">
                <a:sym typeface="Wingdings" pitchFamily="2" charset="2"/>
              </a:rPr>
              <a:t>genetic</a:t>
            </a:r>
            <a:r>
              <a:rPr lang="nl-NL" dirty="0" smtClean="0">
                <a:sym typeface="Wingdings" pitchFamily="2" charset="2"/>
              </a:rPr>
              <a:t>).</a:t>
            </a:r>
          </a:p>
          <a:p>
            <a:r>
              <a:rPr lang="nl-NL" dirty="0" smtClean="0">
                <a:sym typeface="Wingdings" pitchFamily="2" charset="2"/>
              </a:rPr>
              <a:t>We want </a:t>
            </a:r>
            <a:r>
              <a:rPr lang="nl-NL" dirty="0" err="1" smtClean="0">
                <a:sym typeface="Wingdings" pitchFamily="2" charset="2"/>
              </a:rPr>
              <a:t>to</a:t>
            </a:r>
            <a:r>
              <a:rPr lang="nl-NL" dirty="0" smtClean="0">
                <a:sym typeface="Wingdings" pitchFamily="2" charset="2"/>
              </a:rPr>
              <a:t> offer a safe </a:t>
            </a:r>
            <a:r>
              <a:rPr lang="nl-NL" dirty="0" err="1" smtClean="0">
                <a:sym typeface="Wingdings" pitchFamily="2" charset="2"/>
              </a:rPr>
              <a:t>and</a:t>
            </a:r>
            <a:r>
              <a:rPr lang="nl-NL" dirty="0" smtClean="0">
                <a:sym typeface="Wingdings" pitchFamily="2" charset="2"/>
              </a:rPr>
              <a:t> </a:t>
            </a:r>
            <a:r>
              <a:rPr lang="nl-NL" b="1" dirty="0" smtClean="0">
                <a:solidFill>
                  <a:schemeClr val="accent3"/>
                </a:solidFill>
                <a:sym typeface="Wingdings" pitchFamily="2" charset="2"/>
              </a:rPr>
              <a:t>secure</a:t>
            </a:r>
            <a:r>
              <a:rPr lang="nl-NL" dirty="0" smtClean="0">
                <a:sym typeface="Wingdings" pitchFamily="2" charset="2"/>
              </a:rPr>
              <a:t> platform.</a:t>
            </a:r>
          </a:p>
          <a:p>
            <a:r>
              <a:rPr lang="nl-NL" dirty="0" err="1" smtClean="0">
                <a:sym typeface="Wingdings" pitchFamily="2" charset="2"/>
              </a:rPr>
              <a:t>Also</a:t>
            </a:r>
            <a:r>
              <a:rPr lang="nl-NL" dirty="0" smtClean="0">
                <a:sym typeface="Wingdings" pitchFamily="2" charset="2"/>
              </a:rPr>
              <a:t> we </a:t>
            </a:r>
            <a:r>
              <a:rPr lang="nl-NL" dirty="0" err="1" smtClean="0">
                <a:sym typeface="Wingdings" pitchFamily="2" charset="2"/>
              </a:rPr>
              <a:t>became</a:t>
            </a:r>
            <a:r>
              <a:rPr lang="nl-NL" dirty="0" smtClean="0">
                <a:sym typeface="Wingdings" pitchFamily="2" charset="2"/>
              </a:rPr>
              <a:t> </a:t>
            </a:r>
            <a:r>
              <a:rPr lang="nl-NL" dirty="0" err="1" smtClean="0">
                <a:sym typeface="Wingdings" pitchFamily="2" charset="2"/>
              </a:rPr>
              <a:t>aware</a:t>
            </a:r>
            <a:r>
              <a:rPr lang="nl-NL" dirty="0" smtClean="0">
                <a:sym typeface="Wingdings" pitchFamily="2" charset="2"/>
              </a:rPr>
              <a:t> of </a:t>
            </a:r>
            <a:r>
              <a:rPr lang="nl-NL" dirty="0" err="1" smtClean="0">
                <a:solidFill>
                  <a:schemeClr val="tx2"/>
                </a:solidFill>
                <a:sym typeface="Wingdings" pitchFamily="2" charset="2"/>
              </a:rPr>
              <a:t>legal</a:t>
            </a:r>
            <a:r>
              <a:rPr lang="nl-NL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tx2"/>
                </a:solidFill>
                <a:sym typeface="Wingdings" pitchFamily="2" charset="2"/>
              </a:rPr>
              <a:t>requirements</a:t>
            </a:r>
            <a:r>
              <a:rPr lang="nl-NL" dirty="0" smtClean="0">
                <a:sym typeface="Wingdings" pitchFamily="2" charset="2"/>
              </a:rPr>
              <a:t>, </a:t>
            </a:r>
            <a:r>
              <a:rPr lang="nl-NL" dirty="0" err="1" smtClean="0">
                <a:sym typeface="Wingdings" pitchFamily="2" charset="2"/>
              </a:rPr>
              <a:t>see</a:t>
            </a:r>
            <a:r>
              <a:rPr lang="nl-NL" dirty="0">
                <a:sym typeface="Wingdings" pitchFamily="2" charset="2"/>
              </a:rPr>
              <a:t> </a:t>
            </a:r>
            <a:r>
              <a:rPr lang="nl-NL" sz="1600" dirty="0">
                <a:sym typeface="Wingdings" pitchFamily="2" charset="2"/>
              </a:rPr>
              <a:t>E. Mouw, G. van ’t </a:t>
            </a:r>
            <a:r>
              <a:rPr lang="nl-NL" sz="1600" dirty="0" err="1">
                <a:sym typeface="Wingdings" pitchFamily="2" charset="2"/>
              </a:rPr>
              <a:t>Noordende</a:t>
            </a:r>
            <a:r>
              <a:rPr lang="nl-NL" sz="1600" dirty="0">
                <a:sym typeface="Wingdings" pitchFamily="2" charset="2"/>
              </a:rPr>
              <a:t>, A. H. van Kampen, B. Louter, M. </a:t>
            </a:r>
            <a:r>
              <a:rPr lang="nl-NL" sz="1600" dirty="0" err="1">
                <a:sym typeface="Wingdings" pitchFamily="2" charset="2"/>
              </a:rPr>
              <a:t>Santcroos</a:t>
            </a:r>
            <a:r>
              <a:rPr lang="nl-NL" sz="1600" dirty="0">
                <a:sym typeface="Wingdings" pitchFamily="2" charset="2"/>
              </a:rPr>
              <a:t>, </a:t>
            </a:r>
            <a:r>
              <a:rPr lang="nl-NL" sz="1600" dirty="0" err="1">
                <a:sym typeface="Wingdings" pitchFamily="2" charset="2"/>
              </a:rPr>
              <a:t>and</a:t>
            </a:r>
            <a:r>
              <a:rPr lang="nl-NL" sz="1600" dirty="0">
                <a:sym typeface="Wingdings" pitchFamily="2" charset="2"/>
              </a:rPr>
              <a:t> S. D. </a:t>
            </a:r>
            <a:r>
              <a:rPr lang="nl-NL" sz="1600" dirty="0" err="1">
                <a:sym typeface="Wingdings" pitchFamily="2" charset="2"/>
              </a:rPr>
              <a:t>Olabarriaga</a:t>
            </a:r>
            <a:r>
              <a:rPr lang="nl-NL" sz="1600" dirty="0">
                <a:sym typeface="Wingdings" pitchFamily="2" charset="2"/>
              </a:rPr>
              <a:t>, “</a:t>
            </a:r>
            <a:r>
              <a:rPr lang="nl-NL" sz="1600" b="1" dirty="0">
                <a:sym typeface="Wingdings" pitchFamily="2" charset="2"/>
              </a:rPr>
              <a:t>Legal </a:t>
            </a:r>
            <a:r>
              <a:rPr lang="nl-NL" sz="1600" b="1" dirty="0" err="1">
                <a:sym typeface="Wingdings" pitchFamily="2" charset="2"/>
              </a:rPr>
              <a:t>constraints</a:t>
            </a:r>
            <a:r>
              <a:rPr lang="nl-NL" sz="1600" b="1" dirty="0">
                <a:sym typeface="Wingdings" pitchFamily="2" charset="2"/>
              </a:rPr>
              <a:t> on </a:t>
            </a:r>
            <a:r>
              <a:rPr lang="nl-NL" sz="1600" b="1" dirty="0" err="1">
                <a:sym typeface="Wingdings" pitchFamily="2" charset="2"/>
              </a:rPr>
              <a:t>genetic</a:t>
            </a:r>
            <a:r>
              <a:rPr lang="nl-NL" sz="1600" b="1" dirty="0">
                <a:sym typeface="Wingdings" pitchFamily="2" charset="2"/>
              </a:rPr>
              <a:t> data processing in European </a:t>
            </a:r>
            <a:r>
              <a:rPr lang="nl-NL" sz="1600" b="1" dirty="0" err="1">
                <a:sym typeface="Wingdings" pitchFamily="2" charset="2"/>
              </a:rPr>
              <a:t>grids</a:t>
            </a:r>
            <a:r>
              <a:rPr lang="nl-NL" sz="1600" dirty="0">
                <a:sym typeface="Wingdings" pitchFamily="2" charset="2"/>
              </a:rPr>
              <a:t>,” in </a:t>
            </a:r>
            <a:r>
              <a:rPr lang="nl-NL" sz="1600" dirty="0" err="1">
                <a:sym typeface="Wingdings" pitchFamily="2" charset="2"/>
              </a:rPr>
              <a:t>HealthGrid</a:t>
            </a:r>
            <a:r>
              <a:rPr lang="nl-NL" sz="1600" dirty="0">
                <a:sym typeface="Wingdings" pitchFamily="2" charset="2"/>
              </a:rPr>
              <a:t> Applications </a:t>
            </a:r>
            <a:r>
              <a:rPr lang="nl-NL" sz="1600" dirty="0" err="1">
                <a:sym typeface="Wingdings" pitchFamily="2" charset="2"/>
              </a:rPr>
              <a:t>and</a:t>
            </a:r>
            <a:r>
              <a:rPr lang="nl-NL" sz="1600" dirty="0">
                <a:sym typeface="Wingdings" pitchFamily="2" charset="2"/>
              </a:rPr>
              <a:t> Technologies Meet </a:t>
            </a:r>
            <a:r>
              <a:rPr lang="nl-NL" sz="1600" dirty="0" err="1">
                <a:sym typeface="Wingdings" pitchFamily="2" charset="2"/>
              </a:rPr>
              <a:t>Science</a:t>
            </a:r>
            <a:r>
              <a:rPr lang="nl-NL" sz="1600" dirty="0">
                <a:sym typeface="Wingdings" pitchFamily="2" charset="2"/>
              </a:rPr>
              <a:t> Gateways </a:t>
            </a:r>
            <a:r>
              <a:rPr lang="nl-NL" sz="1600" dirty="0" err="1">
                <a:sym typeface="Wingdings" pitchFamily="2" charset="2"/>
              </a:rPr>
              <a:t>for</a:t>
            </a:r>
            <a:r>
              <a:rPr lang="nl-NL" sz="1600" dirty="0">
                <a:sym typeface="Wingdings" pitchFamily="2" charset="2"/>
              </a:rPr>
              <a:t> Life Sciences, 2012 </a:t>
            </a:r>
            <a:endParaRPr lang="nl-NL" sz="1600" dirty="0" smtClean="0">
              <a:sym typeface="Wingdings" pitchFamily="2" charset="2"/>
            </a:endParaRPr>
          </a:p>
          <a:p>
            <a:r>
              <a:rPr lang="nl-NL" dirty="0" err="1" smtClean="0">
                <a:sym typeface="Wingdings" pitchFamily="2" charset="2"/>
              </a:rPr>
              <a:t>So</a:t>
            </a:r>
            <a:r>
              <a:rPr lang="nl-NL" dirty="0" smtClean="0">
                <a:sym typeface="Wingdings" pitchFamily="2" charset="2"/>
              </a:rPr>
              <a:t> first… </a:t>
            </a:r>
            <a:r>
              <a:rPr lang="nl-NL" b="1" dirty="0" err="1" smtClean="0">
                <a:solidFill>
                  <a:schemeClr val="accent6"/>
                </a:solidFill>
                <a:sym typeface="Wingdings" pitchFamily="2" charset="2"/>
              </a:rPr>
              <a:t>how</a:t>
            </a:r>
            <a:r>
              <a:rPr lang="nl-NL" b="1" dirty="0" smtClean="0">
                <a:solidFill>
                  <a:schemeClr val="accent6"/>
                </a:solidFill>
                <a:sym typeface="Wingdings" pitchFamily="2" charset="2"/>
              </a:rPr>
              <a:t> </a:t>
            </a:r>
            <a:r>
              <a:rPr lang="nl-NL" b="1" dirty="0" err="1" smtClean="0">
                <a:solidFill>
                  <a:schemeClr val="accent6"/>
                </a:solidFill>
                <a:sym typeface="Wingdings" pitchFamily="2" charset="2"/>
              </a:rPr>
              <a:t>risky</a:t>
            </a:r>
            <a:r>
              <a:rPr lang="nl-NL" b="1" dirty="0" smtClean="0">
                <a:solidFill>
                  <a:schemeClr val="accent6"/>
                </a:solidFill>
                <a:sym typeface="Wingdings" pitchFamily="2" charset="2"/>
              </a:rPr>
              <a:t> is </a:t>
            </a:r>
            <a:r>
              <a:rPr lang="nl-NL" b="1" dirty="0" err="1" smtClean="0">
                <a:solidFill>
                  <a:schemeClr val="accent6"/>
                </a:solidFill>
                <a:sym typeface="Wingdings" pitchFamily="2" charset="2"/>
              </a:rPr>
              <a:t>what</a:t>
            </a:r>
            <a:r>
              <a:rPr lang="nl-NL" b="1" dirty="0" smtClean="0">
                <a:solidFill>
                  <a:schemeClr val="accent6"/>
                </a:solidFill>
                <a:sym typeface="Wingdings" pitchFamily="2" charset="2"/>
              </a:rPr>
              <a:t> we do</a:t>
            </a:r>
            <a:r>
              <a:rPr lang="nl-NL" dirty="0" smtClean="0">
                <a:solidFill>
                  <a:schemeClr val="accent6"/>
                </a:solidFill>
                <a:sym typeface="Wingdings" pitchFamily="2" charset="2"/>
              </a:rPr>
              <a:t>?</a:t>
            </a:r>
            <a:endParaRPr lang="nl-NL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35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/>
          </a:bodyPr>
          <a:lstStyle/>
          <a:p>
            <a:r>
              <a:rPr lang="nl-NL" sz="6600" b="1" dirty="0" err="1" smtClean="0">
                <a:solidFill>
                  <a:schemeClr val="accent1"/>
                </a:solidFill>
              </a:rPr>
              <a:t>Calculation</a:t>
            </a:r>
            <a:r>
              <a:rPr lang="nl-NL" sz="6600" b="1" dirty="0" smtClean="0">
                <a:solidFill>
                  <a:schemeClr val="accent1"/>
                </a:solidFill>
              </a:rPr>
              <a:t> </a:t>
            </a:r>
            <a:r>
              <a:rPr lang="nl-NL" sz="6600" b="1" dirty="0" err="1" smtClean="0">
                <a:solidFill>
                  <a:schemeClr val="accent1"/>
                </a:solidFill>
              </a:rPr>
              <a:t>example</a:t>
            </a:r>
            <a:endParaRPr lang="nl-NL" sz="6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For more details,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</a:rPr>
              <a:t>see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 the paper.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6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Remember</a:t>
            </a:r>
            <a:r>
              <a:rPr lang="nl-NL" dirty="0" smtClean="0"/>
              <a:t>: </a:t>
            </a:r>
            <a:r>
              <a:rPr lang="nl-NL" dirty="0" err="1" smtClean="0"/>
              <a:t>two</a:t>
            </a:r>
            <a:r>
              <a:rPr lang="nl-NL" dirty="0" smtClean="0"/>
              <a:t> </a:t>
            </a:r>
            <a:r>
              <a:rPr lang="nl-NL" dirty="0" err="1" smtClean="0"/>
              <a:t>properties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UK National </a:t>
            </a:r>
            <a:r>
              <a:rPr lang="nl-NL" sz="3600" dirty="0" err="1"/>
              <a:t>Archives</a:t>
            </a:r>
            <a:r>
              <a:rPr lang="nl-NL" sz="3600" dirty="0"/>
              <a:t> </a:t>
            </a:r>
            <a:r>
              <a:rPr lang="nl-NL" sz="3600" dirty="0" err="1"/>
              <a:t>sais</a:t>
            </a:r>
            <a:r>
              <a:rPr lang="nl-NL" sz="3600" dirty="0"/>
              <a:t> information </a:t>
            </a:r>
            <a:r>
              <a:rPr lang="nl-NL" sz="3600" dirty="0" err="1"/>
              <a:t>assets</a:t>
            </a:r>
            <a:r>
              <a:rPr lang="nl-NL" sz="3600" dirty="0"/>
              <a:t> have </a:t>
            </a:r>
            <a:r>
              <a:rPr lang="nl-NL" sz="3600" b="1" dirty="0" err="1">
                <a:solidFill>
                  <a:schemeClr val="accent2"/>
                </a:solidFill>
              </a:rPr>
              <a:t>two</a:t>
            </a:r>
            <a:r>
              <a:rPr lang="nl-NL" sz="3600" b="1" dirty="0">
                <a:solidFill>
                  <a:schemeClr val="accent2"/>
                </a:solidFill>
              </a:rPr>
              <a:t> </a:t>
            </a:r>
            <a:r>
              <a:rPr lang="nl-NL" sz="3600" b="1" dirty="0" err="1">
                <a:solidFill>
                  <a:schemeClr val="accent2"/>
                </a:solidFill>
              </a:rPr>
              <a:t>properties</a:t>
            </a:r>
            <a:r>
              <a:rPr lang="nl-NL" sz="3600" dirty="0"/>
              <a:t>:</a:t>
            </a:r>
            <a:br>
              <a:rPr lang="nl-NL" sz="3600" dirty="0"/>
            </a:br>
            <a:r>
              <a:rPr lang="nl-NL" sz="3600" dirty="0"/>
              <a:t>- (</a:t>
            </a:r>
            <a:r>
              <a:rPr lang="nl-NL" sz="3600" dirty="0">
                <a:solidFill>
                  <a:schemeClr val="accent1"/>
                </a:solidFill>
              </a:rPr>
              <a:t>Business</a:t>
            </a:r>
            <a:r>
              <a:rPr lang="nl-NL" sz="3600" dirty="0"/>
              <a:t>) </a:t>
            </a:r>
            <a:r>
              <a:rPr lang="nl-NL" sz="3600" b="1" dirty="0" err="1">
                <a:solidFill>
                  <a:schemeClr val="accent1"/>
                </a:solidFill>
              </a:rPr>
              <a:t>value</a:t>
            </a:r>
            <a:r>
              <a:rPr lang="nl-NL" sz="3600" dirty="0"/>
              <a:t/>
            </a:r>
            <a:br>
              <a:rPr lang="nl-NL" sz="3600" dirty="0"/>
            </a:br>
            <a:r>
              <a:rPr lang="nl-NL" sz="3600" dirty="0"/>
              <a:t>- </a:t>
            </a:r>
            <a:r>
              <a:rPr lang="nl-NL" sz="3600" b="1" dirty="0" err="1">
                <a:solidFill>
                  <a:schemeClr val="accent1"/>
                </a:solidFill>
              </a:rPr>
              <a:t>Confidentiality</a:t>
            </a:r>
            <a:endParaRPr lang="nl-NL" sz="3600" b="1" dirty="0">
              <a:solidFill>
                <a:schemeClr val="accent1"/>
              </a:solidFill>
            </a:endParaRPr>
          </a:p>
          <a:p>
            <a:r>
              <a:rPr lang="nl-NL" sz="3600" dirty="0" smtClean="0"/>
              <a:t>Risk must </a:t>
            </a:r>
            <a:r>
              <a:rPr lang="nl-NL" sz="3600" dirty="0" err="1" smtClean="0"/>
              <a:t>be</a:t>
            </a:r>
            <a:r>
              <a:rPr lang="nl-NL" sz="3600" dirty="0" smtClean="0"/>
              <a:t> </a:t>
            </a:r>
            <a:r>
              <a:rPr lang="nl-NL" sz="3600" dirty="0" err="1" smtClean="0"/>
              <a:t>calculated</a:t>
            </a:r>
            <a:r>
              <a:rPr lang="nl-NL" sz="3600" dirty="0" smtClean="0"/>
              <a:t> </a:t>
            </a:r>
            <a:r>
              <a:rPr lang="nl-NL" sz="3600" b="1" dirty="0" err="1" smtClean="0">
                <a:solidFill>
                  <a:schemeClr val="accent2"/>
                </a:solidFill>
              </a:rPr>
              <a:t>separately</a:t>
            </a:r>
            <a:r>
              <a:rPr lang="nl-NL" sz="3600" dirty="0" smtClean="0">
                <a:solidFill>
                  <a:schemeClr val="accent2"/>
                </a:solidFill>
              </a:rPr>
              <a:t> </a:t>
            </a:r>
            <a:r>
              <a:rPr lang="nl-NL" sz="3600" dirty="0" err="1" smtClean="0"/>
              <a:t>for</a:t>
            </a:r>
            <a:r>
              <a:rPr lang="nl-NL" sz="3600" dirty="0" smtClean="0"/>
              <a:t> </a:t>
            </a:r>
            <a:r>
              <a:rPr lang="nl-NL" sz="3600" dirty="0" err="1" smtClean="0"/>
              <a:t>both</a:t>
            </a:r>
            <a:r>
              <a:rPr lang="nl-NL" sz="3600" dirty="0"/>
              <a:t> </a:t>
            </a:r>
            <a:r>
              <a:rPr lang="nl-NL" sz="3600" dirty="0" err="1" smtClean="0"/>
              <a:t>properties</a:t>
            </a:r>
            <a:r>
              <a:rPr lang="nl-NL" sz="3600" dirty="0" smtClean="0"/>
              <a:t>.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4668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Example</a:t>
            </a:r>
            <a:r>
              <a:rPr lang="nl-NL" dirty="0" smtClean="0"/>
              <a:t> of </a:t>
            </a:r>
            <a:r>
              <a:rPr lang="nl-NL" dirty="0" err="1" smtClean="0"/>
              <a:t>calculation</a:t>
            </a:r>
            <a:r>
              <a:rPr lang="nl-NL" dirty="0" smtClean="0"/>
              <a:t> (</a:t>
            </a:r>
            <a:r>
              <a:rPr lang="nl-NL" b="1" dirty="0" smtClean="0">
                <a:solidFill>
                  <a:schemeClr val="accent2"/>
                </a:solidFill>
              </a:rPr>
              <a:t>1</a:t>
            </a:r>
            <a:r>
              <a:rPr lang="nl-NL" dirty="0" smtClean="0"/>
              <a:t>/2)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5" y="1981200"/>
            <a:ext cx="9089075" cy="47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86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26" y="76200"/>
            <a:ext cx="4615873" cy="1447800"/>
          </a:xfrm>
        </p:spPr>
        <p:txBody>
          <a:bodyPr>
            <a:normAutofit/>
          </a:bodyPr>
          <a:lstStyle/>
          <a:p>
            <a:r>
              <a:rPr lang="nl-NL" dirty="0" err="1" smtClean="0"/>
              <a:t>Example</a:t>
            </a:r>
            <a:r>
              <a:rPr lang="nl-NL" dirty="0" smtClean="0"/>
              <a:t> of </a:t>
            </a:r>
            <a:r>
              <a:rPr lang="nl-NL" dirty="0" err="1" smtClean="0"/>
              <a:t>calculation</a:t>
            </a:r>
            <a:r>
              <a:rPr lang="nl-NL" dirty="0" smtClean="0"/>
              <a:t> (</a:t>
            </a:r>
            <a:r>
              <a:rPr lang="nl-NL" b="1" dirty="0" smtClean="0">
                <a:solidFill>
                  <a:schemeClr val="accent2"/>
                </a:solidFill>
              </a:rPr>
              <a:t>2</a:t>
            </a:r>
            <a:r>
              <a:rPr lang="nl-NL" dirty="0" smtClean="0"/>
              <a:t>/2)</a:t>
            </a: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-1"/>
            <a:ext cx="4717403" cy="678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1600200"/>
            <a:ext cx="4267200" cy="4421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risk{</a:t>
            </a:r>
            <a:r>
              <a:rPr lang="nl-NL" sz="2000" b="1" dirty="0">
                <a:solidFill>
                  <a:schemeClr val="accent2"/>
                </a:solidFill>
              </a:rPr>
              <a:t>v</a:t>
            </a:r>
            <a:r>
              <a:rPr lang="nl-NL" sz="2000" b="1" dirty="0"/>
              <a:t>} = risk </a:t>
            </a:r>
            <a:r>
              <a:rPr lang="nl-NL" sz="2000" b="1" dirty="0" err="1"/>
              <a:t>for</a:t>
            </a:r>
            <a:r>
              <a:rPr lang="nl-NL" sz="2000" b="1" dirty="0"/>
              <a:t> business </a:t>
            </a:r>
            <a:r>
              <a:rPr lang="nl-NL" sz="2000" b="1" dirty="0" err="1"/>
              <a:t>value</a:t>
            </a:r>
            <a:endParaRPr lang="nl-NL" sz="2000" b="1" dirty="0"/>
          </a:p>
          <a:p>
            <a:r>
              <a:rPr lang="nl-NL" sz="2000" dirty="0" smtClean="0"/>
              <a:t>risk{</a:t>
            </a:r>
            <a:r>
              <a:rPr lang="nl-NL" sz="2000" b="1" dirty="0" smtClean="0">
                <a:solidFill>
                  <a:schemeClr val="accent2"/>
                </a:solidFill>
              </a:rPr>
              <a:t>c</a:t>
            </a:r>
            <a:r>
              <a:rPr lang="nl-NL" sz="2000" dirty="0" smtClean="0"/>
              <a:t>} </a:t>
            </a:r>
            <a:r>
              <a:rPr lang="nl-NL" sz="2000" dirty="0"/>
              <a:t>= risk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confidentiality</a:t>
            </a:r>
            <a:endParaRPr lang="nl-NL" sz="2000" dirty="0"/>
          </a:p>
          <a:p>
            <a:endParaRPr lang="nl-NL" sz="2000" dirty="0"/>
          </a:p>
          <a:p>
            <a:r>
              <a:rPr lang="nl-NL" sz="2000" dirty="0" err="1"/>
              <a:t>vulnerability</a:t>
            </a:r>
            <a:r>
              <a:rPr lang="nl-NL" sz="2000" dirty="0"/>
              <a:t> score </a:t>
            </a:r>
            <a:r>
              <a:rPr lang="el-GR" sz="2000" b="1" dirty="0">
                <a:solidFill>
                  <a:schemeClr val="accent1"/>
                </a:solidFill>
              </a:rPr>
              <a:t>Θ</a:t>
            </a:r>
            <a:r>
              <a:rPr lang="el-GR" sz="2000" dirty="0"/>
              <a:t> = </a:t>
            </a:r>
          </a:p>
          <a:p>
            <a:r>
              <a:rPr lang="nl-NL" sz="2000" dirty="0" smtClean="0"/>
              <a:t>   </a:t>
            </a:r>
            <a:r>
              <a:rPr lang="nl-NL" sz="2000" dirty="0" err="1" smtClean="0"/>
              <a:t>vulnerability</a:t>
            </a:r>
            <a:r>
              <a:rPr lang="nl-NL" sz="2000" dirty="0" smtClean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intentional</a:t>
            </a:r>
            <a:r>
              <a:rPr lang="nl-NL" sz="2000" dirty="0"/>
              <a:t> </a:t>
            </a:r>
            <a:r>
              <a:rPr lang="nl-NL" sz="2000" b="1" dirty="0">
                <a:solidFill>
                  <a:schemeClr val="accent1"/>
                </a:solidFill>
              </a:rPr>
              <a:t>attacks</a:t>
            </a:r>
          </a:p>
          <a:p>
            <a:r>
              <a:rPr lang="nl-NL" sz="2000" dirty="0"/>
              <a:t>+ </a:t>
            </a:r>
            <a:r>
              <a:rPr lang="nl-NL" sz="2000" dirty="0" err="1"/>
              <a:t>vulnerability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unintended</a:t>
            </a:r>
            <a:r>
              <a:rPr lang="nl-NL" sz="2000" dirty="0"/>
              <a:t> </a:t>
            </a:r>
            <a:r>
              <a:rPr lang="nl-NL" sz="2000" b="1" dirty="0" err="1">
                <a:solidFill>
                  <a:schemeClr val="accent1"/>
                </a:solidFill>
              </a:rPr>
              <a:t>errors</a:t>
            </a:r>
            <a:endParaRPr lang="nl-NL" sz="2000" b="1" dirty="0">
              <a:solidFill>
                <a:schemeClr val="accent1"/>
              </a:solidFill>
            </a:endParaRPr>
          </a:p>
          <a:p>
            <a:endParaRPr lang="nl-NL" sz="2000" dirty="0"/>
          </a:p>
          <a:p>
            <a:r>
              <a:rPr lang="nl-NL" sz="2000" dirty="0" smtClean="0"/>
              <a:t>e.g. </a:t>
            </a:r>
            <a:r>
              <a:rPr lang="el-GR" sz="2000" b="1" dirty="0" smtClean="0">
                <a:solidFill>
                  <a:schemeClr val="accent3"/>
                </a:solidFill>
              </a:rPr>
              <a:t>Θ</a:t>
            </a:r>
            <a:r>
              <a:rPr lang="nl-NL" sz="2000" b="1" baseline="-25000" dirty="0" smtClean="0">
                <a:solidFill>
                  <a:schemeClr val="accent3"/>
                </a:solidFill>
              </a:rPr>
              <a:t>server</a:t>
            </a:r>
            <a:r>
              <a:rPr lang="nl-NL" sz="2000" b="1" dirty="0" smtClean="0">
                <a:solidFill>
                  <a:schemeClr val="accent3"/>
                </a:solidFill>
              </a:rPr>
              <a:t> = </a:t>
            </a:r>
            <a:r>
              <a:rPr lang="nl-NL" sz="2000" b="1" dirty="0">
                <a:solidFill>
                  <a:schemeClr val="accent3"/>
                </a:solidFill>
              </a:rPr>
              <a:t>3 + 1 = 4</a:t>
            </a:r>
          </a:p>
          <a:p>
            <a:endParaRPr lang="nl-NL" sz="2000" dirty="0"/>
          </a:p>
          <a:p>
            <a:r>
              <a:rPr lang="nl-NL" sz="2000" dirty="0" smtClean="0"/>
              <a:t>risk{v}</a:t>
            </a:r>
            <a:r>
              <a:rPr lang="nl-NL" sz="3200" b="1" baseline="-25000" dirty="0" err="1" smtClean="0">
                <a:solidFill>
                  <a:schemeClr val="accent2"/>
                </a:solidFill>
              </a:rPr>
              <a:t>workflows</a:t>
            </a:r>
            <a:r>
              <a:rPr lang="nl-NL" sz="2000" dirty="0"/>
              <a:t> =</a:t>
            </a:r>
            <a:endParaRPr lang="nl-NL" sz="2000" b="1" baseline="-25000" dirty="0" smtClean="0">
              <a:solidFill>
                <a:schemeClr val="accent2"/>
              </a:solidFill>
            </a:endParaRPr>
          </a:p>
          <a:p>
            <a:r>
              <a:rPr lang="nl-NL" sz="2000" dirty="0" smtClean="0"/>
              <a:t>= </a:t>
            </a:r>
            <a:r>
              <a:rPr lang="nl-NL" sz="2000" dirty="0" err="1" smtClean="0"/>
              <a:t>value</a:t>
            </a:r>
            <a:r>
              <a:rPr lang="nl-NL" sz="2000" dirty="0" smtClean="0"/>
              <a:t> · </a:t>
            </a:r>
            <a:r>
              <a:rPr lang="nl-NL" sz="2000" dirty="0" err="1" smtClean="0"/>
              <a:t>sum</a:t>
            </a:r>
            <a:r>
              <a:rPr lang="nl-NL" sz="2000" dirty="0" smtClean="0"/>
              <a:t> </a:t>
            </a:r>
            <a:r>
              <a:rPr lang="nl-NL" sz="2000" dirty="0"/>
              <a:t>of </a:t>
            </a:r>
            <a:r>
              <a:rPr lang="nl-NL" sz="2000" dirty="0" err="1"/>
              <a:t>vulnerabilities</a:t>
            </a:r>
            <a:endParaRPr lang="nl-NL" sz="2000" dirty="0"/>
          </a:p>
          <a:p>
            <a:r>
              <a:rPr lang="nl-NL" sz="2000" dirty="0"/>
              <a:t>= 2 · (</a:t>
            </a:r>
            <a:r>
              <a:rPr lang="el-GR" sz="2000" dirty="0"/>
              <a:t>Θ</a:t>
            </a:r>
            <a:r>
              <a:rPr lang="nl-NL" sz="2000" baseline="-25000" dirty="0" err="1"/>
              <a:t>webclient</a:t>
            </a:r>
            <a:r>
              <a:rPr lang="nl-NL" sz="2000" dirty="0"/>
              <a:t>+ </a:t>
            </a:r>
            <a:r>
              <a:rPr lang="el-GR" sz="2000" dirty="0"/>
              <a:t>Θ</a:t>
            </a:r>
            <a:r>
              <a:rPr lang="nl-NL" sz="2000" baseline="-25000" dirty="0"/>
              <a:t>laptop</a:t>
            </a:r>
            <a:r>
              <a:rPr lang="nl-NL" sz="2000" dirty="0"/>
              <a:t>+ </a:t>
            </a:r>
            <a:r>
              <a:rPr lang="el-GR" sz="2000" dirty="0"/>
              <a:t>Θ</a:t>
            </a:r>
            <a:r>
              <a:rPr lang="nl-NL" sz="2000" baseline="-25000" dirty="0" err="1"/>
              <a:t>db</a:t>
            </a:r>
            <a:r>
              <a:rPr lang="nl-NL" sz="2000" dirty="0"/>
              <a:t>+ </a:t>
            </a:r>
            <a:r>
              <a:rPr lang="el-GR" sz="2000" b="1" dirty="0">
                <a:solidFill>
                  <a:schemeClr val="accent3"/>
                </a:solidFill>
              </a:rPr>
              <a:t>Θ</a:t>
            </a:r>
            <a:r>
              <a:rPr lang="nl-NL" sz="2000" b="1" baseline="-25000" dirty="0">
                <a:solidFill>
                  <a:schemeClr val="accent3"/>
                </a:solidFill>
              </a:rPr>
              <a:t>server</a:t>
            </a:r>
            <a:r>
              <a:rPr lang="nl-NL" sz="2000" dirty="0"/>
              <a:t>)</a:t>
            </a:r>
          </a:p>
          <a:p>
            <a:r>
              <a:rPr lang="nl-NL" sz="2000" dirty="0"/>
              <a:t>= 2 · ((1 + 2) + (4 + 4) + (2 + 1) + </a:t>
            </a:r>
            <a:r>
              <a:rPr lang="nl-NL" sz="2000" b="1" dirty="0">
                <a:solidFill>
                  <a:schemeClr val="accent3"/>
                </a:solidFill>
              </a:rPr>
              <a:t>(3 + 1)</a:t>
            </a:r>
            <a:r>
              <a:rPr lang="nl-NL" sz="2000" dirty="0"/>
              <a:t>)</a:t>
            </a:r>
          </a:p>
          <a:p>
            <a:r>
              <a:rPr lang="nl-NL" sz="2000" dirty="0"/>
              <a:t>= 36</a:t>
            </a:r>
          </a:p>
        </p:txBody>
      </p:sp>
    </p:spTree>
    <p:extLst>
      <p:ext uri="{BB962C8B-B14F-4D97-AF65-F5344CB8AC3E}">
        <p14:creationId xmlns:p14="http://schemas.microsoft.com/office/powerpoint/2010/main" val="248786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Note</a:t>
            </a:r>
            <a:r>
              <a:rPr lang="nl-NL" dirty="0" smtClean="0"/>
              <a:t>: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go </a:t>
            </a:r>
            <a:r>
              <a:rPr lang="nl-NL" dirty="0" err="1" smtClean="0"/>
              <a:t>further</a:t>
            </a:r>
            <a:r>
              <a:rPr lang="nl-NL" dirty="0" smtClean="0"/>
              <a:t>…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 err="1" smtClean="0"/>
              <a:t>You</a:t>
            </a:r>
            <a:r>
              <a:rPr lang="nl-NL" sz="3600" dirty="0" smtClean="0"/>
              <a:t> </a:t>
            </a:r>
            <a:r>
              <a:rPr lang="nl-NL" sz="3600" dirty="0" err="1" smtClean="0"/>
              <a:t>might</a:t>
            </a:r>
            <a:r>
              <a:rPr lang="nl-NL" sz="3600" dirty="0" smtClean="0"/>
              <a:t> want </a:t>
            </a:r>
            <a:r>
              <a:rPr lang="nl-NL" sz="3600" dirty="0" err="1" smtClean="0"/>
              <a:t>to</a:t>
            </a:r>
            <a:r>
              <a:rPr lang="nl-NL" sz="3600" dirty="0" smtClean="0"/>
              <a:t> </a:t>
            </a:r>
            <a:r>
              <a:rPr lang="nl-NL" sz="3600" dirty="0" err="1" smtClean="0"/>
              <a:t>consider</a:t>
            </a:r>
            <a:r>
              <a:rPr lang="nl-NL" sz="3600" dirty="0" smtClean="0"/>
              <a:t> the more complex, more complete </a:t>
            </a:r>
            <a:r>
              <a:rPr lang="nl-NL" sz="3600" dirty="0" err="1" smtClean="0"/>
              <a:t>original</a:t>
            </a:r>
            <a:r>
              <a:rPr lang="nl-NL" sz="3600" dirty="0" smtClean="0"/>
              <a:t> DCRA </a:t>
            </a:r>
            <a:r>
              <a:rPr lang="nl-NL" sz="3600" dirty="0" err="1" smtClean="0"/>
              <a:t>calculation</a:t>
            </a:r>
            <a:r>
              <a:rPr lang="nl-NL" sz="3600" dirty="0" smtClean="0"/>
              <a:t> model.</a:t>
            </a:r>
          </a:p>
          <a:p>
            <a:r>
              <a:rPr lang="nl-NL" sz="3600" dirty="0" smtClean="0"/>
              <a:t>The </a:t>
            </a:r>
            <a:r>
              <a:rPr lang="nl-NL" sz="3600" dirty="0" err="1" smtClean="0"/>
              <a:t>calculations</a:t>
            </a:r>
            <a:r>
              <a:rPr lang="nl-NL" sz="3600" dirty="0" smtClean="0"/>
              <a:t> are </a:t>
            </a:r>
            <a:r>
              <a:rPr lang="nl-NL" sz="3600" dirty="0" err="1" smtClean="0"/>
              <a:t>used</a:t>
            </a:r>
            <a:r>
              <a:rPr lang="nl-NL" sz="3600" dirty="0" smtClean="0"/>
              <a:t> </a:t>
            </a:r>
            <a:r>
              <a:rPr lang="nl-NL" sz="3600" dirty="0" err="1" smtClean="0"/>
              <a:t>by</a:t>
            </a:r>
            <a:r>
              <a:rPr lang="nl-NL" sz="3600" dirty="0" smtClean="0"/>
              <a:t> MISRAM. The rest of the workflow </a:t>
            </a:r>
            <a:r>
              <a:rPr lang="nl-NL" sz="3600" dirty="0" err="1" smtClean="0"/>
              <a:t>doesn’t</a:t>
            </a:r>
            <a:r>
              <a:rPr lang="nl-NL" sz="3600" dirty="0" smtClean="0"/>
              <a:t> </a:t>
            </a:r>
            <a:r>
              <a:rPr lang="nl-NL" sz="3600" dirty="0" err="1" smtClean="0"/>
              <a:t>depend</a:t>
            </a:r>
            <a:r>
              <a:rPr lang="nl-NL" sz="3600" dirty="0" smtClean="0"/>
              <a:t> </a:t>
            </a:r>
            <a:r>
              <a:rPr lang="nl-NL" sz="3600" dirty="0" err="1" smtClean="0"/>
              <a:t>too</a:t>
            </a:r>
            <a:r>
              <a:rPr lang="nl-NL" sz="3600" dirty="0" smtClean="0"/>
              <a:t> </a:t>
            </a:r>
            <a:r>
              <a:rPr lang="nl-NL" sz="3600" dirty="0" err="1" smtClean="0"/>
              <a:t>much</a:t>
            </a:r>
            <a:r>
              <a:rPr lang="nl-NL" sz="3600" dirty="0" smtClean="0"/>
              <a:t> on the exact </a:t>
            </a:r>
            <a:r>
              <a:rPr lang="nl-NL" sz="3600" dirty="0" err="1" smtClean="0"/>
              <a:t>calculation</a:t>
            </a:r>
            <a:r>
              <a:rPr lang="nl-NL" sz="3600" dirty="0" smtClean="0"/>
              <a:t> </a:t>
            </a:r>
            <a:r>
              <a:rPr lang="nl-NL" sz="3600" dirty="0" err="1" smtClean="0"/>
              <a:t>method</a:t>
            </a:r>
            <a:r>
              <a:rPr lang="nl-NL" sz="3600" dirty="0" smtClean="0"/>
              <a:t> </a:t>
            </a:r>
            <a:r>
              <a:rPr lang="nl-NL" sz="3600" dirty="0" err="1" smtClean="0"/>
              <a:t>used</a:t>
            </a:r>
            <a:r>
              <a:rPr lang="nl-NL" sz="3600" dirty="0" smtClean="0"/>
              <a:t>.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9876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Two</a:t>
            </a:r>
            <a:r>
              <a:rPr lang="nl-NL" dirty="0" smtClean="0"/>
              <a:t> kind of </a:t>
            </a:r>
            <a:r>
              <a:rPr lang="nl-NL" dirty="0" err="1" smtClean="0"/>
              <a:t>results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>
            <a:normAutofit/>
          </a:bodyPr>
          <a:lstStyle/>
          <a:p>
            <a:r>
              <a:rPr lang="nl-NL" sz="3600" b="1" dirty="0" err="1" smtClean="0">
                <a:solidFill>
                  <a:schemeClr val="accent1"/>
                </a:solidFill>
              </a:rPr>
              <a:t>Which</a:t>
            </a:r>
            <a:r>
              <a:rPr lang="nl-NL" sz="3600" b="1" dirty="0" smtClean="0">
                <a:solidFill>
                  <a:schemeClr val="accent1"/>
                </a:solidFill>
              </a:rPr>
              <a:t> </a:t>
            </a:r>
            <a:r>
              <a:rPr lang="nl-NL" sz="3600" b="1" dirty="0" smtClean="0">
                <a:solidFill>
                  <a:schemeClr val="accent2"/>
                </a:solidFill>
              </a:rPr>
              <a:t>information </a:t>
            </a:r>
            <a:r>
              <a:rPr lang="nl-NL" sz="3600" b="1" dirty="0" err="1" smtClean="0">
                <a:solidFill>
                  <a:schemeClr val="accent2"/>
                </a:solidFill>
              </a:rPr>
              <a:t>assets</a:t>
            </a:r>
            <a:r>
              <a:rPr lang="nl-NL" sz="3600" b="1" dirty="0" smtClean="0">
                <a:solidFill>
                  <a:schemeClr val="accent1"/>
                </a:solidFill>
              </a:rPr>
              <a:t> are most at risk?</a:t>
            </a:r>
            <a:br>
              <a:rPr lang="nl-NL" sz="3600" b="1" dirty="0" smtClean="0">
                <a:solidFill>
                  <a:schemeClr val="accent1"/>
                </a:solidFill>
              </a:rPr>
            </a:br>
            <a:r>
              <a:rPr lang="nl-NL" sz="3600" i="1" dirty="0" smtClean="0">
                <a:solidFill>
                  <a:schemeClr val="bg1">
                    <a:lumMod val="50000"/>
                  </a:schemeClr>
                </a:solidFill>
              </a:rPr>
              <a:t>MISRAM </a:t>
            </a:r>
            <a:r>
              <a:rPr lang="nl-NL" sz="3600" i="1" dirty="0" err="1" smtClean="0">
                <a:solidFill>
                  <a:schemeClr val="bg1">
                    <a:lumMod val="50000"/>
                  </a:schemeClr>
                </a:solidFill>
              </a:rPr>
              <a:t>delivers</a:t>
            </a:r>
            <a:r>
              <a:rPr lang="nl-NL" sz="3600" i="1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3600" dirty="0" err="1" smtClean="0"/>
              <a:t>an</a:t>
            </a:r>
            <a:r>
              <a:rPr lang="nl-NL" sz="3600" dirty="0" smtClean="0"/>
              <a:t> </a:t>
            </a:r>
            <a:r>
              <a:rPr lang="nl-NL" sz="3600" b="1" dirty="0" err="1" smtClean="0">
                <a:solidFill>
                  <a:schemeClr val="accent3"/>
                </a:solidFill>
              </a:rPr>
              <a:t>ordered</a:t>
            </a:r>
            <a:r>
              <a:rPr lang="nl-NL" sz="3600" b="1" dirty="0" smtClean="0">
                <a:solidFill>
                  <a:schemeClr val="accent3"/>
                </a:solidFill>
              </a:rPr>
              <a:t> list </a:t>
            </a:r>
            <a:r>
              <a:rPr lang="nl-NL" sz="3600" dirty="0" err="1" smtClean="0"/>
              <a:t>with</a:t>
            </a:r>
            <a:r>
              <a:rPr lang="nl-NL" sz="3600" dirty="0" smtClean="0"/>
              <a:t> </a:t>
            </a:r>
            <a:r>
              <a:rPr lang="nl-NL" sz="3600" b="1" dirty="0" err="1" smtClean="0">
                <a:solidFill>
                  <a:schemeClr val="accent3"/>
                </a:solidFill>
              </a:rPr>
              <a:t>relative</a:t>
            </a:r>
            <a:r>
              <a:rPr lang="nl-NL" sz="3600" b="1" dirty="0" smtClean="0">
                <a:solidFill>
                  <a:schemeClr val="accent3"/>
                </a:solidFill>
              </a:rPr>
              <a:t> </a:t>
            </a:r>
            <a:r>
              <a:rPr lang="nl-NL" sz="3600" b="1" dirty="0" err="1" smtClean="0">
                <a:solidFill>
                  <a:schemeClr val="accent3"/>
                </a:solidFill>
              </a:rPr>
              <a:t>risks</a:t>
            </a:r>
            <a:r>
              <a:rPr lang="nl-NL" sz="3600" dirty="0" smtClean="0"/>
              <a:t>.</a:t>
            </a:r>
          </a:p>
          <a:p>
            <a:endParaRPr lang="nl-NL" sz="3600" dirty="0" smtClean="0"/>
          </a:p>
          <a:p>
            <a:r>
              <a:rPr lang="nl-NL" sz="3600" b="1" dirty="0" err="1" smtClean="0">
                <a:solidFill>
                  <a:schemeClr val="accent1"/>
                </a:solidFill>
              </a:rPr>
              <a:t>Which</a:t>
            </a:r>
            <a:r>
              <a:rPr lang="nl-NL" sz="3600" b="1" dirty="0" smtClean="0">
                <a:solidFill>
                  <a:schemeClr val="accent1"/>
                </a:solidFill>
              </a:rPr>
              <a:t> </a:t>
            </a:r>
            <a:r>
              <a:rPr lang="nl-NL" sz="3600" b="1" dirty="0" smtClean="0">
                <a:solidFill>
                  <a:schemeClr val="accent2"/>
                </a:solidFill>
              </a:rPr>
              <a:t>IT </a:t>
            </a:r>
            <a:r>
              <a:rPr lang="nl-NL" sz="3600" b="1" dirty="0" err="1" smtClean="0">
                <a:solidFill>
                  <a:schemeClr val="accent2"/>
                </a:solidFill>
              </a:rPr>
              <a:t>components</a:t>
            </a:r>
            <a:r>
              <a:rPr lang="nl-NL" sz="3600" b="1" dirty="0" smtClean="0">
                <a:solidFill>
                  <a:schemeClr val="accent2"/>
                </a:solidFill>
              </a:rPr>
              <a:t> </a:t>
            </a:r>
            <a:r>
              <a:rPr lang="nl-NL" sz="3600" b="1" dirty="0" err="1" smtClean="0">
                <a:solidFill>
                  <a:schemeClr val="accent1"/>
                </a:solidFill>
              </a:rPr>
              <a:t>cause</a:t>
            </a:r>
            <a:r>
              <a:rPr lang="nl-NL" sz="3600" b="1" dirty="0" smtClean="0">
                <a:solidFill>
                  <a:schemeClr val="accent1"/>
                </a:solidFill>
              </a:rPr>
              <a:t> the most risk?</a:t>
            </a:r>
            <a:br>
              <a:rPr lang="nl-NL" sz="3600" b="1" dirty="0" smtClean="0">
                <a:solidFill>
                  <a:schemeClr val="accent1"/>
                </a:solidFill>
              </a:rPr>
            </a:br>
            <a:r>
              <a:rPr lang="nl-NL" sz="3600" i="1" dirty="0">
                <a:solidFill>
                  <a:schemeClr val="bg1">
                    <a:lumMod val="50000"/>
                  </a:schemeClr>
                </a:solidFill>
              </a:rPr>
              <a:t>MISRAM </a:t>
            </a:r>
            <a:r>
              <a:rPr lang="nl-NL" sz="3600" i="1" dirty="0" err="1">
                <a:solidFill>
                  <a:schemeClr val="bg1">
                    <a:lumMod val="50000"/>
                  </a:schemeClr>
                </a:solidFill>
              </a:rPr>
              <a:t>delivers</a:t>
            </a:r>
            <a:r>
              <a:rPr lang="nl-NL" sz="3600" i="1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nl-NL" sz="3600" dirty="0"/>
              <a:t/>
            </a:r>
            <a:br>
              <a:rPr lang="nl-NL" sz="3600" dirty="0"/>
            </a:br>
            <a:r>
              <a:rPr lang="nl-NL" sz="3600" dirty="0" err="1"/>
              <a:t>an</a:t>
            </a:r>
            <a:r>
              <a:rPr lang="nl-NL" sz="3600" dirty="0"/>
              <a:t> </a:t>
            </a:r>
            <a:r>
              <a:rPr lang="nl-NL" sz="3600" b="1" dirty="0" err="1">
                <a:solidFill>
                  <a:schemeClr val="accent3"/>
                </a:solidFill>
              </a:rPr>
              <a:t>ordered</a:t>
            </a:r>
            <a:r>
              <a:rPr lang="nl-NL" sz="3600" b="1" dirty="0">
                <a:solidFill>
                  <a:schemeClr val="accent3"/>
                </a:solidFill>
              </a:rPr>
              <a:t> list </a:t>
            </a:r>
            <a:r>
              <a:rPr lang="nl-NL" sz="3600" dirty="0" err="1"/>
              <a:t>with</a:t>
            </a:r>
            <a:r>
              <a:rPr lang="nl-NL" sz="3600" dirty="0"/>
              <a:t> </a:t>
            </a:r>
            <a:r>
              <a:rPr lang="nl-NL" sz="3600" b="1" dirty="0" err="1">
                <a:solidFill>
                  <a:schemeClr val="accent3"/>
                </a:solidFill>
              </a:rPr>
              <a:t>relative</a:t>
            </a:r>
            <a:r>
              <a:rPr lang="nl-NL" sz="3600" b="1" dirty="0">
                <a:solidFill>
                  <a:schemeClr val="accent3"/>
                </a:solidFill>
              </a:rPr>
              <a:t> </a:t>
            </a:r>
            <a:r>
              <a:rPr lang="nl-NL" sz="3600" b="1" dirty="0" err="1" smtClean="0">
                <a:solidFill>
                  <a:schemeClr val="accent3"/>
                </a:solidFill>
              </a:rPr>
              <a:t>risks</a:t>
            </a:r>
            <a:r>
              <a:rPr lang="nl-NL" sz="3600" dirty="0" smtClean="0"/>
              <a:t>.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736111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Classify</a:t>
            </a:r>
            <a:r>
              <a:rPr lang="nl-NL" dirty="0" smtClean="0"/>
              <a:t> risk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The </a:t>
            </a:r>
            <a:r>
              <a:rPr lang="nl-NL" dirty="0" err="1" smtClean="0"/>
              <a:t>calculation</a:t>
            </a:r>
            <a:r>
              <a:rPr lang="nl-NL" dirty="0" smtClean="0"/>
              <a:t> </a:t>
            </a:r>
            <a:r>
              <a:rPr lang="nl-NL" dirty="0" err="1" smtClean="0"/>
              <a:t>gives</a:t>
            </a:r>
            <a:r>
              <a:rPr lang="nl-NL" dirty="0" smtClean="0"/>
              <a:t> a </a:t>
            </a:r>
            <a:r>
              <a:rPr lang="nl-NL" b="1" i="1" dirty="0" err="1" smtClean="0">
                <a:solidFill>
                  <a:schemeClr val="accent1"/>
                </a:solidFill>
              </a:rPr>
              <a:t>relative</a:t>
            </a:r>
            <a:r>
              <a:rPr lang="nl-NL" b="1" dirty="0" smtClean="0">
                <a:solidFill>
                  <a:schemeClr val="accent1"/>
                </a:solidFill>
              </a:rPr>
              <a:t> </a:t>
            </a:r>
            <a:r>
              <a:rPr lang="nl-NL" b="1" dirty="0" err="1" smtClean="0">
                <a:solidFill>
                  <a:schemeClr val="accent1"/>
                </a:solidFill>
              </a:rPr>
              <a:t>number</a:t>
            </a:r>
            <a:r>
              <a:rPr lang="nl-NL" dirty="0" smtClean="0"/>
              <a:t>.</a:t>
            </a:r>
          </a:p>
          <a:p>
            <a:r>
              <a:rPr lang="nl-NL" b="1" i="1" dirty="0" smtClean="0">
                <a:solidFill>
                  <a:schemeClr val="accent2"/>
                </a:solidFill>
              </a:rPr>
              <a:t>Map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b="1" dirty="0" smtClean="0">
                <a:solidFill>
                  <a:schemeClr val="accent1"/>
                </a:solidFill>
              </a:rPr>
              <a:t>risk</a:t>
            </a:r>
            <a:r>
              <a:rPr lang="nl-NL" dirty="0" smtClean="0"/>
              <a:t>: </a:t>
            </a:r>
            <a:r>
              <a:rPr lang="nl-NL" b="1" dirty="0" smtClean="0">
                <a:solidFill>
                  <a:schemeClr val="accent3"/>
                </a:solidFill>
              </a:rPr>
              <a:t>high, moderate, low, none</a:t>
            </a:r>
            <a:r>
              <a:rPr lang="nl-NL" dirty="0" smtClean="0"/>
              <a:t>.</a:t>
            </a:r>
          </a:p>
          <a:p>
            <a:r>
              <a:rPr lang="en-US" dirty="0" smtClean="0"/>
              <a:t>Even </a:t>
            </a:r>
            <a:r>
              <a:rPr lang="en-US" dirty="0"/>
              <a:t>the </a:t>
            </a:r>
            <a:r>
              <a:rPr lang="en-US" dirty="0" smtClean="0"/>
              <a:t>largest risk value from the </a:t>
            </a:r>
            <a:r>
              <a:rPr lang="en-US" dirty="0"/>
              <a:t>calculation might </a:t>
            </a:r>
            <a:r>
              <a:rPr lang="en-US" dirty="0" smtClean="0"/>
              <a:t>be considered </a:t>
            </a:r>
            <a:r>
              <a:rPr lang="en-US" dirty="0"/>
              <a:t>at “low risk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This might be subjective. Use a group meeting. Discuss. </a:t>
            </a:r>
            <a:r>
              <a:rPr lang="en-US" b="1" dirty="0" smtClean="0">
                <a:solidFill>
                  <a:schemeClr val="accent2"/>
                </a:solidFill>
              </a:rPr>
              <a:t>Consider consequences </a:t>
            </a:r>
            <a:r>
              <a:rPr lang="en-US" dirty="0" smtClean="0"/>
              <a:t>of s**t happening.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78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nl-NL" sz="6600" b="1" dirty="0" smtClean="0">
                <a:solidFill>
                  <a:schemeClr val="accent1"/>
                </a:solidFill>
              </a:rPr>
              <a:t>MISRAM</a:t>
            </a:r>
            <a:br>
              <a:rPr lang="nl-NL" sz="6600" b="1" dirty="0" smtClean="0">
                <a:solidFill>
                  <a:schemeClr val="accent1"/>
                </a:solidFill>
              </a:rPr>
            </a:br>
            <a:r>
              <a:rPr lang="nl-NL" sz="6600" b="1" dirty="0" err="1" smtClean="0">
                <a:solidFill>
                  <a:schemeClr val="accent1"/>
                </a:solidFill>
              </a:rPr>
              <a:t>again</a:t>
            </a:r>
            <a:endParaRPr lang="nl-NL" sz="66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4102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Model-based Information Security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Risk Assessment Method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for 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Science Gateways</a:t>
            </a:r>
            <a:endParaRPr lang="nl-NL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5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8473"/>
            <a:ext cx="8229600" cy="895927"/>
          </a:xfrm>
        </p:spPr>
        <p:txBody>
          <a:bodyPr/>
          <a:lstStyle/>
          <a:p>
            <a:r>
              <a:rPr lang="nl-NL" dirty="0" smtClean="0"/>
              <a:t>MISRAM workflow (</a:t>
            </a:r>
            <a:r>
              <a:rPr lang="nl-NL" b="1" dirty="0" smtClean="0">
                <a:solidFill>
                  <a:schemeClr val="accent2"/>
                </a:solidFill>
              </a:rPr>
              <a:t>1</a:t>
            </a:r>
            <a:r>
              <a:rPr lang="nl-NL" dirty="0" smtClean="0"/>
              <a:t>/2)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0" y="1307523"/>
            <a:ext cx="9032835" cy="5550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740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8473"/>
            <a:ext cx="8229600" cy="895927"/>
          </a:xfrm>
        </p:spPr>
        <p:txBody>
          <a:bodyPr/>
          <a:lstStyle/>
          <a:p>
            <a:r>
              <a:rPr lang="nl-NL" dirty="0" smtClean="0"/>
              <a:t>MISRAM workflow (</a:t>
            </a:r>
            <a:r>
              <a:rPr lang="nl-NL" b="1" dirty="0" smtClean="0">
                <a:solidFill>
                  <a:schemeClr val="accent2"/>
                </a:solidFill>
              </a:rPr>
              <a:t>2</a:t>
            </a:r>
            <a:r>
              <a:rPr lang="nl-NL" dirty="0" smtClean="0"/>
              <a:t>/2)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03" y="914401"/>
            <a:ext cx="8314961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39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/>
          </a:bodyPr>
          <a:lstStyle/>
          <a:p>
            <a:r>
              <a:rPr lang="nl-NL" sz="6600" b="1" dirty="0" smtClean="0">
                <a:solidFill>
                  <a:schemeClr val="accent1"/>
                </a:solidFill>
              </a:rPr>
              <a:t>Basics</a:t>
            </a:r>
            <a:endParaRPr lang="nl-NL" sz="6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For more details,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</a:rPr>
              <a:t>see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 the paper.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2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/>
          </a:bodyPr>
          <a:lstStyle/>
          <a:p>
            <a:r>
              <a:rPr lang="nl-NL" sz="6600" b="1" dirty="0" err="1" smtClean="0">
                <a:solidFill>
                  <a:schemeClr val="accent1"/>
                </a:solidFill>
              </a:rPr>
              <a:t>Discussion</a:t>
            </a:r>
            <a:endParaRPr lang="nl-NL" sz="6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More in the “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</a:rPr>
              <a:t>Discussion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”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</a:rPr>
              <a:t>section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 in the paper.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1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Connectivity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nl-NL" sz="4400" dirty="0" smtClean="0"/>
              <a:t>Hey! My </a:t>
            </a:r>
            <a:r>
              <a:rPr lang="nl-NL" sz="4400" dirty="0" err="1" smtClean="0"/>
              <a:t>much-connected</a:t>
            </a:r>
            <a:r>
              <a:rPr lang="nl-NL" sz="4400" dirty="0" smtClean="0"/>
              <a:t> server is </a:t>
            </a:r>
            <a:r>
              <a:rPr lang="nl-NL" sz="4400" dirty="0" err="1" smtClean="0"/>
              <a:t>always</a:t>
            </a:r>
            <a:r>
              <a:rPr lang="nl-NL" sz="4400" dirty="0" smtClean="0"/>
              <a:t> </a:t>
            </a:r>
            <a:r>
              <a:rPr lang="nl-NL" sz="4400" dirty="0" err="1" smtClean="0"/>
              <a:t>causing</a:t>
            </a:r>
            <a:r>
              <a:rPr lang="nl-NL" sz="4400" dirty="0" smtClean="0"/>
              <a:t> the most risk!</a:t>
            </a:r>
          </a:p>
          <a:p>
            <a:r>
              <a:rPr lang="nl-NL" sz="4400" dirty="0" smtClean="0"/>
              <a:t>Does MISRAM </a:t>
            </a:r>
            <a:r>
              <a:rPr lang="nl-NL" sz="4400" dirty="0" err="1" smtClean="0"/>
              <a:t>measure</a:t>
            </a:r>
            <a:r>
              <a:rPr lang="nl-NL" sz="4400" dirty="0" smtClean="0"/>
              <a:t> </a:t>
            </a:r>
            <a:r>
              <a:rPr lang="nl-NL" sz="4400" dirty="0" err="1" smtClean="0"/>
              <a:t>connectivity</a:t>
            </a:r>
            <a:r>
              <a:rPr lang="nl-NL" sz="4400" dirty="0" smtClean="0"/>
              <a:t>, or risk?</a:t>
            </a:r>
          </a:p>
          <a:p>
            <a:r>
              <a:rPr lang="nl-NL" sz="4400" b="1" dirty="0" smtClean="0">
                <a:solidFill>
                  <a:schemeClr val="accent2"/>
                </a:solidFill>
              </a:rPr>
              <a:t>Are </a:t>
            </a:r>
            <a:r>
              <a:rPr lang="nl-NL" sz="4400" b="1" dirty="0" err="1" smtClean="0">
                <a:solidFill>
                  <a:schemeClr val="accent2"/>
                </a:solidFill>
              </a:rPr>
              <a:t>connectivity</a:t>
            </a:r>
            <a:r>
              <a:rPr lang="nl-NL" sz="4400" b="1" dirty="0" smtClean="0">
                <a:solidFill>
                  <a:schemeClr val="accent2"/>
                </a:solidFill>
              </a:rPr>
              <a:t> </a:t>
            </a:r>
            <a:r>
              <a:rPr lang="nl-NL" sz="4400" b="1" dirty="0" err="1" smtClean="0">
                <a:solidFill>
                  <a:schemeClr val="accent2"/>
                </a:solidFill>
              </a:rPr>
              <a:t>and</a:t>
            </a:r>
            <a:r>
              <a:rPr lang="nl-NL" sz="4400" b="1" dirty="0" smtClean="0">
                <a:solidFill>
                  <a:schemeClr val="accent2"/>
                </a:solidFill>
              </a:rPr>
              <a:t> risk </a:t>
            </a:r>
            <a:r>
              <a:rPr lang="nl-NL" sz="4400" b="1" dirty="0" err="1" smtClean="0">
                <a:solidFill>
                  <a:schemeClr val="accent2"/>
                </a:solidFill>
              </a:rPr>
              <a:t>related</a:t>
            </a:r>
            <a:r>
              <a:rPr lang="nl-NL" sz="4400" b="1" dirty="0" smtClean="0">
                <a:solidFill>
                  <a:schemeClr val="accent2"/>
                </a:solidFill>
              </a:rPr>
              <a:t>?</a:t>
            </a:r>
          </a:p>
          <a:p>
            <a:r>
              <a:rPr lang="nl-NL" sz="4400" b="1" dirty="0" err="1" smtClean="0">
                <a:solidFill>
                  <a:schemeClr val="accent2"/>
                </a:solidFill>
              </a:rPr>
              <a:t>Compensate</a:t>
            </a:r>
            <a:r>
              <a:rPr lang="nl-NL" sz="4400" b="1" dirty="0" smtClean="0">
                <a:solidFill>
                  <a:schemeClr val="accent2"/>
                </a:solidFill>
              </a:rPr>
              <a:t> </a:t>
            </a:r>
            <a:r>
              <a:rPr lang="nl-NL" sz="4400" b="1" dirty="0" err="1" smtClean="0">
                <a:solidFill>
                  <a:schemeClr val="accent2"/>
                </a:solidFill>
              </a:rPr>
              <a:t>for</a:t>
            </a:r>
            <a:r>
              <a:rPr lang="nl-NL" sz="4400" b="1" dirty="0" smtClean="0">
                <a:solidFill>
                  <a:schemeClr val="accent2"/>
                </a:solidFill>
              </a:rPr>
              <a:t> </a:t>
            </a:r>
            <a:r>
              <a:rPr lang="nl-NL" sz="4400" b="1" dirty="0" err="1" smtClean="0">
                <a:solidFill>
                  <a:schemeClr val="accent2"/>
                </a:solidFill>
              </a:rPr>
              <a:t>connectivity</a:t>
            </a:r>
            <a:r>
              <a:rPr lang="nl-NL" sz="4400" b="1" dirty="0" smtClean="0">
                <a:solidFill>
                  <a:schemeClr val="accent2"/>
                </a:solidFill>
              </a:rPr>
              <a:t>?</a:t>
            </a:r>
            <a:endParaRPr lang="nl-NL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68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Expert on </a:t>
            </a:r>
            <a:r>
              <a:rPr lang="nl-NL" dirty="0" err="1" smtClean="0"/>
              <a:t>what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Are </a:t>
            </a:r>
            <a:r>
              <a:rPr lang="nl-NL" sz="3600" dirty="0" err="1" smtClean="0"/>
              <a:t>Science</a:t>
            </a:r>
            <a:r>
              <a:rPr lang="nl-NL" sz="3600" dirty="0" smtClean="0"/>
              <a:t> Gateway </a:t>
            </a:r>
            <a:r>
              <a:rPr lang="nl-NL" sz="3600" dirty="0" err="1" smtClean="0"/>
              <a:t>developers</a:t>
            </a:r>
            <a:r>
              <a:rPr lang="nl-NL" sz="3600" dirty="0" smtClean="0"/>
              <a:t> </a:t>
            </a:r>
            <a:r>
              <a:rPr lang="nl-NL" sz="3600" dirty="0" err="1" smtClean="0"/>
              <a:t>really</a:t>
            </a:r>
            <a:r>
              <a:rPr lang="nl-NL" sz="3600" dirty="0" smtClean="0"/>
              <a:t> experts on security as well?</a:t>
            </a:r>
          </a:p>
          <a:p>
            <a:r>
              <a:rPr lang="nl-NL" sz="3600" dirty="0" err="1" smtClean="0"/>
              <a:t>Consider</a:t>
            </a:r>
            <a:r>
              <a:rPr lang="nl-NL" sz="3600" dirty="0" smtClean="0"/>
              <a:t> SQL </a:t>
            </a:r>
            <a:r>
              <a:rPr lang="nl-NL" sz="3600" dirty="0" err="1" smtClean="0"/>
              <a:t>injection</a:t>
            </a:r>
            <a:r>
              <a:rPr lang="nl-NL" sz="3600" dirty="0" smtClean="0"/>
              <a:t> attacks, or </a:t>
            </a:r>
            <a:r>
              <a:rPr lang="nl-NL" sz="3600" dirty="0" err="1" smtClean="0"/>
              <a:t>other</a:t>
            </a:r>
            <a:r>
              <a:rPr lang="nl-NL" sz="3600" dirty="0" smtClean="0"/>
              <a:t> </a:t>
            </a:r>
            <a:r>
              <a:rPr lang="nl-NL" sz="3600" dirty="0" err="1" smtClean="0"/>
              <a:t>specific</a:t>
            </a:r>
            <a:r>
              <a:rPr lang="nl-NL" sz="3600" dirty="0" smtClean="0"/>
              <a:t> attack </a:t>
            </a:r>
            <a:r>
              <a:rPr lang="nl-NL" sz="3600" dirty="0" err="1" smtClean="0"/>
              <a:t>vectors</a:t>
            </a:r>
            <a:r>
              <a:rPr lang="nl-NL" sz="3600" dirty="0" smtClean="0"/>
              <a:t>.</a:t>
            </a:r>
          </a:p>
          <a:p>
            <a:r>
              <a:rPr lang="nl-NL" sz="3600" dirty="0" err="1" smtClean="0"/>
              <a:t>Unintentional</a:t>
            </a:r>
            <a:r>
              <a:rPr lang="nl-NL" sz="3600" dirty="0" smtClean="0"/>
              <a:t> </a:t>
            </a:r>
            <a:r>
              <a:rPr lang="nl-NL" sz="3600" dirty="0" err="1" smtClean="0"/>
              <a:t>errors</a:t>
            </a:r>
            <a:r>
              <a:rPr lang="nl-NL" sz="3600" dirty="0" smtClean="0"/>
              <a:t> are </a:t>
            </a:r>
            <a:r>
              <a:rPr lang="nl-NL" sz="3600" dirty="0" err="1" smtClean="0"/>
              <a:t>better</a:t>
            </a:r>
            <a:r>
              <a:rPr lang="nl-NL" sz="3600" dirty="0" smtClean="0"/>
              <a:t> </a:t>
            </a:r>
            <a:r>
              <a:rPr lang="nl-NL" sz="3600" dirty="0" err="1" smtClean="0"/>
              <a:t>grasped</a:t>
            </a:r>
            <a:r>
              <a:rPr lang="nl-NL" sz="3600" dirty="0" smtClean="0"/>
              <a:t> </a:t>
            </a:r>
            <a:r>
              <a:rPr lang="nl-NL" sz="3600" dirty="0" err="1" smtClean="0"/>
              <a:t>by</a:t>
            </a:r>
            <a:r>
              <a:rPr lang="nl-NL" sz="3600" dirty="0" smtClean="0"/>
              <a:t> </a:t>
            </a:r>
            <a:r>
              <a:rPr lang="nl-NL" sz="3600" dirty="0" err="1" smtClean="0"/>
              <a:t>developers</a:t>
            </a:r>
            <a:r>
              <a:rPr lang="nl-NL" sz="3600" dirty="0" smtClean="0"/>
              <a:t> </a:t>
            </a:r>
            <a:r>
              <a:rPr lang="nl-NL" sz="3600" dirty="0" err="1" smtClean="0"/>
              <a:t>than</a:t>
            </a:r>
            <a:r>
              <a:rPr lang="nl-NL" sz="3600" dirty="0" smtClean="0"/>
              <a:t> </a:t>
            </a:r>
            <a:r>
              <a:rPr lang="nl-NL" sz="3600" dirty="0" err="1" smtClean="0"/>
              <a:t>intentional</a:t>
            </a:r>
            <a:r>
              <a:rPr lang="nl-NL" sz="3600" dirty="0" smtClean="0"/>
              <a:t> attacks.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93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Who</a:t>
            </a:r>
            <a:r>
              <a:rPr lang="nl-NL" dirty="0" smtClean="0"/>
              <a:t> is at risk?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MISRAM </a:t>
            </a:r>
            <a:r>
              <a:rPr lang="nl-NL" sz="3600" dirty="0" err="1" smtClean="0"/>
              <a:t>detects</a:t>
            </a:r>
            <a:r>
              <a:rPr lang="nl-NL" sz="3600" dirty="0" smtClean="0"/>
              <a:t> risk </a:t>
            </a:r>
            <a:r>
              <a:rPr lang="nl-NL" sz="3600" dirty="0" err="1" smtClean="0"/>
              <a:t>for</a:t>
            </a:r>
            <a:r>
              <a:rPr lang="nl-NL" sz="3600" dirty="0" smtClean="0"/>
              <a:t> the </a:t>
            </a:r>
            <a:r>
              <a:rPr lang="nl-NL" sz="3600" dirty="0" err="1" smtClean="0"/>
              <a:t>group</a:t>
            </a:r>
            <a:r>
              <a:rPr lang="nl-NL" sz="3600" dirty="0" smtClean="0"/>
              <a:t> or </a:t>
            </a:r>
            <a:r>
              <a:rPr lang="nl-NL" sz="3600" dirty="0" err="1" smtClean="0"/>
              <a:t>organization</a:t>
            </a:r>
            <a:r>
              <a:rPr lang="nl-NL" sz="3600" dirty="0" smtClean="0"/>
              <a:t> </a:t>
            </a:r>
            <a:r>
              <a:rPr lang="nl-NL" sz="3600" dirty="0" err="1" smtClean="0"/>
              <a:t>administering</a:t>
            </a:r>
            <a:r>
              <a:rPr lang="nl-NL" sz="3600" dirty="0" smtClean="0"/>
              <a:t> the </a:t>
            </a:r>
            <a:r>
              <a:rPr lang="nl-NL" sz="3600" dirty="0" err="1" smtClean="0"/>
              <a:t>Science</a:t>
            </a:r>
            <a:r>
              <a:rPr lang="nl-NL" sz="3600" dirty="0" smtClean="0"/>
              <a:t> Gateway.</a:t>
            </a:r>
          </a:p>
          <a:p>
            <a:r>
              <a:rPr lang="nl-NL" sz="3600" dirty="0" smtClean="0"/>
              <a:t>But the users?</a:t>
            </a:r>
          </a:p>
          <a:p>
            <a:r>
              <a:rPr lang="nl-NL" sz="3600" dirty="0" smtClean="0"/>
              <a:t>We </a:t>
            </a:r>
            <a:r>
              <a:rPr lang="nl-NL" sz="3600" dirty="0" err="1" smtClean="0"/>
              <a:t>think</a:t>
            </a:r>
            <a:r>
              <a:rPr lang="nl-NL" sz="3600" dirty="0" smtClean="0"/>
              <a:t>: </a:t>
            </a:r>
            <a:r>
              <a:rPr lang="nl-NL" sz="3600" b="1" dirty="0" smtClean="0">
                <a:solidFill>
                  <a:schemeClr val="accent2"/>
                </a:solidFill>
              </a:rPr>
              <a:t>risk </a:t>
            </a:r>
            <a:r>
              <a:rPr lang="nl-NL" sz="3600" b="1" dirty="0" err="1" smtClean="0">
                <a:solidFill>
                  <a:schemeClr val="accent2"/>
                </a:solidFill>
              </a:rPr>
              <a:t>for</a:t>
            </a:r>
            <a:r>
              <a:rPr lang="nl-NL" sz="3600" b="1" dirty="0" smtClean="0">
                <a:solidFill>
                  <a:schemeClr val="accent2"/>
                </a:solidFill>
              </a:rPr>
              <a:t> users</a:t>
            </a:r>
            <a:r>
              <a:rPr lang="nl-NL" sz="3600" dirty="0" smtClean="0"/>
              <a:t> </a:t>
            </a:r>
            <a:r>
              <a:rPr lang="nl-NL" sz="3600" b="1" dirty="0" smtClean="0">
                <a:solidFill>
                  <a:schemeClr val="accent3"/>
                </a:solidFill>
              </a:rPr>
              <a:t>≈</a:t>
            </a:r>
            <a:r>
              <a:rPr lang="nl-NL" sz="3600" dirty="0" smtClean="0"/>
              <a:t> </a:t>
            </a:r>
            <a:r>
              <a:rPr lang="nl-NL" sz="3600" b="1" dirty="0" smtClean="0">
                <a:solidFill>
                  <a:schemeClr val="accent2"/>
                </a:solidFill>
              </a:rPr>
              <a:t>risk </a:t>
            </a:r>
            <a:r>
              <a:rPr lang="nl-NL" sz="3600" b="1" dirty="0" err="1" smtClean="0">
                <a:solidFill>
                  <a:schemeClr val="accent2"/>
                </a:solidFill>
              </a:rPr>
              <a:t>for</a:t>
            </a:r>
            <a:r>
              <a:rPr lang="nl-NL" sz="3600" b="1" dirty="0" smtClean="0">
                <a:solidFill>
                  <a:schemeClr val="accent2"/>
                </a:solidFill>
              </a:rPr>
              <a:t> </a:t>
            </a:r>
            <a:r>
              <a:rPr lang="nl-NL" sz="3600" b="1" dirty="0" err="1" smtClean="0">
                <a:solidFill>
                  <a:schemeClr val="accent2"/>
                </a:solidFill>
              </a:rPr>
              <a:t>group</a:t>
            </a:r>
            <a:r>
              <a:rPr lang="nl-NL" sz="3600" dirty="0" smtClean="0"/>
              <a:t>.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81346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/>
          </a:bodyPr>
          <a:lstStyle/>
          <a:p>
            <a:r>
              <a:rPr lang="nl-NL" sz="6600" b="1" dirty="0" smtClean="0">
                <a:solidFill>
                  <a:schemeClr val="accent1"/>
                </a:solidFill>
              </a:rPr>
              <a:t>Does </a:t>
            </a:r>
            <a:r>
              <a:rPr lang="nl-NL" sz="6600" b="1" dirty="0" err="1" smtClean="0">
                <a:solidFill>
                  <a:schemeClr val="accent1"/>
                </a:solidFill>
              </a:rPr>
              <a:t>it</a:t>
            </a:r>
            <a:r>
              <a:rPr lang="nl-NL" sz="6600" b="1" dirty="0" smtClean="0">
                <a:solidFill>
                  <a:schemeClr val="accent1"/>
                </a:solidFill>
              </a:rPr>
              <a:t> </a:t>
            </a:r>
            <a:r>
              <a:rPr lang="nl-NL" sz="6600" b="1" dirty="0" err="1" smtClean="0">
                <a:solidFill>
                  <a:schemeClr val="accent1"/>
                </a:solidFill>
              </a:rPr>
              <a:t>work</a:t>
            </a:r>
            <a:r>
              <a:rPr lang="nl-NL" sz="6600" b="1" dirty="0" smtClean="0">
                <a:solidFill>
                  <a:schemeClr val="accent1"/>
                </a:solidFill>
              </a:rPr>
              <a:t>?</a:t>
            </a:r>
            <a:endParaRPr lang="nl-NL" sz="6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8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AMC case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We </a:t>
            </a:r>
            <a:r>
              <a:rPr lang="nl-NL" dirty="0" err="1" smtClean="0"/>
              <a:t>used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risk assessment </a:t>
            </a:r>
            <a:r>
              <a:rPr lang="nl-NL" dirty="0" err="1" smtClean="0"/>
              <a:t>method</a:t>
            </a:r>
            <a:r>
              <a:rPr lang="nl-NL" dirty="0"/>
              <a:t> in </a:t>
            </a:r>
            <a:r>
              <a:rPr lang="nl-NL" dirty="0" smtClean="0"/>
              <a:t>the</a:t>
            </a:r>
            <a:br>
              <a:rPr lang="nl-NL" dirty="0" smtClean="0"/>
            </a:br>
            <a:r>
              <a:rPr lang="nl-NL" dirty="0" err="1" smtClean="0"/>
              <a:t>e-BioScience</a:t>
            </a:r>
            <a:r>
              <a:rPr lang="nl-NL" dirty="0" smtClean="0"/>
              <a:t> </a:t>
            </a:r>
            <a:r>
              <a:rPr lang="nl-NL" dirty="0" err="1"/>
              <a:t>group</a:t>
            </a:r>
            <a:r>
              <a:rPr lang="nl-NL" dirty="0"/>
              <a:t> at </a:t>
            </a:r>
            <a:r>
              <a:rPr lang="nl-NL" dirty="0" smtClean="0"/>
              <a:t>the </a:t>
            </a:r>
            <a:r>
              <a:rPr lang="nl-NL" dirty="0" err="1" smtClean="0"/>
              <a:t>Academic</a:t>
            </a:r>
            <a:r>
              <a:rPr lang="nl-NL" dirty="0" smtClean="0"/>
              <a:t> </a:t>
            </a:r>
            <a:r>
              <a:rPr lang="nl-NL" dirty="0" err="1" smtClean="0"/>
              <a:t>Medical</a:t>
            </a:r>
            <a:r>
              <a:rPr lang="nl-NL" dirty="0" smtClean="0"/>
              <a:t> Center (AMC), University of Amsterdam.</a:t>
            </a:r>
            <a:r>
              <a:rPr lang="nl-NL" dirty="0"/>
              <a:t/>
            </a:r>
            <a:br>
              <a:rPr lang="nl-NL" dirty="0"/>
            </a:b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www.bioinformaticslaboratory.nl</a:t>
            </a:r>
            <a:endParaRPr lang="nl-NL" dirty="0" smtClean="0"/>
          </a:p>
          <a:p>
            <a:r>
              <a:rPr lang="nl-NL" dirty="0" smtClean="0"/>
              <a:t>In meeting </a:t>
            </a:r>
            <a:r>
              <a:rPr lang="nl-NL" dirty="0" err="1" smtClean="0"/>
              <a:t>afterwards</a:t>
            </a:r>
            <a:r>
              <a:rPr lang="nl-NL" dirty="0"/>
              <a:t>, </a:t>
            </a:r>
            <a:r>
              <a:rPr lang="nl-NL" dirty="0" err="1"/>
              <a:t>group</a:t>
            </a:r>
            <a:r>
              <a:rPr lang="nl-NL" dirty="0"/>
              <a:t> </a:t>
            </a:r>
            <a:r>
              <a:rPr lang="nl-NL" dirty="0" smtClean="0"/>
              <a:t>members </a:t>
            </a:r>
            <a:r>
              <a:rPr lang="en-US" dirty="0"/>
              <a:t>voiced their </a:t>
            </a:r>
            <a:r>
              <a:rPr lang="en-US" b="1" dirty="0">
                <a:solidFill>
                  <a:schemeClr val="accent3"/>
                </a:solidFill>
              </a:rPr>
              <a:t>trust</a:t>
            </a:r>
            <a:r>
              <a:rPr lang="en-US" dirty="0"/>
              <a:t> in the method </a:t>
            </a:r>
            <a:r>
              <a:rPr lang="en-US" dirty="0" smtClean="0"/>
              <a:t>used.</a:t>
            </a:r>
          </a:p>
          <a:p>
            <a:r>
              <a:rPr lang="nl-NL" b="1" dirty="0" err="1" smtClean="0">
                <a:solidFill>
                  <a:schemeClr val="accent3"/>
                </a:solidFill>
              </a:rPr>
              <a:t>Actionable</a:t>
            </a:r>
            <a:r>
              <a:rPr lang="nl-NL" b="1" dirty="0" smtClean="0">
                <a:solidFill>
                  <a:schemeClr val="accent3"/>
                </a:solidFill>
              </a:rPr>
              <a:t> </a:t>
            </a:r>
            <a:r>
              <a:rPr lang="nl-NL" b="1" dirty="0" err="1">
                <a:solidFill>
                  <a:schemeClr val="accent3"/>
                </a:solidFill>
              </a:rPr>
              <a:t>measures</a:t>
            </a:r>
            <a:r>
              <a:rPr lang="nl-NL" dirty="0"/>
              <a:t> </a:t>
            </a:r>
            <a:r>
              <a:rPr lang="nl-NL" dirty="0" err="1"/>
              <a:t>were</a:t>
            </a:r>
            <a:r>
              <a:rPr lang="nl-NL" dirty="0"/>
              <a:t> </a:t>
            </a:r>
            <a:r>
              <a:rPr lang="nl-NL" dirty="0" err="1" smtClean="0"/>
              <a:t>proposed</a:t>
            </a:r>
            <a:r>
              <a:rPr lang="nl-NL" dirty="0" smtClean="0"/>
              <a:t>.</a:t>
            </a:r>
          </a:p>
          <a:p>
            <a:r>
              <a:rPr lang="en-US" dirty="0" smtClean="0"/>
              <a:t>Also a </a:t>
            </a:r>
            <a:r>
              <a:rPr lang="en-US" b="1" dirty="0" smtClean="0">
                <a:solidFill>
                  <a:schemeClr val="accent3"/>
                </a:solidFill>
              </a:rPr>
              <a:t>generic </a:t>
            </a:r>
            <a:r>
              <a:rPr lang="en-US" b="1" dirty="0">
                <a:solidFill>
                  <a:schemeClr val="accent3"/>
                </a:solidFill>
              </a:rPr>
              <a:t>discussion </a:t>
            </a:r>
            <a:r>
              <a:rPr lang="en-US" dirty="0"/>
              <a:t>on information security </a:t>
            </a:r>
            <a:r>
              <a:rPr lang="en-US" dirty="0" smtClean="0"/>
              <a:t>started within the group.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13170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/>
          </a:bodyPr>
          <a:lstStyle/>
          <a:p>
            <a:r>
              <a:rPr lang="nl-NL" sz="6600" b="1" dirty="0" err="1" smtClean="0">
                <a:solidFill>
                  <a:schemeClr val="accent1"/>
                </a:solidFill>
              </a:rPr>
              <a:t>Going</a:t>
            </a:r>
            <a:r>
              <a:rPr lang="nl-NL" sz="6600" b="1" dirty="0" smtClean="0">
                <a:solidFill>
                  <a:schemeClr val="accent1"/>
                </a:solidFill>
              </a:rPr>
              <a:t> </a:t>
            </a:r>
            <a:r>
              <a:rPr lang="nl-NL" sz="6600" b="1" dirty="0" err="1" smtClean="0">
                <a:solidFill>
                  <a:schemeClr val="accent1"/>
                </a:solidFill>
              </a:rPr>
              <a:t>further</a:t>
            </a:r>
            <a:endParaRPr lang="nl-NL" sz="6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48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Future</a:t>
            </a:r>
            <a:r>
              <a:rPr lang="nl-NL" dirty="0" smtClean="0"/>
              <a:t> research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>
                <a:solidFill>
                  <a:schemeClr val="accent1"/>
                </a:solidFill>
              </a:rPr>
              <a:t>Connectivity</a:t>
            </a:r>
            <a:r>
              <a:rPr lang="nl-NL" sz="4000" dirty="0" smtClean="0"/>
              <a:t> </a:t>
            </a:r>
            <a:r>
              <a:rPr lang="nl-NL" sz="4000" i="1" dirty="0" err="1" smtClean="0"/>
              <a:t>vs</a:t>
            </a:r>
            <a:r>
              <a:rPr lang="nl-NL" sz="4000" dirty="0" smtClean="0"/>
              <a:t> risk </a:t>
            </a:r>
            <a:r>
              <a:rPr lang="nl-NL" sz="4000" dirty="0" err="1" smtClean="0"/>
              <a:t>problem</a:t>
            </a:r>
            <a:r>
              <a:rPr lang="nl-NL" sz="4000" dirty="0" smtClean="0"/>
              <a:t>.</a:t>
            </a:r>
          </a:p>
          <a:p>
            <a:r>
              <a:rPr lang="nl-NL" sz="4000" dirty="0" err="1" smtClean="0"/>
              <a:t>Can</a:t>
            </a:r>
            <a:r>
              <a:rPr lang="nl-NL" sz="4000" dirty="0" smtClean="0"/>
              <a:t> </a:t>
            </a:r>
            <a:r>
              <a:rPr lang="nl-NL" sz="4000" dirty="0" err="1" smtClean="0"/>
              <a:t>one</a:t>
            </a:r>
            <a:r>
              <a:rPr lang="nl-NL" sz="4000" dirty="0" smtClean="0"/>
              <a:t> </a:t>
            </a:r>
            <a:r>
              <a:rPr lang="nl-NL" sz="4000" b="1" dirty="0" err="1" smtClean="0">
                <a:solidFill>
                  <a:schemeClr val="accent1"/>
                </a:solidFill>
              </a:rPr>
              <a:t>compare</a:t>
            </a:r>
            <a:r>
              <a:rPr lang="nl-NL" sz="4000" b="1" dirty="0" smtClean="0">
                <a:solidFill>
                  <a:schemeClr val="accent1"/>
                </a:solidFill>
              </a:rPr>
              <a:t> </a:t>
            </a:r>
            <a:r>
              <a:rPr lang="nl-NL" sz="4000" b="1" dirty="0" err="1" smtClean="0">
                <a:solidFill>
                  <a:schemeClr val="accent1"/>
                </a:solidFill>
              </a:rPr>
              <a:t>organizations</a:t>
            </a:r>
            <a:r>
              <a:rPr lang="nl-NL" sz="4000" dirty="0" smtClean="0"/>
              <a:t> </a:t>
            </a:r>
            <a:r>
              <a:rPr lang="nl-NL" sz="4000" dirty="0" err="1" smtClean="0"/>
              <a:t>with</a:t>
            </a:r>
            <a:r>
              <a:rPr lang="nl-NL" sz="4000" dirty="0" smtClean="0"/>
              <a:t> MISRAM?</a:t>
            </a:r>
          </a:p>
          <a:p>
            <a:r>
              <a:rPr lang="nl-NL" sz="4000" dirty="0" smtClean="0"/>
              <a:t>Is </a:t>
            </a:r>
            <a:r>
              <a:rPr lang="nl-NL" sz="4000" dirty="0" err="1" smtClean="0"/>
              <a:t>it</a:t>
            </a:r>
            <a:r>
              <a:rPr lang="nl-NL" sz="4000" dirty="0" smtClean="0"/>
              <a:t> </a:t>
            </a:r>
            <a:r>
              <a:rPr lang="nl-NL" sz="4000" b="1" dirty="0" err="1" smtClean="0">
                <a:solidFill>
                  <a:schemeClr val="accent1"/>
                </a:solidFill>
              </a:rPr>
              <a:t>useful</a:t>
            </a:r>
            <a:r>
              <a:rPr lang="nl-NL" sz="4000" b="1" dirty="0" smtClean="0">
                <a:solidFill>
                  <a:schemeClr val="accent1"/>
                </a:solidFill>
              </a:rPr>
              <a:t> </a:t>
            </a:r>
            <a:r>
              <a:rPr lang="nl-NL" sz="4000" b="1" dirty="0" err="1" smtClean="0">
                <a:solidFill>
                  <a:schemeClr val="accent1"/>
                </a:solidFill>
              </a:rPr>
              <a:t>for</a:t>
            </a:r>
            <a:r>
              <a:rPr lang="nl-NL" sz="4000" b="1" dirty="0" smtClean="0">
                <a:solidFill>
                  <a:schemeClr val="accent1"/>
                </a:solidFill>
              </a:rPr>
              <a:t> </a:t>
            </a:r>
            <a:r>
              <a:rPr lang="nl-NL" sz="4000" b="1" dirty="0" err="1" smtClean="0">
                <a:solidFill>
                  <a:schemeClr val="accent1"/>
                </a:solidFill>
              </a:rPr>
              <a:t>everyone</a:t>
            </a:r>
            <a:r>
              <a:rPr lang="nl-NL" sz="4000" b="1" dirty="0" smtClean="0">
                <a:solidFill>
                  <a:schemeClr val="accent1"/>
                </a:solidFill>
              </a:rPr>
              <a:t>?</a:t>
            </a:r>
            <a:endParaRPr lang="nl-NL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YOU!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600" dirty="0" err="1" smtClean="0"/>
              <a:t>You</a:t>
            </a:r>
            <a:r>
              <a:rPr lang="nl-NL" sz="3600" dirty="0" smtClean="0"/>
              <a:t> </a:t>
            </a:r>
            <a:r>
              <a:rPr lang="nl-NL" sz="3600" dirty="0" err="1" smtClean="0"/>
              <a:t>might</a:t>
            </a:r>
            <a:r>
              <a:rPr lang="nl-NL" sz="3600" dirty="0" smtClean="0"/>
              <a:t> </a:t>
            </a:r>
            <a:r>
              <a:rPr lang="nl-NL" sz="3600" dirty="0" err="1" smtClean="0"/>
              <a:t>be</a:t>
            </a:r>
            <a:r>
              <a:rPr lang="nl-NL" sz="3600" dirty="0" smtClean="0"/>
              <a:t> at risk without </a:t>
            </a:r>
            <a:r>
              <a:rPr lang="nl-NL" sz="3600" dirty="0" err="1" smtClean="0"/>
              <a:t>knowing</a:t>
            </a:r>
            <a:r>
              <a:rPr lang="nl-NL" sz="3600" dirty="0" smtClean="0"/>
              <a:t> it.</a:t>
            </a:r>
          </a:p>
          <a:p>
            <a:r>
              <a:rPr lang="nl-NL" sz="3600" dirty="0" smtClean="0"/>
              <a:t>Discovering risk </a:t>
            </a:r>
            <a:r>
              <a:rPr lang="nl-NL" sz="3600" dirty="0" err="1" smtClean="0"/>
              <a:t>too</a:t>
            </a:r>
            <a:r>
              <a:rPr lang="nl-NL" sz="3600" dirty="0" smtClean="0"/>
              <a:t> late is, in </a:t>
            </a:r>
            <a:r>
              <a:rPr lang="nl-NL" sz="3600" dirty="0" err="1" smtClean="0"/>
              <a:t>general</a:t>
            </a:r>
            <a:r>
              <a:rPr lang="nl-NL" sz="3600" dirty="0" smtClean="0"/>
              <a:t>, </a:t>
            </a:r>
            <a:r>
              <a:rPr lang="nl-NL" sz="3600" dirty="0" err="1" smtClean="0"/>
              <a:t>not</a:t>
            </a:r>
            <a:r>
              <a:rPr lang="nl-NL" sz="3600" dirty="0" smtClean="0"/>
              <a:t> a </a:t>
            </a:r>
            <a:r>
              <a:rPr lang="nl-NL" sz="3600" dirty="0" err="1" smtClean="0"/>
              <a:t>good</a:t>
            </a:r>
            <a:r>
              <a:rPr lang="nl-NL" sz="3600" dirty="0" smtClean="0"/>
              <a:t> </a:t>
            </a:r>
            <a:r>
              <a:rPr lang="nl-NL" sz="3600" dirty="0" err="1" smtClean="0"/>
              <a:t>thing</a:t>
            </a:r>
            <a:r>
              <a:rPr lang="nl-NL" sz="3600" dirty="0" smtClean="0"/>
              <a:t>.</a:t>
            </a:r>
          </a:p>
          <a:p>
            <a:r>
              <a:rPr lang="nl-NL" sz="3600" b="1" dirty="0">
                <a:solidFill>
                  <a:schemeClr val="accent3"/>
                </a:solidFill>
              </a:rPr>
              <a:t>Start </a:t>
            </a:r>
            <a:r>
              <a:rPr lang="nl-NL" sz="3600" b="1" dirty="0" err="1">
                <a:solidFill>
                  <a:schemeClr val="accent3"/>
                </a:solidFill>
              </a:rPr>
              <a:t>doing</a:t>
            </a:r>
            <a:r>
              <a:rPr lang="nl-NL" sz="3600" b="1" dirty="0">
                <a:solidFill>
                  <a:schemeClr val="accent3"/>
                </a:solidFill>
              </a:rPr>
              <a:t> </a:t>
            </a:r>
            <a:r>
              <a:rPr lang="nl-NL" sz="3600" b="1" dirty="0" err="1">
                <a:solidFill>
                  <a:schemeClr val="accent3"/>
                </a:solidFill>
              </a:rPr>
              <a:t>your</a:t>
            </a:r>
            <a:r>
              <a:rPr lang="nl-NL" sz="3600" b="1" dirty="0">
                <a:solidFill>
                  <a:schemeClr val="accent3"/>
                </a:solidFill>
              </a:rPr>
              <a:t> risk assessment </a:t>
            </a:r>
            <a:r>
              <a:rPr lang="nl-NL" sz="3600" b="1" dirty="0" err="1">
                <a:solidFill>
                  <a:schemeClr val="accent3"/>
                </a:solidFill>
              </a:rPr>
              <a:t>today</a:t>
            </a:r>
            <a:r>
              <a:rPr lang="nl-NL" sz="3600" b="1" dirty="0">
                <a:solidFill>
                  <a:schemeClr val="accent3"/>
                </a:solidFill>
              </a:rPr>
              <a:t>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tangle 3"/>
          <p:cNvSpPr/>
          <p:nvPr/>
        </p:nvSpPr>
        <p:spPr>
          <a:xfrm>
            <a:off x="990600" y="4876800"/>
            <a:ext cx="6553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You!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001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Risk	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Many</a:t>
            </a:r>
            <a:r>
              <a:rPr lang="nl-NL" dirty="0" smtClean="0"/>
              <a:t> </a:t>
            </a:r>
            <a:r>
              <a:rPr lang="nl-NL" dirty="0" err="1" smtClean="0"/>
              <a:t>definitions</a:t>
            </a:r>
            <a:r>
              <a:rPr lang="nl-NL" dirty="0" smtClean="0"/>
              <a:t>.</a:t>
            </a:r>
          </a:p>
          <a:p>
            <a:r>
              <a:rPr lang="en-US" dirty="0" smtClean="0"/>
              <a:t>ISO </a:t>
            </a:r>
            <a:r>
              <a:rPr lang="en-US" dirty="0"/>
              <a:t>31000:2009 defines risk as </a:t>
            </a:r>
            <a:r>
              <a:rPr lang="en-US" b="1" dirty="0">
                <a:solidFill>
                  <a:schemeClr val="accent3"/>
                </a:solidFill>
              </a:rPr>
              <a:t>effect of </a:t>
            </a:r>
            <a:r>
              <a:rPr lang="en-US" b="1" dirty="0" smtClean="0">
                <a:solidFill>
                  <a:schemeClr val="accent3"/>
                </a:solidFill>
              </a:rPr>
              <a:t>uncertainty on </a:t>
            </a:r>
            <a:r>
              <a:rPr lang="en-US" b="1" dirty="0">
                <a:solidFill>
                  <a:schemeClr val="accent3"/>
                </a:solidFill>
              </a:rPr>
              <a:t>objectives</a:t>
            </a:r>
            <a:r>
              <a:rPr lang="en-US" dirty="0" smtClean="0"/>
              <a:t>. (Still vague.)</a:t>
            </a:r>
          </a:p>
          <a:p>
            <a:r>
              <a:rPr lang="en-US" dirty="0" smtClean="0"/>
              <a:t>Objectives </a:t>
            </a:r>
            <a:r>
              <a:rPr lang="en-US" dirty="0" smtClean="0">
                <a:sym typeface="Wingdings" pitchFamily="2" charset="2"/>
              </a:rPr>
              <a:t> what you do. Like, running experiments on your Science Gateway.</a:t>
            </a:r>
            <a:endParaRPr lang="en-US" dirty="0" smtClean="0"/>
          </a:p>
          <a:p>
            <a:r>
              <a:rPr lang="en-US" dirty="0" smtClean="0"/>
              <a:t>Risk </a:t>
            </a:r>
            <a:r>
              <a:rPr lang="en-US" dirty="0"/>
              <a:t>is </a:t>
            </a:r>
            <a:r>
              <a:rPr lang="en-US" b="1" i="1" dirty="0">
                <a:solidFill>
                  <a:schemeClr val="accent1"/>
                </a:solidFill>
              </a:rPr>
              <a:t>likelihood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multiplied with </a:t>
            </a:r>
            <a:r>
              <a:rPr lang="en-US" b="1" i="1" dirty="0">
                <a:solidFill>
                  <a:schemeClr val="accent1"/>
                </a:solidFill>
              </a:rPr>
              <a:t>impact costs </a:t>
            </a:r>
            <a:r>
              <a:rPr lang="en-US" dirty="0"/>
              <a:t>(damage</a:t>
            </a:r>
            <a:r>
              <a:rPr lang="en-US" dirty="0" smtClean="0"/>
              <a:t>). </a:t>
            </a:r>
            <a:r>
              <a:rPr lang="en-US" dirty="0" smtClean="0">
                <a:solidFill>
                  <a:schemeClr val="accent6"/>
                </a:solidFill>
              </a:rPr>
              <a:t>YOU NEED BOTH</a:t>
            </a:r>
            <a:r>
              <a:rPr lang="en-US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39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Information Security / </a:t>
            </a:r>
            <a:r>
              <a:rPr lang="nl-NL" dirty="0" err="1" smtClean="0"/>
              <a:t>Assets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Risk </a:t>
            </a:r>
            <a:r>
              <a:rPr lang="nl-NL" dirty="0" err="1" smtClean="0"/>
              <a:t>for</a:t>
            </a:r>
            <a:r>
              <a:rPr lang="nl-NL" dirty="0" smtClean="0"/>
              <a:t> information systems: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objectives</a:t>
            </a:r>
            <a:r>
              <a:rPr lang="nl-NL" dirty="0" smtClean="0"/>
              <a:t> deal </a:t>
            </a:r>
            <a:r>
              <a:rPr lang="nl-NL" dirty="0" err="1" smtClean="0"/>
              <a:t>with</a:t>
            </a:r>
            <a:r>
              <a:rPr lang="nl-NL" dirty="0" smtClean="0"/>
              <a:t> information </a:t>
            </a:r>
            <a:r>
              <a:rPr lang="nl-NL" dirty="0" err="1" smtClean="0"/>
              <a:t>assets</a:t>
            </a:r>
            <a:r>
              <a:rPr lang="nl-NL" dirty="0" smtClean="0"/>
              <a:t>.</a:t>
            </a:r>
          </a:p>
          <a:p>
            <a:r>
              <a:rPr lang="nl-NL" dirty="0"/>
              <a:t>UK National </a:t>
            </a:r>
            <a:r>
              <a:rPr lang="nl-NL" dirty="0" err="1" smtClean="0"/>
              <a:t>Archives</a:t>
            </a:r>
            <a:r>
              <a:rPr lang="nl-NL" dirty="0" smtClean="0"/>
              <a:t> </a:t>
            </a:r>
            <a:r>
              <a:rPr lang="nl-NL" dirty="0" err="1" smtClean="0"/>
              <a:t>sais</a:t>
            </a:r>
            <a:r>
              <a:rPr lang="nl-NL" dirty="0" smtClean="0"/>
              <a:t> information </a:t>
            </a:r>
            <a:r>
              <a:rPr lang="nl-NL" dirty="0" err="1" smtClean="0"/>
              <a:t>assets</a:t>
            </a:r>
            <a:r>
              <a:rPr lang="nl-NL" dirty="0" smtClean="0"/>
              <a:t> have </a:t>
            </a:r>
            <a:r>
              <a:rPr lang="nl-NL" dirty="0" err="1" smtClean="0"/>
              <a:t>two</a:t>
            </a:r>
            <a:r>
              <a:rPr lang="nl-NL" dirty="0" smtClean="0"/>
              <a:t> </a:t>
            </a:r>
            <a:r>
              <a:rPr lang="nl-NL" dirty="0" err="1" smtClean="0"/>
              <a:t>properties</a:t>
            </a:r>
            <a:r>
              <a:rPr lang="nl-NL" dirty="0" smtClean="0"/>
              <a:t>: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- </a:t>
            </a:r>
            <a:r>
              <a:rPr lang="nl-NL" dirty="0" smtClean="0"/>
              <a:t>(Business) </a:t>
            </a:r>
            <a:r>
              <a:rPr lang="nl-NL" b="1" dirty="0" err="1" smtClean="0"/>
              <a:t>value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b="1" dirty="0" err="1" smtClean="0"/>
              <a:t>Confidentiality</a:t>
            </a:r>
            <a:endParaRPr lang="nl-NL" b="1" dirty="0" smtClean="0"/>
          </a:p>
          <a:p>
            <a:r>
              <a:rPr lang="nl-NL" b="1" dirty="0" smtClean="0">
                <a:solidFill>
                  <a:schemeClr val="accent5"/>
                </a:solidFill>
              </a:rPr>
              <a:t>THINK A MOMENT</a:t>
            </a:r>
            <a:r>
              <a:rPr lang="nl-NL" dirty="0" smtClean="0"/>
              <a:t>: How </a:t>
            </a:r>
            <a:r>
              <a:rPr lang="nl-NL" dirty="0" err="1" smtClean="0"/>
              <a:t>could</a:t>
            </a:r>
            <a:r>
              <a:rPr lang="nl-NL" dirty="0" smtClean="0"/>
              <a:t> information </a:t>
            </a:r>
            <a:r>
              <a:rPr lang="nl-NL" dirty="0" err="1" smtClean="0"/>
              <a:t>assets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damaged</a:t>
            </a:r>
            <a:r>
              <a:rPr lang="nl-NL" dirty="0" smtClean="0"/>
              <a:t> or </a:t>
            </a:r>
            <a:r>
              <a:rPr lang="nl-NL" dirty="0" err="1" smtClean="0"/>
              <a:t>compromised</a:t>
            </a:r>
            <a:r>
              <a:rPr lang="nl-NL" dirty="0" smtClean="0"/>
              <a:t>? (risk)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19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Looking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Risk Assessment </a:t>
            </a:r>
            <a:r>
              <a:rPr lang="nl-NL" dirty="0" err="1" smtClean="0"/>
              <a:t>methods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We made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inventory</a:t>
            </a:r>
            <a:r>
              <a:rPr lang="nl-NL" dirty="0" smtClean="0"/>
              <a:t> of </a:t>
            </a:r>
            <a:r>
              <a:rPr lang="nl-NL" dirty="0" err="1" smtClean="0"/>
              <a:t>current</a:t>
            </a:r>
            <a:r>
              <a:rPr lang="nl-NL" dirty="0" smtClean="0"/>
              <a:t> Risk Assessment </a:t>
            </a:r>
            <a:r>
              <a:rPr lang="nl-NL" dirty="0" err="1" smtClean="0"/>
              <a:t>methods</a:t>
            </a:r>
            <a:r>
              <a:rPr lang="nl-NL" dirty="0" smtClean="0"/>
              <a:t> / approaches.</a:t>
            </a:r>
          </a:p>
          <a:p>
            <a:r>
              <a:rPr lang="nl-NL" dirty="0" smtClean="0"/>
              <a:t>Most of </a:t>
            </a:r>
            <a:r>
              <a:rPr lang="nl-NL" dirty="0" err="1" smtClean="0"/>
              <a:t>them</a:t>
            </a:r>
            <a:r>
              <a:rPr lang="nl-NL" dirty="0" smtClean="0"/>
              <a:t> are a </a:t>
            </a:r>
            <a:r>
              <a:rPr lang="nl-NL" b="1" dirty="0" smtClean="0"/>
              <a:t>question </a:t>
            </a:r>
            <a:r>
              <a:rPr lang="nl-NL" b="1" dirty="0" err="1" smtClean="0"/>
              <a:t>lists</a:t>
            </a:r>
            <a:r>
              <a:rPr lang="nl-NL" dirty="0" smtClean="0"/>
              <a:t> of </a:t>
            </a:r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nl-NL" dirty="0" err="1" smtClean="0"/>
              <a:t>sort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Only</a:t>
            </a:r>
            <a:r>
              <a:rPr lang="nl-NL" dirty="0" smtClean="0"/>
              <a:t> a recent few take </a:t>
            </a:r>
            <a:r>
              <a:rPr lang="nl-NL" dirty="0" err="1"/>
              <a:t>into</a:t>
            </a:r>
            <a:r>
              <a:rPr lang="nl-NL" dirty="0"/>
              <a:t> account </a:t>
            </a:r>
            <a:r>
              <a:rPr lang="nl-NL" dirty="0" smtClean="0"/>
              <a:t>the information / IT </a:t>
            </a:r>
            <a:r>
              <a:rPr lang="nl-NL" b="1" dirty="0" err="1" smtClean="0"/>
              <a:t>architecture</a:t>
            </a:r>
            <a:r>
              <a:rPr lang="nl-NL" dirty="0" smtClean="0"/>
              <a:t> (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b="1" dirty="0" smtClean="0"/>
              <a:t>links </a:t>
            </a:r>
            <a:r>
              <a:rPr lang="nl-NL" b="1" dirty="0" err="1" smtClean="0"/>
              <a:t>between</a:t>
            </a:r>
            <a:r>
              <a:rPr lang="nl-NL" b="1" dirty="0" smtClean="0"/>
              <a:t> the </a:t>
            </a:r>
            <a:r>
              <a:rPr lang="nl-NL" b="1" dirty="0" err="1" smtClean="0"/>
              <a:t>components</a:t>
            </a:r>
            <a:r>
              <a:rPr lang="nl-NL" dirty="0" smtClean="0"/>
              <a:t>).</a:t>
            </a:r>
          </a:p>
          <a:p>
            <a:r>
              <a:rPr lang="en-US" dirty="0"/>
              <a:t>We liked </a:t>
            </a:r>
            <a:r>
              <a:rPr lang="en-US" dirty="0" smtClean="0"/>
              <a:t>the Distributed </a:t>
            </a:r>
            <a:r>
              <a:rPr lang="en-US" dirty="0"/>
              <a:t>Confidentiality </a:t>
            </a:r>
            <a:r>
              <a:rPr lang="en-US" dirty="0" smtClean="0"/>
              <a:t>Risk Assessment </a:t>
            </a:r>
            <a:r>
              <a:rPr lang="en-US" dirty="0"/>
              <a:t>(</a:t>
            </a:r>
            <a:r>
              <a:rPr lang="en-US" b="1" dirty="0"/>
              <a:t>DCRA</a:t>
            </a:r>
            <a:r>
              <a:rPr lang="en-US" dirty="0" smtClean="0"/>
              <a:t>) by </a:t>
            </a:r>
            <a:r>
              <a:rPr lang="en-US" dirty="0" err="1" smtClean="0"/>
              <a:t>Morali</a:t>
            </a:r>
            <a:r>
              <a:rPr lang="en-US" dirty="0" smtClean="0"/>
              <a:t> (2008).</a:t>
            </a: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00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DCRA uses “ArchiMate” layers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5" y="1981200"/>
            <a:ext cx="9089075" cy="47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799" y="1219200"/>
            <a:ext cx="3370263" cy="923330"/>
          </a:xfrm>
          <a:prstGeom prst="rect">
            <a:avLst/>
          </a:prstGeom>
        </p:spPr>
        <p:txBody>
          <a:bodyPr wrap="square">
            <a:prstTxWarp prst="textWave2">
              <a:avLst/>
            </a:prstTxWarp>
            <a:spAutoFit/>
          </a:bodyPr>
          <a:lstStyle/>
          <a:p>
            <a:pPr lvl="0"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operations</a:t>
            </a:r>
            <a:endParaRPr lang="en-US" sz="5400" b="1" dirty="0">
              <a:ln w="31550" cmpd="sng">
                <a:gradFill>
                  <a:gsLst>
                    <a:gs pos="70000">
                      <a:srgbClr val="F79646">
                        <a:shade val="50000"/>
                        <a:satMod val="190000"/>
                      </a:srgbClr>
                    </a:gs>
                    <a:gs pos="0">
                      <a:srgbClr val="F79646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79646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657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5"/>
                </a:solidFill>
              </a:rPr>
              <a:t>Question </a:t>
            </a:r>
            <a:r>
              <a:rPr lang="nl-NL" dirty="0" err="1" smtClean="0">
                <a:solidFill>
                  <a:schemeClr val="accent5"/>
                </a:solidFill>
              </a:rPr>
              <a:t>to</a:t>
            </a:r>
            <a:r>
              <a:rPr lang="nl-NL" dirty="0" smtClean="0">
                <a:solidFill>
                  <a:schemeClr val="accent5"/>
                </a:solidFill>
              </a:rPr>
              <a:t> </a:t>
            </a:r>
            <a:r>
              <a:rPr lang="nl-NL" dirty="0" err="1" smtClean="0">
                <a:solidFill>
                  <a:schemeClr val="accent5"/>
                </a:solidFill>
              </a:rPr>
              <a:t>Audience</a:t>
            </a:r>
            <a:endParaRPr lang="nl-NL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err="1" smtClean="0"/>
              <a:t>If</a:t>
            </a:r>
            <a:r>
              <a:rPr lang="nl-NL" sz="4000" dirty="0" smtClean="0"/>
              <a:t> the data </a:t>
            </a:r>
            <a:r>
              <a:rPr lang="nl-NL" sz="4000" dirty="0" err="1" smtClean="0"/>
              <a:t>you</a:t>
            </a:r>
            <a:r>
              <a:rPr lang="nl-NL" sz="4000" dirty="0" smtClean="0"/>
              <a:t> </a:t>
            </a:r>
            <a:r>
              <a:rPr lang="nl-NL" sz="4000" dirty="0" err="1" smtClean="0"/>
              <a:t>process</a:t>
            </a:r>
            <a:r>
              <a:rPr lang="nl-NL" sz="4000" dirty="0" smtClean="0"/>
              <a:t> is </a:t>
            </a:r>
            <a:r>
              <a:rPr lang="nl-NL" sz="4000" b="1" dirty="0" err="1" smtClean="0">
                <a:solidFill>
                  <a:schemeClr val="accent3"/>
                </a:solidFill>
              </a:rPr>
              <a:t>not</a:t>
            </a:r>
            <a:r>
              <a:rPr lang="nl-NL" sz="4000" b="1" dirty="0" smtClean="0">
                <a:solidFill>
                  <a:schemeClr val="accent3"/>
                </a:solidFill>
              </a:rPr>
              <a:t> </a:t>
            </a:r>
            <a:r>
              <a:rPr lang="nl-NL" sz="4000" b="1" dirty="0" err="1" smtClean="0">
                <a:solidFill>
                  <a:schemeClr val="accent3"/>
                </a:solidFill>
              </a:rPr>
              <a:t>confidential</a:t>
            </a:r>
            <a:r>
              <a:rPr lang="nl-NL" sz="4000" dirty="0" smtClean="0"/>
              <a:t> at </a:t>
            </a:r>
            <a:r>
              <a:rPr lang="nl-NL" sz="4000" dirty="0" err="1" smtClean="0"/>
              <a:t>all</a:t>
            </a:r>
            <a:r>
              <a:rPr lang="nl-NL" sz="4000" dirty="0" smtClean="0"/>
              <a:t>, </a:t>
            </a:r>
            <a:r>
              <a:rPr lang="nl-NL" sz="4000" dirty="0" err="1" smtClean="0"/>
              <a:t>and</a:t>
            </a:r>
            <a:r>
              <a:rPr lang="nl-NL" sz="4000" dirty="0" smtClean="0"/>
              <a:t> </a:t>
            </a:r>
            <a:r>
              <a:rPr lang="nl-NL" sz="4000" dirty="0" err="1" smtClean="0"/>
              <a:t>if</a:t>
            </a:r>
            <a:r>
              <a:rPr lang="nl-NL" sz="4000" dirty="0" smtClean="0"/>
              <a:t> the server </a:t>
            </a:r>
            <a:r>
              <a:rPr lang="nl-NL" sz="4000" dirty="0" err="1" smtClean="0"/>
              <a:t>you</a:t>
            </a:r>
            <a:r>
              <a:rPr lang="nl-NL" sz="4000" dirty="0" smtClean="0"/>
              <a:t> </a:t>
            </a:r>
            <a:r>
              <a:rPr lang="nl-NL" sz="4000" dirty="0" err="1" smtClean="0"/>
              <a:t>use</a:t>
            </a:r>
            <a:r>
              <a:rPr lang="nl-NL" sz="4000" dirty="0" smtClean="0"/>
              <a:t> is </a:t>
            </a:r>
            <a:r>
              <a:rPr lang="nl-NL" sz="4000" dirty="0" err="1" smtClean="0"/>
              <a:t>placed</a:t>
            </a:r>
            <a:r>
              <a:rPr lang="nl-NL" sz="4000" dirty="0" smtClean="0"/>
              <a:t> in </a:t>
            </a:r>
            <a:r>
              <a:rPr lang="nl-NL" sz="4000" dirty="0" err="1" smtClean="0"/>
              <a:t>an</a:t>
            </a:r>
            <a:r>
              <a:rPr lang="nl-NL" sz="4000" dirty="0" smtClean="0"/>
              <a:t> </a:t>
            </a:r>
            <a:r>
              <a:rPr lang="nl-NL" sz="4000" b="1" dirty="0" err="1" smtClean="0">
                <a:solidFill>
                  <a:schemeClr val="accent6"/>
                </a:solidFill>
              </a:rPr>
              <a:t>unsecured</a:t>
            </a:r>
            <a:r>
              <a:rPr lang="nl-NL" sz="4000" b="1" dirty="0" smtClean="0">
                <a:solidFill>
                  <a:schemeClr val="accent6"/>
                </a:solidFill>
              </a:rPr>
              <a:t> </a:t>
            </a:r>
            <a:r>
              <a:rPr lang="nl-NL" sz="4000" b="1" dirty="0" err="1" smtClean="0">
                <a:solidFill>
                  <a:schemeClr val="accent6"/>
                </a:solidFill>
              </a:rPr>
              <a:t>location</a:t>
            </a:r>
            <a:r>
              <a:rPr lang="nl-NL" sz="4000" dirty="0" smtClean="0"/>
              <a:t> </a:t>
            </a:r>
            <a:r>
              <a:rPr lang="nl-NL" sz="4000" dirty="0" err="1" smtClean="0"/>
              <a:t>and</a:t>
            </a:r>
            <a:r>
              <a:rPr lang="nl-NL" sz="4000" dirty="0" smtClean="0"/>
              <a:t> has no firewall, do </a:t>
            </a:r>
            <a:r>
              <a:rPr lang="nl-NL" sz="4000" dirty="0" err="1" smtClean="0"/>
              <a:t>you</a:t>
            </a:r>
            <a:r>
              <a:rPr lang="nl-NL" sz="4000" dirty="0" smtClean="0"/>
              <a:t> </a:t>
            </a:r>
            <a:r>
              <a:rPr lang="nl-NL" sz="4000" dirty="0" err="1" smtClean="0"/>
              <a:t>then</a:t>
            </a:r>
            <a:r>
              <a:rPr lang="nl-NL" sz="4000" dirty="0" smtClean="0"/>
              <a:t> have a </a:t>
            </a:r>
            <a:r>
              <a:rPr lang="nl-NL" sz="4000" b="1" dirty="0" err="1" smtClean="0">
                <a:solidFill>
                  <a:schemeClr val="accent5"/>
                </a:solidFill>
              </a:rPr>
              <a:t>confidentiality</a:t>
            </a:r>
            <a:r>
              <a:rPr lang="nl-NL" sz="4000" b="1" dirty="0" smtClean="0">
                <a:solidFill>
                  <a:schemeClr val="accent5"/>
                </a:solidFill>
              </a:rPr>
              <a:t> risk?</a:t>
            </a:r>
          </a:p>
          <a:p>
            <a:r>
              <a:rPr lang="nl-NL" sz="4000" dirty="0" smtClean="0"/>
              <a:t>In the </a:t>
            </a:r>
            <a:r>
              <a:rPr lang="nl-NL" sz="4000" dirty="0" err="1" smtClean="0"/>
              <a:t>same</a:t>
            </a:r>
            <a:r>
              <a:rPr lang="nl-NL" sz="4000" dirty="0" smtClean="0"/>
              <a:t> </a:t>
            </a:r>
            <a:r>
              <a:rPr lang="nl-NL" sz="4000" dirty="0" err="1" smtClean="0"/>
              <a:t>situation</a:t>
            </a:r>
            <a:r>
              <a:rPr lang="nl-NL" sz="4000" dirty="0" smtClean="0"/>
              <a:t>, do </a:t>
            </a:r>
            <a:r>
              <a:rPr lang="nl-NL" sz="4000" dirty="0" err="1" smtClean="0"/>
              <a:t>you</a:t>
            </a:r>
            <a:r>
              <a:rPr lang="nl-NL" sz="4000" dirty="0" smtClean="0"/>
              <a:t> have a (business) </a:t>
            </a:r>
            <a:r>
              <a:rPr lang="nl-NL" sz="4000" b="1" dirty="0" err="1" smtClean="0">
                <a:solidFill>
                  <a:schemeClr val="accent5"/>
                </a:solidFill>
              </a:rPr>
              <a:t>value</a:t>
            </a:r>
            <a:r>
              <a:rPr lang="nl-NL" sz="4000" b="1" dirty="0" smtClean="0">
                <a:solidFill>
                  <a:schemeClr val="accent5"/>
                </a:solidFill>
              </a:rPr>
              <a:t> risk?</a:t>
            </a:r>
            <a:endParaRPr lang="nl-NL" sz="40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5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/>
          </a:bodyPr>
          <a:lstStyle/>
          <a:p>
            <a:r>
              <a:rPr lang="nl-NL" sz="6600" b="1" dirty="0" err="1" smtClean="0">
                <a:solidFill>
                  <a:schemeClr val="accent1"/>
                </a:solidFill>
              </a:rPr>
              <a:t>Our</a:t>
            </a:r>
            <a:r>
              <a:rPr lang="nl-NL" sz="6600" b="1" dirty="0" smtClean="0">
                <a:solidFill>
                  <a:schemeClr val="accent1"/>
                </a:solidFill>
              </a:rPr>
              <a:t> way</a:t>
            </a:r>
            <a:endParaRPr lang="nl-NL" sz="6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For more details,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</a:rPr>
              <a:t>see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 the paper.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2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1144</Words>
  <Application>Microsoft Office PowerPoint</Application>
  <PresentationFormat>On-screen Show (4:3)</PresentationFormat>
  <Paragraphs>132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MISRAM - A Model-based Information Security Risk Assessment Method for Science Gateways</vt:lpstr>
      <vt:lpstr>Motivation / Problem</vt:lpstr>
      <vt:lpstr>Basics</vt:lpstr>
      <vt:lpstr>Risk </vt:lpstr>
      <vt:lpstr>Information Security / Assets</vt:lpstr>
      <vt:lpstr>Looking for Risk Assessment methods</vt:lpstr>
      <vt:lpstr>DCRA uses “ArchiMate” layers</vt:lpstr>
      <vt:lpstr>Question to Audience</vt:lpstr>
      <vt:lpstr>Our way</vt:lpstr>
      <vt:lpstr>Two problems with DCRA</vt:lpstr>
      <vt:lpstr>MISRAM workflow (2/2)</vt:lpstr>
      <vt:lpstr>MISRAM workflow (1/2)</vt:lpstr>
      <vt:lpstr>Nice for Science Gateways</vt:lpstr>
      <vt:lpstr>A few practical hints</vt:lpstr>
      <vt:lpstr>(getting the expert opinion) surveying tips</vt:lpstr>
      <vt:lpstr>(getting the expert opinion) defeat outliers with a trimmed mean</vt:lpstr>
      <vt:lpstr>Include a classic questionnaire</vt:lpstr>
      <vt:lpstr>Creating an IT&amp;I diagram</vt:lpstr>
      <vt:lpstr>The integrated report is for others too</vt:lpstr>
      <vt:lpstr>Calculation example</vt:lpstr>
      <vt:lpstr>Remember: two properties</vt:lpstr>
      <vt:lpstr>Example of calculation (1/2)</vt:lpstr>
      <vt:lpstr>Example of calculation (2/2)</vt:lpstr>
      <vt:lpstr>Note: you can go further…</vt:lpstr>
      <vt:lpstr>Two kind of results</vt:lpstr>
      <vt:lpstr>Classify risk</vt:lpstr>
      <vt:lpstr>MISRAM again</vt:lpstr>
      <vt:lpstr>MISRAM workflow (1/2)</vt:lpstr>
      <vt:lpstr>MISRAM workflow (2/2)</vt:lpstr>
      <vt:lpstr>Discussion</vt:lpstr>
      <vt:lpstr>Connectivity</vt:lpstr>
      <vt:lpstr>Expert on what?</vt:lpstr>
      <vt:lpstr>Who is at risk?</vt:lpstr>
      <vt:lpstr>Does it work?</vt:lpstr>
      <vt:lpstr>AMC case</vt:lpstr>
      <vt:lpstr>Going further</vt:lpstr>
      <vt:lpstr>Future research</vt:lpstr>
      <vt:lpstr>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MISRAM - A Model-based Information Security Risk Assessment Method for Science Gateways</dc:title>
  <dc:creator/>
  <cp:lastModifiedBy>Evert Mouw</cp:lastModifiedBy>
  <cp:revision>47</cp:revision>
  <dcterms:created xsi:type="dcterms:W3CDTF">2006-08-16T00:00:00Z</dcterms:created>
  <dcterms:modified xsi:type="dcterms:W3CDTF">2013-06-02T16:03:20Z</dcterms:modified>
</cp:coreProperties>
</file>