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387" r:id="rId2"/>
    <p:sldId id="532" r:id="rId3"/>
    <p:sldId id="407" r:id="rId4"/>
    <p:sldId id="430" r:id="rId5"/>
    <p:sldId id="512" r:id="rId6"/>
    <p:sldId id="524" r:id="rId7"/>
    <p:sldId id="563" r:id="rId8"/>
    <p:sldId id="556" r:id="rId9"/>
    <p:sldId id="552" r:id="rId10"/>
    <p:sldId id="548" r:id="rId11"/>
    <p:sldId id="553" r:id="rId12"/>
    <p:sldId id="568" r:id="rId13"/>
    <p:sldId id="559" r:id="rId14"/>
    <p:sldId id="514" r:id="rId15"/>
    <p:sldId id="511" r:id="rId16"/>
    <p:sldId id="565" r:id="rId17"/>
    <p:sldId id="513" r:id="rId18"/>
    <p:sldId id="561" r:id="rId19"/>
    <p:sldId id="557" r:id="rId20"/>
    <p:sldId id="573" r:id="rId21"/>
    <p:sldId id="542" r:id="rId22"/>
    <p:sldId id="574" r:id="rId23"/>
    <p:sldId id="529" r:id="rId24"/>
    <p:sldId id="531" r:id="rId25"/>
    <p:sldId id="572" r:id="rId26"/>
    <p:sldId id="569" r:id="rId27"/>
    <p:sldId id="570" r:id="rId28"/>
    <p:sldId id="562" r:id="rId29"/>
    <p:sldId id="571" r:id="rId30"/>
    <p:sldId id="566" r:id="rId31"/>
    <p:sldId id="567" r:id="rId32"/>
    <p:sldId id="540" r:id="rId33"/>
    <p:sldId id="509" r:id="rId34"/>
    <p:sldId id="525" r:id="rId35"/>
    <p:sldId id="516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38C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77599" autoAdjust="0"/>
  </p:normalViewPr>
  <p:slideViewPr>
    <p:cSldViewPr>
      <p:cViewPr varScale="1">
        <p:scale>
          <a:sx n="85" d="100"/>
          <a:sy n="85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09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0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508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Statistics were taken from</a:t>
            </a:r>
            <a:r>
              <a:rPr lang="en-GB" baseline="0" smtClean="0"/>
              <a:t> the EGI Metrics Portal:</a:t>
            </a:r>
          </a:p>
          <a:p>
            <a:r>
              <a:rPr lang="en-GB" b="1" smtClean="0"/>
              <a:t>http://metrics.egi.eu/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5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8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MoU: Memorandum of Understanding</a:t>
            </a:r>
          </a:p>
          <a:p>
            <a:r>
              <a:rPr lang="en-GB" smtClean="0"/>
              <a:t>SLA: Service Level Agreement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 further information, please refer to: </a:t>
            </a:r>
          </a:p>
          <a:p>
            <a:endParaRPr lang="en-GB" smtClean="0"/>
          </a:p>
          <a:p>
            <a:r>
              <a:rPr lang="en-GB" b="1" smtClean="0"/>
              <a:t>EGI Strategic Plan</a:t>
            </a:r>
            <a:r>
              <a:rPr lang="en-GB" b="1" baseline="0" smtClean="0"/>
              <a:t> – </a:t>
            </a:r>
            <a:r>
              <a:rPr lang="en-GB" b="1" smtClean="0"/>
              <a:t>Seeking New Horizons:</a:t>
            </a:r>
            <a:r>
              <a:rPr lang="en-GB" b="1" baseline="0" smtClean="0"/>
              <a:t> EGI’s Role in 2020. Availabile online at </a:t>
            </a:r>
            <a:r>
              <a:rPr lang="en-GB" b="1" smtClean="0">
                <a:hlinkClick r:id="rId3"/>
              </a:rPr>
              <a:t>https://documents.egi.eu/document/1098</a:t>
            </a:r>
            <a:r>
              <a:rPr lang="en-GB" b="1" smtClean="0"/>
              <a:t>.</a:t>
            </a:r>
            <a:r>
              <a:rPr lang="en-GB" b="1" baseline="0" smtClean="0"/>
              <a:t> 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 further information, please refer to: </a:t>
            </a:r>
          </a:p>
          <a:p>
            <a:endParaRPr lang="en-GB" smtClean="0"/>
          </a:p>
          <a:p>
            <a:r>
              <a:rPr lang="en-GB" b="1" smtClean="0"/>
              <a:t>EGI Strategic Plan</a:t>
            </a:r>
            <a:r>
              <a:rPr lang="en-GB" b="1" baseline="0" smtClean="0"/>
              <a:t> – </a:t>
            </a:r>
            <a:r>
              <a:rPr lang="en-GB" b="1" smtClean="0"/>
              <a:t>Seeking New Horizons:</a:t>
            </a:r>
            <a:r>
              <a:rPr lang="en-GB" b="1" baseline="0" smtClean="0"/>
              <a:t> EGI’s Role in 2020. Availabile online at </a:t>
            </a:r>
            <a:r>
              <a:rPr lang="en-GB" b="1" smtClean="0">
                <a:hlinkClick r:id="rId3"/>
              </a:rPr>
              <a:t>https://documents.egi.eu/document/1098</a:t>
            </a:r>
            <a:r>
              <a:rPr lang="en-GB" b="1" smtClean="0"/>
              <a:t>.</a:t>
            </a:r>
            <a:r>
              <a:rPr lang="en-GB" b="1" baseline="0" smtClean="0"/>
              <a:t> 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hyperlink" Target="http://www.wenmr.eu/wenmr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hyperlink" Target="http://www.eiscat3d.se/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/registrationWelcome" TargetMode="External"/><Relationship Id="rId2" Type="http://schemas.openxmlformats.org/officeDocument/2006/relationships/hyperlink" Target="http://operations-portal.egi.eu/v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_Webinar_Programme" TargetMode="External"/><Relationship Id="rId2" Type="http://schemas.openxmlformats.org/officeDocument/2006/relationships/hyperlink" Target="http://training.egi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wsg2013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irtual_Team_Project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_ENVRI" TargetMode="External"/><Relationship Id="rId2" Type="http://schemas.openxmlformats.org/officeDocument/2006/relationships/hyperlink" Target="mailto:malgorzata.krakowian@egi.e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612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mtClean="0"/>
              <a:t>EGI for Euro-Argo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742184"/>
            <a:ext cx="619268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000" smtClean="0"/>
              <a:t>EGI.eu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993" y="630932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solidFill>
                  <a:schemeClr val="bg1"/>
                </a:solidFill>
              </a:rPr>
              <a:t>EGI – Euro-Argo teleconferece</a:t>
            </a:r>
          </a:p>
          <a:p>
            <a:pPr algn="ctr"/>
            <a:r>
              <a:rPr lang="en-GB" sz="1400" smtClean="0">
                <a:solidFill>
                  <a:schemeClr val="bg1"/>
                </a:solidFill>
              </a:rPr>
              <a:t>14/May/2013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EGI’s strategic focus areas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>
          <a:xfrm>
            <a:off x="467545" y="3068960"/>
            <a:ext cx="5616624" cy="2952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Operational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91" y="1340767"/>
            <a:ext cx="5602977" cy="1512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Virtual Research Environments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1340768"/>
            <a:ext cx="2534136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Community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&amp; Coordination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2948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Operate a European wide </a:t>
            </a:r>
            <a:r>
              <a:rPr lang="en-US" smtClean="0">
                <a:solidFill>
                  <a:schemeClr val="bg1"/>
                </a:solidFill>
              </a:rPr>
              <a:t>grid infrastructure</a:t>
            </a:r>
          </a:p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Build a federated </a:t>
            </a:r>
            <a:r>
              <a:rPr lang="en-US" smtClean="0">
                <a:solidFill>
                  <a:schemeClr val="bg1"/>
                </a:solidFill>
              </a:rPr>
              <a:t>cloud infrastructure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0515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smtClean="0"/>
              <a:t>Integration &amp; operation of </a:t>
            </a:r>
            <a:r>
              <a:rPr lang="en-US" smtClean="0">
                <a:solidFill>
                  <a:schemeClr val="bg1"/>
                </a:solidFill>
              </a:rPr>
              <a:t>scientific environments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585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Governance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Communication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(inreach, outreach)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EGI’s strategic focus areas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>
          <a:xfrm>
            <a:off x="467545" y="3068960"/>
            <a:ext cx="5616624" cy="2952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Operational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91" y="1340767"/>
            <a:ext cx="5602977" cy="1512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Virtual Research Environments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1340768"/>
            <a:ext cx="2534136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Community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&amp; Coordination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2948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Operate a European wide </a:t>
            </a:r>
            <a:r>
              <a:rPr lang="en-US" smtClean="0">
                <a:solidFill>
                  <a:schemeClr val="bg1"/>
                </a:solidFill>
              </a:rPr>
              <a:t>grid infrastructure</a:t>
            </a:r>
          </a:p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Build a federated </a:t>
            </a:r>
            <a:r>
              <a:rPr lang="en-US" smtClean="0">
                <a:solidFill>
                  <a:schemeClr val="bg1"/>
                </a:solidFill>
              </a:rPr>
              <a:t>cloud infrastructure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0515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smtClean="0"/>
              <a:t>Integration &amp; operation of </a:t>
            </a:r>
            <a:r>
              <a:rPr lang="en-US" smtClean="0">
                <a:solidFill>
                  <a:schemeClr val="bg1"/>
                </a:solidFill>
              </a:rPr>
              <a:t>scientific environments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585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Governance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Communication</a:t>
            </a:r>
            <a:r>
              <a:rPr lang="en-US" smtClean="0"/>
              <a:t> (inreach, outreach)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80112" y="2564904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</a:t>
            </a:r>
            <a:endParaRPr lang="en-GB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357301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TCB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44119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077072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2577098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1556792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AppDB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3000" y="191683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2793122"/>
            <a:ext cx="2177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885" y="1700808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NILs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1268760"/>
            <a:ext cx="1178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VTs</a:t>
            </a:r>
            <a:endParaRPr lang="en-GB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4809346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11984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Gadgets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131" y="1929026"/>
            <a:ext cx="248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Webinars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00" y="40770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1196752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Consultance</a:t>
            </a: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2268161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</a:t>
            </a: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682" y="528204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5339" y="4849996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43981" y="542606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350274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8704" y="3009146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  <a:endParaRPr lang="en-GB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2996952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220486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6536" y="430529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57690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GB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605" y="240172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532" y="3933056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1390" y="168164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1920" y="4005064"/>
            <a:ext cx="2158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forces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9023" y="3140968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middleware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03624" y="4994012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Marketplace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 service offerings </a:t>
            </a:r>
            <a:endParaRPr lang="en-GB" sz="4000"/>
          </a:p>
        </p:txBody>
      </p:sp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979712" y="5993995"/>
            <a:ext cx="201622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60241" y="5097958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6224" y="4149080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Collab. &amp; communic. services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44216" y="10527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Scientific applications, workflows, portals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508518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400506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http://www.eiscat3d.se/sites/default/fi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653136"/>
            <a:ext cx="1187624" cy="5891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7" tooltip="Hom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898195"/>
            <a:ext cx="1193006" cy="447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933056"/>
            <a:ext cx="1577850" cy="427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3789040"/>
            <a:ext cx="850564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0689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porting / develeloper tools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1720" y="227861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2 .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Grid &amp; cloud sites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292494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5561948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25872" y="5561948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561947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633972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561948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4983559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64088" y="4509120"/>
            <a:ext cx="927547" cy="9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4208" y="4604086"/>
            <a:ext cx="1152128" cy="759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8" grpId="0"/>
      <p:bldP spid="43" grpId="0" animBg="1"/>
      <p:bldP spid="49" grpId="0"/>
      <p:bldP spid="53" grpId="0"/>
      <p:bldP spid="79" grpId="0" animBg="1"/>
      <p:bldP spid="35" grpId="0" animBg="1"/>
      <p:bldP spid="37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1. Scientific applications, workflows, portals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3312368" cy="4525963"/>
          </a:xfrm>
        </p:spPr>
        <p:txBody>
          <a:bodyPr/>
          <a:lstStyle/>
          <a:p>
            <a:pPr marL="177800" indent="-177800"/>
            <a:r>
              <a:rPr lang="en-GB" sz="2000" smtClean="0"/>
              <a:t>Registered in EGI AppDB: </a:t>
            </a:r>
            <a:r>
              <a:rPr lang="en-GB" sz="2000" smtClean="0">
                <a:hlinkClick r:id="rId2"/>
              </a:rPr>
              <a:t>http://appdb.egi.eu</a:t>
            </a:r>
            <a:r>
              <a:rPr lang="en-GB" sz="2000" smtClean="0"/>
              <a:t> </a:t>
            </a:r>
          </a:p>
          <a:p>
            <a:pPr marL="577850" lvl="1" indent="-177800"/>
            <a:r>
              <a:rPr lang="en-GB" sz="1600" smtClean="0"/>
              <a:t>Browse by scientific discipline</a:t>
            </a:r>
          </a:p>
          <a:p>
            <a:pPr marL="577850" lvl="1" indent="-177800"/>
            <a:r>
              <a:rPr lang="en-GB" sz="1600" smtClean="0"/>
              <a:t>Browse by Virtual Organisation</a:t>
            </a:r>
          </a:p>
          <a:p>
            <a:pPr marL="177800" indent="-177800"/>
            <a:r>
              <a:rPr lang="en-GB" sz="2000" smtClean="0"/>
              <a:t>Application access varies:</a:t>
            </a:r>
          </a:p>
          <a:p>
            <a:pPr marL="444500" lvl="1" indent="-177800"/>
            <a:r>
              <a:rPr lang="en-GB" sz="1600" smtClean="0"/>
              <a:t>Public access</a:t>
            </a:r>
          </a:p>
          <a:p>
            <a:pPr marL="444500" lvl="1" indent="-177800"/>
            <a:r>
              <a:rPr lang="en-GB" sz="1600" smtClean="0"/>
              <a:t>Via portal (username/pwd)</a:t>
            </a:r>
          </a:p>
          <a:p>
            <a:pPr marL="444500" lvl="1" indent="-177800"/>
            <a:r>
              <a:rPr lang="en-GB" sz="1600" smtClean="0"/>
              <a:t>Register in VO (X.509 cert)</a:t>
            </a:r>
          </a:p>
          <a:p>
            <a:pPr marL="177800" indent="-177800"/>
            <a:r>
              <a:rPr lang="en-GB" sz="2000" smtClean="0"/>
              <a:t>Interact!</a:t>
            </a:r>
          </a:p>
          <a:p>
            <a:pPr marL="577850" lvl="1" indent="-177800"/>
            <a:r>
              <a:rPr lang="en-GB" sz="1600" smtClean="0"/>
              <a:t>Follow</a:t>
            </a:r>
          </a:p>
          <a:p>
            <a:pPr marL="577850" lvl="1" indent="-177800"/>
            <a:r>
              <a:rPr lang="en-GB" sz="1600" smtClean="0"/>
              <a:t>Rate </a:t>
            </a:r>
          </a:p>
          <a:p>
            <a:pPr marL="577850" lvl="1" indent="-177800"/>
            <a:r>
              <a:rPr lang="en-GB" sz="1600" smtClean="0"/>
              <a:t>Comment</a:t>
            </a:r>
          </a:p>
          <a:p>
            <a:pPr marL="577850" lvl="1" indent="-177800"/>
            <a:r>
              <a:rPr lang="en-GB" sz="1600" smtClean="0"/>
              <a:t>Contact</a:t>
            </a:r>
          </a:p>
          <a:p>
            <a:pPr marL="577850" lvl="1" indent="-177800"/>
            <a:endParaRPr lang="en-GB" sz="1600" smtClean="0"/>
          </a:p>
          <a:p>
            <a:pPr marL="577850" lvl="1" indent="-177800"/>
            <a:endParaRPr lang="en-GB" sz="16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5547337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4788024" y="2492896"/>
            <a:ext cx="1872208" cy="432048"/>
          </a:xfrm>
          <a:prstGeom prst="borderCallout1">
            <a:avLst>
              <a:gd name="adj1" fmla="val 30106"/>
              <a:gd name="adj2" fmla="val -828"/>
              <a:gd name="adj3" fmla="val 166121"/>
              <a:gd name="adj4" fmla="val -389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rgbClr val="FF0000"/>
                </a:solidFill>
              </a:rPr>
              <a:t>Applications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3212976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5044" y="1412776"/>
            <a:ext cx="5723460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5291461" cy="5157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2/1. Grid sites</a:t>
            </a:r>
            <a:endParaRPr lang="en-GB" sz="400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851920" y="991269"/>
            <a:ext cx="5292080" cy="4525963"/>
          </a:xfrm>
        </p:spPr>
        <p:txBody>
          <a:bodyPr/>
          <a:lstStyle/>
          <a:p>
            <a:endParaRPr lang="en-GB" sz="2000" smtClean="0"/>
          </a:p>
          <a:p>
            <a:pPr marL="177800" indent="-177800"/>
            <a:r>
              <a:rPr lang="en-GB" sz="2000" smtClean="0"/>
              <a:t>Join an existing Virtual Organisation:</a:t>
            </a:r>
          </a:p>
          <a:p>
            <a:pPr lvl="1"/>
            <a:r>
              <a:rPr lang="en-GB" sz="1800" smtClean="0">
                <a:hlinkClick r:id="rId2"/>
              </a:rPr>
              <a:t>http://operations-portal.egi.eu/vo</a:t>
            </a:r>
            <a:r>
              <a:rPr lang="en-GB" sz="1800" smtClean="0"/>
              <a:t> </a:t>
            </a:r>
          </a:p>
          <a:p>
            <a:pPr lvl="1"/>
            <a:r>
              <a:rPr lang="en-GB" sz="1800" smtClean="0"/>
              <a:t>200-220 Virtual Organisations</a:t>
            </a:r>
          </a:p>
          <a:p>
            <a:pPr marL="857250" lvl="2" indent="-209550"/>
            <a:r>
              <a:rPr lang="en-GB" sz="1400" smtClean="0"/>
              <a:t>8 science discipline specific VO groups</a:t>
            </a:r>
          </a:p>
          <a:p>
            <a:pPr marL="857250" lvl="2" indent="-209550"/>
            <a:r>
              <a:rPr lang="en-GB" sz="1400" smtClean="0"/>
              <a:t>1 VO group for other disciplines</a:t>
            </a:r>
          </a:p>
          <a:p>
            <a:pPr marL="857250" lvl="2" indent="-209550"/>
            <a:r>
              <a:rPr lang="en-GB" sz="1400" smtClean="0"/>
              <a:t>1 group for Multi-disciplinary Vos</a:t>
            </a:r>
          </a:p>
          <a:p>
            <a:pPr>
              <a:buNone/>
            </a:pPr>
            <a:r>
              <a:rPr lang="en-GB" sz="2000" smtClean="0"/>
              <a:t>OR</a:t>
            </a:r>
          </a:p>
          <a:p>
            <a:pPr marL="177800" indent="-177800"/>
            <a:r>
              <a:rPr lang="en-GB" sz="2000" smtClean="0"/>
              <a:t>Setup a new Virtual Organisation:</a:t>
            </a:r>
          </a:p>
          <a:p>
            <a:pPr lvl="1"/>
            <a:r>
              <a:rPr lang="en-GB" sz="1800" smtClean="0">
                <a:hlinkClick r:id="rId3"/>
              </a:rPr>
              <a:t>http://operations-portal.egi.eu/vo/registrationWelcome</a:t>
            </a:r>
            <a:r>
              <a:rPr lang="en-GB" sz="1800" smtClean="0"/>
              <a:t> </a:t>
            </a:r>
          </a:p>
          <a:p>
            <a:pPr lvl="1"/>
            <a:r>
              <a:rPr lang="en-GB" sz="1800" smtClean="0"/>
              <a:t>Request to support the VO is sent to site managers</a:t>
            </a:r>
          </a:p>
          <a:p>
            <a:pPr lvl="1"/>
            <a:r>
              <a:rPr lang="en-GB" sz="1800" smtClean="0">
                <a:solidFill>
                  <a:srgbClr val="FF0000"/>
                </a:solidFill>
              </a:rPr>
              <a:t>Connect your own resources</a:t>
            </a:r>
          </a:p>
          <a:p>
            <a:pPr lvl="1"/>
            <a:endParaRPr lang="en-GB" sz="1800" smtClean="0"/>
          </a:p>
          <a:p>
            <a:pPr>
              <a:buNone/>
            </a:pPr>
            <a:r>
              <a:rPr lang="en-GB" sz="2000" b="1" i="1" smtClean="0">
                <a:solidFill>
                  <a:srgbClr val="FF0000"/>
                </a:solidFill>
              </a:rPr>
              <a:t>Get help from NGI Support Teams</a:t>
            </a:r>
            <a:endParaRPr lang="en-GB" sz="2000" b="1" i="1">
              <a:solidFill>
                <a:srgbClr val="FF0000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4683797"/>
            <a:ext cx="3312368" cy="13374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Grid sites at ~350 sites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5536" y="4046395"/>
            <a:ext cx="1584176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Linux 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5536" y="2939339"/>
            <a:ext cx="3312368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b="1" smtClean="0">
                <a:solidFill>
                  <a:schemeClr val="bg1"/>
                </a:solidFill>
                <a:latin typeface="+mj-lt"/>
              </a:rPr>
              <a:t>Grid middleware: UMD 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b="1" smtClean="0">
                <a:solidFill>
                  <a:schemeClr val="bg1"/>
                </a:solidFill>
                <a:latin typeface="+mj-lt"/>
              </a:rPr>
              <a:t>Unified Middleware Distribution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sz="1400" smtClean="0">
                <a:solidFill>
                  <a:schemeClr val="bg1"/>
                </a:solidFill>
                <a:latin typeface="+mj-lt"/>
              </a:rPr>
              <a:t>(gLite, ARC, Unicore, dCache, SAGA, Desktop Grid)</a:t>
            </a:r>
            <a:endParaRPr lang="en-GB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23728" y="4052636"/>
            <a:ext cx="1584176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Linux OS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6" y="1556792"/>
            <a:ext cx="3312368" cy="9350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Domain specific applications, workflows, databases, etc.</a:t>
            </a:r>
          </a:p>
        </p:txBody>
      </p:sp>
      <p:cxnSp>
        <p:nvCxnSpPr>
          <p:cNvPr id="49" name="Straight Arrow Connector 48"/>
          <p:cNvCxnSpPr>
            <a:stCxn id="24" idx="2"/>
            <a:endCxn id="7" idx="0"/>
          </p:cNvCxnSpPr>
          <p:nvPr/>
        </p:nvCxnSpPr>
        <p:spPr>
          <a:xfrm>
            <a:off x="2051720" y="2491852"/>
            <a:ext cx="0" cy="44748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1:</a:t>
            </a:r>
            <a:br>
              <a:rPr lang="en-US" sz="2800" smtClean="0"/>
            </a:br>
            <a:r>
              <a:rPr lang="en-US" sz="2800" smtClean="0"/>
              <a:t>workload management with UMD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</a:t>
            </a:r>
            <a:r>
              <a:rPr lang="en-US" sz="1600" smtClean="0">
                <a:latin typeface="Comic Sans MS" pitchFamily="66" charset="0"/>
              </a:rPr>
              <a:t>YOUR </a:t>
            </a:r>
            <a:r>
              <a:rPr lang="en-US" sz="1600">
                <a:latin typeface="Comic Sans MS" pitchFamily="66" charset="0"/>
              </a:rPr>
              <a:t>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Implementation: Auger VO</a:t>
            </a:r>
            <a:br>
              <a:rPr lang="en-US" sz="2800" smtClean="0"/>
            </a:br>
            <a:r>
              <a:rPr lang="en-US" sz="2800" smtClean="0"/>
              <a:t>Serving the Pierre Auger Collaboration 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38916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38917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38918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38919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38920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38921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latin typeface="Comic Sans MS" pitchFamily="66" charset="0"/>
              </a:rPr>
              <a:t>Site </a:t>
            </a:r>
            <a:r>
              <a:rPr lang="en-US" sz="1600">
                <a:latin typeface="Comic Sans MS" pitchFamily="66" charset="0"/>
              </a:rPr>
              <a:t>of </a:t>
            </a:r>
            <a:r>
              <a:rPr lang="en-US" sz="1600" smtClean="0">
                <a:latin typeface="Comic Sans MS" pitchFamily="66" charset="0"/>
              </a:rPr>
              <a:t>AugerVO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38914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38915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344175" y="3916905"/>
            <a:ext cx="268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Auger Virtual Organisation on EGI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Cosmic ray files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7308304" y="2636912"/>
            <a:ext cx="1584176" cy="1368152"/>
          </a:xfrm>
          <a:prstGeom prst="wedgeRectCallout">
            <a:avLst>
              <a:gd name="adj1" fmla="val -30687"/>
              <a:gd name="adj2" fmla="val 14910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Copied from Colorado (USA), Malargüe (Arg) to grid storage Lyon (Fr) (CCIN2P3)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1763688" y="2636912"/>
            <a:ext cx="1584176" cy="1368152"/>
          </a:xfrm>
          <a:prstGeom prst="wedgeRectCallout">
            <a:avLst>
              <a:gd name="adj1" fmla="val -67290"/>
              <a:gd name="adj2" fmla="val -9051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Processing software is distributed to consortium members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0" name="Rectangular Callout 69"/>
          <p:cNvSpPr/>
          <p:nvPr/>
        </p:nvSpPr>
        <p:spPr>
          <a:xfrm>
            <a:off x="2555776" y="4365104"/>
            <a:ext cx="1584176" cy="1368152"/>
          </a:xfrm>
          <a:prstGeom prst="wedgeRectCallout">
            <a:avLst>
              <a:gd name="adj1" fmla="val 79123"/>
              <a:gd name="adj2" fmla="val -3916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CPU intensive simulations done at various sites and</a:t>
            </a:r>
          </a:p>
          <a:p>
            <a:pPr algn="ctr"/>
            <a:r>
              <a:rPr lang="en-GB" sz="1400" smtClean="0">
                <a:solidFill>
                  <a:schemeClr val="tx1"/>
                </a:solidFill>
              </a:rPr>
              <a:t>results copied back to Lyon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3131840" y="188640"/>
            <a:ext cx="1584176" cy="1368152"/>
          </a:xfrm>
          <a:prstGeom prst="wedgeRectCallout">
            <a:avLst>
              <a:gd name="adj1" fmla="val 123470"/>
              <a:gd name="adj2" fmla="val 545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Central services for the VO are in Czech Republic (by CESNET)</a:t>
            </a:r>
            <a:endParaRPr lang="en-GB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759" y="150912"/>
            <a:ext cx="7296745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2:</a:t>
            </a:r>
            <a:br>
              <a:rPr lang="en-US" sz="2800" smtClean="0"/>
            </a:br>
            <a:r>
              <a:rPr lang="en-US" sz="2800" smtClean="0"/>
              <a:t>data &amp; meta-data management with UMD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1873251" cy="1208088"/>
            <a:chOff x="368" y="827"/>
            <a:chExt cx="1180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smtClean="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7092280" y="34290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503708"/>
          </a:xfrm>
          <a:prstGeom prst="wedgeRectCallout">
            <a:avLst>
              <a:gd name="adj1" fmla="val -19565"/>
              <a:gd name="adj2" fmla="val -267492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smtClean="0">
                <a:solidFill>
                  <a:schemeClr val="hlink"/>
                </a:solidFill>
              </a:rPr>
              <a:t>Metadata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i-FI" smtClean="0"/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63930" y="2391271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  <p:bldP spid="54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600" smtClean="0"/>
              <a:t>Implementation: gLibrary</a:t>
            </a:r>
            <a:br>
              <a:rPr lang="en-GB" sz="3600" smtClean="0"/>
            </a:br>
            <a:r>
              <a:rPr lang="en-GB" sz="3600" smtClean="0"/>
              <a:t>http://glibrary.ct.infn.it</a:t>
            </a:r>
            <a:endParaRPr lang="en-GB" sz="3600"/>
          </a:p>
        </p:txBody>
      </p:sp>
      <p:pic>
        <p:nvPicPr>
          <p:cNvPr id="6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800200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5506" y="4509120"/>
            <a:ext cx="25442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3TByte in total</a:t>
            </a:r>
          </a:p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TIFF (100MB/A3 page)</a:t>
            </a:r>
          </a:p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PDF (40-400MB/work)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5855" t="4225" r="658" b="3564"/>
          <a:stretch>
            <a:fillRect/>
          </a:stretch>
        </p:blipFill>
        <p:spPr bwMode="auto">
          <a:xfrm>
            <a:off x="3212651" y="1484784"/>
            <a:ext cx="5931349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1427649" y="3356992"/>
            <a:ext cx="12003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5699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(1) Digitalise</a:t>
            </a:r>
            <a:endParaRPr lang="en-GB" b="1"/>
          </a:p>
        </p:txBody>
      </p:sp>
      <p:cxnSp>
        <p:nvCxnSpPr>
          <p:cNvPr id="13" name="Elbow Connector 12"/>
          <p:cNvCxnSpPr>
            <a:stCxn id="7" idx="2"/>
          </p:cNvCxnSpPr>
          <p:nvPr/>
        </p:nvCxnSpPr>
        <p:spPr>
          <a:xfrm rot="5400000" flipH="1" flipV="1">
            <a:off x="3144615" y="3669025"/>
            <a:ext cx="46459" cy="3480392"/>
          </a:xfrm>
          <a:prstGeom prst="bentConnector4">
            <a:avLst>
              <a:gd name="adj1" fmla="val -564057"/>
              <a:gd name="adj2" fmla="val 6827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3648" y="56612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(2) Store</a:t>
            </a:r>
            <a:endParaRPr lang="en-GB" b="1"/>
          </a:p>
        </p:txBody>
      </p:sp>
      <p:cxnSp>
        <p:nvCxnSpPr>
          <p:cNvPr id="28" name="Elbow Connector 12"/>
          <p:cNvCxnSpPr>
            <a:stCxn id="7" idx="3"/>
          </p:cNvCxnSpPr>
          <p:nvPr/>
        </p:nvCxnSpPr>
        <p:spPr>
          <a:xfrm flipV="1">
            <a:off x="2699792" y="3933056"/>
            <a:ext cx="4968552" cy="1037729"/>
          </a:xfrm>
          <a:prstGeom prst="bentConnector3">
            <a:avLst>
              <a:gd name="adj1" fmla="val 5583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9859" y="4077072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/>
              <a:t>(3) Catalogue</a:t>
            </a:r>
            <a:br>
              <a:rPr lang="en-GB" b="1" smtClean="0"/>
            </a:br>
            <a:r>
              <a:rPr lang="en-GB" b="1" smtClean="0"/>
              <a:t>+ </a:t>
            </a:r>
            <a:br>
              <a:rPr lang="en-GB" b="1" smtClean="0"/>
            </a:br>
            <a:r>
              <a:rPr lang="en-GB" b="1" smtClean="0"/>
              <a:t>Meta-data</a:t>
            </a:r>
            <a:endParaRPr lang="en-GB" b="1"/>
          </a:p>
        </p:txBody>
      </p:sp>
      <p:sp>
        <p:nvSpPr>
          <p:cNvPr id="34" name="TextBox 33"/>
          <p:cNvSpPr txBox="1"/>
          <p:nvPr/>
        </p:nvSpPr>
        <p:spPr>
          <a:xfrm>
            <a:off x="5652120" y="1124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(4) Browse</a:t>
            </a:r>
            <a:endParaRPr lang="en-GB" b="1"/>
          </a:p>
        </p:txBody>
      </p:sp>
      <p:sp>
        <p:nvSpPr>
          <p:cNvPr id="36" name="Rectangle 35"/>
          <p:cNvSpPr/>
          <p:nvPr/>
        </p:nvSpPr>
        <p:spPr>
          <a:xfrm>
            <a:off x="72008" y="1013827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50"/>
              </a:spcBef>
              <a:buSzPct val="100000"/>
            </a:pPr>
            <a:r>
              <a:rPr lang="en-US" sz="1600" b="1" i="1" smtClean="0">
                <a:solidFill>
                  <a:srgbClr val="000060"/>
                </a:solidFill>
                <a:sym typeface="Arial" pitchFamily="34" charset="0"/>
              </a:rPr>
              <a:t>De Roberto, an Italian writer of the XIX/XX century, born in Naples, but spending his life in Catania </a:t>
            </a:r>
            <a:endParaRPr lang="en-US" sz="1600" b="1" i="1">
              <a:solidFill>
                <a:srgbClr val="000060"/>
              </a:solidFill>
              <a:sym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2/2 Cloud sites: </a:t>
            </a:r>
            <a:br>
              <a:rPr lang="en-GB" sz="3600" smtClean="0"/>
            </a:br>
            <a:r>
              <a:rPr lang="en-GB" sz="3600" smtClean="0"/>
              <a:t>EGI Federated Cloud</a:t>
            </a:r>
            <a:endParaRPr lang="en-GB" sz="3600"/>
          </a:p>
        </p:txBody>
      </p:sp>
      <p:sp>
        <p:nvSpPr>
          <p:cNvPr id="17" name="Rectangle 16"/>
          <p:cNvSpPr/>
          <p:nvPr/>
        </p:nvSpPr>
        <p:spPr bwMode="auto">
          <a:xfrm>
            <a:off x="467544" y="3717032"/>
            <a:ext cx="3181054" cy="39946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Local hypervisors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7544" y="4763306"/>
            <a:ext cx="3181054" cy="969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Cloud resources at </a:t>
            </a:r>
            <a:br>
              <a:rPr lang="en-GB" sz="2400" b="1" smtClean="0">
                <a:solidFill>
                  <a:srgbClr val="000000"/>
                </a:solidFill>
                <a:latin typeface="+mj-lt"/>
              </a:rPr>
            </a:br>
            <a:r>
              <a:rPr lang="en-GB" sz="2400" b="1" smtClean="0">
                <a:solidFill>
                  <a:srgbClr val="000000"/>
                </a:solidFill>
                <a:latin typeface="+mj-lt"/>
              </a:rPr>
              <a:t>~10 EGI sites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544" y="4118403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18215" y="4118403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768885" y="4118403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7544" y="1484784"/>
            <a:ext cx="317441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 in Virtual Machine Images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419555" y="4118403"/>
            <a:ext cx="578373" cy="53473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070225" y="4118403"/>
            <a:ext cx="578373" cy="5347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67544" y="3140968"/>
            <a:ext cx="3181054" cy="2880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chemeClr val="bg1"/>
                </a:solidFill>
                <a:latin typeface="+mj-lt"/>
              </a:rPr>
              <a:t>EGI FedCloud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75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766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70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774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277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15816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3848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355976" y="2564904"/>
            <a:ext cx="3672408" cy="1584176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BDII: Information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VOMS: Authorization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APEL: Accounting</a:t>
            </a:r>
          </a:p>
        </p:txBody>
      </p:sp>
      <p:cxnSp>
        <p:nvCxnSpPr>
          <p:cNvPr id="44" name="Straight Arrow Connector 43"/>
          <p:cNvCxnSpPr>
            <a:stCxn id="35" idx="2"/>
            <a:endCxn id="53" idx="0"/>
          </p:cNvCxnSpPr>
          <p:nvPr/>
        </p:nvCxnSpPr>
        <p:spPr>
          <a:xfrm>
            <a:off x="2054751" y="2708920"/>
            <a:ext cx="3320" cy="43204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53"/>
          <p:cNvSpPr/>
          <p:nvPr/>
        </p:nvSpPr>
        <p:spPr>
          <a:xfrm>
            <a:off x="4355976" y="4581128"/>
            <a:ext cx="3672408" cy="1584176"/>
          </a:xfrm>
          <a:prstGeom prst="wedgeRectCallout">
            <a:avLst>
              <a:gd name="adj1" fmla="val -80862"/>
              <a:gd name="adj2" fmla="val -901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OpenStack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OpenNebula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EmotiveCloud (Spain)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Okeanos (OpenStack impl. in GR)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WNoDeS (Italy)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4355976" y="1340768"/>
            <a:ext cx="3672408" cy="1008112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b="1" smtClean="0">
                <a:solidFill>
                  <a:schemeClr val="tx1"/>
                </a:solidFill>
              </a:rPr>
              <a:t>Any service</a:t>
            </a:r>
            <a:r>
              <a:rPr lang="en-GB" smtClean="0">
                <a:solidFill>
                  <a:schemeClr val="tx1"/>
                </a:solidFill>
              </a:rPr>
              <a:t>, not only “batch processing” and “file based data management”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48464" cy="4525963"/>
          </a:xfrm>
        </p:spPr>
        <p:txBody>
          <a:bodyPr/>
          <a:lstStyle/>
          <a:p>
            <a:r>
              <a:rPr lang="en-GB" smtClean="0"/>
              <a:t>EGI overview</a:t>
            </a:r>
          </a:p>
          <a:p>
            <a:pPr lvl="1"/>
            <a:r>
              <a:rPr lang="en-GB" sz="2400" smtClean="0"/>
              <a:t>Infrastructure, communities, projects,...</a:t>
            </a:r>
          </a:p>
          <a:p>
            <a:r>
              <a:rPr lang="en-GB" smtClean="0"/>
              <a:t>EGI services for research communities</a:t>
            </a:r>
          </a:p>
          <a:p>
            <a:pPr lvl="1"/>
            <a:r>
              <a:rPr lang="en-GB" sz="2400" smtClean="0"/>
              <a:t>Individual researchers </a:t>
            </a:r>
            <a:r>
              <a:rPr lang="en-GB" sz="2400" smtClean="0">
                <a:sym typeface="Wingdings" pitchFamily="2" charset="2"/>
              </a:rPr>
              <a:t> Research infrastructures</a:t>
            </a:r>
          </a:p>
          <a:p>
            <a:r>
              <a:rPr lang="en-GB" smtClean="0">
                <a:sym typeface="Wingdings" pitchFamily="2" charset="2"/>
              </a:rPr>
              <a:t>Euro-Argo </a:t>
            </a:r>
            <a:r>
              <a:rPr lang="en-GB" smtClean="0">
                <a:sym typeface="Wingdings" pitchFamily="2" charset="2"/>
              </a:rPr>
              <a:t>and </a:t>
            </a:r>
            <a:r>
              <a:rPr lang="en-GB" smtClean="0">
                <a:sym typeface="Wingdings" pitchFamily="2" charset="2"/>
              </a:rPr>
              <a:t>EGI: Possible </a:t>
            </a:r>
            <a:r>
              <a:rPr lang="en-GB" smtClean="0">
                <a:sym typeface="Wingdings" pitchFamily="2" charset="2"/>
              </a:rPr>
              <a:t>connections</a:t>
            </a:r>
            <a:endParaRPr lang="en-GB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78288"/>
          </a:xfrm>
        </p:spPr>
        <p:txBody>
          <a:bodyPr/>
          <a:lstStyle/>
          <a:p>
            <a:pPr marL="303501" indent="-303501"/>
            <a:r>
              <a:rPr lang="en-GB" sz="1800" smtClean="0"/>
              <a:t>Sept 2011 – March 2013: Federated Cloud Task Force</a:t>
            </a:r>
            <a:endParaRPr lang="en-GB" sz="1400" smtClean="0"/>
          </a:p>
          <a:p>
            <a:pPr marL="908720" lvl="1" indent="-241016"/>
            <a:r>
              <a:rPr lang="en-GB" sz="20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2000" smtClean="0"/>
              <a:t>Deploy a testbed</a:t>
            </a:r>
          </a:p>
          <a:p>
            <a:pPr marL="908720" lvl="1" indent="-241016"/>
            <a:r>
              <a:rPr lang="en-GB" sz="2000" smtClean="0"/>
              <a:t>Write blueprint for resource centres</a:t>
            </a:r>
          </a:p>
          <a:p>
            <a:pPr marL="908720" lvl="1" indent="-241016"/>
            <a:r>
              <a:rPr lang="en-GB" sz="2000" smtClean="0"/>
              <a:t>Identify issues from non-technical areas (policy, dissemination)</a:t>
            </a:r>
          </a:p>
          <a:p>
            <a:pPr marL="303501" indent="-303501"/>
            <a:r>
              <a:rPr lang="en-GB" sz="1800" smtClean="0"/>
              <a:t>August 2012 – March 2013: Pilot use cases </a:t>
            </a:r>
          </a:p>
          <a:p>
            <a:pPr marL="908720" lvl="1" indent="-241016"/>
            <a:r>
              <a:rPr lang="en-GB" sz="2000" smtClean="0"/>
              <a:t>Support early adopters</a:t>
            </a:r>
          </a:p>
          <a:p>
            <a:pPr marL="908720" lvl="1" indent="-241016"/>
            <a:r>
              <a:rPr lang="en-GB" sz="2000" smtClean="0"/>
              <a:t>Collect and feedback requirements</a:t>
            </a:r>
          </a:p>
          <a:p>
            <a:pPr marL="303501" indent="-303501"/>
            <a:r>
              <a:rPr lang="en-GB" sz="1800" smtClean="0"/>
              <a:t>April 2013 (EGI Community Forum): Start of pre-production phase</a:t>
            </a:r>
          </a:p>
          <a:p>
            <a:pPr marL="908720" lvl="1" indent="-241016"/>
            <a:r>
              <a:rPr lang="en-GB" sz="2000" smtClean="0"/>
              <a:t>Establish user facing services (e.g. Portal environments)</a:t>
            </a:r>
          </a:p>
          <a:p>
            <a:pPr marL="908720" lvl="1" indent="-241016"/>
            <a:r>
              <a:rPr lang="en-GB" sz="2000" smtClean="0"/>
              <a:t>‘Blueprint’ for resource providers who wish to join</a:t>
            </a:r>
          </a:p>
          <a:p>
            <a:pPr marL="908720" lvl="1" indent="-241016"/>
            <a:r>
              <a:rPr lang="en-GB" sz="2000" smtClean="0"/>
              <a:t>Reach routine operation by October 2013</a:t>
            </a:r>
          </a:p>
          <a:p>
            <a:pPr marL="908720" lvl="1" indent="-241016">
              <a:buNone/>
            </a:pPr>
            <a:endParaRPr lang="en-GB" sz="2000" smtClean="0"/>
          </a:p>
          <a:p>
            <a:pPr marL="908720" lvl="1" indent="-241016"/>
            <a:endParaRPr lang="en-GB" sz="2000" smtClean="0"/>
          </a:p>
          <a:p>
            <a:pPr marL="908720" lvl="1" indent="-241016"/>
            <a:endParaRPr lang="en-GB" sz="1600" smtClean="0">
              <a:solidFill>
                <a:srgbClr val="FF0000"/>
              </a:solidFill>
            </a:endParaRPr>
          </a:p>
          <a:p>
            <a:pPr marL="508670" indent="-241016"/>
            <a:endParaRPr lang="en-GB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3600" b="0" smtClean="0"/>
              <a:t>EGI Federated Cloud roadmap</a:t>
            </a:r>
            <a:br>
              <a:rPr lang="en-GB" sz="3600" b="0" smtClean="0"/>
            </a:br>
            <a:r>
              <a:rPr lang="en-GB" b="0" smtClean="0"/>
              <a:t>http://go.egi.eu/cloud</a:t>
            </a:r>
            <a:br>
              <a:rPr lang="en-GB" b="0" smtClean="0"/>
            </a:br>
            <a:endParaRPr lang="en-GB" sz="3600" b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3. Application porting / developer tools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4896544" cy="4320480"/>
          </a:xfrm>
        </p:spPr>
        <p:txBody>
          <a:bodyPr>
            <a:normAutofit/>
          </a:bodyPr>
          <a:lstStyle/>
          <a:p>
            <a:pPr marL="263525" indent="-263525"/>
            <a:r>
              <a:rPr lang="en-GB" sz="1800" smtClean="0"/>
              <a:t>EGI Applications Database stores</a:t>
            </a:r>
          </a:p>
          <a:p>
            <a:pPr marL="663575" lvl="1" indent="-263525"/>
            <a:r>
              <a:rPr lang="en-GB" sz="1400" smtClean="0"/>
              <a:t>Ready-to-use solutions on EGI</a:t>
            </a:r>
          </a:p>
          <a:p>
            <a:pPr marL="663575" lvl="1" indent="-263525"/>
            <a:r>
              <a:rPr lang="en-GB" sz="1400" smtClean="0"/>
              <a:t>Reusable frameworks</a:t>
            </a:r>
          </a:p>
          <a:p>
            <a:pPr marL="663575" lvl="1" indent="-263525"/>
            <a:r>
              <a:rPr lang="en-GB" sz="1400" smtClean="0"/>
              <a:t>Grouped in various categories (see below)</a:t>
            </a:r>
          </a:p>
          <a:p>
            <a:pPr marL="263525" indent="-263525"/>
            <a:r>
              <a:rPr lang="en-GB" sz="1800" smtClean="0"/>
              <a:t>Categories</a:t>
            </a:r>
            <a:r>
              <a:rPr lang="en-GB" sz="1200" smtClean="0"/>
              <a:t> (numbers in February 2013)</a:t>
            </a:r>
            <a:r>
              <a:rPr lang="en-GB" sz="1800" smtClean="0"/>
              <a:t>: </a:t>
            </a:r>
          </a:p>
          <a:p>
            <a:pPr marL="663575" lvl="1" indent="-263525"/>
            <a:r>
              <a:rPr lang="en-GB" sz="1400" smtClean="0"/>
              <a:t>70 developer tool/framework/toolkit</a:t>
            </a:r>
          </a:p>
          <a:p>
            <a:pPr marL="663575" lvl="1" indent="-263525"/>
            <a:r>
              <a:rPr lang="en-GB" sz="1400" smtClean="0"/>
              <a:t>46 science gateway &amp; gateway framework</a:t>
            </a:r>
          </a:p>
          <a:p>
            <a:pPr marL="663575" lvl="1" indent="-263525"/>
            <a:r>
              <a:rPr lang="en-GB" sz="1400" smtClean="0"/>
              <a:t>26 workflow system &amp; workflow</a:t>
            </a:r>
          </a:p>
          <a:p>
            <a:pPr marL="263525" indent="-263525"/>
            <a:r>
              <a:rPr lang="en-GB" sz="1800" smtClean="0">
                <a:hlinkClick r:id="rId2"/>
              </a:rPr>
              <a:t>http://appdb.egi.eu</a:t>
            </a:r>
            <a:r>
              <a:rPr lang="en-GB" sz="1800" smtClean="0"/>
              <a:t> </a:t>
            </a:r>
          </a:p>
          <a:p>
            <a:pPr marL="263525" indent="-263525">
              <a:buNone/>
            </a:pPr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932041" y="1196752"/>
            <a:ext cx="4032448" cy="4320480"/>
          </a:xfrm>
          <a:prstGeom prst="can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Domain specific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3789040"/>
            <a:ext cx="3744415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Science domain specific services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772816"/>
            <a:ext cx="3744415" cy="835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access </a:t>
            </a:r>
            <a:endParaRPr lang="en-GB" sz="14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545" y="4364060"/>
            <a:ext cx="9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Off-the-shelf and custom </a:t>
            </a:r>
            <a:br>
              <a:rPr lang="en-GB" sz="1200" smtClean="0"/>
            </a:br>
            <a:r>
              <a:rPr lang="en-GB" sz="1200" smtClean="0"/>
              <a:t>VM images</a:t>
            </a:r>
            <a:endParaRPr lang="en-GB" sz="1200"/>
          </a:p>
        </p:txBody>
      </p:sp>
      <p:sp>
        <p:nvSpPr>
          <p:cNvPr id="10" name="TextBox 9"/>
          <p:cNvSpPr txBox="1"/>
          <p:nvPr/>
        </p:nvSpPr>
        <p:spPr>
          <a:xfrm>
            <a:off x="6282973" y="4550467"/>
            <a:ext cx="13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Data bases and repositories</a:t>
            </a:r>
            <a:endParaRPr lang="en-GB" sz="1200"/>
          </a:p>
        </p:txBody>
      </p:sp>
      <p:sp>
        <p:nvSpPr>
          <p:cNvPr id="11" name="TextBox 10"/>
          <p:cNvSpPr txBox="1"/>
          <p:nvPr/>
        </p:nvSpPr>
        <p:spPr>
          <a:xfrm>
            <a:off x="7596336" y="44360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Scientific applications and algorithms</a:t>
            </a:r>
            <a:endParaRPr lang="en-GB" sz="1200"/>
          </a:p>
        </p:txBody>
      </p:sp>
      <p:sp>
        <p:nvSpPr>
          <p:cNvPr id="12" name="Rectangle 11"/>
          <p:cNvSpPr/>
          <p:nvPr/>
        </p:nvSpPr>
        <p:spPr>
          <a:xfrm>
            <a:off x="5076056" y="2780928"/>
            <a:ext cx="3744415" cy="863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orchestration</a:t>
            </a:r>
            <a:endParaRPr lang="en-GB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3" y="2044034"/>
            <a:ext cx="3600401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Science gateways (Portals)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148064" y="3080736"/>
            <a:ext cx="3600400" cy="49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Workflow systems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48064" y="4221088"/>
            <a:ext cx="3600400" cy="1007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Scientific algorithms, applications, workflows, databases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124744"/>
            <a:ext cx="4413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>
                <a:solidFill>
                  <a:srgbClr val="FF0000"/>
                </a:solidFill>
              </a:rPr>
              <a:t>To create custom environments for scientists...</a:t>
            </a:r>
            <a:endParaRPr lang="en-GB" sz="1600" i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Grid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272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Cloud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619672" y="4581128"/>
            <a:ext cx="2952328" cy="936104"/>
          </a:xfrm>
          <a:prstGeom prst="wedgeRectCallout">
            <a:avLst>
              <a:gd name="adj1" fmla="val 77761"/>
              <a:gd name="adj2" fmla="val -1153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rgbClr val="FF0000"/>
                </a:solidFill>
              </a:rPr>
              <a:t>Very often only </a:t>
            </a:r>
            <a:br>
              <a:rPr lang="en-GB" sz="2800" smtClean="0">
                <a:solidFill>
                  <a:srgbClr val="FF0000"/>
                </a:solidFill>
              </a:rPr>
            </a:br>
            <a:r>
              <a:rPr lang="en-GB" sz="2800" smtClean="0">
                <a:solidFill>
                  <a:srgbClr val="FF0000"/>
                </a:solidFill>
              </a:rPr>
              <a:t>this part is unique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32040" y="1196752"/>
            <a:ext cx="4032448" cy="4320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4/1. Communication services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392488" cy="4237931"/>
          </a:xfrm>
        </p:spPr>
        <p:txBody>
          <a:bodyPr lIns="0" rIns="0">
            <a:normAutofit fontScale="92500"/>
          </a:bodyPr>
          <a:lstStyle/>
          <a:p>
            <a:pPr marL="268288" indent="-268288">
              <a:buNone/>
            </a:pPr>
            <a:r>
              <a:rPr lang="en-GB" sz="2000" b="1" smtClean="0"/>
              <a:t>What we provide:</a:t>
            </a:r>
          </a:p>
          <a:p>
            <a:pPr marL="268288" indent="-179388"/>
            <a:r>
              <a:rPr lang="en-GB" sz="2000" smtClean="0"/>
              <a:t>Creation of content/materials</a:t>
            </a:r>
          </a:p>
          <a:p>
            <a:pPr marL="534988" lvl="1" indent="-134938"/>
            <a:r>
              <a:rPr lang="en-GB" sz="1600" smtClean="0"/>
              <a:t>Case studies, news stories, newsletters, articles, prints, designs, blog posts, videos, leaflets, social network content, etc. </a:t>
            </a:r>
          </a:p>
          <a:p>
            <a:pPr marL="268288" indent="-179388"/>
            <a:r>
              <a:rPr lang="en-GB" sz="2000" smtClean="0"/>
              <a:t>Events</a:t>
            </a:r>
          </a:p>
          <a:p>
            <a:pPr marL="534988" lvl="1" indent="-134938"/>
            <a:r>
              <a:rPr lang="en-GB" sz="1600" smtClean="0"/>
              <a:t>EGI annual meetings</a:t>
            </a:r>
          </a:p>
          <a:p>
            <a:pPr marL="534988" lvl="1" indent="-134938"/>
            <a:r>
              <a:rPr lang="en-GB" sz="1600" smtClean="0"/>
              <a:t>F2f trainings and Webinars</a:t>
            </a:r>
          </a:p>
          <a:p>
            <a:pPr marL="534988" lvl="1" indent="-134938"/>
            <a:r>
              <a:rPr lang="en-GB" sz="1600" smtClean="0"/>
              <a:t>Training Marketplace: </a:t>
            </a:r>
            <a:r>
              <a:rPr lang="en-GB" sz="1600" smtClean="0">
                <a:hlinkClick r:id="rId2"/>
              </a:rPr>
              <a:t>http://training.egi.eu</a:t>
            </a:r>
            <a:r>
              <a:rPr lang="en-GB" sz="1600" smtClean="0"/>
              <a:t>   </a:t>
            </a:r>
          </a:p>
          <a:p>
            <a:pPr marL="268288" indent="-179388"/>
            <a:r>
              <a:rPr lang="en-GB" sz="2000" smtClean="0"/>
              <a:t>Outreach</a:t>
            </a:r>
          </a:p>
          <a:p>
            <a:pPr marL="534988" lvl="1" indent="-134938"/>
            <a:r>
              <a:rPr lang="en-GB" sz="1600" smtClean="0"/>
              <a:t>International Science Grid This Week, HPCwire, HPCinthecloud and Datanami, etc.</a:t>
            </a:r>
          </a:p>
          <a:p>
            <a:pPr marL="534988" lvl="1" indent="-134938"/>
            <a:r>
              <a:rPr lang="en-GB" sz="1600" smtClean="0"/>
              <a:t>Coordinated outreach (to ESFRIs) via the network of ‘NGI International Liaisons’</a:t>
            </a:r>
          </a:p>
          <a:p>
            <a:pPr marL="268288" indent="-268288"/>
            <a:endParaRPr lang="en-GB" sz="20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831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To facilitate information exchange &amp; knowledge integration in the community...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9992" y="1711349"/>
            <a:ext cx="4536504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pipeline: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Webinar Programme</a:t>
            </a:r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>
                <a:hlinkClick r:id="rId3"/>
              </a:rPr>
              <a:t>https://wiki.egi.eu/wiki/EGI_Webinar_Programme</a:t>
            </a:r>
            <a:endParaRPr lang="en-GB" sz="1600" smtClean="0"/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600" smtClean="0"/>
              <a:t>Catania Science Gateway Framework, 15 May:</a:t>
            </a:r>
            <a:endParaRPr lang="en-GB" sz="1400" smtClean="0"/>
          </a:p>
          <a:p>
            <a:pPr marL="534988" lvl="1" indent="-13493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1400" smtClean="0"/>
              <a:t>AMGA Metradata catalogue (around end of May)</a:t>
            </a:r>
          </a:p>
          <a:p>
            <a:pPr marL="2682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International Workshop on Science Gateways: </a:t>
            </a:r>
          </a:p>
          <a:p>
            <a:pPr marL="725488" lvl="1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4"/>
              </a:rPr>
              <a:t>http://iwsg2013.org/</a:t>
            </a:r>
            <a:r>
              <a:rPr lang="en-GB" sz="1600" smtClean="0"/>
              <a:t>, Zurich 3-5 June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smtClean="0"/>
          </a:p>
          <a:p>
            <a:pPr marL="268288" lvl="0" indent="-2682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smtClean="0"/>
          </a:p>
          <a:p>
            <a:pPr marL="668338" lvl="1" indent="-26828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sz="1600" smtClean="0"/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4/2. Collaboration services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8424936" cy="4525963"/>
          </a:xfrm>
        </p:spPr>
        <p:txBody>
          <a:bodyPr/>
          <a:lstStyle/>
          <a:p>
            <a:r>
              <a:rPr lang="en-GB" sz="2400" b="1" smtClean="0">
                <a:solidFill>
                  <a:srgbClr val="FF0000"/>
                </a:solidFill>
              </a:rPr>
              <a:t>Virtual Team projects</a:t>
            </a:r>
            <a:r>
              <a:rPr lang="en-GB" sz="2400" b="1" smtClean="0"/>
              <a:t> </a:t>
            </a:r>
          </a:p>
          <a:p>
            <a:pPr lvl="1"/>
            <a:r>
              <a:rPr lang="en-GB" sz="2000" smtClean="0"/>
              <a:t>Short (up to 6 month) project with multiple NGIs involved</a:t>
            </a:r>
          </a:p>
          <a:p>
            <a:pPr lvl="1"/>
            <a:r>
              <a:rPr lang="en-GB" sz="2000" smtClean="0"/>
              <a:t>Setup through </a:t>
            </a:r>
            <a:r>
              <a:rPr lang="en-GB" sz="2000" b="1" smtClean="0"/>
              <a:t>NGI International Liaisons </a:t>
            </a:r>
            <a:r>
              <a:rPr lang="en-GB" sz="2000" smtClean="0"/>
              <a:t>and </a:t>
            </a:r>
            <a:r>
              <a:rPr lang="en-GB" sz="2000" b="1" smtClean="0"/>
              <a:t>EGI.eu</a:t>
            </a:r>
          </a:p>
          <a:p>
            <a:pPr lvl="1"/>
            <a:r>
              <a:rPr lang="en-GB" sz="2000" smtClean="0">
                <a:hlinkClick r:id="rId2"/>
              </a:rPr>
              <a:t>https://wiki.egi.eu/wiki/Virtual_Team_Projects</a:t>
            </a:r>
            <a:endParaRPr lang="en-GB" sz="2000" smtClean="0"/>
          </a:p>
          <a:p>
            <a:r>
              <a:rPr lang="en-GB" sz="2400" smtClean="0"/>
              <a:t>Example VT projects that support Research Communities:</a:t>
            </a:r>
          </a:p>
          <a:p>
            <a:pPr lvl="1"/>
            <a:r>
              <a:rPr lang="en-GB" sz="2000" smtClean="0"/>
              <a:t>NGI - ELIXIR ESFRI collaboration (Started in October)</a:t>
            </a:r>
          </a:p>
          <a:p>
            <a:pPr lvl="1"/>
            <a:r>
              <a:rPr lang="en-GB" sz="2000" smtClean="0"/>
              <a:t>Technology study for CTA  ESFRI (Started in January)</a:t>
            </a:r>
          </a:p>
          <a:p>
            <a:pPr lvl="1"/>
            <a:r>
              <a:rPr lang="en-GB" sz="2000" smtClean="0"/>
              <a:t>Towards a Chemistry, Molecular &amp; Materials Science and Technology Virtual Research Community (Started in February)</a:t>
            </a:r>
          </a:p>
          <a:p>
            <a:pPr lvl="1"/>
            <a:r>
              <a:rPr lang="en-GB" sz="2000" smtClean="0"/>
              <a:t>Science Gateway Primer (Primer document in final editing)</a:t>
            </a:r>
          </a:p>
          <a:p>
            <a:pPr lvl="1"/>
            <a:endParaRPr lang="en-GB" sz="2000" smtClean="0"/>
          </a:p>
          <a:p>
            <a:r>
              <a:rPr lang="en-GB" sz="2400" smtClean="0">
                <a:solidFill>
                  <a:srgbClr val="FF0000"/>
                </a:solidFill>
              </a:rPr>
              <a:t>Setup a Virtual Team project for your community?</a:t>
            </a:r>
          </a:p>
          <a:p>
            <a:pPr lvl="1"/>
            <a:r>
              <a:rPr lang="en-GB" sz="2000" smtClean="0">
                <a:solidFill>
                  <a:srgbClr val="FF0000"/>
                </a:solidFill>
              </a:rPr>
              <a:t>What would be the scope? Which countries should be involved?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6725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5. Operation Tools &amp; dashboards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8024" y="1700808"/>
            <a:ext cx="4392488" cy="4237931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600" b="1" u="sng" smtClean="0"/>
              <a:t>EGI’s services: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registry   </a:t>
            </a:r>
            <a:r>
              <a:rPr lang="en-GB" sz="1600" smtClean="0"/>
              <a:t>(GOCDB)</a:t>
            </a:r>
          </a:p>
          <a:p>
            <a:pPr marL="357188" lvl="1" indent="-173038"/>
            <a:r>
              <a:rPr lang="en-GB" sz="1400" smtClean="0"/>
              <a:t>Repository to maintain topology and other type of basic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Accounting infrastructure</a:t>
            </a:r>
          </a:p>
          <a:p>
            <a:pPr marL="357188" lvl="1" indent="-173038"/>
            <a:r>
              <a:rPr lang="en-GB" sz="1400" smtClean="0"/>
              <a:t>To gather, process and visualise usage of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Availability Monitor</a:t>
            </a:r>
            <a:r>
              <a:rPr lang="en-GB" sz="1600" smtClean="0"/>
              <a:t>   (SAM)</a:t>
            </a:r>
          </a:p>
          <a:p>
            <a:pPr marL="357188" lvl="1" indent="-173038"/>
            <a:r>
              <a:rPr lang="en-GB" sz="1400" smtClean="0"/>
              <a:t>To gather, process and visualise availability and reliability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discovery capability</a:t>
            </a:r>
            <a:r>
              <a:rPr lang="en-GB" sz="1600" smtClean="0"/>
              <a:t> </a:t>
            </a:r>
            <a:br>
              <a:rPr lang="en-GB" sz="1600" smtClean="0"/>
            </a:br>
            <a:r>
              <a:rPr lang="en-GB" sz="1600" smtClean="0"/>
              <a:t>(GLUE and LDAP)</a:t>
            </a:r>
          </a:p>
          <a:p>
            <a:pPr marL="357188" lvl="1" indent="-173038"/>
            <a:r>
              <a:rPr lang="en-GB" sz="1400" smtClean="0"/>
              <a:t>To store detailed and dynamic information about services. To discover services by features. 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Helpdesk</a:t>
            </a:r>
            <a:r>
              <a:rPr lang="en-GB" sz="1600" smtClean="0"/>
              <a:t>   (GGUS, xGUS)</a:t>
            </a:r>
          </a:p>
          <a:p>
            <a:pPr marL="357188" lvl="1" indent="-173038"/>
            <a:r>
              <a:rPr lang="en-GB" sz="1400" smtClean="0"/>
              <a:t>To troubleshoot problems or provide guidance about products and services. </a:t>
            </a:r>
            <a:endParaRPr lang="en-GB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776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Services to operate a multi-site, multi-national Research Infrastructure...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4814" y="4725144"/>
            <a:ext cx="23762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Local NGIs</a:t>
            </a:r>
          </a:p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798" y="1844824"/>
            <a:ext cx="2664296" cy="2232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22" y="5264553"/>
            <a:ext cx="600623" cy="4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014894" y="3429000"/>
            <a:ext cx="576064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1302926" y="3717032"/>
            <a:ext cx="0" cy="100811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8342" y="2852936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3" name="Rounded Rectangle 32"/>
          <p:cNvSpPr/>
          <p:nvPr/>
        </p:nvSpPr>
        <p:spPr>
          <a:xfrm>
            <a:off x="1518950" y="2780928"/>
            <a:ext cx="576064" cy="288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4" name="Rounded Rectangle 33"/>
          <p:cNvSpPr/>
          <p:nvPr/>
        </p:nvSpPr>
        <p:spPr>
          <a:xfrm>
            <a:off x="1950998" y="3284984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6" name="Straight Arrow Connector 35"/>
          <p:cNvCxnSpPr>
            <a:stCxn id="31" idx="2"/>
          </p:cNvCxnSpPr>
          <p:nvPr/>
        </p:nvCxnSpPr>
        <p:spPr>
          <a:xfrm>
            <a:off x="906374" y="3140968"/>
            <a:ext cx="0" cy="1584176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>
            <a:off x="1806982" y="3068960"/>
            <a:ext cx="0" cy="1656184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2"/>
          </p:cNvCxnSpPr>
          <p:nvPr/>
        </p:nvCxnSpPr>
        <p:spPr>
          <a:xfrm>
            <a:off x="2239030" y="3573016"/>
            <a:ext cx="0" cy="115212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36512" y="3895888"/>
            <a:ext cx="942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smtClean="0"/>
              <a:t>Registry</a:t>
            </a:r>
          </a:p>
          <a:p>
            <a:pPr algn="r"/>
            <a:r>
              <a:rPr lang="en-GB" sz="1200" i="1" smtClean="0"/>
              <a:t>Accounting</a:t>
            </a:r>
          </a:p>
          <a:p>
            <a:pPr algn="r"/>
            <a:r>
              <a:rPr lang="en-GB" sz="1200" i="1" smtClean="0"/>
              <a:t>Monitoring</a:t>
            </a:r>
          </a:p>
          <a:p>
            <a:pPr algn="r"/>
            <a:r>
              <a:rPr lang="en-GB" sz="1200" i="1" smtClean="0"/>
              <a:t>Heldesk</a:t>
            </a:r>
            <a:endParaRPr lang="en-GB" sz="1200" i="1"/>
          </a:p>
        </p:txBody>
      </p:sp>
      <p:sp>
        <p:nvSpPr>
          <p:cNvPr id="45" name="Rectangle 44"/>
          <p:cNvSpPr/>
          <p:nvPr/>
        </p:nvSpPr>
        <p:spPr>
          <a:xfrm>
            <a:off x="510838" y="191857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/>
              <a:t>Research infrastructure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99070" y="1772816"/>
            <a:ext cx="683568" cy="4104456"/>
          </a:xfrm>
          <a:prstGeom prst="rect">
            <a:avLst/>
          </a:prstGeom>
          <a:gradFill>
            <a:gsLst>
              <a:gs pos="64999">
                <a:schemeClr val="accent6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562558" y="2206605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smtClean="0"/>
              <a:t>Scientific</a:t>
            </a:r>
            <a:br>
              <a:rPr lang="en-GB" sz="1100" i="1" smtClean="0"/>
            </a:br>
            <a:r>
              <a:rPr lang="en-GB" sz="1100" i="1" smtClean="0"/>
              <a:t>services</a:t>
            </a:r>
            <a:endParaRPr lang="en-GB" sz="1100" i="1"/>
          </a:p>
        </p:txBody>
      </p:sp>
      <p:sp>
        <p:nvSpPr>
          <p:cNvPr id="48" name="TextBox 47"/>
          <p:cNvSpPr txBox="1"/>
          <p:nvPr/>
        </p:nvSpPr>
        <p:spPr>
          <a:xfrm>
            <a:off x="2483768" y="5014337"/>
            <a:ext cx="1011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i="1" smtClean="0"/>
              <a:t>Infrastructure</a:t>
            </a:r>
            <a:br>
              <a:rPr lang="en-GB" sz="1050" i="1" smtClean="0"/>
            </a:br>
            <a:r>
              <a:rPr lang="en-GB" sz="1050" i="1" smtClean="0"/>
              <a:t>services</a:t>
            </a:r>
            <a:endParaRPr lang="en-GB" sz="1050" i="1"/>
          </a:p>
        </p:txBody>
      </p:sp>
      <p:sp>
        <p:nvSpPr>
          <p:cNvPr id="50" name="Rectangle 49"/>
          <p:cNvSpPr/>
          <p:nvPr/>
        </p:nvSpPr>
        <p:spPr>
          <a:xfrm>
            <a:off x="3203848" y="2780928"/>
            <a:ext cx="648072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Community portals</a:t>
            </a:r>
            <a:endParaRPr lang="en-GB" sz="1000"/>
          </a:p>
        </p:txBody>
      </p:sp>
      <p:sp>
        <p:nvSpPr>
          <p:cNvPr id="26" name="Rectangle 25"/>
          <p:cNvSpPr/>
          <p:nvPr/>
        </p:nvSpPr>
        <p:spPr>
          <a:xfrm>
            <a:off x="3203848" y="3933056"/>
            <a:ext cx="648072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Operation portals</a:t>
            </a:r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Example: </a:t>
            </a:r>
            <a:br>
              <a:rPr lang="en-US" sz="2800" smtClean="0"/>
            </a:br>
            <a:r>
              <a:rPr lang="en-US" sz="2800" smtClean="0"/>
              <a:t>Service </a:t>
            </a:r>
            <a:r>
              <a:rPr lang="en-US" sz="2800" dirty="0" smtClean="0"/>
              <a:t>Availability Monitoring (SAM)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628800"/>
            <a:ext cx="3744416" cy="4608512"/>
          </a:xfrm>
        </p:spPr>
        <p:txBody>
          <a:bodyPr/>
          <a:lstStyle/>
          <a:p>
            <a:pPr marL="0" indent="0">
              <a:buNone/>
            </a:pPr>
            <a:r>
              <a:rPr lang="en-GB" sz="1800" smtClean="0"/>
              <a:t>Framework for resource centres and service operators</a:t>
            </a:r>
            <a:endParaRPr lang="en-GB" sz="1800" dirty="0" smtClean="0"/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Based on Nagios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Service-specific probes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Database to store service topology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Connected to a messaging network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Aggregate and browse results: </a:t>
            </a:r>
          </a:p>
          <a:p>
            <a:pPr marL="534988" lvl="1" indent="-112713">
              <a:buFont typeface="Arial" pitchFamily="34" charset="0"/>
              <a:buChar char="−"/>
            </a:pPr>
            <a:r>
              <a:rPr lang="en-GB" sz="1400" smtClean="0"/>
              <a:t>Operations Dashboard, MyEGI, etc.</a:t>
            </a:r>
            <a:endParaRPr lang="en-GB" sz="1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1124744"/>
            <a:ext cx="5190263" cy="32128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33" y="1484784"/>
            <a:ext cx="5184608" cy="34790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3754"/>
            <a:ext cx="5112568" cy="3465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8146" r="17023"/>
          <a:stretch>
            <a:fillRect/>
          </a:stretch>
        </p:blipFill>
        <p:spPr bwMode="auto">
          <a:xfrm>
            <a:off x="3707904" y="2102460"/>
            <a:ext cx="5112568" cy="4422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31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Euro-Argo and EGI:</a:t>
            </a:r>
            <a:br>
              <a:rPr lang="en-GB" sz="3600" smtClean="0"/>
            </a:br>
            <a:r>
              <a:rPr lang="en-GB" sz="3600" smtClean="0"/>
              <a:t>Possible connections</a:t>
            </a:r>
            <a:endParaRPr lang="en-GB" sz="360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924306" cy="3456384"/>
          </a:xfrm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1331640" y="5158933"/>
            <a:ext cx="0" cy="43204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5590981"/>
            <a:ext cx="172819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340768"/>
            <a:ext cx="406794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Scientific applications, workflows, portals</a:t>
            </a:r>
          </a:p>
          <a:p>
            <a:pPr>
              <a:buFont typeface="Arial" pitchFamily="34" charset="0"/>
              <a:buChar char="•"/>
            </a:pP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Tools &amp; support for application integration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021288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80112" y="2996952"/>
            <a:ext cx="327585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Grid &amp; cloud Virtual Organisation (capacity,  technology, support)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076056" y="3320118"/>
            <a:ext cx="504056" cy="2235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87824" y="1484784"/>
            <a:ext cx="0" cy="2880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63688" y="1115452"/>
            <a:ext cx="237626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File transfer services</a:t>
            </a:r>
          </a:p>
        </p:txBody>
      </p:sp>
      <p:cxnSp>
        <p:nvCxnSpPr>
          <p:cNvPr id="35" name="Straight Arrow Connector 34"/>
          <p:cNvCxnSpPr>
            <a:stCxn id="10" idx="1"/>
          </p:cNvCxnSpPr>
          <p:nvPr/>
        </p:nvCxnSpPr>
        <p:spPr>
          <a:xfrm flipH="1">
            <a:off x="4788024" y="1663934"/>
            <a:ext cx="288032" cy="10888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32040" y="5013176"/>
            <a:ext cx="406794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Scientific applications, workflows, portals</a:t>
            </a:r>
          </a:p>
          <a:p>
            <a:pPr>
              <a:buFont typeface="Arial" pitchFamily="34" charset="0"/>
              <a:buChar char="•"/>
            </a:pP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Tools &amp; support for application integration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788024" y="4653136"/>
            <a:ext cx="288032" cy="36004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92696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916832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573016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589240"/>
            <a:ext cx="600623" cy="4687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50" name="Straight Arrow Connector 49"/>
          <p:cNvCxnSpPr/>
          <p:nvPr/>
        </p:nvCxnSpPr>
        <p:spPr>
          <a:xfrm flipV="1">
            <a:off x="2123728" y="4509120"/>
            <a:ext cx="576064" cy="10801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34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ENVRI study case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75612" cy="4525963"/>
          </a:xfrm>
        </p:spPr>
        <p:txBody>
          <a:bodyPr/>
          <a:lstStyle/>
          <a:p>
            <a:r>
              <a:rPr lang="en-GB" sz="2800" smtClean="0"/>
              <a:t>Project in ENVRI to</a:t>
            </a:r>
          </a:p>
          <a:p>
            <a:pPr lvl="1"/>
            <a:r>
              <a:rPr lang="en-GB" sz="2400" smtClean="0"/>
              <a:t>Identify existing services and solutions from EGI that could address the </a:t>
            </a:r>
            <a:r>
              <a:rPr lang="en-GB" sz="2400" b="1" smtClean="0"/>
              <a:t>data pre-processing, post-processing, publishing needs</a:t>
            </a:r>
            <a:r>
              <a:rPr lang="en-GB" sz="2400" smtClean="0"/>
              <a:t> of Euro-Argo and EISCAT_3D</a:t>
            </a:r>
          </a:p>
          <a:p>
            <a:r>
              <a:rPr lang="en-GB" sz="2800" smtClean="0"/>
              <a:t>Project leader: </a:t>
            </a:r>
          </a:p>
          <a:p>
            <a:pPr lvl="1"/>
            <a:r>
              <a:rPr lang="en-GB" sz="2400" smtClean="0"/>
              <a:t>Malgorzata Krakowian (</a:t>
            </a:r>
            <a:r>
              <a:rPr lang="en-GB" sz="2400" smtClean="0">
                <a:hlinkClick r:id="rId2"/>
              </a:rPr>
              <a:t>malgorzata.krakowian@egi.eu</a:t>
            </a:r>
            <a:r>
              <a:rPr lang="en-GB" sz="2400" smtClean="0"/>
              <a:t>) </a:t>
            </a:r>
          </a:p>
          <a:p>
            <a:r>
              <a:rPr lang="en-GB" sz="2800" smtClean="0"/>
              <a:t>Further information:</a:t>
            </a:r>
          </a:p>
          <a:p>
            <a:pPr lvl="1"/>
            <a:r>
              <a:rPr lang="en-GB" sz="2400" smtClean="0">
                <a:hlinkClick r:id="rId3"/>
              </a:rPr>
              <a:t>https://wiki.egi.eu/wiki/EGI_ENVRI</a:t>
            </a:r>
            <a:r>
              <a:rPr lang="en-GB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/>
          <a:lstStyle/>
          <a:p>
            <a:r>
              <a:rPr lang="en-GB" sz="2800" smtClean="0"/>
              <a:t>EGI is based on a federated model</a:t>
            </a:r>
          </a:p>
          <a:p>
            <a:pPr lvl="1"/>
            <a:r>
              <a:rPr lang="en-GB" sz="2400" smtClean="0"/>
              <a:t>NGIs - national resource and service providers</a:t>
            </a:r>
          </a:p>
          <a:p>
            <a:r>
              <a:rPr lang="en-GB" sz="2800" smtClean="0"/>
              <a:t>Established grid, emerging cloud infrastructure</a:t>
            </a:r>
          </a:p>
          <a:p>
            <a:r>
              <a:rPr lang="en-GB" sz="2800" smtClean="0"/>
              <a:t>EGI is not just computing and storage</a:t>
            </a:r>
          </a:p>
          <a:p>
            <a:pPr lvl="1"/>
            <a:r>
              <a:rPr lang="en-GB" sz="2400" smtClean="0"/>
              <a:t>Scientific applications</a:t>
            </a:r>
          </a:p>
          <a:p>
            <a:pPr lvl="1"/>
            <a:r>
              <a:rPr lang="en-GB" sz="2400" smtClean="0"/>
              <a:t>Application developer tools &amp; support</a:t>
            </a:r>
          </a:p>
          <a:p>
            <a:pPr lvl="1"/>
            <a:r>
              <a:rPr lang="en-GB" sz="2400" smtClean="0"/>
              <a:t>Infrastructure operation tools and dashboards</a:t>
            </a:r>
          </a:p>
          <a:p>
            <a:pPr lvl="1"/>
            <a:r>
              <a:rPr lang="en-GB" sz="2400" smtClean="0"/>
              <a:t>Collaboration and communication services</a:t>
            </a:r>
          </a:p>
          <a:p>
            <a:r>
              <a:rPr lang="en-GB" smtClean="0">
                <a:solidFill>
                  <a:srgbClr val="FF0000"/>
                </a:solidFill>
              </a:rPr>
              <a:t>Various possibilities to use EGI services in Euro-Argo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ENVRI study case</a:t>
            </a:r>
          </a:p>
          <a:p>
            <a:r>
              <a:rPr lang="en-GB" smtClean="0"/>
              <a:t>Agree on scope</a:t>
            </a:r>
          </a:p>
          <a:p>
            <a:pPr lvl="1"/>
            <a:r>
              <a:rPr lang="en-GB" smtClean="0"/>
              <a:t>Goals, tasks, milestones, deliverable</a:t>
            </a:r>
          </a:p>
          <a:p>
            <a:r>
              <a:rPr lang="en-GB" smtClean="0"/>
              <a:t>Membership (which NGIs?)</a:t>
            </a:r>
          </a:p>
          <a:p>
            <a:r>
              <a:rPr lang="en-GB" smtClean="0"/>
              <a:t>Frequency of meetings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88432" cy="452596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uropean</a:t>
            </a:r>
          </a:p>
          <a:p>
            <a:pPr lvl="1"/>
            <a:r>
              <a:rPr lang="en-GB" sz="2400" dirty="0" smtClean="0"/>
              <a:t>Over 35 countries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</a:t>
            </a:r>
            <a:r>
              <a:rPr lang="en-GB" sz="2800" dirty="0" smtClean="0"/>
              <a:t>rid</a:t>
            </a:r>
          </a:p>
          <a:p>
            <a:pPr lvl="1"/>
            <a:r>
              <a:rPr lang="en-GB" sz="2400" smtClean="0"/>
              <a:t>Secure sharing of</a:t>
            </a:r>
            <a:br>
              <a:rPr lang="en-GB" sz="2400" smtClean="0"/>
            </a:br>
            <a:r>
              <a:rPr lang="en-GB" sz="2400" smtClean="0"/>
              <a:t>IT resources</a:t>
            </a:r>
            <a:endParaRPr lang="en-GB" sz="24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</a:t>
            </a:r>
          </a:p>
          <a:p>
            <a:pPr lvl="1"/>
            <a:r>
              <a:rPr lang="en-GB" sz="2400" smtClean="0"/>
              <a:t>Computers (clusters)</a:t>
            </a:r>
            <a:endParaRPr lang="en-GB" sz="2400" dirty="0" smtClean="0"/>
          </a:p>
          <a:p>
            <a:pPr lvl="1"/>
            <a:r>
              <a:rPr lang="en-GB" sz="2400" dirty="0" smtClean="0"/>
              <a:t>Data</a:t>
            </a:r>
          </a:p>
          <a:p>
            <a:pPr lvl="1"/>
            <a:r>
              <a:rPr lang="en-GB" sz="2400" smtClean="0"/>
              <a:t>Applications</a:t>
            </a:r>
            <a:endParaRPr lang="en-GB" sz="2400" dirty="0" smtClean="0"/>
          </a:p>
          <a:p>
            <a:pPr lvl="1"/>
            <a:r>
              <a:rPr lang="en-GB" sz="2400" dirty="0" smtClean="0"/>
              <a:t>…. </a:t>
            </a:r>
            <a:r>
              <a:rPr lang="en-GB" sz="2400" b="1" i="1" dirty="0">
                <a:solidFill>
                  <a:srgbClr val="FF0000"/>
                </a:solidFill>
              </a:rPr>
              <a:t>a</a:t>
            </a:r>
            <a:r>
              <a:rPr lang="en-GB" sz="2400" b="1" i="1" dirty="0" smtClean="0">
                <a:solidFill>
                  <a:srgbClr val="FF0000"/>
                </a:solidFill>
              </a:rPr>
              <a:t>nd</a:t>
            </a:r>
            <a:r>
              <a:rPr lang="en-GB" sz="2400" dirty="0" smtClean="0"/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beyond!!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Backup slides</a:t>
            </a:r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Web Gadgets: </a:t>
            </a:r>
            <a:br>
              <a:rPr lang="en-GB" sz="2400" smtClean="0"/>
            </a:br>
            <a:r>
              <a:rPr lang="en-GB" sz="2400" smtClean="0"/>
              <a:t>Embed EGI collaboration services into Websites!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services: 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dirty="0" smtClean="0"/>
              <a:t>Existing gadgets:</a:t>
            </a:r>
          </a:p>
          <a:p>
            <a:pPr lvl="1"/>
            <a:r>
              <a:rPr lang="en-GB" sz="2000" dirty="0" smtClean="0"/>
              <a:t>Application 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smtClean="0"/>
              <a:t>Requirement Tracker</a:t>
            </a:r>
          </a:p>
          <a:p>
            <a:pPr lvl="1"/>
            <a:r>
              <a:rPr lang="en-GB" sz="2000" smtClean="0"/>
              <a:t>Grid Relational DBs Catalogue</a:t>
            </a:r>
            <a:endParaRPr lang="en-GB" sz="2000" dirty="0" smtClean="0"/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and </a:t>
            </a:r>
            <a:r>
              <a:rPr lang="en-GB" sz="24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60848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EGI Infrastructure: </a:t>
            </a:r>
            <a:br>
              <a:rPr lang="en-US" sz="3600" smtClean="0"/>
            </a:br>
            <a:r>
              <a:rPr lang="en-US" sz="3600" smtClean="0"/>
              <a:t>The platform model</a:t>
            </a:r>
            <a:endParaRPr lang="en-US" sz="3600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236296" y="403816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</a:p>
          <a:p>
            <a:pPr algn="ctr"/>
            <a:r>
              <a:rPr lang="en-GB" sz="1600" b="1" smtClean="0">
                <a:solidFill>
                  <a:srgbClr val="7030A0"/>
                </a:solidFill>
              </a:rPr>
              <a:t>(Operation tools)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3501008"/>
            <a:ext cx="212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</a:p>
          <a:p>
            <a:pPr algn="ctr"/>
            <a:r>
              <a:rPr lang="en-GB" b="1" smtClean="0">
                <a:solidFill>
                  <a:schemeClr val="accent1"/>
                </a:solidFill>
              </a:rPr>
              <a:t>(FedCloud)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wLCG Community Platform</a:t>
            </a: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2361654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Community Platform</a:t>
            </a:r>
          </a:p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(UMD)</a:t>
            </a:r>
            <a:endParaRPr lang="en-GB" b="1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372200" y="2924944"/>
            <a:ext cx="648072" cy="50405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2941" y="1231592"/>
            <a:ext cx="212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Collaboration Platform</a:t>
            </a:r>
          </a:p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(AppDB, Training Marketplace, DocDB,...)</a:t>
            </a:r>
            <a:endParaRPr lang="en-GB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2411760" y="1970256"/>
            <a:ext cx="2376264" cy="185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current community platform: </a:t>
            </a:r>
            <a:br>
              <a:rPr lang="en-GB" sz="2800" smtClean="0"/>
            </a:br>
            <a:r>
              <a:rPr lang="en-GB" sz="2800" smtClean="0"/>
              <a:t>Unified Middleware Distribution (UMD)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2088232"/>
          </a:xfrm>
        </p:spPr>
        <p:txBody>
          <a:bodyPr/>
          <a:lstStyle/>
          <a:p>
            <a:pPr marL="342900" lvl="2" indent="-342900"/>
            <a:r>
              <a:rPr lang="en-GB" sz="2000" smtClean="0"/>
              <a:t>External technology providers: EMI (ARC, gLite, UNICORE, dCACHE), IGE (Globus), EDGI (desktop grids), SAGA, …</a:t>
            </a:r>
          </a:p>
          <a:p>
            <a:pPr marL="342900" lvl="2" indent="-342900"/>
            <a:r>
              <a:rPr lang="en-GB" sz="2000" smtClean="0"/>
              <a:t>UMD capabilities captured in UMD roadmap </a:t>
            </a:r>
            <a:br>
              <a:rPr lang="en-GB" sz="2000" smtClean="0"/>
            </a:br>
            <a:r>
              <a:rPr lang="en-GB" sz="2000" smtClean="0"/>
              <a:t>(last version 2012 May: </a:t>
            </a:r>
            <a:r>
              <a:rPr lang="en-GB" sz="2000" smtClean="0">
                <a:hlinkClick r:id="rId2"/>
              </a:rPr>
              <a:t>https://documents.egi.eu/document/612</a:t>
            </a:r>
            <a:r>
              <a:rPr lang="en-GB" sz="200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4038258"/>
            <a:ext cx="5220580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7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Staged</a:t>
            </a:r>
          </a:p>
          <a:p>
            <a:pPr algn="ctr"/>
            <a:r>
              <a:rPr lang="en-GB" sz="1600" dirty="0" smtClean="0"/>
              <a:t>Rollout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Production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2708920"/>
            <a:ext cx="324036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External Technology Providers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Deployed Software</a:t>
            </a:r>
          </a:p>
          <a:p>
            <a:pPr algn="ctr"/>
            <a:r>
              <a:rPr lang="en-GB" sz="1600" smtClean="0"/>
              <a:t>Helpdesk unit</a:t>
            </a:r>
            <a:endParaRPr lang="en-GB" sz="1600" dirty="0"/>
          </a:p>
        </p:txBody>
      </p:sp>
      <p:sp>
        <p:nvSpPr>
          <p:cNvPr id="19" name="Right Arrow 18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39121" y="36450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Requirements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2297" y="36450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Software</a:t>
            </a:r>
            <a:endParaRPr lang="en-GB" sz="1400" dirty="0"/>
          </a:p>
        </p:txBody>
      </p:sp>
      <p:cxnSp>
        <p:nvCxnSpPr>
          <p:cNvPr id="24" name="Straight Arrow Connector 23"/>
          <p:cNvCxnSpPr>
            <a:stCxn id="6" idx="0"/>
            <a:endCxn id="25" idx="2"/>
          </p:cNvCxnSpPr>
          <p:nvPr/>
        </p:nvCxnSpPr>
        <p:spPr>
          <a:xfrm flipV="1">
            <a:off x="6282190" y="3573016"/>
            <a:ext cx="18002" cy="46524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20072" y="2852936"/>
            <a:ext cx="216024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Core infrastructure platform</a:t>
            </a:r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1043608" y="2636912"/>
            <a:ext cx="1872208" cy="936104"/>
          </a:xfrm>
          <a:prstGeom prst="wedgeRoundRectCallout">
            <a:avLst>
              <a:gd name="adj1" fmla="val -38017"/>
              <a:gd name="adj2" fmla="val 166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By EGI user communities and other stakeholders</a:t>
            </a:r>
            <a:endParaRPr lang="en-GB" sz="160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9024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3600" b="0" smtClean="0"/>
              <a:t>Some of the EGI FedCloud</a:t>
            </a:r>
            <a:br>
              <a:rPr lang="en-GB" sz="3600" b="0" smtClean="0"/>
            </a:br>
            <a:r>
              <a:rPr lang="en-GB" sz="3600" b="0" smtClean="0"/>
              <a:t> pilot use cases</a:t>
            </a:r>
            <a:endParaRPr lang="en-GB" sz="36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352630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340768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2964552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3799039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666885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5661248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Join as pilot use case, or as provider of high level service on top of the EGI Cloud!</a:t>
            </a:r>
          </a:p>
          <a:p>
            <a:r>
              <a:rPr lang="en-GB" smtClean="0">
                <a:solidFill>
                  <a:srgbClr val="FF0000"/>
                </a:solidFill>
              </a:rPr>
              <a:t>http://go.egi.eu/cloud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  <a:noFill/>
        </p:spPr>
        <p:txBody>
          <a:bodyPr/>
          <a:lstStyle/>
          <a:p>
            <a:r>
              <a:rPr lang="en-GB" sz="3200" smtClean="0"/>
              <a:t>Key resource providers in EGI:</a:t>
            </a:r>
            <a:br>
              <a:rPr lang="en-GB" sz="3200" smtClean="0"/>
            </a:br>
            <a:r>
              <a:rPr lang="en-GB" sz="3200" smtClean="0"/>
              <a:t>National Grid Infrastructures</a:t>
            </a:r>
            <a:endParaRPr lang="en-GB" sz="24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325" y="1484784"/>
            <a:ext cx="2446155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7" y="4581128"/>
            <a:ext cx="2827609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73"/>
            <a:ext cx="6021870" cy="323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364088" y="4077072"/>
          <a:ext cx="33843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558"/>
                <a:gridCol w="1317818"/>
              </a:tblGrid>
              <a:tr h="625192">
                <a:tc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Value </a:t>
                      </a:r>
                      <a:br>
                        <a:rPr lang="en-GB" sz="2000" smtClean="0"/>
                      </a:br>
                      <a:r>
                        <a:rPr lang="en-GB" sz="1600" smtClean="0"/>
                        <a:t>(March 2013)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smtClean="0"/>
                        <a:t>Sites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315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Nb. of CPU cores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372,612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>
            <a:cxnSpLocks noChangeShapeType="1"/>
            <a:stCxn id="50" idx="0"/>
            <a:endCxn id="19" idx="2"/>
          </p:cNvCxnSpPr>
          <p:nvPr/>
        </p:nvCxnSpPr>
        <p:spPr bwMode="auto">
          <a:xfrm flipH="1" flipV="1">
            <a:off x="705024" y="3466306"/>
            <a:ext cx="1058664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5" name="Straight Arrow Connector 44"/>
          <p:cNvCxnSpPr>
            <a:cxnSpLocks noChangeShapeType="1"/>
            <a:stCxn id="40" idx="0"/>
            <a:endCxn id="21" idx="2"/>
          </p:cNvCxnSpPr>
          <p:nvPr/>
        </p:nvCxnSpPr>
        <p:spPr bwMode="auto">
          <a:xfrm flipV="1">
            <a:off x="2951820" y="3466306"/>
            <a:ext cx="1480654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7" name="Straight Arrow Connector 36"/>
          <p:cNvCxnSpPr>
            <a:cxnSpLocks noChangeShapeType="1"/>
            <a:stCxn id="36" idx="0"/>
            <a:endCxn id="19" idx="2"/>
          </p:cNvCxnSpPr>
          <p:nvPr/>
        </p:nvCxnSpPr>
        <p:spPr bwMode="auto">
          <a:xfrm flipV="1">
            <a:off x="611560" y="3466306"/>
            <a:ext cx="93464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4" name="Straight Arrow Connector 43"/>
          <p:cNvCxnSpPr>
            <a:cxnSpLocks noChangeShapeType="1"/>
            <a:stCxn id="40" idx="0"/>
            <a:endCxn id="20" idx="2"/>
          </p:cNvCxnSpPr>
          <p:nvPr/>
        </p:nvCxnSpPr>
        <p:spPr bwMode="auto">
          <a:xfrm flipH="1" flipV="1">
            <a:off x="2638599" y="3466306"/>
            <a:ext cx="313221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7" name="Straight Arrow Connector 46"/>
          <p:cNvCxnSpPr>
            <a:cxnSpLocks noChangeShapeType="1"/>
            <a:endCxn id="21" idx="2"/>
          </p:cNvCxnSpPr>
          <p:nvPr/>
        </p:nvCxnSpPr>
        <p:spPr bwMode="auto">
          <a:xfrm flipV="1">
            <a:off x="4139952" y="3466306"/>
            <a:ext cx="292522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948264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44624"/>
            <a:ext cx="6840537" cy="865187"/>
          </a:xfrm>
        </p:spPr>
        <p:txBody>
          <a:bodyPr/>
          <a:lstStyle/>
          <a:p>
            <a:r>
              <a:rPr lang="en-US" sz="3200" smtClean="0"/>
              <a:t>A multi-disciplinary e-infrastructure</a:t>
            </a:r>
            <a:br>
              <a:rPr lang="en-US" sz="3200" smtClean="0"/>
            </a:br>
            <a:r>
              <a:rPr lang="en-US" sz="3200" smtClean="0"/>
              <a:t> http://www.egi.eu/community/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0336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55576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699792" y="5085184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560290" y="49585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6728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25893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92511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398638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881236" y="1161256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3"/>
          </p:cNvCxnSpPr>
          <p:nvPr/>
        </p:nvCxnSpPr>
        <p:spPr bwMode="auto">
          <a:xfrm rot="5400000" flipH="1" flipV="1">
            <a:off x="476423" y="2278856"/>
            <a:ext cx="873125" cy="415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rot="5400000" flipH="1" flipV="1">
            <a:off x="-229221" y="4114800"/>
            <a:ext cx="1582738" cy="2857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3" name="Straight Arrow Connector 39"/>
          <p:cNvCxnSpPr>
            <a:cxnSpLocks noChangeShapeType="1"/>
            <a:stCxn id="20" idx="0"/>
            <a:endCxn id="34830" idx="5"/>
          </p:cNvCxnSpPr>
          <p:nvPr/>
        </p:nvCxnSpPr>
        <p:spPr bwMode="auto">
          <a:xfrm rot="16200000" flipV="1">
            <a:off x="2020267" y="2305050"/>
            <a:ext cx="873125" cy="3635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rot="5400000" flipH="1" flipV="1">
            <a:off x="3833986" y="3809206"/>
            <a:ext cx="941388" cy="25558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rot="16200000" flipV="1">
            <a:off x="2531442" y="3573462"/>
            <a:ext cx="1533525" cy="131921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flipH="1" flipV="1">
            <a:off x="2638599" y="3466306"/>
            <a:ext cx="450131" cy="161887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7" name="Straight Arrow Connector 54"/>
          <p:cNvCxnSpPr>
            <a:cxnSpLocks noChangeShapeType="1"/>
            <a:stCxn id="14" idx="0"/>
            <a:endCxn id="20" idx="2"/>
          </p:cNvCxnSpPr>
          <p:nvPr/>
        </p:nvCxnSpPr>
        <p:spPr bwMode="auto">
          <a:xfrm flipV="1">
            <a:off x="1950021" y="3466306"/>
            <a:ext cx="688578" cy="14922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flipH="1" flipV="1">
            <a:off x="705024" y="3466306"/>
            <a:ext cx="440283" cy="1212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rot="16200000" flipV="1">
            <a:off x="3853829" y="4044950"/>
            <a:ext cx="1563688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3616498" y="1161256"/>
            <a:ext cx="1612900" cy="1041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prstDash val="sys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21" idx="0"/>
            <a:endCxn id="34840" idx="4"/>
          </p:cNvCxnSpPr>
          <p:nvPr/>
        </p:nvCxnSpPr>
        <p:spPr bwMode="auto">
          <a:xfrm rot="16200000" flipV="1">
            <a:off x="4067348" y="2558256"/>
            <a:ext cx="720725" cy="95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flipV="1">
            <a:off x="1145307" y="3466306"/>
            <a:ext cx="1493292" cy="1212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3" name="Straight Arrow Connector 134"/>
          <p:cNvCxnSpPr>
            <a:cxnSpLocks noChangeShapeType="1"/>
            <a:stCxn id="14" idx="0"/>
            <a:endCxn id="19" idx="2"/>
          </p:cNvCxnSpPr>
          <p:nvPr/>
        </p:nvCxnSpPr>
        <p:spPr bwMode="auto">
          <a:xfrm flipH="1" flipV="1">
            <a:off x="705024" y="3466306"/>
            <a:ext cx="1244997" cy="14922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98106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5976813" y="2549803"/>
            <a:ext cx="2987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Most active VO groups:</a:t>
            </a: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dirty="0">
                <a:solidFill>
                  <a:srgbClr val="00338F"/>
                </a:solidFill>
                <a:latin typeface="Arial" charset="0"/>
                <a:cs typeface="+mn-cs"/>
              </a:rPr>
              <a:t>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4830763" y="5589240"/>
            <a:ext cx="433965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US" b="1" smtClean="0">
                <a:solidFill>
                  <a:srgbClr val="2B519A"/>
                </a:solidFill>
              </a:rPr>
              <a:t>~22.000 </a:t>
            </a:r>
            <a:r>
              <a:rPr lang="en-US" b="1">
                <a:solidFill>
                  <a:srgbClr val="2B519A"/>
                </a:solidFill>
              </a:rPr>
              <a:t>users in </a:t>
            </a:r>
            <a:r>
              <a:rPr lang="en-US" b="1" smtClean="0">
                <a:solidFill>
                  <a:srgbClr val="2B519A"/>
                </a:solidFill>
              </a:rPr>
              <a:t>~230 </a:t>
            </a:r>
            <a:r>
              <a:rPr lang="en-US" b="1">
                <a:solidFill>
                  <a:srgbClr val="2B519A"/>
                </a:solidFill>
              </a:rPr>
              <a:t>Registered </a:t>
            </a:r>
            <a:r>
              <a:rPr lang="en-US" b="1" smtClean="0">
                <a:solidFill>
                  <a:srgbClr val="2B519A"/>
                </a:solidFill>
              </a:rPr>
              <a:t>VOs</a:t>
            </a: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GB" smtClean="0">
                <a:hlinkClick r:id="rId3"/>
              </a:rPr>
              <a:t>http://operations-portal.egi.eu/vo</a:t>
            </a:r>
            <a:r>
              <a:rPr lang="en-GB" smtClean="0"/>
              <a:t> </a:t>
            </a:r>
            <a:endParaRPr lang="en-US" b="1" smtClean="0">
              <a:solidFill>
                <a:srgbClr val="2B519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504" y="5589240"/>
            <a:ext cx="1008112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11760" y="5589240"/>
            <a:ext cx="108012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635896" y="5589240"/>
            <a:ext cx="1187624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6012161" y="1026021"/>
            <a:ext cx="31318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Current VRCs:</a:t>
            </a:r>
            <a:endParaRPr lang="en-US" sz="1400" b="1" dirty="0"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 wLCG -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WeNMR – Structural biology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LSGC – Life sciences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(HMRC – Hydro-Meteorology)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(CLARIN – Humanities)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259632" y="5589240"/>
            <a:ext cx="1008112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EGI, EGI.eu, EGI-InSPIRE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351309"/>
            <a:ext cx="8496944" cy="45259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GB" smtClean="0"/>
              <a:t>EGI – A collaboration. An ecosystem.</a:t>
            </a:r>
          </a:p>
          <a:p>
            <a:pPr lvl="1" eaLnBrk="1" hangingPunct="1"/>
            <a:r>
              <a:rPr lang="en-GB" smtClean="0"/>
              <a:t>Operates the infrastructure – and does other things too! (see later)</a:t>
            </a:r>
          </a:p>
          <a:p>
            <a:pPr lvl="1" eaLnBrk="1" hangingPunct="1"/>
            <a:r>
              <a:rPr lang="en-GB" smtClean="0"/>
              <a:t>Aim: Support the digital European Research Area through a </a:t>
            </a:r>
            <a:br>
              <a:rPr lang="en-GB" smtClean="0"/>
            </a:br>
            <a:r>
              <a:rPr lang="en-GB" smtClean="0"/>
              <a:t>pan-European research infrastructure based on services federed from the NGIs</a:t>
            </a:r>
            <a:endParaRPr lang="en-US" smtClean="0"/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EGI.eu – A Dutch fundation owned by the NGIs</a:t>
            </a:r>
          </a:p>
          <a:p>
            <a:pPr lvl="1" eaLnBrk="1" hangingPunct="1"/>
            <a:r>
              <a:rPr lang="en-GB" smtClean="0"/>
              <a:t>To coordinate the work of EGI (operations, technology, user support, policy, community &amp; communications, administration)</a:t>
            </a:r>
            <a:endParaRPr lang="en-GB" dirty="0" smtClean="0"/>
          </a:p>
          <a:p>
            <a:pPr lvl="1" eaLnBrk="1" hangingPunct="1"/>
            <a:r>
              <a:rPr lang="en-GB" smtClean="0"/>
              <a:t>Sustainable, small organisation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EGI-InSPIRE – An FP7 project</a:t>
            </a:r>
          </a:p>
          <a:p>
            <a:pPr lvl="1" eaLnBrk="1" hangingPunct="1"/>
            <a:r>
              <a:rPr lang="en-GB" smtClean="0"/>
              <a:t>Supports EGI.eu and EGI to transition to sustainable operational model</a:t>
            </a:r>
          </a:p>
          <a:p>
            <a:pPr lvl="1" eaLnBrk="1" hangingPunct="1"/>
            <a:r>
              <a:rPr lang="en-GB" smtClean="0"/>
              <a:t>May 2010 – April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is an NGI?</a:t>
            </a:r>
            <a:br>
              <a:rPr lang="en-GB" sz="3600" smtClean="0"/>
            </a:br>
            <a:r>
              <a:rPr lang="en-GB" sz="3600" smtClean="0"/>
              <a:t> http://www.egi.eu/about/ngis/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600400" cy="4525963"/>
          </a:xfrm>
        </p:spPr>
        <p:txBody>
          <a:bodyPr/>
          <a:lstStyle/>
          <a:p>
            <a:r>
              <a:rPr lang="en-GB" sz="2000" smtClean="0"/>
              <a:t>The country's single point of contact for government, research communities and resource centres as regards ICT services for e-science.</a:t>
            </a:r>
          </a:p>
          <a:p>
            <a:r>
              <a:rPr lang="en-GB" sz="2000" smtClean="0"/>
              <a:t>Manage the computing resources and support services they provide to the European Grid Infrastructure.</a:t>
            </a:r>
          </a:p>
          <a:p>
            <a:r>
              <a:rPr lang="en-GB" sz="2000" smtClean="0"/>
              <a:t>Has named contact for:</a:t>
            </a:r>
          </a:p>
          <a:p>
            <a:pPr lvl="1"/>
            <a:r>
              <a:rPr lang="en-GB" sz="1600" smtClean="0"/>
              <a:t>International liaison (NILs)</a:t>
            </a:r>
          </a:p>
          <a:p>
            <a:pPr lvl="1"/>
            <a:r>
              <a:rPr lang="en-GB" sz="1600" smtClean="0"/>
              <a:t>User support</a:t>
            </a:r>
          </a:p>
          <a:p>
            <a:pPr lvl="1"/>
            <a:r>
              <a:rPr lang="en-GB" sz="1600" smtClean="0"/>
              <a:t>Infrastructure Operation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5084836" cy="4776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3203848" y="3392996"/>
            <a:ext cx="1512168" cy="15481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4716016" y="3068960"/>
            <a:ext cx="216024" cy="64807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</a:t>
            </a:r>
            <a:r>
              <a:rPr lang="en-GB" sz="2400" smtClean="0"/>
              <a:t>: 9261PMs (192 FTE)</a:t>
            </a: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4797152"/>
            <a:ext cx="3481388" cy="131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8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18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18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80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800" smtClean="0">
                <a:solidFill>
                  <a:srgbClr val="333399"/>
                </a:solidFill>
                <a:latin typeface="Arial" charset="0"/>
              </a:rPr>
              <a:t>EGI.eu (coordinator)</a:t>
            </a:r>
            <a:br>
              <a:rPr lang="en-GB" sz="1800" smtClean="0">
                <a:solidFill>
                  <a:srgbClr val="333399"/>
                </a:solidFill>
                <a:latin typeface="Arial" charset="0"/>
              </a:rPr>
            </a:br>
            <a:r>
              <a:rPr lang="en-GB" sz="180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18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18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18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18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616" y="2420888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contributors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75856" y="2207766"/>
            <a:ext cx="2448272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64088" y="4077072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3" y="307186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National Grid Infrastructures (NGIs)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8106" y="3359895"/>
            <a:ext cx="4320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148478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Grid and cloud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EMI,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IGE,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EDGI, </a:t>
            </a:r>
            <a:br>
              <a:rPr lang="en-GB" sz="1600" smtClean="0">
                <a:solidFill>
                  <a:schemeClr val="tx2"/>
                </a:solidFill>
              </a:rPr>
            </a:b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>
            <a:stCxn id="14" idx="2"/>
          </p:cNvCxnSpPr>
          <p:nvPr/>
        </p:nvCxnSpPr>
        <p:spPr>
          <a:xfrm flipH="1">
            <a:off x="4644008" y="1844824"/>
            <a:ext cx="108012" cy="578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4293096"/>
            <a:ext cx="2637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Science domain specific: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wLCG,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WeNMR,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ScalaLife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HMRC,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5816" y="3503910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150627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EGI-InSPIRE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89764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High level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SCI-BUS,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SHIWA,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MAPPER,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0072" y="2348880"/>
            <a:ext cx="420607" cy="362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24237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EGI.eu</a:t>
            </a:r>
            <a:endParaRPr lang="en-GB" b="1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1840" y="2711822"/>
            <a:ext cx="431931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1490175" y="3131141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/>
              <a:t>Legal entities</a:t>
            </a:r>
            <a:endParaRPr lang="en-GB" sz="540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190544" y="3095216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/>
              <a:t>Projects</a:t>
            </a:r>
            <a:endParaRPr lang="en-GB" sz="6000"/>
          </a:p>
        </p:txBody>
      </p:sp>
      <p:sp>
        <p:nvSpPr>
          <p:cNvPr id="32" name="TextBox 31"/>
          <p:cNvSpPr txBox="1"/>
          <p:nvPr/>
        </p:nvSpPr>
        <p:spPr>
          <a:xfrm>
            <a:off x="3419872" y="39138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solidFill>
                  <a:srgbClr val="FF0000"/>
                </a:solidFill>
              </a:rPr>
              <a:t>Software + services</a:t>
            </a:r>
          </a:p>
          <a:p>
            <a:pPr algn="ctr"/>
            <a:r>
              <a:rPr lang="en-GB" sz="1400" smtClean="0">
                <a:solidFill>
                  <a:srgbClr val="FF0000"/>
                </a:solidFill>
              </a:rPr>
              <a:t>MoUs, SLAs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151982"/>
            <a:ext cx="2376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European Intergovernmental Research Organisations (EIROs)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31840" y="4007966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39952" y="5016078"/>
            <a:ext cx="170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Linking </a:t>
            </a:r>
            <a:br>
              <a:rPr lang="en-GB" sz="1600" b="1" smtClean="0">
                <a:solidFill>
                  <a:schemeClr val="tx2"/>
                </a:solidFill>
              </a:rPr>
            </a:br>
            <a:r>
              <a:rPr lang="en-GB" sz="1600" b="1" smtClean="0">
                <a:solidFill>
                  <a:schemeClr val="tx2"/>
                </a:solidFill>
              </a:rPr>
              <a:t>infrastructures: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CHAIN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EUDAT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644008" y="4509121"/>
            <a:ext cx="144016" cy="504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7" grpId="0"/>
      <p:bldP spid="20" grpId="0"/>
      <p:bldP spid="30" grpId="0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2037</Words>
  <Application>Microsoft Office PowerPoint</Application>
  <PresentationFormat>On-screen Show (4:3)</PresentationFormat>
  <Paragraphs>600</Paragraphs>
  <Slides>35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EGI-InSPIRE 2</vt:lpstr>
      <vt:lpstr>Image Wang</vt:lpstr>
      <vt:lpstr>Clip</vt:lpstr>
      <vt:lpstr>EGI for Euro-Argo</vt:lpstr>
      <vt:lpstr>Outline</vt:lpstr>
      <vt:lpstr>European Grid Infrastructure</vt:lpstr>
      <vt:lpstr>Key resource providers in EGI: National Grid Infrastructures</vt:lpstr>
      <vt:lpstr>A multi-disciplinary e-infrastructure  http://www.egi.eu/community/</vt:lpstr>
      <vt:lpstr>EGI, EGI.eu, EGI-InSPIRE</vt:lpstr>
      <vt:lpstr>What is an NGI?  http://www.egi.eu/about/ngis/</vt:lpstr>
      <vt:lpstr>EGI-InSPIRE Project</vt:lpstr>
      <vt:lpstr>EGI contributors</vt:lpstr>
      <vt:lpstr>EGI’s strategic focus areas</vt:lpstr>
      <vt:lpstr>EGI’s strategic focus areas</vt:lpstr>
      <vt:lpstr>EGI service offerings </vt:lpstr>
      <vt:lpstr>1. Scientific applications, workflows, portals</vt:lpstr>
      <vt:lpstr>2/1. Grid sites</vt:lpstr>
      <vt:lpstr>EGI Grid use case example 1: workload management with UMD</vt:lpstr>
      <vt:lpstr>Implementation: Auger VO Serving the Pierre Auger Collaboration </vt:lpstr>
      <vt:lpstr>EGI grid use case example 2: data &amp; meta-data management with UMD</vt:lpstr>
      <vt:lpstr>Implementation: gLibrary http://glibrary.ct.infn.it</vt:lpstr>
      <vt:lpstr>2/2 Cloud sites:  EGI Federated Cloud</vt:lpstr>
      <vt:lpstr>EGI Federated Cloud roadmap http://go.egi.eu/cloud </vt:lpstr>
      <vt:lpstr>3. Application porting / developer tools</vt:lpstr>
      <vt:lpstr>4/1. Communication services</vt:lpstr>
      <vt:lpstr>4/2. Collaboration services</vt:lpstr>
      <vt:lpstr>5. Operation Tools &amp; dashboards</vt:lpstr>
      <vt:lpstr>Example:  Service Availability Monitoring (SAM)</vt:lpstr>
      <vt:lpstr>Euro-Argo and EGI: Possible connections</vt:lpstr>
      <vt:lpstr>ENVRI study case</vt:lpstr>
      <vt:lpstr>Conclusions</vt:lpstr>
      <vt:lpstr>Next steps</vt:lpstr>
      <vt:lpstr>Thank you</vt:lpstr>
      <vt:lpstr>Backup slides</vt:lpstr>
      <vt:lpstr>Web Gadgets:  Embed EGI collaboration services into Websites!</vt:lpstr>
      <vt:lpstr>EGI Infrastructure:  The platform model</vt:lpstr>
      <vt:lpstr>The current community platform:  Unified Middleware Distribution (UMD)</vt:lpstr>
      <vt:lpstr>Some of the EGI FedCloud  pilot use cases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687</cp:revision>
  <dcterms:created xsi:type="dcterms:W3CDTF">2010-09-03T12:01:03Z</dcterms:created>
  <dcterms:modified xsi:type="dcterms:W3CDTF">2013-05-14T11:56:11Z</dcterms:modified>
</cp:coreProperties>
</file>