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gif" ContentType="image/gif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3" r:id="rId2"/>
    <p:sldMasterId id="2147483715" r:id="rId3"/>
  </p:sldMasterIdLst>
  <p:notesMasterIdLst>
    <p:notesMasterId r:id="rId43"/>
  </p:notesMasterIdLst>
  <p:sldIdLst>
    <p:sldId id="387" r:id="rId4"/>
    <p:sldId id="570" r:id="rId5"/>
    <p:sldId id="571" r:id="rId6"/>
    <p:sldId id="532" r:id="rId7"/>
    <p:sldId id="407" r:id="rId8"/>
    <p:sldId id="552" r:id="rId9"/>
    <p:sldId id="548" r:id="rId10"/>
    <p:sldId id="576" r:id="rId11"/>
    <p:sldId id="578" r:id="rId12"/>
    <p:sldId id="559" r:id="rId13"/>
    <p:sldId id="514" r:id="rId14"/>
    <p:sldId id="511" r:id="rId15"/>
    <p:sldId id="565" r:id="rId16"/>
    <p:sldId id="513" r:id="rId17"/>
    <p:sldId id="561" r:id="rId18"/>
    <p:sldId id="557" r:id="rId19"/>
    <p:sldId id="573" r:id="rId20"/>
    <p:sldId id="542" r:id="rId21"/>
    <p:sldId id="579" r:id="rId22"/>
    <p:sldId id="580" r:id="rId23"/>
    <p:sldId id="581" r:id="rId24"/>
    <p:sldId id="582" r:id="rId25"/>
    <p:sldId id="583" r:id="rId26"/>
    <p:sldId id="531" r:id="rId27"/>
    <p:sldId id="572" r:id="rId28"/>
    <p:sldId id="584" r:id="rId29"/>
    <p:sldId id="569" r:id="rId30"/>
    <p:sldId id="562" r:id="rId31"/>
    <p:sldId id="566" r:id="rId32"/>
    <p:sldId id="567" r:id="rId33"/>
    <p:sldId id="430" r:id="rId34"/>
    <p:sldId id="575" r:id="rId35"/>
    <p:sldId id="524" r:id="rId36"/>
    <p:sldId id="563" r:id="rId37"/>
    <p:sldId id="556" r:id="rId38"/>
    <p:sldId id="540" r:id="rId39"/>
    <p:sldId id="509" r:id="rId40"/>
    <p:sldId id="525" r:id="rId41"/>
    <p:sldId id="516" r:id="rId4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6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538C"/>
    <a:srgbClr val="FFCE33"/>
    <a:srgbClr val="37CBFF"/>
    <a:srgbClr val="0A82B8"/>
    <a:srgbClr val="0000FF"/>
    <a:srgbClr val="2E81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3907" autoAdjust="0"/>
  </p:normalViewPr>
  <p:slideViewPr>
    <p:cSldViewPr>
      <p:cViewPr varScale="1">
        <p:scale>
          <a:sx n="65" d="100"/>
          <a:sy n="65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109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509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Statistics were taken from</a:t>
            </a:r>
            <a:r>
              <a:rPr lang="en-GB" baseline="0" smtClean="0"/>
              <a:t> the EGI Metrics Portal:</a:t>
            </a:r>
          </a:p>
          <a:p>
            <a:r>
              <a:rPr lang="en-GB" b="1" smtClean="0"/>
              <a:t>http://metrics.egi.eu/</a:t>
            </a:r>
          </a:p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F44DB-86A4-40C3-95A9-79035FE118C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930" y="4863219"/>
            <a:ext cx="5679440" cy="4602022"/>
          </a:xfrm>
          <a:noFill/>
        </p:spPr>
        <p:txBody>
          <a:bodyPr wrap="square" lIns="99691" tIns="49846" rIns="99691" bIns="49846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4022937" y="9722883"/>
            <a:ext cx="3074720" cy="50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91" tIns="49846" rIns="99691" bIns="49846" anchor="b"/>
          <a:lstStyle/>
          <a:p>
            <a:pPr algn="r" defTabSz="997356"/>
            <a:fld id="{7281E7F1-741A-49CF-B8E1-E0D812CAC574}" type="slidenum">
              <a:rPr lang="en-GB" sz="1300"/>
              <a:pPr algn="r" defTabSz="997356"/>
              <a:t>32</a:t>
            </a:fld>
            <a:endParaRPr lang="en-GB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46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300"/>
              <a:pPr eaLnBrk="1" hangingPunct="1"/>
              <a:t>35</a:t>
            </a:fld>
            <a:endParaRPr lang="en-GB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MoU: Memorandum of Understanding</a:t>
            </a:r>
          </a:p>
          <a:p>
            <a:r>
              <a:rPr lang="en-GB" smtClean="0"/>
              <a:t>SLA: Service Level Agreement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For further information, please refer to: </a:t>
            </a:r>
          </a:p>
          <a:p>
            <a:endParaRPr lang="en-GB" smtClean="0"/>
          </a:p>
          <a:p>
            <a:r>
              <a:rPr lang="en-GB" b="1" smtClean="0"/>
              <a:t>EGI Strategic Plan</a:t>
            </a:r>
            <a:r>
              <a:rPr lang="en-GB" b="1" baseline="0" smtClean="0"/>
              <a:t> – </a:t>
            </a:r>
            <a:r>
              <a:rPr lang="en-GB" b="1" smtClean="0"/>
              <a:t>Seeking New Horizons:</a:t>
            </a:r>
            <a:r>
              <a:rPr lang="en-GB" b="1" baseline="0" smtClean="0"/>
              <a:t> EGI’s Role in 2020. Availabile online at </a:t>
            </a:r>
            <a:r>
              <a:rPr lang="en-GB" b="1" smtClean="0">
                <a:hlinkClick r:id="rId3"/>
              </a:rPr>
              <a:t>https://documents.egi.eu/document/1098</a:t>
            </a:r>
            <a:r>
              <a:rPr lang="en-GB" b="1" smtClean="0"/>
              <a:t>.</a:t>
            </a:r>
            <a:r>
              <a:rPr lang="en-GB" b="1" baseline="0" smtClean="0"/>
              <a:t> 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F4C8F-E2E0-4290-B024-95D49D81F38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F4C8F-E2E0-4290-B024-95D49D81F38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849E5-18CC-40CC-8CCB-33CF8ABA10E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508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24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333C69A-449E-BD4D-B5F1-91011BCBE25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4177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990600"/>
            <a:ext cx="418782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D16472-A361-1141-A2E3-F51C97834AE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375" y="1112838"/>
            <a:ext cx="4040188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" y="1752600"/>
            <a:ext cx="4040188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8200" y="1112838"/>
            <a:ext cx="4041775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CD0AE72-BFFE-A543-9AF2-24BE73DD9BB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0167080-5839-4D47-94E9-94E9D418D91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5904FC5-7F66-154D-A1BD-D0F002AA5D3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 nach rechts 10"/>
          <p:cNvSpPr>
            <a:spLocks noChangeArrowheads="1"/>
          </p:cNvSpPr>
          <p:nvPr userDrawn="1"/>
        </p:nvSpPr>
        <p:spPr bwMode="auto">
          <a:xfrm>
            <a:off x="3810000" y="3200400"/>
            <a:ext cx="1447800" cy="1371600"/>
          </a:xfrm>
          <a:prstGeom prst="rightArrow">
            <a:avLst>
              <a:gd name="adj1" fmla="val 50000"/>
              <a:gd name="adj2" fmla="val 50002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12FF-4E4D-4FA8-9B94-523B1F592C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1307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75400"/>
            <a:ext cx="990600" cy="346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715A2C-2D3A-4E03-ABE1-94677FD4FA37}" type="datetime1">
              <a:rPr lang="de-DE"/>
              <a:pPr/>
              <a:t>17.05.2013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00200" y="6375400"/>
            <a:ext cx="4211638" cy="357188"/>
          </a:xfrm>
        </p:spPr>
        <p:txBody>
          <a:bodyPr/>
          <a:lstStyle>
            <a:lvl1pPr>
              <a:defRPr>
                <a:latin typeface="Trebuchet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ym typeface="Wingdings 3" charset="2"/>
              </a:defRPr>
            </a:lvl1pPr>
          </a:lstStyle>
          <a:p>
            <a:r>
              <a:rPr lang="de-DE"/>
              <a:t> </a:t>
            </a:r>
            <a:fld id="{19FFBBBC-DAFD-4CF2-B1F4-D931A3CE7AA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5610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B31F-B38D-4CCE-BD5F-46FA2F9A17E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F037-CBAD-4AF4-A6AD-96BF74FBB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 userDrawn="1"/>
        </p:nvSpPr>
        <p:spPr bwMode="auto">
          <a:xfrm>
            <a:off x="611560" y="1844824"/>
            <a:ext cx="7920880" cy="1656184"/>
          </a:xfrm>
          <a:prstGeom prst="roundRect">
            <a:avLst>
              <a:gd name="adj" fmla="val 756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pic>
        <p:nvPicPr>
          <p:cNvPr id="9" name="Picture 8" descr="Macintosh HD:Users:birke:birke:MoSGrid:MoSGrid_logo2_600dp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220" y="0"/>
            <a:ext cx="2548761" cy="176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01008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15" name="Bild 7" descr="BMBF_RGB_Gef_L_e-1.jpg"/>
          <p:cNvPicPr>
            <a:picLocks noChangeAspect="1"/>
          </p:cNvPicPr>
          <p:nvPr userDrawn="1"/>
        </p:nvPicPr>
        <p:blipFill rotWithShape="1">
          <a:blip r:embed="rId3" cstate="print"/>
          <a:srcRect l="9237" t="6772" r="15021" b="14052"/>
          <a:stretch/>
        </p:blipFill>
        <p:spPr>
          <a:xfrm>
            <a:off x="75414" y="5363852"/>
            <a:ext cx="1508289" cy="1206630"/>
          </a:xfrm>
          <a:prstGeom prst="rect">
            <a:avLst/>
          </a:prstGeom>
        </p:spPr>
      </p:pic>
      <p:sp>
        <p:nvSpPr>
          <p:cNvPr id="16" name="Untertitel 2"/>
          <p:cNvSpPr txBox="1">
            <a:spLocks/>
          </p:cNvSpPr>
          <p:nvPr userDrawn="1"/>
        </p:nvSpPr>
        <p:spPr>
          <a:xfrm>
            <a:off x="514689" y="6484779"/>
            <a:ext cx="1224136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grant: 01IG09006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F948068-EFF6-EC4E-8BB1-7B2A4497B83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9" name="Pfeil nach rechts 18"/>
          <p:cNvSpPr/>
          <p:nvPr userDrawn="1"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 txBox="1">
            <a:spLocks/>
          </p:cNvSpPr>
          <p:nvPr/>
        </p:nvSpPr>
        <p:spPr>
          <a:xfrm>
            <a:off x="6858016" y="6643686"/>
            <a:ext cx="2285984" cy="21431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noProof="0" dirty="0"/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0" y="6643686"/>
            <a:ext cx="2285984" cy="21431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www.mosgrid.de</a:t>
            </a:r>
          </a:p>
        </p:txBody>
      </p:sp>
      <p:sp>
        <p:nvSpPr>
          <p:cNvPr id="23" name="Foliennummernplatzhalter 5"/>
          <p:cNvSpPr txBox="1">
            <a:spLocks/>
          </p:cNvSpPr>
          <p:nvPr/>
        </p:nvSpPr>
        <p:spPr>
          <a:xfrm>
            <a:off x="2285984" y="6643710"/>
            <a:ext cx="4572032" cy="2142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smtClean="0">
              <a:ln>
                <a:noFill/>
              </a:ln>
              <a:solidFill>
                <a:srgbClr val="A51B38"/>
              </a:solidFill>
              <a:effectLst/>
              <a:uLnTx/>
              <a:uFillTx/>
              <a:latin typeface="cmss12" pitchFamily="34" charset="0"/>
              <a:ea typeface="+mn-ea"/>
              <a:cs typeface="+mn-cs"/>
            </a:endParaRPr>
          </a:p>
        </p:txBody>
      </p:sp>
      <p:sp>
        <p:nvSpPr>
          <p:cNvPr id="27" name="Textplatzhalter 12"/>
          <p:cNvSpPr txBox="1">
            <a:spLocks/>
          </p:cNvSpPr>
          <p:nvPr/>
        </p:nvSpPr>
        <p:spPr>
          <a:xfrm>
            <a:off x="0" y="6611112"/>
            <a:ext cx="2268538" cy="648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  <p:sp>
        <p:nvSpPr>
          <p:cNvPr id="29" name="Textplatzhalter 28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</a:lstStyle>
          <a:p>
            <a:fld id="{DAA02035-BBD3-48A0-9FDD-4E9C6C8B6C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741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339752" y="6643710"/>
            <a:ext cx="4518264" cy="200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  <p:pic>
        <p:nvPicPr>
          <p:cNvPr id="14" name="Picture 8" descr="Macintosh HD:Users:birke:birke:MoSGrid:MoSGrid_logo2_600dpi.png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0"/>
            <a:ext cx="1157605" cy="8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27" r:id="rId2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28DE-791E-4941-B202-C0DA55100D9C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8306" name="Picture 2" descr="http://users.ictp.it/~smr2238/img/chain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008" y="6021288"/>
            <a:ext cx="1331640" cy="752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perations-portal.egi.eu/vo/registrationWelcome" TargetMode="External"/><Relationship Id="rId2" Type="http://schemas.openxmlformats.org/officeDocument/2006/relationships/hyperlink" Target="http://operations-portal.egi.eu/v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db.egi.eu/store/software/catania.science.gateway.framework" TargetMode="External"/><Relationship Id="rId2" Type="http://schemas.openxmlformats.org/officeDocument/2006/relationships/hyperlink" Target="https://appdb.egi.eu/store/software/guse.ws.pgra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EGI_ENVRI" TargetMode="External"/><Relationship Id="rId2" Type="http://schemas.openxmlformats.org/officeDocument/2006/relationships/hyperlink" Target="mailto:malgorzata.krakowian@egi.e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chain-project.eu/applications" TargetMode="Externa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egi.eu/wiki/EGI_Webinar_Programme" TargetMode="External"/><Relationship Id="rId3" Type="http://schemas.openxmlformats.org/officeDocument/2006/relationships/hyperlink" Target="http://documents.egi.eu/" TargetMode="External"/><Relationship Id="rId7" Type="http://schemas.openxmlformats.org/officeDocument/2006/relationships/hyperlink" Target="http://www.egi.eu/community/egi_champions/" TargetMode="External"/><Relationship Id="rId2" Type="http://schemas.openxmlformats.org/officeDocument/2006/relationships/hyperlink" Target="http://www.egi.eu/ss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egi.eu/requirements" TargetMode="External"/><Relationship Id="rId5" Type="http://schemas.openxmlformats.org/officeDocument/2006/relationships/hyperlink" Target="http://appdb.egi.eu/" TargetMode="External"/><Relationship Id="rId10" Type="http://schemas.openxmlformats.org/officeDocument/2006/relationships/hyperlink" Target="http://tf2013.egi.eu/" TargetMode="External"/><Relationship Id="rId4" Type="http://schemas.openxmlformats.org/officeDocument/2006/relationships/hyperlink" Target="http://training.egi.eu/" TargetMode="External"/><Relationship Id="rId9" Type="http://schemas.openxmlformats.org/officeDocument/2006/relationships/hyperlink" Target="http://iwsg2013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eiscat3d.se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operations-portal.egi.eu/v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egi.eu/user-support/gadg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egi.eu/document/612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nmr.eu/wenmr/" TargetMode="External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nmr.eu/wenmr/" TargetMode="External"/><Relationship Id="rId13" Type="http://schemas.openxmlformats.org/officeDocument/2006/relationships/image" Target="../media/image17.png"/><Relationship Id="rId1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elixir-europ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scat3d.se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nmr.eu/wenmr/" TargetMode="External"/><Relationship Id="rId13" Type="http://schemas.openxmlformats.org/officeDocument/2006/relationships/image" Target="../media/image17.png"/><Relationship Id="rId1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elixir-europ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scat3d.se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7200800" cy="1470025"/>
          </a:xfrm>
        </p:spPr>
        <p:txBody>
          <a:bodyPr/>
          <a:lstStyle/>
          <a:p>
            <a:r>
              <a:rPr lang="en-US" smtClean="0"/>
              <a:t>EGI – EISCAT_3D collaboration opportunities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3742184"/>
            <a:ext cx="6192688" cy="1343000"/>
          </a:xfrm>
        </p:spPr>
        <p:txBody>
          <a:bodyPr/>
          <a:lstStyle/>
          <a:p>
            <a:r>
              <a:rPr lang="en-US" sz="2800" smtClean="0"/>
              <a:t>Gergely Sipos</a:t>
            </a:r>
          </a:p>
          <a:p>
            <a:r>
              <a:rPr lang="en-US" sz="2000" smtClean="0"/>
              <a:t>EGI.eu</a:t>
            </a:r>
          </a:p>
          <a:p>
            <a:r>
              <a:rPr lang="en-US" sz="2000" smtClean="0"/>
              <a:t>Technical Outreach Manager</a:t>
            </a:r>
          </a:p>
          <a:p>
            <a:r>
              <a:rPr lang="en-US" sz="2000" smtClean="0">
                <a:hlinkClick r:id="rId2"/>
              </a:rPr>
              <a:t>gergely.sipos@egi.eu</a:t>
            </a:r>
            <a:endParaRPr lang="en-US" sz="2000" smtClean="0"/>
          </a:p>
        </p:txBody>
      </p:sp>
      <p:sp>
        <p:nvSpPr>
          <p:cNvPr id="5" name="TextBox 4"/>
          <p:cNvSpPr txBox="1"/>
          <p:nvPr/>
        </p:nvSpPr>
        <p:spPr>
          <a:xfrm>
            <a:off x="4773536" y="87015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smtClean="0">
                <a:solidFill>
                  <a:schemeClr val="bg1"/>
                </a:solidFill>
              </a:rPr>
              <a:t>European Grid Infrastructure</a:t>
            </a: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291" y="6309320"/>
            <a:ext cx="27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solidFill>
                  <a:schemeClr val="bg1"/>
                </a:solidFill>
              </a:rPr>
              <a:t>EGI – </a:t>
            </a:r>
            <a:r>
              <a:rPr lang="en-GB" sz="1400" smtClean="0">
                <a:solidFill>
                  <a:schemeClr val="bg1"/>
                </a:solidFill>
              </a:rPr>
              <a:t>EISCAT_3D </a:t>
            </a:r>
            <a:r>
              <a:rPr lang="en-GB" sz="1400" smtClean="0">
                <a:solidFill>
                  <a:schemeClr val="bg1"/>
                </a:solidFill>
              </a:rPr>
              <a:t>teleconferece</a:t>
            </a:r>
          </a:p>
          <a:p>
            <a:pPr algn="ctr"/>
            <a:r>
              <a:rPr lang="en-GB" sz="1400" smtClean="0">
                <a:solidFill>
                  <a:schemeClr val="bg1"/>
                </a:solidFill>
              </a:rPr>
              <a:t>17/May/2013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1. Scientific </a:t>
            </a:r>
            <a:r>
              <a:rPr lang="en-GB" sz="3600" smtClean="0"/>
              <a:t>applications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12776"/>
            <a:ext cx="3312368" cy="4525963"/>
          </a:xfrm>
        </p:spPr>
        <p:txBody>
          <a:bodyPr/>
          <a:lstStyle/>
          <a:p>
            <a:pPr marL="177800" indent="-177800"/>
            <a:r>
              <a:rPr lang="en-GB" sz="2000" smtClean="0"/>
              <a:t>Registered in EGI AppDB: </a:t>
            </a:r>
            <a:r>
              <a:rPr lang="en-GB" sz="2000" smtClean="0">
                <a:hlinkClick r:id="rId2"/>
              </a:rPr>
              <a:t>http://appdb.egi.eu</a:t>
            </a:r>
            <a:r>
              <a:rPr lang="en-GB" sz="2000" smtClean="0"/>
              <a:t> </a:t>
            </a:r>
          </a:p>
          <a:p>
            <a:pPr marL="577850" lvl="1" indent="-177800"/>
            <a:r>
              <a:rPr lang="en-GB" sz="1600" smtClean="0"/>
              <a:t>Browse by scientific discipline</a:t>
            </a:r>
          </a:p>
          <a:p>
            <a:pPr marL="577850" lvl="1" indent="-177800"/>
            <a:r>
              <a:rPr lang="en-GB" sz="1600" smtClean="0"/>
              <a:t>Browse by Virtual Organisation</a:t>
            </a:r>
          </a:p>
          <a:p>
            <a:pPr marL="177800" indent="-177800"/>
            <a:r>
              <a:rPr lang="en-GB" sz="2000" smtClean="0"/>
              <a:t>Application access varies:</a:t>
            </a:r>
          </a:p>
          <a:p>
            <a:pPr marL="444500" lvl="1" indent="-177800"/>
            <a:r>
              <a:rPr lang="en-GB" sz="1600" smtClean="0"/>
              <a:t>Public access</a:t>
            </a:r>
          </a:p>
          <a:p>
            <a:pPr marL="444500" lvl="1" indent="-177800"/>
            <a:r>
              <a:rPr lang="en-GB" sz="1600" smtClean="0"/>
              <a:t>Via portal (username/pwd)</a:t>
            </a:r>
          </a:p>
          <a:p>
            <a:pPr marL="444500" lvl="1" indent="-177800"/>
            <a:r>
              <a:rPr lang="en-GB" sz="1600" smtClean="0"/>
              <a:t>Register in VO (X.509 cert)</a:t>
            </a:r>
          </a:p>
          <a:p>
            <a:pPr marL="177800" indent="-177800"/>
            <a:r>
              <a:rPr lang="en-GB" sz="2000" smtClean="0"/>
              <a:t>Interact!</a:t>
            </a:r>
          </a:p>
          <a:p>
            <a:pPr marL="577850" lvl="1" indent="-177800"/>
            <a:r>
              <a:rPr lang="en-GB" sz="1600" smtClean="0"/>
              <a:t>Follow</a:t>
            </a:r>
          </a:p>
          <a:p>
            <a:pPr marL="577850" lvl="1" indent="-177800"/>
            <a:r>
              <a:rPr lang="en-GB" sz="1600" smtClean="0"/>
              <a:t>Rate </a:t>
            </a:r>
          </a:p>
          <a:p>
            <a:pPr marL="577850" lvl="1" indent="-177800"/>
            <a:r>
              <a:rPr lang="en-GB" sz="1600" smtClean="0"/>
              <a:t>Comment</a:t>
            </a:r>
          </a:p>
          <a:p>
            <a:pPr marL="577850" lvl="1" indent="-177800"/>
            <a:r>
              <a:rPr lang="en-GB" sz="1600" smtClean="0"/>
              <a:t>Contact</a:t>
            </a:r>
          </a:p>
          <a:p>
            <a:pPr marL="577850" lvl="1" indent="-177800"/>
            <a:endParaRPr lang="en-GB" sz="1600" smtClean="0"/>
          </a:p>
          <a:p>
            <a:pPr marL="577850" lvl="1" indent="-177800"/>
            <a:endParaRPr lang="en-GB" sz="160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68760"/>
            <a:ext cx="5547337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4788024" y="2492896"/>
            <a:ext cx="1872208" cy="432048"/>
          </a:xfrm>
          <a:prstGeom prst="borderCallout1">
            <a:avLst>
              <a:gd name="adj1" fmla="val 30106"/>
              <a:gd name="adj2" fmla="val -828"/>
              <a:gd name="adj3" fmla="val 166121"/>
              <a:gd name="adj4" fmla="val -3897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rgbClr val="FF0000"/>
                </a:solidFill>
              </a:rPr>
              <a:t>Applications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3212976"/>
            <a:ext cx="5760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5044" y="1412776"/>
            <a:ext cx="5723460" cy="423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24744"/>
            <a:ext cx="5291461" cy="5157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2/1. </a:t>
            </a:r>
            <a:r>
              <a:rPr lang="en-GB" sz="4000" smtClean="0"/>
              <a:t>Capacity - Grid access</a:t>
            </a:r>
            <a:endParaRPr lang="en-GB" sz="4000"/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3851920" y="991269"/>
            <a:ext cx="5292080" cy="4525963"/>
          </a:xfrm>
        </p:spPr>
        <p:txBody>
          <a:bodyPr/>
          <a:lstStyle/>
          <a:p>
            <a:endParaRPr lang="en-GB" sz="2000" smtClean="0"/>
          </a:p>
          <a:p>
            <a:pPr marL="177800" indent="-177800"/>
            <a:r>
              <a:rPr lang="en-GB" sz="2000" smtClean="0"/>
              <a:t>Join an existing Virtual Organisation:</a:t>
            </a:r>
          </a:p>
          <a:p>
            <a:pPr lvl="1"/>
            <a:r>
              <a:rPr lang="en-GB" sz="1800" smtClean="0">
                <a:hlinkClick r:id="rId2"/>
              </a:rPr>
              <a:t>http://operations-portal.egi.eu/vo</a:t>
            </a:r>
            <a:r>
              <a:rPr lang="en-GB" sz="1800" smtClean="0"/>
              <a:t> </a:t>
            </a:r>
          </a:p>
          <a:p>
            <a:pPr lvl="1"/>
            <a:r>
              <a:rPr lang="en-GB" sz="1800" smtClean="0"/>
              <a:t>200-220 Virtual Organisations</a:t>
            </a:r>
          </a:p>
          <a:p>
            <a:pPr marL="857250" lvl="2" indent="-209550"/>
            <a:r>
              <a:rPr lang="en-GB" sz="1400" smtClean="0"/>
              <a:t>8 science discipline specific VO groups</a:t>
            </a:r>
          </a:p>
          <a:p>
            <a:pPr marL="857250" lvl="2" indent="-209550"/>
            <a:r>
              <a:rPr lang="en-GB" sz="1400" smtClean="0"/>
              <a:t>1 VO group for other disciplines</a:t>
            </a:r>
          </a:p>
          <a:p>
            <a:pPr marL="857250" lvl="2" indent="-209550"/>
            <a:r>
              <a:rPr lang="en-GB" sz="1400" smtClean="0"/>
              <a:t>1 group for Multi-disciplinary Vos</a:t>
            </a:r>
          </a:p>
          <a:p>
            <a:pPr>
              <a:buNone/>
            </a:pPr>
            <a:r>
              <a:rPr lang="en-GB" sz="2000" smtClean="0"/>
              <a:t>OR</a:t>
            </a:r>
          </a:p>
          <a:p>
            <a:pPr marL="177800" indent="-177800"/>
            <a:r>
              <a:rPr lang="en-GB" sz="2000" smtClean="0"/>
              <a:t>Setup a new Virtual Organisation:</a:t>
            </a:r>
          </a:p>
          <a:p>
            <a:pPr lvl="1"/>
            <a:r>
              <a:rPr lang="en-GB" sz="1800" smtClean="0">
                <a:hlinkClick r:id="rId3"/>
              </a:rPr>
              <a:t>http://operations-portal.egi.eu/vo/registrationWelcome</a:t>
            </a:r>
            <a:r>
              <a:rPr lang="en-GB" sz="1800" smtClean="0"/>
              <a:t> </a:t>
            </a:r>
          </a:p>
          <a:p>
            <a:pPr lvl="1"/>
            <a:r>
              <a:rPr lang="en-GB" sz="1800" smtClean="0"/>
              <a:t>Request to support the VO is sent to site managers</a:t>
            </a:r>
          </a:p>
          <a:p>
            <a:pPr lvl="1"/>
            <a:r>
              <a:rPr lang="en-GB" sz="1800" smtClean="0">
                <a:solidFill>
                  <a:srgbClr val="FF0000"/>
                </a:solidFill>
              </a:rPr>
              <a:t>Connect your own resources</a:t>
            </a:r>
          </a:p>
          <a:p>
            <a:pPr lvl="1"/>
            <a:endParaRPr lang="en-GB" sz="1800" smtClean="0"/>
          </a:p>
          <a:p>
            <a:pPr>
              <a:buNone/>
            </a:pPr>
            <a:r>
              <a:rPr lang="en-GB" sz="2000" b="1" i="1" smtClean="0">
                <a:solidFill>
                  <a:srgbClr val="FF0000"/>
                </a:solidFill>
              </a:rPr>
              <a:t>Get help from NGI Support Teams</a:t>
            </a:r>
            <a:endParaRPr lang="en-GB" sz="2000" b="1" i="1">
              <a:solidFill>
                <a:srgbClr val="FF0000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4683797"/>
            <a:ext cx="3312368" cy="13374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solidFill>
                  <a:srgbClr val="000000"/>
                </a:solidFill>
                <a:latin typeface="+mj-lt"/>
              </a:rPr>
              <a:t>Grid sites at ~350 sites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5536" y="4046395"/>
            <a:ext cx="1584176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Linux OS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5536" y="2939339"/>
            <a:ext cx="3312368" cy="1016870"/>
          </a:xfrm>
          <a:prstGeom prst="rect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b="1" smtClean="0">
                <a:solidFill>
                  <a:schemeClr val="bg1"/>
                </a:solidFill>
                <a:latin typeface="+mj-lt"/>
              </a:rPr>
              <a:t>Grid middleware: UMD </a:t>
            </a:r>
            <a:br>
              <a:rPr lang="en-GB" b="1" smtClean="0">
                <a:solidFill>
                  <a:schemeClr val="bg1"/>
                </a:solidFill>
                <a:latin typeface="+mj-lt"/>
              </a:rPr>
            </a:br>
            <a:r>
              <a:rPr lang="en-GB" b="1" smtClean="0">
                <a:solidFill>
                  <a:schemeClr val="bg1"/>
                </a:solidFill>
                <a:latin typeface="+mj-lt"/>
              </a:rPr>
              <a:t>Unified Middleware Distribution</a:t>
            </a:r>
            <a:br>
              <a:rPr lang="en-GB" b="1" smtClean="0">
                <a:solidFill>
                  <a:schemeClr val="bg1"/>
                </a:solidFill>
                <a:latin typeface="+mj-lt"/>
              </a:rPr>
            </a:br>
            <a:r>
              <a:rPr lang="en-GB" sz="1400" smtClean="0">
                <a:solidFill>
                  <a:schemeClr val="bg1"/>
                </a:solidFill>
                <a:latin typeface="+mj-lt"/>
              </a:rPr>
              <a:t>(gLite, ARC, Unicore, dCache, SAGA, Desktop Grid)</a:t>
            </a:r>
            <a:endParaRPr lang="en-GB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123728" y="4052636"/>
            <a:ext cx="1584176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Linux OS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5536" y="1556792"/>
            <a:ext cx="3312368" cy="9350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Domain specific applications, workflows, databases, etc.</a:t>
            </a:r>
          </a:p>
        </p:txBody>
      </p:sp>
      <p:cxnSp>
        <p:nvCxnSpPr>
          <p:cNvPr id="49" name="Straight Arrow Connector 48"/>
          <p:cNvCxnSpPr>
            <a:stCxn id="24" idx="2"/>
            <a:endCxn id="7" idx="0"/>
          </p:cNvCxnSpPr>
          <p:nvPr/>
        </p:nvCxnSpPr>
        <p:spPr>
          <a:xfrm>
            <a:off x="2051720" y="2491852"/>
            <a:ext cx="0" cy="447487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0912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EGI Grid use case example 1:</a:t>
            </a:r>
            <a:br>
              <a:rPr lang="en-US" sz="2800" smtClean="0"/>
            </a:br>
            <a:r>
              <a:rPr lang="en-US" sz="2800" smtClean="0"/>
              <a:t>batch processing</a:t>
            </a:r>
            <a:endParaRPr lang="fr-FR" sz="2800" smtClean="0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0900" y="4914900"/>
            <a:ext cx="1666875" cy="1458913"/>
            <a:chOff x="3986" y="2700"/>
            <a:chExt cx="1050" cy="919"/>
          </a:xfrm>
        </p:grpSpPr>
        <p:pic>
          <p:nvPicPr>
            <p:cNvPr id="1081" name="Picture 10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4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2" name="Picture 11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0" y="2796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3" name="Picture 12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6" y="2892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13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2988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14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8" y="308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15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" y="318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7" name="Picture 16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4572000" y="4676775"/>
            <a:ext cx="19399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Computing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4591050" y="4667250"/>
            <a:ext cx="1790700" cy="1771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1028" name="Image Wang" r:id="rId5" imgW="609480" imgH="657360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1029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1030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1031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1032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1033" name="Image Wang" r:id="rId10" imgW="609480" imgH="657360" progId="">
                <p:embed/>
              </p:oleObj>
            </a:graphicData>
          </a:graphic>
        </p:graphicFrame>
        <p:pic>
          <p:nvPicPr>
            <p:cNvPr id="1080" name="Picture 28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6638925" y="4686300"/>
            <a:ext cx="1893888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3" name="Rectangle 30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</a:t>
            </a:r>
            <a:r>
              <a:rPr lang="en-US" sz="1600" smtClean="0">
                <a:latin typeface="Comic Sans MS" pitchFamily="66" charset="0"/>
              </a:rPr>
              <a:t>YOUR </a:t>
            </a:r>
            <a:r>
              <a:rPr lang="en-US" sz="1600">
                <a:latin typeface="Comic Sans MS" pitchFamily="66" charset="0"/>
              </a:rPr>
              <a:t>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753696" name="Picture 32" descr="j02173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97" name="Text Box 33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699" name="Line 35"/>
          <p:cNvSpPr>
            <a:spLocks noChangeShapeType="1"/>
          </p:cNvSpPr>
          <p:nvPr/>
        </p:nvSpPr>
        <p:spPr bwMode="auto">
          <a:xfrm>
            <a:off x="1828800" y="1905000"/>
            <a:ext cx="1905000" cy="6858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0" name="Line 36"/>
          <p:cNvSpPr>
            <a:spLocks noChangeShapeType="1"/>
          </p:cNvSpPr>
          <p:nvPr/>
        </p:nvSpPr>
        <p:spPr bwMode="auto">
          <a:xfrm>
            <a:off x="4873625" y="3038475"/>
            <a:ext cx="1333500" cy="12573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1" name="Line 37"/>
          <p:cNvSpPr>
            <a:spLocks noChangeShapeType="1"/>
          </p:cNvSpPr>
          <p:nvPr/>
        </p:nvSpPr>
        <p:spPr bwMode="auto">
          <a:xfrm>
            <a:off x="4724400" y="3048000"/>
            <a:ext cx="1447800" cy="13716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2" name="Line 38"/>
          <p:cNvSpPr>
            <a:spLocks noChangeShapeType="1"/>
          </p:cNvSpPr>
          <p:nvPr/>
        </p:nvSpPr>
        <p:spPr bwMode="auto">
          <a:xfrm flipV="1">
            <a:off x="5105400" y="1752600"/>
            <a:ext cx="1447800" cy="4572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3" name="Line 39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5" name="Text Box 41"/>
          <p:cNvSpPr txBox="1">
            <a:spLocks noChangeArrowheads="1"/>
          </p:cNvSpPr>
          <p:nvPr/>
        </p:nvSpPr>
        <p:spPr bwMode="auto">
          <a:xfrm>
            <a:off x="5334000" y="3276600"/>
            <a:ext cx="971550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Submit job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6" name="Text Box 42"/>
          <p:cNvSpPr txBox="1">
            <a:spLocks noChangeArrowheads="1"/>
          </p:cNvSpPr>
          <p:nvPr/>
        </p:nvSpPr>
        <p:spPr bwMode="auto">
          <a:xfrm>
            <a:off x="5715000" y="1935163"/>
            <a:ext cx="579438" cy="2746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7" name="Text Box 43"/>
          <p:cNvSpPr txBox="1">
            <a:spLocks noChangeArrowheads="1"/>
          </p:cNvSpPr>
          <p:nvPr/>
        </p:nvSpPr>
        <p:spPr bwMode="auto">
          <a:xfrm>
            <a:off x="4452938" y="3429000"/>
            <a:ext cx="83978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output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92275" y="1085850"/>
            <a:ext cx="4608514" cy="1801813"/>
            <a:chOff x="1066" y="684"/>
            <a:chExt cx="2903" cy="1135"/>
          </a:xfrm>
        </p:grpSpPr>
        <p:sp>
          <p:nvSpPr>
            <p:cNvPr id="1076" name="Line 34"/>
            <p:cNvSpPr>
              <a:spLocks noChangeShapeType="1"/>
            </p:cNvSpPr>
            <p:nvPr/>
          </p:nvSpPr>
          <p:spPr bwMode="auto">
            <a:xfrm>
              <a:off x="1200" y="1104"/>
              <a:ext cx="1200" cy="432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Text Box 40"/>
            <p:cNvSpPr txBox="1">
              <a:spLocks noChangeArrowheads="1"/>
            </p:cNvSpPr>
            <p:nvPr/>
          </p:nvSpPr>
          <p:spPr bwMode="auto">
            <a:xfrm>
              <a:off x="1066" y="755"/>
              <a:ext cx="1768" cy="40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Create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job definition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Submit job</a:t>
              </a:r>
              <a:endParaRPr lang="hu-HU" sz="1200">
                <a:solidFill>
                  <a:srgbClr val="FF0000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batch 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executable + </a:t>
              </a:r>
              <a:r>
                <a:rPr lang="en-GB" sz="1200" smtClean="0">
                  <a:solidFill>
                    <a:srgbClr val="FF0000"/>
                  </a:solidFill>
                  <a:latin typeface="Comic Sans MS" pitchFamily="66" charset="0"/>
                </a:rPr>
                <a:t>&lt;20 MB </a:t>
              </a:r>
              <a:r>
                <a:rPr lang="hu-HU" sz="1200" smtClean="0">
                  <a:solidFill>
                    <a:srgbClr val="FF0000"/>
                  </a:solidFill>
                  <a:latin typeface="Comic Sans MS" pitchFamily="66" charset="0"/>
                </a:rPr>
                <a:t>inputs</a:t>
              </a:r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fr-FR" sz="1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78" name="Text Box 45"/>
            <p:cNvSpPr txBox="1">
              <a:spLocks noChangeArrowheads="1"/>
            </p:cNvSpPr>
            <p:nvPr/>
          </p:nvSpPr>
          <p:spPr bwMode="auto">
            <a:xfrm>
              <a:off x="2526" y="684"/>
              <a:ext cx="1443" cy="52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r>
                <a:rPr lang="en-GB" sz="1600">
                  <a:latin typeface="Comic Sans MS" pitchFamily="66" charset="0"/>
                </a:rPr>
                <a:t>Broker service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9" name="Picture 46" descr="BS00953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6" y="1146"/>
              <a:ext cx="68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990600"/>
            <a:ext cx="1873250" cy="1208088"/>
            <a:chOff x="368" y="827"/>
            <a:chExt cx="1180" cy="761"/>
          </a:xfrm>
        </p:grpSpPr>
        <p:sp>
          <p:nvSpPr>
            <p:cNvPr id="1074" name="Text Box 48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5" name="Picture 49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3714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53715" name="Text Box 51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19" name="Text Box 55"/>
          <p:cNvSpPr txBox="1">
            <a:spLocks noChangeArrowheads="1"/>
          </p:cNvSpPr>
          <p:nvPr/>
        </p:nvSpPr>
        <p:spPr bwMode="auto">
          <a:xfrm>
            <a:off x="-252413" y="5454650"/>
            <a:ext cx="2374901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2" name="Line 58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23" name="Text Box 59"/>
          <p:cNvSpPr txBox="1">
            <a:spLocks noChangeArrowheads="1"/>
          </p:cNvSpPr>
          <p:nvPr/>
        </p:nvSpPr>
        <p:spPr bwMode="auto">
          <a:xfrm>
            <a:off x="63930" y="2278613"/>
            <a:ext cx="1457450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Login to your VO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(With X509 cert)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24" name="Oval 60"/>
          <p:cNvSpPr>
            <a:spLocks noChangeArrowheads="1"/>
          </p:cNvSpPr>
          <p:nvPr/>
        </p:nvSpPr>
        <p:spPr bwMode="auto">
          <a:xfrm>
            <a:off x="4932040" y="51571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753725" name="Text Box 61"/>
          <p:cNvSpPr txBox="1">
            <a:spLocks noChangeArrowheads="1"/>
          </p:cNvSpPr>
          <p:nvPr/>
        </p:nvSpPr>
        <p:spPr bwMode="auto">
          <a:xfrm>
            <a:off x="1692275" y="2284413"/>
            <a:ext cx="1524000" cy="6397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status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&amp; 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u-HU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(small)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output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53726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1026" name="Clip" r:id="rId14" imgW="4599000" imgH="2817000" progId="">
              <p:embed/>
            </p:oleObj>
          </a:graphicData>
        </a:graphic>
      </p:graphicFrame>
      <p:graphicFrame>
        <p:nvGraphicFramePr>
          <p:cNvPr id="753727" name="Object 3"/>
          <p:cNvGraphicFramePr>
            <a:graphicFrameLocks noChangeAspect="1"/>
          </p:cNvGraphicFramePr>
          <p:nvPr/>
        </p:nvGraphicFramePr>
        <p:xfrm>
          <a:off x="2771775" y="4941888"/>
          <a:ext cx="1219200" cy="1168400"/>
        </p:xfrm>
        <a:graphic>
          <a:graphicData uri="http://schemas.openxmlformats.org/presentationml/2006/ole">
            <p:oleObj spid="_x0000_s1027" name="Clip" r:id="rId15" imgW="762480" imgH="730440" progId="">
              <p:embed/>
            </p:oleObj>
          </a:graphicData>
        </a:graphic>
      </p:graphicFrame>
      <p:sp>
        <p:nvSpPr>
          <p:cNvPr id="753728" name="Text Box 64"/>
          <p:cNvSpPr txBox="1">
            <a:spLocks noChangeArrowheads="1"/>
          </p:cNvSpPr>
          <p:nvPr/>
        </p:nvSpPr>
        <p:spPr bwMode="auto">
          <a:xfrm>
            <a:off x="2124075" y="6089650"/>
            <a:ext cx="2303463" cy="584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Logging and bookkeeping service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9" name="Line 65"/>
          <p:cNvSpPr>
            <a:spLocks noChangeShapeType="1"/>
          </p:cNvSpPr>
          <p:nvPr/>
        </p:nvSpPr>
        <p:spPr bwMode="auto">
          <a:xfrm flipV="1">
            <a:off x="3995738" y="5591175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0" name="Text Box 66"/>
          <p:cNvSpPr txBox="1">
            <a:spLocks noChangeArrowheads="1"/>
          </p:cNvSpPr>
          <p:nvPr/>
        </p:nvSpPr>
        <p:spPr bwMode="auto">
          <a:xfrm>
            <a:off x="3922713" y="506095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1" name="Line 67"/>
          <p:cNvSpPr>
            <a:spLocks noChangeShapeType="1"/>
          </p:cNvSpPr>
          <p:nvPr/>
        </p:nvSpPr>
        <p:spPr bwMode="auto">
          <a:xfrm flipH="1">
            <a:off x="3492500" y="3095625"/>
            <a:ext cx="647700" cy="18462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2" name="Text Box 68"/>
          <p:cNvSpPr txBox="1">
            <a:spLocks noChangeArrowheads="1"/>
          </p:cNvSpPr>
          <p:nvPr/>
        </p:nvSpPr>
        <p:spPr bwMode="auto">
          <a:xfrm>
            <a:off x="3132138" y="383540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3" name="Line 69"/>
          <p:cNvSpPr>
            <a:spLocks noChangeShapeType="1"/>
          </p:cNvSpPr>
          <p:nvPr/>
        </p:nvSpPr>
        <p:spPr bwMode="auto">
          <a:xfrm flipH="1">
            <a:off x="3708400" y="3068638"/>
            <a:ext cx="647700" cy="18732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34" name="Text Box 70"/>
          <p:cNvSpPr txBox="1">
            <a:spLocks noChangeArrowheads="1"/>
          </p:cNvSpPr>
          <p:nvPr/>
        </p:nvSpPr>
        <p:spPr bwMode="auto">
          <a:xfrm>
            <a:off x="3995738" y="3933825"/>
            <a:ext cx="7207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Logging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44" name="Line 80"/>
          <p:cNvSpPr>
            <a:spLocks noChangeShapeType="1"/>
          </p:cNvSpPr>
          <p:nvPr/>
        </p:nvSpPr>
        <p:spPr bwMode="auto">
          <a:xfrm flipV="1">
            <a:off x="6373813" y="5543550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45" name="Text Box 81"/>
          <p:cNvSpPr txBox="1">
            <a:spLocks noChangeArrowheads="1"/>
          </p:cNvSpPr>
          <p:nvPr/>
        </p:nvSpPr>
        <p:spPr bwMode="auto">
          <a:xfrm>
            <a:off x="6156325" y="5059363"/>
            <a:ext cx="10795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Read/write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F10B4-30FB-4E54-98F1-F8DC3BEDB4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i-FI" smtClean="0"/>
          </a:p>
        </p:txBody>
      </p:sp>
      <p:sp>
        <p:nvSpPr>
          <p:cNvPr id="64" name="TextBox 63"/>
          <p:cNvSpPr txBox="1"/>
          <p:nvPr/>
        </p:nvSpPr>
        <p:spPr>
          <a:xfrm rot="18911546">
            <a:off x="15697" y="3916905"/>
            <a:ext cx="196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EGI Virtual Organisation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5084440" y="53095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5220444" y="5445199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236296" y="530120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/>
              <a:t>Your files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5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97" grpId="0"/>
      <p:bldP spid="753699" grpId="0" animBg="1"/>
      <p:bldP spid="753700" grpId="0" animBg="1"/>
      <p:bldP spid="753701" grpId="0" animBg="1"/>
      <p:bldP spid="753702" grpId="0" animBg="1"/>
      <p:bldP spid="753703" grpId="0" animBg="1"/>
      <p:bldP spid="753705" grpId="0"/>
      <p:bldP spid="753706" grpId="0"/>
      <p:bldP spid="753707" grpId="0"/>
      <p:bldP spid="753714" grpId="0" animBg="1"/>
      <p:bldP spid="753715" grpId="0"/>
      <p:bldP spid="753719" grpId="0"/>
      <p:bldP spid="753722" grpId="0" animBg="1"/>
      <p:bldP spid="753723" grpId="0"/>
      <p:bldP spid="753724" grpId="0" animBg="1"/>
      <p:bldP spid="753725" grpId="0"/>
      <p:bldP spid="753728" grpId="0"/>
      <p:bldP spid="753729" grpId="0" animBg="1"/>
      <p:bldP spid="753730" grpId="0"/>
      <p:bldP spid="753731" grpId="0" animBg="1"/>
      <p:bldP spid="753732" grpId="0"/>
      <p:bldP spid="753733" grpId="0" animBg="1"/>
      <p:bldP spid="753734" grpId="0"/>
      <p:bldP spid="753744" grpId="0" animBg="1"/>
      <p:bldP spid="753745" grpId="0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0912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Implementation: Auger VO</a:t>
            </a:r>
            <a:br>
              <a:rPr lang="en-US" sz="2800" smtClean="0"/>
            </a:br>
            <a:r>
              <a:rPr lang="en-US" sz="2800" smtClean="0"/>
              <a:t>Serving the Pierre Auger Collaboration </a:t>
            </a:r>
            <a:endParaRPr lang="fr-FR" sz="2800" smtClean="0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0900" y="4914900"/>
            <a:ext cx="1666875" cy="1458913"/>
            <a:chOff x="3986" y="2700"/>
            <a:chExt cx="1050" cy="919"/>
          </a:xfrm>
        </p:grpSpPr>
        <p:pic>
          <p:nvPicPr>
            <p:cNvPr id="1081" name="Picture 10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4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2" name="Picture 11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0" y="2796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3" name="Picture 12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6" y="2892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13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2988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14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8" y="308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15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" y="318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7" name="Picture 16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4572000" y="4676775"/>
            <a:ext cx="19399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Computing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4591050" y="4667250"/>
            <a:ext cx="1790700" cy="1771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38916" name="Image Wang" r:id="rId5" imgW="609480" imgH="657360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38917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38918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38919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38920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38921" name="Image Wang" r:id="rId10" imgW="609480" imgH="657360" progId="">
                <p:embed/>
              </p:oleObj>
            </a:graphicData>
          </a:graphic>
        </p:graphicFrame>
        <p:pic>
          <p:nvPicPr>
            <p:cNvPr id="1080" name="Picture 28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6638925" y="4686300"/>
            <a:ext cx="1893888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3" name="Rectangle 30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smtClean="0">
                <a:latin typeface="Comic Sans MS" pitchFamily="66" charset="0"/>
              </a:rPr>
              <a:t>Site </a:t>
            </a:r>
            <a:r>
              <a:rPr lang="en-US" sz="1600">
                <a:latin typeface="Comic Sans MS" pitchFamily="66" charset="0"/>
              </a:rPr>
              <a:t>of </a:t>
            </a:r>
            <a:r>
              <a:rPr lang="en-US" sz="1600" smtClean="0">
                <a:latin typeface="Comic Sans MS" pitchFamily="66" charset="0"/>
              </a:rPr>
              <a:t>AugerVO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753696" name="Picture 32" descr="j02173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97" name="Text Box 33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699" name="Line 35"/>
          <p:cNvSpPr>
            <a:spLocks noChangeShapeType="1"/>
          </p:cNvSpPr>
          <p:nvPr/>
        </p:nvSpPr>
        <p:spPr bwMode="auto">
          <a:xfrm>
            <a:off x="1828800" y="1905000"/>
            <a:ext cx="1905000" cy="6858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0" name="Line 36"/>
          <p:cNvSpPr>
            <a:spLocks noChangeShapeType="1"/>
          </p:cNvSpPr>
          <p:nvPr/>
        </p:nvSpPr>
        <p:spPr bwMode="auto">
          <a:xfrm>
            <a:off x="4873625" y="3038475"/>
            <a:ext cx="1333500" cy="12573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1" name="Line 37"/>
          <p:cNvSpPr>
            <a:spLocks noChangeShapeType="1"/>
          </p:cNvSpPr>
          <p:nvPr/>
        </p:nvSpPr>
        <p:spPr bwMode="auto">
          <a:xfrm>
            <a:off x="4724400" y="3048000"/>
            <a:ext cx="1447800" cy="13716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2" name="Line 38"/>
          <p:cNvSpPr>
            <a:spLocks noChangeShapeType="1"/>
          </p:cNvSpPr>
          <p:nvPr/>
        </p:nvSpPr>
        <p:spPr bwMode="auto">
          <a:xfrm flipV="1">
            <a:off x="5105400" y="1752600"/>
            <a:ext cx="1447800" cy="4572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3" name="Line 39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5" name="Text Box 41"/>
          <p:cNvSpPr txBox="1">
            <a:spLocks noChangeArrowheads="1"/>
          </p:cNvSpPr>
          <p:nvPr/>
        </p:nvSpPr>
        <p:spPr bwMode="auto">
          <a:xfrm>
            <a:off x="5334000" y="3276600"/>
            <a:ext cx="971550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Submit job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6" name="Text Box 42"/>
          <p:cNvSpPr txBox="1">
            <a:spLocks noChangeArrowheads="1"/>
          </p:cNvSpPr>
          <p:nvPr/>
        </p:nvSpPr>
        <p:spPr bwMode="auto">
          <a:xfrm>
            <a:off x="5715000" y="1935163"/>
            <a:ext cx="579438" cy="2746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7" name="Text Box 43"/>
          <p:cNvSpPr txBox="1">
            <a:spLocks noChangeArrowheads="1"/>
          </p:cNvSpPr>
          <p:nvPr/>
        </p:nvSpPr>
        <p:spPr bwMode="auto">
          <a:xfrm>
            <a:off x="4452938" y="3429000"/>
            <a:ext cx="83978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output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92275" y="1085850"/>
            <a:ext cx="4608514" cy="1801813"/>
            <a:chOff x="1066" y="684"/>
            <a:chExt cx="2903" cy="1135"/>
          </a:xfrm>
        </p:grpSpPr>
        <p:sp>
          <p:nvSpPr>
            <p:cNvPr id="1076" name="Line 34"/>
            <p:cNvSpPr>
              <a:spLocks noChangeShapeType="1"/>
            </p:cNvSpPr>
            <p:nvPr/>
          </p:nvSpPr>
          <p:spPr bwMode="auto">
            <a:xfrm>
              <a:off x="1200" y="1104"/>
              <a:ext cx="1200" cy="432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Text Box 40"/>
            <p:cNvSpPr txBox="1">
              <a:spLocks noChangeArrowheads="1"/>
            </p:cNvSpPr>
            <p:nvPr/>
          </p:nvSpPr>
          <p:spPr bwMode="auto">
            <a:xfrm>
              <a:off x="1066" y="755"/>
              <a:ext cx="1768" cy="40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Create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job definition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Submit job</a:t>
              </a:r>
              <a:endParaRPr lang="hu-HU" sz="1200">
                <a:solidFill>
                  <a:srgbClr val="FF0000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batch 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executable + </a:t>
              </a:r>
              <a:r>
                <a:rPr lang="en-GB" sz="1200" smtClean="0">
                  <a:solidFill>
                    <a:srgbClr val="FF0000"/>
                  </a:solidFill>
                  <a:latin typeface="Comic Sans MS" pitchFamily="66" charset="0"/>
                </a:rPr>
                <a:t>&lt;20 MB </a:t>
              </a:r>
              <a:r>
                <a:rPr lang="hu-HU" sz="1200" smtClean="0">
                  <a:solidFill>
                    <a:srgbClr val="FF0000"/>
                  </a:solidFill>
                  <a:latin typeface="Comic Sans MS" pitchFamily="66" charset="0"/>
                </a:rPr>
                <a:t>inputs</a:t>
              </a:r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fr-FR" sz="1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78" name="Text Box 45"/>
            <p:cNvSpPr txBox="1">
              <a:spLocks noChangeArrowheads="1"/>
            </p:cNvSpPr>
            <p:nvPr/>
          </p:nvSpPr>
          <p:spPr bwMode="auto">
            <a:xfrm>
              <a:off x="2526" y="684"/>
              <a:ext cx="1443" cy="52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r>
                <a:rPr lang="en-GB" sz="1600">
                  <a:latin typeface="Comic Sans MS" pitchFamily="66" charset="0"/>
                </a:rPr>
                <a:t>Broker service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9" name="Picture 46" descr="BS00953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6" y="1146"/>
              <a:ext cx="68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990600"/>
            <a:ext cx="1873250" cy="1208088"/>
            <a:chOff x="368" y="827"/>
            <a:chExt cx="1180" cy="761"/>
          </a:xfrm>
        </p:grpSpPr>
        <p:sp>
          <p:nvSpPr>
            <p:cNvPr id="1074" name="Text Box 48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5" name="Picture 49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3714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53715" name="Text Box 51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19" name="Text Box 55"/>
          <p:cNvSpPr txBox="1">
            <a:spLocks noChangeArrowheads="1"/>
          </p:cNvSpPr>
          <p:nvPr/>
        </p:nvSpPr>
        <p:spPr bwMode="auto">
          <a:xfrm>
            <a:off x="-252413" y="5454650"/>
            <a:ext cx="2374901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2" name="Line 58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23" name="Text Box 59"/>
          <p:cNvSpPr txBox="1">
            <a:spLocks noChangeArrowheads="1"/>
          </p:cNvSpPr>
          <p:nvPr/>
        </p:nvSpPr>
        <p:spPr bwMode="auto">
          <a:xfrm>
            <a:off x="63930" y="2278613"/>
            <a:ext cx="1457450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Login to your VO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(With X509 cert)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24" name="Oval 60"/>
          <p:cNvSpPr>
            <a:spLocks noChangeArrowheads="1"/>
          </p:cNvSpPr>
          <p:nvPr/>
        </p:nvSpPr>
        <p:spPr bwMode="auto">
          <a:xfrm>
            <a:off x="4932040" y="51571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753725" name="Text Box 61"/>
          <p:cNvSpPr txBox="1">
            <a:spLocks noChangeArrowheads="1"/>
          </p:cNvSpPr>
          <p:nvPr/>
        </p:nvSpPr>
        <p:spPr bwMode="auto">
          <a:xfrm>
            <a:off x="1692275" y="2284413"/>
            <a:ext cx="1524000" cy="6397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status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&amp; 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u-HU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(small)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output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53726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38914" name="Clip" r:id="rId14" imgW="4599000" imgH="2817000" progId="">
              <p:embed/>
            </p:oleObj>
          </a:graphicData>
        </a:graphic>
      </p:graphicFrame>
      <p:graphicFrame>
        <p:nvGraphicFramePr>
          <p:cNvPr id="753727" name="Object 3"/>
          <p:cNvGraphicFramePr>
            <a:graphicFrameLocks noChangeAspect="1"/>
          </p:cNvGraphicFramePr>
          <p:nvPr/>
        </p:nvGraphicFramePr>
        <p:xfrm>
          <a:off x="2771775" y="4941888"/>
          <a:ext cx="1219200" cy="1168400"/>
        </p:xfrm>
        <a:graphic>
          <a:graphicData uri="http://schemas.openxmlformats.org/presentationml/2006/ole">
            <p:oleObj spid="_x0000_s38915" name="Clip" r:id="rId15" imgW="762480" imgH="730440" progId="">
              <p:embed/>
            </p:oleObj>
          </a:graphicData>
        </a:graphic>
      </p:graphicFrame>
      <p:sp>
        <p:nvSpPr>
          <p:cNvPr id="753728" name="Text Box 64"/>
          <p:cNvSpPr txBox="1">
            <a:spLocks noChangeArrowheads="1"/>
          </p:cNvSpPr>
          <p:nvPr/>
        </p:nvSpPr>
        <p:spPr bwMode="auto">
          <a:xfrm>
            <a:off x="2124075" y="6089650"/>
            <a:ext cx="2303463" cy="584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Logging and bookkeeping service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9" name="Line 65"/>
          <p:cNvSpPr>
            <a:spLocks noChangeShapeType="1"/>
          </p:cNvSpPr>
          <p:nvPr/>
        </p:nvSpPr>
        <p:spPr bwMode="auto">
          <a:xfrm flipV="1">
            <a:off x="3995738" y="5591175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0" name="Text Box 66"/>
          <p:cNvSpPr txBox="1">
            <a:spLocks noChangeArrowheads="1"/>
          </p:cNvSpPr>
          <p:nvPr/>
        </p:nvSpPr>
        <p:spPr bwMode="auto">
          <a:xfrm>
            <a:off x="3922713" y="506095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1" name="Line 67"/>
          <p:cNvSpPr>
            <a:spLocks noChangeShapeType="1"/>
          </p:cNvSpPr>
          <p:nvPr/>
        </p:nvSpPr>
        <p:spPr bwMode="auto">
          <a:xfrm flipH="1">
            <a:off x="3492500" y="3095625"/>
            <a:ext cx="647700" cy="18462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2" name="Text Box 68"/>
          <p:cNvSpPr txBox="1">
            <a:spLocks noChangeArrowheads="1"/>
          </p:cNvSpPr>
          <p:nvPr/>
        </p:nvSpPr>
        <p:spPr bwMode="auto">
          <a:xfrm>
            <a:off x="3132138" y="383540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3" name="Line 69"/>
          <p:cNvSpPr>
            <a:spLocks noChangeShapeType="1"/>
          </p:cNvSpPr>
          <p:nvPr/>
        </p:nvSpPr>
        <p:spPr bwMode="auto">
          <a:xfrm flipH="1">
            <a:off x="3708400" y="3068638"/>
            <a:ext cx="647700" cy="18732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34" name="Text Box 70"/>
          <p:cNvSpPr txBox="1">
            <a:spLocks noChangeArrowheads="1"/>
          </p:cNvSpPr>
          <p:nvPr/>
        </p:nvSpPr>
        <p:spPr bwMode="auto">
          <a:xfrm>
            <a:off x="3995738" y="3933825"/>
            <a:ext cx="7207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Logging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44" name="Line 80"/>
          <p:cNvSpPr>
            <a:spLocks noChangeShapeType="1"/>
          </p:cNvSpPr>
          <p:nvPr/>
        </p:nvSpPr>
        <p:spPr bwMode="auto">
          <a:xfrm flipV="1">
            <a:off x="6373813" y="5543550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45" name="Text Box 81"/>
          <p:cNvSpPr txBox="1">
            <a:spLocks noChangeArrowheads="1"/>
          </p:cNvSpPr>
          <p:nvPr/>
        </p:nvSpPr>
        <p:spPr bwMode="auto">
          <a:xfrm>
            <a:off x="6156325" y="5059363"/>
            <a:ext cx="10795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Read/write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F10B4-30FB-4E54-98F1-F8DC3BEDB4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i-FI" smtClean="0"/>
          </a:p>
        </p:txBody>
      </p:sp>
      <p:sp>
        <p:nvSpPr>
          <p:cNvPr id="64" name="TextBox 63"/>
          <p:cNvSpPr txBox="1"/>
          <p:nvPr/>
        </p:nvSpPr>
        <p:spPr>
          <a:xfrm rot="18911546">
            <a:off x="-344175" y="3916905"/>
            <a:ext cx="268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Auger Virtual Organisation on EGI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5084440" y="53095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5220444" y="5445199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236296" y="5301208"/>
            <a:ext cx="79208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Cosmic ray files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7308304" y="2636912"/>
            <a:ext cx="1584176" cy="1368152"/>
          </a:xfrm>
          <a:prstGeom prst="wedgeRectCallout">
            <a:avLst>
              <a:gd name="adj1" fmla="val -30687"/>
              <a:gd name="adj2" fmla="val 14910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Copied from Colorado (USA), Malargüe (Arg) to grid storage Lyon (Fr) (CCIN2P3)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9" name="Rectangular Callout 68"/>
          <p:cNvSpPr/>
          <p:nvPr/>
        </p:nvSpPr>
        <p:spPr>
          <a:xfrm>
            <a:off x="1763688" y="2636912"/>
            <a:ext cx="1584176" cy="1368152"/>
          </a:xfrm>
          <a:prstGeom prst="wedgeRectCallout">
            <a:avLst>
              <a:gd name="adj1" fmla="val -67290"/>
              <a:gd name="adj2" fmla="val -9051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Processing software is distributed to consortium members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0" name="Rectangular Callout 69"/>
          <p:cNvSpPr/>
          <p:nvPr/>
        </p:nvSpPr>
        <p:spPr>
          <a:xfrm>
            <a:off x="2555776" y="4365104"/>
            <a:ext cx="1584176" cy="1368152"/>
          </a:xfrm>
          <a:prstGeom prst="wedgeRectCallout">
            <a:avLst>
              <a:gd name="adj1" fmla="val 79123"/>
              <a:gd name="adj2" fmla="val -3916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CPU intensive simulations done at various sites and</a:t>
            </a:r>
          </a:p>
          <a:p>
            <a:pPr algn="ctr"/>
            <a:r>
              <a:rPr lang="en-GB" sz="1400" smtClean="0">
                <a:solidFill>
                  <a:schemeClr val="tx1"/>
                </a:solidFill>
              </a:rPr>
              <a:t>results copied back to Lyon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1" name="Rectangular Callout 70"/>
          <p:cNvSpPr/>
          <p:nvPr/>
        </p:nvSpPr>
        <p:spPr>
          <a:xfrm>
            <a:off x="3131840" y="188640"/>
            <a:ext cx="1584176" cy="1368152"/>
          </a:xfrm>
          <a:prstGeom prst="wedgeRectCallout">
            <a:avLst>
              <a:gd name="adj1" fmla="val 123470"/>
              <a:gd name="adj2" fmla="val 5456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Central services for the VO are in Czech Republic (by CESNET)</a:t>
            </a:r>
            <a:endParaRPr lang="en-GB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272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2050" name="Clip" r:id="rId4" imgW="4599000" imgH="2817000" progId="">
              <p:embed/>
            </p:oleObj>
          </a:graphicData>
        </a:graphic>
      </p:graphicFrame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 rot="18911546">
            <a:off x="15697" y="3916905"/>
            <a:ext cx="196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EGI Virtual Organisation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759" y="150912"/>
            <a:ext cx="7296745" cy="685800"/>
          </a:xfrm>
        </p:spPr>
        <p:txBody>
          <a:bodyPr/>
          <a:lstStyle/>
          <a:p>
            <a:pPr defTabSz="920750"/>
            <a:r>
              <a:rPr lang="en-US" sz="2800" smtClean="0"/>
              <a:t>EGI grid use case example 2:</a:t>
            </a:r>
            <a:br>
              <a:rPr lang="en-US" sz="2800" smtClean="0"/>
            </a:br>
            <a:r>
              <a:rPr lang="en-US" sz="2800" smtClean="0"/>
              <a:t>data &amp; meta-data </a:t>
            </a:r>
            <a:r>
              <a:rPr lang="en-US" sz="2800" smtClean="0"/>
              <a:t>management</a:t>
            </a:r>
            <a:endParaRPr lang="fr-FR" sz="2800" smtClean="0"/>
          </a:p>
        </p:txBody>
      </p:sp>
      <p:sp>
        <p:nvSpPr>
          <p:cNvPr id="3082" name="Rectangle 3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5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4576763" y="4667250"/>
            <a:ext cx="2011362" cy="1771650"/>
            <a:chOff x="2883" y="2940"/>
            <a:chExt cx="1267" cy="1116"/>
          </a:xfrm>
        </p:grpSpPr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2883" y="2946"/>
              <a:ext cx="1267" cy="1069"/>
              <a:chOff x="2883" y="2946"/>
              <a:chExt cx="1267" cy="1069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36" y="3096"/>
                <a:ext cx="1050" cy="919"/>
                <a:chOff x="3986" y="2700"/>
                <a:chExt cx="1050" cy="919"/>
              </a:xfrm>
            </p:grpSpPr>
            <p:pic>
              <p:nvPicPr>
                <p:cNvPr id="3117" name="Picture 9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34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8" name="Picture 10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30" y="2796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9" name="Picture 11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26" y="2892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0" name="Picture 12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622" y="2988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1" name="Picture 13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18" y="3084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2" name="Picture 14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14" y="318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3" name="Picture 15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986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16" name="Text Box 16"/>
              <p:cNvSpPr txBox="1">
                <a:spLocks noChangeArrowheads="1"/>
              </p:cNvSpPr>
              <p:nvPr/>
            </p:nvSpPr>
            <p:spPr bwMode="auto">
              <a:xfrm>
                <a:off x="2883" y="2946"/>
                <a:ext cx="1267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Computing service</a:t>
                </a:r>
                <a:endParaRPr lang="fr-FR" sz="1200">
                  <a:latin typeface="Comic Sans MS" pitchFamily="66" charset="0"/>
                </a:endParaRPr>
              </a:p>
            </p:txBody>
          </p:sp>
        </p:grpSp>
        <p:sp>
          <p:nvSpPr>
            <p:cNvPr id="3114" name="Rectangle 17"/>
            <p:cNvSpPr>
              <a:spLocks noChangeArrowheads="1"/>
            </p:cNvSpPr>
            <p:nvPr/>
          </p:nvSpPr>
          <p:spPr bwMode="auto">
            <a:xfrm>
              <a:off x="2892" y="2940"/>
              <a:ext cx="1128" cy="11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2051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2052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2053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2054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2055" name="Image Wang" r:id="rId10" imgW="609480" imgH="657360" progId="">
                <p:embed/>
              </p:oleObj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2056" name="Image Wang" r:id="rId11" imgW="609480" imgH="657360" progId="">
                <p:embed/>
              </p:oleObj>
            </a:graphicData>
          </a:graphic>
        </p:graphicFrame>
        <p:pic>
          <p:nvPicPr>
            <p:cNvPr id="3112" name="Picture 27" descr="j02233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6638925" y="4686300"/>
            <a:ext cx="1820863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3088" name="Rectangle 29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Text Box 30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YOUR 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905247" name="Picture 31" descr="j02173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5248" name="Text Box 32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49" name="Line 33"/>
          <p:cNvSpPr>
            <a:spLocks noChangeShapeType="1"/>
          </p:cNvSpPr>
          <p:nvPr/>
        </p:nvSpPr>
        <p:spPr bwMode="auto">
          <a:xfrm>
            <a:off x="1619250" y="2276475"/>
            <a:ext cx="865188" cy="14398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2" name="Line 36"/>
          <p:cNvSpPr>
            <a:spLocks noChangeShapeType="1"/>
          </p:cNvSpPr>
          <p:nvPr/>
        </p:nvSpPr>
        <p:spPr bwMode="auto">
          <a:xfrm flipV="1">
            <a:off x="1763713" y="1752600"/>
            <a:ext cx="4789487" cy="20638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3" name="Line 37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5" name="Text Box 39"/>
          <p:cNvSpPr txBox="1">
            <a:spLocks noChangeArrowheads="1"/>
          </p:cNvSpPr>
          <p:nvPr/>
        </p:nvSpPr>
        <p:spPr bwMode="auto">
          <a:xfrm>
            <a:off x="3995738" y="1412875"/>
            <a:ext cx="633412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04800" y="990600"/>
            <a:ext cx="1873251" cy="1208088"/>
            <a:chOff x="368" y="827"/>
            <a:chExt cx="1180" cy="761"/>
          </a:xfrm>
        </p:grpSpPr>
        <p:sp>
          <p:nvSpPr>
            <p:cNvPr id="3110" name="Text Box 47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smtClean="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3111" name="Picture 48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5266" name="Text Box 50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67" name="Text Box 51"/>
          <p:cNvSpPr txBox="1">
            <a:spLocks noChangeArrowheads="1"/>
          </p:cNvSpPr>
          <p:nvPr/>
        </p:nvSpPr>
        <p:spPr bwMode="auto">
          <a:xfrm>
            <a:off x="-107950" y="5454650"/>
            <a:ext cx="2078038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68" name="Line 52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71" name="Text Box 55"/>
          <p:cNvSpPr txBox="1">
            <a:spLocks noChangeArrowheads="1"/>
          </p:cNvSpPr>
          <p:nvPr/>
        </p:nvSpPr>
        <p:spPr bwMode="auto">
          <a:xfrm>
            <a:off x="3348038" y="2924175"/>
            <a:ext cx="205105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Upload file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	Download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84" name="AutoShape 68"/>
          <p:cNvSpPr>
            <a:spLocks noChangeArrowheads="1"/>
          </p:cNvSpPr>
          <p:nvPr/>
        </p:nvSpPr>
        <p:spPr bwMode="auto">
          <a:xfrm>
            <a:off x="2339975" y="3789363"/>
            <a:ext cx="914400" cy="1143000"/>
          </a:xfrm>
          <a:prstGeom prst="flowChartMultidocument">
            <a:avLst/>
          </a:prstGeom>
          <a:solidFill>
            <a:schemeClr val="bg2"/>
          </a:solidFill>
          <a:ln w="25400">
            <a:solidFill>
              <a:srgbClr val="00279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5289" name="Text Box 73"/>
          <p:cNvSpPr txBox="1">
            <a:spLocks noChangeArrowheads="1"/>
          </p:cNvSpPr>
          <p:nvPr/>
        </p:nvSpPr>
        <p:spPr bwMode="auto">
          <a:xfrm>
            <a:off x="1835150" y="4941888"/>
            <a:ext cx="2007281" cy="5847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omic Sans MS" pitchFamily="66" charset="0"/>
              </a:rPr>
              <a:t>File Catalog </a:t>
            </a:r>
            <a:r>
              <a:rPr lang="fr-FR" sz="1600" smtClean="0">
                <a:latin typeface="Comic Sans MS" pitchFamily="66" charset="0"/>
              </a:rPr>
              <a:t>and/or</a:t>
            </a:r>
            <a:r>
              <a:rPr lang="fr-FR" sz="1600">
                <a:latin typeface="Comic Sans MS" pitchFamily="66" charset="0"/>
              </a:rPr>
              <a:t/>
            </a:r>
            <a:br>
              <a:rPr lang="fr-FR" sz="1600">
                <a:latin typeface="Comic Sans MS" pitchFamily="66" charset="0"/>
              </a:rPr>
            </a:br>
            <a:r>
              <a:rPr lang="fr-FR" sz="1600">
                <a:latin typeface="Comic Sans MS" pitchFamily="66" charset="0"/>
              </a:rPr>
              <a:t>Metadata catalog</a:t>
            </a:r>
          </a:p>
        </p:txBody>
      </p:sp>
      <p:sp>
        <p:nvSpPr>
          <p:cNvPr id="905290" name="Line 74"/>
          <p:cNvSpPr>
            <a:spLocks noChangeShapeType="1"/>
          </p:cNvSpPr>
          <p:nvPr/>
        </p:nvSpPr>
        <p:spPr bwMode="auto">
          <a:xfrm>
            <a:off x="1763713" y="2060575"/>
            <a:ext cx="4895850" cy="27368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91" name="Text Box 75"/>
          <p:cNvSpPr txBox="1">
            <a:spLocks noChangeArrowheads="1"/>
          </p:cNvSpPr>
          <p:nvPr/>
        </p:nvSpPr>
        <p:spPr bwMode="auto">
          <a:xfrm>
            <a:off x="2195513" y="2997200"/>
            <a:ext cx="114617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Register file</a:t>
            </a:r>
          </a:p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  Lookup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95" name="AutoShape 79"/>
          <p:cNvSpPr>
            <a:spLocks noChangeArrowheads="1"/>
          </p:cNvSpPr>
          <p:nvPr/>
        </p:nvSpPr>
        <p:spPr bwMode="auto">
          <a:xfrm>
            <a:off x="7092280" y="3429000"/>
            <a:ext cx="1655763" cy="936625"/>
          </a:xfrm>
          <a:prstGeom prst="wedgeRectCallout">
            <a:avLst>
              <a:gd name="adj1" fmla="val -18458"/>
              <a:gd name="adj2" fmla="val 138815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File content</a:t>
            </a:r>
          </a:p>
        </p:txBody>
      </p:sp>
      <p:sp>
        <p:nvSpPr>
          <p:cNvPr id="905296" name="AutoShape 80"/>
          <p:cNvSpPr>
            <a:spLocks noChangeArrowheads="1"/>
          </p:cNvSpPr>
          <p:nvPr/>
        </p:nvSpPr>
        <p:spPr bwMode="auto">
          <a:xfrm>
            <a:off x="2195513" y="5589588"/>
            <a:ext cx="1800225" cy="503708"/>
          </a:xfrm>
          <a:prstGeom prst="wedgeRectCallout">
            <a:avLst>
              <a:gd name="adj1" fmla="val -19565"/>
              <a:gd name="adj2" fmla="val -267492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smtClean="0">
                <a:solidFill>
                  <a:schemeClr val="hlink"/>
                </a:solidFill>
              </a:rPr>
              <a:t>Metadata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3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D1E4F6-7195-4129-A2A8-C57616C134F1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i-FI" smtClean="0"/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63930" y="2391271"/>
            <a:ext cx="1457450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Login to your VO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(With X509 cert)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36296" y="530120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/>
              <a:t>Your files</a:t>
            </a:r>
            <a:endParaRPr lang="en-GB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48" grpId="0"/>
      <p:bldP spid="905249" grpId="0" animBg="1"/>
      <p:bldP spid="905252" grpId="0" animBg="1"/>
      <p:bldP spid="905253" grpId="0" animBg="1"/>
      <p:bldP spid="905255" grpId="0"/>
      <p:bldP spid="905266" grpId="0"/>
      <p:bldP spid="905267" grpId="0"/>
      <p:bldP spid="905268" grpId="0" animBg="1"/>
      <p:bldP spid="905271" grpId="0"/>
      <p:bldP spid="905284" grpId="0" animBg="1"/>
      <p:bldP spid="905289" grpId="0"/>
      <p:bldP spid="905290" grpId="0" animBg="1"/>
      <p:bldP spid="905291" grpId="0"/>
      <p:bldP spid="905295" grpId="0" animBg="1"/>
      <p:bldP spid="905296" grpId="0" animBg="1"/>
      <p:bldP spid="54" grpId="0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3600" smtClean="0"/>
              <a:t>Implementation: gLibrary</a:t>
            </a:r>
            <a:br>
              <a:rPr lang="en-GB" sz="3600" smtClean="0"/>
            </a:br>
            <a:r>
              <a:rPr lang="en-GB" sz="3600" smtClean="0"/>
              <a:t>http://glibrary.ct.infn.it</a:t>
            </a:r>
            <a:endParaRPr lang="en-GB" sz="3600"/>
          </a:p>
        </p:txBody>
      </p:sp>
      <p:pic>
        <p:nvPicPr>
          <p:cNvPr id="6" name="Picture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1800200" cy="1440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5506" y="4509120"/>
            <a:ext cx="25442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3TByte in total</a:t>
            </a:r>
          </a:p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TIFF (100MB/A3 page)</a:t>
            </a:r>
          </a:p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PDF (40-400MB/work)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 l="5855" t="4225" r="658" b="3564"/>
          <a:stretch>
            <a:fillRect/>
          </a:stretch>
        </p:blipFill>
        <p:spPr bwMode="auto">
          <a:xfrm>
            <a:off x="3212651" y="1484784"/>
            <a:ext cx="5931349" cy="468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flipH="1">
            <a:off x="1427649" y="3356992"/>
            <a:ext cx="12003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335699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(1) Digitalise</a:t>
            </a:r>
            <a:endParaRPr lang="en-GB" b="1"/>
          </a:p>
        </p:txBody>
      </p:sp>
      <p:cxnSp>
        <p:nvCxnSpPr>
          <p:cNvPr id="13" name="Elbow Connector 12"/>
          <p:cNvCxnSpPr>
            <a:stCxn id="7" idx="2"/>
          </p:cNvCxnSpPr>
          <p:nvPr/>
        </p:nvCxnSpPr>
        <p:spPr>
          <a:xfrm rot="5400000" flipH="1" flipV="1">
            <a:off x="3144615" y="3669025"/>
            <a:ext cx="46459" cy="3480392"/>
          </a:xfrm>
          <a:prstGeom prst="bentConnector4">
            <a:avLst>
              <a:gd name="adj1" fmla="val -564057"/>
              <a:gd name="adj2" fmla="val 6827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03648" y="566124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(2) Store</a:t>
            </a:r>
            <a:endParaRPr lang="en-GB" b="1"/>
          </a:p>
        </p:txBody>
      </p:sp>
      <p:cxnSp>
        <p:nvCxnSpPr>
          <p:cNvPr id="28" name="Elbow Connector 12"/>
          <p:cNvCxnSpPr>
            <a:stCxn id="7" idx="3"/>
          </p:cNvCxnSpPr>
          <p:nvPr/>
        </p:nvCxnSpPr>
        <p:spPr>
          <a:xfrm flipV="1">
            <a:off x="2699792" y="3933056"/>
            <a:ext cx="4968552" cy="1037729"/>
          </a:xfrm>
          <a:prstGeom prst="bentConnector3">
            <a:avLst>
              <a:gd name="adj1" fmla="val 55835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19859" y="4077072"/>
            <a:ext cx="1646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mtClean="0"/>
              <a:t>(3) Catalogue</a:t>
            </a:r>
            <a:br>
              <a:rPr lang="en-GB" b="1" smtClean="0"/>
            </a:br>
            <a:r>
              <a:rPr lang="en-GB" b="1" smtClean="0"/>
              <a:t>+ </a:t>
            </a:r>
            <a:br>
              <a:rPr lang="en-GB" b="1" smtClean="0"/>
            </a:br>
            <a:r>
              <a:rPr lang="en-GB" b="1" smtClean="0"/>
              <a:t>Meta-data</a:t>
            </a:r>
            <a:endParaRPr lang="en-GB" b="1"/>
          </a:p>
        </p:txBody>
      </p:sp>
      <p:sp>
        <p:nvSpPr>
          <p:cNvPr id="34" name="TextBox 33"/>
          <p:cNvSpPr txBox="1"/>
          <p:nvPr/>
        </p:nvSpPr>
        <p:spPr>
          <a:xfrm>
            <a:off x="5652120" y="112474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(4) Browse</a:t>
            </a:r>
            <a:endParaRPr lang="en-GB" b="1"/>
          </a:p>
        </p:txBody>
      </p:sp>
      <p:sp>
        <p:nvSpPr>
          <p:cNvPr id="36" name="Rectangle 35"/>
          <p:cNvSpPr/>
          <p:nvPr/>
        </p:nvSpPr>
        <p:spPr>
          <a:xfrm>
            <a:off x="72008" y="1013827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50"/>
              </a:spcBef>
              <a:buSzPct val="100000"/>
            </a:pPr>
            <a:r>
              <a:rPr lang="en-US" sz="1600" b="1" i="1" smtClean="0">
                <a:solidFill>
                  <a:srgbClr val="000060"/>
                </a:solidFill>
                <a:sym typeface="Arial" pitchFamily="34" charset="0"/>
              </a:rPr>
              <a:t>De Roberto, an Italian writer of the XIX/XX century, born in Naples, but spending his life in Catania </a:t>
            </a:r>
            <a:endParaRPr lang="en-US" sz="1600" b="1" i="1">
              <a:solidFill>
                <a:srgbClr val="000060"/>
              </a:solidFill>
              <a:sym typeface="Arial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2/2 </a:t>
            </a:r>
            <a:r>
              <a:rPr lang="en-GB" sz="3600" smtClean="0"/>
              <a:t>Capacity - Cloud access: </a:t>
            </a: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>EGI Federated Cloud</a:t>
            </a:r>
            <a:endParaRPr lang="en-GB" sz="3600"/>
          </a:p>
        </p:txBody>
      </p:sp>
      <p:sp>
        <p:nvSpPr>
          <p:cNvPr id="17" name="Rectangle 16"/>
          <p:cNvSpPr/>
          <p:nvPr/>
        </p:nvSpPr>
        <p:spPr bwMode="auto">
          <a:xfrm>
            <a:off x="467544" y="3717032"/>
            <a:ext cx="3181054" cy="399461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rgbClr val="000000"/>
                </a:solidFill>
                <a:latin typeface="+mj-lt"/>
              </a:rPr>
              <a:t>Local hypervisors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67544" y="4763306"/>
            <a:ext cx="3181054" cy="969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solidFill>
                  <a:srgbClr val="000000"/>
                </a:solidFill>
                <a:latin typeface="+mj-lt"/>
              </a:rPr>
              <a:t>Cloud resources at </a:t>
            </a:r>
            <a:br>
              <a:rPr lang="en-GB" sz="2400" b="1" smtClean="0">
                <a:solidFill>
                  <a:srgbClr val="000000"/>
                </a:solidFill>
                <a:latin typeface="+mj-lt"/>
              </a:rPr>
            </a:br>
            <a:r>
              <a:rPr lang="en-GB" sz="2400" b="1" smtClean="0">
                <a:solidFill>
                  <a:srgbClr val="000000"/>
                </a:solidFill>
                <a:latin typeface="+mj-lt"/>
              </a:rPr>
              <a:t>~10 EGI sites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67544" y="4118403"/>
            <a:ext cx="578373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118215" y="4118403"/>
            <a:ext cx="578373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768885" y="4118403"/>
            <a:ext cx="578373" cy="534733"/>
          </a:xfrm>
          <a:prstGeom prst="rect">
            <a:avLst/>
          </a:prstGeom>
          <a:solidFill>
            <a:srgbClr val="2453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67544" y="1484784"/>
            <a:ext cx="317441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latin typeface="+mj-lt"/>
              </a:rPr>
              <a:t>Domain specific services in Virtual Machine Images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419555" y="4118403"/>
            <a:ext cx="578373" cy="53473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070225" y="4118403"/>
            <a:ext cx="578373" cy="53473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67544" y="3140968"/>
            <a:ext cx="3181054" cy="2880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chemeClr val="bg1"/>
                </a:solidFill>
                <a:latin typeface="+mj-lt"/>
              </a:rPr>
              <a:t>EGI FedCloud interfaces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2758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8762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4766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770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6774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2778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915816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03848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ular Callout 41"/>
          <p:cNvSpPr/>
          <p:nvPr/>
        </p:nvSpPr>
        <p:spPr>
          <a:xfrm>
            <a:off x="4355976" y="2564904"/>
            <a:ext cx="3672408" cy="1584176"/>
          </a:xfrm>
          <a:prstGeom prst="wedgeRectCallout">
            <a:avLst>
              <a:gd name="adj1" fmla="val -74276"/>
              <a:gd name="adj2" fmla="val -28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OCCI: VM Image management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BDII: Information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X509: Authentication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VOMS: Authorization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APEL: Accounting</a:t>
            </a:r>
          </a:p>
        </p:txBody>
      </p:sp>
      <p:cxnSp>
        <p:nvCxnSpPr>
          <p:cNvPr id="44" name="Straight Arrow Connector 43"/>
          <p:cNvCxnSpPr>
            <a:stCxn id="35" idx="2"/>
            <a:endCxn id="53" idx="0"/>
          </p:cNvCxnSpPr>
          <p:nvPr/>
        </p:nvCxnSpPr>
        <p:spPr>
          <a:xfrm>
            <a:off x="2054751" y="2708920"/>
            <a:ext cx="3320" cy="432048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ular Callout 53"/>
          <p:cNvSpPr/>
          <p:nvPr/>
        </p:nvSpPr>
        <p:spPr>
          <a:xfrm>
            <a:off x="4355976" y="4581128"/>
            <a:ext cx="3672408" cy="1584176"/>
          </a:xfrm>
          <a:prstGeom prst="wedgeRectCallout">
            <a:avLst>
              <a:gd name="adj1" fmla="val -80862"/>
              <a:gd name="adj2" fmla="val -901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OpenStack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OpenNebula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EmotiveCloud (Spain)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Okeanos (OpenStack impl. in GR)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WNoDeS (Italy)</a:t>
            </a:r>
          </a:p>
        </p:txBody>
      </p:sp>
      <p:sp>
        <p:nvSpPr>
          <p:cNvPr id="55" name="Rectangular Callout 54"/>
          <p:cNvSpPr/>
          <p:nvPr/>
        </p:nvSpPr>
        <p:spPr>
          <a:xfrm>
            <a:off x="4355976" y="1340768"/>
            <a:ext cx="3672408" cy="1008112"/>
          </a:xfrm>
          <a:prstGeom prst="wedgeRectCallout">
            <a:avLst>
              <a:gd name="adj1" fmla="val -74276"/>
              <a:gd name="adj2" fmla="val -28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b="1" smtClean="0">
                <a:solidFill>
                  <a:schemeClr val="tx1"/>
                </a:solidFill>
              </a:rPr>
              <a:t>Any service</a:t>
            </a:r>
            <a:r>
              <a:rPr lang="en-GB" smtClean="0">
                <a:solidFill>
                  <a:schemeClr val="tx1"/>
                </a:solidFill>
              </a:rPr>
              <a:t>, not only “batch processing” and “file based data management”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78288"/>
          </a:xfrm>
        </p:spPr>
        <p:txBody>
          <a:bodyPr/>
          <a:lstStyle/>
          <a:p>
            <a:pPr marL="303501" indent="-303501"/>
            <a:r>
              <a:rPr lang="en-GB" sz="1800" smtClean="0"/>
              <a:t>Sept 2011 – March 2013: Federated Cloud Task Force</a:t>
            </a:r>
            <a:endParaRPr lang="en-GB" sz="1400" smtClean="0"/>
          </a:p>
          <a:p>
            <a:pPr marL="908720" lvl="1" indent="-241016"/>
            <a:r>
              <a:rPr lang="en-GB" sz="2000" smtClean="0"/>
              <a:t>Identify open source technologies (OpenStack, OpenNebula,...) and open standard (OCCI, CDMI, GLUE2,...)</a:t>
            </a:r>
          </a:p>
          <a:p>
            <a:pPr marL="908720" lvl="1" indent="-241016"/>
            <a:r>
              <a:rPr lang="en-GB" sz="2000" smtClean="0"/>
              <a:t>Deploy a testbed</a:t>
            </a:r>
          </a:p>
          <a:p>
            <a:pPr marL="908720" lvl="1" indent="-241016"/>
            <a:r>
              <a:rPr lang="en-GB" sz="2000" smtClean="0"/>
              <a:t>Write blueprint for resource centres</a:t>
            </a:r>
          </a:p>
          <a:p>
            <a:pPr marL="908720" lvl="1" indent="-241016"/>
            <a:r>
              <a:rPr lang="en-GB" sz="2000" smtClean="0"/>
              <a:t>Identify issues from non-technical areas (policy, dissemination)</a:t>
            </a:r>
          </a:p>
          <a:p>
            <a:pPr marL="303501" indent="-303501"/>
            <a:r>
              <a:rPr lang="en-GB" sz="1800" smtClean="0"/>
              <a:t>August 2012 – March 2013: Pilot use cases </a:t>
            </a:r>
          </a:p>
          <a:p>
            <a:pPr marL="908720" lvl="1" indent="-241016"/>
            <a:r>
              <a:rPr lang="en-GB" sz="2000" smtClean="0"/>
              <a:t>Support early adopters</a:t>
            </a:r>
          </a:p>
          <a:p>
            <a:pPr marL="908720" lvl="1" indent="-241016"/>
            <a:r>
              <a:rPr lang="en-GB" sz="2000" smtClean="0"/>
              <a:t>Collect and feedback requirements</a:t>
            </a:r>
          </a:p>
          <a:p>
            <a:pPr marL="303501" indent="-303501"/>
            <a:r>
              <a:rPr lang="en-GB" sz="1800" smtClean="0"/>
              <a:t>April 2013 (EGI Community Forum): Start of pre-production phase</a:t>
            </a:r>
          </a:p>
          <a:p>
            <a:pPr marL="908720" lvl="1" indent="-241016"/>
            <a:r>
              <a:rPr lang="en-GB" sz="2000" smtClean="0"/>
              <a:t>Establish user facing services (e.g. Portal environments)</a:t>
            </a:r>
          </a:p>
          <a:p>
            <a:pPr marL="908720" lvl="1" indent="-241016"/>
            <a:r>
              <a:rPr lang="en-GB" sz="2000" smtClean="0"/>
              <a:t>‘Blueprint’ for resource providers who wish to join</a:t>
            </a:r>
          </a:p>
          <a:p>
            <a:pPr marL="908720" lvl="1" indent="-241016"/>
            <a:r>
              <a:rPr lang="en-GB" sz="2000" smtClean="0"/>
              <a:t>Reach routine operation by October 2013</a:t>
            </a:r>
          </a:p>
          <a:p>
            <a:pPr marL="908720" lvl="1" indent="-241016">
              <a:buNone/>
            </a:pPr>
            <a:endParaRPr lang="en-GB" sz="2000" smtClean="0"/>
          </a:p>
          <a:p>
            <a:pPr marL="908720" lvl="1" indent="-241016"/>
            <a:endParaRPr lang="en-GB" sz="2000" smtClean="0"/>
          </a:p>
          <a:p>
            <a:pPr marL="908720" lvl="1" indent="-241016"/>
            <a:endParaRPr lang="en-GB" sz="1600" smtClean="0">
              <a:solidFill>
                <a:srgbClr val="FF0000"/>
              </a:solidFill>
            </a:endParaRPr>
          </a:p>
          <a:p>
            <a:pPr marL="508670" indent="-241016"/>
            <a:endParaRPr lang="en-GB" sz="2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4056"/>
            <a:ext cx="7236296" cy="620688"/>
          </a:xfrm>
        </p:spPr>
        <p:txBody>
          <a:bodyPr/>
          <a:lstStyle/>
          <a:p>
            <a:r>
              <a:rPr lang="en-GB" sz="3600" b="0" smtClean="0"/>
              <a:t>EGI Federated Cloud roadmap</a:t>
            </a:r>
            <a:br>
              <a:rPr lang="en-GB" sz="3600" b="0" smtClean="0"/>
            </a:br>
            <a:r>
              <a:rPr lang="en-GB" b="0" smtClean="0"/>
              <a:t>http://go.egi.eu/cloud</a:t>
            </a:r>
            <a:br>
              <a:rPr lang="en-GB" b="0" smtClean="0"/>
            </a:br>
            <a:endParaRPr lang="en-GB" sz="3600" b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3. Application porting / </a:t>
            </a:r>
            <a:r>
              <a:rPr lang="en-GB" sz="3600" smtClean="0"/>
              <a:t>hosting tools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4896544" cy="4320480"/>
          </a:xfrm>
        </p:spPr>
        <p:txBody>
          <a:bodyPr>
            <a:normAutofit/>
          </a:bodyPr>
          <a:lstStyle/>
          <a:p>
            <a:pPr marL="263525" indent="-263525"/>
            <a:r>
              <a:rPr lang="en-GB" sz="1800" smtClean="0"/>
              <a:t>EGI Applications Database stores</a:t>
            </a:r>
          </a:p>
          <a:p>
            <a:pPr marL="663575" lvl="1" indent="-263525"/>
            <a:r>
              <a:rPr lang="en-GB" sz="1400" smtClean="0"/>
              <a:t>Ready-to-use solutions on EGI</a:t>
            </a:r>
          </a:p>
          <a:p>
            <a:pPr marL="663575" lvl="1" indent="-263525"/>
            <a:r>
              <a:rPr lang="en-GB" sz="1400" smtClean="0"/>
              <a:t>Reusable frameworks</a:t>
            </a:r>
          </a:p>
          <a:p>
            <a:pPr marL="663575" lvl="1" indent="-263525"/>
            <a:r>
              <a:rPr lang="en-GB" sz="1400" smtClean="0"/>
              <a:t>Grouped in various categories (see below)</a:t>
            </a:r>
          </a:p>
          <a:p>
            <a:pPr marL="263525" indent="-263525"/>
            <a:r>
              <a:rPr lang="en-GB" sz="1800" smtClean="0"/>
              <a:t>Categories</a:t>
            </a:r>
            <a:r>
              <a:rPr lang="en-GB" sz="1200" smtClean="0"/>
              <a:t> (numbers in February 2013)</a:t>
            </a:r>
            <a:r>
              <a:rPr lang="en-GB" sz="1800" smtClean="0"/>
              <a:t>: </a:t>
            </a:r>
          </a:p>
          <a:p>
            <a:pPr marL="663575" lvl="1" indent="-263525"/>
            <a:r>
              <a:rPr lang="en-GB" sz="1400" smtClean="0"/>
              <a:t>70 developer tool/framework/toolkit</a:t>
            </a:r>
          </a:p>
          <a:p>
            <a:pPr marL="663575" lvl="1" indent="-263525"/>
            <a:r>
              <a:rPr lang="en-GB" sz="1400" smtClean="0"/>
              <a:t>46 science gateway &amp; gateway framework</a:t>
            </a:r>
          </a:p>
          <a:p>
            <a:pPr marL="663575" lvl="1" indent="-263525"/>
            <a:r>
              <a:rPr lang="en-GB" sz="1400" smtClean="0"/>
              <a:t>26 workflow system &amp; workflow</a:t>
            </a:r>
          </a:p>
          <a:p>
            <a:pPr marL="263525" indent="-263525"/>
            <a:r>
              <a:rPr lang="en-GB" sz="1800" smtClean="0">
                <a:hlinkClick r:id="rId2"/>
              </a:rPr>
              <a:t>http://appdb.egi.eu</a:t>
            </a:r>
            <a:r>
              <a:rPr lang="en-GB" sz="1800" smtClean="0"/>
              <a:t> </a:t>
            </a:r>
          </a:p>
          <a:p>
            <a:pPr marL="263525" indent="-263525">
              <a:buNone/>
            </a:pPr>
            <a:endParaRPr lang="en-GB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4932041" y="1196752"/>
            <a:ext cx="4032448" cy="4320480"/>
          </a:xfrm>
          <a:prstGeom prst="can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Domain specific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3789040"/>
            <a:ext cx="3744415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Science domain specific services</a:t>
            </a:r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1772816"/>
            <a:ext cx="3744415" cy="835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t" anchorCtr="0"/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Service access </a:t>
            </a:r>
            <a:endParaRPr lang="en-GB" sz="140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545" y="4364060"/>
            <a:ext cx="98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Off-the-shelf and custom </a:t>
            </a:r>
            <a:br>
              <a:rPr lang="en-GB" sz="1200" smtClean="0"/>
            </a:br>
            <a:r>
              <a:rPr lang="en-GB" sz="1200" smtClean="0"/>
              <a:t>VM images</a:t>
            </a:r>
            <a:endParaRPr lang="en-GB" sz="1200"/>
          </a:p>
        </p:txBody>
      </p:sp>
      <p:sp>
        <p:nvSpPr>
          <p:cNvPr id="10" name="TextBox 9"/>
          <p:cNvSpPr txBox="1"/>
          <p:nvPr/>
        </p:nvSpPr>
        <p:spPr>
          <a:xfrm>
            <a:off x="6282973" y="4550467"/>
            <a:ext cx="13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Data bases and repositories</a:t>
            </a:r>
            <a:endParaRPr lang="en-GB" sz="1200"/>
          </a:p>
        </p:txBody>
      </p:sp>
      <p:sp>
        <p:nvSpPr>
          <p:cNvPr id="11" name="TextBox 10"/>
          <p:cNvSpPr txBox="1"/>
          <p:nvPr/>
        </p:nvSpPr>
        <p:spPr>
          <a:xfrm>
            <a:off x="7596336" y="443606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Scientific applications and algorithms</a:t>
            </a:r>
            <a:endParaRPr lang="en-GB" sz="1200"/>
          </a:p>
        </p:txBody>
      </p:sp>
      <p:sp>
        <p:nvSpPr>
          <p:cNvPr id="12" name="Rectangle 11"/>
          <p:cNvSpPr/>
          <p:nvPr/>
        </p:nvSpPr>
        <p:spPr>
          <a:xfrm>
            <a:off x="5076056" y="2780928"/>
            <a:ext cx="3744415" cy="863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t" anchorCtr="0"/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Service orchestration</a:t>
            </a:r>
            <a:endParaRPr lang="en-GB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8063" y="2044034"/>
            <a:ext cx="3600401" cy="49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Science gateways (Portals)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148064" y="3080736"/>
            <a:ext cx="3600400" cy="49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Workflow systems</a:t>
            </a: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148064" y="4221088"/>
            <a:ext cx="3600400" cy="10070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Scientific algorithms, applications, workflows, databases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1124744"/>
            <a:ext cx="4413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>
                <a:solidFill>
                  <a:srgbClr val="FF0000"/>
                </a:solidFill>
              </a:rPr>
              <a:t>To create custom environments for scientists...</a:t>
            </a:r>
            <a:endParaRPr lang="en-GB" sz="1600" i="1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2040" y="5589240"/>
            <a:ext cx="194421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tx1"/>
                </a:solidFill>
              </a:rPr>
              <a:t>Grid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20272" y="5589240"/>
            <a:ext cx="194421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tx1"/>
                </a:solidFill>
              </a:rPr>
              <a:t>Cloud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1619672" y="4581128"/>
            <a:ext cx="2952328" cy="936104"/>
          </a:xfrm>
          <a:prstGeom prst="wedgeRectCallout">
            <a:avLst>
              <a:gd name="adj1" fmla="val 77761"/>
              <a:gd name="adj2" fmla="val -11531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mtClean="0">
                <a:solidFill>
                  <a:srgbClr val="FF0000"/>
                </a:solidFill>
              </a:rPr>
              <a:t>Very often only </a:t>
            </a:r>
            <a:br>
              <a:rPr lang="en-GB" sz="2800" smtClean="0">
                <a:solidFill>
                  <a:srgbClr val="FF0000"/>
                </a:solidFill>
              </a:rPr>
            </a:br>
            <a:r>
              <a:rPr lang="en-GB" sz="2800" smtClean="0">
                <a:solidFill>
                  <a:srgbClr val="FF0000"/>
                </a:solidFill>
              </a:rPr>
              <a:t>this part is unique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32040" y="1196752"/>
            <a:ext cx="4032448" cy="43204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latin typeface="+mj-lt"/>
              </a:rPr>
              <a:t>Domain specific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5541"/>
            <a:ext cx="6840538" cy="865187"/>
          </a:xfrm>
        </p:spPr>
        <p:txBody>
          <a:bodyPr/>
          <a:lstStyle/>
          <a:p>
            <a:r>
              <a:rPr lang="en-GB" sz="3600" smtClean="0"/>
              <a:t>Science </a:t>
            </a:r>
            <a:r>
              <a:rPr lang="en-GB" sz="3600" smtClean="0"/>
              <a:t>gateways</a:t>
            </a:r>
            <a:br>
              <a:rPr lang="en-GB" sz="3600" smtClean="0"/>
            </a:br>
            <a:r>
              <a:rPr lang="en-GB" sz="3600" smtClean="0"/>
              <a:t>http://appdb.egi.eu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3744416" cy="3168352"/>
          </a:xfrm>
        </p:spPr>
        <p:txBody>
          <a:bodyPr/>
          <a:lstStyle/>
          <a:p>
            <a:pPr marL="180975" indent="-180975"/>
            <a:r>
              <a:rPr lang="en-US" sz="1800" smtClean="0"/>
              <a:t>…are community-specific sets of tools, applications, and data collections that are integrated together via a web portal </a:t>
            </a:r>
            <a:r>
              <a:rPr lang="en-US" sz="1200" smtClean="0"/>
              <a:t>(or </a:t>
            </a:r>
            <a:r>
              <a:rPr lang="en-US" sz="1200" smtClean="0"/>
              <a:t>a desktop application)</a:t>
            </a:r>
          </a:p>
          <a:p>
            <a:pPr marL="180975" indent="-180975"/>
            <a:r>
              <a:rPr lang="en-GB" sz="1800" smtClean="0"/>
              <a:t>Main drivers: </a:t>
            </a:r>
          </a:p>
          <a:p>
            <a:pPr marL="581025" lvl="1" indent="-180975"/>
            <a:r>
              <a:rPr lang="en-GB" sz="1400" smtClean="0"/>
              <a:t>Simplify grid/cloud access for users</a:t>
            </a:r>
            <a:endParaRPr lang="en-GB" sz="1400" smtClean="0"/>
          </a:p>
          <a:p>
            <a:pPr marL="581025" lvl="1" indent="-180975"/>
            <a:r>
              <a:rPr lang="en-GB" sz="1400" smtClean="0"/>
              <a:t>Modularity &amp; reuse</a:t>
            </a:r>
            <a:endParaRPr lang="en-GB" sz="1400" smtClean="0"/>
          </a:p>
          <a:p>
            <a:pPr marL="180975" indent="-180975"/>
            <a:r>
              <a:rPr lang="en-GB" sz="1800" smtClean="0"/>
              <a:t>Gateways are domain/community specific, but the enabling  technologies are typically not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86916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613" indent="-147638">
              <a:buFont typeface="Arial" pitchFamily="34" charset="0"/>
              <a:buChar char="•"/>
            </a:pPr>
            <a:r>
              <a:rPr lang="en-GB" smtClean="0">
                <a:solidFill>
                  <a:srgbClr val="FF0000"/>
                </a:solidFill>
                <a:sym typeface="Wingdings" pitchFamily="2" charset="2"/>
              </a:rPr>
              <a:t>Science gateway frameworks</a:t>
            </a:r>
            <a:r>
              <a:rPr lang="en-GB" smtClean="0">
                <a:sym typeface="Wingdings" pitchFamily="2" charset="2"/>
              </a:rPr>
              <a:t>:</a:t>
            </a:r>
            <a:endParaRPr lang="en-GB" smtClean="0">
              <a:hlinkClick r:id="rId2"/>
            </a:endParaRPr>
          </a:p>
          <a:p>
            <a:pPr marL="715963" lvl="1" indent="-182563">
              <a:buFont typeface="Arial" pitchFamily="34" charset="0"/>
              <a:buChar char="•"/>
            </a:pPr>
            <a:r>
              <a:rPr lang="en-GB" smtClean="0">
                <a:hlinkClick r:id="rId2"/>
              </a:rPr>
              <a:t>gUSE WS-PGRADE</a:t>
            </a:r>
            <a:r>
              <a:rPr lang="en-GB" smtClean="0"/>
              <a:t> </a:t>
            </a:r>
            <a:r>
              <a:rPr lang="en-GB" smtClean="0">
                <a:sym typeface="Wingdings" pitchFamily="2" charset="2"/>
              </a:rPr>
              <a:t> MoSGrid, e-Bioinfra, DBrain, HellasGrid,...</a:t>
            </a:r>
          </a:p>
          <a:p>
            <a:pPr marL="990600" lvl="2" indent="-133350">
              <a:buFont typeface="Arial" pitchFamily="34" charset="0"/>
              <a:buChar char="•"/>
            </a:pPr>
            <a:r>
              <a:rPr lang="en-GB" smtClean="0">
                <a:solidFill>
                  <a:srgbClr val="FF0000"/>
                </a:solidFill>
                <a:sym typeface="Wingdings" pitchFamily="2" charset="2"/>
              </a:rPr>
              <a:t>21 in total - https://www.sci-bus.eu/science-gateways</a:t>
            </a:r>
            <a:endParaRPr lang="en-GB" smtClean="0"/>
          </a:p>
          <a:p>
            <a:pPr marL="715963" lvl="1" indent="-182563">
              <a:buFont typeface="Arial" pitchFamily="34" charset="0"/>
              <a:buChar char="•"/>
            </a:pPr>
            <a:r>
              <a:rPr lang="en-GB" smtClean="0">
                <a:hlinkClick r:id="rId3"/>
              </a:rPr>
              <a:t>Catania Science Gateway Framework</a:t>
            </a:r>
            <a:r>
              <a:rPr lang="en-GB" smtClean="0"/>
              <a:t> </a:t>
            </a:r>
            <a:r>
              <a:rPr lang="en-GB" smtClean="0">
                <a:sym typeface="Wingdings" pitchFamily="2" charset="2"/>
              </a:rPr>
              <a:t> CHAIN, GARR, AgINFRA,...</a:t>
            </a:r>
          </a:p>
          <a:p>
            <a:pPr marL="990600" lvl="2" indent="-133350">
              <a:buFont typeface="Arial" pitchFamily="34" charset="0"/>
              <a:buChar char="•"/>
            </a:pPr>
            <a:r>
              <a:rPr lang="en-GB" smtClean="0">
                <a:solidFill>
                  <a:srgbClr val="FF0000"/>
                </a:solidFill>
                <a:sym typeface="Wingdings" pitchFamily="2" charset="2"/>
              </a:rPr>
              <a:t>19 in total - https://gridp.garr.it/service-providers.html</a:t>
            </a:r>
            <a:endParaRPr lang="en-GB" smtClean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18418"/>
            <a:ext cx="5121222" cy="3966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79912" y="3140968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ENVRI study case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75612" cy="4525963"/>
          </a:xfrm>
        </p:spPr>
        <p:txBody>
          <a:bodyPr/>
          <a:lstStyle/>
          <a:p>
            <a:r>
              <a:rPr lang="en-GB" sz="2800" smtClean="0"/>
              <a:t>Project in ENVRI to</a:t>
            </a:r>
          </a:p>
          <a:p>
            <a:pPr lvl="1"/>
            <a:r>
              <a:rPr lang="en-GB" sz="2400" smtClean="0"/>
              <a:t>Identify existing services and solutions from EGI that could address the </a:t>
            </a:r>
            <a:r>
              <a:rPr lang="en-GB" sz="2400" b="1" smtClean="0"/>
              <a:t>data pre-processing, post-processing, publishing needs</a:t>
            </a:r>
            <a:r>
              <a:rPr lang="en-GB" sz="2400" smtClean="0"/>
              <a:t> of Euro-Argo and EISCAT_3D</a:t>
            </a:r>
          </a:p>
          <a:p>
            <a:r>
              <a:rPr lang="en-GB" sz="2800" smtClean="0"/>
              <a:t>Project leader: </a:t>
            </a:r>
          </a:p>
          <a:p>
            <a:pPr lvl="1"/>
            <a:r>
              <a:rPr lang="en-GB" sz="2400" smtClean="0"/>
              <a:t>Malgorzata Krakowian (</a:t>
            </a:r>
            <a:r>
              <a:rPr lang="en-GB" sz="2400" smtClean="0">
                <a:hlinkClick r:id="rId2"/>
              </a:rPr>
              <a:t>malgorzata.krakowian@egi.eu</a:t>
            </a:r>
            <a:r>
              <a:rPr lang="en-GB" sz="2400" smtClean="0"/>
              <a:t>) </a:t>
            </a:r>
          </a:p>
          <a:p>
            <a:r>
              <a:rPr lang="en-GB" sz="2800" smtClean="0"/>
              <a:t>Further information:</a:t>
            </a:r>
          </a:p>
          <a:p>
            <a:pPr lvl="1"/>
            <a:r>
              <a:rPr lang="en-GB" sz="2400" smtClean="0">
                <a:hlinkClick r:id="rId3"/>
              </a:rPr>
              <a:t>https://wiki.egi.eu/wiki/EGI_ENVRI</a:t>
            </a:r>
            <a:r>
              <a:rPr lang="en-GB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251520" y="1196752"/>
            <a:ext cx="6408712" cy="381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Science gateway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Anatomy of a science gateway</a:t>
            </a:r>
            <a:endParaRPr lang="en-GB" sz="3600"/>
          </a:p>
        </p:txBody>
      </p:sp>
      <p:sp>
        <p:nvSpPr>
          <p:cNvPr id="4" name="CasellaDiTesto 4"/>
          <p:cNvSpPr txBox="1"/>
          <p:nvPr/>
        </p:nvSpPr>
        <p:spPr>
          <a:xfrm>
            <a:off x="2837661" y="251847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...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8380" y="2533526"/>
            <a:ext cx="1003300" cy="67945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Rounded Rectangle 10"/>
          <p:cNvSpPr/>
          <p:nvPr/>
        </p:nvSpPr>
        <p:spPr>
          <a:xfrm>
            <a:off x="1835696" y="2518469"/>
            <a:ext cx="1003300" cy="6810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kern="0" noProof="0" dirty="0">
                <a:latin typeface="Arial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11"/>
          <p:cNvSpPr/>
          <p:nvPr/>
        </p:nvSpPr>
        <p:spPr>
          <a:xfrm>
            <a:off x="3275856" y="2518470"/>
            <a:ext cx="1003300" cy="67945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rgbClr val="000000"/>
                </a:solidFill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11" name="Rounded Rectangle 17"/>
          <p:cNvSpPr/>
          <p:nvPr/>
        </p:nvSpPr>
        <p:spPr>
          <a:xfrm>
            <a:off x="467544" y="1988840"/>
            <a:ext cx="4032448" cy="136815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Embedded applications</a:t>
            </a: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9"/>
          <p:cNvCxnSpPr>
            <a:endCxn id="23" idx="0"/>
          </p:cNvCxnSpPr>
          <p:nvPr/>
        </p:nvCxnSpPr>
        <p:spPr>
          <a:xfrm>
            <a:off x="1259632" y="3356992"/>
            <a:ext cx="0" cy="50405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Connector 21"/>
          <p:cNvCxnSpPr>
            <a:stCxn id="23" idx="2"/>
          </p:cNvCxnSpPr>
          <p:nvPr/>
        </p:nvCxnSpPr>
        <p:spPr>
          <a:xfrm>
            <a:off x="1259632" y="4706151"/>
            <a:ext cx="0" cy="88308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7041874" y="1750889"/>
            <a:ext cx="21386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Administrator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Power User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Basic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User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Left Brace 30"/>
          <p:cNvSpPr/>
          <p:nvPr/>
        </p:nvSpPr>
        <p:spPr>
          <a:xfrm>
            <a:off x="6516216" y="1606874"/>
            <a:ext cx="792088" cy="144016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umetto 1 20"/>
          <p:cNvSpPr/>
          <p:nvPr/>
        </p:nvSpPr>
        <p:spPr>
          <a:xfrm>
            <a:off x="7346036" y="3623097"/>
            <a:ext cx="1474436" cy="1390079"/>
          </a:xfrm>
          <a:prstGeom prst="wedgeRectCallout">
            <a:avLst>
              <a:gd name="adj1" fmla="val -20353"/>
              <a:gd name="adj2" fmla="val -10451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325FA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Users</a:t>
            </a:r>
            <a:r>
              <a:rPr kumimoji="0" lang="it-IT" sz="1800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1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with different roles </a:t>
            </a: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it-IT" sz="18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privileges</a:t>
            </a:r>
            <a:endParaRPr kumimoji="0" lang="en-GB" sz="18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12"/>
          <p:cNvSpPr/>
          <p:nvPr/>
        </p:nvSpPr>
        <p:spPr>
          <a:xfrm>
            <a:off x="467544" y="3861048"/>
            <a:ext cx="1584176" cy="845103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Job submission engine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ounded Rectangle 12"/>
          <p:cNvSpPr/>
          <p:nvPr/>
        </p:nvSpPr>
        <p:spPr>
          <a:xfrm>
            <a:off x="2699792" y="3861048"/>
            <a:ext cx="1584176" cy="845103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transfer engine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3528" y="5589240"/>
            <a:ext cx="6336704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Grids, clouds, HPC, databases, etc.</a:t>
            </a:r>
            <a:endParaRPr lang="en-GB" sz="2400">
              <a:solidFill>
                <a:schemeClr val="tx1"/>
              </a:solidFill>
            </a:endParaRPr>
          </a:p>
        </p:txBody>
      </p:sp>
      <p:cxnSp>
        <p:nvCxnSpPr>
          <p:cNvPr id="38" name="Straight Connector 21"/>
          <p:cNvCxnSpPr>
            <a:stCxn id="32" idx="2"/>
            <a:endCxn id="35" idx="0"/>
          </p:cNvCxnSpPr>
          <p:nvPr/>
        </p:nvCxnSpPr>
        <p:spPr>
          <a:xfrm>
            <a:off x="3491880" y="4706151"/>
            <a:ext cx="0" cy="88308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Rounded Rectangle 17"/>
          <p:cNvSpPr/>
          <p:nvPr/>
        </p:nvSpPr>
        <p:spPr>
          <a:xfrm flipH="1">
            <a:off x="4716016" y="1412776"/>
            <a:ext cx="1728192" cy="1944216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rPr>
              <a:t>Authentiation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smtClean="0">
                <a:solidFill>
                  <a:schemeClr val="tx2"/>
                </a:solidFill>
                <a:latin typeface="Arial"/>
                <a:cs typeface="+mn-cs"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rPr>
              <a:t>Authorization</a:t>
            </a:r>
          </a:p>
        </p:txBody>
      </p:sp>
      <p:cxnSp>
        <p:nvCxnSpPr>
          <p:cNvPr id="48" name="Straight Connector 19"/>
          <p:cNvCxnSpPr/>
          <p:nvPr/>
        </p:nvCxnSpPr>
        <p:spPr>
          <a:xfrm>
            <a:off x="3491880" y="3356992"/>
            <a:ext cx="0" cy="50405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Can 19"/>
          <p:cNvSpPr/>
          <p:nvPr/>
        </p:nvSpPr>
        <p:spPr>
          <a:xfrm>
            <a:off x="4860032" y="3861048"/>
            <a:ext cx="1512168" cy="864096"/>
          </a:xfrm>
          <a:prstGeom prst="can">
            <a:avLst>
              <a:gd name="adj" fmla="val 1137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Local data </a:t>
            </a:r>
            <a:r>
              <a:rPr lang="en-GB" sz="1400" smtClean="0">
                <a:solidFill>
                  <a:schemeClr val="tx1"/>
                </a:solidFill>
              </a:rPr>
              <a:t>(logs, authz, tmp, cache,...)</a:t>
            </a:r>
            <a:endParaRPr lang="en-GB" sz="1400">
              <a:solidFill>
                <a:schemeClr val="tx1"/>
              </a:solidFill>
            </a:endParaRPr>
          </a:p>
        </p:txBody>
      </p:sp>
      <p:cxnSp>
        <p:nvCxnSpPr>
          <p:cNvPr id="21" name="Straight Connector 19"/>
          <p:cNvCxnSpPr>
            <a:stCxn id="20" idx="2"/>
            <a:endCxn id="32" idx="3"/>
          </p:cNvCxnSpPr>
          <p:nvPr/>
        </p:nvCxnSpPr>
        <p:spPr>
          <a:xfrm flipH="1" flipV="1">
            <a:off x="4283968" y="4283600"/>
            <a:ext cx="576064" cy="949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smtClean="0"/>
              <a:t>Example: MosGrid portal</a:t>
            </a:r>
            <a:br>
              <a:rPr lang="en-GB" sz="2400" smtClean="0"/>
            </a:br>
            <a:r>
              <a:rPr lang="en-GB" sz="2400" smtClean="0"/>
              <a:t>https://mosgrid.de/portal</a:t>
            </a:r>
            <a:endParaRPr lang="en-GB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80720" cy="25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12"/>
          <p:cNvSpPr/>
          <p:nvPr/>
        </p:nvSpPr>
        <p:spPr>
          <a:xfrm>
            <a:off x="3779912" y="2132857"/>
            <a:ext cx="864096" cy="360040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Job submission engine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3707904" y="3284984"/>
            <a:ext cx="792088" cy="360040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transfer engine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364088" y="3717032"/>
            <a:ext cx="1728192" cy="576064"/>
          </a:xfrm>
          <a:prstGeom prst="wedgeRectCallout">
            <a:avLst>
              <a:gd name="adj1" fmla="val -19283"/>
              <a:gd name="adj2" fmla="val -146745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smtClean="0">
                <a:solidFill>
                  <a:schemeClr val="tx1"/>
                </a:solidFill>
              </a:rPr>
              <a:t>HPC access with UNICORE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544" y="4005064"/>
            <a:ext cx="4536504" cy="2304256"/>
          </a:xfrm>
          <a:prstGeom prst="wedgeRectCallout">
            <a:avLst>
              <a:gd name="adj1" fmla="val -20368"/>
              <a:gd name="adj2" fmla="val -72653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/>
            <a:r>
              <a:rPr lang="en-US" sz="1200" smtClean="0">
                <a:solidFill>
                  <a:srgbClr val="00B050"/>
                </a:solidFill>
              </a:rPr>
              <a:t>Quantum Chemical Calculations</a:t>
            </a:r>
          </a:p>
          <a:p>
            <a:pPr marL="625475" lvl="1" indent="-168275"/>
            <a:r>
              <a:rPr lang="en-US" sz="1100" smtClean="0">
                <a:solidFill>
                  <a:srgbClr val="00B050"/>
                </a:solidFill>
              </a:rPr>
              <a:t>based on approximated solutions of the Schrödinger equation</a:t>
            </a:r>
          </a:p>
          <a:p>
            <a:pPr marL="625475" lvl="1" indent="-168275"/>
            <a:r>
              <a:rPr lang="en-US" sz="1100" smtClean="0">
                <a:solidFill>
                  <a:srgbClr val="00B050"/>
                </a:solidFill>
              </a:rPr>
              <a:t>Average scalability</a:t>
            </a:r>
          </a:p>
          <a:p>
            <a:pPr marL="625475" lvl="1" indent="-168275"/>
            <a:r>
              <a:rPr lang="en-US" sz="1100" smtClean="0">
                <a:solidFill>
                  <a:srgbClr val="00B050"/>
                </a:solidFill>
              </a:rPr>
              <a:t>Gaussian, NWChem, Turbomole, …</a:t>
            </a:r>
          </a:p>
          <a:p>
            <a:pPr marL="180975" indent="-180975"/>
            <a:r>
              <a:rPr lang="en-US" sz="1200" smtClean="0">
                <a:solidFill>
                  <a:schemeClr val="accent6">
                    <a:lumMod val="75000"/>
                  </a:schemeClr>
                </a:solidFill>
              </a:rPr>
              <a:t>Molecular Dynamics</a:t>
            </a:r>
          </a:p>
          <a:p>
            <a:pPr marL="625475" lvl="1" indent="-168275"/>
            <a:r>
              <a:rPr lang="en-US" sz="1100" smtClean="0">
                <a:solidFill>
                  <a:schemeClr val="accent6">
                    <a:lumMod val="75000"/>
                  </a:schemeClr>
                </a:solidFill>
              </a:rPr>
              <a:t>based on forcefields describing molecular interactions</a:t>
            </a:r>
          </a:p>
          <a:p>
            <a:pPr marL="625475" lvl="1" indent="-168275"/>
            <a:r>
              <a:rPr lang="en-US" sz="1100" smtClean="0">
                <a:solidFill>
                  <a:schemeClr val="accent6">
                    <a:lumMod val="75000"/>
                  </a:schemeClr>
                </a:solidFill>
              </a:rPr>
              <a:t>Good scalability</a:t>
            </a:r>
          </a:p>
          <a:p>
            <a:pPr marL="625475" lvl="1" indent="-168275"/>
            <a:r>
              <a:rPr lang="en-US" sz="1100" smtClean="0">
                <a:solidFill>
                  <a:schemeClr val="accent6">
                    <a:lumMod val="75000"/>
                  </a:schemeClr>
                </a:solidFill>
              </a:rPr>
              <a:t>Gromacs, NWChem, Amber, …</a:t>
            </a:r>
          </a:p>
          <a:p>
            <a:pPr marL="180975" indent="-180975"/>
            <a:r>
              <a:rPr lang="en-US" sz="1200" smtClean="0">
                <a:solidFill>
                  <a:srgbClr val="7030A0"/>
                </a:solidFill>
              </a:rPr>
              <a:t>Docking</a:t>
            </a:r>
          </a:p>
          <a:p>
            <a:pPr marL="625475" lvl="1" indent="-168275"/>
            <a:r>
              <a:rPr lang="en-US" sz="1100" smtClean="0">
                <a:solidFill>
                  <a:srgbClr val="7030A0"/>
                </a:solidFill>
              </a:rPr>
              <a:t>Based on simplified forcefields</a:t>
            </a:r>
          </a:p>
          <a:p>
            <a:pPr marL="625475" lvl="1" indent="-168275"/>
            <a:r>
              <a:rPr lang="en-US" sz="1100" smtClean="0">
                <a:solidFill>
                  <a:srgbClr val="7030A0"/>
                </a:solidFill>
              </a:rPr>
              <a:t>Excellent scalability</a:t>
            </a:r>
          </a:p>
          <a:p>
            <a:pPr marL="625475" lvl="1" indent="-168275"/>
            <a:r>
              <a:rPr lang="en-US" sz="1100" smtClean="0">
                <a:solidFill>
                  <a:srgbClr val="7030A0"/>
                </a:solidFill>
              </a:rPr>
              <a:t>CADDSuite, FlexX, …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95536" y="1844824"/>
            <a:ext cx="1287760" cy="495672"/>
          </a:xfrm>
          <a:prstGeom prst="wedgeRectCallout">
            <a:avLst>
              <a:gd name="adj1" fmla="val 92118"/>
              <a:gd name="adj2" fmla="val 35475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/>
            <a:r>
              <a:rPr lang="en-US" sz="1200" smtClean="0">
                <a:solidFill>
                  <a:schemeClr val="tx1"/>
                </a:solidFill>
              </a:rPr>
              <a:t>Authentication</a:t>
            </a:r>
            <a:endParaRPr lang="en-US" sz="1100" smtClean="0">
              <a:solidFill>
                <a:schemeClr val="tx1"/>
              </a:solidFill>
            </a:endParaRPr>
          </a:p>
        </p:txBody>
      </p:sp>
      <p:pic>
        <p:nvPicPr>
          <p:cNvPr id="14" name="Picture 2" descr="C:\Users\jk\Documents\MANUSCRIPTS\manuscript JGridComputing\pics\MDPortl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90556" cy="474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jk\Documents\MANUSCRIPTS\manuscript JGridComputing\pics\MDPortletSubm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054322" cy="567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smtClean="0"/>
              <a:t>Example: CHAIN science gateway</a:t>
            </a:r>
            <a:br>
              <a:rPr lang="en-GB" sz="3600" smtClean="0"/>
            </a:br>
            <a:r>
              <a:rPr lang="en-GB" sz="3600" smtClean="0">
                <a:hlinkClick r:id="rId2"/>
              </a:rPr>
              <a:t>www.chain-project.eu/applications</a:t>
            </a:r>
            <a:r>
              <a:rPr lang="en-GB" sz="3600" smtClean="0"/>
              <a:t> </a:t>
            </a:r>
            <a:endParaRPr lang="en-GB" sz="3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DB9EB-E713-474C-969F-4224B23B5D3D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5329440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03648" y="3717032"/>
            <a:ext cx="576064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ular Callout 15"/>
          <p:cNvSpPr/>
          <p:nvPr/>
        </p:nvSpPr>
        <p:spPr>
          <a:xfrm>
            <a:off x="6300192" y="1772816"/>
            <a:ext cx="2664296" cy="2304256"/>
          </a:xfrm>
          <a:prstGeom prst="wedgeRectCallout">
            <a:avLst>
              <a:gd name="adj1" fmla="val -214441"/>
              <a:gd name="adj2" fmla="val 584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>
              <a:buFont typeface="+mj-lt"/>
              <a:buAutoNum type="arabicPeriod"/>
            </a:pPr>
            <a:r>
              <a:rPr lang="en-GB" smtClean="0">
                <a:solidFill>
                  <a:srgbClr val="FF0000"/>
                </a:solidFill>
              </a:rPr>
              <a:t>Choose a science gateway</a:t>
            </a:r>
          </a:p>
          <a:p>
            <a:pPr marL="268288" indent="-268288">
              <a:buFont typeface="+mj-lt"/>
              <a:buAutoNum type="arabicPeriod"/>
            </a:pPr>
            <a:r>
              <a:rPr lang="en-GB" smtClean="0">
                <a:solidFill>
                  <a:srgbClr val="FF0000"/>
                </a:solidFill>
              </a:rPr>
              <a:t>Sign in from an identity federation (user &amp; psw)</a:t>
            </a:r>
          </a:p>
          <a:p>
            <a:pPr marL="268288" indent="-268288">
              <a:buFont typeface="+mj-lt"/>
              <a:buAutoNum type="arabicPeriod"/>
            </a:pPr>
            <a:r>
              <a:rPr lang="en-GB" smtClean="0">
                <a:solidFill>
                  <a:srgbClr val="FF0000"/>
                </a:solidFill>
              </a:rPr>
              <a:t>Register </a:t>
            </a:r>
            <a:r>
              <a:rPr lang="en-GB" smtClean="0">
                <a:solidFill>
                  <a:srgbClr val="FF0000"/>
                </a:solidFill>
              </a:rPr>
              <a:t>in the gateway</a:t>
            </a:r>
          </a:p>
          <a:p>
            <a:pPr marL="268288" indent="-268288">
              <a:buFont typeface="+mj-lt"/>
              <a:buAutoNum type="arabicPeriod"/>
            </a:pPr>
            <a:r>
              <a:rPr lang="en-GB" smtClean="0">
                <a:solidFill>
                  <a:srgbClr val="FF0000"/>
                </a:solidFill>
              </a:rPr>
              <a:t>Run pre-defined apps with your own data</a:t>
            </a: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4. Collaboration and communication services</a:t>
            </a:r>
            <a:endParaRPr lang="en-GB" sz="36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4392488" cy="4464496"/>
          </a:xfrm>
        </p:spPr>
        <p:txBody>
          <a:bodyPr lIns="0" rIns="0">
            <a:normAutofit fontScale="77500" lnSpcReduction="20000"/>
          </a:bodyPr>
          <a:lstStyle/>
          <a:p>
            <a:pPr marL="268288" indent="-268288">
              <a:buNone/>
            </a:pPr>
            <a:r>
              <a:rPr lang="en-GB" sz="2000" b="1" smtClean="0"/>
              <a:t>What we can provide for the VRC:</a:t>
            </a:r>
          </a:p>
          <a:p>
            <a:pPr marL="134938" indent="-134938"/>
            <a:r>
              <a:rPr lang="en-GB" sz="2000" smtClean="0"/>
              <a:t>Software services</a:t>
            </a:r>
          </a:p>
          <a:p>
            <a:pPr marL="534988" lvl="1" indent="-134938"/>
            <a:r>
              <a:rPr lang="en-GB" sz="1600" smtClean="0"/>
              <a:t>Email list(s)</a:t>
            </a:r>
          </a:p>
          <a:p>
            <a:pPr marL="534988" lvl="1" indent="-134938"/>
            <a:r>
              <a:rPr lang="en-GB" sz="1600" smtClean="0"/>
              <a:t>Single Sign On service: </a:t>
            </a:r>
            <a:r>
              <a:rPr lang="en-GB" sz="1600" smtClean="0">
                <a:hlinkClick r:id="rId2"/>
              </a:rPr>
              <a:t>http://www.egi.eu/sso</a:t>
            </a:r>
            <a:r>
              <a:rPr lang="en-GB" sz="1600" smtClean="0"/>
              <a:t> </a:t>
            </a:r>
          </a:p>
          <a:p>
            <a:pPr marL="534988" lvl="1" indent="-134938"/>
            <a:r>
              <a:rPr lang="en-GB" sz="1600" smtClean="0"/>
              <a:t>Document repository: </a:t>
            </a:r>
            <a:r>
              <a:rPr lang="en-GB" sz="1600" smtClean="0">
                <a:hlinkClick r:id="rId3"/>
              </a:rPr>
              <a:t>http://documents.egi.eu</a:t>
            </a:r>
            <a:r>
              <a:rPr lang="en-GB" sz="1600" smtClean="0"/>
              <a:t> </a:t>
            </a:r>
          </a:p>
          <a:p>
            <a:pPr marL="534988" lvl="1" indent="-134938"/>
            <a:r>
              <a:rPr lang="en-GB" sz="1600" smtClean="0"/>
              <a:t>Training Marketplace: </a:t>
            </a:r>
            <a:r>
              <a:rPr lang="en-GB" sz="1600" smtClean="0">
                <a:hlinkClick r:id="rId4"/>
              </a:rPr>
              <a:t>http://training.egi.eu</a:t>
            </a:r>
            <a:r>
              <a:rPr lang="en-GB" sz="1600" smtClean="0"/>
              <a:t>   </a:t>
            </a:r>
          </a:p>
          <a:p>
            <a:pPr marL="534988" lvl="1" indent="-134938"/>
            <a:r>
              <a:rPr lang="en-GB" sz="1600" smtClean="0"/>
              <a:t>Applications Database: </a:t>
            </a:r>
            <a:r>
              <a:rPr lang="en-GB" sz="1600" smtClean="0">
                <a:hlinkClick r:id="rId5"/>
              </a:rPr>
              <a:t>http://appdb.egi.eu</a:t>
            </a:r>
            <a:r>
              <a:rPr lang="en-GB" sz="1600" smtClean="0"/>
              <a:t> </a:t>
            </a:r>
          </a:p>
          <a:p>
            <a:pPr marL="534988" lvl="1" indent="-134938"/>
            <a:r>
              <a:rPr lang="en-GB" sz="1600" smtClean="0"/>
              <a:t>Requirements Tracker: </a:t>
            </a:r>
            <a:r>
              <a:rPr lang="en-GB" sz="1600" smtClean="0">
                <a:hlinkClick r:id="rId6"/>
              </a:rPr>
              <a:t>http://go.egi.eu/requirements</a:t>
            </a:r>
            <a:r>
              <a:rPr lang="en-GB" sz="1600" smtClean="0"/>
              <a:t> </a:t>
            </a:r>
          </a:p>
          <a:p>
            <a:pPr marL="268288" indent="-179388"/>
            <a:r>
              <a:rPr lang="en-GB" sz="2000" smtClean="0"/>
              <a:t>Creation of content/materials</a:t>
            </a:r>
          </a:p>
          <a:p>
            <a:pPr marL="534988" lvl="1" indent="-134938"/>
            <a:r>
              <a:rPr lang="en-GB" sz="1600" smtClean="0"/>
              <a:t>Case studies, news stories, newsletters, articles, prints, designs, blog posts, videos, leaflets, social network content, etc. </a:t>
            </a:r>
          </a:p>
          <a:p>
            <a:pPr marL="268288" indent="-179388"/>
            <a:r>
              <a:rPr lang="en-GB" sz="2000" smtClean="0"/>
              <a:t>Events</a:t>
            </a:r>
          </a:p>
          <a:p>
            <a:pPr marL="534988" lvl="1" indent="-134938"/>
            <a:r>
              <a:rPr lang="en-GB" sz="1600" smtClean="0"/>
              <a:t>EGI annual meetings</a:t>
            </a:r>
          </a:p>
          <a:p>
            <a:pPr marL="534988" lvl="1" indent="-134938"/>
            <a:r>
              <a:rPr lang="en-GB" sz="1600" smtClean="0"/>
              <a:t>F2f trainings and Webinars</a:t>
            </a:r>
          </a:p>
          <a:p>
            <a:pPr marL="268288" indent="-179388"/>
            <a:r>
              <a:rPr lang="en-GB" sz="2000" smtClean="0"/>
              <a:t>Outreach</a:t>
            </a:r>
          </a:p>
          <a:p>
            <a:pPr marL="534988" lvl="1" indent="-134938"/>
            <a:r>
              <a:rPr lang="en-GB" sz="1600" smtClean="0"/>
              <a:t>(International </a:t>
            </a:r>
            <a:r>
              <a:rPr lang="en-GB" sz="1600" smtClean="0"/>
              <a:t>Science Grid This Week, HPCwire, HPCinthecloud and Datanami, etc.</a:t>
            </a:r>
          </a:p>
          <a:p>
            <a:pPr marL="534988" lvl="1" indent="-134938"/>
            <a:r>
              <a:rPr lang="en-GB" sz="1600" smtClean="0"/>
              <a:t>Coordinated outreach (to ESFRIs) via the network of ‘NGI International Liaisons</a:t>
            </a:r>
            <a:r>
              <a:rPr lang="en-GB" sz="1600" smtClean="0"/>
              <a:t>’</a:t>
            </a:r>
          </a:p>
          <a:p>
            <a:pPr marL="534988" lvl="1" indent="-134938"/>
            <a:r>
              <a:rPr lang="en-GB" sz="1600" smtClean="0"/>
              <a:t>EGI Champions: </a:t>
            </a:r>
            <a:r>
              <a:rPr lang="en-GB" sz="1600" smtClean="0">
                <a:hlinkClick r:id="rId7"/>
              </a:rPr>
              <a:t>http://www.egi.eu/community/egi_champions/</a:t>
            </a:r>
            <a:r>
              <a:rPr lang="en-GB" sz="1600" smtClean="0"/>
              <a:t> </a:t>
            </a:r>
            <a:br>
              <a:rPr lang="en-GB" sz="1600" smtClean="0"/>
            </a:br>
            <a:endParaRPr lang="en-GB" sz="1600" smtClean="0"/>
          </a:p>
          <a:p>
            <a:pPr marL="268288" indent="-268288"/>
            <a:endParaRPr lang="en-GB" sz="20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831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>
                <a:solidFill>
                  <a:srgbClr val="FF0000"/>
                </a:solidFill>
              </a:rPr>
              <a:t>To facilitate information exchange &amp; knowledge integration in the community...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99992" y="1556792"/>
            <a:ext cx="4536504" cy="423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the pipeline:</a:t>
            </a:r>
          </a:p>
          <a:p>
            <a:pPr marL="268288" lvl="0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smtClean="0"/>
              <a:t>EGI Webinar Programme</a:t>
            </a:r>
          </a:p>
          <a:p>
            <a:pPr marL="534988" lvl="1" indent="-920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smtClean="0">
                <a:hlinkClick r:id="rId8"/>
              </a:rPr>
              <a:t>https://wiki.egi.eu/wiki/EGI_Webinar_Programme</a:t>
            </a:r>
            <a:endParaRPr lang="en-GB" sz="1600" smtClean="0"/>
          </a:p>
          <a:p>
            <a:pPr marL="534988" lvl="1" indent="-920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smtClean="0"/>
              <a:t>Catania Science Gateway Framework</a:t>
            </a:r>
            <a:br>
              <a:rPr lang="en-GB" sz="1600" smtClean="0"/>
            </a:br>
            <a:r>
              <a:rPr lang="en-GB" sz="1600" smtClean="0"/>
              <a:t>(15 May)</a:t>
            </a:r>
            <a:endParaRPr lang="en-GB" sz="1400" smtClean="0"/>
          </a:p>
          <a:p>
            <a:pPr marL="534988" lvl="1" indent="-920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400" smtClean="0"/>
              <a:t>AMGA Metradata catalogue</a:t>
            </a:r>
          </a:p>
          <a:p>
            <a:pPr marL="268288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smtClean="0"/>
              <a:t>International Workshop on Science Gateways: </a:t>
            </a:r>
          </a:p>
          <a:p>
            <a:pPr marL="533400" lvl="1" indent="-904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smtClean="0">
                <a:hlinkClick r:id="rId9"/>
              </a:rPr>
              <a:t>http://iwsg2013.org/</a:t>
            </a:r>
            <a:r>
              <a:rPr lang="en-GB" sz="1600" smtClean="0"/>
              <a:t>, Zurich 3-5 June</a:t>
            </a:r>
          </a:p>
          <a:p>
            <a:pPr marL="268288" lvl="0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smtClean="0"/>
              <a:t>EGI Technical Forum:</a:t>
            </a:r>
          </a:p>
          <a:p>
            <a:pPr marL="534988" lvl="1" indent="-920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smtClean="0">
                <a:hlinkClick r:id="rId10"/>
              </a:rPr>
              <a:t>http://tf2013.egi.eu/</a:t>
            </a:r>
            <a:r>
              <a:rPr lang="en-GB" sz="1600" smtClean="0"/>
              <a:t>, Madrid 16-20 September</a:t>
            </a:r>
          </a:p>
          <a:p>
            <a:pPr marL="268288" lvl="0" indent="-2682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000" smtClean="0"/>
          </a:p>
          <a:p>
            <a:pPr marL="668338" lvl="1" indent="-26828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GB" sz="1600" smtClean="0"/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9992" y="1484784"/>
            <a:ext cx="0" cy="4680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6725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5. Operation Tools &amp; dashboards</a:t>
            </a:r>
            <a:endParaRPr lang="en-GB" sz="36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8024" y="1700808"/>
            <a:ext cx="4392488" cy="4237931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en-GB" sz="1600" b="1" u="sng" smtClean="0"/>
              <a:t>EGI’s services: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Service registry   </a:t>
            </a:r>
            <a:r>
              <a:rPr lang="en-GB" sz="1600" smtClean="0"/>
              <a:t>(GOCDB)</a:t>
            </a:r>
          </a:p>
          <a:p>
            <a:pPr marL="357188" lvl="1" indent="-173038"/>
            <a:r>
              <a:rPr lang="en-GB" sz="1400" smtClean="0"/>
              <a:t>Repository to maintain topology and other type of basic information about distributed services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Accounting infrastructure</a:t>
            </a:r>
          </a:p>
          <a:p>
            <a:pPr marL="357188" lvl="1" indent="-173038"/>
            <a:r>
              <a:rPr lang="en-GB" sz="1400" smtClean="0"/>
              <a:t>To gather, process and visualise usage of distributed services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Service Availability Monitor</a:t>
            </a:r>
            <a:r>
              <a:rPr lang="en-GB" sz="1600" smtClean="0"/>
              <a:t>   (SAM)</a:t>
            </a:r>
          </a:p>
          <a:p>
            <a:pPr marL="357188" lvl="1" indent="-173038"/>
            <a:r>
              <a:rPr lang="en-GB" sz="1400" smtClean="0"/>
              <a:t>To gather, process and visualise availability and reliability information about distributed services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Service discovery capability</a:t>
            </a:r>
            <a:r>
              <a:rPr lang="en-GB" sz="1600" smtClean="0"/>
              <a:t> </a:t>
            </a:r>
            <a:br>
              <a:rPr lang="en-GB" sz="1600" smtClean="0"/>
            </a:br>
            <a:r>
              <a:rPr lang="en-GB" sz="1600" smtClean="0"/>
              <a:t>(GLUE and LDAP)</a:t>
            </a:r>
          </a:p>
          <a:p>
            <a:pPr marL="357188" lvl="1" indent="-173038"/>
            <a:r>
              <a:rPr lang="en-GB" sz="1400" smtClean="0"/>
              <a:t>To store detailed and dynamic information about services. To discover services by features. 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Helpdesk</a:t>
            </a:r>
            <a:r>
              <a:rPr lang="en-GB" sz="1600" smtClean="0"/>
              <a:t>   (GGUS, xGUS)</a:t>
            </a:r>
          </a:p>
          <a:p>
            <a:pPr marL="357188" lvl="1" indent="-173038"/>
            <a:r>
              <a:rPr lang="en-GB" sz="1400" smtClean="0"/>
              <a:t>To troubleshoot problems or provide guidance about products and services. </a:t>
            </a:r>
            <a:endParaRPr lang="en-GB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776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>
                <a:solidFill>
                  <a:srgbClr val="FF0000"/>
                </a:solidFill>
              </a:rPr>
              <a:t>Services to operate a multi-site, multi-national Research Infrastructure...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4814" y="4725144"/>
            <a:ext cx="2376264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Local NGIs</a:t>
            </a:r>
          </a:p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798" y="1844824"/>
            <a:ext cx="2664296" cy="2232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22" y="5264553"/>
            <a:ext cx="600623" cy="46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1014894" y="3429000"/>
            <a:ext cx="576064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cxnSp>
        <p:nvCxnSpPr>
          <p:cNvPr id="30" name="Straight Arrow Connector 29"/>
          <p:cNvCxnSpPr>
            <a:stCxn id="25" idx="2"/>
          </p:cNvCxnSpPr>
          <p:nvPr/>
        </p:nvCxnSpPr>
        <p:spPr>
          <a:xfrm>
            <a:off x="1302926" y="3717032"/>
            <a:ext cx="0" cy="1008112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18342" y="2852936"/>
            <a:ext cx="57606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sp>
        <p:nvSpPr>
          <p:cNvPr id="33" name="Rounded Rectangle 32"/>
          <p:cNvSpPr/>
          <p:nvPr/>
        </p:nvSpPr>
        <p:spPr>
          <a:xfrm>
            <a:off x="1518950" y="2780928"/>
            <a:ext cx="576064" cy="2880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sp>
        <p:nvSpPr>
          <p:cNvPr id="34" name="Rounded Rectangle 33"/>
          <p:cNvSpPr/>
          <p:nvPr/>
        </p:nvSpPr>
        <p:spPr>
          <a:xfrm>
            <a:off x="1950998" y="3284984"/>
            <a:ext cx="57606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cxnSp>
        <p:nvCxnSpPr>
          <p:cNvPr id="36" name="Straight Arrow Connector 35"/>
          <p:cNvCxnSpPr>
            <a:stCxn id="31" idx="2"/>
          </p:cNvCxnSpPr>
          <p:nvPr/>
        </p:nvCxnSpPr>
        <p:spPr>
          <a:xfrm>
            <a:off x="906374" y="3140968"/>
            <a:ext cx="0" cy="1584176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2"/>
          </p:cNvCxnSpPr>
          <p:nvPr/>
        </p:nvCxnSpPr>
        <p:spPr>
          <a:xfrm>
            <a:off x="1806982" y="3068960"/>
            <a:ext cx="0" cy="1656184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2"/>
          </p:cNvCxnSpPr>
          <p:nvPr/>
        </p:nvCxnSpPr>
        <p:spPr>
          <a:xfrm>
            <a:off x="2239030" y="3573016"/>
            <a:ext cx="0" cy="1152128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-36512" y="3895888"/>
            <a:ext cx="942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i="1" smtClean="0"/>
              <a:t>Registry</a:t>
            </a:r>
          </a:p>
          <a:p>
            <a:pPr algn="r"/>
            <a:r>
              <a:rPr lang="en-GB" sz="1200" i="1" smtClean="0"/>
              <a:t>Accounting</a:t>
            </a:r>
          </a:p>
          <a:p>
            <a:pPr algn="r"/>
            <a:r>
              <a:rPr lang="en-GB" sz="1200" i="1" smtClean="0"/>
              <a:t>Monitoring</a:t>
            </a:r>
          </a:p>
          <a:p>
            <a:pPr algn="r"/>
            <a:r>
              <a:rPr lang="en-GB" sz="1200" i="1" smtClean="0"/>
              <a:t>Heldesk</a:t>
            </a:r>
            <a:endParaRPr lang="en-GB" sz="1200" i="1"/>
          </a:p>
        </p:txBody>
      </p:sp>
      <p:sp>
        <p:nvSpPr>
          <p:cNvPr id="45" name="Rectangle 44"/>
          <p:cNvSpPr/>
          <p:nvPr/>
        </p:nvSpPr>
        <p:spPr>
          <a:xfrm>
            <a:off x="510838" y="1918573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mtClean="0"/>
              <a:t>Research infrastructure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99070" y="1772816"/>
            <a:ext cx="683568" cy="4104456"/>
          </a:xfrm>
          <a:prstGeom prst="rect">
            <a:avLst/>
          </a:prstGeom>
          <a:gradFill>
            <a:gsLst>
              <a:gs pos="64999">
                <a:schemeClr val="accent6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2562558" y="2206605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smtClean="0"/>
              <a:t>Scientific</a:t>
            </a:r>
            <a:br>
              <a:rPr lang="en-GB" sz="1100" i="1" smtClean="0"/>
            </a:br>
            <a:r>
              <a:rPr lang="en-GB" sz="1100" i="1" smtClean="0"/>
              <a:t>services</a:t>
            </a:r>
            <a:endParaRPr lang="en-GB" sz="1100" i="1"/>
          </a:p>
        </p:txBody>
      </p:sp>
      <p:sp>
        <p:nvSpPr>
          <p:cNvPr id="48" name="TextBox 47"/>
          <p:cNvSpPr txBox="1"/>
          <p:nvPr/>
        </p:nvSpPr>
        <p:spPr>
          <a:xfrm>
            <a:off x="2483768" y="5014337"/>
            <a:ext cx="1011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i="1" smtClean="0"/>
              <a:t>Infrastructure</a:t>
            </a:r>
            <a:br>
              <a:rPr lang="en-GB" sz="1050" i="1" smtClean="0"/>
            </a:br>
            <a:r>
              <a:rPr lang="en-GB" sz="1050" i="1" smtClean="0"/>
              <a:t>services</a:t>
            </a:r>
            <a:endParaRPr lang="en-GB" sz="1050" i="1"/>
          </a:p>
        </p:txBody>
      </p:sp>
      <p:sp>
        <p:nvSpPr>
          <p:cNvPr id="50" name="Rectangle 49"/>
          <p:cNvSpPr/>
          <p:nvPr/>
        </p:nvSpPr>
        <p:spPr>
          <a:xfrm>
            <a:off x="3203848" y="2780928"/>
            <a:ext cx="648072" cy="10801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smtClean="0"/>
              <a:t>Community portals</a:t>
            </a:r>
            <a:endParaRPr lang="en-GB" sz="1000"/>
          </a:p>
        </p:txBody>
      </p:sp>
      <p:sp>
        <p:nvSpPr>
          <p:cNvPr id="26" name="Rectangle 25"/>
          <p:cNvSpPr/>
          <p:nvPr/>
        </p:nvSpPr>
        <p:spPr>
          <a:xfrm>
            <a:off x="3203848" y="3933056"/>
            <a:ext cx="648072" cy="10801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smtClean="0"/>
              <a:t>Operation portals</a:t>
            </a:r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Example: </a:t>
            </a:r>
            <a:br>
              <a:rPr lang="en-US" sz="2800" smtClean="0"/>
            </a:br>
            <a:r>
              <a:rPr lang="en-US" sz="2800" smtClean="0"/>
              <a:t>Service </a:t>
            </a:r>
            <a:r>
              <a:rPr lang="en-US" sz="2800" dirty="0" smtClean="0"/>
              <a:t>Availability Monitoring (SAM)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628800"/>
            <a:ext cx="3744416" cy="4608512"/>
          </a:xfrm>
        </p:spPr>
        <p:txBody>
          <a:bodyPr/>
          <a:lstStyle/>
          <a:p>
            <a:pPr marL="0" indent="0">
              <a:buNone/>
            </a:pPr>
            <a:r>
              <a:rPr lang="en-GB" sz="1800" smtClean="0"/>
              <a:t>Framework for resource centres and service operators</a:t>
            </a:r>
            <a:endParaRPr lang="en-GB" sz="1800" dirty="0" smtClean="0"/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Based on Nagios</a:t>
            </a:r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Service-specific probes</a:t>
            </a:r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Database to store service topology</a:t>
            </a:r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Connected to a messaging network</a:t>
            </a:r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Aggregate and browse results: </a:t>
            </a:r>
          </a:p>
          <a:p>
            <a:pPr marL="534988" lvl="1" indent="-112713">
              <a:buFont typeface="Arial" pitchFamily="34" charset="0"/>
              <a:buChar char="−"/>
            </a:pPr>
            <a:r>
              <a:rPr lang="en-GB" sz="1400" smtClean="0"/>
              <a:t>Operations Dashboard, MyEGI, etc.</a:t>
            </a:r>
            <a:endParaRPr lang="en-GB" sz="14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41" y="1124744"/>
            <a:ext cx="5190263" cy="321289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33" y="1484784"/>
            <a:ext cx="5184608" cy="34790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13754"/>
            <a:ext cx="5112568" cy="3465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15647" t="8146" r="17023"/>
          <a:stretch>
            <a:fillRect/>
          </a:stretch>
        </p:blipFill>
        <p:spPr bwMode="auto">
          <a:xfrm>
            <a:off x="3707904" y="2102460"/>
            <a:ext cx="5112568" cy="44228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31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New project: HPC-HTC integration:</a:t>
            </a:r>
            <a:br>
              <a:rPr lang="en-US" sz="3200" smtClean="0"/>
            </a:br>
            <a:r>
              <a:rPr lang="en-US" sz="2000" smtClean="0"/>
              <a:t>https://wiki.egi.eu/wiki/EGI_EUDAT_PRACE_collaboration</a:t>
            </a:r>
            <a:endParaRPr lang="en-US" sz="3200" dirty="0" smtClean="0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139151" y="6356350"/>
            <a:ext cx="2014374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71800" y="1143000"/>
            <a:ext cx="6155030" cy="5865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Communities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67944" y="1196752"/>
            <a:ext cx="1368152" cy="4580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Mapper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80112" y="1196752"/>
            <a:ext cx="1584176" cy="4580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Virtual Physiological  Human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08304" y="1196752"/>
            <a:ext cx="1440160" cy="4580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VERCE (Earthquake and seismology)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69782" y="1828800"/>
            <a:ext cx="6145617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solidFill>
                  <a:schemeClr val="tx1"/>
                </a:solidFill>
              </a:rPr>
              <a:t>Tools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09692" y="2538950"/>
            <a:ext cx="1510780" cy="4580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QCG-Icon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07798" y="1975841"/>
            <a:ext cx="1510780" cy="4580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File Transfer Service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08548" y="1988840"/>
            <a:ext cx="1510780" cy="4580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Globus Online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70780" y="3200400"/>
            <a:ext cx="6144620" cy="1447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Protocols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71800" y="5433259"/>
            <a:ext cx="6166459" cy="5865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E-infrastructures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283968" y="5506872"/>
            <a:ext cx="1377365" cy="4580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EGI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805349" y="5506872"/>
            <a:ext cx="1377365" cy="4580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EUDAT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27031" y="5506872"/>
            <a:ext cx="1377365" cy="4580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71800" y="4724400"/>
            <a:ext cx="6166459" cy="609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solidFill>
                  <a:schemeClr val="tx1"/>
                </a:solidFill>
              </a:rPr>
              <a:t>Middleware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13392" y="4798013"/>
            <a:ext cx="1135072" cy="4580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iRODS</a:t>
            </a:r>
            <a:r>
              <a:rPr lang="en-US" sz="1200" dirty="0" smtClean="0">
                <a:solidFill>
                  <a:schemeClr val="tx1"/>
                </a:solidFill>
              </a:rPr>
              <a:t>/Griffin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07500" y="4798013"/>
            <a:ext cx="724740" cy="4580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dCache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39952" y="3314901"/>
            <a:ext cx="2906084" cy="6870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SRM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82856" y="3429401"/>
            <a:ext cx="1510780" cy="458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g</a:t>
            </a:r>
            <a:r>
              <a:rPr lang="en-US" sz="1400" dirty="0" err="1" smtClean="0">
                <a:solidFill>
                  <a:schemeClr val="tx1"/>
                </a:solidFill>
              </a:rPr>
              <a:t>siftp</a:t>
            </a:r>
            <a:r>
              <a:rPr lang="en-US" sz="1400" dirty="0" smtClean="0">
                <a:solidFill>
                  <a:schemeClr val="tx1"/>
                </a:solidFill>
              </a:rPr>
              <a:t>/ftp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48032" y="3429401"/>
            <a:ext cx="1510780" cy="458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http/</a:t>
            </a:r>
            <a:r>
              <a:rPr lang="en-US" sz="1400" dirty="0" err="1" smtClean="0">
                <a:solidFill>
                  <a:schemeClr val="tx1"/>
                </a:solidFill>
              </a:rPr>
              <a:t>webdav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909292" y="2513798"/>
            <a:ext cx="1510780" cy="4580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UberFTP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619228" y="2513798"/>
            <a:ext cx="1510780" cy="4580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Globus-</a:t>
            </a:r>
            <a:r>
              <a:rPr lang="en-US" sz="1400" dirty="0" err="1" smtClean="0">
                <a:solidFill>
                  <a:schemeClr val="tx1"/>
                </a:solidFill>
              </a:rPr>
              <a:t>url</a:t>
            </a:r>
            <a:r>
              <a:rPr lang="en-US" sz="1400" dirty="0" smtClean="0">
                <a:solidFill>
                  <a:schemeClr val="tx1"/>
                </a:solidFill>
              </a:rPr>
              <a:t>-copy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09692" y="1988840"/>
            <a:ext cx="1510780" cy="4580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EUDAT Data Staging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211960" y="4799798"/>
            <a:ext cx="994613" cy="4580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QosCosGrid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48032" y="4113998"/>
            <a:ext cx="1510780" cy="458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dCache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</a:rPr>
              <a:t>dcap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64088" y="4113998"/>
            <a:ext cx="1510780" cy="458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XROOT (</a:t>
            </a:r>
            <a:r>
              <a:rPr lang="en-US" sz="1400" dirty="0" err="1" smtClean="0">
                <a:solidFill>
                  <a:schemeClr val="tx1"/>
                </a:solidFill>
              </a:rPr>
              <a:t>rfio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804248" y="4799798"/>
            <a:ext cx="720080" cy="4580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XROOT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276510" y="4800600"/>
            <a:ext cx="663642" cy="4580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DPM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Segnaposto contenuto 2"/>
          <p:cNvSpPr>
            <a:spLocks noGrp="1"/>
          </p:cNvSpPr>
          <p:nvPr>
            <p:ph idx="1"/>
          </p:nvPr>
        </p:nvSpPr>
        <p:spPr>
          <a:xfrm>
            <a:off x="35496" y="1196752"/>
            <a:ext cx="2664296" cy="4608512"/>
          </a:xfrm>
        </p:spPr>
        <p:txBody>
          <a:bodyPr/>
          <a:lstStyle/>
          <a:p>
            <a:pPr marL="42863" indent="-168275"/>
            <a:r>
              <a:rPr lang="en-GB" sz="1800" smtClean="0"/>
              <a:t>Objectives:</a:t>
            </a:r>
          </a:p>
          <a:p>
            <a:pPr marL="442913" lvl="1" indent="-168275"/>
            <a:r>
              <a:rPr lang="en-GB" sz="1400" smtClean="0"/>
              <a:t>identify common data access and transfer tools and protocols </a:t>
            </a:r>
          </a:p>
          <a:p>
            <a:pPr marL="442913" lvl="1" indent="-168275"/>
            <a:r>
              <a:rPr lang="en-GB" sz="1400" smtClean="0"/>
              <a:t>demonstrate real benefit for the involved communities</a:t>
            </a:r>
          </a:p>
          <a:p>
            <a:pPr marL="442913" lvl="1" indent="-168275"/>
            <a:r>
              <a:rPr lang="en-GB" sz="1400" smtClean="0"/>
              <a:t>identify technology and/or organisational gaps and suggest measures for improvements </a:t>
            </a:r>
          </a:p>
          <a:p>
            <a:pPr marL="180975" indent="-180975"/>
            <a:r>
              <a:rPr lang="en-GB" sz="1800" smtClean="0"/>
              <a:t>Pilot 1: </a:t>
            </a:r>
          </a:p>
          <a:p>
            <a:pPr marL="442913" lvl="1" indent="-168275"/>
            <a:r>
              <a:rPr lang="en-GB" sz="1400" smtClean="0"/>
              <a:t>Data sharing and uniform data access</a:t>
            </a:r>
          </a:p>
          <a:p>
            <a:pPr marL="42863" indent="-168275"/>
            <a:r>
              <a:rPr lang="en-GB" sz="1800" smtClean="0"/>
              <a:t>Pilot 2:. </a:t>
            </a:r>
          </a:p>
          <a:p>
            <a:pPr marL="442913" lvl="1" indent="-168275"/>
            <a:r>
              <a:rPr lang="en-GB" sz="1400" smtClean="0"/>
              <a:t>Monitoring and resource discovery </a:t>
            </a:r>
          </a:p>
          <a:p>
            <a:pPr marL="42863" indent="-168275"/>
            <a:r>
              <a:rPr lang="en-GB" sz="1800" smtClean="0"/>
              <a:t>Conclusions expected </a:t>
            </a:r>
          </a:p>
          <a:p>
            <a:pPr marL="442913" lvl="1" indent="-168275"/>
            <a:r>
              <a:rPr lang="en-GB" sz="1400" smtClean="0"/>
              <a:t>by mid August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043608" y="3933056"/>
            <a:ext cx="15121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57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033" y="1988840"/>
            <a:ext cx="4603791" cy="28083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EISCAT3D </a:t>
            </a:r>
            <a:r>
              <a:rPr lang="en-GB" sz="3600" smtClean="0"/>
              <a:t>and EGI:</a:t>
            </a:r>
            <a:br>
              <a:rPr lang="en-GB" sz="3600" smtClean="0"/>
            </a:br>
            <a:r>
              <a:rPr lang="en-GB" sz="3600" smtClean="0"/>
              <a:t>Possible connections</a:t>
            </a:r>
            <a:endParaRPr lang="en-GB" sz="3600"/>
          </a:p>
        </p:txBody>
      </p:sp>
      <p:sp>
        <p:nvSpPr>
          <p:cNvPr id="8" name="TextBox 7"/>
          <p:cNvSpPr txBox="1"/>
          <p:nvPr/>
        </p:nvSpPr>
        <p:spPr>
          <a:xfrm>
            <a:off x="3251297" y="1124744"/>
            <a:ext cx="1728192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Operation tools, Dashboards</a:t>
            </a:r>
            <a:endParaRPr lang="en-GB" b="1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0988" y="4600161"/>
            <a:ext cx="4067944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Scientific applications, </a:t>
            </a:r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science gateways</a:t>
            </a:r>
            <a:endParaRPr lang="en-GB" b="1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Tools &amp; support for application integration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77" y="1556792"/>
            <a:ext cx="600623" cy="46870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187401" y="5373216"/>
            <a:ext cx="3275856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Grid &amp; cloud Virtual Organisation (capacity,  technology, support)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3827361" y="5517232"/>
            <a:ext cx="360040" cy="17915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15393" y="1772816"/>
            <a:ext cx="0" cy="28803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3025" y="1412776"/>
            <a:ext cx="2376264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File transfer services</a:t>
            </a:r>
          </a:p>
        </p:txBody>
      </p:sp>
      <p:cxnSp>
        <p:nvCxnSpPr>
          <p:cNvPr id="35" name="Straight Arrow Connector 34"/>
          <p:cNvCxnSpPr>
            <a:stCxn id="10" idx="1"/>
          </p:cNvCxnSpPr>
          <p:nvPr/>
        </p:nvCxnSpPr>
        <p:spPr>
          <a:xfrm flipH="1">
            <a:off x="3755353" y="4923327"/>
            <a:ext cx="395635" cy="23386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600623" cy="46870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841" y="4437112"/>
            <a:ext cx="600623" cy="46870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5753" y="5733256"/>
            <a:ext cx="600623" cy="46870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50" name="Straight Arrow Connector 49"/>
          <p:cNvCxnSpPr>
            <a:endCxn id="24" idx="0"/>
          </p:cNvCxnSpPr>
          <p:nvPr/>
        </p:nvCxnSpPr>
        <p:spPr>
          <a:xfrm flipH="1">
            <a:off x="2351197" y="4293096"/>
            <a:ext cx="36004" cy="50405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75033" y="4797152"/>
            <a:ext cx="29523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Grid and/or Cloud?</a:t>
            </a:r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099169" y="1772816"/>
            <a:ext cx="0" cy="28803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8" descr="http://www.eiscat3d.se/sites/default/files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068960"/>
            <a:ext cx="817274" cy="4054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525963"/>
          </a:xfrm>
        </p:spPr>
        <p:txBody>
          <a:bodyPr/>
          <a:lstStyle/>
          <a:p>
            <a:r>
              <a:rPr lang="en-GB" sz="2800" smtClean="0"/>
              <a:t>EGI is based on a federated model</a:t>
            </a:r>
          </a:p>
          <a:p>
            <a:pPr lvl="1"/>
            <a:r>
              <a:rPr lang="en-GB" sz="2400" smtClean="0"/>
              <a:t>NGIs - national resource and service providers</a:t>
            </a:r>
          </a:p>
          <a:p>
            <a:r>
              <a:rPr lang="en-GB" sz="2800" smtClean="0"/>
              <a:t>Established grid, emerging cloud infrastructure</a:t>
            </a:r>
          </a:p>
          <a:p>
            <a:r>
              <a:rPr lang="en-GB" sz="2800" smtClean="0"/>
              <a:t>EGI is not just computing and storage</a:t>
            </a:r>
          </a:p>
          <a:p>
            <a:pPr lvl="1"/>
            <a:r>
              <a:rPr lang="en-GB" sz="2400" smtClean="0"/>
              <a:t>Scientific applications</a:t>
            </a:r>
          </a:p>
          <a:p>
            <a:pPr lvl="1"/>
            <a:r>
              <a:rPr lang="en-GB" sz="2400" smtClean="0"/>
              <a:t>Application developer tools &amp; support</a:t>
            </a:r>
          </a:p>
          <a:p>
            <a:pPr lvl="1"/>
            <a:r>
              <a:rPr lang="en-GB" sz="2400" smtClean="0"/>
              <a:t>Infrastructure operation tools and dashboards</a:t>
            </a:r>
          </a:p>
          <a:p>
            <a:pPr lvl="1"/>
            <a:r>
              <a:rPr lang="en-GB" sz="2400" smtClean="0"/>
              <a:t>Collaboration and communication services</a:t>
            </a:r>
          </a:p>
          <a:p>
            <a:r>
              <a:rPr lang="en-GB" smtClean="0">
                <a:solidFill>
                  <a:srgbClr val="FF0000"/>
                </a:solidFill>
              </a:rPr>
              <a:t>Various possibilities to use EGI services in </a:t>
            </a:r>
            <a:r>
              <a:rPr lang="en-GB" smtClean="0">
                <a:solidFill>
                  <a:srgbClr val="FF0000"/>
                </a:solidFill>
              </a:rPr>
              <a:t>EISCAT3D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Next steps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mtClean="0">
                <a:solidFill>
                  <a:srgbClr val="FF0000"/>
                </a:solidFill>
              </a:rPr>
              <a:t>EISCAT_3D - EGI</a:t>
            </a:r>
            <a:endParaRPr lang="en-GB" smtClean="0">
              <a:solidFill>
                <a:srgbClr val="FF0000"/>
              </a:solidFill>
            </a:endParaRPr>
          </a:p>
          <a:p>
            <a:r>
              <a:rPr lang="en-GB" smtClean="0"/>
              <a:t>Agree on </a:t>
            </a:r>
            <a:r>
              <a:rPr lang="en-GB" smtClean="0"/>
              <a:t>scope of study case</a:t>
            </a:r>
            <a:endParaRPr lang="en-GB" smtClean="0"/>
          </a:p>
          <a:p>
            <a:pPr lvl="1"/>
            <a:r>
              <a:rPr lang="en-GB" smtClean="0"/>
              <a:t>Goals, tasks, milestones, deliverable</a:t>
            </a:r>
          </a:p>
          <a:p>
            <a:r>
              <a:rPr lang="en-GB" smtClean="0"/>
              <a:t>Membership (which </a:t>
            </a:r>
            <a:r>
              <a:rPr lang="en-GB" smtClean="0"/>
              <a:t>NGIs and projects?)</a:t>
            </a:r>
            <a:endParaRPr lang="en-GB" smtClean="0"/>
          </a:p>
          <a:p>
            <a:r>
              <a:rPr lang="en-GB" smtClean="0"/>
              <a:t>Next steps &amp; frequency </a:t>
            </a:r>
            <a:r>
              <a:rPr lang="en-GB" smtClean="0"/>
              <a:t>of </a:t>
            </a:r>
            <a:r>
              <a:rPr lang="en-GB" smtClean="0"/>
              <a:t>meetings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Extra slides</a:t>
            </a:r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5541"/>
            <a:ext cx="7920880" cy="865187"/>
          </a:xfrm>
          <a:noFill/>
        </p:spPr>
        <p:txBody>
          <a:bodyPr/>
          <a:lstStyle/>
          <a:p>
            <a:r>
              <a:rPr lang="en-GB" sz="3200" smtClean="0"/>
              <a:t>Key resource providers in EGI:</a:t>
            </a:r>
            <a:br>
              <a:rPr lang="en-GB" sz="3200" smtClean="0"/>
            </a:br>
            <a:r>
              <a:rPr lang="en-GB" sz="3200" smtClean="0"/>
              <a:t>National Grid Infrastructures</a:t>
            </a:r>
            <a:endParaRPr lang="en-GB" sz="24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325" y="1484784"/>
            <a:ext cx="2446155" cy="20162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1246372" cy="1656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7" y="4581128"/>
            <a:ext cx="2827609" cy="12241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2473"/>
            <a:ext cx="6021870" cy="3234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308615"/>
              </p:ext>
            </p:extLst>
          </p:nvPr>
        </p:nvGraphicFramePr>
        <p:xfrm>
          <a:off x="5364088" y="4077072"/>
          <a:ext cx="338437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558"/>
                <a:gridCol w="1317818"/>
              </a:tblGrid>
              <a:tr h="625192">
                <a:tc>
                  <a:txBody>
                    <a:bodyPr/>
                    <a:lstStyle/>
                    <a:p>
                      <a:r>
                        <a:rPr lang="en-GB" sz="2000" smtClean="0"/>
                        <a:t>Metric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Value </a:t>
                      </a:r>
                      <a:br>
                        <a:rPr lang="en-GB" sz="2000" smtClean="0"/>
                      </a:br>
                      <a:r>
                        <a:rPr lang="en-GB" sz="1600" smtClean="0"/>
                        <a:t>(March 2013)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smtClean="0"/>
                        <a:t>Sites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315</a:t>
                      </a:r>
                      <a:endParaRPr lang="en-GB" sz="1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Nb. of CPU cores</a:t>
                      </a:r>
                      <a:endParaRPr lang="en-GB" sz="1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372,612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Disk (PB)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 PB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Tape (PB)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 PB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7908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>
            <a:cxnSpLocks noChangeShapeType="1"/>
            <a:stCxn id="58" idx="0"/>
            <a:endCxn id="21" idx="2"/>
          </p:cNvCxnSpPr>
          <p:nvPr/>
        </p:nvCxnSpPr>
        <p:spPr bwMode="auto">
          <a:xfrm flipV="1">
            <a:off x="4499992" y="3611885"/>
            <a:ext cx="86048" cy="19773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51" name="Straight Arrow Connector 50"/>
          <p:cNvCxnSpPr>
            <a:cxnSpLocks noChangeShapeType="1"/>
            <a:stCxn id="50" idx="0"/>
            <a:endCxn id="19" idx="2"/>
          </p:cNvCxnSpPr>
          <p:nvPr/>
        </p:nvCxnSpPr>
        <p:spPr bwMode="auto">
          <a:xfrm flipH="1" flipV="1">
            <a:off x="1029569" y="3611885"/>
            <a:ext cx="452790" cy="19773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45" name="Straight Arrow Connector 44"/>
          <p:cNvCxnSpPr>
            <a:cxnSpLocks noChangeShapeType="1"/>
            <a:stCxn id="40" idx="0"/>
            <a:endCxn id="46" idx="2"/>
          </p:cNvCxnSpPr>
          <p:nvPr/>
        </p:nvCxnSpPr>
        <p:spPr bwMode="auto">
          <a:xfrm flipV="1">
            <a:off x="2666893" y="3611885"/>
            <a:ext cx="911035" cy="19773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7" name="Straight Arrow Connector 36"/>
          <p:cNvCxnSpPr>
            <a:cxnSpLocks noChangeShapeType="1"/>
            <a:stCxn id="36" idx="0"/>
            <a:endCxn id="19" idx="2"/>
          </p:cNvCxnSpPr>
          <p:nvPr/>
        </p:nvCxnSpPr>
        <p:spPr bwMode="auto">
          <a:xfrm flipV="1">
            <a:off x="618263" y="3611885"/>
            <a:ext cx="411306" cy="19773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44" name="Straight Arrow Connector 43"/>
          <p:cNvCxnSpPr>
            <a:cxnSpLocks noChangeShapeType="1"/>
            <a:stCxn id="40" idx="0"/>
            <a:endCxn id="20" idx="2"/>
          </p:cNvCxnSpPr>
          <p:nvPr/>
        </p:nvCxnSpPr>
        <p:spPr bwMode="auto">
          <a:xfrm flipH="1" flipV="1">
            <a:off x="2569816" y="3611885"/>
            <a:ext cx="97077" cy="19773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47" name="Straight Arrow Connector 46"/>
          <p:cNvCxnSpPr>
            <a:cxnSpLocks noChangeShapeType="1"/>
            <a:stCxn id="42" idx="0"/>
            <a:endCxn id="21" idx="2"/>
          </p:cNvCxnSpPr>
          <p:nvPr/>
        </p:nvCxnSpPr>
        <p:spPr bwMode="auto">
          <a:xfrm flipV="1">
            <a:off x="3563888" y="3611885"/>
            <a:ext cx="1022152" cy="19773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948264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E5D6A7-22A5-4B83-B810-9C3BB2D4682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smtClean="0"/>
          </a:p>
        </p:txBody>
      </p:sp>
      <p:sp>
        <p:nvSpPr>
          <p:cNvPr id="34819" name="Title 6"/>
          <p:cNvSpPr>
            <a:spLocks noGrp="1"/>
          </p:cNvSpPr>
          <p:nvPr>
            <p:ph type="title" idx="4294967295"/>
          </p:nvPr>
        </p:nvSpPr>
        <p:spPr>
          <a:xfrm>
            <a:off x="2195513" y="44624"/>
            <a:ext cx="6840537" cy="865187"/>
          </a:xfrm>
        </p:spPr>
        <p:txBody>
          <a:bodyPr/>
          <a:lstStyle/>
          <a:p>
            <a:r>
              <a:rPr lang="en-US" sz="3200" smtClean="0"/>
              <a:t>A multi-disciplinary e-infrastructure</a:t>
            </a:r>
            <a:br>
              <a:rPr lang="en-US" sz="3200" smtClean="0"/>
            </a:br>
            <a:r>
              <a:rPr lang="en-US" sz="3200" smtClean="0"/>
              <a:t> http://www.egi.eu/community/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21717" y="504904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 dirty="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056234" y="4679156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497981" y="4653136"/>
            <a:ext cx="777875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275856" y="4999831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787948" y="44076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449936" y="50299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9" name="Diamond 18"/>
          <p:cNvSpPr/>
          <p:nvPr/>
        </p:nvSpPr>
        <p:spPr bwMode="auto">
          <a:xfrm>
            <a:off x="583481" y="3068960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 smtClean="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  <a:endParaRPr lang="en-US" sz="140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20" name="Diamond 19"/>
          <p:cNvSpPr/>
          <p:nvPr/>
        </p:nvSpPr>
        <p:spPr bwMode="auto">
          <a:xfrm>
            <a:off x="2123728" y="3068960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21" name="Diamond 20"/>
          <p:cNvSpPr/>
          <p:nvPr/>
        </p:nvSpPr>
        <p:spPr bwMode="auto">
          <a:xfrm>
            <a:off x="4139952" y="3068960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34830" name="Oval 21"/>
          <p:cNvSpPr>
            <a:spLocks noChangeArrowheads="1"/>
          </p:cNvSpPr>
          <p:nvPr/>
        </p:nvSpPr>
        <p:spPr bwMode="auto">
          <a:xfrm>
            <a:off x="179512" y="1196752"/>
            <a:ext cx="1633537" cy="10414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prstDash val="dash"/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31" name="Straight Arrow Connector 25"/>
          <p:cNvCxnSpPr>
            <a:cxnSpLocks noChangeShapeType="1"/>
            <a:stCxn id="19" idx="0"/>
            <a:endCxn id="34830" idx="4"/>
          </p:cNvCxnSpPr>
          <p:nvPr/>
        </p:nvCxnSpPr>
        <p:spPr bwMode="auto">
          <a:xfrm flipH="1" flipV="1">
            <a:off x="996281" y="2238152"/>
            <a:ext cx="33288" cy="830808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2" name="Straight Arrow Connector 36"/>
          <p:cNvCxnSpPr>
            <a:cxnSpLocks noChangeShapeType="1"/>
            <a:stCxn id="9" idx="0"/>
            <a:endCxn id="19" idx="2"/>
          </p:cNvCxnSpPr>
          <p:nvPr/>
        </p:nvCxnSpPr>
        <p:spPr bwMode="auto">
          <a:xfrm flipV="1">
            <a:off x="510655" y="3611885"/>
            <a:ext cx="518914" cy="1437159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4" name="Straight Arrow Connector 51"/>
          <p:cNvCxnSpPr>
            <a:cxnSpLocks noChangeShapeType="1"/>
            <a:stCxn id="16" idx="0"/>
            <a:endCxn id="21" idx="2"/>
          </p:cNvCxnSpPr>
          <p:nvPr/>
        </p:nvCxnSpPr>
        <p:spPr bwMode="auto">
          <a:xfrm flipV="1">
            <a:off x="4176886" y="3611885"/>
            <a:ext cx="409154" cy="795809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5" name="Straight Arrow Connector 52"/>
          <p:cNvCxnSpPr>
            <a:cxnSpLocks noChangeShapeType="1"/>
            <a:stCxn id="15" idx="0"/>
            <a:endCxn id="20" idx="2"/>
          </p:cNvCxnSpPr>
          <p:nvPr/>
        </p:nvCxnSpPr>
        <p:spPr bwMode="auto">
          <a:xfrm flipH="1" flipV="1">
            <a:off x="2569816" y="3611885"/>
            <a:ext cx="1095771" cy="1387946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6" name="Straight Arrow Connector 53"/>
          <p:cNvCxnSpPr>
            <a:cxnSpLocks noChangeShapeType="1"/>
            <a:stCxn id="13" idx="0"/>
            <a:endCxn id="20" idx="2"/>
          </p:cNvCxnSpPr>
          <p:nvPr/>
        </p:nvCxnSpPr>
        <p:spPr bwMode="auto">
          <a:xfrm flipH="1" flipV="1">
            <a:off x="2569816" y="3611885"/>
            <a:ext cx="317103" cy="1041251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8" name="Straight Arrow Connector 55"/>
          <p:cNvCxnSpPr>
            <a:cxnSpLocks noChangeShapeType="1"/>
            <a:stCxn id="12" idx="0"/>
            <a:endCxn id="19" idx="2"/>
          </p:cNvCxnSpPr>
          <p:nvPr/>
        </p:nvCxnSpPr>
        <p:spPr bwMode="auto">
          <a:xfrm flipH="1" flipV="1">
            <a:off x="1029569" y="3611885"/>
            <a:ext cx="416396" cy="1067271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9" name="Straight Arrow Connector 66"/>
          <p:cNvCxnSpPr>
            <a:cxnSpLocks noChangeShapeType="1"/>
            <a:stCxn id="17" idx="0"/>
            <a:endCxn id="21" idx="2"/>
          </p:cNvCxnSpPr>
          <p:nvPr/>
        </p:nvCxnSpPr>
        <p:spPr bwMode="auto">
          <a:xfrm flipH="1" flipV="1">
            <a:off x="4586040" y="3611885"/>
            <a:ext cx="252834" cy="1418109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sp>
        <p:nvSpPr>
          <p:cNvPr id="34840" name="Oval 126"/>
          <p:cNvSpPr>
            <a:spLocks noChangeArrowheads="1"/>
          </p:cNvSpPr>
          <p:nvPr/>
        </p:nvSpPr>
        <p:spPr bwMode="auto">
          <a:xfrm>
            <a:off x="2267744" y="1161256"/>
            <a:ext cx="1612900" cy="1041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chemeClr val="accent1"/>
            </a:solidFill>
            <a:prstDash val="dash"/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41" name="Straight Arrow Connector 38"/>
          <p:cNvCxnSpPr>
            <a:cxnSpLocks noChangeShapeType="1"/>
            <a:stCxn id="46" idx="0"/>
            <a:endCxn id="34840" idx="4"/>
          </p:cNvCxnSpPr>
          <p:nvPr/>
        </p:nvCxnSpPr>
        <p:spPr bwMode="auto">
          <a:xfrm flipH="1" flipV="1">
            <a:off x="3074194" y="2202656"/>
            <a:ext cx="503734" cy="866304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2" name="Straight Arrow Connector 130"/>
          <p:cNvCxnSpPr>
            <a:cxnSpLocks noChangeShapeType="1"/>
            <a:stCxn id="12" idx="0"/>
            <a:endCxn id="20" idx="2"/>
          </p:cNvCxnSpPr>
          <p:nvPr/>
        </p:nvCxnSpPr>
        <p:spPr bwMode="auto">
          <a:xfrm flipV="1">
            <a:off x="1445965" y="3611885"/>
            <a:ext cx="1123851" cy="1067271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4" name="Straight Connector 43"/>
          <p:cNvCxnSpPr>
            <a:cxnSpLocks noChangeShapeType="1"/>
          </p:cNvCxnSpPr>
          <p:nvPr/>
        </p:nvCxnSpPr>
        <p:spPr bwMode="auto">
          <a:xfrm flipV="1">
            <a:off x="-1414" y="3861048"/>
            <a:ext cx="5778500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4845" name="Straight Connector 44"/>
          <p:cNvCxnSpPr>
            <a:cxnSpLocks noChangeShapeType="1"/>
          </p:cNvCxnSpPr>
          <p:nvPr/>
        </p:nvCxnSpPr>
        <p:spPr bwMode="auto">
          <a:xfrm flipV="1">
            <a:off x="-9352" y="2574131"/>
            <a:ext cx="5786438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4846" name="TextBox 47"/>
          <p:cNvSpPr txBox="1">
            <a:spLocks noChangeArrowheads="1"/>
          </p:cNvSpPr>
          <p:nvPr/>
        </p:nvSpPr>
        <p:spPr bwMode="auto">
          <a:xfrm rot="5400000">
            <a:off x="5015086" y="4855369"/>
            <a:ext cx="928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Members</a:t>
            </a:r>
          </a:p>
        </p:txBody>
      </p:sp>
      <p:sp>
        <p:nvSpPr>
          <p:cNvPr id="34847" name="TextBox 48"/>
          <p:cNvSpPr txBox="1">
            <a:spLocks noChangeArrowheads="1"/>
          </p:cNvSpPr>
          <p:nvPr/>
        </p:nvSpPr>
        <p:spPr bwMode="auto">
          <a:xfrm rot="5400000">
            <a:off x="4873759" y="2964190"/>
            <a:ext cx="1289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 smtClean="0">
                <a:solidFill>
                  <a:schemeClr val="accent2"/>
                </a:solidFill>
              </a:rPr>
              <a:t>Virtual</a:t>
            </a:r>
            <a:br>
              <a:rPr lang="en-US" sz="1400" smtClean="0">
                <a:solidFill>
                  <a:schemeClr val="accent2"/>
                </a:solidFill>
              </a:rPr>
            </a:br>
            <a:r>
              <a:rPr lang="en-US" sz="1400" smtClean="0">
                <a:solidFill>
                  <a:schemeClr val="accent2"/>
                </a:solidFill>
              </a:rPr>
              <a:t>Organisations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34848" name="TextBox 49"/>
          <p:cNvSpPr txBox="1">
            <a:spLocks noChangeArrowheads="1"/>
          </p:cNvSpPr>
          <p:nvPr/>
        </p:nvSpPr>
        <p:spPr bwMode="auto">
          <a:xfrm rot="5400000">
            <a:off x="4939679" y="1458913"/>
            <a:ext cx="119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GB" sz="1400">
                <a:solidFill>
                  <a:schemeClr val="accent2"/>
                </a:solidFill>
              </a:rPr>
              <a:t>Research  </a:t>
            </a:r>
            <a:br>
              <a:rPr lang="en-GB" sz="1400">
                <a:solidFill>
                  <a:schemeClr val="accent2"/>
                </a:solidFill>
              </a:rPr>
            </a:br>
            <a:r>
              <a:rPr lang="en-GB" sz="1400">
                <a:solidFill>
                  <a:schemeClr val="accent2"/>
                </a:solidFill>
              </a:rPr>
              <a:t>communities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911397" name="Rectangle 37"/>
          <p:cNvSpPr>
            <a:spLocks noChangeArrowheads="1"/>
          </p:cNvSpPr>
          <p:nvPr/>
        </p:nvSpPr>
        <p:spPr bwMode="auto">
          <a:xfrm>
            <a:off x="5940152" y="2708920"/>
            <a:ext cx="29876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54000">
            <a:spAutoFit/>
          </a:bodyPr>
          <a:lstStyle/>
          <a:p>
            <a:pPr marL="342900" indent="-342900">
              <a:defRPr/>
            </a:pPr>
            <a:r>
              <a:rPr lang="en-GB" sz="1400" b="1" smtClean="0">
                <a:latin typeface="Arial" charset="0"/>
                <a:cs typeface="+mn-cs"/>
              </a:rPr>
              <a:t>Most active VO groups:</a:t>
            </a:r>
            <a:endParaRPr lang="en-US" sz="14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High </a:t>
            </a:r>
            <a:r>
              <a:rPr lang="en-US" sz="1600">
                <a:solidFill>
                  <a:srgbClr val="00338F"/>
                </a:solidFill>
                <a:latin typeface="Arial" charset="0"/>
                <a:cs typeface="+mn-cs"/>
              </a:rPr>
              <a:t>Energy </a:t>
            </a: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Physics (wLCG)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Astronomy &amp; Astrophysics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Life Sciences (LSGC)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Earth Sciences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Computational Chemistry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Fusion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…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</p:txBody>
      </p:sp>
      <p:sp>
        <p:nvSpPr>
          <p:cNvPr id="34850" name="Rectangle 33"/>
          <p:cNvSpPr>
            <a:spLocks noChangeArrowheads="1"/>
          </p:cNvSpPr>
          <p:nvPr/>
        </p:nvSpPr>
        <p:spPr bwMode="auto">
          <a:xfrm>
            <a:off x="5292080" y="5667867"/>
            <a:ext cx="3767442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rgbClr val="FFCC66"/>
              </a:buClr>
            </a:pPr>
            <a:r>
              <a:rPr lang="en-US" sz="1600" b="1" smtClean="0">
                <a:solidFill>
                  <a:srgbClr val="2B519A"/>
                </a:solidFill>
              </a:rPr>
              <a:t>~22.000 users, ~230 </a:t>
            </a:r>
            <a:r>
              <a:rPr lang="en-US" sz="1600" b="1">
                <a:solidFill>
                  <a:srgbClr val="2B519A"/>
                </a:solidFill>
              </a:rPr>
              <a:t>Registered </a:t>
            </a:r>
            <a:r>
              <a:rPr lang="en-US" sz="1600" b="1" smtClean="0">
                <a:solidFill>
                  <a:srgbClr val="2B519A"/>
                </a:solidFill>
              </a:rPr>
              <a:t>VOs:</a:t>
            </a:r>
          </a:p>
          <a:p>
            <a:pPr marL="342900" indent="-342900" algn="r">
              <a:spcBef>
                <a:spcPct val="20000"/>
              </a:spcBef>
              <a:buClr>
                <a:srgbClr val="FFCC66"/>
              </a:buClr>
            </a:pPr>
            <a:r>
              <a:rPr lang="en-GB" sz="1600" smtClean="0">
                <a:hlinkClick r:id="rId3"/>
              </a:rPr>
              <a:t>http://operations-portal.egi.eu/vo</a:t>
            </a:r>
            <a:r>
              <a:rPr lang="en-GB" sz="1600" smtClean="0"/>
              <a:t> </a:t>
            </a:r>
            <a:endParaRPr lang="en-US" sz="1600" b="1" smtClean="0">
              <a:solidFill>
                <a:srgbClr val="2B519A"/>
              </a:solidFill>
            </a:endParaRPr>
          </a:p>
          <a:p>
            <a:pPr marL="342900" indent="-342900" algn="r">
              <a:spcBef>
                <a:spcPct val="20000"/>
              </a:spcBef>
              <a:buClr>
                <a:srgbClr val="FFCC66"/>
              </a:buClr>
            </a:pP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51520" y="5589240"/>
            <a:ext cx="73348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273954" y="5589240"/>
            <a:ext cx="78587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31840" y="5589240"/>
            <a:ext cx="86409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5940152" y="1124744"/>
            <a:ext cx="313184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54000">
            <a:spAutoFit/>
          </a:bodyPr>
          <a:lstStyle/>
          <a:p>
            <a:pPr marL="342900" indent="-342900">
              <a:defRPr/>
            </a:pPr>
            <a:r>
              <a:rPr lang="en-GB" sz="1400" b="1" smtClean="0">
                <a:latin typeface="Arial" charset="0"/>
                <a:cs typeface="+mn-cs"/>
              </a:rPr>
              <a:t>Current VRCs:</a:t>
            </a:r>
            <a:endParaRPr lang="en-US" sz="1400" b="1" dirty="0"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 wLCG - High </a:t>
            </a:r>
            <a:r>
              <a:rPr lang="en-US" sz="1600">
                <a:solidFill>
                  <a:srgbClr val="00338F"/>
                </a:solidFill>
                <a:latin typeface="Arial" charset="0"/>
                <a:cs typeface="+mn-cs"/>
              </a:rPr>
              <a:t>Energy </a:t>
            </a: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Physics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WeNMR – Structural biology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LSGC – Life sciences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(HMRC – Hydro-Meteorology)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(CLARIN – Humanities)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115616" y="5589240"/>
            <a:ext cx="73348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2008" y="2780928"/>
            <a:ext cx="1907704" cy="3456384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 anchorCtr="0"/>
          <a:lstStyle/>
          <a:p>
            <a:pPr algn="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067944" y="5589240"/>
            <a:ext cx="86409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051720" y="2780928"/>
            <a:ext cx="3203848" cy="3456384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 anchorCtr="0"/>
          <a:lstStyle/>
          <a:p>
            <a:pPr algn="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Diamond 45"/>
          <p:cNvSpPr/>
          <p:nvPr/>
        </p:nvSpPr>
        <p:spPr bwMode="auto">
          <a:xfrm>
            <a:off x="3131840" y="3068960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 smtClean="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  <a:endParaRPr lang="en-US" sz="140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48" name="Straight Arrow Connector 52"/>
          <p:cNvCxnSpPr>
            <a:cxnSpLocks noChangeShapeType="1"/>
            <a:stCxn id="15" idx="0"/>
            <a:endCxn id="46" idx="2"/>
          </p:cNvCxnSpPr>
          <p:nvPr/>
        </p:nvCxnSpPr>
        <p:spPr bwMode="auto">
          <a:xfrm flipH="1" flipV="1">
            <a:off x="3577928" y="3611885"/>
            <a:ext cx="87659" cy="1387946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54" name="Straight Arrow Connector 52"/>
          <p:cNvCxnSpPr>
            <a:cxnSpLocks noChangeShapeType="1"/>
            <a:stCxn id="16" idx="0"/>
            <a:endCxn id="46" idx="2"/>
          </p:cNvCxnSpPr>
          <p:nvPr/>
        </p:nvCxnSpPr>
        <p:spPr bwMode="auto">
          <a:xfrm flipH="1" flipV="1">
            <a:off x="3577928" y="3611885"/>
            <a:ext cx="598958" cy="795809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62" name="Straight Arrow Connector 38"/>
          <p:cNvCxnSpPr>
            <a:cxnSpLocks noChangeShapeType="1"/>
            <a:stCxn id="20" idx="0"/>
            <a:endCxn id="34840" idx="4"/>
          </p:cNvCxnSpPr>
          <p:nvPr/>
        </p:nvCxnSpPr>
        <p:spPr bwMode="auto">
          <a:xfrm flipV="1">
            <a:off x="2569816" y="2202656"/>
            <a:ext cx="504378" cy="866304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sp>
        <p:nvSpPr>
          <p:cNvPr id="73" name="Rectangle 72"/>
          <p:cNvSpPr/>
          <p:nvPr/>
        </p:nvSpPr>
        <p:spPr>
          <a:xfrm>
            <a:off x="4427984" y="2719953"/>
            <a:ext cx="474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smtClean="0">
                <a:solidFill>
                  <a:schemeClr val="accent6">
                    <a:lumMod val="50000"/>
                  </a:schemeClr>
                </a:solidFill>
              </a:rPr>
              <a:t>Grid</a:t>
            </a:r>
            <a:endParaRPr lang="en-GB" sz="1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87624" y="2719953"/>
            <a:ext cx="5838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smtClean="0">
                <a:solidFill>
                  <a:schemeClr val="accent6">
                    <a:lumMod val="50000"/>
                  </a:schemeClr>
                </a:solidFill>
              </a:rPr>
              <a:t>Cloud</a:t>
            </a:r>
            <a:endParaRPr lang="en-GB" sz="120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EGI, EGI.eu, EGI-InSPIRE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179512" y="1351309"/>
            <a:ext cx="8496944" cy="4525963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GB" smtClean="0"/>
              <a:t>EGI – A collaboration. An ecosystem.</a:t>
            </a:r>
          </a:p>
          <a:p>
            <a:pPr lvl="1" eaLnBrk="1" hangingPunct="1"/>
            <a:r>
              <a:rPr lang="en-GB" smtClean="0"/>
              <a:t>Operates the infrastructure – and does other things too! (see later)</a:t>
            </a:r>
          </a:p>
          <a:p>
            <a:pPr lvl="1" eaLnBrk="1" hangingPunct="1"/>
            <a:r>
              <a:rPr lang="en-GB" smtClean="0"/>
              <a:t>Aim: Support the digital European Research Area through a </a:t>
            </a:r>
            <a:br>
              <a:rPr lang="en-GB" smtClean="0"/>
            </a:br>
            <a:r>
              <a:rPr lang="en-GB" smtClean="0"/>
              <a:t>pan-European research infrastructure based on services federed from the NGIs</a:t>
            </a:r>
            <a:endParaRPr lang="en-US" smtClean="0"/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EGI.eu – A Dutch fundation owned by the NGIs</a:t>
            </a:r>
          </a:p>
          <a:p>
            <a:pPr lvl="1" eaLnBrk="1" hangingPunct="1"/>
            <a:r>
              <a:rPr lang="en-GB" smtClean="0"/>
              <a:t>To coordinate the work of EGI (operations, technology, user support, policy, community &amp; communications, administration)</a:t>
            </a:r>
            <a:endParaRPr lang="en-GB" dirty="0" smtClean="0"/>
          </a:p>
          <a:p>
            <a:pPr lvl="1" eaLnBrk="1" hangingPunct="1"/>
            <a:r>
              <a:rPr lang="en-GB" smtClean="0"/>
              <a:t>Sustainable, small organisation</a:t>
            </a:r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EGI-InSPIRE – An FP7 project</a:t>
            </a:r>
          </a:p>
          <a:p>
            <a:pPr lvl="1" eaLnBrk="1" hangingPunct="1"/>
            <a:r>
              <a:rPr lang="en-GB" smtClean="0"/>
              <a:t>Supports EGI.eu and EGI to transition to sustainable operational model</a:t>
            </a:r>
          </a:p>
          <a:p>
            <a:pPr lvl="1" eaLnBrk="1" hangingPunct="1"/>
            <a:r>
              <a:rPr lang="en-GB" smtClean="0"/>
              <a:t>May 2010 – April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What is an NGI?</a:t>
            </a:r>
            <a:br>
              <a:rPr lang="en-GB" sz="3600" smtClean="0"/>
            </a:br>
            <a:r>
              <a:rPr lang="en-GB" sz="3600" smtClean="0"/>
              <a:t> http://www.egi.eu/about/ngis/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3600400" cy="4525963"/>
          </a:xfrm>
        </p:spPr>
        <p:txBody>
          <a:bodyPr/>
          <a:lstStyle/>
          <a:p>
            <a:r>
              <a:rPr lang="en-GB" sz="2000" smtClean="0"/>
              <a:t>The country's single point of contact for government, research communities and resource centres as regards ICT services for e-science.</a:t>
            </a:r>
          </a:p>
          <a:p>
            <a:r>
              <a:rPr lang="en-GB" sz="2000" smtClean="0"/>
              <a:t>Manage the computing resources and support services they provide to the European Grid Infrastructure.</a:t>
            </a:r>
          </a:p>
          <a:p>
            <a:r>
              <a:rPr lang="en-GB" sz="2000" smtClean="0"/>
              <a:t>Has named contact for:</a:t>
            </a:r>
          </a:p>
          <a:p>
            <a:pPr lvl="1"/>
            <a:r>
              <a:rPr lang="en-GB" sz="1600" smtClean="0"/>
              <a:t>International liaison (NILs)</a:t>
            </a:r>
          </a:p>
          <a:p>
            <a:pPr lvl="1"/>
            <a:r>
              <a:rPr lang="en-GB" sz="1600" smtClean="0"/>
              <a:t>User support</a:t>
            </a:r>
          </a:p>
          <a:p>
            <a:pPr lvl="1"/>
            <a:r>
              <a:rPr lang="en-GB" sz="1600" smtClean="0"/>
              <a:t>Infrastructure Operation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268760"/>
            <a:ext cx="5084836" cy="4776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8" idx="1"/>
          </p:cNvCxnSpPr>
          <p:nvPr/>
        </p:nvCxnSpPr>
        <p:spPr>
          <a:xfrm flipV="1">
            <a:off x="3203848" y="3392996"/>
            <a:ext cx="1512168" cy="154817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4716016" y="3068960"/>
            <a:ext cx="216024" cy="64807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611188" y="1196752"/>
            <a:ext cx="807561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</a:t>
            </a:r>
            <a:br>
              <a:rPr lang="en-GB" sz="2400" dirty="0" smtClean="0"/>
            </a:br>
            <a:r>
              <a:rPr lang="en-GB" sz="2400" dirty="0" smtClean="0"/>
              <a:t>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</a:t>
            </a:r>
            <a:r>
              <a:rPr lang="en-GB" sz="2400" smtClean="0"/>
              <a:t>: 9261PMs (192 FTE)</a:t>
            </a:r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91922" y="4797152"/>
            <a:ext cx="3481388" cy="1311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8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18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18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80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sz="1800" smtClean="0">
                <a:solidFill>
                  <a:srgbClr val="333399"/>
                </a:solidFill>
                <a:latin typeface="Arial" charset="0"/>
              </a:rPr>
              <a:t>EGI.eu (coordinator)</a:t>
            </a:r>
            <a:br>
              <a:rPr lang="en-GB" sz="1800" smtClean="0">
                <a:solidFill>
                  <a:srgbClr val="333399"/>
                </a:solidFill>
                <a:latin typeface="Arial" charset="0"/>
              </a:rPr>
            </a:br>
            <a:r>
              <a:rPr lang="en-GB" sz="180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18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18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18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18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616" y="2420888"/>
            <a:ext cx="3456384" cy="355739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2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Web Gadgets: </a:t>
            </a:r>
            <a:br>
              <a:rPr lang="en-GB" sz="2400" smtClean="0"/>
            </a:br>
            <a:r>
              <a:rPr lang="en-GB" sz="2400" smtClean="0"/>
              <a:t>Embed EGI collaboration services into Websites!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0" y="1052736"/>
            <a:ext cx="9035480" cy="4525963"/>
          </a:xfrm>
        </p:spPr>
        <p:txBody>
          <a:bodyPr/>
          <a:lstStyle/>
          <a:p>
            <a:pPr marL="177800" indent="-177800"/>
            <a:r>
              <a:rPr lang="en-GB" sz="2400" smtClean="0"/>
              <a:t>The simplest way to reuse EGI services: embed EGI gadgets into your website</a:t>
            </a:r>
          </a:p>
          <a:p>
            <a:pPr marL="177800" indent="-177800"/>
            <a:r>
              <a:rPr lang="en-GB" sz="2400" smtClean="0"/>
              <a:t>Benefits</a:t>
            </a:r>
          </a:p>
          <a:p>
            <a:pPr lvl="1"/>
            <a:r>
              <a:rPr lang="en-GB" sz="2000" smtClean="0"/>
              <a:t>Customisability</a:t>
            </a:r>
            <a:endParaRPr lang="en-GB" sz="2000" dirty="0" smtClean="0"/>
          </a:p>
          <a:p>
            <a:pPr lvl="1"/>
            <a:r>
              <a:rPr lang="en-GB" sz="2000" dirty="0" smtClean="0"/>
              <a:t>Reusability</a:t>
            </a:r>
          </a:p>
          <a:p>
            <a:pPr lvl="1"/>
            <a:r>
              <a:rPr lang="en-GB" sz="2000" dirty="0" smtClean="0"/>
              <a:t>Compatibility </a:t>
            </a:r>
          </a:p>
          <a:p>
            <a:pPr marL="177800" indent="-177800"/>
            <a:r>
              <a:rPr lang="en-GB" sz="2400" dirty="0" smtClean="0"/>
              <a:t>Existing gadgets:</a:t>
            </a:r>
          </a:p>
          <a:p>
            <a:pPr lvl="1"/>
            <a:r>
              <a:rPr lang="en-GB" sz="2000" dirty="0" smtClean="0"/>
              <a:t>Application Database</a:t>
            </a:r>
          </a:p>
          <a:p>
            <a:pPr lvl="1"/>
            <a:r>
              <a:rPr lang="en-GB" sz="2000" dirty="0" smtClean="0"/>
              <a:t>Training Marketplace</a:t>
            </a:r>
          </a:p>
          <a:p>
            <a:pPr lvl="1"/>
            <a:r>
              <a:rPr lang="en-GB" sz="2000" smtClean="0"/>
              <a:t>Requirement Tracker</a:t>
            </a:r>
          </a:p>
          <a:p>
            <a:pPr lvl="1"/>
            <a:r>
              <a:rPr lang="en-GB" sz="2000" smtClean="0"/>
              <a:t>Grid Relational DBs Catalogue</a:t>
            </a:r>
            <a:endParaRPr lang="en-GB" sz="2000" dirty="0" smtClean="0"/>
          </a:p>
          <a:p>
            <a:pPr marL="177800" indent="-177800"/>
            <a:r>
              <a:rPr lang="en-GB" sz="2400" smtClean="0">
                <a:solidFill>
                  <a:srgbClr val="FF0000"/>
                </a:solidFill>
              </a:rPr>
              <a:t>Use </a:t>
            </a:r>
            <a:r>
              <a:rPr lang="en-GB" sz="2400" dirty="0" smtClean="0">
                <a:solidFill>
                  <a:srgbClr val="FF0000"/>
                </a:solidFill>
              </a:rPr>
              <a:t>and </a:t>
            </a:r>
            <a:r>
              <a:rPr lang="en-GB" sz="2400" smtClean="0">
                <a:solidFill>
                  <a:srgbClr val="FF0000"/>
                </a:solidFill>
              </a:rPr>
              <a:t>develop gadgets &amp; share them through EGI: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177800" indent="0">
              <a:buNone/>
            </a:pPr>
            <a:r>
              <a:rPr lang="en-GB" sz="2400" smtClean="0">
                <a:hlinkClick r:id="rId2"/>
              </a:rPr>
              <a:t>www.egi.eu/user-support/gadgets</a:t>
            </a:r>
            <a:r>
              <a:rPr lang="en-GB" sz="2400" smtClean="0"/>
              <a:t> </a:t>
            </a:r>
            <a:r>
              <a:rPr lang="en-GB" sz="240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060848"/>
            <a:ext cx="3024336" cy="33145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4359771" cy="19779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/>
          <p:cNvSpPr/>
          <p:nvPr/>
        </p:nvSpPr>
        <p:spPr>
          <a:xfrm>
            <a:off x="2339752" y="4718816"/>
            <a:ext cx="4726577" cy="1950544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 flipV="1">
            <a:off x="2502618" y="4296544"/>
            <a:ext cx="4388725" cy="2145599"/>
          </a:xfrm>
          <a:prstGeom prst="pie">
            <a:avLst>
              <a:gd name="adj1" fmla="val 17868774"/>
              <a:gd name="adj2" fmla="val 17852836"/>
            </a:avLst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EGI Infrastructure: </a:t>
            </a:r>
            <a:br>
              <a:rPr lang="en-US" sz="3600" smtClean="0"/>
            </a:br>
            <a:r>
              <a:rPr lang="en-US" sz="3600" smtClean="0"/>
              <a:t>The platform model</a:t>
            </a:r>
            <a:endParaRPr lang="en-US" sz="3600" dirty="0"/>
          </a:p>
        </p:txBody>
      </p:sp>
      <p:sp>
        <p:nvSpPr>
          <p:cNvPr id="3" name="Pie 2"/>
          <p:cNvSpPr/>
          <p:nvPr/>
        </p:nvSpPr>
        <p:spPr>
          <a:xfrm>
            <a:off x="2581727" y="4142752"/>
            <a:ext cx="4726577" cy="1950544"/>
          </a:xfrm>
          <a:prstGeom prst="pie">
            <a:avLst>
              <a:gd name="adj1" fmla="val 3733834"/>
              <a:gd name="adj2" fmla="val 14618452"/>
            </a:avLst>
          </a:prstGeom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2987824" y="2745282"/>
            <a:ext cx="1193166" cy="2145599"/>
          </a:xfrm>
          <a:prstGeom prst="can">
            <a:avLst>
              <a:gd name="adj" fmla="val 14409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Community Platform</a:t>
            </a: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9132" y="5694404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/>
              <a:t>EGI resources (cores &amp; storage)</a:t>
            </a:r>
            <a:endParaRPr lang="en-GB" sz="1400" b="1"/>
          </a:p>
        </p:txBody>
      </p:sp>
      <p:sp>
        <p:nvSpPr>
          <p:cNvPr id="48" name="Rectangle 47"/>
          <p:cNvSpPr/>
          <p:nvPr/>
        </p:nvSpPr>
        <p:spPr>
          <a:xfrm>
            <a:off x="3675065" y="4258237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49" name="Rectangle 48"/>
          <p:cNvSpPr/>
          <p:nvPr/>
        </p:nvSpPr>
        <p:spPr>
          <a:xfrm>
            <a:off x="3131840" y="4355764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0" name="Rectangle 49"/>
          <p:cNvSpPr/>
          <p:nvPr/>
        </p:nvSpPr>
        <p:spPr>
          <a:xfrm>
            <a:off x="3229368" y="3868128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7" name="TextBox 56"/>
          <p:cNvSpPr txBox="1"/>
          <p:nvPr/>
        </p:nvSpPr>
        <p:spPr>
          <a:xfrm>
            <a:off x="7236296" y="4038163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rgbClr val="7030A0"/>
                </a:solidFill>
              </a:rPr>
              <a:t>EGI Core Infrastructure</a:t>
            </a:r>
            <a:br>
              <a:rPr lang="en-GB" sz="1600" b="1" smtClean="0">
                <a:solidFill>
                  <a:srgbClr val="7030A0"/>
                </a:solidFill>
              </a:rPr>
            </a:br>
            <a:r>
              <a:rPr lang="en-GB" sz="1600" b="1" smtClean="0">
                <a:solidFill>
                  <a:srgbClr val="7030A0"/>
                </a:solidFill>
              </a:rPr>
              <a:t>Platform</a:t>
            </a:r>
          </a:p>
          <a:p>
            <a:pPr algn="ctr"/>
            <a:r>
              <a:rPr lang="en-GB" sz="1600" b="1" smtClean="0">
                <a:solidFill>
                  <a:srgbClr val="7030A0"/>
                </a:solidFill>
              </a:rPr>
              <a:t>(Operation tools)</a:t>
            </a:r>
            <a:endParaRPr lang="en-GB" sz="1600" b="1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3501008"/>
            <a:ext cx="212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/>
                </a:solidFill>
              </a:rPr>
              <a:t>EGI Cloud Infrastructure</a:t>
            </a:r>
            <a:br>
              <a:rPr lang="en-GB" b="1" smtClean="0">
                <a:solidFill>
                  <a:schemeClr val="accent1"/>
                </a:solidFill>
              </a:rPr>
            </a:br>
            <a:r>
              <a:rPr lang="en-GB" b="1" smtClean="0">
                <a:solidFill>
                  <a:schemeClr val="accent1"/>
                </a:solidFill>
              </a:rPr>
              <a:t>Platform</a:t>
            </a:r>
          </a:p>
          <a:p>
            <a:pPr algn="ctr"/>
            <a:r>
              <a:rPr lang="en-GB" b="1" smtClean="0">
                <a:solidFill>
                  <a:schemeClr val="accent1"/>
                </a:solidFill>
              </a:rPr>
              <a:t>(FedCloud)</a:t>
            </a:r>
            <a:endParaRPr lang="en-GB" b="1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67744" y="4221088"/>
            <a:ext cx="492186" cy="475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48264" y="4653136"/>
            <a:ext cx="648072" cy="5040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59832" y="1196752"/>
            <a:ext cx="35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smtClean="0"/>
              <a:t>Virtual Research Communities</a:t>
            </a:r>
            <a:endParaRPr lang="en-GB" b="1" i="1"/>
          </a:p>
        </p:txBody>
      </p:sp>
      <p:pic>
        <p:nvPicPr>
          <p:cNvPr id="7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/>
          <p:cNvSpPr/>
          <p:nvPr/>
        </p:nvSpPr>
        <p:spPr>
          <a:xfrm>
            <a:off x="4427984" y="1628800"/>
            <a:ext cx="720080" cy="3600400"/>
          </a:xfrm>
          <a:prstGeom prst="can">
            <a:avLst>
              <a:gd name="adj" fmla="val 178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EGI Collaboration platform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3" name="Can 62"/>
          <p:cNvSpPr/>
          <p:nvPr/>
        </p:nvSpPr>
        <p:spPr>
          <a:xfrm>
            <a:off x="5508104" y="3068960"/>
            <a:ext cx="1152128" cy="2210527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wLCG Community Platform</a:t>
            </a:r>
          </a:p>
        </p:txBody>
      </p:sp>
      <p:sp>
        <p:nvSpPr>
          <p:cNvPr id="72" name="Left Arrow 71"/>
          <p:cNvSpPr/>
          <p:nvPr/>
        </p:nvSpPr>
        <p:spPr>
          <a:xfrm rot="16200000">
            <a:off x="5785615" y="2431409"/>
            <a:ext cx="555018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Arrow 72"/>
          <p:cNvSpPr/>
          <p:nvPr/>
        </p:nvSpPr>
        <p:spPr>
          <a:xfrm rot="10800000" flipH="1">
            <a:off x="5220072" y="1700808"/>
            <a:ext cx="360040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16216" y="2361654"/>
            <a:ext cx="212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3">
                    <a:lumMod val="75000"/>
                  </a:schemeClr>
                </a:solidFill>
              </a:rPr>
              <a:t>Community Platform</a:t>
            </a:r>
          </a:p>
          <a:p>
            <a:pPr algn="ctr"/>
            <a:r>
              <a:rPr lang="en-GB" b="1" smtClean="0">
                <a:solidFill>
                  <a:schemeClr val="accent3">
                    <a:lumMod val="75000"/>
                  </a:schemeClr>
                </a:solidFill>
              </a:rPr>
              <a:t>(UMD)</a:t>
            </a:r>
            <a:endParaRPr lang="en-GB" b="1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372200" y="2924944"/>
            <a:ext cx="648072" cy="50405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2941" y="1231592"/>
            <a:ext cx="2128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6">
                    <a:lumMod val="75000"/>
                  </a:schemeClr>
                </a:solidFill>
              </a:rPr>
              <a:t>Collaboration Platform</a:t>
            </a:r>
          </a:p>
          <a:p>
            <a:pPr algn="ctr"/>
            <a:r>
              <a:rPr lang="en-GB" b="1" smtClean="0">
                <a:solidFill>
                  <a:schemeClr val="accent6">
                    <a:lumMod val="75000"/>
                  </a:schemeClr>
                </a:solidFill>
              </a:rPr>
              <a:t>(AppDB, Training Marketplace, DocDB,...)</a:t>
            </a:r>
            <a:endParaRPr lang="en-GB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35" idx="3"/>
          </p:cNvCxnSpPr>
          <p:nvPr/>
        </p:nvCxnSpPr>
        <p:spPr>
          <a:xfrm>
            <a:off x="2411760" y="1970256"/>
            <a:ext cx="2376264" cy="1858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7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The current community platform: </a:t>
            </a:r>
            <a:br>
              <a:rPr lang="en-GB" sz="2800" smtClean="0"/>
            </a:br>
            <a:r>
              <a:rPr lang="en-GB" sz="2800" smtClean="0"/>
              <a:t>Unified Middleware Distribution (UMD)</a:t>
            </a:r>
            <a:endParaRPr lang="en-GB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052736"/>
            <a:ext cx="8075612" cy="2088232"/>
          </a:xfrm>
        </p:spPr>
        <p:txBody>
          <a:bodyPr/>
          <a:lstStyle/>
          <a:p>
            <a:pPr marL="342900" lvl="2" indent="-342900"/>
            <a:r>
              <a:rPr lang="en-GB" sz="2000" smtClean="0"/>
              <a:t>External technology providers: EMI (ARC, gLite, UNICORE, dCACHE), IGE (Globus), EDGI (desktop grids), SAGA, …</a:t>
            </a:r>
          </a:p>
          <a:p>
            <a:pPr marL="342900" lvl="2" indent="-342900"/>
            <a:r>
              <a:rPr lang="en-GB" sz="2000" smtClean="0"/>
              <a:t>UMD capabilities captured in UMD roadmap </a:t>
            </a:r>
            <a:br>
              <a:rPr lang="en-GB" sz="2000" smtClean="0"/>
            </a:br>
            <a:r>
              <a:rPr lang="en-GB" sz="2000" smtClean="0"/>
              <a:t>(last version 2012 May: </a:t>
            </a:r>
            <a:r>
              <a:rPr lang="en-GB" sz="2000" smtClean="0">
                <a:hlinkClick r:id="rId2"/>
              </a:rPr>
              <a:t>https://documents.egi.eu/document/612</a:t>
            </a:r>
            <a:r>
              <a:rPr lang="en-GB" sz="2000" smtClean="0"/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1900" y="4038258"/>
            <a:ext cx="5220580" cy="133495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 anchor="t" anchorCtr="1">
            <a:noAutofit/>
          </a:bodyPr>
          <a:lstStyle/>
          <a:p>
            <a:r>
              <a:rPr lang="en-GB" dirty="0" smtClean="0"/>
              <a:t>Operations</a:t>
            </a:r>
            <a:endParaRPr lang="en-GB" dirty="0"/>
          </a:p>
        </p:txBody>
      </p:sp>
      <p:sp>
        <p:nvSpPr>
          <p:cNvPr id="7" name="Delay 37"/>
          <p:cNvSpPr/>
          <p:nvPr/>
        </p:nvSpPr>
        <p:spPr>
          <a:xfrm>
            <a:off x="323528" y="5373216"/>
            <a:ext cx="8424936" cy="576064"/>
          </a:xfrm>
          <a:custGeom>
            <a:avLst/>
            <a:gdLst/>
            <a:ahLst/>
            <a:cxnLst/>
            <a:rect l="l" t="t" r="r" b="b"/>
            <a:pathLst>
              <a:path w="8424936" h="576064">
                <a:moveTo>
                  <a:pt x="288032" y="0"/>
                </a:moveTo>
                <a:lnTo>
                  <a:pt x="504056" y="0"/>
                </a:lnTo>
                <a:lnTo>
                  <a:pt x="576064" y="0"/>
                </a:lnTo>
                <a:lnTo>
                  <a:pt x="7848872" y="0"/>
                </a:lnTo>
                <a:lnTo>
                  <a:pt x="8136904" y="0"/>
                </a:lnTo>
                <a:cubicBezTo>
                  <a:pt x="8295980" y="0"/>
                  <a:pt x="8424936" y="128956"/>
                  <a:pt x="8424936" y="288032"/>
                </a:cubicBezTo>
                <a:cubicBezTo>
                  <a:pt x="8424936" y="447108"/>
                  <a:pt x="8295980" y="576064"/>
                  <a:pt x="8136904" y="576064"/>
                </a:cubicBezTo>
                <a:lnTo>
                  <a:pt x="7848872" y="576064"/>
                </a:lnTo>
                <a:lnTo>
                  <a:pt x="576064" y="576064"/>
                </a:lnTo>
                <a:lnTo>
                  <a:pt x="504056" y="576064"/>
                </a:lnTo>
                <a:lnTo>
                  <a:pt x="288032" y="576064"/>
                </a:lnTo>
                <a:cubicBezTo>
                  <a:pt x="128956" y="576064"/>
                  <a:pt x="0" y="447108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Provisioning Infrastructure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503548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2231740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1835696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292080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563888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779912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Staged</a:t>
            </a:r>
          </a:p>
          <a:p>
            <a:pPr algn="ctr"/>
            <a:r>
              <a:rPr lang="en-GB" sz="1600" dirty="0" smtClean="0"/>
              <a:t>Rollout</a:t>
            </a:r>
            <a:endParaRPr lang="en-GB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051720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Criteria</a:t>
            </a:r>
          </a:p>
          <a:p>
            <a:pPr algn="ctr"/>
            <a:r>
              <a:rPr lang="en-GB" dirty="0" smtClean="0"/>
              <a:t>Verification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508104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Production</a:t>
            </a:r>
            <a:endParaRPr lang="en-GB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23528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Criteria</a:t>
            </a:r>
          </a:p>
          <a:p>
            <a:pPr algn="ctr"/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323528" y="2708920"/>
            <a:ext cx="324036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External Technology Providers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36296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Deployed Software</a:t>
            </a:r>
          </a:p>
          <a:p>
            <a:pPr algn="ctr"/>
            <a:r>
              <a:rPr lang="en-GB" sz="1600" smtClean="0"/>
              <a:t>Helpdesk unit</a:t>
            </a:r>
            <a:endParaRPr lang="en-GB" sz="1600" dirty="0"/>
          </a:p>
        </p:txBody>
      </p:sp>
      <p:sp>
        <p:nvSpPr>
          <p:cNvPr id="19" name="Right Arrow 18"/>
          <p:cNvSpPr/>
          <p:nvPr/>
        </p:nvSpPr>
        <p:spPr>
          <a:xfrm>
            <a:off x="7020272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-39121" y="3645024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Requirements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72297" y="364502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Software</a:t>
            </a:r>
            <a:endParaRPr lang="en-GB" sz="1400" dirty="0"/>
          </a:p>
        </p:txBody>
      </p:sp>
      <p:cxnSp>
        <p:nvCxnSpPr>
          <p:cNvPr id="24" name="Straight Arrow Connector 23"/>
          <p:cNvCxnSpPr>
            <a:stCxn id="6" idx="0"/>
            <a:endCxn id="25" idx="2"/>
          </p:cNvCxnSpPr>
          <p:nvPr/>
        </p:nvCxnSpPr>
        <p:spPr>
          <a:xfrm flipV="1">
            <a:off x="6282190" y="3573016"/>
            <a:ext cx="18002" cy="46524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220072" y="2852936"/>
            <a:ext cx="2160240" cy="72008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Core infrastructure platform</a:t>
            </a:r>
            <a:endParaRPr lang="en-GB"/>
          </a:p>
        </p:txBody>
      </p:sp>
      <p:sp>
        <p:nvSpPr>
          <p:cNvPr id="22" name="Rounded Rectangular Callout 21"/>
          <p:cNvSpPr/>
          <p:nvPr/>
        </p:nvSpPr>
        <p:spPr>
          <a:xfrm>
            <a:off x="1043608" y="2636912"/>
            <a:ext cx="1872208" cy="936104"/>
          </a:xfrm>
          <a:prstGeom prst="wedgeRoundRectCallout">
            <a:avLst>
              <a:gd name="adj1" fmla="val -38017"/>
              <a:gd name="adj2" fmla="val 166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/>
              <a:t>By EGI user communities and other stakeholders</a:t>
            </a:r>
            <a:endParaRPr lang="en-GB" sz="160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59024"/>
            <a:ext cx="8496944" cy="4878288"/>
          </a:xfrm>
          <a:noFill/>
        </p:spPr>
        <p:txBody>
          <a:bodyPr/>
          <a:lstStyle/>
          <a:p>
            <a:r>
              <a:rPr lang="en-GB" sz="2400" b="1" smtClean="0"/>
              <a:t>Structural biology </a:t>
            </a:r>
            <a:r>
              <a:rPr lang="en-GB" sz="2400" smtClean="0"/>
              <a:t>– We-NMR project: </a:t>
            </a:r>
            <a:br>
              <a:rPr lang="en-GB" sz="2400" smtClean="0"/>
            </a:br>
            <a:r>
              <a:rPr lang="en-GB" sz="2400" smtClean="0"/>
              <a:t>Gromacs training environments</a:t>
            </a:r>
          </a:p>
          <a:p>
            <a:r>
              <a:rPr lang="en-GB" sz="2400" b="1" smtClean="0"/>
              <a:t>Ecology</a:t>
            </a:r>
            <a:r>
              <a:rPr lang="en-GB" sz="2400" smtClean="0"/>
              <a:t> – BioVel project: </a:t>
            </a:r>
            <a:br>
              <a:rPr lang="en-GB" sz="2400" smtClean="0"/>
            </a:br>
            <a:r>
              <a:rPr lang="en-GB" sz="2400" smtClean="0"/>
              <a:t>Remote hosting of OpenModeller service</a:t>
            </a:r>
          </a:p>
          <a:p>
            <a:r>
              <a:rPr lang="en-GB" sz="2400" b="1" smtClean="0"/>
              <a:t>Linguistics</a:t>
            </a:r>
            <a:r>
              <a:rPr lang="en-GB" sz="2400" smtClean="0"/>
              <a:t> – CLARIN project: </a:t>
            </a:r>
            <a:br>
              <a:rPr lang="en-GB" sz="2400" smtClean="0"/>
            </a:br>
            <a:r>
              <a:rPr lang="en-GB" sz="2400" smtClean="0"/>
              <a:t>Scalable ‘British National Corpus’ service (BNCWeb)</a:t>
            </a:r>
          </a:p>
          <a:p>
            <a:r>
              <a:rPr lang="en-GB" sz="2400" b="1" smtClean="0"/>
              <a:t>Software development</a:t>
            </a:r>
            <a:r>
              <a:rPr lang="en-GB" sz="2400" smtClean="0"/>
              <a:t> – SCI-BUS project: </a:t>
            </a:r>
            <a:br>
              <a:rPr lang="en-GB" sz="2400" smtClean="0"/>
            </a:br>
            <a:r>
              <a:rPr lang="en-GB" sz="2400" smtClean="0"/>
              <a:t>Simulated environments for portal testing</a:t>
            </a:r>
          </a:p>
          <a:p>
            <a:r>
              <a:rPr lang="en-GB" sz="2400" b="1" smtClean="0"/>
              <a:t>Space science </a:t>
            </a:r>
            <a:r>
              <a:rPr lang="en-GB" sz="2400" smtClean="0"/>
              <a:t>– ASTRA-GAIA project: </a:t>
            </a:r>
            <a:br>
              <a:rPr lang="en-GB" sz="2400" smtClean="0"/>
            </a:br>
            <a:r>
              <a:rPr lang="en-GB" sz="2400" smtClean="0"/>
              <a:t>Data integration with scalable workflows </a:t>
            </a:r>
          </a:p>
          <a:p>
            <a:pPr>
              <a:lnSpc>
                <a:spcPct val="120000"/>
              </a:lnSpc>
            </a:pPr>
            <a:endParaRPr lang="en-GB" sz="2400" smtClean="0"/>
          </a:p>
          <a:p>
            <a:pPr lvl="1">
              <a:lnSpc>
                <a:spcPct val="120000"/>
              </a:lnSpc>
            </a:pPr>
            <a:endParaRPr lang="en-GB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16024"/>
            <a:ext cx="7236296" cy="620688"/>
          </a:xfrm>
        </p:spPr>
        <p:txBody>
          <a:bodyPr/>
          <a:lstStyle/>
          <a:p>
            <a:r>
              <a:rPr lang="en-GB" sz="3600" b="0" smtClean="0"/>
              <a:t>Some of the EGI FedCloud</a:t>
            </a:r>
            <a:br>
              <a:rPr lang="en-GB" sz="3600" b="0" smtClean="0"/>
            </a:br>
            <a:r>
              <a:rPr lang="en-GB" sz="3600" b="0" smtClean="0"/>
              <a:t> pilot use cases</a:t>
            </a:r>
            <a:endParaRPr lang="en-GB" sz="3600" b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558" y="2352630"/>
            <a:ext cx="2063954" cy="5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5113" y="1340768"/>
            <a:ext cx="1493915" cy="748043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3908" y="2964552"/>
            <a:ext cx="1912363" cy="46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CI-BUS_logo_2011_300d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9467" y="3799039"/>
            <a:ext cx="754347" cy="7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9985" y="4666885"/>
            <a:ext cx="950674" cy="7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504" y="5661248"/>
            <a:ext cx="862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Join as pilot use case, or as provider of high level service on top of the EGI Cloud!</a:t>
            </a:r>
          </a:p>
          <a:p>
            <a:r>
              <a:rPr lang="en-GB" smtClean="0">
                <a:solidFill>
                  <a:srgbClr val="FF0000"/>
                </a:solidFill>
              </a:rPr>
              <a:t>http://go.egi.eu/cloud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48464" cy="4525963"/>
          </a:xfrm>
        </p:spPr>
        <p:txBody>
          <a:bodyPr/>
          <a:lstStyle/>
          <a:p>
            <a:r>
              <a:rPr lang="en-GB" smtClean="0"/>
              <a:t>EGI overview</a:t>
            </a:r>
          </a:p>
          <a:p>
            <a:pPr lvl="1"/>
            <a:r>
              <a:rPr lang="en-GB" sz="2400" smtClean="0"/>
              <a:t>Contributors</a:t>
            </a:r>
            <a:endParaRPr lang="en-GB" sz="2400" smtClean="0"/>
          </a:p>
          <a:p>
            <a:r>
              <a:rPr lang="en-GB" smtClean="0"/>
              <a:t>EGI services for research communities</a:t>
            </a:r>
          </a:p>
          <a:p>
            <a:pPr lvl="1"/>
            <a:r>
              <a:rPr lang="en-GB" sz="2400" smtClean="0"/>
              <a:t>Individual researchers </a:t>
            </a:r>
            <a:r>
              <a:rPr lang="en-GB" sz="2400" smtClean="0">
                <a:sym typeface="Wingdings" pitchFamily="2" charset="2"/>
              </a:rPr>
              <a:t> Research infrastructures</a:t>
            </a:r>
          </a:p>
          <a:p>
            <a:r>
              <a:rPr lang="en-GB" smtClean="0">
                <a:sym typeface="Wingdings" pitchFamily="2" charset="2"/>
              </a:rPr>
              <a:t>EISCAT3D </a:t>
            </a:r>
            <a:r>
              <a:rPr lang="en-GB" smtClean="0">
                <a:sym typeface="Wingdings" pitchFamily="2" charset="2"/>
              </a:rPr>
              <a:t>and EGI: Possible </a:t>
            </a:r>
            <a:r>
              <a:rPr lang="en-GB" smtClean="0">
                <a:sym typeface="Wingdings" pitchFamily="2" charset="2"/>
              </a:rPr>
              <a:t>collaborations</a:t>
            </a:r>
            <a:endParaRPr lang="en-GB" sz="2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European Grid Infrastructure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88432" cy="4525963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uropean</a:t>
            </a:r>
          </a:p>
          <a:p>
            <a:pPr lvl="1"/>
            <a:r>
              <a:rPr lang="en-GB" sz="2400" dirty="0" smtClean="0"/>
              <a:t>Over 35 countries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G</a:t>
            </a:r>
            <a:r>
              <a:rPr lang="en-GB" sz="2800" dirty="0" smtClean="0"/>
              <a:t>rid</a:t>
            </a:r>
          </a:p>
          <a:p>
            <a:pPr lvl="1"/>
            <a:r>
              <a:rPr lang="en-GB" sz="2400" smtClean="0"/>
              <a:t>Secure sharing of</a:t>
            </a:r>
            <a:br>
              <a:rPr lang="en-GB" sz="2400" smtClean="0"/>
            </a:br>
            <a:r>
              <a:rPr lang="en-GB" sz="2400" smtClean="0"/>
              <a:t>IT resources</a:t>
            </a:r>
            <a:endParaRPr lang="en-GB" sz="24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I</a:t>
            </a:r>
            <a:r>
              <a:rPr lang="en-GB" sz="2800" dirty="0" smtClean="0"/>
              <a:t>nfrastructure</a:t>
            </a:r>
          </a:p>
          <a:p>
            <a:pPr lvl="1"/>
            <a:r>
              <a:rPr lang="en-GB" sz="2400" smtClean="0"/>
              <a:t>Computers (clusters)</a:t>
            </a:r>
            <a:endParaRPr lang="en-GB" sz="2400" dirty="0" smtClean="0"/>
          </a:p>
          <a:p>
            <a:pPr lvl="1"/>
            <a:r>
              <a:rPr lang="en-GB" sz="2400" dirty="0" smtClean="0"/>
              <a:t>Data</a:t>
            </a:r>
          </a:p>
          <a:p>
            <a:pPr lvl="1"/>
            <a:r>
              <a:rPr lang="en-GB" sz="2400" smtClean="0"/>
              <a:t>Applications</a:t>
            </a:r>
            <a:endParaRPr lang="en-GB" sz="2400" dirty="0" smtClean="0"/>
          </a:p>
          <a:p>
            <a:pPr lvl="1"/>
            <a:r>
              <a:rPr lang="en-GB" sz="2400" dirty="0" smtClean="0"/>
              <a:t>…. </a:t>
            </a:r>
            <a:r>
              <a:rPr lang="en-GB" sz="2400" b="1" i="1" dirty="0">
                <a:solidFill>
                  <a:srgbClr val="FF0000"/>
                </a:solidFill>
              </a:rPr>
              <a:t>a</a:t>
            </a:r>
            <a:r>
              <a:rPr lang="en-GB" sz="2400" b="1" i="1" dirty="0" smtClean="0">
                <a:solidFill>
                  <a:srgbClr val="FF0000"/>
                </a:solidFill>
              </a:rPr>
              <a:t>nd</a:t>
            </a:r>
            <a:r>
              <a:rPr lang="en-GB" sz="2400" dirty="0" smtClean="0"/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beyond!!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" t="2114"/>
          <a:stretch/>
        </p:blipFill>
        <p:spPr bwMode="auto">
          <a:xfrm>
            <a:off x="4355976" y="1041850"/>
            <a:ext cx="477723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5649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contributors</a:t>
            </a: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275856" y="2207766"/>
            <a:ext cx="2448272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64088" y="4077072"/>
            <a:ext cx="432048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9633" y="307186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National Grid Infrastructures (NGIs)</a:t>
            </a:r>
            <a:endParaRPr lang="en-GB" sz="1600" b="1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08106" y="3359895"/>
            <a:ext cx="4320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0112" y="1484784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Grid and cloud technologies: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EMI, 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IGE,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EDGI, </a:t>
            </a:r>
            <a:br>
              <a:rPr lang="en-GB" sz="1600" smtClean="0">
                <a:solidFill>
                  <a:schemeClr val="tx2"/>
                </a:solidFill>
              </a:rPr>
            </a:br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>
            <a:stCxn id="14" idx="2"/>
          </p:cNvCxnSpPr>
          <p:nvPr/>
        </p:nvCxnSpPr>
        <p:spPr>
          <a:xfrm flipH="1">
            <a:off x="4644008" y="1844824"/>
            <a:ext cx="108012" cy="5789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6136" y="4293096"/>
            <a:ext cx="2637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Science domain specific: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wLCG,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WeNMR,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ScalaLife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HMRC,</a:t>
            </a:r>
          </a:p>
          <a:p>
            <a:pPr marL="179388" indent="-96838"/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15816" y="3503910"/>
            <a:ext cx="5760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95936" y="150627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EGI-InSPIRE</a:t>
            </a:r>
            <a:endParaRPr lang="en-GB" sz="1600" b="1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2897649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High level technologies: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SCI-BUS, 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SHIWA,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MAPPER,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220072" y="2348880"/>
            <a:ext cx="420607" cy="3629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7744" y="24237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tx2"/>
                </a:solidFill>
              </a:rPr>
              <a:t>EGI.eu</a:t>
            </a:r>
            <a:endParaRPr lang="en-GB" b="1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31840" y="2711822"/>
            <a:ext cx="431931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-1490175" y="3131141"/>
            <a:ext cx="426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/>
              <a:t>Legal entities</a:t>
            </a:r>
            <a:endParaRPr lang="en-GB" sz="5400"/>
          </a:p>
        </p:txBody>
      </p:sp>
      <p:sp>
        <p:nvSpPr>
          <p:cNvPr id="29" name="TextBox 28"/>
          <p:cNvSpPr txBox="1"/>
          <p:nvPr/>
        </p:nvSpPr>
        <p:spPr>
          <a:xfrm rot="5400000">
            <a:off x="7190544" y="3095216"/>
            <a:ext cx="2964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smtClean="0"/>
              <a:t>Projects</a:t>
            </a:r>
            <a:endParaRPr lang="en-GB" sz="6000"/>
          </a:p>
        </p:txBody>
      </p:sp>
      <p:sp>
        <p:nvSpPr>
          <p:cNvPr id="32" name="TextBox 31"/>
          <p:cNvSpPr txBox="1"/>
          <p:nvPr/>
        </p:nvSpPr>
        <p:spPr>
          <a:xfrm>
            <a:off x="3419872" y="39138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solidFill>
                  <a:srgbClr val="FF0000"/>
                </a:solidFill>
              </a:rPr>
              <a:t>Software + services</a:t>
            </a:r>
          </a:p>
          <a:p>
            <a:pPr algn="ctr"/>
            <a:r>
              <a:rPr lang="en-GB" sz="1400" smtClean="0">
                <a:solidFill>
                  <a:srgbClr val="FF0000"/>
                </a:solidFill>
              </a:rPr>
              <a:t>MoUs, SLAs</a:t>
            </a:r>
            <a:endParaRPr lang="en-GB" sz="14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4151982"/>
            <a:ext cx="2376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European Intergovernmental Research Organisations (EIROs)</a:t>
            </a:r>
            <a:endParaRPr lang="en-GB" sz="1600" b="1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31840" y="4007966"/>
            <a:ext cx="432048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39952" y="5016078"/>
            <a:ext cx="1702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Linking </a:t>
            </a:r>
            <a:br>
              <a:rPr lang="en-GB" sz="1600" b="1" smtClean="0">
                <a:solidFill>
                  <a:schemeClr val="tx2"/>
                </a:solidFill>
              </a:rPr>
            </a:br>
            <a:r>
              <a:rPr lang="en-GB" sz="1600" b="1" smtClean="0">
                <a:solidFill>
                  <a:schemeClr val="tx2"/>
                </a:solidFill>
              </a:rPr>
              <a:t>infrastructures: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CHAIN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EUDAT</a:t>
            </a:r>
          </a:p>
          <a:p>
            <a:pPr marL="179388" indent="-96838"/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4644008" y="4509121"/>
            <a:ext cx="144016" cy="5040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7" grpId="0"/>
      <p:bldP spid="20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EGI’s strategic focus areas</a:t>
            </a:r>
            <a:endParaRPr lang="en-GB" sz="4000"/>
          </a:p>
        </p:txBody>
      </p:sp>
      <p:sp>
        <p:nvSpPr>
          <p:cNvPr id="5" name="Rectangle 4"/>
          <p:cNvSpPr/>
          <p:nvPr/>
        </p:nvSpPr>
        <p:spPr>
          <a:xfrm>
            <a:off x="467545" y="3068960"/>
            <a:ext cx="5616624" cy="2952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b="1" smtClean="0">
              <a:solidFill>
                <a:schemeClr val="tx1"/>
              </a:solidFill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Operational Infrastructure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191" y="1340767"/>
            <a:ext cx="5602977" cy="15121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Virtual Research Environments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1340768"/>
            <a:ext cx="2534136" cy="4680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b="1" smtClean="0">
              <a:solidFill>
                <a:schemeClr val="tx1"/>
              </a:solidFill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Community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&amp; Coordination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294837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Operate a European wide </a:t>
            </a:r>
            <a:r>
              <a:rPr lang="en-US" smtClean="0">
                <a:solidFill>
                  <a:schemeClr val="bg1"/>
                </a:solidFill>
              </a:rPr>
              <a:t>grid infrastructure</a:t>
            </a:r>
          </a:p>
          <a:p>
            <a:pPr marL="268288" lvl="1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Build a federated </a:t>
            </a:r>
            <a:r>
              <a:rPr lang="en-US" smtClean="0">
                <a:solidFill>
                  <a:schemeClr val="bg1"/>
                </a:solidFill>
              </a:rPr>
              <a:t>cloud infrastructure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205155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en-US" smtClean="0"/>
              <a:t>Integration &amp; operation of </a:t>
            </a:r>
            <a:r>
              <a:rPr lang="en-US" smtClean="0">
                <a:solidFill>
                  <a:schemeClr val="bg1"/>
                </a:solidFill>
              </a:rPr>
              <a:t>scientific environments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4208" y="3585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Governance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Communication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(inreach, outreach)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705964"/>
            <a:ext cx="928570" cy="531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475252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Connector 53"/>
          <p:cNvCxnSpPr/>
          <p:nvPr/>
        </p:nvCxnSpPr>
        <p:spPr>
          <a:xfrm>
            <a:off x="1944216" y="1052736"/>
            <a:ext cx="0" cy="525658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0323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le 43"/>
          <p:cNvSpPr/>
          <p:nvPr/>
        </p:nvSpPr>
        <p:spPr>
          <a:xfrm>
            <a:off x="0" y="1124744"/>
            <a:ext cx="4211960" cy="108012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Use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0" y="2276872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Create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0" y="4293096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Operate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EGI services for research communities</a:t>
            </a:r>
            <a:endParaRPr lang="en-GB" sz="360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979712" y="5157192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95736" y="5169966"/>
            <a:ext cx="165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5.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Operation tools, dashboards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16224" y="4293096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4.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Collab. &amp; communic. services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44216" y="127050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Scientific applications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79712" y="6086906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79712" y="1988840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979712" y="4077072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3" name="Picture 8" descr="http://www.eiscat3d.se/sites/default/files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908872"/>
            <a:ext cx="817274" cy="40544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</p:pic>
      <p:pic>
        <p:nvPicPr>
          <p:cNvPr id="21510" name="Picture 6" descr="Home">
            <a:hlinkClick r:id="rId8" tooltip="Hom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149080"/>
            <a:ext cx="835104" cy="31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94598" y="5054613"/>
            <a:ext cx="909936" cy="2465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077072"/>
            <a:ext cx="595395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020272" y="6218148"/>
            <a:ext cx="2123728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smtClean="0">
                <a:solidFill>
                  <a:schemeClr val="bg1"/>
                </a:solidFill>
              </a:rPr>
              <a:t>Research infrastructure clusters</a:t>
            </a:r>
            <a:endParaRPr lang="en-GB" sz="1400" b="1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892480" y="1484784"/>
            <a:ext cx="0" cy="475252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7704" y="308812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3.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Application porting / hosting tools 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9712" y="227861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2 .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Capacity (grid/cloud)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979712" y="2924944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380312" y="2998693"/>
            <a:ext cx="1763688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smtClean="0">
                <a:solidFill>
                  <a:schemeClr val="bg1"/>
                </a:solidFill>
              </a:rPr>
              <a:t>Research collaborations</a:t>
            </a:r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5705964"/>
            <a:ext cx="1226082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6571" y="5705963"/>
            <a:ext cx="977597" cy="5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668344" y="4725144"/>
            <a:ext cx="1475656" cy="553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smtClean="0">
                <a:solidFill>
                  <a:schemeClr val="bg1"/>
                </a:solidFill>
              </a:rPr>
              <a:t>Research</a:t>
            </a:r>
            <a:r>
              <a:rPr lang="en-GB" sz="1400" b="1" smtClean="0">
                <a:solidFill>
                  <a:schemeClr val="bg1"/>
                </a:solidFill>
              </a:rPr>
              <a:t> infrastructures</a:t>
            </a:r>
            <a:endParaRPr lang="en-GB" sz="1400" b="1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6111" y="5705964"/>
            <a:ext cx="1266209" cy="40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588840" y="505556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...</a:t>
            </a:r>
            <a:endParaRPr lang="en-GB" sz="2400" b="1"/>
          </a:p>
        </p:txBody>
      </p:sp>
      <p:sp>
        <p:nvSpPr>
          <p:cNvPr id="41" name="TextBox 40"/>
          <p:cNvSpPr txBox="1"/>
          <p:nvPr/>
        </p:nvSpPr>
        <p:spPr>
          <a:xfrm>
            <a:off x="7236296" y="1115452"/>
            <a:ext cx="1907704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smtClean="0">
                <a:solidFill>
                  <a:schemeClr val="bg1"/>
                </a:solidFill>
              </a:rPr>
              <a:t>Individual researchers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43012" name="AutoShape 4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7" name="Picture 9" descr="https://encrypted-tbn1.gstatic.com/images?q=tbn:ANd9GcRl-kL5esA6ANkNR-yh2zt2L-cqlPLZZ85F71SkVlbtUHAH4fKqk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22790" y="4929066"/>
            <a:ext cx="673546" cy="44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2" descr="Home">
            <a:hlinkClick r:id="rId16" tooltip="Hom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75492" y="5017275"/>
            <a:ext cx="675290" cy="355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AutoShape 2" descr="data:image/jpeg;base64,/9j/4AAQSkZJRgABAQAAAQABAAD/2wCEAAkGBhARERQQEhQUFBUTFRUXFBQVFBUUFRkQGBkXFhwWFBUYHCYeGBkjGRUVHy8gIycpLC4sGR4yNTAqNSYrLCkBCQoKDgwOGg8PGikkHyQpKSwsKSwpLC0qKSwsLCwsLCwsLSopLCwpLCwpLCwsLCwsKiksLCwqKSksLCwpLCwsKv/AABEIAIMBggMBIgACEQEDEQH/xAAcAAEAAgMBAQEAAAAAAAAAAAAABgcEBQgDAQL/xABOEAABAwIDAwgCDAsHBAMAAAABAAIDBBEFEiEGBzETIkFRYXGBkRSxIzI1QlJzgpKhsrPBJDM0VGJjcnSDk/AVF1Oio9HSFsLD8WSU0//EABoBAQADAQEBAAAAAAAAAAAAAAABAgMEBQb/xAAuEQACAQMDAgQFBAMAAAAAAAAAAQIDERIEITFRcRMyQWE0kaHB8BQjM4EFIkL/2gAMAwEAAhEDEQA/ALxREQBERAEREAREQBERAEXjRSF0bHHUljST2kAr2QELxPdNhspfI4Stc8uc54lcbOcbk86481Qsry1xDXkgEhrgSLtB0Nui41XQe87HPRcPlINnzews67vvmI7mBx8lQOE4a+onjp2e2le1g7LniewC58FnI8vVqKkoxW5ON3e719e01FQ+VsANmBriHSOHEgm9mjhfpN+FlauzmxlJQF5p2OaZA0OJe91w29tCbdJWzw3D2QRRwRizI2hrR2AW17TxKyVZKx20qMYJdeoREVjcIiIAiIgCIiAIiIAiIgCIiAIiIAiIgCIiAIiIAiIgCIiAIiIAiIgCIiAIiIAiIgCIiA8K6SRsb3RsEjw1xYwuDQ54GjS46C5sLqDYhtnjUDC+TDBlAuSyYSWHWQwEgKwEUMpKLfDsU/8A38SfmjP5zv8Agv3/AH8O/M2/zz/+awt8WyDIJGVkLcrJnFsrQLATWuHAdGYB1+1pPSq1VLtHmVK1anLFsunBN5uIVxcKXD2vDfbOM+VovwBc5oF+zip5hFTUPhD6iIQy87NG14kAsTYhw6xY+KrjcVigyVNMeIc2VvaCMjvItZ85WlUGzHfsn1K0TuoNyipN3MfBzenhP6qP6oWYsHAzemgP6mL6jV7YhWshikmebNjY57j+i0En1Kx0FM76sc5WrZStPNp23d8bJYnyYGeZWRuS2fzzSVrhpEOTj+NeOcR3M0+Wq8xGtfUTyTO1fK9ziB8JxvYedguh9l9lW0+Hso3XBcw8qWOLHco/V1ntNxa9gR0ALNbu55lFeLVc+n4iRIq5232M9Ho5aimqatjohnLTUyua5oIuDd1wba3HUqlG1FcNBVVP8+X/AJKzlY6Kmp8N2kjqBFSmH7H4/NFHMyrfllY17b1cwOVwDhcdBsV9n2J2jaLieV/Y2sff/M4Jf2J8eXODLqRU5ukhqDiU/pJlMkMLmuErnOc1zns0OY9QKsTF9hqKqkdLKx+d1rubNMzgA0WaHZRoB0KU7mkKjnHJI36Lmva2lloqyalbNK5sbhlJkdfI5rXtvY2vZwC2WxezFZiZly1ToxDkuXPlcSX5rZQD+genqVcjBapuWKjv3OgkVJ4tumxOFpkhn5fLrla97JPkgmx87qOYXt7idI+wnkOU2dHNeRunFpD9W+BBU5dSz1ODtOLR0eijGwu3EeJRE2yTR25SO9+PB7D0tNj2g6dRMnVjpjJSV0ERRva/bylw5vshzyuF2QtIzEdbjwY3tPgCglJRV2SRfCVRku3mM4nLyNLmZf3kHNIb1vmOo77tC2MG5yvn51VVNBPQTJO7xJIF+4lVy6HOtQ5eSLf0LhDx1hfpVDLuIkA5tWwnthLR5h5WhxXYXGKAGRjpHMbqX08r9B1los4d9iEu+gdapHdw+pfiKi9htu8SkrKendUOeySQBwe1jiWak84jNwB6VcmM4JHVMayR0jQ12YGOV8RvYjUsIuNeClO5pTqqorxRsEVN7zsElw9sUtPVVWSRxY5jqiR2VwGYFpvexAOh6lCqHHsQlkZCyqqM0j2sbeolAzOIaLnNoLlRkYz1WEsXE6ZRU2dgtovzp3/3Jv8AZYGKbK7Qwsc90k8jWi7uTqnvNv2cwcfAFMvYs68l/wAMvNFXu5RhNFLK4kukqHakkkhrIxqT23VhKU7m8JZxUgiIpLhERAEREAREQBERAEREAREQBERAabbDAhW0c1P75zbxnqlbzm92oA7iVzK5pBsRYjiDxB6ius1z5vVwD0Wve5osyo9lb1ZieePn3Pc4Kkl6nn6ynspmFu9xz0TEIZCbMc7k5OrI/m3PYHZXfJXRNc60Uh6mO9RXKS6M2bx70vChOTd/IvbJ8axpa4nvtm8Uixop8xNxs/8AklP8TF9Rqhu+jHeRo20zTzql1j8Uyznebsg8Spjs5+R03xEX1Gqit6OO+lYhJY3ZB7Czq5pOY/PLvABTJ7G+qnjT7nvum2e9KrmyOF46YCR3UZL2YPnc75Cv9Q7dXs96LQMc4WkqPZX9YaRzG+DbHvcVMUirInTU8IL3NFt17m1n7vJ9UrmldLbd+5tX8RJ9UrmnpVZcnJrfMjprYx18Poz/APGh+o1blaXYr3Oo/wB2h+o1bpXR6MPKjS0ez/J19RW3FpoomZbahzM1yT2jJ5LdIiklJLg553r+6tR/B+xjUu3DcKzvg9UqiO9f3VqP4P2Mal24bhWd8HqlWa8x5dP4j+39y2FS++zZ9sU8VWwW5cFslv8AFZazu8tNvkq6FW+/JzfQ4B08vp3cm+/3K0uDt1MU6bK/3XYk6HE4LXtKXROHW1wNvJwafBdELnvdThpmxOEgaQh8jj1ANLR/mc1dCJHgz0d8P7I5t3ta3DqUy6GV/NhYeBf1n9Fo1PgOlc/MFRXVIBJkmnkAu48XuNrnqA8gB2KT73saM+IOivzKdojaOjOQHPPfcgfJCytyuGCSudMRpBESPjHnIP8ALnVXuznqydWrh6Ft7LbMQ0EDYIhroZH25z5OlzvuHQFuERaHppJKyCItViuNiIEMyucLXBNrX7OJWVWtClHKbsjSEJTdokGxPZllNj9FNE0NZUGVxaNAJWRvzEDoBDmnvurOUJMdRVSxzgNzU5dybjzWtdIMpHaSO9e9Ftq5r8lQ0DW2caWPDnDoXJS19GbXKvw2tmW/RzpZcc329DSb8/ySD4//AMb1VGzH5bS/vEP2jVau++QOo6cg3Bn0P8N6qrZn8tpf3iH7Rq7Jcnian+b5HUKIi0PWNLsns+aKB0NwbzTSDKCAGveS0a9TbBbpEQhJJWQREQkIiIAiIgCIiAIiIAiIgCIiAIiIAoLvfwD0ihMzRd9Mc46+SOjx5Wd8hTpfiaFr2uY4Xa4EOB4FpFiD4KHuUnHOLizk5WPuqx3LDXUbjo6CSaMfpNYWvA7SMh+SVC9pMGdR1U1Mb+xvIaT0xnVrvFpBXlglW+OdjmGxN2H9h7Sxw+a4rNbM8ek3TqIvyoxz0PB21HvmU0YZ2yloawfOI8AVSexeBGurooTctLs8p/VN5zrnt9r3uCk+8nH70lBRNPCFksnzcjB9c+Ske5PZ/k4JKxw50xyR/FMOpHe+/wAwKz3Z11P3ayj6IssC2i+oiuegaLbv3Nq/iJPqlc0rpbbv3Nq/iJPqlc0lZy5PM1vmRYOE74amngip208TmxRsYCS+5DQG3NunRZTt+VX+bwDvMn+6tDY/3PpP3aH7Nq2dRTMkaWva17SLEOAcCOogq1n1OhUqllaf0ILus2iqa51XUTuvzomsY24jYAHkhjSTbiLniVP1Ed32AGkNbGGOYw1buSuCLw5WZcpPFouRfsUuUrg2opqCvyc871/dWo/g/YxqXbhuFZ3weqVRHev7q1H8H7GNeGxOzNfVmR9FIInRZczuVfEedmsAWjX2pVPU82MnGu2lfdnRqpDezj/ptXFSU95BDdvM52aoeQC1tuNg0DvLl4bV4Tj1LBnqaiR8ROV2Soe4C/DONDY8OkdHSFrd220sNFWB8zWljxkMhF3RX9+3qHQ7s7rE3fY2rVs2qbVrltbudihh9OS+xnlsZSNQ0DhG09QubnpJPRZS5fGuBFxqDwI6l9WiO+MVFWRzBtVMX1tU49NRN9o4Kxtw7BasPT7APD2UqvdsaUxV9Uw9E8pHc5xePocFNtxdcG1FTCeMkbHj+G4g/aLJcnlUdq+/VlyoiLU9c8K6o5ON7/ggkd6h4oy6Iy6ucXAaa6km9+s8PNSzFYS6F7RxLStdhjIqdgc97TnsWm1zqBcC3EX9a8b/ACFB1qsVLaNnv0fU79NU8ODa5utup6Bz7QsazLZwJ5rsobb32mpufMXUN2tonMkfn98S4HTVpJ10VgDEWXtrqW204h2lwOq+hPQVpNqZXzNfTRQmR/NGctGVubiQ48CBbXt7FGp00Z09p3ae3y4su3IpVXGXHcqravFXSYbFE43MVTYfs8m+yhlDVGKWOUAExvY8A8CWuDrHyUo2koXso8zvzot01F2seDY9IvdaPZj8tpf3iD7Rq9CnfBZc2R87rfiHYnX9+NX+bQ/OkXjLvwriCBDTtJ4G0ht22zaq7bLT7U4DFV00sT4w8ljshtzhIAS0tPEG9vUuiz6nRKlVttP6GJu8qJZMOglle575M73Ocbk5pHkdwtYWGgUjWl2KpHRYfSxvaWubCzM1wIIda5BB4G5W6Urg6IbRXYIiKS4REQBERAEREAREQBERAEREAREQBERAVJvwwDWGuaOPsUv0uYfrj5qrPD4ufGet/wBAsuktp8GbWUs1KbXezm/oyDnMd84ArnuGmLDCHAgh5BB4hwuCD4iyo1uefWpfu5fnKPs1JLV1DYgcz3ythZfoaGta3wa0DyKv+n5OChywaMhiysJ6mCwJ7+Piqv3c00ZqamZ/GFsroz0B7gxl++ziPlKa1WMBtFyZH41kwB7G5W3/AMwUpHRRhZuXUl7Zrvcy3ANN+8uH/avVYENS3lpTfRsbL+DpgfUvtXibW2tY6j1s+54VjoMDbv3Nq/iJPqlc0ldEbx64NoqiP4UEh8rAfSVzus5cnma3zLsdN7H+59J+7Q/UatwopsxibTh1Dbi5tOzxa5jTfvsVKDM3Q3HONh03P9BaI9GHlR+0Ub2x2hdTtpmwuaH1FVBGNA68ZcM5APZpfozBSRCU03Y553r+6tR/B+xjUx3D+0q/2ofVIoZvUeDitTbo5IeIijCl+4Z+lYPiD9qFmvMeXS+Ifd/ctKuoY5o3wyNDmSNLXNPS0rm3a/ZiTD6l0Drlvton/CiPA944HtB7F0yoxt/se3EKYsFhNHd0Lj8LpYT8FwFu+x6FaSudmoo+JHblEP3Rbd3DcOndqPyd56R/hE9Y972adAVrrlF7JIpCDmY+N1iNWua9p8wQQr63cbetr4uSlIFTGOeOHKNGnKNHrHQewhRF+hlpa9/9JckH31bPmOpZWNHMnaGvPVMwW172AfNKh2ymOmiq4qkXIY7ngdMTua4d9ibdoC6Nx/A4qyB9PKLteOI4tcODm9RB1XOm1Gy1RQTGKYaG/JyAcx7etp6+scR5ExJWdzHU03CfiR/GdLUtUyVjZGODmPaHNcOBaRcEL1VDbvN5LqH8HnzPpydLauiJ4lo6WniW+I6Qbvw3FIaiMSwyNkYeDmm47j1HsOqunc7qVaNRbcmUVE8e2fkaTJCLg6lo4g9bVLEJWVehCvHGaOqnUlTd4lU1O0E1OWgl7CXFrQWnnPf0cOcT9y96OlxSttEXyRQWAPvLs4W01OnWV9xraKKvxiipICHx08pkkeNWulY0usD0hoaRfrcepWaG2XLQ0MKT2bfd7EvVurfZbepVe97DGU+H00TBYNm/8b1WezH5bS/vEP2jVae/WT8Hpm9czj5MI/7lVWzkgbV0zibATwkk9AEjdV2S5PE1P83yOo0RFoesEUbkx95xZlExwyNpnyytsCc5e0MueI0ubfpdykiEKSfAREQkIiIAiIgCIiAIiIDA/tdunsc+v6l/frp/XmgxcXI5KfQf4TvoWeiA1k+OhrSeSn00/FO7uPVdYcu1RDXOFPPzXW/Fm1gQD48bDsHWt+lkBH27WiziYJgGtcTzeFiRr1cP66Um1hDQ4U8+pcNW20F7EE8btBNuixUgXwhAROs20c06Qyt/F2DgLG7iXc7W12D19SwHbZytlkdkcG5mAhwvltcEC3TqT25VOpIw4FpFwRYjsWudgjHSSveARJYW+TlN0BDMP2ulEjnWJEjWtj045Q4Ak68CT32UQ2opJHTMqchDJpHyMIHtr3abAa5i8+1tfXgrVotm2RsY4jnRxvFu11zr3AkLDqKMMGGNHvZR5mJzj9KFZK6InDQuhYQxpBEZhm6/TOV5d7T12iZxFxzQL3X4mdI9gAaTluziLZpHMIt4RP8ALuUmip7irPVWTn/Qf/yXiMNIjDsuj6hvjlM1/oIQsYU20DnSP5EF3KtfG02tflXvkZoeF2yM49q/BxiRxLrOIuS3ToziRv8ApNB8FINntnzGIyW65KdxJFrOawBwHk1fqDBRliDhY5om34c0UwafpagK7202onq2OZHBOAQGPc6MgaltwBra7gB4qF/9NVmn4PLzrZeY7XNa1u+481fFZsywAgcSHPNhxs+Mgd+iy5cD5sJtqzkg75L4/uaVVxuctTTeI7yZR2F4nilK0NjEoYx3KBroi5oLTe+o0F2m/RoVtnbcY2A1mRwyEOH4Obi12dI4XB8bqy6fZtrmxl2nKFzTYD2pZKbrfVGCxOtpYi2vYHZz5knzTH3C07SspsozAJa6fEKaaobNJyL2uAc0gBjcz7MFgB7Qmw42PUrNxPeEYWs9gncSHFxZEXAc6zbHhrlkFv0bqUNwlgcx4vdgaO8NZIwfRK5ZL6VhFi0EaaW6jcfSpSsaU6WCaT36nOW0VHW1VTPUmlnbykly3kpOaCBlaTl45cq3O7vF6jDZpHSUtQ+ORlnZInZgWF3OsbAgEPB1FteqyvZkQBJA9sbnvsB6gF+I6ONt7NGpcTpfVxc4/S53moxMVpbSyUtyKU23YmaPYaiJzHRl4fC9oy+/AJ0vmD224nKVns2vbb2jy67nWDXfiDcxvva3OzQgjoz62sVv5ImuFiLjQ27Qb+tefoUeXLlAGUsH7BAFr9wHkFY61f1Kv3gbOQ15bUUzHsndo4uYWsk940E/Dz5WZuGuuguK6o8Lr4JGyxRTtew3a9jHGxGa9iAQRzXdlgV0x6O2wbYWbaw6i0gjyIC/WQdQVXG5zVNNGbyWzK2wXevMGsFZRztNruljicWubbR2R1reBIW+nx2jrabLUU8rmWvIx8ThydiQSffNILXi415p8ZTyDbWyiwFgLD2vC3cvrYGi9mgXvfQa3JJv4uJ8SpsbRi0rSdykMf3bRB7vRJJAOiOaGW+a5zND2t97pxGt+JsVpaTZnF6aQmCOoa8GxdCXd9jl1tboIXRdl9UYoxlpYN3W3YouHabaWwAFSQQLH0Vjrg8CHclrdYeJf9QVLS2ZtWWm+ZpYY2kAXN2gNB06wr/svqYj9NfZyZUW7XZGSjnNVUteHBjmRxtilec5IBLnBuUWAI49J10Vj1W0kbGF/JVLzewYynkLieBA0A0seno7r7ZFKVjaFNQjjEpveVU1uJGFsNDWNZFnN3wODnPdYcG3sAG9fSoUdicStf0So/lP9Vl0xZfbKMTnnpVN5NlI0O0W0sLQzkqh4HDlKVzzb9rLc+JK+1O2m0bgRyUrO1tG6/m5pV2omPuW8CXGbKl3U4fVMqaisqo6jM9gYHPjkzPe5wJ4j9FoudNew2s8YiCbBkvfybgPpt2f0DbLRSlY2pwwjYw/7SF7ZJf5bvX/AF618/tRvwJu/knn1C/SPPsNs1FJoYZxMf4cp/hu1/of1fRfs1w+DJ1/i38PL6OKyUQGN6cNebJp+rdw7NPo4r42vHwJPmO/9eSykQGOa0fBk+Y5fk146GSH+G4addzYeHFZSIDHFa3qf/LePuRZCIAiIgCIiAIiIAiIgPjm3Fj0rU4vCOUowODZ9O7kZf8AZbdYOIR3fAeqUn/SlH3oDV4VHzK7p/CJz/psWXHTgtha4actJp3csR9y+4CzWpv01MnqYtnyTdNBoSR3m9z9J80B+gLaIWg2uOGo7+H3lfUQBERAfnkxppw4dmhHqJX6REAREQBERAEREAREQBERAEREAREQBERAEREAREQBERAEREAREQBERAEREAREQBERAEREAREQBERAF+Xxg2J6Dcd9iPUSv0iA12DN/Hds8n3D7lsViYc23Kdsrz9Ky0AREQBERAEREAREQBERAEREAREQBERAEREAREQBERAEREAREQBERAEREAREQBERAEREAREQBERAEREAREQBERAEREB4Ug0d+271r3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20272" y="4149080"/>
            <a:ext cx="1080120" cy="366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70" name="AutoShape 2" descr="data:image/jpeg;base64,/9j/4AAQSkZJRgABAQAAAQABAAD/2wCEAAkGBhESERQUExAWFRMWFx4YGRcYGBccHhkWGBcbGB8dGRgfHyoeGiElHBcYIDMgIygpLSwsFx4xNTAqNSgrLCkBCQoKDgwNGg8PGjUkHyQ1Myw2LDU1NTUxLzUpNjUsLTUpNjE2NCsqNCkuMDUvKSwvLCwsLCksLiwsLCwtLCwsKv/AABEIAHwAoAMBIgACEQEDEQH/xAAcAAEAAgMBAQEAAAAAAAAAAAAABQYCBAcDAQj/xABBEAACAQIEAwQFCAgGAwAAAAABAhEAAwQFEiEGMUETUWGRInGBkqEHFDJTcrHB0RYjQkNSVGLSFSQzgrLhRGPx/8QAGgEBAQADAQEAAAAAAAAAAAAAAAUCBAYDAf/EAC8RAAEEAAQEBAYCAwAAAAAAAAEAAgMRBBIhUQUxQcEGExSxMmFxgdHhkaEiI/D/2gAMAwEAAhEDEQA/AO40pSiJSsL15UEswUDqTArRPEGG+uX41g6RrfiNL4SBzUjSvFcZbKaw66P4pED1mtJuJsIP36fGvVjHPFtFrF0jW/EaUnSvDDY+3cUslxWUcyCNvX3e2tN+JcKDBxCewz8RX0RvJoAoZGAWSFJ0rWweY2roPZ3FeOcHl6xzFeVzPMOpg3ln1z91eUjhH8Zr66L0jaZPgF/Rb1K1sLmNq59C4rHuB38qwv5xYQw11QR0nl645Vj5sYbmzCt7WflPvLlNrcpWphs1s3DCXVJ7p38q26ya9rxbTaxc1zTThSUpSslilKUoiUpSiJSlKIq9xo36lPG4P+LH8Kp9X/Psr7e2F1BSragTy5Eb+w1VTka/zdj3xUDHwvM2botaVpLljrIy69B/fKPYdFVyr+nDQOEe0bgl216hykRHrHoiqzc4dRSQcbhgR0LgfCa7Lgr2xYQRv5qRj4JC8OrSq91lkLkYfHQf3affcFQlXrJOGAti8puq/bKBqTcACY367sajDwDe+tT41vsxUIkfZ6j2AXm/CTGNgDd/cla/CDkPeIMHsWPtEVoCrbw/wq1g3DccNrTRCzsDz38qi7/DgQwcVZH2mAPlNcV4kY7ETtfFqAK9t12Ph5wggLJNDf8A3JY8LH/Mr6j91ROoncmSdye8nerXw7kgS52nbI4AI9AzufGovMcktWWhsZYtgzpFx1Ux7TvUM4HEOgZlbep261+FcZiYjO4A9B0PS/ytXJD/AJi19r8K6HVP4fym210OmKs3Qhki2wbeNpg7VZsZmlizHa3rdueWt1WfM1Z4Vh5IY3CQUSeymcScJZgGamltUrTwecYe6YtYi1cI6I6sfIGtyqyluaWmnCkpSlFilKUoiUpSiKv8aORZQdDcAPj6LH7wKp1X3iHK2v2wqkBlbUJ5ciPxqs/otiP6Pf8A+qgY6CR0xcBYWtK0lywF4jLbwB27VV9jaJHxNVuKva8MOcG9ksA7OHG+0jTAmP6ar54OxP8A6/f/AOq7HgsjYsIGSGipGOgldICBYr8qT+TxvSxA6QhjxOsE/AeVXOq9wlkNzDi41wrL6QApnZdXX/cfKp83B3jzrwxjg+dxbqNPZVMCxzIGtdodfdeeMci25HMKSPWAa5oBXTbqB1ZZ2YESPERVLfhS+NpQ/wC6PwrleLwSSOYWNur7LpuFzRxhwca5LHhUxiV8VP3VzFrpcl2Mu5LMe9mMk+ZrsXD/AA/ct3dblYAI2M7mqVi/kyxaOQjWmSfRLPB09JEc4rf4PG6KAh4rVWsHjMO2d+Zw1Df6u/cKJ4PcjH4YjY649hU7V4cR3S+MxLMZbtnWfBWKgewKB7KtvC/AGJt4q3dum2EtnV6L6iTBAHLx+FeWf/JziWxF17Rtslxy41PpILHUQRHeTVfMLWz67DervOPhq/vytU7L7hW9aYGCLiQe70hX6BrlOV/Jti+2tm4bQRXVmIeTCkGAI6xFdVLRWDyConHcRFM9nluur5L7SsQ47xWVea51KUpREpSlEUDxjfZbKhTGpwDHdpY/eBVLKjuq98TZa960AgllbVEgTsR19dVb9HcV9QfeT+6ue4hE9015SR9LWtKCXL3XHXFy69DmRcCgyZCtomD05mqsyAmSJPeau68O3jgrlsiLjOHCyP2dO08t9NV39F8Z/Lt71v8AurtOCPbHhAHmj89Co3EIpHSD/EkVte63OHcdcXDYyHPoopXfkTrBju5DyqvOs7nc953PmauOScNXhYxKuuhrqhVBIP0dR3gkCS0eyoM8LYz+Xb3rf91UopohI8hw5jr8gvCWGUxMBaTz6Hc9lvcGYpla8ATAtFgOkry25dajmYnckk953qf4W4evobpupoDWygkqd28ATyj41pHhvFDbsSfUy/nXD+J2OmxDTGMwrprtsu28NubFhyJDlN9dPde3Cl0jEAAmCDI6eVczxeNe+xuXWLMxLbkkDUZhQeQ8BXWeHcjvJeDumlQDzK7k+omqJifk+x6OyrYLqDCuGt+kvQwWkbdKy4Mx0cBDxWvVdTgsRh24h5LgDQ1sfO9f4WvwViGTHWAjFQzwwBIBBU8xyNWrOL7PeuajMOQB0ABgQPZUdwpwTjExdm5dsm2lttRJZDyBAAAJPMirBmnDuI7VytvUrMWBBXqZ5E+NeXG2PkY3ICd6WOKxEBxVhw+HnY33UVgbpS4hUkHUOXr61v8AE2IZsQ4JMLAA6cgeXtrLB8N4g3F1W9K6gSSV2AM9DW3n2Q32vM6JqVoOxUQYiNz4VDbh5/TOGU8xpR2PT+Fqunh9QDmHI639FXVcrupIPeNq6bZaVUnqAfhVEXhrFEx2UT1LLA9e9Xy2kADuEeVU+DRSRl+ZpA056bqfxSRj8uUg81lSlKvqKlKUoihOLMY9uyuhipZwCRsYgn8KppxL/wAbe8aufFWBe7aXQuoq8wO6CPxqp/4Rf+pfyNc/j2yGbQGlqy3mUvhc1ujA3W1ksLgUGdwDp6+01BHFOebt7xqwYbJrvzK4mgh2cMF6wNP5VDf4Pf8AqX8jXjO2Yhlg8u5/S+OB0UllOa3Vw+KOskogKyZgnUNvIVV3x10mTdcn7TfnVsyzJL3zfEqUKtcUBQepXUfxFVs5FifqH8q7TgBDcL/s52efOuil45shLaBqlM8H5ndDXQXZlW0WAYkwVqPfHXW3a45P2jUrwnkt4NdL2yga2VBbaS3/AMrQOTYgbGy/lXPeJg52Ib5VkV0302XWeHCG4c+Zob6/tSHC2NuduFLsVIMgkmudY3iHE3nLtfuDUSQA7AKCZgAHkOVdK4ayq6t8M1tlUA7nvNc9xHBuNtsU+bO2kkBlAIYAwCN+vOsuDBwgPmb9f2upwT8OMQ8ki6G3zvstvg3Ob64yyvbOVd9LKzMQRB6E15cUZ/iLmKvg3nVUuMiqrMAAjFeh6xPtre4S4XxYxll3w7oiNqZmgAAKfHvivHiLhLGDFXiuHd1a4zqygEEOxbv6THsqxpa2c+G9ZdtvL8t/f+6UblGeYi3etlb9z6agguxBBYAggmr9xJmFw33XWwVYAAJA5Az8apeV8I4xr1oHDXFHaKSxAAChgSefcDV44gyi8b7stssrQQR6o/Co3Gg8wjy99aWtjH4c4hpBF0dtxXdRCY66plbjAj+o10ey8qD3gH4Vz5clxB2Flt/CPjXQraQAO4R5VpcHbIC/ODWnP7qHxUsOXLV6rKlKVfUVKUpREpSlEUVxPmD2cM7oYaQAdttTATvt1qgNneJP/kXffYfAbVe+LsI9zCuqCTKmBzhWBMVzz5nc+qf3G/KrnDmsMRJAu1A4k6QSgAmq/Ks+Q8Q3+wxRZy5tIrKTEjVqHPr9EHeoF88xJMnEXJ8GI+AgVLZBlV04bF+gwLooUEESV1ExPrFQJwdz6p/cb8q2YmReY+gOY9h3WtK+bymWT19z2Vn4Szy8TdD3C6rbLgNuQV8ee/jUe+dYhtzef2GPgIrZ4Qy64WvEoyg2ioLAiS3r9VR5wdwbG24P2T+VcP4nLm4hoj0FdN9Nl2vhsNdhyZNTfX9qc4ZzW814I1xmUg7MZ3Hid6jcRn192J7VlBMgKYgd20TW7wtg3+cBijAAGSQRUVdy66hKm20jbZTG3cYqA98/pmamrO/yrurrWQ+e7Qch3vspLI84vdsim6zKxghjPTx3FY5vnd83XAuMqqxACmORjmNzymsMiwVw4i2dDAAySQRAArzzbAXFvXPQbdyQQCQQTPP20zz+l5ms3z2TJD6jkOXdfcDnd9bi/rWILAEMZBE+PL2Vu8RZzeF5kW4yqsCFMbxMzz61GYLAXGuIBbb6Q/ZOwnnW7xHgbnzhzoYhoIIBPQD8KNfP6Z2pqxvsf0jmQ+oGg5HstO3nWIUyLz+0kjyNdCtPKg94B865suCuHYW3JP8ASa6RaSFA7gB5CqfBnSEvzE1pz+6n8VDBly1eqzpSlX1FSlKURaeOxbI1lQJ7S5pPgAjOf+NQ2Z8UNbuKFWbc3C7bSFtNbt6VBIks90QfA1NY7K7d7TrBJWdJDupEiDupB5Vi+TWDM2x6QIPPkX7QwZ29L0pHWO4URa4zZ3wzXbdo6xIC7HcGJEEahG43E+Fa+WcQ9pCqe3Ik3HVRbFtdbJDqzatUpcED6tpjaZR8utm2LZDaREem8yDM651TPWa8VyHDiItxCldiwlTJOqD6W7MZad2J5miKJsca2ysm3cOm3rY6QIPY9tET0UgFuWrbvjatcSlnNsYa52wYgpqt7Kq22LFgxUf6qLHOSegmtxsisHV+r2ddLDUwUiAu6g6ZgATEwKyfJrJcP2cOGLBgWBltMyQdwdCSDsdA22oi1sq4iS/cZERoAJD7QQraTy5TIInmN+hqOHFRFsYh2UW3tPdt2QjG49tYgh5jUZWVjbWBPUz2Dy63aLaFK6uY1MRzJ9FSYUSx2Ec68LeQYdW1C0J6btC+kHIQTCAsqkhYBgTRFG4zizsxd/UOz2w7G2NGy2raXHJctp/e21ieZ7pI2ruOvzYsjSt57RuXH06lXs9AYBdQJJa4I6QGnpPvj+HcNe/1bKtOoGZ3FwAODB3DaVkHY6V7hXrj8ps3ipuJLKCFYEqwDRqAZSDBhZEwdInkKIo7F8TCwrm4jMLatLqAA1y2mtlVNRbfkOe+1eV/jAW+07TDXV0a+ts6mtorwoDEmdQWY+lt3EyhyWxrL9kNR9ccwdhMCdKzHPSJmKzfKbJYMbYLAkgydizKx69Si+7RFFvxXpYq+GuKfSA3tnUyadlAad9YE9+3dPpieKFW5oFl3jVqIKQoV0tyZMmWdoA+rbwneu5LYYybYLQwDSZHaMrtDTIlraHb+EUsZNYQELbAmJ3O+lzcEmZPpszT1J3oijLfEjdq4KA2kUMzyARrvPbXbui2xnuIqYwOMF1NYBCknTMekoMBh4HmPAitLF8NWHRkAKB0Ft9JPpWwSdJnb9phq5jUYIqTRAAAAAAIAHIAdwoiypSlESlKURKUpREpSlESlKURKUpREpSlESlKURKUpREpSlESlKURf/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55976" y="3933056"/>
            <a:ext cx="843494" cy="667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56" grpId="0"/>
      <p:bldP spid="57" grpId="0"/>
      <p:bldP spid="58" grpId="0"/>
      <p:bldP spid="68" grpId="0"/>
      <p:bldP spid="43" grpId="0" animBg="1"/>
      <p:bldP spid="49" grpId="0"/>
      <p:bldP spid="53" grpId="0"/>
      <p:bldP spid="79" grpId="0" animBg="1"/>
      <p:bldP spid="35" grpId="0" animBg="1"/>
      <p:bldP spid="37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705964"/>
            <a:ext cx="928570" cy="531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475252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Connector 53"/>
          <p:cNvCxnSpPr/>
          <p:nvPr/>
        </p:nvCxnSpPr>
        <p:spPr>
          <a:xfrm>
            <a:off x="1944216" y="1052736"/>
            <a:ext cx="0" cy="525658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0323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le 43"/>
          <p:cNvSpPr/>
          <p:nvPr/>
        </p:nvSpPr>
        <p:spPr>
          <a:xfrm>
            <a:off x="0" y="1124744"/>
            <a:ext cx="4211960" cy="108012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Use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0" y="2276872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Create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0" y="4293096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Operate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EGI services for research communities</a:t>
            </a:r>
            <a:endParaRPr lang="en-GB" sz="360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979712" y="5157192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95736" y="5169966"/>
            <a:ext cx="165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5.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Operation tools, dashboards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16224" y="4293096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4.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Collab. &amp; communic. services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44216" y="127050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Scientific applications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79712" y="6086906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79712" y="1988840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979712" y="4077072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3" name="Picture 8" descr="http://www.eiscat3d.se/sites/default/files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908872"/>
            <a:ext cx="817274" cy="40544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</p:pic>
      <p:pic>
        <p:nvPicPr>
          <p:cNvPr id="21510" name="Picture 6" descr="Home">
            <a:hlinkClick r:id="rId8" tooltip="Hom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149080"/>
            <a:ext cx="835104" cy="31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94598" y="5054613"/>
            <a:ext cx="909936" cy="2465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077072"/>
            <a:ext cx="595395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020272" y="6218148"/>
            <a:ext cx="2123728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smtClean="0">
                <a:solidFill>
                  <a:schemeClr val="bg1"/>
                </a:solidFill>
              </a:rPr>
              <a:t>Research infrastructure clusters</a:t>
            </a:r>
            <a:endParaRPr lang="en-GB" sz="1400" b="1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892480" y="1484784"/>
            <a:ext cx="0" cy="475252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7704" y="308812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3.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Application porting / hosting tools 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9712" y="227861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2 .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Capacity (grid/cloud)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979712" y="2924944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380312" y="2998693"/>
            <a:ext cx="1763688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smtClean="0">
                <a:solidFill>
                  <a:schemeClr val="bg1"/>
                </a:solidFill>
              </a:rPr>
              <a:t>Research collaborations</a:t>
            </a:r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5705964"/>
            <a:ext cx="1226082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6571" y="5705963"/>
            <a:ext cx="977597" cy="5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668344" y="4725144"/>
            <a:ext cx="1475656" cy="553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smtClean="0">
                <a:solidFill>
                  <a:schemeClr val="bg1"/>
                </a:solidFill>
              </a:rPr>
              <a:t>Research</a:t>
            </a:r>
            <a:r>
              <a:rPr lang="en-GB" sz="1400" b="1" smtClean="0">
                <a:solidFill>
                  <a:schemeClr val="bg1"/>
                </a:solidFill>
              </a:rPr>
              <a:t> infrastructures</a:t>
            </a:r>
            <a:endParaRPr lang="en-GB" sz="1400" b="1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6111" y="5705964"/>
            <a:ext cx="1266209" cy="40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588840" y="505556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...</a:t>
            </a:r>
            <a:endParaRPr lang="en-GB" sz="2400" b="1"/>
          </a:p>
        </p:txBody>
      </p:sp>
      <p:sp>
        <p:nvSpPr>
          <p:cNvPr id="41" name="TextBox 40"/>
          <p:cNvSpPr txBox="1"/>
          <p:nvPr/>
        </p:nvSpPr>
        <p:spPr>
          <a:xfrm>
            <a:off x="7236296" y="1115452"/>
            <a:ext cx="1907704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smtClean="0">
                <a:solidFill>
                  <a:schemeClr val="bg1"/>
                </a:solidFill>
              </a:rPr>
              <a:t>Individual researchers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43012" name="AutoShape 4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7" name="Picture 9" descr="https://encrypted-tbn1.gstatic.com/images?q=tbn:ANd9GcRl-kL5esA6ANkNR-yh2zt2L-cqlPLZZ85F71SkVlbtUHAH4fKqk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22790" y="4929066"/>
            <a:ext cx="673546" cy="44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2" descr="Home">
            <a:hlinkClick r:id="rId16" tooltip="Hom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75492" y="5017275"/>
            <a:ext cx="675290" cy="355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AutoShape 2" descr="data:image/jpeg;base64,/9j/4AAQSkZJRgABAQAAAQABAAD/2wCEAAkGBhARERQQEhQUFBUTFRUXFBQVFBUUFRkQGBkXFhwWFBUYHCYeGBkjGRUVHy8gIycpLC4sGR4yNTAqNSYrLCkBCQoKDgwOGg8PGikkHyQpKSwsKSwpLC0qKSwsLCwsLCwsLSopLCwpLCwpLCwsLCwsKiksLCwqKSksLCwpLCwsKv/AABEIAIMBggMBIgACEQEDEQH/xAAcAAEAAgMBAQEAAAAAAAAAAAAABgcEBQgDAQL/xABOEAABAwIDAwgCDAsHBAMAAAABAAIDBBEFEiEGBzETIkFRYXGBkRSxIzI1QlJzgpKhsrPBJDM0VGJjcnSDk/AVF1Oio9HSFsLD8WSU0//EABoBAQADAQEBAAAAAAAAAAAAAAABAgMEBQb/xAAuEQACAQMDAgQFBAMAAAAAAAAAAQIDERIEITFRcRMyQWE0kaHB8BQjM4EFIkL/2gAMAwEAAhEDEQA/ALxREQBERAEREAREQBERAEXjRSF0bHHUljST2kAr2QELxPdNhspfI4Stc8uc54lcbOcbk86481Qsry1xDXkgEhrgSLtB0Nui41XQe87HPRcPlINnzews67vvmI7mBx8lQOE4a+onjp2e2le1g7LniewC58FnI8vVqKkoxW5ON3e719e01FQ+VsANmBriHSOHEgm9mjhfpN+FlauzmxlJQF5p2OaZA0OJe91w29tCbdJWzw3D2QRRwRizI2hrR2AW17TxKyVZKx20qMYJdeoREVjcIiIAiIgCIiAIiIAiIgCIiAIiIAiIgCIiAIiIAiIgCIiAIiIAiIgCIiAIiIAiIgCIiA8K6SRsb3RsEjw1xYwuDQ54GjS46C5sLqDYhtnjUDC+TDBlAuSyYSWHWQwEgKwEUMpKLfDsU/8A38SfmjP5zv8Agv3/AH8O/M2/zz/+awt8WyDIJGVkLcrJnFsrQLATWuHAdGYB1+1pPSq1VLtHmVK1anLFsunBN5uIVxcKXD2vDfbOM+VovwBc5oF+zip5hFTUPhD6iIQy87NG14kAsTYhw6xY+KrjcVigyVNMeIc2VvaCMjvItZ85WlUGzHfsn1K0TuoNyipN3MfBzenhP6qP6oWYsHAzemgP6mL6jV7YhWshikmebNjY57j+i0En1Kx0FM76sc5WrZStPNp23d8bJYnyYGeZWRuS2fzzSVrhpEOTj+NeOcR3M0+Wq8xGtfUTyTO1fK9ziB8JxvYedguh9l9lW0+Hso3XBcw8qWOLHco/V1ntNxa9gR0ALNbu55lFeLVc+n4iRIq5232M9Ho5aimqatjohnLTUyua5oIuDd1wba3HUqlG1FcNBVVP8+X/AJKzlY6Kmp8N2kjqBFSmH7H4/NFHMyrfllY17b1cwOVwDhcdBsV9n2J2jaLieV/Y2sff/M4Jf2J8eXODLqRU5ukhqDiU/pJlMkMLmuErnOc1zns0OY9QKsTF9hqKqkdLKx+d1rubNMzgA0WaHZRoB0KU7mkKjnHJI36Lmva2lloqyalbNK5sbhlJkdfI5rXtvY2vZwC2WxezFZiZly1ToxDkuXPlcSX5rZQD+genqVcjBapuWKjv3OgkVJ4tumxOFpkhn5fLrla97JPkgmx87qOYXt7idI+wnkOU2dHNeRunFpD9W+BBU5dSz1ODtOLR0eijGwu3EeJRE2yTR25SO9+PB7D0tNj2g6dRMnVjpjJSV0ERRva/bylw5vshzyuF2QtIzEdbjwY3tPgCglJRV2SRfCVRku3mM4nLyNLmZf3kHNIb1vmOo77tC2MG5yvn51VVNBPQTJO7xJIF+4lVy6HOtQ5eSLf0LhDx1hfpVDLuIkA5tWwnthLR5h5WhxXYXGKAGRjpHMbqX08r9B1los4d9iEu+gdapHdw+pfiKi9htu8SkrKendUOeySQBwe1jiWak84jNwB6VcmM4JHVMayR0jQ12YGOV8RvYjUsIuNeClO5pTqqorxRsEVN7zsElw9sUtPVVWSRxY5jqiR2VwGYFpvexAOh6lCqHHsQlkZCyqqM0j2sbeolAzOIaLnNoLlRkYz1WEsXE6ZRU2dgtovzp3/3Jv8AZYGKbK7Qwsc90k8jWi7uTqnvNv2cwcfAFMvYs68l/wAMvNFXu5RhNFLK4kukqHakkkhrIxqT23VhKU7m8JZxUgiIpLhERAEREAREQBERAEREAREQBERAabbDAhW0c1P75zbxnqlbzm92oA7iVzK5pBsRYjiDxB6ius1z5vVwD0Wve5osyo9lb1ZieePn3Pc4Kkl6nn6ynspmFu9xz0TEIZCbMc7k5OrI/m3PYHZXfJXRNc60Uh6mO9RXKS6M2bx70vChOTd/IvbJ8axpa4nvtm8Uixop8xNxs/8AklP8TF9Rqhu+jHeRo20zTzql1j8Uyznebsg8Spjs5+R03xEX1Gqit6OO+lYhJY3ZB7Czq5pOY/PLvABTJ7G+qnjT7nvum2e9KrmyOF46YCR3UZL2YPnc75Cv9Q7dXs96LQMc4WkqPZX9YaRzG+DbHvcVMUirInTU8IL3NFt17m1n7vJ9UrmldLbd+5tX8RJ9UrmnpVZcnJrfMjprYx18Poz/APGh+o1blaXYr3Oo/wB2h+o1bpXR6MPKjS0ez/J19RW3FpoomZbahzM1yT2jJ5LdIiklJLg553r+6tR/B+xjUu3DcKzvg9UqiO9f3VqP4P2Mal24bhWd8HqlWa8x5dP4j+39y2FS++zZ9sU8VWwW5cFslv8AFZazu8tNvkq6FW+/JzfQ4B08vp3cm+/3K0uDt1MU6bK/3XYk6HE4LXtKXROHW1wNvJwafBdELnvdThpmxOEgaQh8jj1ANLR/mc1dCJHgz0d8P7I5t3ta3DqUy6GV/NhYeBf1n9Fo1PgOlc/MFRXVIBJkmnkAu48XuNrnqA8gB2KT73saM+IOivzKdojaOjOQHPPfcgfJCytyuGCSudMRpBESPjHnIP8ALnVXuznqydWrh6Ft7LbMQ0EDYIhroZH25z5OlzvuHQFuERaHppJKyCItViuNiIEMyucLXBNrX7OJWVWtClHKbsjSEJTdokGxPZllNj9FNE0NZUGVxaNAJWRvzEDoBDmnvurOUJMdRVSxzgNzU5dybjzWtdIMpHaSO9e9Ftq5r8lQ0DW2caWPDnDoXJS19GbXKvw2tmW/RzpZcc329DSb8/ySD4//AMb1VGzH5bS/vEP2jVau++QOo6cg3Bn0P8N6qrZn8tpf3iH7Rq7Jcnian+b5HUKIi0PWNLsns+aKB0NwbzTSDKCAGveS0a9TbBbpEQhJJWQREQkIiIAiIgCIiAIiIAiIgCIiAIiIAoLvfwD0ihMzRd9Mc46+SOjx5Wd8hTpfiaFr2uY4Xa4EOB4FpFiD4KHuUnHOLizk5WPuqx3LDXUbjo6CSaMfpNYWvA7SMh+SVC9pMGdR1U1Mb+xvIaT0xnVrvFpBXlglW+OdjmGxN2H9h7Sxw+a4rNbM8ek3TqIvyoxz0PB21HvmU0YZ2yloawfOI8AVSexeBGurooTctLs8p/VN5zrnt9r3uCk+8nH70lBRNPCFksnzcjB9c+Ske5PZ/k4JKxw50xyR/FMOpHe+/wAwKz3Z11P3ayj6IssC2i+oiuegaLbv3Nq/iJPqlc0rpbbv3Nq/iJPqlc0lZy5PM1vmRYOE74amngip208TmxRsYCS+5DQG3NunRZTt+VX+bwDvMn+6tDY/3PpP3aH7Nq2dRTMkaWva17SLEOAcCOogq1n1OhUqllaf0ILus2iqa51XUTuvzomsY24jYAHkhjSTbiLniVP1Ed32AGkNbGGOYw1buSuCLw5WZcpPFouRfsUuUrg2opqCvyc871/dWo/g/YxqXbhuFZ3weqVRHev7q1H8H7GNeGxOzNfVmR9FIInRZczuVfEedmsAWjX2pVPU82MnGu2lfdnRqpDezj/ptXFSU95BDdvM52aoeQC1tuNg0DvLl4bV4Tj1LBnqaiR8ROV2Soe4C/DONDY8OkdHSFrd220sNFWB8zWljxkMhF3RX9+3qHQ7s7rE3fY2rVs2qbVrltbudihh9OS+xnlsZSNQ0DhG09QubnpJPRZS5fGuBFxqDwI6l9WiO+MVFWRzBtVMX1tU49NRN9o4Kxtw7BasPT7APD2UqvdsaUxV9Uw9E8pHc5xePocFNtxdcG1FTCeMkbHj+G4g/aLJcnlUdq+/VlyoiLU9c8K6o5ON7/ggkd6h4oy6Iy6ucXAaa6km9+s8PNSzFYS6F7RxLStdhjIqdgc97TnsWm1zqBcC3EX9a8b/ACFB1qsVLaNnv0fU79NU8ODa5utup6Bz7QsazLZwJ5rsobb32mpufMXUN2tonMkfn98S4HTVpJ10VgDEWXtrqW204h2lwOq+hPQVpNqZXzNfTRQmR/NGctGVubiQ48CBbXt7FGp00Z09p3ae3y4su3IpVXGXHcqravFXSYbFE43MVTYfs8m+yhlDVGKWOUAExvY8A8CWuDrHyUo2koXso8zvzot01F2seDY9IvdaPZj8tpf3iD7Rq9CnfBZc2R87rfiHYnX9+NX+bQ/OkXjLvwriCBDTtJ4G0ht22zaq7bLT7U4DFV00sT4w8ljshtzhIAS0tPEG9vUuiz6nRKlVttP6GJu8qJZMOglle575M73Ocbk5pHkdwtYWGgUjWl2KpHRYfSxvaWubCzM1wIIda5BB4G5W6Urg6IbRXYIiKS4REQBERAEREAREQBERAEREAREQBERAVJvwwDWGuaOPsUv0uYfrj5qrPD4ufGet/wBAsuktp8GbWUs1KbXezm/oyDnMd84ArnuGmLDCHAgh5BB4hwuCD4iyo1uefWpfu5fnKPs1JLV1DYgcz3ythZfoaGta3wa0DyKv+n5OChywaMhiysJ6mCwJ7+Piqv3c00ZqamZ/GFsroz0B7gxl++ziPlKa1WMBtFyZH41kwB7G5W3/AMwUpHRRhZuXUl7Zrvcy3ANN+8uH/avVYENS3lpTfRsbL+DpgfUvtXibW2tY6j1s+54VjoMDbv3Nq/iJPqlc0ldEbx64NoqiP4UEh8rAfSVzus5cnma3zLsdN7H+59J+7Q/UatwopsxibTh1Dbi5tOzxa5jTfvsVKDM3Q3HONh03P9BaI9GHlR+0Ub2x2hdTtpmwuaH1FVBGNA68ZcM5APZpfozBSRCU03Y553r+6tR/B+xjUx3D+0q/2ofVIoZvUeDitTbo5IeIijCl+4Z+lYPiD9qFmvMeXS+Ifd/ctKuoY5o3wyNDmSNLXNPS0rm3a/ZiTD6l0Drlvton/CiPA944HtB7F0yoxt/se3EKYsFhNHd0Lj8LpYT8FwFu+x6FaSudmoo+JHblEP3Rbd3DcOndqPyd56R/hE9Y972adAVrrlF7JIpCDmY+N1iNWua9p8wQQr63cbetr4uSlIFTGOeOHKNGnKNHrHQewhRF+hlpa9/9JckH31bPmOpZWNHMnaGvPVMwW172AfNKh2ymOmiq4qkXIY7ngdMTua4d9ibdoC6Nx/A4qyB9PKLteOI4tcODm9RB1XOm1Gy1RQTGKYaG/JyAcx7etp6+scR5ExJWdzHU03CfiR/GdLUtUyVjZGODmPaHNcOBaRcEL1VDbvN5LqH8HnzPpydLauiJ4lo6WniW+I6Qbvw3FIaiMSwyNkYeDmm47j1HsOqunc7qVaNRbcmUVE8e2fkaTJCLg6lo4g9bVLEJWVehCvHGaOqnUlTd4lU1O0E1OWgl7CXFrQWnnPf0cOcT9y96OlxSttEXyRQWAPvLs4W01OnWV9xraKKvxiipICHx08pkkeNWulY0usD0hoaRfrcepWaG2XLQ0MKT2bfd7EvVurfZbepVe97DGU+H00TBYNm/8b1WezH5bS/vEP2jVae/WT8Hpm9czj5MI/7lVWzkgbV0zibATwkk9AEjdV2S5PE1P83yOo0RFoesEUbkx95xZlExwyNpnyytsCc5e0MueI0ubfpdykiEKSfAREQkIiIAiIgCIiAIiIDA/tdunsc+v6l/frp/XmgxcXI5KfQf4TvoWeiA1k+OhrSeSn00/FO7uPVdYcu1RDXOFPPzXW/Fm1gQD48bDsHWt+lkBH27WiziYJgGtcTzeFiRr1cP66Um1hDQ4U8+pcNW20F7EE8btBNuixUgXwhAROs20c06Qyt/F2DgLG7iXc7W12D19SwHbZytlkdkcG5mAhwvltcEC3TqT25VOpIw4FpFwRYjsWudgjHSSveARJYW+TlN0BDMP2ulEjnWJEjWtj045Q4Ak68CT32UQ2opJHTMqchDJpHyMIHtr3abAa5i8+1tfXgrVotm2RsY4jnRxvFu11zr3AkLDqKMMGGNHvZR5mJzj9KFZK6InDQuhYQxpBEZhm6/TOV5d7T12iZxFxzQL3X4mdI9gAaTluziLZpHMIt4RP8ALuUmip7irPVWTn/Qf/yXiMNIjDsuj6hvjlM1/oIQsYU20DnSP5EF3KtfG02tflXvkZoeF2yM49q/BxiRxLrOIuS3ToziRv8ApNB8FINntnzGIyW65KdxJFrOawBwHk1fqDBRliDhY5om34c0UwafpagK7202onq2OZHBOAQGPc6MgaltwBra7gB4qF/9NVmn4PLzrZeY7XNa1u+481fFZsywAgcSHPNhxs+Mgd+iy5cD5sJtqzkg75L4/uaVVxuctTTeI7yZR2F4nilK0NjEoYx3KBroi5oLTe+o0F2m/RoVtnbcY2A1mRwyEOH4Obi12dI4XB8bqy6fZtrmxl2nKFzTYD2pZKbrfVGCxOtpYi2vYHZz5knzTH3C07SspsozAJa6fEKaaobNJyL2uAc0gBjcz7MFgB7Qmw42PUrNxPeEYWs9gncSHFxZEXAc6zbHhrlkFv0bqUNwlgcx4vdgaO8NZIwfRK5ZL6VhFi0EaaW6jcfSpSsaU6WCaT36nOW0VHW1VTPUmlnbykly3kpOaCBlaTl45cq3O7vF6jDZpHSUtQ+ORlnZInZgWF3OsbAgEPB1FteqyvZkQBJA9sbnvsB6gF+I6ONt7NGpcTpfVxc4/S53moxMVpbSyUtyKU23YmaPYaiJzHRl4fC9oy+/AJ0vmD224nKVns2vbb2jy67nWDXfiDcxvva3OzQgjoz62sVv5ImuFiLjQ27Qb+tefoUeXLlAGUsH7BAFr9wHkFY61f1Kv3gbOQ15bUUzHsndo4uYWsk940E/Dz5WZuGuuguK6o8Lr4JGyxRTtew3a9jHGxGa9iAQRzXdlgV0x6O2wbYWbaw6i0gjyIC/WQdQVXG5zVNNGbyWzK2wXevMGsFZRztNruljicWubbR2R1reBIW+nx2jrabLUU8rmWvIx8ThydiQSffNILXi415p8ZTyDbWyiwFgLD2vC3cvrYGi9mgXvfQa3JJv4uJ8SpsbRi0rSdykMf3bRB7vRJJAOiOaGW+a5zND2t97pxGt+JsVpaTZnF6aQmCOoa8GxdCXd9jl1tboIXRdl9UYoxlpYN3W3YouHabaWwAFSQQLH0Vjrg8CHclrdYeJf9QVLS2ZtWWm+ZpYY2kAXN2gNB06wr/svqYj9NfZyZUW7XZGSjnNVUteHBjmRxtilec5IBLnBuUWAI49J10Vj1W0kbGF/JVLzewYynkLieBA0A0seno7r7ZFKVjaFNQjjEpveVU1uJGFsNDWNZFnN3wODnPdYcG3sAG9fSoUdicStf0So/lP9Vl0xZfbKMTnnpVN5NlI0O0W0sLQzkqh4HDlKVzzb9rLc+JK+1O2m0bgRyUrO1tG6/m5pV2omPuW8CXGbKl3U4fVMqaisqo6jM9gYHPjkzPe5wJ4j9FoudNew2s8YiCbBkvfybgPpt2f0DbLRSlY2pwwjYw/7SF7ZJf5bvX/AF618/tRvwJu/knn1C/SPPsNs1FJoYZxMf4cp/hu1/of1fRfs1w+DJ1/i38PL6OKyUQGN6cNebJp+rdw7NPo4r42vHwJPmO/9eSykQGOa0fBk+Y5fk146GSH+G4addzYeHFZSIDHFa3qf/LePuRZCIAiIgCIiAIiIAiIgPjm3Fj0rU4vCOUowODZ9O7kZf8AZbdYOIR3fAeqUn/SlH3oDV4VHzK7p/CJz/psWXHTgtha4actJp3csR9y+4CzWpv01MnqYtnyTdNBoSR3m9z9J80B+gLaIWg2uOGo7+H3lfUQBERAfnkxppw4dmhHqJX6REAREQBERAEREAREQBERAEREAREQBERAEREAREQBERAEREAREQBERAEREAREQBERAEREAREQBERAF+Xxg2J6Dcd9iPUSv0iA12DN/Hds8n3D7lsViYc23Kdsrz9Ky0AREQBERAEREAREQBERAEREAREQBERAEREAREQBERAEREAREQBERAEREAREQBERAEREAREQBERAEREAREQBERAEREB4Ug0d+271r3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20272" y="4149080"/>
            <a:ext cx="1080120" cy="366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70" name="AutoShape 2" descr="data:image/jpeg;base64,/9j/4AAQSkZJRgABAQAAAQABAAD/2wCEAAkGBhESERQUExAWFRMWFx4YGRcYGBccHhkWGBcbGB8dGRgfHyoeGiElHBcYIDMgIygpLSwsFx4xNTAqNSgrLCkBCQoKDgwNGg8PGjUkHyQ1Myw2LDU1NTUxLzUpNjUsLTUpNjE2NCsqNCkuMDUvKSwvLCwsLCksLiwsLCwtLCwsKv/AABEIAHwAoAMBIgACEQEDEQH/xAAcAAEAAgMBAQEAAAAAAAAAAAAABQYCBAcDAQj/xABBEAACAQIEAwQFCAgGAwAAAAABAhEAAwQFEiEGMUETUWGRInGBkqEHFDJTcrHB0RYjQkNSVGLSFSQzgrLhRGPx/8QAGgEBAQADAQEAAAAAAAAAAAAAAAUCBAYDAf/EAC8RAAEEAAQEBAYCAwAAAAAAAAEAAgMRBBIhUQUxQcEGExSxMmFxgdHhkaEiI/D/2gAMAwEAAhEDEQA/AO40pSiJSsL15UEswUDqTArRPEGG+uX41g6RrfiNL4SBzUjSvFcZbKaw66P4pED1mtJuJsIP36fGvVjHPFtFrF0jW/EaUnSvDDY+3cUslxWUcyCNvX3e2tN+JcKDBxCewz8RX0RvJoAoZGAWSFJ0rWweY2roPZ3FeOcHl6xzFeVzPMOpg3ln1z91eUjhH8Zr66L0jaZPgF/Rb1K1sLmNq59C4rHuB38qwv5xYQw11QR0nl645Vj5sYbmzCt7WflPvLlNrcpWphs1s3DCXVJ7p38q26ya9rxbTaxc1zTThSUpSslilKUoiUpSiJSlKIq9xo36lPG4P+LH8Kp9X/Psr7e2F1BSragTy5Eb+w1VTka/zdj3xUDHwvM2botaVpLljrIy69B/fKPYdFVyr+nDQOEe0bgl216hykRHrHoiqzc4dRSQcbhgR0LgfCa7Lgr2xYQRv5qRj4JC8OrSq91lkLkYfHQf3affcFQlXrJOGAti8puq/bKBqTcACY367sajDwDe+tT41vsxUIkfZ6j2AXm/CTGNgDd/cla/CDkPeIMHsWPtEVoCrbw/wq1g3DccNrTRCzsDz38qi7/DgQwcVZH2mAPlNcV4kY7ETtfFqAK9t12Ph5wggLJNDf8A3JY8LH/Mr6j91ROoncmSdye8nerXw7kgS52nbI4AI9AzufGovMcktWWhsZYtgzpFx1Ux7TvUM4HEOgZlbep261+FcZiYjO4A9B0PS/ytXJD/AJi19r8K6HVP4fym210OmKs3Qhki2wbeNpg7VZsZmlizHa3rdueWt1WfM1Z4Vh5IY3CQUSeymcScJZgGamltUrTwecYe6YtYi1cI6I6sfIGtyqyluaWmnCkpSlFilKUoiUpSiKv8aORZQdDcAPj6LH7wKp1X3iHK2v2wqkBlbUJ5ciPxqs/otiP6Pf8A+qgY6CR0xcBYWtK0lywF4jLbwB27VV9jaJHxNVuKva8MOcG9ksA7OHG+0jTAmP6ar54OxP8A6/f/AOq7HgsjYsIGSGipGOgldICBYr8qT+TxvSxA6QhjxOsE/AeVXOq9wlkNzDi41wrL6QApnZdXX/cfKp83B3jzrwxjg+dxbqNPZVMCxzIGtdodfdeeMci25HMKSPWAa5oBXTbqB1ZZ2YESPERVLfhS+NpQ/wC6PwrleLwSSOYWNur7LpuFzRxhwca5LHhUxiV8VP3VzFrpcl2Mu5LMe9mMk+ZrsXD/AA/ct3dblYAI2M7mqVi/kyxaOQjWmSfRLPB09JEc4rf4PG6KAh4rVWsHjMO2d+Zw1Df6u/cKJ4PcjH4YjY649hU7V4cR3S+MxLMZbtnWfBWKgewKB7KtvC/AGJt4q3dum2EtnV6L6iTBAHLx+FeWf/JziWxF17Rtslxy41PpILHUQRHeTVfMLWz67DervOPhq/vytU7L7hW9aYGCLiQe70hX6BrlOV/Jti+2tm4bQRXVmIeTCkGAI6xFdVLRWDyConHcRFM9nluur5L7SsQ47xWVea51KUpREpSlEUDxjfZbKhTGpwDHdpY/eBVLKjuq98TZa960AgllbVEgTsR19dVb9HcV9QfeT+6ue4hE9015SR9LWtKCXL3XHXFy69DmRcCgyZCtomD05mqsyAmSJPeau68O3jgrlsiLjOHCyP2dO08t9NV39F8Z/Lt71v8AurtOCPbHhAHmj89Co3EIpHSD/EkVte63OHcdcXDYyHPoopXfkTrBju5DyqvOs7nc953PmauOScNXhYxKuuhrqhVBIP0dR3gkCS0eyoM8LYz+Xb3rf91UopohI8hw5jr8gvCWGUxMBaTz6Hc9lvcGYpla8ATAtFgOkry25dajmYnckk953qf4W4evobpupoDWygkqd28ATyj41pHhvFDbsSfUy/nXD+J2OmxDTGMwrprtsu28NubFhyJDlN9dPde3Cl0jEAAmCDI6eVczxeNe+xuXWLMxLbkkDUZhQeQ8BXWeHcjvJeDumlQDzK7k+omqJifk+x6OyrYLqDCuGt+kvQwWkbdKy4Mx0cBDxWvVdTgsRh24h5LgDQ1sfO9f4WvwViGTHWAjFQzwwBIBBU8xyNWrOL7PeuajMOQB0ABgQPZUdwpwTjExdm5dsm2lttRJZDyBAAAJPMirBmnDuI7VytvUrMWBBXqZ5E+NeXG2PkY3ICd6WOKxEBxVhw+HnY33UVgbpS4hUkHUOXr61v8AE2IZsQ4JMLAA6cgeXtrLB8N4g3F1W9K6gSSV2AM9DW3n2Q32vM6JqVoOxUQYiNz4VDbh5/TOGU8xpR2PT+Fqunh9QDmHI639FXVcrupIPeNq6bZaVUnqAfhVEXhrFEx2UT1LLA9e9Xy2kADuEeVU+DRSRl+ZpA056bqfxSRj8uUg81lSlKvqKlKUoihOLMY9uyuhipZwCRsYgn8KppxL/wAbe8aufFWBe7aXQuoq8wO6CPxqp/4Rf+pfyNc/j2yGbQGlqy3mUvhc1ujA3W1ksLgUGdwDp6+01BHFOebt7xqwYbJrvzK4mgh2cMF6wNP5VDf4Pf8AqX8jXjO2Yhlg8u5/S+OB0UllOa3Vw+KOskogKyZgnUNvIVV3x10mTdcn7TfnVsyzJL3zfEqUKtcUBQepXUfxFVs5FifqH8q7TgBDcL/s52efOuil45shLaBqlM8H5ndDXQXZlW0WAYkwVqPfHXW3a45P2jUrwnkt4NdL2yga2VBbaS3/AMrQOTYgbGy/lXPeJg52Ib5VkV0302XWeHCG4c+Zob6/tSHC2NuduFLsVIMgkmudY3iHE3nLtfuDUSQA7AKCZgAHkOVdK4ayq6t8M1tlUA7nvNc9xHBuNtsU+bO2kkBlAIYAwCN+vOsuDBwgPmb9f2upwT8OMQ8ki6G3zvstvg3Ob64yyvbOVd9LKzMQRB6E15cUZ/iLmKvg3nVUuMiqrMAAjFeh6xPtre4S4XxYxll3w7oiNqZmgAAKfHvivHiLhLGDFXiuHd1a4zqygEEOxbv6THsqxpa2c+G9ZdtvL8t/f+6UblGeYi3etlb9z6agguxBBYAggmr9xJmFw33XWwVYAAJA5Az8apeV8I4xr1oHDXFHaKSxAAChgSefcDV44gyi8b7stssrQQR6o/Co3Gg8wjy99aWtjH4c4hpBF0dtxXdRCY66plbjAj+o10ey8qD3gH4Vz5clxB2Flt/CPjXQraQAO4R5VpcHbIC/ODWnP7qHxUsOXLV6rKlKVfUVKUpREpSlEUVxPmD2cM7oYaQAdttTATvt1qgNneJP/kXffYfAbVe+LsI9zCuqCTKmBzhWBMVzz5nc+qf3G/KrnDmsMRJAu1A4k6QSgAmq/Ks+Q8Q3+wxRZy5tIrKTEjVqHPr9EHeoF88xJMnEXJ8GI+AgVLZBlV04bF+gwLooUEESV1ExPrFQJwdz6p/cb8q2YmReY+gOY9h3WtK+bymWT19z2Vn4Szy8TdD3C6rbLgNuQV8ee/jUe+dYhtzef2GPgIrZ4Qy64WvEoyg2ioLAiS3r9VR5wdwbG24P2T+VcP4nLm4hoj0FdN9Nl2vhsNdhyZNTfX9qc4ZzW814I1xmUg7MZ3Hid6jcRn192J7VlBMgKYgd20TW7wtg3+cBijAAGSQRUVdy66hKm20jbZTG3cYqA98/pmamrO/yrurrWQ+e7Qch3vspLI84vdsim6zKxghjPTx3FY5vnd83XAuMqqxACmORjmNzymsMiwVw4i2dDAAySQRAArzzbAXFvXPQbdyQQCQQTPP20zz+l5ms3z2TJD6jkOXdfcDnd9bi/rWILAEMZBE+PL2Vu8RZzeF5kW4yqsCFMbxMzz61GYLAXGuIBbb6Q/ZOwnnW7xHgbnzhzoYhoIIBPQD8KNfP6Z2pqxvsf0jmQ+oGg5HstO3nWIUyLz+0kjyNdCtPKg94B865suCuHYW3JP8ASa6RaSFA7gB5CqfBnSEvzE1pz+6n8VDBly1eqzpSlX1FSlKURaeOxbI1lQJ7S5pPgAjOf+NQ2Z8UNbuKFWbc3C7bSFtNbt6VBIks90QfA1NY7K7d7TrBJWdJDupEiDupB5Vi+TWDM2x6QIPPkX7QwZ29L0pHWO4URa4zZ3wzXbdo6xIC7HcGJEEahG43E+Fa+WcQ9pCqe3Ik3HVRbFtdbJDqzatUpcED6tpjaZR8utm2LZDaREem8yDM651TPWa8VyHDiItxCldiwlTJOqD6W7MZad2J5miKJsca2ysm3cOm3rY6QIPY9tET0UgFuWrbvjatcSlnNsYa52wYgpqt7Kq22LFgxUf6qLHOSegmtxsisHV+r2ddLDUwUiAu6g6ZgATEwKyfJrJcP2cOGLBgWBltMyQdwdCSDsdA22oi1sq4iS/cZERoAJD7QQraTy5TIInmN+hqOHFRFsYh2UW3tPdt2QjG49tYgh5jUZWVjbWBPUz2Dy63aLaFK6uY1MRzJ9FSYUSx2Ec68LeQYdW1C0J6btC+kHIQTCAsqkhYBgTRFG4zizsxd/UOz2w7G2NGy2raXHJctp/e21ieZ7pI2ruOvzYsjSt57RuXH06lXs9AYBdQJJa4I6QGnpPvj+HcNe/1bKtOoGZ3FwAODB3DaVkHY6V7hXrj8ps3ipuJLKCFYEqwDRqAZSDBhZEwdInkKIo7F8TCwrm4jMLatLqAA1y2mtlVNRbfkOe+1eV/jAW+07TDXV0a+ts6mtorwoDEmdQWY+lt3EyhyWxrL9kNR9ccwdhMCdKzHPSJmKzfKbJYMbYLAkgydizKx69Si+7RFFvxXpYq+GuKfSA3tnUyadlAad9YE9+3dPpieKFW5oFl3jVqIKQoV0tyZMmWdoA+rbwneu5LYYybYLQwDSZHaMrtDTIlraHb+EUsZNYQELbAmJ3O+lzcEmZPpszT1J3oijLfEjdq4KA2kUMzyARrvPbXbui2xnuIqYwOMF1NYBCknTMekoMBh4HmPAitLF8NWHRkAKB0Ft9JPpWwSdJnb9phq5jUYIqTRAAAAAAIAHIAdwoiypSlESlKURKUpREpSlESlKURKUpREpSlESlKURKUpREpSlESlKURf/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55976" y="3933056"/>
            <a:ext cx="843494" cy="667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>
          <a:xfrm>
            <a:off x="4499992" y="1196752"/>
            <a:ext cx="3240360" cy="52565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solidFill>
                  <a:schemeClr val="accent6">
                    <a:lumMod val="50000"/>
                  </a:schemeClr>
                </a:solidFill>
              </a:rPr>
              <a:t>How is the </a:t>
            </a:r>
            <a:r>
              <a:rPr lang="en-GB" sz="3200" b="1" smtClean="0">
                <a:solidFill>
                  <a:schemeClr val="accent6">
                    <a:lumMod val="50000"/>
                  </a:schemeClr>
                </a:solidFill>
              </a:rPr>
              <a:t>EISCAT_3D community </a:t>
            </a:r>
            <a:r>
              <a:rPr lang="en-GB" sz="3200" b="1" smtClean="0">
                <a:solidFill>
                  <a:schemeClr val="accent6">
                    <a:lumMod val="50000"/>
                  </a:schemeClr>
                </a:solidFill>
              </a:rPr>
              <a:t>structured?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907704" y="1196752"/>
            <a:ext cx="2376264" cy="52565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solidFill>
                  <a:schemeClr val="accent6">
                    <a:lumMod val="50000"/>
                  </a:schemeClr>
                </a:solidFill>
              </a:rPr>
              <a:t>What does the </a:t>
            </a:r>
            <a:r>
              <a:rPr lang="en-GB" sz="3200" b="1" smtClean="0">
                <a:solidFill>
                  <a:schemeClr val="accent6">
                    <a:lumMod val="50000"/>
                  </a:schemeClr>
                </a:solidFill>
              </a:rPr>
              <a:t>EISCAT_3Dcommunity </a:t>
            </a:r>
            <a:r>
              <a:rPr lang="en-GB" sz="3200" b="1" smtClean="0">
                <a:solidFill>
                  <a:schemeClr val="accent6">
                    <a:lumMod val="50000"/>
                  </a:schemeClr>
                </a:solidFill>
              </a:rPr>
              <a:t>want to achieve </a:t>
            </a:r>
            <a:r>
              <a:rPr lang="en-GB" sz="3200" b="1" smtClean="0">
                <a:solidFill>
                  <a:schemeClr val="accent6">
                    <a:lumMod val="50000"/>
                  </a:schemeClr>
                </a:solidFill>
              </a:rPr>
              <a:t>with </a:t>
            </a:r>
            <a:r>
              <a:rPr lang="en-GB" sz="3200" b="1" smtClean="0">
                <a:solidFill>
                  <a:schemeClr val="accent6">
                    <a:lumMod val="50000"/>
                  </a:schemeClr>
                </a:solidFill>
              </a:rPr>
              <a:t>EGI? </a:t>
            </a:r>
            <a:endParaRPr lang="en-GB" sz="32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sgri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S_white_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spDef>
    <a:lnDef>
      <a:spPr bwMode="auto">
        <a:noFill/>
        <a:ln w="50800" cap="flat" cmpd="sng" algn="ctr">
          <a:solidFill>
            <a:schemeClr val="tx2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SBS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S_white_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2261</Words>
  <Application>Microsoft Office PowerPoint</Application>
  <PresentationFormat>On-screen Show (4:3)</PresentationFormat>
  <Paragraphs>664</Paragraphs>
  <Slides>39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EGI-InSPIRE 2</vt:lpstr>
      <vt:lpstr>mosgrid</vt:lpstr>
      <vt:lpstr>Custom Design</vt:lpstr>
      <vt:lpstr>Image Wang</vt:lpstr>
      <vt:lpstr>Clip</vt:lpstr>
      <vt:lpstr>EGI – EISCAT_3D collaboration opportunities</vt:lpstr>
      <vt:lpstr>ENVRI study case</vt:lpstr>
      <vt:lpstr>Next steps</vt:lpstr>
      <vt:lpstr>Outline</vt:lpstr>
      <vt:lpstr>European Grid Infrastructure</vt:lpstr>
      <vt:lpstr>EGI contributors</vt:lpstr>
      <vt:lpstr>EGI’s strategic focus areas</vt:lpstr>
      <vt:lpstr>EGI services for research communities</vt:lpstr>
      <vt:lpstr>EGI services for research communities</vt:lpstr>
      <vt:lpstr>1. Scientific applications</vt:lpstr>
      <vt:lpstr>2/1. Capacity - Grid access</vt:lpstr>
      <vt:lpstr>EGI Grid use case example 1: batch processing</vt:lpstr>
      <vt:lpstr>Implementation: Auger VO Serving the Pierre Auger Collaboration </vt:lpstr>
      <vt:lpstr>EGI grid use case example 2: data &amp; meta-data management</vt:lpstr>
      <vt:lpstr>Implementation: gLibrary http://glibrary.ct.infn.it</vt:lpstr>
      <vt:lpstr>2/2 Capacity - Cloud access:  EGI Federated Cloud</vt:lpstr>
      <vt:lpstr>EGI Federated Cloud roadmap http://go.egi.eu/cloud </vt:lpstr>
      <vt:lpstr>3. Application porting / hosting tools</vt:lpstr>
      <vt:lpstr>Science gateways http://appdb.egi.eu</vt:lpstr>
      <vt:lpstr>Anatomy of a science gateway</vt:lpstr>
      <vt:lpstr>Example: MosGrid portal https://mosgrid.de/portal</vt:lpstr>
      <vt:lpstr>Example: CHAIN science gateway www.chain-project.eu/applications </vt:lpstr>
      <vt:lpstr>4. Collaboration and communication services</vt:lpstr>
      <vt:lpstr>5. Operation Tools &amp; dashboards</vt:lpstr>
      <vt:lpstr>Example:  Service Availability Monitoring (SAM)</vt:lpstr>
      <vt:lpstr>New project: HPC-HTC integration: https://wiki.egi.eu/wiki/EGI_EUDAT_PRACE_collaboration</vt:lpstr>
      <vt:lpstr>EISCAT3D and EGI: Possible connections</vt:lpstr>
      <vt:lpstr>Conclusions</vt:lpstr>
      <vt:lpstr>Thank you</vt:lpstr>
      <vt:lpstr>Extra slides</vt:lpstr>
      <vt:lpstr>Key resource providers in EGI: National Grid Infrastructures</vt:lpstr>
      <vt:lpstr>A multi-disciplinary e-infrastructure  http://www.egi.eu/community/</vt:lpstr>
      <vt:lpstr>EGI, EGI.eu, EGI-InSPIRE</vt:lpstr>
      <vt:lpstr>What is an NGI?  http://www.egi.eu/about/ngis/</vt:lpstr>
      <vt:lpstr>EGI-InSPIRE Project</vt:lpstr>
      <vt:lpstr>Web Gadgets:  Embed EGI collaboration services into Websites!</vt:lpstr>
      <vt:lpstr>EGI Infrastructure:  The platform model</vt:lpstr>
      <vt:lpstr>The current community platform:  Unified Middleware Distribution (UMD)</vt:lpstr>
      <vt:lpstr>Some of the EGI FedCloud  pilot use cases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695</cp:revision>
  <dcterms:created xsi:type="dcterms:W3CDTF">2010-09-03T12:01:03Z</dcterms:created>
  <dcterms:modified xsi:type="dcterms:W3CDTF">2013-05-17T06:34:56Z</dcterms:modified>
</cp:coreProperties>
</file>