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22"/>
  </p:notesMasterIdLst>
  <p:sldIdLst>
    <p:sldId id="259" r:id="rId4"/>
    <p:sldId id="277" r:id="rId5"/>
    <p:sldId id="256" r:id="rId6"/>
    <p:sldId id="270" r:id="rId7"/>
    <p:sldId id="257" r:id="rId8"/>
    <p:sldId id="271" r:id="rId9"/>
    <p:sldId id="286" r:id="rId10"/>
    <p:sldId id="269" r:id="rId11"/>
    <p:sldId id="272" r:id="rId12"/>
    <p:sldId id="258" r:id="rId13"/>
    <p:sldId id="282" r:id="rId14"/>
    <p:sldId id="265" r:id="rId15"/>
    <p:sldId id="294" r:id="rId16"/>
    <p:sldId id="298" r:id="rId17"/>
    <p:sldId id="290" r:id="rId18"/>
    <p:sldId id="283" r:id="rId19"/>
    <p:sldId id="292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66"/>
    <a:srgbClr val="008000"/>
    <a:srgbClr val="CCFFFF"/>
    <a:srgbClr val="FF9900"/>
    <a:srgbClr val="5689CA"/>
    <a:srgbClr val="BAD5FB"/>
    <a:srgbClr val="FF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780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3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BF7DFE46-C06D-4B5F-A5E6-6A4ABD995803}" type="datetimeFigureOut">
              <a:rPr lang="en-US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D07B6826-7E2B-4156-94EB-5D308C00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8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5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95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E15F-6120-46D1-99C0-3C1B5FD5B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9FF1-00CD-4479-ADC5-4976D9B9A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26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9BDF-7087-47D6-BE35-89E67E2C7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DC99-509D-4929-A7C1-8F444881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4518C-14B3-4C8C-9EEF-3E078F73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40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7D940-A508-486E-B8FA-736912B30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A090-D787-4930-B010-AA445E8E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70F4-6D04-495C-AFBB-5A9D4136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3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A46F-05FF-4F3C-8A17-8E6DF720C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264D-DD6C-4B4D-9AC3-29A48FC0E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6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911F-B53B-4089-BBA7-57DD1A3EA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9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738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15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140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11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5926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939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1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957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6882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4161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994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56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7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3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0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3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CA23-97F0-4CE9-9710-AB51948C8F9F}" type="datetimeFigureOut">
              <a:rPr lang="en-GB" smtClean="0"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E35A9D7-83F3-47DB-8A49-AD45FB924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5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odle.com/ffevkn75577rb4m3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idguide.org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E-</a:t>
            </a:r>
            <a:r>
              <a:rPr lang="en-US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ScienceTalk</a:t>
            </a: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 PMB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E-</a:t>
            </a:r>
            <a:r>
              <a:rPr lang="en-US" dirty="0" err="1" smtClean="0">
                <a:ea typeface="ＭＳ Ｐゴシック" pitchFamily="34" charset="-128"/>
              </a:rPr>
              <a:t>ScienceTalk</a:t>
            </a:r>
            <a:r>
              <a:rPr lang="en-US" dirty="0" smtClean="0">
                <a:ea typeface="ＭＳ Ｐゴシック" pitchFamily="34" charset="-128"/>
              </a:rPr>
              <a:t> PMB Meeting 12</a:t>
            </a:r>
          </a:p>
          <a:p>
            <a:pPr marL="0" indent="0" algn="ctr" eaLnBrk="1" hangingPunct="1">
              <a:buNone/>
            </a:pPr>
            <a:r>
              <a:rPr lang="en-US" i="1" dirty="0" smtClean="0">
                <a:ea typeface="ＭＳ Ｐゴシック" pitchFamily="34" charset="-128"/>
              </a:rPr>
              <a:t>18 June 2013</a:t>
            </a:r>
          </a:p>
          <a:p>
            <a:pPr marL="0" indent="0" algn="ctr" eaLnBrk="1" hangingPunct="1">
              <a:buNone/>
            </a:pPr>
            <a:r>
              <a:rPr lang="en-US" i="1" dirty="0" err="1" smtClean="0">
                <a:ea typeface="ＭＳ Ｐゴシック" pitchFamily="34" charset="-128"/>
              </a:rPr>
              <a:t>Telcon</a:t>
            </a:r>
            <a:endParaRPr lang="en-US" i="1" dirty="0" smtClean="0"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WP4: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Management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9154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Progress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e-</a:t>
            </a:r>
            <a:r>
              <a:rPr lang="en-US" sz="1600" dirty="0" err="1" smtClean="0">
                <a:solidFill>
                  <a:schemeClr val="tx1"/>
                </a:solidFill>
              </a:rPr>
              <a:t>Concertation</a:t>
            </a:r>
            <a:r>
              <a:rPr lang="en-US" sz="1600" dirty="0" smtClean="0">
                <a:solidFill>
                  <a:schemeClr val="tx1"/>
                </a:solidFill>
              </a:rPr>
              <a:t> hotel invoice finally paid (18k)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Weekly meetings continuing with the project team until the end of June – then by email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Joint ESFRI meeting at EGI CF13 conference  with CRISP, </a:t>
            </a:r>
            <a:r>
              <a:rPr lang="en-US" sz="1600" dirty="0" err="1" smtClean="0">
                <a:solidFill>
                  <a:schemeClr val="tx1"/>
                </a:solidFill>
              </a:rPr>
              <a:t>BioMedBridges</a:t>
            </a:r>
            <a:r>
              <a:rPr lang="en-US" sz="1600" dirty="0" smtClean="0">
                <a:solidFill>
                  <a:schemeClr val="tx1"/>
                </a:solidFill>
              </a:rPr>
              <a:t>, ENVRI and DASISH did not take place due to lack of attendance – keep projects on board during project development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DoW</a:t>
            </a:r>
            <a:r>
              <a:rPr lang="en-US" sz="1600" dirty="0" smtClean="0">
                <a:solidFill>
                  <a:schemeClr val="tx1"/>
                </a:solidFill>
              </a:rPr>
              <a:t> amendment confirmed including no-cost project extension – end date is 31 July 2013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Final Deliverables and Milestones being prepared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Date of review to be confirmed in Sep ‘13: </a:t>
            </a:r>
            <a:r>
              <a:rPr lang="en-GB" sz="1600" dirty="0">
                <a:hlinkClick r:id="rId2"/>
              </a:rPr>
              <a:t>http://</a:t>
            </a:r>
            <a:r>
              <a:rPr lang="en-GB" sz="1600" dirty="0" smtClean="0">
                <a:hlinkClick r:id="rId2"/>
              </a:rPr>
              <a:t>doodle.com/ffevkn75577rb4m3</a:t>
            </a:r>
            <a:r>
              <a:rPr lang="en-GB" sz="1600" dirty="0" smtClean="0"/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Team confirmed to the end of the project:</a:t>
            </a:r>
          </a:p>
          <a:p>
            <a:pPr lvl="1"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APO: Andre-Pierre</a:t>
            </a:r>
          </a:p>
          <a:p>
            <a:pPr lvl="1"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CERN: Andrew</a:t>
            </a:r>
          </a:p>
          <a:p>
            <a:pPr lvl="1"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EGI.eu: Catherine</a:t>
            </a:r>
          </a:p>
          <a:p>
            <a:pPr lvl="1"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Imperial: </a:t>
            </a:r>
            <a:r>
              <a:rPr lang="en-US" sz="1600" dirty="0" err="1" smtClean="0">
                <a:solidFill>
                  <a:schemeClr val="tx1"/>
                </a:solidFill>
              </a:rPr>
              <a:t>Janusz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QMUL: Stefan, Zara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62075"/>
            <a:ext cx="8915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WP1-WP4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Support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– editorial effort and web support – partly addressed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Protection of current and future e-</a:t>
            </a:r>
            <a:r>
              <a:rPr lang="en-US" sz="2000" dirty="0" err="1" smtClean="0">
                <a:solidFill>
                  <a:schemeClr val="tx1"/>
                </a:solidFill>
              </a:rPr>
              <a:t>ScienceTalk</a:t>
            </a:r>
            <a:r>
              <a:rPr lang="en-US" sz="2000" dirty="0" smtClean="0">
                <a:solidFill>
                  <a:schemeClr val="tx1"/>
                </a:solidFill>
              </a:rPr>
              <a:t> product names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Non reporting of effort by partners for Quarterly Reports and at year end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Very little unfunded effort reported &lt; 20% reported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Budget underspent overall, could be as much as 100k Euros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PY2 funds payout not signed by EC in the banking system – not sent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8117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21"/>
          <p:cNvSpPr>
            <a:spLocks noGrp="1" noChangeArrowheads="1"/>
          </p:cNvSpPr>
          <p:nvPr>
            <p:ph type="title"/>
          </p:nvPr>
        </p:nvSpPr>
        <p:spPr>
          <a:xfrm>
            <a:off x="8858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Deliverables and </a:t>
            </a:r>
            <a:b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milestones PY3</a:t>
            </a:r>
          </a:p>
        </p:txBody>
      </p:sp>
      <p:sp>
        <p:nvSpPr>
          <p:cNvPr id="8195" name="Rectangle 6039"/>
          <p:cNvSpPr>
            <a:spLocks noChangeArrowheads="1"/>
          </p:cNvSpPr>
          <p:nvPr/>
        </p:nvSpPr>
        <p:spPr bwMode="auto">
          <a:xfrm>
            <a:off x="457200" y="5974556"/>
            <a:ext cx="2286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6040"/>
          <p:cNvSpPr>
            <a:spLocks noChangeArrowheads="1"/>
          </p:cNvSpPr>
          <p:nvPr/>
        </p:nvSpPr>
        <p:spPr bwMode="auto">
          <a:xfrm>
            <a:off x="457200" y="6279356"/>
            <a:ext cx="228600" cy="2286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6041"/>
          <p:cNvSpPr txBox="1">
            <a:spLocks noChangeArrowheads="1"/>
          </p:cNvSpPr>
          <p:nvPr/>
        </p:nvSpPr>
        <p:spPr bwMode="auto">
          <a:xfrm>
            <a:off x="762000" y="5898356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Complete</a:t>
            </a:r>
          </a:p>
        </p:txBody>
      </p:sp>
      <p:sp>
        <p:nvSpPr>
          <p:cNvPr id="8198" name="Text Box 6042"/>
          <p:cNvSpPr txBox="1">
            <a:spLocks noChangeArrowheads="1"/>
          </p:cNvSpPr>
          <p:nvPr/>
        </p:nvSpPr>
        <p:spPr bwMode="auto">
          <a:xfrm>
            <a:off x="762000" y="6203156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In preparation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289591"/>
              </p:ext>
            </p:extLst>
          </p:nvPr>
        </p:nvGraphicFramePr>
        <p:xfrm>
          <a:off x="152400" y="1371600"/>
          <a:ext cx="8915402" cy="4447713"/>
        </p:xfrm>
        <a:graphic>
          <a:graphicData uri="http://schemas.openxmlformats.org/drawingml/2006/table">
            <a:tbl>
              <a:tblPr/>
              <a:tblGrid>
                <a:gridCol w="1188558"/>
                <a:gridCol w="719315"/>
                <a:gridCol w="678148"/>
                <a:gridCol w="678148"/>
                <a:gridCol w="678148"/>
                <a:gridCol w="678148"/>
                <a:gridCol w="678148"/>
                <a:gridCol w="791172"/>
                <a:gridCol w="577382"/>
                <a:gridCol w="571833"/>
                <a:gridCol w="998254"/>
                <a:gridCol w="678148"/>
              </a:tblGrid>
              <a:tr h="1752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Times New Roman"/>
                        </a:rPr>
                        <a:t>Months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25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(Sep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26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(Oct)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27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(Nov)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28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(Dec)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29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(Jan)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30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(Feb)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31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(Mar)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32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(Apr)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33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(May)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34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(June)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35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(July)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941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D1.2.9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D1.2.10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D1.2.11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D1.2.12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D1.6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T1.2 Impact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1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D1.5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T1.3 Events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strike="sngStrike" baseline="0" dirty="0" smtClean="0">
                          <a:latin typeface="Times New Roman"/>
                          <a:ea typeface="Times New Roman"/>
                        </a:rPr>
                        <a:t>MS3</a:t>
                      </a:r>
                      <a:endParaRPr lang="fr-FR" sz="900" b="1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MS3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Times New Roman"/>
                          <a:ea typeface="Times New Roman"/>
                        </a:rPr>
                        <a:t>WP2 </a:t>
                      </a:r>
                      <a:r>
                        <a:rPr lang="fr-FR" sz="900" b="1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T2.1 </a:t>
                      </a:r>
                      <a:r>
                        <a:rPr lang="fr-FR" sz="900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strike="sngStrike" baseline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D2.5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D2.6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T2.2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GridGuide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1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Times New Roman"/>
                          <a:ea typeface="Times New Roman"/>
                        </a:rPr>
                        <a:t>MS6</a:t>
                      </a:r>
                      <a:endParaRPr lang="en-US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D2.4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T2.3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GridCast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WP3 </a:t>
                      </a:r>
                      <a:r>
                        <a:rPr lang="en-GB" sz="900" b="1" dirty="0" err="1" smtClean="0">
                          <a:latin typeface="Times New Roman"/>
                          <a:ea typeface="Times New Roman"/>
                        </a:rPr>
                        <a:t>iSGTW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T3.1 Weekly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Times New Roman"/>
                          <a:ea typeface="Times New Roman"/>
                        </a:rPr>
                        <a:t>MS9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D3.6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T3.2 New </a:t>
                      </a: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media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D3.7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Times New Roman"/>
                        </a:rPr>
                        <a:t>WP4 Mgmt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81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T4.1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MS15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strike="sngStrike" baseline="0" dirty="0" smtClean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D4.5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MS10</a:t>
                      </a: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D4.6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Pre-financing + interim payments has reached 90% ceiling</a:t>
            </a:r>
          </a:p>
          <a:p>
            <a:r>
              <a:rPr lang="en-GB" dirty="0" smtClean="0"/>
              <a:t>No more funds to the project from the EC</a:t>
            </a:r>
          </a:p>
          <a:p>
            <a:r>
              <a:rPr lang="en-GB" dirty="0" smtClean="0"/>
              <a:t>The pre-financing funding left has NOT been distributed as proposed at the January PMB</a:t>
            </a:r>
          </a:p>
          <a:p>
            <a:r>
              <a:rPr lang="en-GB" dirty="0" smtClean="0"/>
              <a:t>Proposed distribution according to % share – wrap up in end of project payments?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Remaining funds distribution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509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57955"/>
              </p:ext>
            </p:extLst>
          </p:nvPr>
        </p:nvGraphicFramePr>
        <p:xfrm>
          <a:off x="152400" y="1828800"/>
          <a:ext cx="8850164" cy="2133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2195"/>
                <a:gridCol w="1145205"/>
                <a:gridCol w="1143000"/>
                <a:gridCol w="1066800"/>
                <a:gridCol w="533400"/>
                <a:gridCol w="1066800"/>
                <a:gridCol w="982236"/>
                <a:gridCol w="1000264"/>
                <a:gridCol w="1000264"/>
              </a:tblGrid>
              <a:tr h="216682">
                <a:tc>
                  <a:txBody>
                    <a:bodyPr/>
                    <a:lstStyle/>
                    <a:p>
                      <a:pPr algn="ctr" fontAlgn="ctr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PRE-FINANCING TOTAL PAID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 Y1 PAYMENTS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Funding left for Y2 payments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effectLst/>
                        </a:rPr>
                        <a:t>Proposed Y2 payments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042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 smtClean="0">
                          <a:effectLst/>
                        </a:rPr>
                        <a:t>Participant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effectLst/>
                        </a:rPr>
                        <a:t>TOTAL ELIGIBLE*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effectLst/>
                        </a:rPr>
                        <a:t>TOTAL FUNDING*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Ceiling for Funding 85%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share 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0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EGI.EU*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246,498.00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219,794.00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186,824.90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17%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106,234.00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  64,143.00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  14,831.90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 €         14,046.90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QMUL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332,398.00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296,388.00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251,929.80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23%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143,254.00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  63,487.00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  45,188.80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€         45,188.80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APO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236,700.00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211,057.00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179,398.45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16%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102,011.00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  71,428.00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    5,959.45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€           5,959.45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Imperial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122,054.00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108,831.00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  92,506.35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  52,602.00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 €         27,244.00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  12,660.35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€         12,660.35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CERN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518,595.00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463,930.00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394,340.50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36%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224,233.00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170,892.50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               -  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€                      -  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873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1,456,245.00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1,300,000.00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1,105,000.00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100%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628,334.00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397,194.50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 €         78,640.50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€         77,855.50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Proposed PY2 payment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680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Remaining Funds PY3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7400" y="1466011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</a:t>
            </a:r>
            <a:r>
              <a:rPr lang="en-GB" sz="1400" b="1" dirty="0" smtClean="0">
                <a:solidFill>
                  <a:srgbClr val="FF6600"/>
                </a:solidFill>
              </a:rPr>
              <a:t>costs  </a:t>
            </a:r>
            <a:r>
              <a:rPr lang="en-GB" sz="1400" b="1" dirty="0">
                <a:solidFill>
                  <a:srgbClr val="FF6600"/>
                </a:solidFill>
              </a:rPr>
              <a:t>in </a:t>
            </a:r>
            <a:r>
              <a:rPr lang="en-GB" sz="1400" b="1" dirty="0" smtClean="0">
                <a:solidFill>
                  <a:srgbClr val="FF6600"/>
                </a:solidFill>
              </a:rPr>
              <a:t>PY3 in Euros: per partner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29400" y="2286000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Remaining: </a:t>
            </a:r>
          </a:p>
          <a:p>
            <a:endParaRPr lang="en-GB" sz="2000" b="1" dirty="0" smtClean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chemeClr val="tx1"/>
                </a:solidFill>
              </a:rPr>
              <a:t>PM 25-33</a:t>
            </a:r>
          </a:p>
          <a:p>
            <a:r>
              <a:rPr lang="en-GB" sz="2000" b="1" dirty="0" smtClean="0">
                <a:solidFill>
                  <a:schemeClr val="tx1"/>
                </a:solidFill>
              </a:rPr>
              <a:t>27% of project</a:t>
            </a:r>
            <a:endParaRPr lang="en-GB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00171"/>
              </p:ext>
            </p:extLst>
          </p:nvPr>
        </p:nvGraphicFramePr>
        <p:xfrm>
          <a:off x="304800" y="2316480"/>
          <a:ext cx="5410199" cy="3322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322"/>
                <a:gridCol w="1469597"/>
                <a:gridCol w="1351683"/>
                <a:gridCol w="1469597"/>
              </a:tblGrid>
              <a:tr h="1054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Partner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TOTAL</a:t>
                      </a:r>
                      <a:endParaRPr lang="en-GB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Funding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PY</a:t>
                      </a:r>
                      <a:r>
                        <a:rPr lang="en-GB" sz="1600" b="1" spc="-15" baseline="0" dirty="0" smtClean="0">
                          <a:effectLst/>
                        </a:rPr>
                        <a:t> </a:t>
                      </a:r>
                      <a:r>
                        <a:rPr lang="en-GB" sz="1600" b="1" spc="-15" dirty="0" smtClean="0">
                          <a:effectLst/>
                        </a:rPr>
                        <a:t>3 Remaining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%</a:t>
                      </a:r>
                      <a:endParaRPr lang="en-GB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Remaining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EGI.eu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219,972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81,512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QMUL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296,389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141,249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APO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211,058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IMPERIAL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108,831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46,089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  <a:latin typeface="+mn-lt"/>
                          <a:ea typeface="+mn-ea"/>
                        </a:rPr>
                        <a:t>CERN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463,930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105,725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Total 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452,576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7772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CRISP – willing to pay for e-</a:t>
            </a:r>
            <a:r>
              <a:rPr lang="en-GB" sz="1800" dirty="0" err="1" smtClean="0"/>
              <a:t>ScienceTalk</a:t>
            </a:r>
            <a:r>
              <a:rPr lang="en-GB" sz="1800" dirty="0" smtClean="0"/>
              <a:t> team services post July 2013 (but will not fund core work), need to pursue this but they are VERY slow to pay</a:t>
            </a:r>
            <a:endParaRPr lang="en-GB" sz="1800" dirty="0"/>
          </a:p>
          <a:p>
            <a:r>
              <a:rPr lang="en-GB" sz="1800" dirty="0" smtClean="0"/>
              <a:t>Support from other ESFRI projects is still unclear – path to communicate with them not clear</a:t>
            </a:r>
          </a:p>
          <a:p>
            <a:r>
              <a:rPr lang="en-GB" sz="1800" dirty="0" smtClean="0"/>
              <a:t>Freelancers for </a:t>
            </a:r>
            <a:r>
              <a:rPr lang="en-GB" sz="1800" dirty="0" err="1" smtClean="0"/>
              <a:t>iSGTW</a:t>
            </a:r>
            <a:r>
              <a:rPr lang="en-GB" sz="1800" dirty="0" smtClean="0"/>
              <a:t> established but payment after July 2013 is not clear</a:t>
            </a:r>
          </a:p>
          <a:p>
            <a:r>
              <a:rPr lang="en-GB" sz="1800" dirty="0" smtClean="0"/>
              <a:t>US funding for the </a:t>
            </a:r>
            <a:r>
              <a:rPr lang="en-GB" sz="1800" dirty="0" err="1" smtClean="0"/>
              <a:t>iSGTW</a:t>
            </a:r>
            <a:r>
              <a:rPr lang="en-GB" sz="1800" dirty="0" smtClean="0"/>
              <a:t> editor is for 5 years but issues to be addressed with work load</a:t>
            </a:r>
          </a:p>
          <a:p>
            <a:r>
              <a:rPr lang="en-GB" sz="1800" dirty="0" smtClean="0"/>
              <a:t>ASGC unlikely to recruit</a:t>
            </a:r>
          </a:p>
          <a:p>
            <a:r>
              <a:rPr lang="en-GB" sz="1800" dirty="0" smtClean="0"/>
              <a:t>No cost extension of e-</a:t>
            </a:r>
            <a:r>
              <a:rPr lang="en-GB" sz="1800" dirty="0" err="1" smtClean="0"/>
              <a:t>ScienceTalk</a:t>
            </a:r>
            <a:r>
              <a:rPr lang="en-GB" sz="1800" dirty="0" smtClean="0"/>
              <a:t>  until end of July 2013 approved</a:t>
            </a:r>
          </a:p>
          <a:p>
            <a:r>
              <a:rPr lang="en-GB" sz="1800" dirty="0" smtClean="0"/>
              <a:t>Horizon2020 – earliest date for start of funding likely to be autumn 2014, with a call opening in late 2013.</a:t>
            </a:r>
          </a:p>
          <a:p>
            <a:endParaRPr lang="en-GB" sz="1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Sustainability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1C54416-D04D-4302-AE4A-A0D4A40FA366}" type="slidenum">
              <a:rPr lang="en-US" sz="1000" smtClean="0"/>
              <a:pPr>
                <a:defRPr/>
              </a:pPr>
              <a:t>16</a:t>
            </a:fld>
            <a:endParaRPr lang="en-US" sz="1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1824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PY3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GB" sz="1400" b="1" dirty="0"/>
              <a:t>WP1: Policy and </a:t>
            </a:r>
            <a:r>
              <a:rPr lang="en-GB" sz="1400" b="1" dirty="0" smtClean="0"/>
              <a:t>impact</a:t>
            </a:r>
            <a:endParaRPr lang="en-GB" sz="1400" dirty="0"/>
          </a:p>
          <a:p>
            <a:pPr lvl="1"/>
            <a:r>
              <a:rPr lang="en-GB" sz="1400" dirty="0"/>
              <a:t>Current: 1.6 FTE </a:t>
            </a:r>
            <a:r>
              <a:rPr lang="en-GB" sz="1400" dirty="0" smtClean="0"/>
              <a:t>QMUL – increasing to 2.0 FTE for Jan to July 2013</a:t>
            </a:r>
            <a:endParaRPr lang="en-GB" sz="1400" dirty="0"/>
          </a:p>
          <a:p>
            <a:pPr lvl="1"/>
            <a:r>
              <a:rPr lang="en-GB" sz="1400" dirty="0"/>
              <a:t>In-kind after </a:t>
            </a:r>
            <a:r>
              <a:rPr lang="en-GB" sz="1400" dirty="0" smtClean="0"/>
              <a:t>2013: not currently foreseen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  <a:p>
            <a:r>
              <a:rPr lang="en-GB" sz="1400" b="1" dirty="0"/>
              <a:t>WP2: </a:t>
            </a:r>
            <a:r>
              <a:rPr lang="en-GB" sz="1400" b="1" dirty="0" err="1"/>
              <a:t>GridCafe</a:t>
            </a:r>
            <a:r>
              <a:rPr lang="en-GB" sz="1400" b="1" dirty="0"/>
              <a:t>, </a:t>
            </a:r>
            <a:r>
              <a:rPr lang="en-GB" sz="1400" b="1" dirty="0" err="1"/>
              <a:t>GridGuide</a:t>
            </a:r>
            <a:r>
              <a:rPr lang="en-GB" sz="1400" b="1" dirty="0"/>
              <a:t> and RTM</a:t>
            </a:r>
            <a:endParaRPr lang="en-GB" sz="1400" dirty="0"/>
          </a:p>
          <a:p>
            <a:pPr lvl="1"/>
            <a:r>
              <a:rPr lang="en-GB" sz="1400" dirty="0" smtClean="0"/>
              <a:t>Current</a:t>
            </a:r>
            <a:r>
              <a:rPr lang="en-GB" sz="1400" dirty="0"/>
              <a:t>: 1 FTE APO, 0.5 FTE Imperial</a:t>
            </a:r>
          </a:p>
          <a:p>
            <a:pPr lvl="1"/>
            <a:r>
              <a:rPr lang="en-GB" sz="1400" dirty="0"/>
              <a:t>In-kind after </a:t>
            </a:r>
            <a:r>
              <a:rPr lang="en-GB" sz="1400" dirty="0" smtClean="0"/>
              <a:t>2013: 0.1 </a:t>
            </a:r>
            <a:r>
              <a:rPr lang="en-GB" sz="1400" dirty="0"/>
              <a:t>-</a:t>
            </a:r>
            <a:r>
              <a:rPr lang="en-GB" sz="1400" dirty="0" smtClean="0"/>
              <a:t> </a:t>
            </a:r>
            <a:r>
              <a:rPr lang="en-GB" sz="1400" dirty="0"/>
              <a:t>0.2 FTE </a:t>
            </a:r>
            <a:r>
              <a:rPr lang="en-GB" sz="1400" dirty="0" smtClean="0"/>
              <a:t>Imperial</a:t>
            </a:r>
          </a:p>
          <a:p>
            <a:pPr lvl="1"/>
            <a:r>
              <a:rPr lang="en-GB" sz="1400" dirty="0" smtClean="0"/>
              <a:t>APO hosting costs for websites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  <a:p>
            <a:r>
              <a:rPr lang="en-GB" sz="1400" b="1" dirty="0"/>
              <a:t>WP3: </a:t>
            </a:r>
            <a:r>
              <a:rPr lang="en-GB" sz="1400" b="1" dirty="0" err="1"/>
              <a:t>iSGTW</a:t>
            </a:r>
            <a:endParaRPr lang="en-GB" sz="1400" dirty="0"/>
          </a:p>
          <a:p>
            <a:pPr lvl="1"/>
            <a:r>
              <a:rPr lang="en-GB" sz="1400" dirty="0" smtClean="0"/>
              <a:t>Current</a:t>
            </a:r>
            <a:r>
              <a:rPr lang="en-GB" sz="1400" dirty="0"/>
              <a:t>: 2 FTE </a:t>
            </a:r>
            <a:r>
              <a:rPr lang="en-GB" sz="1400" dirty="0" smtClean="0"/>
              <a:t>CERN – dropping to 1 FTE from 14 Jan 2013</a:t>
            </a:r>
            <a:endParaRPr lang="en-GB" sz="1400" dirty="0"/>
          </a:p>
          <a:p>
            <a:pPr lvl="1"/>
            <a:r>
              <a:rPr lang="en-GB" sz="1400" dirty="0"/>
              <a:t>In-kind after </a:t>
            </a:r>
            <a:r>
              <a:rPr lang="en-GB" sz="1400" dirty="0" smtClean="0"/>
              <a:t>2013: </a:t>
            </a:r>
            <a:r>
              <a:rPr lang="en-GB" sz="1400" dirty="0"/>
              <a:t>1 fellow CERN editorial &lt;1FTE, QMUL 0.1 FTE CMS and hosting.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1400" b="1" dirty="0"/>
              <a:t>WP4: Management</a:t>
            </a:r>
            <a:endParaRPr lang="en-GB" sz="1400" dirty="0"/>
          </a:p>
          <a:p>
            <a:pPr lvl="1"/>
            <a:r>
              <a:rPr lang="en-GB" sz="1400" dirty="0" smtClean="0"/>
              <a:t>Current</a:t>
            </a:r>
            <a:r>
              <a:rPr lang="en-GB" sz="1400" dirty="0"/>
              <a:t>: 0.5 FTE EGI.eu</a:t>
            </a:r>
          </a:p>
          <a:p>
            <a:pPr lvl="1"/>
            <a:r>
              <a:rPr lang="en-GB" sz="1400" dirty="0"/>
              <a:t>In-kind after </a:t>
            </a:r>
            <a:r>
              <a:rPr lang="en-GB" sz="1400" dirty="0" smtClean="0"/>
              <a:t>2013: </a:t>
            </a:r>
            <a:r>
              <a:rPr lang="en-GB" sz="1400" dirty="0"/>
              <a:t>0.1 FTE to keep consortium together and coordinate project </a:t>
            </a:r>
            <a:r>
              <a:rPr lang="en-GB" sz="1400" dirty="0" smtClean="0"/>
              <a:t>proposals.</a:t>
            </a:r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In kind resources proposed on </a:t>
            </a:r>
            <a:r>
              <a:rPr lang="en-GB" sz="1400" dirty="0"/>
              <a:t>the </a:t>
            </a:r>
            <a:r>
              <a:rPr lang="en-GB" sz="1400" dirty="0" smtClean="0"/>
              <a:t>assumption that </a:t>
            </a:r>
            <a:r>
              <a:rPr lang="en-GB" sz="1400" dirty="0"/>
              <a:t>the Commission foresees funding for these </a:t>
            </a:r>
            <a:r>
              <a:rPr lang="en-GB" sz="1400" dirty="0" smtClean="0"/>
              <a:t>activities in Horizon2020.</a:t>
            </a:r>
            <a:endParaRPr lang="en-GB" sz="1400" dirty="0"/>
          </a:p>
          <a:p>
            <a:r>
              <a:rPr lang="en-GB" sz="1400" dirty="0" smtClean="0"/>
              <a:t>Reviewers endorse e-</a:t>
            </a:r>
            <a:r>
              <a:rPr lang="en-GB" sz="1400" dirty="0" err="1" smtClean="0"/>
              <a:t>ScienceTalk</a:t>
            </a:r>
            <a:r>
              <a:rPr lang="en-GB" sz="1400" dirty="0" smtClean="0"/>
              <a:t> consortium is an ideal vehicle to provide communication </a:t>
            </a:r>
            <a:r>
              <a:rPr lang="en-GB" sz="1400" dirty="0"/>
              <a:t>channels for the e-Infrastructure </a:t>
            </a:r>
            <a:r>
              <a:rPr lang="en-GB" sz="1400" dirty="0" smtClean="0"/>
              <a:t>projects, going into Horizon2020.</a:t>
            </a:r>
            <a:endParaRPr lang="en-GB" sz="1400" dirty="0"/>
          </a:p>
          <a:p>
            <a:r>
              <a:rPr lang="en-GB" sz="1400" dirty="0" smtClean="0"/>
              <a:t>Long gap until first Horizon2020 project – September 2014?</a:t>
            </a:r>
            <a:endParaRPr lang="en-GB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</p:spPr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b="0" dirty="0" smtClean="0"/>
              <a:t>E-</a:t>
            </a:r>
            <a:r>
              <a:rPr lang="en-GB" sz="1000" b="0" dirty="0" err="1" smtClean="0"/>
              <a:t>ScienceTalk</a:t>
            </a:r>
            <a:r>
              <a:rPr lang="en-GB" sz="1000" b="0" dirty="0" smtClean="0"/>
              <a:t> PMB 12 – 18 June 2013</a:t>
            </a:r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136040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project proposals?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Need to identify the elements we want to keep e.g. e-</a:t>
            </a:r>
            <a:r>
              <a:rPr lang="en-GB" dirty="0" err="1" smtClean="0"/>
              <a:t>ScienceCity</a:t>
            </a:r>
            <a:r>
              <a:rPr lang="en-GB" dirty="0" smtClean="0"/>
              <a:t>, </a:t>
            </a:r>
            <a:r>
              <a:rPr lang="en-GB" dirty="0" err="1" smtClean="0"/>
              <a:t>iSGTW</a:t>
            </a:r>
            <a:r>
              <a:rPr lang="en-GB" dirty="0" smtClean="0"/>
              <a:t>, RTM, policy, impact</a:t>
            </a:r>
          </a:p>
          <a:p>
            <a:r>
              <a:rPr lang="en-GB" dirty="0" smtClean="0"/>
              <a:t>EC looking for horizontal projects across e-Infrastructures and </a:t>
            </a:r>
            <a:r>
              <a:rPr lang="en-GB" dirty="0" err="1" smtClean="0"/>
              <a:t>Ris</a:t>
            </a:r>
            <a:endParaRPr lang="en-GB" dirty="0" smtClean="0"/>
          </a:p>
          <a:p>
            <a:r>
              <a:rPr lang="en-GB" dirty="0" smtClean="0"/>
              <a:t>Developing human capital is a key aim for Horizon2020 – formalise the blogging team into a network of ambassadors, with travel paid from the budget?</a:t>
            </a:r>
          </a:p>
          <a:p>
            <a:r>
              <a:rPr lang="en-GB" dirty="0" smtClean="0"/>
              <a:t>Training as a stronger element?</a:t>
            </a:r>
          </a:p>
          <a:p>
            <a:r>
              <a:rPr lang="en-GB" dirty="0" smtClean="0"/>
              <a:t>Bring in other EIROs </a:t>
            </a:r>
            <a:r>
              <a:rPr lang="en-GB" dirty="0" err="1" smtClean="0"/>
              <a:t>eg</a:t>
            </a:r>
            <a:r>
              <a:rPr lang="en-GB" dirty="0" smtClean="0"/>
              <a:t> EMBL?</a:t>
            </a:r>
          </a:p>
          <a:p>
            <a:r>
              <a:rPr lang="en-GB" dirty="0" smtClean="0"/>
              <a:t>Bring in other e-Infrastructures e.g. DANTE?</a:t>
            </a:r>
          </a:p>
          <a:p>
            <a:r>
              <a:rPr lang="en-GB" dirty="0" smtClean="0"/>
              <a:t>EGI.eu is prepared to coordinate, staff now available potentially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b="0" dirty="0" smtClean="0"/>
              <a:t>E-</a:t>
            </a:r>
            <a:r>
              <a:rPr lang="en-GB" sz="1000" b="0" dirty="0" err="1" smtClean="0"/>
              <a:t>ScienceTalk</a:t>
            </a:r>
            <a:r>
              <a:rPr lang="en-GB" sz="1000" b="0" dirty="0" smtClean="0"/>
              <a:t> PMB 12 – 18 June 2013</a:t>
            </a:r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10006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Open actions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032084"/>
              </p:ext>
            </p:extLst>
          </p:nvPr>
        </p:nvGraphicFramePr>
        <p:xfrm>
          <a:off x="-1" y="1295400"/>
          <a:ext cx="9144001" cy="49853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589"/>
                <a:gridCol w="2485494"/>
                <a:gridCol w="1473292"/>
                <a:gridCol w="1012009"/>
                <a:gridCol w="2804617"/>
              </a:tblGrid>
              <a:tr h="319534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ACTION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RESPONSIBLE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</a:tr>
              <a:tr h="787280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20110511:5</a:t>
                      </a:r>
                      <a:endParaRPr lang="en-GB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Contact EUDAT and ESFRI cluster projects via PMB contacts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/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contact during project proposal preparation </a:t>
                      </a:r>
                      <a:b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20121008:2</a:t>
                      </a:r>
                      <a:endParaRPr lang="en-GB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Explore CMS support options with QMUL and CERN for </a:t>
                      </a:r>
                      <a:r>
                        <a:rPr lang="en-US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iSGTW</a:t>
                      </a:r>
                      <a:endParaRPr lang="en-GB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Calibri"/>
                          <a:cs typeface="Times New Roman"/>
                        </a:rPr>
                        <a:t>Catherine Gater</a:t>
                      </a:r>
                      <a:endParaRPr lang="en-GB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 July 2013</a:t>
                      </a:r>
                      <a:endParaRPr lang="en-GB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Ongoing</a:t>
                      </a:r>
                      <a:r>
                        <a:rPr lang="en-GB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with </a:t>
                      </a:r>
                      <a:r>
                        <a:rPr lang="en-GB" sz="13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Xeno</a:t>
                      </a:r>
                      <a:r>
                        <a:rPr lang="en-GB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3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Linalis</a:t>
                      </a:r>
                      <a:r>
                        <a:rPr lang="en-GB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OPEN</a:t>
                      </a:r>
                      <a:endParaRPr lang="en-GB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20130110:2</a:t>
                      </a:r>
                      <a:endParaRPr lang="en-GB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 with QMUL, CERN and Xeno to resolve the non-responsive server issue for iSGTW during peak loading</a:t>
                      </a:r>
                      <a:endParaRPr lang="en-GB" sz="13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Catherine Gater</a:t>
                      </a:r>
                      <a:endParaRPr lang="en-GB" sz="13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 July 2013</a:t>
                      </a:r>
                      <a:endParaRPr lang="en-GB" sz="13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Server purchased, to be installed end June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CLOSE</a:t>
                      </a:r>
                      <a:endParaRPr lang="en-GB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20130308:1</a:t>
                      </a:r>
                      <a:endParaRPr lang="en-GB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Calibri"/>
                          <a:cs typeface="Times New Roman"/>
                        </a:rPr>
                        <a:t>Escalate the dead link on the CERN site to the GridCafe to the CERN IT management</a:t>
                      </a:r>
                      <a:endParaRPr lang="en-GB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Calibri"/>
                          <a:cs typeface="Times New Roman"/>
                        </a:rPr>
                        <a:t>Bob Jones</a:t>
                      </a:r>
                      <a:endParaRPr lang="en-GB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Next PMB</a:t>
                      </a:r>
                      <a:endParaRPr lang="en-GB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Link fixed</a:t>
                      </a:r>
                      <a:endParaRPr lang="en-GB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CLOSE</a:t>
                      </a:r>
                      <a:endParaRPr lang="en-GB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20130308:2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Calibri"/>
                          <a:cs typeface="Times New Roman"/>
                        </a:rPr>
                        <a:t>Set up an iSGTW Advisory Board meeting and arrange a further call with Indiana.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Calibri"/>
                          <a:cs typeface="Times New Roman"/>
                        </a:rPr>
                        <a:t>Catherine Gater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en-US" sz="13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31 July 2013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iSGTW</a:t>
                      </a:r>
                      <a:r>
                        <a:rPr lang="en-US" sz="1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meeting TBC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OPEN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20130308:3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Calibri"/>
                          <a:cs typeface="Times New Roman"/>
                        </a:rPr>
                        <a:t>Offer to fund an upgrade of the CMS by Xenomedia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Calibri"/>
                          <a:cs typeface="Times New Roman"/>
                        </a:rPr>
                        <a:t>Catherine Gater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April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No upgrade path agreed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CLOSE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20130308:5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Calibri"/>
                          <a:cs typeface="Times New Roman"/>
                        </a:rPr>
                        <a:t>Put together an outline project proposal for H2020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Calibri"/>
                          <a:cs typeface="Times New Roman"/>
                        </a:rPr>
                        <a:t>Catherine Gater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Calibri"/>
                          <a:cs typeface="Times New Roman"/>
                        </a:rPr>
                        <a:t>After 31 July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Outline prepared. Further development when call opens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OPEN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914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04775" y="1371600"/>
            <a:ext cx="5305425" cy="5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6600"/>
                </a:solidFill>
              </a:rPr>
              <a:t>Progress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Zara </a:t>
            </a:r>
            <a:r>
              <a:rPr lang="en-US" sz="1800" dirty="0" err="1" smtClean="0">
                <a:solidFill>
                  <a:schemeClr val="tx1"/>
                </a:solidFill>
              </a:rPr>
              <a:t>Qadir</a:t>
            </a:r>
            <a:r>
              <a:rPr lang="en-US" sz="1800" dirty="0" smtClean="0">
                <a:solidFill>
                  <a:schemeClr val="tx1"/>
                </a:solidFill>
              </a:rPr>
              <a:t> is full time from Jan to July 2013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Contracts extended to 31 July 2013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10</a:t>
            </a:r>
            <a:r>
              <a:rPr lang="en-US" sz="1800" baseline="30000" dirty="0">
                <a:solidFill>
                  <a:schemeClr val="tx1"/>
                </a:solidFill>
              </a:rPr>
              <a:t>th</a:t>
            </a:r>
            <a:r>
              <a:rPr lang="en-US" sz="1800" dirty="0">
                <a:solidFill>
                  <a:schemeClr val="tx1"/>
                </a:solidFill>
              </a:rPr>
              <a:t> e-</a:t>
            </a:r>
            <a:r>
              <a:rPr lang="en-US" sz="1800" dirty="0" err="1">
                <a:solidFill>
                  <a:schemeClr val="tx1"/>
                </a:solidFill>
              </a:rPr>
              <a:t>concertation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meeting report send to the EC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Paper accepted for ISGC’13, Taipei – Zara presented, </a:t>
            </a:r>
            <a:r>
              <a:rPr lang="en-US" sz="1800" dirty="0" err="1" smtClean="0">
                <a:solidFill>
                  <a:schemeClr val="tx1"/>
                </a:solidFill>
              </a:rPr>
              <a:t>Neasan</a:t>
            </a:r>
            <a:r>
              <a:rPr lang="en-US" sz="1800" dirty="0" smtClean="0">
                <a:solidFill>
                  <a:schemeClr val="tx1"/>
                </a:solidFill>
              </a:rPr>
              <a:t> assisted with </a:t>
            </a:r>
            <a:r>
              <a:rPr lang="en-US" sz="1800" dirty="0" err="1" smtClean="0">
                <a:solidFill>
                  <a:schemeClr val="tx1"/>
                </a:solidFill>
              </a:rPr>
              <a:t>GridCast</a:t>
            </a:r>
            <a:r>
              <a:rPr lang="en-US" sz="1800" dirty="0" smtClean="0">
                <a:solidFill>
                  <a:schemeClr val="tx1"/>
                </a:solidFill>
              </a:rPr>
              <a:t> (travel funded)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Training took place at CRISP in </a:t>
            </a:r>
            <a:r>
              <a:rPr lang="en-US" sz="1800" dirty="0" err="1" smtClean="0">
                <a:solidFill>
                  <a:schemeClr val="tx1"/>
                </a:solidFill>
              </a:rPr>
              <a:t>Villagen</a:t>
            </a:r>
            <a:r>
              <a:rPr lang="en-US" sz="1800" dirty="0" smtClean="0">
                <a:solidFill>
                  <a:schemeClr val="tx1"/>
                </a:solidFill>
              </a:rPr>
              <a:t> with Stefan and Andrew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Gridcasts</a:t>
            </a:r>
            <a:r>
              <a:rPr lang="en-US" sz="1800" dirty="0" smtClean="0">
                <a:solidFill>
                  <a:schemeClr val="tx1"/>
                </a:solidFill>
              </a:rPr>
              <a:t> held at CRISP, ISGC’13 and EGI Community Forum 2013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Final </a:t>
            </a:r>
            <a:r>
              <a:rPr lang="en-US" sz="1800" dirty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riefing on Horizon2020 issued in April 2013</a:t>
            </a:r>
            <a:r>
              <a:rPr lang="en-US" sz="1800" dirty="0" smtClean="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Focus </a:t>
            </a:r>
            <a:r>
              <a:rPr lang="en-US" sz="1800" dirty="0">
                <a:solidFill>
                  <a:schemeClr val="tx1"/>
                </a:solidFill>
              </a:rPr>
              <a:t>groups at the EGI Community Forum plus survey for e-</a:t>
            </a:r>
            <a:r>
              <a:rPr lang="en-US" sz="1800" dirty="0" err="1">
                <a:solidFill>
                  <a:schemeClr val="tx1"/>
                </a:solidFill>
              </a:rPr>
              <a:t>ScienceCity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endParaRPr lang="en-US" sz="1800" dirty="0" smtClean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00200"/>
            <a:ext cx="3276600" cy="4652272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" y="1256526"/>
            <a:ext cx="5257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</a:t>
            </a:r>
            <a:endParaRPr lang="en-US" sz="2400" b="1" dirty="0">
              <a:solidFill>
                <a:srgbClr val="FF660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D1.6 - Briefing final summary (compendium of briefings)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GB" sz="1800" dirty="0" smtClean="0">
                <a:solidFill>
                  <a:schemeClr val="tx1"/>
                </a:solidFill>
                <a:cs typeface="Arial" charset="0"/>
              </a:rPr>
              <a:t> D2.4 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- Annual upgraded version of the RTM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GB" sz="1800" dirty="0" smtClean="0">
                <a:solidFill>
                  <a:schemeClr val="tx1"/>
                </a:solidFill>
                <a:cs typeface="Arial" charset="0"/>
              </a:rPr>
              <a:t> D2.5 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- Final dissemination report on </a:t>
            </a:r>
            <a:r>
              <a:rPr lang="en-GB" sz="1800" dirty="0" err="1">
                <a:solidFill>
                  <a:schemeClr val="tx1"/>
                </a:solidFill>
                <a:cs typeface="Arial" charset="0"/>
              </a:rPr>
              <a:t>GridCafe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, </a:t>
            </a:r>
            <a:r>
              <a:rPr lang="en-GB" sz="1800" dirty="0" err="1">
                <a:solidFill>
                  <a:schemeClr val="tx1"/>
                </a:solidFill>
                <a:cs typeface="Arial" charset="0"/>
              </a:rPr>
              <a:t>GridGuide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, </a:t>
            </a:r>
            <a:r>
              <a:rPr lang="en-GB" sz="1800" dirty="0" err="1">
                <a:solidFill>
                  <a:schemeClr val="tx1"/>
                </a:solidFill>
                <a:cs typeface="Arial" charset="0"/>
              </a:rPr>
              <a:t>GridCast</a:t>
            </a:r>
            <a:endParaRPr lang="en-GB" sz="1800" dirty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GB" sz="1800" dirty="0" smtClean="0">
                <a:solidFill>
                  <a:schemeClr val="tx1"/>
                </a:solidFill>
                <a:cs typeface="Arial" charset="0"/>
              </a:rPr>
              <a:t> D2.6 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- Schools pack based on e-</a:t>
            </a:r>
            <a:r>
              <a:rPr lang="en-GB" sz="1800" dirty="0" err="1">
                <a:solidFill>
                  <a:schemeClr val="tx1"/>
                </a:solidFill>
                <a:cs typeface="Arial" charset="0"/>
              </a:rPr>
              <a:t>ScienceCity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 (mostly done)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GB" sz="1800" dirty="0" smtClean="0">
                <a:solidFill>
                  <a:schemeClr val="tx1"/>
                </a:solidFill>
                <a:cs typeface="Arial" charset="0"/>
              </a:rPr>
              <a:t> D3.7 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- Final report on </a:t>
            </a:r>
            <a:r>
              <a:rPr lang="en-GB" sz="1800" dirty="0" err="1">
                <a:solidFill>
                  <a:schemeClr val="tx1"/>
                </a:solidFill>
                <a:cs typeface="Arial" charset="0"/>
              </a:rPr>
              <a:t>iSGTW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 and social media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GB" sz="1800" dirty="0" smtClean="0">
                <a:solidFill>
                  <a:schemeClr val="tx1"/>
                </a:solidFill>
                <a:cs typeface="Arial" charset="0"/>
              </a:rPr>
              <a:t> D4.5 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- Final report on feedback and metrics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GB" sz="1800" dirty="0" smtClean="0">
                <a:solidFill>
                  <a:schemeClr val="tx1"/>
                </a:solidFill>
                <a:cs typeface="Arial" charset="0"/>
              </a:rPr>
              <a:t> D1.5 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- Final report on impact and sustainability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GB" sz="1800" dirty="0" smtClean="0">
                <a:solidFill>
                  <a:schemeClr val="tx1"/>
                </a:solidFill>
                <a:cs typeface="Arial" charset="0"/>
              </a:rPr>
              <a:t> D4.6 </a:t>
            </a:r>
            <a:r>
              <a:rPr lang="en-GB" sz="1800" dirty="0">
                <a:solidFill>
                  <a:schemeClr val="tx1"/>
                </a:solidFill>
                <a:cs typeface="Arial" charset="0"/>
              </a:rPr>
              <a:t>- Guide to dissemination for the </a:t>
            </a:r>
            <a:r>
              <a:rPr lang="en-GB" sz="2000" dirty="0">
                <a:solidFill>
                  <a:schemeClr val="tx1"/>
                </a:solidFill>
                <a:cs typeface="Arial" charset="0"/>
              </a:rPr>
              <a:t>EC</a:t>
            </a:r>
            <a:endParaRPr lang="en-US" sz="2000" dirty="0" smtClean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676400"/>
            <a:ext cx="3180004" cy="4509601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269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1265322"/>
            <a:ext cx="9144000" cy="53860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Progress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 e-</a:t>
            </a:r>
            <a:r>
              <a:rPr lang="en-GB" sz="16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 / </a:t>
            </a:r>
            <a:r>
              <a:rPr lang="en-GB" sz="16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6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6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Site now complete with all areas added at designated URLs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Site now automatically caching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Corentin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left at the end of May – handover to Stefan and APO completed</a:t>
            </a: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6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GridCasts</a:t>
            </a:r>
            <a:r>
              <a:rPr lang="en-US" sz="1600" dirty="0" smtClean="0">
                <a:solidFill>
                  <a:schemeClr val="tx1"/>
                </a:solidFill>
                <a:ea typeface="ＭＳ Ｐゴシック" pitchFamily="-109" charset="-128"/>
              </a:rPr>
              <a:t> held at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CRISP, ISGC’13, CAPRI, EGI CF’13 and ISC’13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b="1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Reached 102 sites in total – milestone achieved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Content ported across to the e-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area,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GridPort</a:t>
            </a:r>
            <a:endParaRPr lang="en-GB" sz="1600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b="1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RTM</a:t>
            </a:r>
            <a:endParaRPr lang="en-US" sz="16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600" dirty="0" smtClean="0">
                <a:solidFill>
                  <a:schemeClr val="tx1"/>
                </a:solidFill>
                <a:ea typeface="ＭＳ Ｐゴシック" pitchFamily="-109" charset="-128"/>
              </a:rPr>
              <a:t> Science Museum to include the RTM in the LHC exhibition Nov’13. Adaptations in progress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Working on organising the panels more intuitively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ie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gLite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, PANDA, GEANT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Fixed a Java problem for Mac users in the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webstart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version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Upgrade to new v2 of World Wide Wind being investigated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23824" y="1371599"/>
            <a:ext cx="8715376" cy="53245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Next steps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800" dirty="0">
                <a:ea typeface="ＭＳ Ｐゴシック" pitchFamily="-109" charset="-128"/>
              </a:rPr>
              <a:t> </a:t>
            </a:r>
            <a:r>
              <a:rPr lang="en-GB" sz="18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8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endParaRPr lang="en-GB" sz="18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Need to trademark e-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and e-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ScienceIsland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– URLs all purchased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8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Visitor figures still fairly low but site now complete, including 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GridPort</a:t>
            </a:r>
            <a:endParaRPr lang="en-GB" sz="18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8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One remaining 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at XSEDE’13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8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8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development now static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RTM main development to be concentrated on Science Museum exhibition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Data from other LHC experiments</a:t>
            </a:r>
          </a:p>
          <a:p>
            <a:pPr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b="1" dirty="0" smtClean="0">
                <a:solidFill>
                  <a:schemeClr val="tx1"/>
                </a:solidFill>
                <a:ea typeface="ＭＳ Ｐゴシック" pitchFamily="-109" charset="-128"/>
              </a:rPr>
              <a:t>Hosting</a:t>
            </a:r>
          </a:p>
          <a:p>
            <a:pPr lvl="1"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All sites to be hosted by APO with support from Olivier</a:t>
            </a:r>
            <a:endParaRPr lang="en-US" sz="1800" dirty="0" smtClean="0">
              <a:solidFill>
                <a:schemeClr val="tx1"/>
              </a:solidFill>
              <a:ea typeface="ＭＳ Ｐゴシック" pitchFamily="-109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967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76200" y="1600200"/>
            <a:ext cx="8610600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Next steps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Add any missing XSEDE, PRACE sites to bring total up to 100 - DONE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Shrink sites to skeletons with links back to original websites - DONE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Remove all out of date content - DONE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Redirect </a:t>
            </a:r>
            <a:r>
              <a:rPr lang="en-GB" sz="2000" dirty="0" smtClean="0">
                <a:ea typeface="ＭＳ Ｐゴシック" pitchFamily="-109" charset="-128"/>
                <a:hlinkClick r:id="rId2"/>
              </a:rPr>
              <a:t>www.gridguide.org</a:t>
            </a:r>
            <a:r>
              <a:rPr lang="en-GB" sz="2000" dirty="0" smtClean="0">
                <a:ea typeface="ＭＳ Ｐゴシック" pitchFamily="-109" charset="-128"/>
              </a:rPr>
              <a:t> to new pages in e-</a:t>
            </a:r>
            <a:r>
              <a:rPr lang="en-GB" sz="2000" dirty="0" err="1" smtClean="0">
                <a:ea typeface="ＭＳ Ｐゴシック" pitchFamily="-109" charset="-128"/>
              </a:rPr>
              <a:t>ScienceCity</a:t>
            </a:r>
            <a:r>
              <a:rPr lang="en-GB" sz="2000" dirty="0" smtClean="0">
                <a:ea typeface="ＭＳ Ｐゴシック" pitchFamily="-109" charset="-128"/>
              </a:rPr>
              <a:t> – LEAVE </a:t>
            </a:r>
            <a:r>
              <a:rPr lang="en-GB" sz="2000" dirty="0" err="1" smtClean="0">
                <a:ea typeface="ＭＳ Ｐゴシック" pitchFamily="-109" charset="-128"/>
              </a:rPr>
              <a:t>GridGuide</a:t>
            </a:r>
            <a:r>
              <a:rPr lang="en-GB" sz="2000" dirty="0" smtClean="0">
                <a:ea typeface="ＭＳ Ｐゴシック" pitchFamily="-109" charset="-128"/>
              </a:rPr>
              <a:t> and </a:t>
            </a:r>
            <a:r>
              <a:rPr lang="en-GB" sz="2000" dirty="0" err="1" smtClean="0">
                <a:ea typeface="ＭＳ Ｐゴシック" pitchFamily="-109" charset="-128"/>
              </a:rPr>
              <a:t>GridPort</a:t>
            </a:r>
            <a:r>
              <a:rPr lang="en-GB" sz="2000" dirty="0" smtClean="0">
                <a:ea typeface="ＭＳ Ｐゴシック" pitchFamily="-109" charset="-128"/>
              </a:rPr>
              <a:t> separate</a:t>
            </a:r>
            <a:endParaRPr lang="en-GB" sz="2000" dirty="0">
              <a:ea typeface="ＭＳ Ｐゴシック" pitchFamily="-109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Plan for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723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343025"/>
            <a:ext cx="9144000" cy="47936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FF6600"/>
                </a:solidFill>
              </a:rPr>
              <a:t>Progress</a:t>
            </a: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Amber Harmon US Desk Editor now providing articles, but is not engaging in social media or publishing. Meeting held with Daphne but actions still outstanding e.g. CERN visit, increased content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ASGC still committed to providing an Asia-Pacific editor, covering with existing staff for now but no articles received recently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Subscriptions have now gone up to over 8700 and should increase after ISC’13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Continuing to be active in social media and to see increases in page views and referrals to the website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Next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Advisory Board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to be agreed – July 2013?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Discussions between QMUL and </a:t>
            </a:r>
            <a:r>
              <a:rPr lang="en-US" sz="1600" dirty="0" err="1" smtClean="0">
                <a:solidFill>
                  <a:schemeClr val="tx1"/>
                </a:solidFill>
              </a:rPr>
              <a:t>Xenomedia</a:t>
            </a:r>
            <a:r>
              <a:rPr lang="en-US" sz="1600" dirty="0" smtClean="0">
                <a:solidFill>
                  <a:schemeClr val="tx1"/>
                </a:solidFill>
              </a:rPr>
              <a:t> about the CMS seem to have stalled BUT useful input from </a:t>
            </a:r>
            <a:r>
              <a:rPr lang="en-US" sz="1600" dirty="0" err="1" smtClean="0">
                <a:solidFill>
                  <a:schemeClr val="tx1"/>
                </a:solidFill>
              </a:rPr>
              <a:t>Linalis</a:t>
            </a: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Articles commissioned from freelancers through EGI.eu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Articles in progress from the e-</a:t>
            </a:r>
            <a:r>
              <a:rPr lang="en-US" sz="1600" dirty="0" err="1" smtClean="0">
                <a:solidFill>
                  <a:schemeClr val="tx1"/>
                </a:solidFill>
              </a:rPr>
              <a:t>Concertation</a:t>
            </a:r>
            <a:r>
              <a:rPr lang="en-US" sz="1600" dirty="0" smtClean="0">
                <a:solidFill>
                  <a:schemeClr val="tx1"/>
                </a:solidFill>
              </a:rPr>
              <a:t> success stories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Extra support from Zara for June and July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Content successfully reduced to 2 features, 1 visual, 1 spotlight each week from 29 May 2013</a:t>
            </a:r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457325"/>
            <a:ext cx="5105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 / Issues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Andrew to continue to source freelancers to ease issues with excessive workload BUT project funds only available </a:t>
            </a:r>
            <a:r>
              <a:rPr lang="en-US" sz="1800" dirty="0" err="1" smtClean="0">
                <a:solidFill>
                  <a:schemeClr val="tx1"/>
                </a:solidFill>
              </a:rPr>
              <a:t>til</a:t>
            </a:r>
            <a:r>
              <a:rPr lang="en-US" sz="1800" dirty="0" smtClean="0">
                <a:solidFill>
                  <a:schemeClr val="tx1"/>
                </a:solidFill>
              </a:rPr>
              <a:t> end July 2013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Zara to act as short term back up with help from Melissa at CERN after that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Call with Amber’s managers at Indiana to be followed up at a Board meeting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Chair for the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tbc</a:t>
            </a:r>
            <a:r>
              <a:rPr lang="en-US" sz="1800" dirty="0" smtClean="0">
                <a:solidFill>
                  <a:schemeClr val="tx1"/>
                </a:solidFill>
              </a:rPr>
              <a:t> – CG to step down after end of July?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CMS issues needs to be resolved – upgrade path may be easier than expected due to inactive modules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08995"/>
            <a:ext cx="3371850" cy="4841977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12 – 18 June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68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5620</TotalTime>
  <Words>1830</Words>
  <Application>Microsoft Office PowerPoint</Application>
  <PresentationFormat>On-screen Show (4:3)</PresentationFormat>
  <Paragraphs>372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Custom Design</vt:lpstr>
      <vt:lpstr>1_Default Design</vt:lpstr>
      <vt:lpstr>1_Custom Design</vt:lpstr>
      <vt:lpstr>E-ScienceTalk PMB</vt:lpstr>
      <vt:lpstr>Open actions</vt:lpstr>
      <vt:lpstr>WP1: Grid policy outreach</vt:lpstr>
      <vt:lpstr>WP1: Grid policy outreach</vt:lpstr>
      <vt:lpstr>WP2:  GridCafé, GridCast, GridGuide</vt:lpstr>
      <vt:lpstr>WP2:  GridCafé, GridCast, GridGuide</vt:lpstr>
      <vt:lpstr>Plan for GridGuide</vt:lpstr>
      <vt:lpstr>WP3: iSGTW</vt:lpstr>
      <vt:lpstr>WP3: iSGTW</vt:lpstr>
      <vt:lpstr>WP4: Management</vt:lpstr>
      <vt:lpstr>Project issues</vt:lpstr>
      <vt:lpstr>Deliverables and  milestones PY3</vt:lpstr>
      <vt:lpstr>Remaining funds distribution</vt:lpstr>
      <vt:lpstr>Proposed PY2 payment</vt:lpstr>
      <vt:lpstr>Remaining Funds PY3</vt:lpstr>
      <vt:lpstr>PowerPoint Presentation</vt:lpstr>
      <vt:lpstr>Beyond PY3</vt:lpstr>
      <vt:lpstr>Future project proposals?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560</cp:revision>
  <dcterms:created xsi:type="dcterms:W3CDTF">2010-08-24T22:35:25Z</dcterms:created>
  <dcterms:modified xsi:type="dcterms:W3CDTF">2013-06-17T13:12:25Z</dcterms:modified>
</cp:coreProperties>
</file>